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  <p:sldMasterId id="2147483654" r:id="rId5"/>
  </p:sldMasterIdLst>
  <p:notesMasterIdLst>
    <p:notesMasterId r:id="rId39"/>
  </p:notesMasterIdLst>
  <p:sldIdLst>
    <p:sldId id="268" r:id="rId6"/>
    <p:sldId id="326" r:id="rId7"/>
    <p:sldId id="327" r:id="rId8"/>
    <p:sldId id="269" r:id="rId9"/>
    <p:sldId id="298" r:id="rId10"/>
    <p:sldId id="328" r:id="rId11"/>
    <p:sldId id="329" r:id="rId12"/>
    <p:sldId id="336" r:id="rId13"/>
    <p:sldId id="335" r:id="rId14"/>
    <p:sldId id="332" r:id="rId15"/>
    <p:sldId id="350" r:id="rId16"/>
    <p:sldId id="366" r:id="rId17"/>
    <p:sldId id="351" r:id="rId18"/>
    <p:sldId id="355" r:id="rId19"/>
    <p:sldId id="352" r:id="rId20"/>
    <p:sldId id="353" r:id="rId21"/>
    <p:sldId id="354" r:id="rId22"/>
    <p:sldId id="348" r:id="rId23"/>
    <p:sldId id="290" r:id="rId24"/>
    <p:sldId id="349" r:id="rId25"/>
    <p:sldId id="356" r:id="rId26"/>
    <p:sldId id="357" r:id="rId27"/>
    <p:sldId id="367" r:id="rId28"/>
    <p:sldId id="358" r:id="rId29"/>
    <p:sldId id="368" r:id="rId30"/>
    <p:sldId id="359" r:id="rId31"/>
    <p:sldId id="330" r:id="rId32"/>
    <p:sldId id="361" r:id="rId33"/>
    <p:sldId id="331" r:id="rId34"/>
    <p:sldId id="362" r:id="rId35"/>
    <p:sldId id="363" r:id="rId36"/>
    <p:sldId id="364" r:id="rId37"/>
    <p:sldId id="365" r:id="rId3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Bradley" initials="M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B7A"/>
    <a:srgbClr val="5C8093"/>
    <a:srgbClr val="000000"/>
    <a:srgbClr val="C4D2DA"/>
    <a:srgbClr val="9EB5C2"/>
    <a:srgbClr val="808080"/>
    <a:srgbClr val="FF3300"/>
    <a:srgbClr val="FF99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746" autoAdjust="0"/>
  </p:normalViewPr>
  <p:slideViewPr>
    <p:cSldViewPr>
      <p:cViewPr>
        <p:scale>
          <a:sx n="80" d="100"/>
          <a:sy n="80" d="100"/>
        </p:scale>
        <p:origin x="-188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B2711F2-5B13-474F-878B-554D5F9C15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89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958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2341" indent="-293208" defTabSz="965958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2832" indent="-234566" defTabSz="965958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1965" indent="-234566" defTabSz="965958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11098" indent="-234566" defTabSz="965958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80231" indent="-234566" defTabSz="96595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9364" indent="-234566" defTabSz="96595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8497" indent="-234566" defTabSz="96595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7630" indent="-234566" defTabSz="96595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723B5DB-3E72-461C-8D16-21B81F22AC62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924" y="4560245"/>
            <a:ext cx="5365352" cy="43198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5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840808" y="3443009"/>
            <a:ext cx="187085" cy="457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8" tIns="45709" rIns="91418" bIns="45709">
            <a:spAutoFit/>
          </a:bodyPr>
          <a:lstStyle/>
          <a:p>
            <a:pPr defTabSz="914501" eaLnBrk="0" hangingPunct="0">
              <a:defRPr/>
            </a:pPr>
            <a:endParaRPr lang="en-US" sz="2400" dirty="0">
              <a:ea typeface="+mn-ea"/>
            </a:endParaRP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79273" y="941295"/>
            <a:ext cx="3810000" cy="874059"/>
          </a:xfrm>
        </p:spPr>
        <p:txBody>
          <a:bodyPr tIns="0" anchor="t"/>
          <a:lstStyle>
            <a:lvl1pPr>
              <a:defRPr sz="2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79273" y="1815354"/>
            <a:ext cx="3810000" cy="806824"/>
          </a:xfrm>
        </p:spPr>
        <p:txBody>
          <a:bodyPr lIns="0" tIns="0"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267489" y="4572000"/>
            <a:ext cx="19050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09" rIns="91418" bIns="4570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1, 2011</a:t>
            </a:r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267490" y="3885640"/>
            <a:ext cx="4114511" cy="61072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09" rIns="91418" bIns="4570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8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i="1" dirty="0" smtClean="0"/>
              <a:t>Prepared for:</a:t>
            </a:r>
          </a:p>
          <a:p>
            <a:pPr>
              <a:defRPr/>
            </a:pPr>
            <a:r>
              <a:rPr lang="en-US" sz="2200" dirty="0" smtClean="0"/>
              <a:t>Client Name</a:t>
            </a:r>
            <a:endParaRPr lang="en-US" sz="2200" dirty="0"/>
          </a:p>
        </p:txBody>
      </p:sp>
      <p:pic>
        <p:nvPicPr>
          <p:cNvPr id="8" name="Picture 7" descr="RSG_25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19116" y="874059"/>
            <a:ext cx="2867429" cy="9412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1482436" y="1143000"/>
            <a:ext cx="4336473" cy="1447800"/>
          </a:xfrm>
          <a:ln w="19050">
            <a:noFill/>
          </a:ln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enter category description</a:t>
            </a:r>
          </a:p>
        </p:txBody>
      </p:sp>
      <p:sp>
        <p:nvSpPr>
          <p:cNvPr id="14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1482436" y="2590800"/>
            <a:ext cx="4336473" cy="1447800"/>
          </a:xfrm>
          <a:ln w="19050">
            <a:noFill/>
          </a:ln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smtClean="0"/>
              <a:t>Click to enter category description</a:t>
            </a:r>
          </a:p>
        </p:txBody>
      </p:sp>
      <p:sp>
        <p:nvSpPr>
          <p:cNvPr id="17" name="Content Placeholder 6"/>
          <p:cNvSpPr>
            <a:spLocks noGrp="1"/>
          </p:cNvSpPr>
          <p:nvPr>
            <p:ph sz="quarter" idx="18" hasCustomPrompt="1"/>
          </p:nvPr>
        </p:nvSpPr>
        <p:spPr>
          <a:xfrm>
            <a:off x="1482436" y="4038600"/>
            <a:ext cx="4336473" cy="1447800"/>
          </a:xfrm>
          <a:ln w="19050">
            <a:noFill/>
          </a:ln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smtClean="0"/>
              <a:t>Click to enter category </a:t>
            </a:r>
            <a:r>
              <a:rPr lang="en-US" dirty="0" err="1" smtClean="0"/>
              <a:t>descripiton</a:t>
            </a:r>
            <a:endParaRPr lang="en-US" dirty="0" smtClean="0"/>
          </a:p>
        </p:txBody>
      </p:sp>
      <p:sp>
        <p:nvSpPr>
          <p:cNvPr id="20" name="Content Placeholder 6"/>
          <p:cNvSpPr>
            <a:spLocks noGrp="1"/>
          </p:cNvSpPr>
          <p:nvPr>
            <p:ph sz="quarter" idx="19" hasCustomPrompt="1"/>
          </p:nvPr>
        </p:nvSpPr>
        <p:spPr>
          <a:xfrm>
            <a:off x="1482436" y="5486400"/>
            <a:ext cx="4336473" cy="1219200"/>
          </a:xfrm>
          <a:ln w="19050">
            <a:noFill/>
          </a:ln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enter category description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0"/>
          </p:nvPr>
        </p:nvSpPr>
        <p:spPr>
          <a:xfrm>
            <a:off x="6234546" y="1143000"/>
            <a:ext cx="2694709" cy="2667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8" name="Chart Placeholder 27"/>
          <p:cNvSpPr>
            <a:spLocks noGrp="1"/>
          </p:cNvSpPr>
          <p:nvPr>
            <p:ph type="chart" sz="quarter" idx="21"/>
          </p:nvPr>
        </p:nvSpPr>
        <p:spPr>
          <a:xfrm>
            <a:off x="6234546" y="3962400"/>
            <a:ext cx="2694709" cy="2667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2" hasCustomPrompt="1"/>
          </p:nvPr>
        </p:nvSpPr>
        <p:spPr>
          <a:xfrm>
            <a:off x="415636" y="1143000"/>
            <a:ext cx="1066800" cy="1447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6" name="Text Placeholder 44"/>
          <p:cNvSpPr>
            <a:spLocks noGrp="1"/>
          </p:cNvSpPr>
          <p:nvPr>
            <p:ph type="body" sz="quarter" idx="23" hasCustomPrompt="1"/>
          </p:nvPr>
        </p:nvSpPr>
        <p:spPr>
          <a:xfrm>
            <a:off x="415636" y="2590800"/>
            <a:ext cx="1066800" cy="1447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7" name="Text Placeholder 44"/>
          <p:cNvSpPr>
            <a:spLocks noGrp="1"/>
          </p:cNvSpPr>
          <p:nvPr>
            <p:ph type="body" sz="quarter" idx="24" hasCustomPrompt="1"/>
          </p:nvPr>
        </p:nvSpPr>
        <p:spPr>
          <a:xfrm>
            <a:off x="415636" y="4038600"/>
            <a:ext cx="1066800" cy="1447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8" name="Text Placeholder 44"/>
          <p:cNvSpPr>
            <a:spLocks noGrp="1"/>
          </p:cNvSpPr>
          <p:nvPr>
            <p:ph type="body" sz="quarter" idx="25" hasCustomPrompt="1"/>
          </p:nvPr>
        </p:nvSpPr>
        <p:spPr>
          <a:xfrm>
            <a:off x="415636" y="5486400"/>
            <a:ext cx="1066800" cy="1219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6" hasCustomPrompt="1"/>
          </p:nvPr>
        </p:nvSpPr>
        <p:spPr>
          <a:xfrm>
            <a:off x="415637" y="672354"/>
            <a:ext cx="8312727" cy="470647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  <a:prstGeom prst="rect">
            <a:avLst/>
          </a:prstGeom>
        </p:spPr>
        <p:txBody>
          <a:bodyPr/>
          <a:lstStyle>
            <a:lvl1pPr>
              <a:defRPr sz="3200" b="1">
                <a:latin typeface="Garamond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aramond" pitchFamily="18" charset="0"/>
              </a:defRPr>
            </a:lvl1pPr>
            <a:lvl2pPr>
              <a:defRPr sz="2400">
                <a:latin typeface="Garamond" pitchFamily="18" charset="0"/>
              </a:defRPr>
            </a:lvl2pPr>
            <a:lvl3pPr>
              <a:defRPr sz="2000">
                <a:latin typeface="Garamond" pitchFamily="18" charset="0"/>
              </a:defRPr>
            </a:lvl3pPr>
            <a:lvl4pPr>
              <a:defRPr sz="1800">
                <a:latin typeface="Garamond" pitchFamily="18" charset="0"/>
              </a:defRPr>
            </a:lvl4pPr>
            <a:lvl5pPr>
              <a:defRPr sz="1800">
                <a:latin typeface="Garamond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685800" cy="365125"/>
          </a:xfrm>
          <a:prstGeom prst="rect">
            <a:avLst/>
          </a:prstGeom>
        </p:spPr>
        <p:txBody>
          <a:bodyPr/>
          <a:lstStyle/>
          <a:p>
            <a:fld id="{1413CC26-EF76-4B6C-B367-1870B6659CC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0" y="6400800"/>
            <a:ext cx="5029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itchFamily="18" charset="0"/>
                <a:ea typeface="+mn-ea"/>
                <a:cs typeface="+mn-cs"/>
              </a:rPr>
              <a:t>Activity-Based Modeling: Management Institutional</a:t>
            </a:r>
          </a:p>
        </p:txBody>
      </p:sp>
    </p:spTree>
    <p:extLst>
      <p:ext uri="{BB962C8B-B14F-4D97-AF65-F5344CB8AC3E}">
        <p14:creationId xmlns:p14="http://schemas.microsoft.com/office/powerpoint/2010/main" val="3441613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05800" y="6477000"/>
            <a:ext cx="76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7B4A26-BDCC-4529-AEC8-B4B20497896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806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F7D129-7F7D-4C10-9502-E9965673E9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164705-44DA-4093-B71A-7A530A5A27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B2A0F8-EBEB-404A-BF71-840FBCDFF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3429000"/>
            <a:ext cx="4038600" cy="295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3429000"/>
            <a:ext cx="4038600" cy="295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EC9C1B-98D7-4310-BB37-DB4DE72FC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B82183-8B01-4627-A3F9-1AABBF3A8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E3FFCE-A11A-4234-B62D-1F0BDCC74B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B95ED7-30D8-43CF-80D7-1EDDC8124B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15637" y="739588"/>
            <a:ext cx="8243455" cy="605118"/>
          </a:xfrm>
        </p:spPr>
        <p:txBody>
          <a:bodyPr/>
          <a:lstStyle>
            <a:lvl1pPr marL="0" indent="0">
              <a:defRPr sz="2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8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415637" y="1411941"/>
            <a:ext cx="8312727" cy="49081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648" y="3888443"/>
            <a:ext cx="7065818" cy="1201831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648" y="2564747"/>
            <a:ext cx="7065818" cy="1323694"/>
          </a:xfrm>
        </p:spPr>
        <p:txBody>
          <a:bodyPr anchor="b"/>
          <a:lstStyle>
            <a:lvl1pPr marL="0" indent="0">
              <a:buNone/>
              <a:defRPr sz="1800"/>
            </a:lvl1pPr>
            <a:lvl2pPr marL="410243" indent="0">
              <a:buNone/>
              <a:defRPr sz="1600"/>
            </a:lvl2pPr>
            <a:lvl3pPr marL="820487" indent="0">
              <a:buNone/>
              <a:defRPr sz="1400"/>
            </a:lvl3pPr>
            <a:lvl4pPr marL="1230730" indent="0">
              <a:buNone/>
              <a:defRPr sz="1300"/>
            </a:lvl4pPr>
            <a:lvl5pPr marL="1640973" indent="0">
              <a:buNone/>
              <a:defRPr sz="1300"/>
            </a:lvl5pPr>
            <a:lvl6pPr marL="2051216" indent="0">
              <a:buNone/>
              <a:defRPr sz="1300"/>
            </a:lvl6pPr>
            <a:lvl7pPr marL="2461461" indent="0">
              <a:buNone/>
              <a:defRPr sz="1300"/>
            </a:lvl7pPr>
            <a:lvl8pPr marL="2871703" indent="0">
              <a:buNone/>
              <a:defRPr sz="1300"/>
            </a:lvl8pPr>
            <a:lvl9pPr marL="3281946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Summary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6442364" y="1815353"/>
            <a:ext cx="2701636" cy="4034118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add graphic 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8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15637" y="739588"/>
            <a:ext cx="8312727" cy="1008529"/>
          </a:xfrm>
        </p:spPr>
        <p:txBody>
          <a:bodyPr>
            <a:normAutofit/>
          </a:bodyPr>
          <a:lstStyle>
            <a:lvl1pPr marL="0" indent="0">
              <a:defRPr sz="2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 hasCustomPrompt="1"/>
          </p:nvPr>
        </p:nvSpPr>
        <p:spPr>
          <a:xfrm>
            <a:off x="415636" y="1815353"/>
            <a:ext cx="5818909" cy="4370294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Summary + Call-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15636" y="1815353"/>
            <a:ext cx="5818909" cy="403411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6442364" y="1815353"/>
            <a:ext cx="2701636" cy="1546412"/>
          </a:xfrm>
          <a:solidFill>
            <a:schemeClr val="accent1"/>
          </a:solidFill>
        </p:spPr>
        <p:txBody>
          <a:bodyPr/>
          <a:lstStyle>
            <a:lvl1pPr marL="0" indent="0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call-out box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8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15637" y="739588"/>
            <a:ext cx="8312727" cy="1008529"/>
          </a:xfrm>
        </p:spPr>
        <p:txBody>
          <a:bodyPr>
            <a:normAutofit/>
          </a:bodyPr>
          <a:lstStyle>
            <a:lvl1pPr marL="0" indent="0">
              <a:defRPr sz="2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15637" y="1008530"/>
            <a:ext cx="3671455" cy="484094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572000" y="1008530"/>
            <a:ext cx="3810000" cy="48409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+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15637" y="1613647"/>
            <a:ext cx="3671455" cy="48409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572000" y="1613647"/>
            <a:ext cx="3810000" cy="48409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15637" y="739589"/>
            <a:ext cx="8312727" cy="80682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add Summary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9273" y="6252882"/>
            <a:ext cx="1593273" cy="403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71437"/>
            <a:ext cx="8478694" cy="53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5636" y="762000"/>
            <a:ext cx="8423853" cy="205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8458489" y="6524626"/>
            <a:ext cx="609023" cy="30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r" defTabSz="914608" eaLnBrk="0" hangingPunct="0">
              <a:spcBef>
                <a:spcPct val="50000"/>
              </a:spcBef>
              <a:defRPr/>
            </a:pPr>
            <a:fld id="{B55BBFD6-4165-4EBA-B9E7-817CCDDBB5F8}" type="slidenum">
              <a:rPr lang="en-US" sz="1400" b="1">
                <a:solidFill>
                  <a:srgbClr val="3D7B7A"/>
                </a:solidFill>
                <a:latin typeface="Trebuchet MS" pitchFamily="34" charset="0"/>
                <a:ea typeface="+mn-ea"/>
              </a:rPr>
              <a:pPr algn="r" defTabSz="914608" eaLnBrk="0" hangingPunct="0">
                <a:spcBef>
                  <a:spcPct val="50000"/>
                </a:spcBef>
                <a:defRPr/>
              </a:pPr>
              <a:t>‹#›</a:t>
            </a:fld>
            <a:endParaRPr lang="en-US" sz="1400" b="1" dirty="0">
              <a:solidFill>
                <a:srgbClr val="3D7B7A"/>
              </a:solidFill>
              <a:latin typeface="Trebuchet MS" pitchFamily="34" charset="0"/>
              <a:ea typeface="+mn-ea"/>
            </a:endParaRPr>
          </a:p>
        </p:txBody>
      </p:sp>
      <p:pic>
        <p:nvPicPr>
          <p:cNvPr id="2055" name="Picture 10" descr="Color Logo mtn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07818" y="6377548"/>
            <a:ext cx="277091" cy="26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608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MS PGothic" pitchFamily="34" charset="-128"/>
          <a:cs typeface="+mj-cs"/>
        </a:defRPr>
      </a:lvl1pPr>
      <a:lvl2pPr algn="l" defTabSz="91460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ea typeface="MS PGothic" pitchFamily="34" charset="-128"/>
          <a:cs typeface="Arial" charset="0"/>
        </a:defRPr>
      </a:lvl2pPr>
      <a:lvl3pPr algn="l" defTabSz="91460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ea typeface="MS PGothic" pitchFamily="34" charset="-128"/>
          <a:cs typeface="Arial" charset="0"/>
        </a:defRPr>
      </a:lvl3pPr>
      <a:lvl4pPr algn="l" defTabSz="91460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ea typeface="MS PGothic" pitchFamily="34" charset="-128"/>
          <a:cs typeface="Arial" charset="0"/>
        </a:defRPr>
      </a:lvl4pPr>
      <a:lvl5pPr algn="l" defTabSz="914608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ea typeface="MS PGothic" pitchFamily="34" charset="-128"/>
          <a:cs typeface="Arial" charset="0"/>
        </a:defRPr>
      </a:lvl5pPr>
      <a:lvl6pPr marL="410291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pitchFamily="34" charset="-128"/>
          <a:cs typeface="Arial" charset="0"/>
        </a:defRPr>
      </a:lvl6pPr>
      <a:lvl7pPr marL="820583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pitchFamily="34" charset="-128"/>
          <a:cs typeface="Arial" charset="0"/>
        </a:defRPr>
      </a:lvl7pPr>
      <a:lvl8pPr marL="1230874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pitchFamily="34" charset="-128"/>
          <a:cs typeface="Arial" charset="0"/>
        </a:defRPr>
      </a:lvl8pPr>
      <a:lvl9pPr marL="1641165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marL="0" indent="0" algn="l" defTabSz="914608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200" baseline="0">
          <a:solidFill>
            <a:srgbClr val="333333"/>
          </a:solidFill>
          <a:latin typeface="+mn-lt"/>
          <a:ea typeface="MS PGothic" pitchFamily="34" charset="-128"/>
          <a:cs typeface="+mn-cs"/>
        </a:defRPr>
      </a:lvl1pPr>
      <a:lvl2pPr marL="685244" indent="-227940" algn="l" defTabSz="914608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333333"/>
          </a:solidFill>
          <a:latin typeface="+mn-lt"/>
          <a:ea typeface="MS PGothic" pitchFamily="34" charset="-128"/>
          <a:cs typeface="+mn-cs"/>
        </a:defRPr>
      </a:lvl2pPr>
      <a:lvl3pPr marL="1092686" indent="-178078" algn="l" defTabSz="914608" rtl="0" eaLnBrk="1" fontAlgn="base" hangingPunct="1">
        <a:spcBef>
          <a:spcPct val="20000"/>
        </a:spcBef>
        <a:spcAft>
          <a:spcPct val="0"/>
        </a:spcAft>
        <a:buFont typeface="Times" pitchFamily="-112" charset="0"/>
        <a:buChar char="•"/>
        <a:defRPr sz="2000">
          <a:solidFill>
            <a:srgbClr val="333333"/>
          </a:solidFill>
          <a:latin typeface="+mn-lt"/>
          <a:ea typeface="MS PGothic" pitchFamily="34" charset="-128"/>
          <a:cs typeface="+mn-cs"/>
        </a:defRPr>
      </a:lvl3pPr>
      <a:lvl4pPr marL="1434595" indent="-178078" algn="l" defTabSz="914608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333333"/>
          </a:solidFill>
          <a:latin typeface="+mn-lt"/>
          <a:ea typeface="MS PGothic" pitchFamily="34" charset="-128"/>
          <a:cs typeface="+mn-cs"/>
        </a:defRPr>
      </a:lvl4pPr>
      <a:lvl5pPr marL="1777929" indent="-178078" algn="l" defTabSz="914608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>
          <a:solidFill>
            <a:srgbClr val="333333"/>
          </a:solidFill>
          <a:latin typeface="+mn-lt"/>
          <a:ea typeface="MS PGothic" pitchFamily="34" charset="-128"/>
          <a:cs typeface="+mn-cs"/>
        </a:defRPr>
      </a:lvl5pPr>
      <a:lvl6pPr marL="2005868" indent="-159558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ea typeface="+mn-ea"/>
          <a:cs typeface="+mn-cs"/>
        </a:defRPr>
      </a:lvl6pPr>
      <a:lvl7pPr marL="2416160" indent="-159558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ea typeface="+mn-ea"/>
          <a:cs typeface="+mn-cs"/>
        </a:defRPr>
      </a:lvl7pPr>
      <a:lvl8pPr marL="2826451" indent="-159558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ea typeface="+mn-ea"/>
          <a:cs typeface="+mn-cs"/>
        </a:defRPr>
      </a:lvl8pPr>
      <a:lvl9pPr marL="3236742" indent="-159558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91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583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874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1165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1456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748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2039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2330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 cstate="print"/>
          <a:srcRect/>
          <a:stretch>
            <a:fillRect b="-130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Rectangle 30"/>
          <p:cNvSpPr>
            <a:spLocks noChangeArrowheads="1"/>
          </p:cNvSpPr>
          <p:nvPr/>
        </p:nvSpPr>
        <p:spPr bwMode="auto">
          <a:xfrm>
            <a:off x="0" y="0"/>
            <a:ext cx="9144000" cy="2743200"/>
          </a:xfrm>
          <a:prstGeom prst="rect">
            <a:avLst/>
          </a:prstGeom>
          <a:solidFill>
            <a:srgbClr val="5C8093"/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>
              <a:ea typeface="MS PGothic" pitchFamily="34" charset="-128"/>
            </a:endParaRPr>
          </a:p>
        </p:txBody>
      </p:sp>
      <p:sp>
        <p:nvSpPr>
          <p:cNvPr id="52230" name="Freeform 29"/>
          <p:cNvSpPr>
            <a:spLocks/>
          </p:cNvSpPr>
          <p:nvPr/>
        </p:nvSpPr>
        <p:spPr bwMode="auto">
          <a:xfrm>
            <a:off x="0" y="2514600"/>
            <a:ext cx="9144000" cy="533400"/>
          </a:xfrm>
          <a:custGeom>
            <a:avLst/>
            <a:gdLst>
              <a:gd name="T0" fmla="*/ 0 w 5760"/>
              <a:gd name="T1" fmla="*/ 533400 h 336"/>
              <a:gd name="T2" fmla="*/ 8686800 w 5760"/>
              <a:gd name="T3" fmla="*/ 533400 h 336"/>
              <a:gd name="T4" fmla="*/ 9144000 w 5760"/>
              <a:gd name="T5" fmla="*/ 228600 h 336"/>
              <a:gd name="T6" fmla="*/ 9144000 w 5760"/>
              <a:gd name="T7" fmla="*/ 0 h 336"/>
              <a:gd name="T8" fmla="*/ 0 w 5760"/>
              <a:gd name="T9" fmla="*/ 0 h 336"/>
              <a:gd name="T10" fmla="*/ 0 w 5760"/>
              <a:gd name="T11" fmla="*/ 533400 h 3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0"/>
              <a:gd name="T19" fmla="*/ 0 h 336"/>
              <a:gd name="T20" fmla="*/ 5760 w 5760"/>
              <a:gd name="T21" fmla="*/ 336 h 3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0" h="336">
                <a:moveTo>
                  <a:pt x="0" y="336"/>
                </a:moveTo>
                <a:lnTo>
                  <a:pt x="5472" y="336"/>
                </a:lnTo>
                <a:lnTo>
                  <a:pt x="5760" y="144"/>
                </a:lnTo>
                <a:lnTo>
                  <a:pt x="5760" y="0"/>
                </a:lnTo>
                <a:lnTo>
                  <a:pt x="0" y="0"/>
                </a:lnTo>
                <a:lnTo>
                  <a:pt x="0" y="336"/>
                </a:lnTo>
                <a:close/>
              </a:path>
            </a:pathLst>
          </a:custGeom>
          <a:solidFill>
            <a:srgbClr val="5C809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>
              <a:ea typeface="MS PGothic" pitchFamily="34" charset="-128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362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3429000"/>
            <a:ext cx="8229600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9925" y="6324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F7B7A"/>
                </a:solidFill>
                <a:latin typeface="+mn-lt"/>
              </a:defRPr>
            </a:lvl1pPr>
          </a:lstStyle>
          <a:p>
            <a:fld id="{60C99077-889A-4C8C-BEA5-38B01E6EBA7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2233" name="Line 36"/>
          <p:cNvSpPr>
            <a:spLocks noChangeShapeType="1"/>
          </p:cNvSpPr>
          <p:nvPr/>
        </p:nvSpPr>
        <p:spPr bwMode="auto">
          <a:xfrm>
            <a:off x="0" y="3200400"/>
            <a:ext cx="8763000" cy="0"/>
          </a:xfrm>
          <a:prstGeom prst="line">
            <a:avLst/>
          </a:prstGeom>
          <a:noFill/>
          <a:ln w="9525">
            <a:solidFill>
              <a:srgbClr val="DADAD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38"/>
          <p:cNvSpPr>
            <a:spLocks noChangeShapeType="1"/>
          </p:cNvSpPr>
          <p:nvPr/>
        </p:nvSpPr>
        <p:spPr bwMode="auto">
          <a:xfrm flipV="1">
            <a:off x="8763000" y="2971800"/>
            <a:ext cx="381000" cy="228600"/>
          </a:xfrm>
          <a:prstGeom prst="line">
            <a:avLst/>
          </a:prstGeom>
          <a:noFill/>
          <a:ln w="9525">
            <a:solidFill>
              <a:srgbClr val="DADAD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2" r:id="rId5"/>
    <p:sldLayoutId id="2147483683" r:id="rId6"/>
    <p:sldLayoutId id="2147483685" r:id="rId7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Trebuchet MS" pitchFamily="34" charset="0"/>
        </a:defRPr>
      </a:lvl9pPr>
    </p:titleStyle>
    <p:bodyStyle>
      <a:lvl1pPr marL="166688" indent="-166688" algn="l" rtl="0" fontAlgn="base">
        <a:spcBef>
          <a:spcPct val="20000"/>
        </a:spcBef>
        <a:spcAft>
          <a:spcPct val="15000"/>
        </a:spcAft>
        <a:buSzPct val="85000"/>
        <a:buFont typeface="Wingdings 2" pitchFamily="18" charset="2"/>
        <a:buChar char="¡"/>
        <a:defRPr b="1">
          <a:solidFill>
            <a:schemeClr val="accent1"/>
          </a:solidFill>
          <a:latin typeface="+mn-lt"/>
          <a:ea typeface="+mn-ea"/>
          <a:cs typeface="+mn-cs"/>
        </a:defRPr>
      </a:lvl1pPr>
      <a:lvl2pPr marL="461963" indent="-180975" algn="l" rtl="0" fontAlgn="base">
        <a:spcBef>
          <a:spcPct val="20000"/>
        </a:spcBef>
        <a:spcAft>
          <a:spcPct val="0"/>
        </a:spcAft>
        <a:buSzPct val="85000"/>
        <a:buFont typeface="Wingdings 2" pitchFamily="18" charset="2"/>
        <a:buChar char="¡"/>
        <a:defRPr sz="1400">
          <a:solidFill>
            <a:schemeClr val="tx1"/>
          </a:solidFill>
          <a:latin typeface="+mn-lt"/>
        </a:defRPr>
      </a:lvl2pPr>
      <a:lvl3pPr marL="747713" indent="-171450" algn="l" rtl="0" fontAlgn="base">
        <a:spcBef>
          <a:spcPct val="20000"/>
        </a:spcBef>
        <a:spcAft>
          <a:spcPct val="0"/>
        </a:spcAft>
        <a:buSzPct val="85000"/>
        <a:buFont typeface="Trebuchet MS" pitchFamily="34" charset="0"/>
        <a:buChar char="—"/>
        <a:defRPr sz="1400">
          <a:solidFill>
            <a:schemeClr val="tx1"/>
          </a:solidFill>
          <a:latin typeface="+mn-lt"/>
        </a:defRPr>
      </a:lvl3pPr>
      <a:lvl4pPr marL="1030288" indent="-168275" algn="l" rtl="0" fontAlgn="base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4pPr>
      <a:lvl5pPr marL="13128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5pPr>
      <a:lvl6pPr marL="17700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6pPr>
      <a:lvl7pPr marL="22272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7pPr>
      <a:lvl8pPr marL="26844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8pPr>
      <a:lvl9pPr marL="3141663" indent="-168275" algn="l" rtl="0" fontAlgn="base">
        <a:spcBef>
          <a:spcPct val="20000"/>
        </a:spcBef>
        <a:spcAft>
          <a:spcPct val="0"/>
        </a:spcAft>
        <a:buSzPct val="85000"/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New Features </a:t>
            </a:r>
            <a:br>
              <a:rPr lang="en-US" sz="2800" dirty="0" smtClean="0"/>
            </a:br>
            <a:r>
              <a:rPr lang="en-US" sz="2800" dirty="0" smtClean="0"/>
              <a:t>to Represent Pricing </a:t>
            </a:r>
            <a:br>
              <a:rPr lang="en-US" sz="2800" dirty="0" smtClean="0"/>
            </a:br>
            <a:r>
              <a:rPr lang="en-US" sz="2800" dirty="0" smtClean="0"/>
              <a:t>in the SACSIM </a:t>
            </a:r>
            <a:br>
              <a:rPr lang="en-US" sz="2800" dirty="0" smtClean="0"/>
            </a:br>
            <a:r>
              <a:rPr lang="en-US" sz="2800" dirty="0" smtClean="0"/>
              <a:t>Activity-based Model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 smtClean="0"/>
              <a:t>Mark Bradley, </a:t>
            </a:r>
            <a:r>
              <a:rPr lang="en-US" sz="2000" dirty="0" smtClean="0"/>
              <a:t>RSG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John Bowman, </a:t>
            </a:r>
            <a:r>
              <a:rPr lang="en-US" sz="2000" dirty="0" smtClean="0"/>
              <a:t>JBR&amp;C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Bruce Griesenbeck</a:t>
            </a:r>
            <a:r>
              <a:rPr lang="en-US" sz="2000" dirty="0" smtClean="0"/>
              <a:t>, SACOG</a:t>
            </a:r>
            <a:br>
              <a:rPr lang="en-US" sz="2000" dirty="0" smtClean="0"/>
            </a:br>
            <a:r>
              <a:rPr lang="en-US" sz="2400" dirty="0" smtClean="0"/>
              <a:t>Joe Castiglione, </a:t>
            </a:r>
            <a:r>
              <a:rPr lang="en-US" sz="2000" dirty="0" smtClean="0"/>
              <a:t>RSG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John Gibb, </a:t>
            </a:r>
            <a:r>
              <a:rPr lang="en-US" sz="2000" dirty="0" smtClean="0"/>
              <a:t>DKS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3978234" y="3884613"/>
            <a:ext cx="4572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/>
          <a:lstStyle/>
          <a:p>
            <a:endParaRPr lang="en-US" sz="16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3962400" y="5562600"/>
            <a:ext cx="3352800" cy="47625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 toll/non-toll path type choice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46482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Applied findings from the SHRP 2 C04 project  “</a:t>
            </a:r>
            <a:r>
              <a:rPr lang="en-US" b="1" dirty="0" smtClean="0"/>
              <a:t>Improving </a:t>
            </a:r>
            <a:r>
              <a:rPr lang="en-US" b="1" dirty="0"/>
              <a:t>Our Understanding of How Highway Congestion and Pricing Affect Travel Demand </a:t>
            </a:r>
            <a:r>
              <a:rPr lang="en-US" b="1" dirty="0" smtClean="0"/>
              <a:t>“    </a:t>
            </a:r>
            <a:r>
              <a:rPr lang="en-US" dirty="0" smtClean="0"/>
              <a:t>(</a:t>
            </a:r>
            <a:r>
              <a:rPr lang="en-US" dirty="0" err="1" smtClean="0"/>
              <a:t>Vovsha</a:t>
            </a:r>
            <a:r>
              <a:rPr lang="en-US" dirty="0" smtClean="0"/>
              <a:t>, Bradley, </a:t>
            </a:r>
            <a:r>
              <a:rPr lang="en-US" dirty="0" err="1" smtClean="0"/>
              <a:t>Mahmassani</a:t>
            </a:r>
            <a:r>
              <a:rPr lang="en-US" dirty="0" smtClean="0"/>
              <a:t>, others)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All auto skim matrix information “filtered” through this model. </a:t>
            </a:r>
          </a:p>
          <a:p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If </a:t>
            </a:r>
            <a:r>
              <a:rPr lang="en-US" sz="2400" dirty="0"/>
              <a:t>no separate </a:t>
            </a:r>
            <a:r>
              <a:rPr lang="en-US" sz="2400" dirty="0" smtClean="0"/>
              <a:t>non-tolled network</a:t>
            </a:r>
            <a:r>
              <a:rPr lang="en-US" sz="2400" dirty="0"/>
              <a:t>, simply gives generalized time of the best </a:t>
            </a:r>
            <a:r>
              <a:rPr lang="en-US" sz="2400" dirty="0" smtClean="0"/>
              <a:t>path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Otherwise </a:t>
            </a:r>
            <a:r>
              <a:rPr lang="en-US" sz="2400" dirty="0"/>
              <a:t>gives generalized time </a:t>
            </a:r>
            <a:r>
              <a:rPr lang="en-US" sz="2400" dirty="0" err="1"/>
              <a:t>logsum</a:t>
            </a:r>
            <a:r>
              <a:rPr lang="en-US" sz="2400" dirty="0"/>
              <a:t> across </a:t>
            </a:r>
            <a:r>
              <a:rPr lang="en-US" sz="2400" dirty="0" smtClean="0"/>
              <a:t>the best </a:t>
            </a:r>
            <a:r>
              <a:rPr lang="en-US" sz="2400" dirty="0"/>
              <a:t>tolled and non-tolled </a:t>
            </a:r>
            <a:r>
              <a:rPr lang="en-US" sz="2400" dirty="0" smtClean="0"/>
              <a:t>paths (in units of minutes) 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68" y="19792"/>
            <a:ext cx="91440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Binary route type (toll / no toll) choice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1219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000" b="1" i="1" dirty="0" smtClean="0"/>
              <a:t>V(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 =   </a:t>
            </a:r>
            <a:r>
              <a:rPr lang="en-US" sz="2000" b="1" i="1" dirty="0" err="1" smtClean="0"/>
              <a:t>s.b</a:t>
            </a:r>
            <a:r>
              <a:rPr lang="en-US" sz="2000" b="1" i="1" dirty="0" smtClean="0"/>
              <a:t>(i) * Time(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  + </a:t>
            </a:r>
            <a:r>
              <a:rPr lang="en-US" sz="2000" b="1" i="1" dirty="0" err="1" smtClean="0"/>
              <a:t>s.c</a:t>
            </a:r>
            <a:r>
              <a:rPr lang="en-US" sz="2000" b="1" i="1" dirty="0" smtClean="0"/>
              <a:t>(i) * Distance(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 * </a:t>
            </a:r>
            <a:r>
              <a:rPr lang="en-US" sz="2000" b="1" i="1" dirty="0" err="1" smtClean="0"/>
              <a:t>opcost</a:t>
            </a:r>
            <a:r>
              <a:rPr lang="en-US" sz="2000" b="1" i="1" dirty="0" smtClean="0"/>
              <a:t>  </a:t>
            </a:r>
            <a:endParaRPr lang="en-US" sz="2000" b="1" dirty="0" smtClean="0"/>
          </a:p>
          <a:p>
            <a:pPr>
              <a:buNone/>
            </a:pPr>
            <a:r>
              <a:rPr lang="en-US" sz="2000" b="1" i="1" dirty="0" smtClean="0"/>
              <a:t>V(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=   </a:t>
            </a:r>
            <a:r>
              <a:rPr lang="en-US" sz="2000" b="1" i="1" dirty="0" err="1" smtClean="0"/>
              <a:t>s.a</a:t>
            </a:r>
            <a:r>
              <a:rPr lang="en-US" sz="2000" b="1" i="1" dirty="0" smtClean="0"/>
              <a:t>(i) + </a:t>
            </a:r>
            <a:r>
              <a:rPr lang="en-US" sz="2000" b="1" i="1" dirty="0" err="1" smtClean="0"/>
              <a:t>s.b</a:t>
            </a:r>
            <a:r>
              <a:rPr lang="en-US" sz="2000" b="1" i="1" dirty="0" smtClean="0"/>
              <a:t>(i) * Time(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+ </a:t>
            </a:r>
            <a:r>
              <a:rPr lang="en-US" sz="2000" b="1" i="1" dirty="0" err="1" smtClean="0"/>
              <a:t>s.c</a:t>
            </a:r>
            <a:r>
              <a:rPr lang="en-US" sz="2000" b="1" i="1" dirty="0" smtClean="0"/>
              <a:t>(i) * (Toll(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+ Distance(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* </a:t>
            </a:r>
            <a:r>
              <a:rPr lang="en-US" sz="2000" b="1" i="1" dirty="0" err="1" smtClean="0"/>
              <a:t>opcost</a:t>
            </a:r>
            <a:r>
              <a:rPr lang="en-US" sz="2000" b="1" i="1" dirty="0" smtClean="0"/>
              <a:t> )</a:t>
            </a:r>
            <a:endParaRPr lang="en-US" sz="2000" b="1" dirty="0" smtClean="0"/>
          </a:p>
          <a:p>
            <a:pPr>
              <a:buNone/>
            </a:pPr>
            <a:r>
              <a:rPr lang="en-US" sz="2000" b="1" i="1" dirty="0" smtClean="0"/>
              <a:t>P(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=   1 – P(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 = </a:t>
            </a:r>
            <a:r>
              <a:rPr lang="en-US" sz="2000" b="1" i="1" dirty="0" err="1" smtClean="0"/>
              <a:t>exp</a:t>
            </a:r>
            <a:r>
              <a:rPr lang="en-US" sz="2000" b="1" i="1" dirty="0" smtClean="0"/>
              <a:t>[V(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)] /  (exp[V(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)] +  exp[V(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)] )</a:t>
            </a:r>
          </a:p>
          <a:p>
            <a:pPr>
              <a:buNone/>
            </a:pPr>
            <a:endParaRPr lang="en-US" sz="1800" b="1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V(</a:t>
            </a:r>
            <a:r>
              <a:rPr lang="en-US" i="1" dirty="0" err="1" smtClean="0"/>
              <a:t>n,i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  <a:r>
              <a:rPr lang="en-US" i="1" dirty="0" smtClean="0"/>
              <a:t>V(</a:t>
            </a:r>
            <a:r>
              <a:rPr lang="en-US" i="1" dirty="0" err="1" smtClean="0"/>
              <a:t>t,i</a:t>
            </a:r>
            <a:r>
              <a:rPr lang="en-US" i="1" dirty="0" smtClean="0"/>
              <a:t>)</a:t>
            </a:r>
            <a:r>
              <a:rPr lang="en-US" dirty="0" smtClean="0"/>
              <a:t> are the </a:t>
            </a:r>
            <a:r>
              <a:rPr lang="en-US" dirty="0" err="1" smtClean="0"/>
              <a:t>logit</a:t>
            </a:r>
            <a:r>
              <a:rPr lang="en-US" dirty="0" smtClean="0"/>
              <a:t> utilities for the best no-toll and toll routes for individual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P(</a:t>
            </a:r>
            <a:r>
              <a:rPr lang="en-US" i="1" dirty="0" err="1" smtClean="0"/>
              <a:t>t,i</a:t>
            </a:r>
            <a:r>
              <a:rPr lang="en-US" i="1" dirty="0" smtClean="0"/>
              <a:t>) </a:t>
            </a:r>
            <a:r>
              <a:rPr lang="en-US" dirty="0" smtClean="0"/>
              <a:t>and</a:t>
            </a:r>
            <a:r>
              <a:rPr lang="en-US" i="1" dirty="0" smtClean="0"/>
              <a:t> P(</a:t>
            </a:r>
            <a:r>
              <a:rPr lang="en-US" i="1" dirty="0" err="1" smtClean="0"/>
              <a:t>n,i</a:t>
            </a:r>
            <a:r>
              <a:rPr lang="en-US" i="1" dirty="0" smtClean="0"/>
              <a:t>) </a:t>
            </a:r>
            <a:r>
              <a:rPr lang="en-US" dirty="0" smtClean="0"/>
              <a:t>are the corresponding binary </a:t>
            </a:r>
            <a:r>
              <a:rPr lang="en-US" dirty="0" err="1" smtClean="0"/>
              <a:t>logit</a:t>
            </a:r>
            <a:r>
              <a:rPr lang="en-US" dirty="0" smtClean="0"/>
              <a:t> probabilities.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Time(</a:t>
            </a:r>
            <a:r>
              <a:rPr lang="en-US" i="1" dirty="0" err="1" smtClean="0"/>
              <a:t>n,i</a:t>
            </a:r>
            <a:r>
              <a:rPr lang="en-US" i="1" dirty="0" smtClean="0"/>
              <a:t>), Time(</a:t>
            </a:r>
            <a:r>
              <a:rPr lang="en-US" i="1" dirty="0" err="1" smtClean="0"/>
              <a:t>t,i</a:t>
            </a:r>
            <a:r>
              <a:rPr lang="en-US" i="1" dirty="0" smtClean="0"/>
              <a:t>), Distance(</a:t>
            </a:r>
            <a:r>
              <a:rPr lang="en-US" i="1" dirty="0" err="1" smtClean="0"/>
              <a:t>n,i</a:t>
            </a:r>
            <a:r>
              <a:rPr lang="en-US" i="1" dirty="0" smtClean="0"/>
              <a:t>), Distance(</a:t>
            </a:r>
            <a:r>
              <a:rPr lang="en-US" i="1" dirty="0" err="1" smtClean="0"/>
              <a:t>t,i</a:t>
            </a:r>
            <a:r>
              <a:rPr lang="en-US" i="1" dirty="0" smtClean="0"/>
              <a:t>) </a:t>
            </a:r>
            <a:r>
              <a:rPr lang="en-US" dirty="0" smtClean="0"/>
              <a:t>are the travel time and distance along the best no-toll  and toll routes, for individual </a:t>
            </a:r>
            <a:r>
              <a:rPr lang="en-US" dirty="0" err="1" smtClean="0"/>
              <a:t>i</a:t>
            </a:r>
            <a:r>
              <a:rPr lang="en-US" dirty="0" smtClean="0"/>
              <a:t>, depending on the traveler/trip’s origin, destination, </a:t>
            </a:r>
            <a:r>
              <a:rPr lang="en-US" u="sng" dirty="0" smtClean="0"/>
              <a:t>time of day</a:t>
            </a:r>
            <a:r>
              <a:rPr lang="en-US" dirty="0" smtClean="0"/>
              <a:t>, and value of time (</a:t>
            </a:r>
            <a:r>
              <a:rPr lang="en-US" u="sng" dirty="0" smtClean="0"/>
              <a:t>VOT</a:t>
            </a:r>
            <a:r>
              <a:rPr lang="en-US" dirty="0" smtClean="0"/>
              <a:t>) class.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Toll(</a:t>
            </a:r>
            <a:r>
              <a:rPr lang="en-US" i="1" dirty="0" err="1" smtClean="0"/>
              <a:t>n,i</a:t>
            </a:r>
            <a:r>
              <a:rPr lang="en-US" i="1" dirty="0" smtClean="0"/>
              <a:t>)</a:t>
            </a:r>
            <a:r>
              <a:rPr lang="en-US" dirty="0" smtClean="0"/>
              <a:t> is the toll along the best tolled route for traveler </a:t>
            </a:r>
            <a:r>
              <a:rPr lang="en-US" i="1" dirty="0" err="1" smtClean="0"/>
              <a:t>i</a:t>
            </a:r>
            <a:r>
              <a:rPr lang="en-US" dirty="0" smtClean="0"/>
              <a:t>, depending on the traveler/trip’s origin, destination, </a:t>
            </a:r>
            <a:r>
              <a:rPr lang="en-US" u="sng" dirty="0" smtClean="0"/>
              <a:t>time of day</a:t>
            </a:r>
            <a:r>
              <a:rPr lang="en-US" dirty="0" smtClean="0"/>
              <a:t>, and value of time (</a:t>
            </a:r>
            <a:r>
              <a:rPr lang="en-US" u="sng" dirty="0" smtClean="0"/>
              <a:t>VOT</a:t>
            </a:r>
            <a:r>
              <a:rPr lang="en-US" dirty="0" smtClean="0"/>
              <a:t>) class.  </a:t>
            </a:r>
          </a:p>
        </p:txBody>
      </p:sp>
    </p:spTree>
    <p:extLst>
      <p:ext uri="{BB962C8B-B14F-4D97-AF65-F5344CB8AC3E}">
        <p14:creationId xmlns:p14="http://schemas.microsoft.com/office/powerpoint/2010/main" val="326996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68" y="19792"/>
            <a:ext cx="91440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Binary route type (toll / no toll) choice model 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1219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000" b="1" i="1" dirty="0" smtClean="0"/>
              <a:t>V(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 =   </a:t>
            </a:r>
            <a:r>
              <a:rPr lang="en-US" sz="2000" b="1" i="1" dirty="0" err="1" smtClean="0"/>
              <a:t>s.b</a:t>
            </a:r>
            <a:r>
              <a:rPr lang="en-US" sz="2000" b="1" i="1" dirty="0" smtClean="0"/>
              <a:t>(i) * Time(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  + </a:t>
            </a:r>
            <a:r>
              <a:rPr lang="en-US" sz="2000" b="1" i="1" dirty="0" err="1" smtClean="0"/>
              <a:t>s.c</a:t>
            </a:r>
            <a:r>
              <a:rPr lang="en-US" sz="2000" b="1" i="1" dirty="0" smtClean="0"/>
              <a:t>(i) * Distance(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 * </a:t>
            </a:r>
            <a:r>
              <a:rPr lang="en-US" sz="2000" b="1" i="1" dirty="0" err="1" smtClean="0"/>
              <a:t>opcost</a:t>
            </a:r>
            <a:r>
              <a:rPr lang="en-US" sz="2000" b="1" i="1" dirty="0" smtClean="0"/>
              <a:t>  </a:t>
            </a:r>
            <a:endParaRPr lang="en-US" sz="2000" b="1" dirty="0" smtClean="0"/>
          </a:p>
          <a:p>
            <a:pPr>
              <a:buNone/>
            </a:pPr>
            <a:r>
              <a:rPr lang="en-US" sz="2000" b="1" i="1" dirty="0" smtClean="0"/>
              <a:t>V(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=   </a:t>
            </a:r>
            <a:r>
              <a:rPr lang="en-US" sz="2000" b="1" i="1" dirty="0" err="1" smtClean="0"/>
              <a:t>s.a</a:t>
            </a:r>
            <a:r>
              <a:rPr lang="en-US" sz="2000" b="1" i="1" dirty="0" smtClean="0"/>
              <a:t>(i) + </a:t>
            </a:r>
            <a:r>
              <a:rPr lang="en-US" sz="2000" b="1" i="1" dirty="0" err="1" smtClean="0"/>
              <a:t>s.b</a:t>
            </a:r>
            <a:r>
              <a:rPr lang="en-US" sz="2000" b="1" i="1" dirty="0" smtClean="0"/>
              <a:t>(i) * Time(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+ </a:t>
            </a:r>
            <a:r>
              <a:rPr lang="en-US" sz="2000" b="1" i="1" dirty="0" err="1" smtClean="0"/>
              <a:t>s.c</a:t>
            </a:r>
            <a:r>
              <a:rPr lang="en-US" sz="2000" b="1" i="1" dirty="0" smtClean="0"/>
              <a:t>(i) * (Toll(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+ Distance(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* </a:t>
            </a:r>
            <a:r>
              <a:rPr lang="en-US" sz="2000" b="1" i="1" dirty="0" err="1" smtClean="0"/>
              <a:t>opcost</a:t>
            </a:r>
            <a:r>
              <a:rPr lang="en-US" sz="2000" b="1" i="1" dirty="0" smtClean="0"/>
              <a:t> )</a:t>
            </a:r>
            <a:endParaRPr lang="en-US" sz="2000" b="1" dirty="0" smtClean="0"/>
          </a:p>
          <a:p>
            <a:pPr>
              <a:buNone/>
            </a:pPr>
            <a:r>
              <a:rPr lang="en-US" sz="2000" b="1" i="1" dirty="0" smtClean="0"/>
              <a:t>P(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 =   1 – P(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 = exp[V(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)] /  (exp[V(</a:t>
            </a:r>
            <a:r>
              <a:rPr lang="en-US" sz="2000" b="1" i="1" dirty="0" err="1" smtClean="0"/>
              <a:t>t,i</a:t>
            </a:r>
            <a:r>
              <a:rPr lang="en-US" sz="2000" b="1" i="1" dirty="0" smtClean="0"/>
              <a:t>)] +  </a:t>
            </a:r>
            <a:r>
              <a:rPr lang="en-US" sz="2000" b="1" i="1" dirty="0" err="1" smtClean="0"/>
              <a:t>exp</a:t>
            </a:r>
            <a:r>
              <a:rPr lang="en-US" sz="2000" b="1" i="1" dirty="0" smtClean="0"/>
              <a:t>[V(</a:t>
            </a:r>
            <a:r>
              <a:rPr lang="en-US" sz="2000" b="1" i="1" dirty="0" err="1" smtClean="0"/>
              <a:t>n,i</a:t>
            </a:r>
            <a:r>
              <a:rPr lang="en-US" sz="2000" b="1" i="1" dirty="0" smtClean="0"/>
              <a:t>)] )</a:t>
            </a:r>
          </a:p>
          <a:p>
            <a:pPr>
              <a:buNone/>
            </a:pPr>
            <a:endParaRPr lang="en-US" sz="1800" b="1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err="1"/>
              <a:t>opcost</a:t>
            </a:r>
            <a:r>
              <a:rPr lang="en-US" dirty="0"/>
              <a:t> is the auto operating cost per </a:t>
            </a:r>
            <a:r>
              <a:rPr lang="en-US" dirty="0" smtClean="0"/>
              <a:t>mile</a:t>
            </a:r>
          </a:p>
          <a:p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a(</a:t>
            </a:r>
            <a:r>
              <a:rPr lang="en-US" i="1" dirty="0" err="1" smtClean="0"/>
              <a:t>i</a:t>
            </a:r>
            <a:r>
              <a:rPr lang="en-US" i="1" dirty="0" smtClean="0"/>
              <a:t>) </a:t>
            </a:r>
            <a:r>
              <a:rPr lang="en-US" dirty="0" smtClean="0"/>
              <a:t>is an alternative-specific constant for the tolled route for traveler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b(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is the travel time coefficient for traveler </a:t>
            </a:r>
            <a:r>
              <a:rPr lang="en-US" i="1" dirty="0" err="1" smtClean="0"/>
              <a:t>i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c(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is the travel cost coefficient for traveler </a:t>
            </a:r>
            <a:r>
              <a:rPr lang="en-US" i="1" dirty="0" err="1" smtClean="0"/>
              <a:t>i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i="1" dirty="0" smtClean="0"/>
              <a:t>s</a:t>
            </a:r>
            <a:r>
              <a:rPr lang="en-US" dirty="0" smtClean="0"/>
              <a:t> is a scale factor applied to all coefficients, denoting the scale of this model relative to mode choice.  (Affects how much the inferior path choice will contribute to the </a:t>
            </a:r>
            <a:r>
              <a:rPr lang="en-US" dirty="0" err="1" smtClean="0"/>
              <a:t>logsum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02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Traveler- &amp; tour-specific  model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05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b="1" i="1" u="sng" dirty="0" smtClean="0"/>
              <a:t>Work tours</a:t>
            </a:r>
          </a:p>
          <a:p>
            <a:pPr>
              <a:buNone/>
            </a:pPr>
            <a:r>
              <a:rPr lang="en-US" i="1" dirty="0" smtClean="0"/>
              <a:t>c(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= -0.15/$ / [  ((income(</a:t>
            </a:r>
            <a:r>
              <a:rPr lang="en-US" dirty="0" err="1" smtClean="0"/>
              <a:t>i</a:t>
            </a:r>
            <a:r>
              <a:rPr lang="en-US" dirty="0" smtClean="0"/>
              <a:t>) / 30,000) ^ 0.6 ) * ( occupancy(</a:t>
            </a:r>
            <a:r>
              <a:rPr lang="en-US" dirty="0" err="1" smtClean="0"/>
              <a:t>i</a:t>
            </a:r>
            <a:r>
              <a:rPr lang="en-US" dirty="0" smtClean="0"/>
              <a:t>) ^ 0.8 ) ]</a:t>
            </a:r>
          </a:p>
          <a:p>
            <a:pPr>
              <a:buNone/>
            </a:pPr>
            <a:r>
              <a:rPr lang="en-US" i="1" dirty="0" smtClean="0"/>
              <a:t>b(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= -0.030/min * draw from a log-normal distribution, with mean 1.0 and </a:t>
            </a:r>
            <a:r>
              <a:rPr lang="en-US" dirty="0" err="1" smtClean="0"/>
              <a:t>coef</a:t>
            </a:r>
            <a:r>
              <a:rPr lang="en-US" dirty="0" smtClean="0"/>
              <a:t>. of variation 0.8 </a:t>
            </a:r>
          </a:p>
          <a:p>
            <a:pPr>
              <a:buNone/>
            </a:pPr>
            <a:r>
              <a:rPr lang="en-US" i="1" dirty="0" smtClean="0"/>
              <a:t>a(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= -1.00</a:t>
            </a:r>
          </a:p>
          <a:p>
            <a:pPr>
              <a:buNone/>
            </a:pPr>
            <a:r>
              <a:rPr lang="en-US" i="1" dirty="0" smtClean="0"/>
              <a:t>s </a:t>
            </a:r>
            <a:r>
              <a:rPr lang="en-US" dirty="0" smtClean="0"/>
              <a:t> =  1.5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i="1" u="sng" dirty="0" smtClean="0"/>
              <a:t>Non-work tours</a:t>
            </a:r>
            <a:endParaRPr lang="en-US" i="1" u="sng" dirty="0" smtClean="0"/>
          </a:p>
          <a:p>
            <a:pPr>
              <a:buNone/>
            </a:pPr>
            <a:r>
              <a:rPr lang="en-US" i="1" dirty="0" smtClean="0"/>
              <a:t>c(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= -0.15/$ / [  ((income(</a:t>
            </a:r>
            <a:r>
              <a:rPr lang="en-US" dirty="0" err="1" smtClean="0"/>
              <a:t>i</a:t>
            </a:r>
            <a:r>
              <a:rPr lang="en-US" dirty="0" smtClean="0"/>
              <a:t>) / 30,000) ^ 0.5 ) * ( occupancy(</a:t>
            </a:r>
            <a:r>
              <a:rPr lang="en-US" dirty="0" err="1" smtClean="0"/>
              <a:t>i</a:t>
            </a:r>
            <a:r>
              <a:rPr lang="en-US" dirty="0" smtClean="0"/>
              <a:t>) ^ 0.7 ) ]</a:t>
            </a:r>
          </a:p>
          <a:p>
            <a:pPr>
              <a:buNone/>
            </a:pPr>
            <a:r>
              <a:rPr lang="en-US" i="1" dirty="0" smtClean="0"/>
              <a:t>b(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= -0.015/min * draw from a log-normal distribution, with mean 1.0 and  </a:t>
            </a:r>
            <a:r>
              <a:rPr lang="en-US" dirty="0" err="1" smtClean="0"/>
              <a:t>coef</a:t>
            </a:r>
            <a:r>
              <a:rPr lang="en-US" dirty="0" smtClean="0"/>
              <a:t>. of variation 1.0 </a:t>
            </a:r>
          </a:p>
          <a:p>
            <a:pPr>
              <a:buNone/>
            </a:pPr>
            <a:r>
              <a:rPr lang="en-US" i="1" dirty="0" smtClean="0"/>
              <a:t>a(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= -1.00</a:t>
            </a:r>
          </a:p>
          <a:p>
            <a:pPr>
              <a:buNone/>
            </a:pPr>
            <a:r>
              <a:rPr lang="en-US" i="1" dirty="0" smtClean="0"/>
              <a:t>s</a:t>
            </a:r>
            <a:r>
              <a:rPr lang="en-US" dirty="0" smtClean="0"/>
              <a:t>  = 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“Generalized time” </a:t>
            </a:r>
            <a:r>
              <a:rPr lang="en-US" dirty="0" err="1" smtClean="0"/>
              <a:t>logsum</a:t>
            </a:r>
            <a:r>
              <a:rPr lang="en-US" dirty="0" smtClean="0"/>
              <a:t> from path type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4419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V(</a:t>
            </a:r>
            <a:r>
              <a:rPr lang="en-US" i="1" dirty="0" err="1" smtClean="0"/>
              <a:t>n,i</a:t>
            </a:r>
            <a:r>
              <a:rPr lang="en-US" i="1" dirty="0" smtClean="0"/>
              <a:t>) =   </a:t>
            </a:r>
            <a:r>
              <a:rPr lang="en-US" i="1" dirty="0" err="1" smtClean="0"/>
              <a:t>s.b</a:t>
            </a:r>
            <a:r>
              <a:rPr lang="en-US" i="1" dirty="0" smtClean="0"/>
              <a:t>(i) * Time(</a:t>
            </a:r>
            <a:r>
              <a:rPr lang="en-US" i="1" dirty="0" err="1" smtClean="0"/>
              <a:t>n,i</a:t>
            </a:r>
            <a:r>
              <a:rPr lang="en-US" i="1" dirty="0" smtClean="0"/>
              <a:t>)  + </a:t>
            </a:r>
            <a:r>
              <a:rPr lang="en-US" i="1" dirty="0" err="1" smtClean="0"/>
              <a:t>s.c</a:t>
            </a:r>
            <a:r>
              <a:rPr lang="en-US" i="1" dirty="0" smtClean="0"/>
              <a:t>(i) * Distance(</a:t>
            </a:r>
            <a:r>
              <a:rPr lang="en-US" i="1" dirty="0" err="1" smtClean="0"/>
              <a:t>n,i</a:t>
            </a:r>
            <a:r>
              <a:rPr lang="en-US" i="1" dirty="0" smtClean="0"/>
              <a:t>) * </a:t>
            </a:r>
            <a:r>
              <a:rPr lang="en-US" i="1" dirty="0" err="1" smtClean="0"/>
              <a:t>opcost</a:t>
            </a:r>
            <a:r>
              <a:rPr lang="en-US" i="1" dirty="0" smtClean="0"/>
              <a:t>  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V(</a:t>
            </a:r>
            <a:r>
              <a:rPr lang="en-US" i="1" dirty="0" err="1" smtClean="0"/>
              <a:t>t,i</a:t>
            </a:r>
            <a:r>
              <a:rPr lang="en-US" i="1" dirty="0" smtClean="0"/>
              <a:t>) = </a:t>
            </a:r>
            <a:r>
              <a:rPr lang="en-US" i="1" dirty="0" err="1" smtClean="0"/>
              <a:t>s.a</a:t>
            </a:r>
            <a:r>
              <a:rPr lang="en-US" i="1" dirty="0" smtClean="0"/>
              <a:t>(i)  +  </a:t>
            </a:r>
            <a:r>
              <a:rPr lang="en-US" i="1" dirty="0" err="1" smtClean="0"/>
              <a:t>s.b</a:t>
            </a:r>
            <a:r>
              <a:rPr lang="en-US" i="1" dirty="0" smtClean="0"/>
              <a:t>(i) * Time(</a:t>
            </a:r>
            <a:r>
              <a:rPr lang="en-US" i="1" dirty="0" err="1" smtClean="0"/>
              <a:t>t,i</a:t>
            </a:r>
            <a:r>
              <a:rPr lang="en-US" i="1" dirty="0" smtClean="0"/>
              <a:t>)  + </a:t>
            </a:r>
            <a:r>
              <a:rPr lang="en-US" i="1" dirty="0" err="1" smtClean="0"/>
              <a:t>s.c</a:t>
            </a:r>
            <a:r>
              <a:rPr lang="en-US" i="1" dirty="0" smtClean="0"/>
              <a:t>(i) * ( Toll(</a:t>
            </a:r>
            <a:r>
              <a:rPr lang="en-US" i="1" dirty="0" err="1" smtClean="0"/>
              <a:t>t,i</a:t>
            </a:r>
            <a:r>
              <a:rPr lang="en-US" i="1" dirty="0" smtClean="0"/>
              <a:t>) + Distance(</a:t>
            </a:r>
            <a:r>
              <a:rPr lang="en-US" i="1" dirty="0" err="1" smtClean="0"/>
              <a:t>t,i</a:t>
            </a:r>
            <a:r>
              <a:rPr lang="en-US" i="1" dirty="0" smtClean="0"/>
              <a:t>) * </a:t>
            </a:r>
            <a:r>
              <a:rPr lang="en-US" i="1" dirty="0" err="1" smtClean="0"/>
              <a:t>opcost</a:t>
            </a:r>
            <a:r>
              <a:rPr lang="en-US" i="1" dirty="0" smtClean="0"/>
              <a:t>)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Generalized time GT(i) = LN  [ (exp[V(</a:t>
            </a:r>
            <a:r>
              <a:rPr lang="en-US" i="1" dirty="0" err="1" smtClean="0"/>
              <a:t>t,i</a:t>
            </a:r>
            <a:r>
              <a:rPr lang="en-US" i="1" dirty="0" smtClean="0"/>
              <a:t>)] +  exp[V(</a:t>
            </a:r>
            <a:r>
              <a:rPr lang="en-US" i="1" dirty="0" err="1" smtClean="0"/>
              <a:t>n,i</a:t>
            </a:r>
            <a:r>
              <a:rPr lang="en-US" i="1" dirty="0" smtClean="0"/>
              <a:t>)] ) / (</a:t>
            </a:r>
            <a:r>
              <a:rPr lang="en-US" i="1" dirty="0" err="1" smtClean="0"/>
              <a:t>s.b</a:t>
            </a:r>
            <a:r>
              <a:rPr lang="en-US" i="1" dirty="0" smtClean="0"/>
              <a:t>(i)) ]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When only one path type is available, this is simply the generalized time for that path type.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F310A3-24DF-48E9-AFB1-CE8AD96DA6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4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VOT vary with income?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694" y="1371600"/>
            <a:ext cx="8072338" cy="543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7414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VOT variation with income – various C04 data sets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490" y="1447800"/>
            <a:ext cx="7695175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07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of Log-Normal Distribution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6629400" cy="4893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188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906"/>
            <a:ext cx="8229600" cy="524494"/>
          </a:xfrm>
        </p:spPr>
        <p:txBody>
          <a:bodyPr>
            <a:normAutofit/>
          </a:bodyPr>
          <a:lstStyle/>
          <a:p>
            <a:r>
              <a:rPr lang="en-US" dirty="0" smtClean="0"/>
              <a:t>How is this implemented?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257800"/>
          </a:xfrm>
        </p:spPr>
        <p:txBody>
          <a:bodyPr>
            <a:normAutofit fontScale="92500"/>
          </a:bodyPr>
          <a:lstStyle/>
          <a:p>
            <a:pPr marL="457200" indent="-457200">
              <a:buNone/>
            </a:pPr>
            <a:r>
              <a:rPr lang="en-US" sz="2000" dirty="0" smtClean="0"/>
              <a:t>1. </a:t>
            </a:r>
            <a:r>
              <a:rPr lang="en-US" dirty="0" smtClean="0"/>
              <a:t>Use CUBE to generate time, distance, toll matrices for each combination of :</a:t>
            </a:r>
          </a:p>
          <a:p>
            <a:pPr marL="914400" lvl="1" indent="-457200">
              <a:buNone/>
            </a:pPr>
            <a:r>
              <a:rPr lang="en-US" u="sng" dirty="0" smtClean="0"/>
              <a:t>Time period</a:t>
            </a:r>
            <a:r>
              <a:rPr lang="en-US" dirty="0" smtClean="0"/>
              <a:t>: In the range of 5 to 15 different skim periods</a:t>
            </a:r>
          </a:p>
          <a:p>
            <a:pPr marL="914400" lvl="1" indent="-457200">
              <a:buNone/>
            </a:pPr>
            <a:r>
              <a:rPr lang="en-US" u="sng" dirty="0" smtClean="0"/>
              <a:t>Path type</a:t>
            </a:r>
            <a:r>
              <a:rPr lang="en-US" dirty="0" smtClean="0"/>
              <a:t>:  (1) full network,  (2) network excluding tolled links</a:t>
            </a:r>
          </a:p>
          <a:p>
            <a:pPr marL="914400" lvl="1" indent="-457200">
              <a:buNone/>
            </a:pPr>
            <a:r>
              <a:rPr lang="en-US" u="sng" dirty="0" smtClean="0"/>
              <a:t>VOT threshold</a:t>
            </a:r>
            <a:r>
              <a:rPr lang="en-US" dirty="0" smtClean="0"/>
              <a:t>: A user-defined number of different values, V(1), V(2), … V(N)</a:t>
            </a:r>
          </a:p>
          <a:p>
            <a:pPr marL="914400" lvl="1" indent="-457200">
              <a:buNone/>
            </a:pPr>
            <a:r>
              <a:rPr lang="en-US" u="sng" dirty="0" smtClean="0"/>
              <a:t>Occupancy</a:t>
            </a:r>
            <a:r>
              <a:rPr lang="en-US" dirty="0" smtClean="0"/>
              <a:t>:  (1) SOV,  (2) HOV 2, (3) HOV 3+ (if necessary)</a:t>
            </a:r>
          </a:p>
          <a:p>
            <a:pPr marL="457200" indent="-457200">
              <a:buNone/>
            </a:pPr>
            <a:r>
              <a:rPr lang="en-US" dirty="0" smtClean="0"/>
              <a:t>2. Use </a:t>
            </a:r>
            <a:r>
              <a:rPr lang="en-US" dirty="0" err="1" smtClean="0"/>
              <a:t>DaySim</a:t>
            </a:r>
            <a:r>
              <a:rPr lang="en-US" dirty="0" smtClean="0"/>
              <a:t> to simulate toll/no toll choice for a given trip, depending on the VOT for that specific person/tour/trip…  </a:t>
            </a:r>
          </a:p>
          <a:p>
            <a:pPr marL="1142444" lvl="1" indent="-457200">
              <a:buFont typeface="Arial" pitchFamily="34" charset="0"/>
              <a:buChar char="•"/>
            </a:pPr>
            <a:r>
              <a:rPr lang="en-US" dirty="0" smtClean="0"/>
              <a:t>If VOT &lt; V(1), use V(1) skims</a:t>
            </a:r>
          </a:p>
          <a:p>
            <a:pPr marL="1142444" lvl="1" indent="-457200">
              <a:buFont typeface="Arial" pitchFamily="34" charset="0"/>
              <a:buChar char="•"/>
            </a:pPr>
            <a:r>
              <a:rPr lang="en-US" dirty="0" smtClean="0"/>
              <a:t>If V(1) &lt; VOT &lt; V(2), use V(2) skims, etc.</a:t>
            </a:r>
          </a:p>
          <a:p>
            <a:pPr marL="1142444" lvl="1" indent="-457200">
              <a:buFont typeface="Arial" pitchFamily="34" charset="0"/>
              <a:buChar char="•"/>
            </a:pPr>
            <a:r>
              <a:rPr lang="en-US" dirty="0" smtClean="0"/>
              <a:t>If V(N-1) &lt; VOT, use V(N) skims</a:t>
            </a:r>
          </a:p>
          <a:p>
            <a:pPr marL="457200" indent="-457200">
              <a:buAutoNum type="arabicPeriod" startAt="3"/>
            </a:pPr>
            <a:r>
              <a:rPr lang="en-US" dirty="0" smtClean="0"/>
              <a:t>Every auto trip predicted by </a:t>
            </a:r>
            <a:r>
              <a:rPr lang="en-US" dirty="0" err="1" smtClean="0"/>
              <a:t>DaySim</a:t>
            </a:r>
            <a:r>
              <a:rPr lang="en-US" dirty="0" smtClean="0"/>
              <a:t> has a VOT and path choice (full network or non-toll network)</a:t>
            </a:r>
          </a:p>
          <a:p>
            <a:pPr marL="457200" indent="-457200">
              <a:buAutoNum type="arabicPeriod" startAt="3"/>
            </a:pPr>
            <a:r>
              <a:rPr lang="en-US" dirty="0" smtClean="0"/>
              <a:t>Aggregate trips into vehicle matrices by time period x path type x VOT group for multi-class assignment.</a:t>
            </a:r>
          </a:p>
          <a:p>
            <a:pPr marL="457200" indent="-457200">
              <a:buAutoNum type="arabicPeriod" startAt="3"/>
            </a:pPr>
            <a:endParaRPr lang="en-US" dirty="0" smtClean="0"/>
          </a:p>
          <a:p>
            <a:pPr marL="457200" indent="-457200">
              <a:buAutoNum type="arabicPeriod" startAt="3"/>
            </a:pPr>
            <a:endParaRPr lang="en-US" dirty="0" smtClean="0"/>
          </a:p>
          <a:p>
            <a:pPr marL="914400" lvl="1" indent="-457200">
              <a:buNone/>
            </a:pPr>
            <a:endParaRPr lang="en-US" dirty="0" smtClean="0"/>
          </a:p>
          <a:p>
            <a:pPr marL="914400" lvl="1" indent="-457200">
              <a:buNone/>
            </a:pPr>
            <a:endParaRPr lang="en-US" sz="1050" dirty="0" smtClean="0"/>
          </a:p>
          <a:p>
            <a:pPr marL="914400" lvl="1" indent="-457200">
              <a:buNone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6770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Time of day choice  - </a:t>
            </a:r>
            <a:r>
              <a:rPr lang="en-US" dirty="0" err="1" smtClean="0"/>
              <a:t>DaySim</a:t>
            </a:r>
            <a:r>
              <a:rPr lang="en-US" dirty="0" smtClean="0"/>
              <a:t> Scheduling Models</a:t>
            </a:r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10000"/>
            <a:ext cx="4094163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38" y="990600"/>
            <a:ext cx="4094162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0"/>
            <a:ext cx="4094163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027"/>
          <p:cNvSpPr txBox="1">
            <a:spLocks noChangeArrowheads="1"/>
          </p:cNvSpPr>
          <p:nvPr/>
        </p:nvSpPr>
        <p:spPr bwMode="auto">
          <a:xfrm>
            <a:off x="381000" y="838200"/>
            <a:ext cx="464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b="1" kern="0" dirty="0">
                <a:solidFill>
                  <a:srgbClr val="5C8093"/>
                </a:solidFill>
                <a:latin typeface="+mn-lt"/>
              </a:rPr>
              <a:t>Scheduling models predict</a:t>
            </a:r>
          </a:p>
          <a:p>
            <a:pPr marL="742950" lvl="1" indent="-28575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⁻"/>
              <a:defRPr/>
            </a:pPr>
            <a:r>
              <a:rPr lang="en-US" sz="1600" kern="0" dirty="0" smtClean="0">
                <a:latin typeface="+mn-lt"/>
              </a:rPr>
              <a:t>Arrival </a:t>
            </a:r>
            <a:r>
              <a:rPr lang="en-US" sz="1600" kern="0" dirty="0">
                <a:latin typeface="+mn-lt"/>
              </a:rPr>
              <a:t>time / departure time for primary destinations</a:t>
            </a:r>
          </a:p>
          <a:p>
            <a:pPr marL="742950" lvl="1" indent="-28575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⁻"/>
              <a:defRPr/>
            </a:pPr>
            <a:r>
              <a:rPr lang="en-US" sz="1600" kern="0" dirty="0">
                <a:latin typeface="+mn-lt"/>
              </a:rPr>
              <a:t>Arrival /departures times for stops</a:t>
            </a:r>
          </a:p>
          <a:p>
            <a:pPr marL="230188" indent="-230188" eaLnBrk="0" hangingPunct="0">
              <a:lnSpc>
                <a:spcPct val="80000"/>
              </a:lnSpc>
              <a:spcBef>
                <a:spcPct val="300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1800" b="1" kern="0" dirty="0">
                <a:solidFill>
                  <a:srgbClr val="5C8093"/>
                </a:solidFill>
                <a:latin typeface="+mn-lt"/>
                <a:ea typeface="+mn-ea"/>
              </a:rPr>
              <a:t>Key parameters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ct val="30000"/>
              </a:spcBef>
              <a:spcAft>
                <a:spcPts val="300"/>
              </a:spcAft>
              <a:buFont typeface="Calibri" pitchFamily="34" charset="0"/>
              <a:buChar char="⁻"/>
              <a:defRPr/>
            </a:pPr>
            <a:r>
              <a:rPr lang="en-US" sz="1600" kern="0" dirty="0">
                <a:latin typeface="+mn-lt"/>
                <a:ea typeface="+mn-ea"/>
              </a:rPr>
              <a:t>Person </a:t>
            </a:r>
            <a:r>
              <a:rPr lang="en-US" sz="1600" kern="0" dirty="0" smtClean="0">
                <a:latin typeface="+mn-lt"/>
                <a:ea typeface="+mn-ea"/>
              </a:rPr>
              <a:t>type, Income</a:t>
            </a:r>
            <a:endParaRPr lang="en-US" sz="1600" kern="0" dirty="0">
              <a:latin typeface="+mn-lt"/>
              <a:ea typeface="+mn-ea"/>
            </a:endParaRPr>
          </a:p>
          <a:p>
            <a:pPr marL="742950" lvl="1" indent="-285750" eaLnBrk="0" hangingPunct="0">
              <a:lnSpc>
                <a:spcPct val="80000"/>
              </a:lnSpc>
              <a:spcBef>
                <a:spcPct val="30000"/>
              </a:spcBef>
              <a:spcAft>
                <a:spcPts val="300"/>
              </a:spcAft>
              <a:buFont typeface="Calibri" pitchFamily="34" charset="0"/>
              <a:buChar char="⁻"/>
              <a:defRPr/>
            </a:pPr>
            <a:r>
              <a:rPr lang="en-US" sz="1600" kern="0" dirty="0">
                <a:latin typeface="+mn-lt"/>
                <a:ea typeface="+mn-ea"/>
              </a:rPr>
              <a:t>Overall day pattern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ct val="30000"/>
              </a:spcBef>
              <a:spcAft>
                <a:spcPts val="300"/>
              </a:spcAft>
              <a:buFont typeface="Calibri" pitchFamily="34" charset="0"/>
              <a:buChar char="⁻"/>
              <a:defRPr/>
            </a:pPr>
            <a:r>
              <a:rPr lang="en-US" sz="1600" kern="0" dirty="0">
                <a:latin typeface="+mn-lt"/>
                <a:ea typeface="+mn-ea"/>
              </a:rPr>
              <a:t>Available time windows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ct val="30000"/>
              </a:spcBef>
              <a:spcAft>
                <a:spcPts val="300"/>
              </a:spcAft>
              <a:buFont typeface="Calibri" pitchFamily="34" charset="0"/>
              <a:buChar char="⁻"/>
              <a:defRPr/>
            </a:pPr>
            <a:r>
              <a:rPr lang="en-US" sz="1600" kern="0" dirty="0">
                <a:latin typeface="+mn-lt"/>
                <a:ea typeface="+mn-ea"/>
              </a:rPr>
              <a:t>Network impedances/costs</a:t>
            </a:r>
          </a:p>
        </p:txBody>
      </p:sp>
    </p:spTree>
    <p:extLst>
      <p:ext uri="{BB962C8B-B14F-4D97-AF65-F5344CB8AC3E}">
        <p14:creationId xmlns:p14="http://schemas.microsoft.com/office/powerpoint/2010/main" val="401633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Others who contributed to this work….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Gordon Garry, SACOG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Yanmei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, SACOG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John Long, DKS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Maren Outwater, RSG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Bryce Lovell, RSG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Leo Duran, RSG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John Mulholland, RSG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John  Gliebe, RSG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961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the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4648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000" dirty="0" smtClean="0"/>
              <a:t>An alternative approach is to include all of the toll/non-toll choice in the CUBE path-building. 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The main advantages of including path type choice in the AB model:</a:t>
            </a:r>
          </a:p>
          <a:p>
            <a:pPr>
              <a:buNone/>
            </a:pPr>
            <a:endParaRPr lang="en-US" sz="4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The model is sensitive to small variations in VOT (more disaggregation)</a:t>
            </a:r>
          </a:p>
          <a:p>
            <a:pPr marL="457200" indent="-457200">
              <a:buFont typeface="+mj-lt"/>
              <a:buAutoNum type="arabicPeriod"/>
            </a:pPr>
            <a:endParaRPr lang="en-US" sz="4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The model can provide expected utilities (“</a:t>
            </a:r>
            <a:r>
              <a:rPr lang="en-US" sz="4000" dirty="0" err="1" smtClean="0"/>
              <a:t>logsum</a:t>
            </a:r>
            <a:r>
              <a:rPr lang="en-US" sz="4000" dirty="0" smtClean="0"/>
              <a:t>”) over multiple paths (more consistent with choice theory)</a:t>
            </a:r>
          </a:p>
          <a:p>
            <a:pPr marL="457200" indent="-457200">
              <a:buFont typeface="+mj-lt"/>
              <a:buAutoNum type="arabicPeriod"/>
            </a:pPr>
            <a:endParaRPr lang="en-US" sz="4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The number of required VOT classes/skims is less, and can be tailored to the complexity of the pricing scenario (more memory-efficient and flexible)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4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the path type model outcome is used in </a:t>
            </a:r>
            <a:r>
              <a:rPr lang="en-US" dirty="0" err="1" smtClean="0"/>
              <a:t>DaySim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19200"/>
            <a:ext cx="8933490" cy="502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492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Transit path type choice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15636" y="762000"/>
            <a:ext cx="8575964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SACSim</a:t>
            </a:r>
            <a:r>
              <a:rPr lang="en-US" dirty="0" smtClean="0"/>
              <a:t> now includes 3 different </a:t>
            </a:r>
            <a:r>
              <a:rPr lang="en-US" b="1" i="1" dirty="0" smtClean="0">
                <a:solidFill>
                  <a:srgbClr val="3F7B7A"/>
                </a:solidFill>
              </a:rPr>
              <a:t>transit path types</a:t>
            </a:r>
            <a:r>
              <a:rPr lang="en-US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Local bus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Light rail (can include local bus feeder)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Commuter rail/commuter bus (can include local bus, light rail feeder)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b="1" u="sng" dirty="0" smtClean="0"/>
              <a:t>Skim variables</a:t>
            </a:r>
            <a:endParaRPr lang="en-US" b="1" u="sng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In-vehicle time in local bus			</a:t>
            </a:r>
            <a:r>
              <a:rPr lang="en-US" b="1" i="1" dirty="0" smtClean="0">
                <a:solidFill>
                  <a:srgbClr val="3F7B7A"/>
                </a:solidFill>
              </a:rPr>
              <a:t>Allows different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In-vehicle time in light rail			</a:t>
            </a:r>
            <a:r>
              <a:rPr lang="en-US" b="1" i="1" dirty="0" smtClean="0">
                <a:solidFill>
                  <a:srgbClr val="3F7B7A"/>
                </a:solidFill>
              </a:rPr>
              <a:t>disutility of IVT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In-vehicle time in commuter rail/bus		</a:t>
            </a:r>
            <a:r>
              <a:rPr lang="en-US" b="1" i="1" dirty="0" smtClean="0">
                <a:solidFill>
                  <a:srgbClr val="3F7B7A"/>
                </a:solidFill>
              </a:rPr>
              <a:t>by vehicle type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First wait time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Number of transfers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Transfer time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Full fare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9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is this implemented?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579120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CUBE PT provides skim matrices with the best path by combination of path type (</a:t>
            </a:r>
            <a:r>
              <a:rPr lang="en-US" b="1" i="1" dirty="0" smtClean="0">
                <a:solidFill>
                  <a:srgbClr val="3F7B7A"/>
                </a:solidFill>
              </a:rPr>
              <a:t>local bus only, light rail, commuter bus/rail</a:t>
            </a:r>
            <a:r>
              <a:rPr lang="en-US" dirty="0" smtClean="0"/>
              <a:t>) and time period (</a:t>
            </a:r>
            <a:r>
              <a:rPr lang="en-US" b="1" i="1" dirty="0" smtClean="0">
                <a:solidFill>
                  <a:srgbClr val="3F7B7A"/>
                </a:solidFill>
              </a:rPr>
              <a:t>AM peak, midday, PM peak, evening, night</a:t>
            </a:r>
            <a:r>
              <a:rPr lang="en-US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Separate skims by VOT class can be accommodated, but there is probably very little price variation within any single path type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SACSim</a:t>
            </a:r>
            <a:r>
              <a:rPr lang="en-US" dirty="0" smtClean="0"/>
              <a:t> transit path type model calculates a generalized time </a:t>
            </a:r>
            <a:r>
              <a:rPr lang="en-US" dirty="0" err="1" smtClean="0"/>
              <a:t>logsum</a:t>
            </a:r>
            <a:r>
              <a:rPr lang="en-US" dirty="0" smtClean="0"/>
              <a:t> across the available path types for use in other models.      Also predicts a single chosen path type (if needed).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u="sng" dirty="0" smtClean="0"/>
              <a:t>Further details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Drive access/egress times from </a:t>
            </a:r>
            <a:r>
              <a:rPr lang="en-US" b="1" i="1" dirty="0">
                <a:solidFill>
                  <a:srgbClr val="3F7B7A"/>
                </a:solidFill>
              </a:rPr>
              <a:t>park and ride lot choice model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Walk access/egress times calculated from </a:t>
            </a:r>
            <a:r>
              <a:rPr lang="en-US" b="1" i="1" dirty="0" smtClean="0">
                <a:solidFill>
                  <a:srgbClr val="3F7B7A"/>
                </a:solidFill>
              </a:rPr>
              <a:t>parcel-to-stop distances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Full fare can be overridden by </a:t>
            </a:r>
            <a:r>
              <a:rPr lang="en-US" b="1" i="1" dirty="0" smtClean="0">
                <a:solidFill>
                  <a:srgbClr val="3F7B7A"/>
                </a:solidFill>
              </a:rPr>
              <a:t>discount fraction </a:t>
            </a:r>
            <a:r>
              <a:rPr lang="en-US" dirty="0" smtClean="0"/>
              <a:t>or </a:t>
            </a:r>
            <a:r>
              <a:rPr lang="en-US" b="1" i="1" dirty="0" smtClean="0">
                <a:solidFill>
                  <a:srgbClr val="3F7B7A"/>
                </a:solidFill>
              </a:rPr>
              <a:t>pass ownership</a:t>
            </a:r>
            <a:r>
              <a:rPr lang="en-US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95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Park and ride path type and lot choice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52578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Applied at the tour level, and park and ride tours are constrained to stop at the same park and ride lot on both half tours.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Uses data on available park and ride lots: location, price, capacity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Applied “on the fly”, like the other path type models.  For each transit path type, find the best combined auto/transit path via all possible park and ride lots.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Can be applied with “shadow pricing” across global iterations….      Lot / time of day combinations where simulated occupancy exceeds capacity are given an artificially higher price during those periods.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Currently used only for home-based-work tours</a:t>
            </a:r>
          </a:p>
        </p:txBody>
      </p:sp>
    </p:spTree>
    <p:extLst>
      <p:ext uri="{BB962C8B-B14F-4D97-AF65-F5344CB8AC3E}">
        <p14:creationId xmlns:p14="http://schemas.microsoft.com/office/powerpoint/2010/main" val="26713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Extension- walk to transit stop choice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Similar concept as park and ride lot choice model, but at both trip ends.</a:t>
            </a:r>
          </a:p>
          <a:p>
            <a:r>
              <a:rPr lang="en-US" dirty="0" smtClean="0"/>
              <a:t>Instead of assuming the nearest transit stop to each parcel, and using TAZ-TAZ transit skims, do the following: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Stop Area-to-Stop Area transit skims, with a “stop area” including all transit stops that are very near each other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For each parcel (or “</a:t>
            </a:r>
            <a:r>
              <a:rPr lang="en-US" dirty="0" err="1" smtClean="0"/>
              <a:t>microzone</a:t>
            </a:r>
            <a:r>
              <a:rPr lang="en-US" dirty="0" smtClean="0"/>
              <a:t>”) , pre-specify a set of the stop areas within walking distance, and the all-streets network distance to each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For any parcel (or “</a:t>
            </a:r>
            <a:r>
              <a:rPr lang="en-US" dirty="0" err="1" smtClean="0"/>
              <a:t>microzone</a:t>
            </a:r>
            <a:r>
              <a:rPr lang="en-US" dirty="0" smtClean="0"/>
              <a:t>”) O-D pair, search across all combinations of origin stop areas and transit stop areas to find the combined walk – transit – walk path. </a:t>
            </a:r>
            <a:r>
              <a:rPr lang="en-US" sz="1800" dirty="0" smtClean="0"/>
              <a:t>(Only the transit part is from skims).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This is not yet being implemented in </a:t>
            </a:r>
            <a:r>
              <a:rPr lang="en-US" dirty="0" err="1" smtClean="0"/>
              <a:t>SACSim</a:t>
            </a:r>
            <a:r>
              <a:rPr lang="en-US" dirty="0" smtClean="0"/>
              <a:t>, but is being added to </a:t>
            </a:r>
            <a:r>
              <a:rPr lang="en-US" dirty="0" err="1" smtClean="0"/>
              <a:t>Daysim</a:t>
            </a:r>
            <a:r>
              <a:rPr lang="en-US" dirty="0" smtClean="0"/>
              <a:t> for Philadelphia (and  is being implemented by others for San Diego, the Bay Area, and Chicago).</a:t>
            </a:r>
          </a:p>
          <a:p>
            <a:pPr marL="1028144" lvl="1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69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"/>
            <a:ext cx="8164513" cy="609600"/>
          </a:xfrm>
        </p:spPr>
        <p:txBody>
          <a:bodyPr/>
          <a:lstStyle/>
          <a:p>
            <a:r>
              <a:rPr lang="en-US" dirty="0" smtClean="0"/>
              <a:t>Treatment of transit pricing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91538" cy="518160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Transit skims assume full fare.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User can define fare discount fractions depending on person type.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</a:t>
            </a:r>
            <a:r>
              <a:rPr lang="en-US" i="1" u="sng" dirty="0" smtClean="0"/>
              <a:t>Example of assumptions</a:t>
            </a:r>
          </a:p>
          <a:p>
            <a:pPr lvl="1"/>
            <a:r>
              <a:rPr lang="en-US" dirty="0" smtClean="0"/>
              <a:t>Child under age 5			80% discount		</a:t>
            </a:r>
          </a:p>
          <a:p>
            <a:pPr lvl="1"/>
            <a:r>
              <a:rPr lang="en-US" dirty="0" smtClean="0"/>
              <a:t>Child age 5-15			50% discount</a:t>
            </a:r>
          </a:p>
          <a:p>
            <a:pPr lvl="1"/>
            <a:r>
              <a:rPr lang="en-US" dirty="0" smtClean="0"/>
              <a:t>Grade school student age 16+	50% discount</a:t>
            </a:r>
          </a:p>
          <a:p>
            <a:pPr lvl="1"/>
            <a:r>
              <a:rPr lang="en-US" dirty="0" smtClean="0"/>
              <a:t>University student		50% discount</a:t>
            </a:r>
          </a:p>
          <a:p>
            <a:pPr lvl="1"/>
            <a:r>
              <a:rPr lang="en-US" dirty="0" smtClean="0"/>
              <a:t>Adult age 65+			35% discount</a:t>
            </a:r>
          </a:p>
          <a:p>
            <a:pPr lvl="1"/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The transit pass ownership model overrides the discount factors – transit pass owners are assumed to face 0 fare for an individual trip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3007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pass ownership model -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55626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Estimated on data from the PSRC 2006 Household Travel Survey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r>
              <a:rPr lang="en-US" u="sng" dirty="0" smtClean="0"/>
              <a:t>Key variables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u="sng" dirty="0" smtClean="0"/>
              <a:t>Person type: </a:t>
            </a:r>
            <a:r>
              <a:rPr lang="en-US" dirty="0" smtClean="0"/>
              <a:t>Univ. student (+), Part-time worker (-), Retired (-), Child (-), Other non-worker (--)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Log of income (--)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Distance from home parcel to nearest transit stop (--)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Worker - No transit path from home to usual workplace (-)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Student - No transit path from home to usual school (-)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Worker- Improvement in generalized time by transit to workplace by having a transit pass (+)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Home parcel 0-car mode/destination accessibility </a:t>
            </a:r>
            <a:r>
              <a:rPr lang="en-US" dirty="0" err="1" smtClean="0"/>
              <a:t>logsum</a:t>
            </a:r>
            <a:r>
              <a:rPr lang="en-US" dirty="0" smtClean="0"/>
              <a:t> (+)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Worker work parcel </a:t>
            </a:r>
            <a:r>
              <a:rPr lang="en-US" dirty="0"/>
              <a:t>0-car mode/destination accessibility </a:t>
            </a:r>
            <a:r>
              <a:rPr lang="en-US" dirty="0" err="1"/>
              <a:t>logsum</a:t>
            </a:r>
            <a:r>
              <a:rPr lang="en-US" dirty="0"/>
              <a:t> (+)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Student school </a:t>
            </a:r>
            <a:r>
              <a:rPr lang="en-US" dirty="0"/>
              <a:t>parcel 0-car mode/destination accessibility </a:t>
            </a:r>
            <a:r>
              <a:rPr lang="en-US" dirty="0" err="1"/>
              <a:t>logsum</a:t>
            </a:r>
            <a:r>
              <a:rPr lang="en-US" dirty="0"/>
              <a:t> (+)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800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pass ownership model -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533400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All persons who are predicted to own a transit pass face 0 marginal cost for using transit at the tour and trip level.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Transit pass ownership can also influence auto ownership and mode choice, above and beyond the marginal cost effect.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The model user can specify a future year/policy cost index, and a cost elasticity for transit pass ownership.  The cost elasticity cannot be estimated from household survey data – need other evidence.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This model provides a way to implement several types of policy tests, such as increased employer, school, or government subsidy of transit pass ownership.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34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 to park at workplace model -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689" cy="51816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Estimated on data from the 2000 SACOG Household Travel Survey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r>
              <a:rPr lang="en-US" u="sng" dirty="0" smtClean="0"/>
              <a:t>Key variables (+ means higher prob. of paying to park at work)</a:t>
            </a:r>
            <a:r>
              <a:rPr lang="en-US" dirty="0" smtClean="0"/>
              <a:t>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Part-time worker (+)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Higher income (--)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Log of total employment in the work parcel buffer (+)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Log of paid parking spaces per employee in the work parcel buffer (+)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Frac</a:t>
            </a:r>
            <a:r>
              <a:rPr lang="en-US" dirty="0" smtClean="0"/>
              <a:t>. Government employment in the work parcel buffer (+)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Frac</a:t>
            </a:r>
            <a:r>
              <a:rPr lang="en-US" dirty="0"/>
              <a:t>. </a:t>
            </a:r>
            <a:r>
              <a:rPr lang="en-US" dirty="0" smtClean="0"/>
              <a:t>Education </a:t>
            </a:r>
            <a:r>
              <a:rPr lang="en-US" dirty="0"/>
              <a:t>employment in the work parcel buffer </a:t>
            </a:r>
            <a:r>
              <a:rPr lang="en-US" dirty="0" smtClean="0"/>
              <a:t>(-)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3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SACSim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The regional forecasting model used by Sacramento Area Council of Governments (SACOG)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Was one of the first activity-based (AB) models used in regional planning – used for the 2008 and 2012 RTP’s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Was the first application of the </a:t>
            </a:r>
            <a:r>
              <a:rPr lang="en-US" dirty="0" err="1"/>
              <a:t>DaySim</a:t>
            </a:r>
            <a:r>
              <a:rPr lang="en-US" dirty="0"/>
              <a:t> software</a:t>
            </a:r>
            <a:r>
              <a:rPr lang="en-US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Was the first practical AB model to be applied at the parcel level.</a:t>
            </a:r>
          </a:p>
          <a:p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033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 to park at workplace model - </a:t>
            </a:r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34290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Workers who are predicted to have to pay to park at the workplace face the average daily price for paid parking spaces in the usual work parcel buffer.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Otherwise, parking at work is assumed to be free in the work tour and trip level models.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 the future, a capacity-constrained model for choice of a CBD paid parking lot/garage could be implemented, similar to the model for park and ride lot choice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925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these models thus far….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51054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Being calibrated and tested at SACOG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Tested in Jacksonville as part of the SHRP 2 C10A project (in that case, integrated with </a:t>
            </a:r>
            <a:r>
              <a:rPr lang="en-US" dirty="0" err="1" smtClean="0"/>
              <a:t>Transims</a:t>
            </a:r>
            <a:r>
              <a:rPr lang="en-US" dirty="0" smtClean="0"/>
              <a:t> network model rather than CUBE)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Recently implemented in Jacksonville and Tampa for upcoming regional forecasting work (integrated with CUBE)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Being implemented in Seattle and Philadelphia (along with models of explicit intra-household interactions (other paper in this TRB session))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algn="ctr"/>
            <a:r>
              <a:rPr lang="en-US" sz="2800" b="1" i="1" dirty="0" smtClean="0"/>
              <a:t>Questions?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74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828800"/>
            <a:ext cx="5186363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36538" y="33338"/>
            <a:ext cx="8229600" cy="5334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en-US" sz="25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Greater Temporal Detail in </a:t>
            </a:r>
            <a:r>
              <a:rPr lang="en-US" sz="25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DaySim</a:t>
            </a:r>
            <a:endParaRPr lang="en-US" sz="2500" b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990600"/>
            <a:ext cx="4191001" cy="5334000"/>
          </a:xfrm>
          <a:prstGeom prst="rect">
            <a:avLst/>
          </a:prstGeom>
        </p:spPr>
        <p:txBody>
          <a:bodyPr/>
          <a:lstStyle/>
          <a:p>
            <a:pPr marL="228600" indent="-22860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200" b="1" kern="0" dirty="0">
                <a:solidFill>
                  <a:srgbClr val="5C8093"/>
                </a:solidFill>
                <a:latin typeface="+mn-lt"/>
                <a:ea typeface="+mn-ea"/>
              </a:rPr>
              <a:t>Explicitly represent individual travel across entire day</a:t>
            </a:r>
          </a:p>
          <a:p>
            <a:pPr marL="685800" lvl="1" indent="-22860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ea typeface="+mn-ea"/>
              </a:rPr>
              <a:t>Interconnected series of tours and trips</a:t>
            </a:r>
          </a:p>
          <a:p>
            <a:pPr marL="685800" lvl="1" indent="-22860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kern="0" dirty="0" smtClean="0">
                <a:latin typeface="+mn-lt"/>
                <a:ea typeface="+mn-ea"/>
              </a:rPr>
              <a:t>Incorporates </a:t>
            </a:r>
            <a:r>
              <a:rPr lang="en-US" kern="0" dirty="0">
                <a:latin typeface="+mn-lt"/>
                <a:ea typeface="+mn-ea"/>
              </a:rPr>
              <a:t>detail on available “time windows” when scheduling each activity</a:t>
            </a:r>
          </a:p>
          <a:p>
            <a:pPr marL="685800" lvl="1" indent="-22860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ea typeface="+mn-ea"/>
              </a:rPr>
              <a:t>Network performance can vary within short </a:t>
            </a:r>
            <a:r>
              <a:rPr lang="en-US" kern="0" dirty="0" smtClean="0">
                <a:latin typeface="+mn-lt"/>
                <a:ea typeface="+mn-ea"/>
              </a:rPr>
              <a:t>periods (if many different time periods are used in assignment)</a:t>
            </a:r>
            <a:endParaRPr lang="en-US" kern="0" dirty="0">
              <a:latin typeface="+mn-lt"/>
              <a:ea typeface="+mn-ea"/>
            </a:endParaRPr>
          </a:p>
          <a:p>
            <a:pPr marL="228600" indent="-22860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200" b="1" kern="0" dirty="0">
                <a:solidFill>
                  <a:srgbClr val="5C8093"/>
                </a:solidFill>
                <a:latin typeface="+mn-lt"/>
                <a:ea typeface="+mn-ea"/>
              </a:rPr>
              <a:t>Resolution</a:t>
            </a:r>
          </a:p>
          <a:p>
            <a:pPr marL="685800" lvl="1" indent="-22860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</a:rPr>
              <a:t>Scheduling models </a:t>
            </a:r>
            <a:r>
              <a:rPr lang="en-US" kern="0" dirty="0" smtClean="0">
                <a:latin typeface="+mn-lt"/>
              </a:rPr>
              <a:t>use </a:t>
            </a:r>
            <a:r>
              <a:rPr lang="en-US" kern="0" dirty="0">
                <a:latin typeface="+mn-lt"/>
              </a:rPr>
              <a:t>half-hour </a:t>
            </a:r>
            <a:r>
              <a:rPr lang="en-US" kern="0" dirty="0" smtClean="0">
                <a:latin typeface="+mn-lt"/>
              </a:rPr>
              <a:t>periods</a:t>
            </a:r>
            <a:endParaRPr lang="en-US" kern="0" dirty="0">
              <a:latin typeface="+mn-lt"/>
            </a:endParaRPr>
          </a:p>
          <a:p>
            <a:pPr marL="685800" lvl="1" indent="-228600" eaLnBrk="0" hangingPunct="0">
              <a:lnSpc>
                <a:spcPct val="8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kern="0" dirty="0" smtClean="0">
                <a:latin typeface="+mn-lt"/>
              </a:rPr>
              <a:t>Different network </a:t>
            </a:r>
            <a:r>
              <a:rPr lang="en-US" kern="0" dirty="0">
                <a:latin typeface="+mn-lt"/>
              </a:rPr>
              <a:t>temporal </a:t>
            </a:r>
            <a:r>
              <a:rPr lang="en-US" kern="0" dirty="0" smtClean="0">
                <a:latin typeface="+mn-lt"/>
              </a:rPr>
              <a:t>resolutions can be accommodated. More periods requires more assignments (or else DTA)</a:t>
            </a:r>
            <a:endParaRPr lang="en-US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303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DaySim Software and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867400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5C8093"/>
                </a:solidFill>
              </a:rPr>
              <a:t>Software</a:t>
            </a:r>
          </a:p>
          <a:p>
            <a:pPr lvl="1"/>
            <a:r>
              <a:rPr lang="en-US" sz="1800" dirty="0" smtClean="0"/>
              <a:t>Programmed in C#, Visual Studio, Microsoft </a:t>
            </a:r>
            <a:r>
              <a:rPr lang="en-US" sz="1800" dirty="0" err="1" smtClean="0"/>
              <a:t>.Net</a:t>
            </a:r>
            <a:r>
              <a:rPr lang="en-US" sz="1800" dirty="0" smtClean="0"/>
              <a:t> platform</a:t>
            </a:r>
          </a:p>
          <a:p>
            <a:pPr lvl="1"/>
            <a:r>
              <a:rPr lang="en-US" sz="1800" dirty="0"/>
              <a:t>Optimized memory and data handling</a:t>
            </a:r>
          </a:p>
          <a:p>
            <a:pPr lvl="1"/>
            <a:r>
              <a:rPr lang="en-US" sz="1800" dirty="0" smtClean="0"/>
              <a:t>Two </a:t>
            </a:r>
            <a:r>
              <a:rPr lang="en-US" sz="1800" dirty="0"/>
              <a:t>levels of distributed processing for faster </a:t>
            </a:r>
            <a:r>
              <a:rPr lang="en-US" sz="1800" dirty="0" smtClean="0"/>
              <a:t>runs</a:t>
            </a:r>
            <a:endParaRPr lang="en-US" sz="1800" dirty="0"/>
          </a:p>
          <a:p>
            <a:pPr lvl="2"/>
            <a:r>
              <a:rPr lang="en-US" sz="1600" dirty="0"/>
              <a:t>Distribution of households across different processors on a single machine.</a:t>
            </a:r>
          </a:p>
          <a:p>
            <a:pPr lvl="2"/>
            <a:r>
              <a:rPr lang="en-US" sz="1600" dirty="0"/>
              <a:t>Higher level distribution of households to different physical or virtual machines. </a:t>
            </a:r>
          </a:p>
          <a:p>
            <a:pPr lvl="2"/>
            <a:r>
              <a:rPr lang="en-US" sz="1600" dirty="0"/>
              <a:t>On a standard PC, simulates about 1 million persons per hour.  Less if distributed across multiple machines.  (Significantly faster than quoted for other AB model software)</a:t>
            </a:r>
          </a:p>
          <a:p>
            <a:pPr lvl="1"/>
            <a:r>
              <a:rPr lang="en-US" sz="1800" dirty="0" smtClean="0"/>
              <a:t>Client project is customized</a:t>
            </a:r>
          </a:p>
          <a:p>
            <a:pPr lvl="1"/>
            <a:r>
              <a:rPr lang="en-US" sz="1800" dirty="0" smtClean="0"/>
              <a:t>Inputs and outputs are integrated with any travel modeling package</a:t>
            </a:r>
          </a:p>
          <a:p>
            <a:pPr lvl="1"/>
            <a:r>
              <a:rPr lang="en-US" sz="1800" dirty="0" smtClean="0"/>
              <a:t>Same code used for model estimation and application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5C8093"/>
                </a:solidFill>
              </a:rPr>
              <a:t>Hardware</a:t>
            </a:r>
          </a:p>
          <a:p>
            <a:pPr lvl="1"/>
            <a:r>
              <a:rPr lang="en-US" sz="1800" dirty="0"/>
              <a:t>Runs on 64-bit Windows systems </a:t>
            </a:r>
            <a:endParaRPr lang="en-US" sz="1800" dirty="0" smtClean="0"/>
          </a:p>
          <a:p>
            <a:pPr lvl="1"/>
            <a:r>
              <a:rPr lang="en-US" sz="1800" dirty="0" smtClean="0"/>
              <a:t>Expected minimum configuration:</a:t>
            </a:r>
          </a:p>
          <a:p>
            <a:pPr lvl="2"/>
            <a:r>
              <a:rPr lang="en-US" sz="1800" dirty="0" smtClean="0"/>
              <a:t>Single box with 4+ processing cores (more cores will reduce run times)</a:t>
            </a:r>
          </a:p>
          <a:p>
            <a:pPr lvl="2"/>
            <a:r>
              <a:rPr lang="en-US" sz="1800" dirty="0" smtClean="0"/>
              <a:t>8 GB RAM (16 GB if using more than 1,500 zones)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4A26-BDCC-4529-AEC8-B4B20497896C}" type="slidenum">
              <a:rPr lang="en-US" smtClean="0"/>
              <a:pPr/>
              <a:t>33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5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DaySim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15637" y="762000"/>
            <a:ext cx="8423563" cy="5558117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err="1" smtClean="0"/>
              <a:t>DaySim</a:t>
            </a:r>
            <a:r>
              <a:rPr lang="en-US" sz="2400" dirty="0" smtClean="0"/>
              <a:t> is a modeling approach and software platform to </a:t>
            </a:r>
            <a:r>
              <a:rPr lang="en-US" sz="2400" b="1" i="1" dirty="0" smtClean="0">
                <a:solidFill>
                  <a:srgbClr val="3F7B7A"/>
                </a:solidFill>
              </a:rPr>
              <a:t>simulate resident daily travel</a:t>
            </a:r>
            <a:r>
              <a:rPr lang="en-US" sz="2400" i="1" dirty="0" smtClean="0">
                <a:solidFill>
                  <a:srgbClr val="5C8093"/>
                </a:solidFill>
              </a:rPr>
              <a:t> </a:t>
            </a:r>
            <a:r>
              <a:rPr lang="en-US" sz="2400" dirty="0" smtClean="0"/>
              <a:t>and activities on a typical weekday for the </a:t>
            </a:r>
            <a:r>
              <a:rPr lang="en-US" sz="2400" dirty="0"/>
              <a:t>residents </a:t>
            </a:r>
            <a:r>
              <a:rPr lang="en-US" sz="2400" dirty="0" smtClean="0"/>
              <a:t>of a metropolitan region or state.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In </a:t>
            </a:r>
            <a:r>
              <a:rPr lang="en-US" sz="2400" dirty="0"/>
              <a:t>essence, DaySim replaces the trip generation, trip distribution and mode choice steps of a 4-step model, while </a:t>
            </a:r>
            <a:r>
              <a:rPr lang="en-US" sz="2400" b="1" i="1" dirty="0">
                <a:solidFill>
                  <a:srgbClr val="3F7B7A"/>
                </a:solidFill>
              </a:rPr>
              <a:t>representing more aspects of travel behavior </a:t>
            </a:r>
            <a:r>
              <a:rPr lang="en-US" sz="2400" i="1" dirty="0">
                <a:solidFill>
                  <a:schemeClr val="tx1"/>
                </a:solidFill>
              </a:rPr>
              <a:t>(auto ownership, trip chaining, time of day scheduling,  detailed market segmentation, </a:t>
            </a:r>
            <a:r>
              <a:rPr lang="en-US" sz="2400" i="1" dirty="0" smtClean="0">
                <a:solidFill>
                  <a:schemeClr val="tx1"/>
                </a:solidFill>
              </a:rPr>
              <a:t>etc.) 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i="1" dirty="0" smtClean="0">
              <a:solidFill>
                <a:srgbClr val="5C8093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It </a:t>
            </a:r>
            <a:r>
              <a:rPr lang="en-US" sz="2400" dirty="0"/>
              <a:t>is built to be </a:t>
            </a:r>
            <a:r>
              <a:rPr lang="en-US" sz="2400" b="1" i="1" dirty="0">
                <a:solidFill>
                  <a:srgbClr val="3F7B7A"/>
                </a:solidFill>
              </a:rPr>
              <a:t>integrated into a network software package </a:t>
            </a:r>
            <a:r>
              <a:rPr lang="en-US" sz="2400" dirty="0"/>
              <a:t>such as CUBE, </a:t>
            </a:r>
            <a:r>
              <a:rPr lang="en-US" sz="2400" dirty="0" err="1"/>
              <a:t>TransCAD</a:t>
            </a:r>
            <a:r>
              <a:rPr lang="en-US" sz="2400" dirty="0"/>
              <a:t>, EMME or VISUM.  It generates resident trip matrices for assignment and uses the network skims from assignment for the next global iteration of DaySim.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2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27863" y="64039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550AA79-8968-4655-B08B-A13A4DB4B962}" type="slidenum">
              <a:rPr lang="en-US"/>
              <a:pPr eaLnBrk="1" hangingPunct="1"/>
              <a:t>5</a:t>
            </a:fld>
            <a:endParaRPr lang="en-US"/>
          </a:p>
        </p:txBody>
      </p:sp>
      <p:pic>
        <p:nvPicPr>
          <p:cNvPr id="82947" name="Picture 4" descr="PerCapGH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38200"/>
            <a:ext cx="8001000" cy="508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TextBox 5"/>
          <p:cNvSpPr txBox="1">
            <a:spLocks noChangeArrowheads="1"/>
          </p:cNvSpPr>
          <p:nvPr/>
        </p:nvSpPr>
        <p:spPr bwMode="auto">
          <a:xfrm>
            <a:off x="990600" y="5867400"/>
            <a:ext cx="7162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600" b="1">
                <a:latin typeface="Garamond" pitchFamily="18" charset="0"/>
              </a:rPr>
              <a:t>GHG estimates by residence parcel -- Sacramento Area Council of Governments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04800" y="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eaLnBrk="0" hangingPunct="0">
              <a:defRPr/>
            </a:pPr>
            <a:r>
              <a:rPr lang="en-US" sz="2600" b="1" ker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Example: Environment and Climate Change</a:t>
            </a:r>
            <a:endParaRPr lang="en-US" sz="2600" b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74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</a:t>
            </a:r>
            <a:r>
              <a:rPr lang="en-US" dirty="0" err="1" smtClean="0"/>
              <a:t>SACSim</a:t>
            </a:r>
            <a:r>
              <a:rPr lang="en-US" dirty="0" smtClean="0"/>
              <a:t> update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56388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Add capabilities for modeling </a:t>
            </a:r>
            <a:r>
              <a:rPr lang="en-US" b="1" i="1" dirty="0" smtClean="0">
                <a:solidFill>
                  <a:srgbClr val="3F7B7A"/>
                </a:solidFill>
              </a:rPr>
              <a:t>toll/non-toll choice </a:t>
            </a:r>
            <a:r>
              <a:rPr lang="en-US" dirty="0" smtClean="0"/>
              <a:t>within </a:t>
            </a:r>
            <a:r>
              <a:rPr lang="en-US" dirty="0" err="1" smtClean="0"/>
              <a:t>DaySim</a:t>
            </a:r>
            <a:r>
              <a:rPr lang="en-US" dirty="0" smtClean="0"/>
              <a:t>, capable of capturing differences in willingness to pay (VOT) across the population.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Add more detail to </a:t>
            </a:r>
            <a:r>
              <a:rPr lang="en-US" b="1" i="1" dirty="0" smtClean="0">
                <a:solidFill>
                  <a:srgbClr val="3F7B7A"/>
                </a:solidFill>
              </a:rPr>
              <a:t>parking price </a:t>
            </a:r>
            <a:r>
              <a:rPr lang="en-US" dirty="0" smtClean="0"/>
              <a:t>sensitivity for workers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Add detail regarding </a:t>
            </a:r>
            <a:r>
              <a:rPr lang="en-US" b="1" i="1" dirty="0" smtClean="0">
                <a:solidFill>
                  <a:srgbClr val="3F7B7A"/>
                </a:solidFill>
              </a:rPr>
              <a:t>transit pass ownership and fare discounts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Add capabilities to predict choices between </a:t>
            </a:r>
            <a:r>
              <a:rPr lang="en-US" b="1" i="1" dirty="0" smtClean="0">
                <a:solidFill>
                  <a:srgbClr val="3F7B7A"/>
                </a:solidFill>
              </a:rPr>
              <a:t>premium and non-premium transit services</a:t>
            </a:r>
            <a:endParaRPr lang="en-US" b="1" i="1" dirty="0">
              <a:solidFill>
                <a:srgbClr val="3F7B7A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Add </a:t>
            </a:r>
            <a:r>
              <a:rPr lang="en-US" b="1" i="1" dirty="0" smtClean="0">
                <a:solidFill>
                  <a:srgbClr val="3F7B7A"/>
                </a:solidFill>
              </a:rPr>
              <a:t>park and ride lot choice </a:t>
            </a:r>
            <a:r>
              <a:rPr lang="en-US" dirty="0" smtClean="0"/>
              <a:t>model, including lot </a:t>
            </a:r>
            <a:r>
              <a:rPr lang="en-US" b="1" i="1" dirty="0" smtClean="0">
                <a:solidFill>
                  <a:srgbClr val="3F7B7A"/>
                </a:solidFill>
              </a:rPr>
              <a:t>pricing and capacity </a:t>
            </a:r>
            <a:r>
              <a:rPr lang="en-US" dirty="0" smtClean="0"/>
              <a:t>constraint across the course of a day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Add </a:t>
            </a:r>
            <a:r>
              <a:rPr lang="en-US" b="1" i="1" dirty="0" smtClean="0">
                <a:solidFill>
                  <a:srgbClr val="3F7B7A"/>
                </a:solidFill>
              </a:rPr>
              <a:t>bicycle network detail</a:t>
            </a:r>
            <a:r>
              <a:rPr lang="en-US" dirty="0" smtClean="0"/>
              <a:t>, with multiple factors influencing generalized cost of bike travel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Include better short-distance trip impedance measures using  shortest path distances from an </a:t>
            </a:r>
            <a:r>
              <a:rPr lang="en-US" b="1" i="1" dirty="0" smtClean="0">
                <a:solidFill>
                  <a:srgbClr val="3F7B7A"/>
                </a:solidFill>
              </a:rPr>
              <a:t>all-streets network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Add a model to predict </a:t>
            </a:r>
            <a:r>
              <a:rPr lang="en-US" b="1" i="1" dirty="0" smtClean="0">
                <a:solidFill>
                  <a:srgbClr val="3F7B7A"/>
                </a:solidFill>
              </a:rPr>
              <a:t>residence parcel </a:t>
            </a:r>
            <a:r>
              <a:rPr lang="en-US" dirty="0" smtClean="0"/>
              <a:t>for each household in a TAZ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00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components added to </a:t>
            </a:r>
            <a:r>
              <a:rPr lang="en-US" dirty="0" err="1" smtClean="0"/>
              <a:t>DaySim</a:t>
            </a:r>
            <a:r>
              <a:rPr lang="en-US" dirty="0" smtClean="0"/>
              <a:t> for this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762000"/>
            <a:ext cx="8423853" cy="52578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Upper level models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Transit pass ownership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Availability of free parking at workplace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r>
              <a:rPr lang="en-US" b="1" u="sng" dirty="0" smtClean="0"/>
              <a:t>Lower level models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Path type model, used by many other component models….</a:t>
            </a:r>
          </a:p>
          <a:p>
            <a:pPr marL="1028144" lvl="1" indent="-342900">
              <a:buFont typeface="Arial" pitchFamily="34" charset="0"/>
              <a:buChar char="•"/>
            </a:pPr>
            <a:r>
              <a:rPr lang="en-US" dirty="0" smtClean="0"/>
              <a:t>Walk path type model </a:t>
            </a:r>
          </a:p>
          <a:p>
            <a:pPr marL="1028144" lvl="1" indent="-342900">
              <a:buFont typeface="Arial" pitchFamily="34" charset="0"/>
              <a:buChar char="•"/>
            </a:pPr>
            <a:r>
              <a:rPr lang="en-US" dirty="0" smtClean="0"/>
              <a:t>Bike path type model (considers various path attributes)</a:t>
            </a:r>
          </a:p>
          <a:p>
            <a:pPr marL="1028144" lvl="1" indent="-342900">
              <a:buFont typeface="Arial" pitchFamily="34" charset="0"/>
              <a:buChar char="•"/>
            </a:pPr>
            <a:r>
              <a:rPr lang="en-US" dirty="0" smtClean="0"/>
              <a:t>Auto path type model (toll, non/toll)</a:t>
            </a:r>
          </a:p>
          <a:p>
            <a:pPr marL="1028144" lvl="1" indent="-342900">
              <a:buFont typeface="Arial" pitchFamily="34" charset="0"/>
              <a:buChar char="•"/>
            </a:pPr>
            <a:r>
              <a:rPr lang="en-US" dirty="0" smtClean="0"/>
              <a:t>Transit path type model (service type, fare details)</a:t>
            </a:r>
          </a:p>
          <a:p>
            <a:pPr marL="1028144" lvl="1" indent="-342900">
              <a:buFont typeface="Arial" pitchFamily="34" charset="0"/>
              <a:buChar char="•"/>
            </a:pPr>
            <a:r>
              <a:rPr lang="en-US" dirty="0" smtClean="0"/>
              <a:t>Park and ride path type model (adds lot choice)</a:t>
            </a:r>
          </a:p>
          <a:p>
            <a:r>
              <a:rPr lang="en-US" dirty="0" smtClean="0"/>
              <a:t>Each of these provides a generalized time </a:t>
            </a:r>
            <a:r>
              <a:rPr lang="en-US" dirty="0" err="1" smtClean="0"/>
              <a:t>logsum</a:t>
            </a:r>
            <a:r>
              <a:rPr lang="en-US" dirty="0" smtClean="0"/>
              <a:t> across all relevant    path types.</a:t>
            </a:r>
          </a:p>
          <a:p>
            <a:r>
              <a:rPr lang="en-US" dirty="0" smtClean="0"/>
              <a:t>Each includes all-streets network distance for short-trips/walk access</a:t>
            </a:r>
          </a:p>
          <a:p>
            <a:pPr marL="1028144" lvl="1" indent="-34290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6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1" name="Picture 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3161" y="914400"/>
            <a:ext cx="9531436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Title 50"/>
          <p:cNvSpPr>
            <a:spLocks noGrp="1"/>
          </p:cNvSpPr>
          <p:nvPr>
            <p:ph type="title"/>
          </p:nvPr>
        </p:nvSpPr>
        <p:spPr>
          <a:xfrm>
            <a:off x="207818" y="71437"/>
            <a:ext cx="8478694" cy="4619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Consistent framework for spatial data to feed into the models</a:t>
            </a:r>
            <a:endParaRPr lang="en-US" dirty="0"/>
          </a:p>
        </p:txBody>
      </p:sp>
      <p:sp>
        <p:nvSpPr>
          <p:cNvPr id="52" name="Content Placeholder 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SACSim</a:t>
            </a:r>
            <a:r>
              <a:rPr lang="en-US" dirty="0" smtClean="0"/>
              <a:t> mode choice structure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00200" y="19812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Auto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200" y="33528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HOV 3+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33528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HOV 2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33528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SOV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53200" y="1905000"/>
            <a:ext cx="13716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Non-motorized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43400" y="19812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Transit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29400" y="41910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Walk access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41910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Auto access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72200" y="31242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Walk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0000" y="3124200"/>
            <a:ext cx="12192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Bike</a:t>
            </a:r>
            <a:endParaRPr lang="en-US" sz="2000" dirty="0">
              <a:solidFill>
                <a:prstClr val="white"/>
              </a:solidFill>
            </a:endParaRPr>
          </a:p>
        </p:txBody>
      </p:sp>
      <p:cxnSp>
        <p:nvCxnSpPr>
          <p:cNvPr id="21" name="Straight Connector 20"/>
          <p:cNvCxnSpPr>
            <a:endCxn id="14" idx="0"/>
          </p:cNvCxnSpPr>
          <p:nvPr/>
        </p:nvCxnSpPr>
        <p:spPr>
          <a:xfrm>
            <a:off x="4495800" y="838200"/>
            <a:ext cx="27432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5" idx="0"/>
          </p:cNvCxnSpPr>
          <p:nvPr/>
        </p:nvCxnSpPr>
        <p:spPr>
          <a:xfrm>
            <a:off x="4495800" y="838200"/>
            <a:ext cx="4572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362200" y="838200"/>
            <a:ext cx="21336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239000" y="2590800"/>
            <a:ext cx="1143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8" idx="0"/>
          </p:cNvCxnSpPr>
          <p:nvPr/>
        </p:nvCxnSpPr>
        <p:spPr>
          <a:xfrm flipH="1">
            <a:off x="6781800" y="259080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5" idx="2"/>
            <a:endCxn id="16" idx="1"/>
          </p:cNvCxnSpPr>
          <p:nvPr/>
        </p:nvCxnSpPr>
        <p:spPr>
          <a:xfrm>
            <a:off x="4953000" y="2590800"/>
            <a:ext cx="16764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2"/>
            <a:endCxn id="17" idx="0"/>
          </p:cNvCxnSpPr>
          <p:nvPr/>
        </p:nvCxnSpPr>
        <p:spPr>
          <a:xfrm>
            <a:off x="4953000" y="2590800"/>
            <a:ext cx="6096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286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Toll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144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No Toll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526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Toll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766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Toll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9624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No Toll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384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No Toll</a:t>
            </a:r>
            <a:endParaRPr lang="en-US" sz="2000" dirty="0">
              <a:solidFill>
                <a:prstClr val="white"/>
              </a:solidFill>
            </a:endParaRPr>
          </a:p>
        </p:txBody>
      </p:sp>
      <p:cxnSp>
        <p:nvCxnSpPr>
          <p:cNvPr id="43" name="Straight Connector 42"/>
          <p:cNvCxnSpPr>
            <a:stCxn id="7" idx="2"/>
          </p:cNvCxnSpPr>
          <p:nvPr/>
        </p:nvCxnSpPr>
        <p:spPr>
          <a:xfrm flipH="1">
            <a:off x="1143000" y="2590800"/>
            <a:ext cx="1066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" idx="2"/>
            <a:endCxn id="12" idx="0"/>
          </p:cNvCxnSpPr>
          <p:nvPr/>
        </p:nvCxnSpPr>
        <p:spPr>
          <a:xfrm>
            <a:off x="2209800" y="2590800"/>
            <a:ext cx="152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7" idx="2"/>
          </p:cNvCxnSpPr>
          <p:nvPr/>
        </p:nvCxnSpPr>
        <p:spPr>
          <a:xfrm>
            <a:off x="2209800" y="2590800"/>
            <a:ext cx="1371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3" idx="2"/>
            <a:endCxn id="36" idx="0"/>
          </p:cNvCxnSpPr>
          <p:nvPr/>
        </p:nvCxnSpPr>
        <p:spPr>
          <a:xfrm flipH="1">
            <a:off x="533400" y="3962400"/>
            <a:ext cx="457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3" idx="2"/>
            <a:endCxn id="37" idx="0"/>
          </p:cNvCxnSpPr>
          <p:nvPr/>
        </p:nvCxnSpPr>
        <p:spPr>
          <a:xfrm>
            <a:off x="990600" y="3962400"/>
            <a:ext cx="228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2" idx="2"/>
            <a:endCxn id="38" idx="0"/>
          </p:cNvCxnSpPr>
          <p:nvPr/>
        </p:nvCxnSpPr>
        <p:spPr>
          <a:xfrm flipH="1">
            <a:off x="2057400" y="3962400"/>
            <a:ext cx="304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2" idx="2"/>
            <a:endCxn id="41" idx="0"/>
          </p:cNvCxnSpPr>
          <p:nvPr/>
        </p:nvCxnSpPr>
        <p:spPr>
          <a:xfrm>
            <a:off x="2362200" y="39624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1" idx="2"/>
            <a:endCxn id="39" idx="0"/>
          </p:cNvCxnSpPr>
          <p:nvPr/>
        </p:nvCxnSpPr>
        <p:spPr>
          <a:xfrm flipH="1">
            <a:off x="3581400" y="3962400"/>
            <a:ext cx="1524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" idx="2"/>
            <a:endCxn id="40" idx="0"/>
          </p:cNvCxnSpPr>
          <p:nvPr/>
        </p:nvCxnSpPr>
        <p:spPr>
          <a:xfrm>
            <a:off x="3733800" y="3962400"/>
            <a:ext cx="5334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6" idx="2"/>
          </p:cNvCxnSpPr>
          <p:nvPr/>
        </p:nvCxnSpPr>
        <p:spPr>
          <a:xfrm flipH="1">
            <a:off x="381000" y="51816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990600" y="51816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1828800" y="51816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2514600" y="52578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3352800" y="51816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038600" y="52578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6" idx="2"/>
          </p:cNvCxnSpPr>
          <p:nvPr/>
        </p:nvCxnSpPr>
        <p:spPr>
          <a:xfrm>
            <a:off x="533400" y="5181600"/>
            <a:ext cx="0" cy="914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143000" y="5257800"/>
            <a:ext cx="0" cy="914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981200" y="5257800"/>
            <a:ext cx="0" cy="914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667000" y="5257800"/>
            <a:ext cx="0" cy="914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505200" y="5257800"/>
            <a:ext cx="0" cy="914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191000" y="5257800"/>
            <a:ext cx="0" cy="914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3400" y="52578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1143000" y="51816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981200" y="51816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2667000" y="52578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505200" y="52578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191000" y="5257800"/>
            <a:ext cx="15240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609114" y="5400304"/>
            <a:ext cx="685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</a:rPr>
              <a:t>Com-muter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934695" y="5408221"/>
            <a:ext cx="609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</a:rPr>
              <a:t>Light rail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373094" y="5398325"/>
            <a:ext cx="609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</a:rPr>
              <a:t>Local bus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724400" y="5397335"/>
            <a:ext cx="685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</a:rPr>
              <a:t>Light rail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460175" y="5397335"/>
            <a:ext cx="685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</a:rPr>
              <a:t>Com-muter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74179" y="5387934"/>
            <a:ext cx="609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</a:rPr>
              <a:t>Local bus</a:t>
            </a:r>
            <a:endParaRPr lang="en-US" sz="1400" dirty="0">
              <a:solidFill>
                <a:prstClr val="white"/>
              </a:solidFill>
            </a:endParaRPr>
          </a:p>
        </p:txBody>
      </p:sp>
      <p:cxnSp>
        <p:nvCxnSpPr>
          <p:cNvPr id="88" name="Straight Connector 87"/>
          <p:cNvCxnSpPr>
            <a:endCxn id="71" idx="0"/>
          </p:cNvCxnSpPr>
          <p:nvPr/>
        </p:nvCxnSpPr>
        <p:spPr>
          <a:xfrm flipH="1">
            <a:off x="5067300" y="4800600"/>
            <a:ext cx="723900" cy="596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765965" y="4800600"/>
            <a:ext cx="38100" cy="613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endCxn id="73" idx="0"/>
          </p:cNvCxnSpPr>
          <p:nvPr/>
        </p:nvCxnSpPr>
        <p:spPr>
          <a:xfrm>
            <a:off x="5791200" y="4800600"/>
            <a:ext cx="687779" cy="587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6" idx="2"/>
            <a:endCxn id="60" idx="0"/>
          </p:cNvCxnSpPr>
          <p:nvPr/>
        </p:nvCxnSpPr>
        <p:spPr>
          <a:xfrm>
            <a:off x="7239000" y="4800600"/>
            <a:ext cx="495" cy="607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6" idx="2"/>
            <a:endCxn id="58" idx="0"/>
          </p:cNvCxnSpPr>
          <p:nvPr/>
        </p:nvCxnSpPr>
        <p:spPr>
          <a:xfrm>
            <a:off x="7239000" y="4800600"/>
            <a:ext cx="713014" cy="599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6" idx="2"/>
            <a:endCxn id="64" idx="0"/>
          </p:cNvCxnSpPr>
          <p:nvPr/>
        </p:nvCxnSpPr>
        <p:spPr>
          <a:xfrm>
            <a:off x="7239000" y="4800600"/>
            <a:ext cx="1438894" cy="597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71" idx="2"/>
          </p:cNvCxnSpPr>
          <p:nvPr/>
        </p:nvCxnSpPr>
        <p:spPr>
          <a:xfrm flipH="1">
            <a:off x="4953000" y="5854535"/>
            <a:ext cx="11430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6248400" y="5824847"/>
            <a:ext cx="15240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5638800" y="5867400"/>
            <a:ext cx="15240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64" idx="2"/>
          </p:cNvCxnSpPr>
          <p:nvPr/>
        </p:nvCxnSpPr>
        <p:spPr>
          <a:xfrm flipH="1">
            <a:off x="8534400" y="5855525"/>
            <a:ext cx="143494" cy="6976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58" idx="2"/>
          </p:cNvCxnSpPr>
          <p:nvPr/>
        </p:nvCxnSpPr>
        <p:spPr>
          <a:xfrm flipH="1">
            <a:off x="7848600" y="5857504"/>
            <a:ext cx="103414" cy="6956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7239000" y="5977247"/>
            <a:ext cx="152400" cy="5759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8677894" y="5905500"/>
            <a:ext cx="8906" cy="7239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400800" y="5845134"/>
            <a:ext cx="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7391400" y="5977247"/>
            <a:ext cx="0" cy="6521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5105400" y="5867400"/>
            <a:ext cx="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5791200" y="5901047"/>
            <a:ext cx="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958447" y="5977247"/>
            <a:ext cx="42553" cy="6521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71" idx="2"/>
          </p:cNvCxnSpPr>
          <p:nvPr/>
        </p:nvCxnSpPr>
        <p:spPr>
          <a:xfrm>
            <a:off x="5067300" y="5854535"/>
            <a:ext cx="19050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5785015" y="5905500"/>
            <a:ext cx="15240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6353298" y="5824847"/>
            <a:ext cx="152400" cy="304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7391400" y="5893129"/>
            <a:ext cx="304800" cy="6600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58" idx="2"/>
          </p:cNvCxnSpPr>
          <p:nvPr/>
        </p:nvCxnSpPr>
        <p:spPr>
          <a:xfrm>
            <a:off x="7952014" y="5857504"/>
            <a:ext cx="201386" cy="6956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64" idx="2"/>
          </p:cNvCxnSpPr>
          <p:nvPr/>
        </p:nvCxnSpPr>
        <p:spPr>
          <a:xfrm>
            <a:off x="8677894" y="5855525"/>
            <a:ext cx="161306" cy="6976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304800" y="6095999"/>
            <a:ext cx="4038600" cy="30479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         CUBE Voyager path skims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935187" y="6553200"/>
            <a:ext cx="4038600" cy="2864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         CUBE PT path skims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894613" y="6086104"/>
            <a:ext cx="2420587" cy="285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  </a:t>
            </a:r>
            <a:r>
              <a:rPr lang="en-US" sz="2000" dirty="0" err="1" smtClean="0">
                <a:solidFill>
                  <a:prstClr val="white"/>
                </a:solidFill>
              </a:rPr>
              <a:t>Park&amp;ride</a:t>
            </a:r>
            <a:r>
              <a:rPr lang="en-US" sz="2000" dirty="0" smtClean="0">
                <a:solidFill>
                  <a:prstClr val="white"/>
                </a:solidFill>
              </a:rPr>
              <a:t> lot choice</a:t>
            </a:r>
            <a:endParaRPr lang="en-US" sz="2000" dirty="0">
              <a:solidFill>
                <a:prstClr val="white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861215" y="6400798"/>
            <a:ext cx="6185" cy="1524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V="1">
            <a:off x="4340431" y="6264728"/>
            <a:ext cx="551213" cy="19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524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emplate_standard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RSG Presentation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B7B7B7"/>
        </a:dk1>
        <a:lt1>
          <a:srgbClr val="FFFFFF"/>
        </a:lt1>
        <a:dk2>
          <a:srgbClr val="000000"/>
        </a:dk2>
        <a:lt2>
          <a:srgbClr val="808080"/>
        </a:lt2>
        <a:accent1>
          <a:srgbClr val="598094"/>
        </a:accent1>
        <a:accent2>
          <a:srgbClr val="235A37"/>
        </a:accent2>
        <a:accent3>
          <a:srgbClr val="FFFFFF"/>
        </a:accent3>
        <a:accent4>
          <a:srgbClr val="9C9C9C"/>
        </a:accent4>
        <a:accent5>
          <a:srgbClr val="B5C0C8"/>
        </a:accent5>
        <a:accent6>
          <a:srgbClr val="1F5131"/>
        </a:accent6>
        <a:hlink>
          <a:srgbClr val="0073B4"/>
        </a:hlink>
        <a:folHlink>
          <a:srgbClr val="AFC14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808080"/>
        </a:dk1>
        <a:lt1>
          <a:srgbClr val="FFFFFF"/>
        </a:lt1>
        <a:dk2>
          <a:srgbClr val="000000"/>
        </a:dk2>
        <a:lt2>
          <a:srgbClr val="808080"/>
        </a:lt2>
        <a:accent1>
          <a:srgbClr val="598094"/>
        </a:accent1>
        <a:accent2>
          <a:srgbClr val="235A37"/>
        </a:accent2>
        <a:accent3>
          <a:srgbClr val="FFFFFF"/>
        </a:accent3>
        <a:accent4>
          <a:srgbClr val="6C6C6C"/>
        </a:accent4>
        <a:accent5>
          <a:srgbClr val="B5C0C8"/>
        </a:accent5>
        <a:accent6>
          <a:srgbClr val="1F5131"/>
        </a:accent6>
        <a:hlink>
          <a:srgbClr val="BC610D"/>
        </a:hlink>
        <a:folHlink>
          <a:srgbClr val="AFC1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8PT Intro Bullet">
  <a:themeElements>
    <a:clrScheme name="18PT Intro Bullet 15">
      <a:dk1>
        <a:srgbClr val="000000"/>
      </a:dk1>
      <a:lt1>
        <a:srgbClr val="FFFFFF"/>
      </a:lt1>
      <a:dk2>
        <a:srgbClr val="F8F8F8"/>
      </a:dk2>
      <a:lt2>
        <a:srgbClr val="808080"/>
      </a:lt2>
      <a:accent1>
        <a:srgbClr val="5C8093"/>
      </a:accent1>
      <a:accent2>
        <a:srgbClr val="275A38"/>
      </a:accent2>
      <a:accent3>
        <a:srgbClr val="FFFFFF"/>
      </a:accent3>
      <a:accent4>
        <a:srgbClr val="000000"/>
      </a:accent4>
      <a:accent5>
        <a:srgbClr val="B5C0C8"/>
      </a:accent5>
      <a:accent6>
        <a:srgbClr val="225132"/>
      </a:accent6>
      <a:hlink>
        <a:srgbClr val="269A99"/>
      </a:hlink>
      <a:folHlink>
        <a:srgbClr val="AFC14F"/>
      </a:folHlink>
    </a:clrScheme>
    <a:fontScheme name="RSG Presentation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8PT Intro Bull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PT Intro Bullet 13">
        <a:dk1>
          <a:srgbClr val="000000"/>
        </a:dk1>
        <a:lt1>
          <a:srgbClr val="FFFFFF"/>
        </a:lt1>
        <a:dk2>
          <a:srgbClr val="F8F8F8"/>
        </a:dk2>
        <a:lt2>
          <a:srgbClr val="808080"/>
        </a:lt2>
        <a:accent1>
          <a:srgbClr val="3F7B7A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FBFBE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14">
        <a:dk1>
          <a:srgbClr val="000000"/>
        </a:dk1>
        <a:lt1>
          <a:srgbClr val="FFFFFF"/>
        </a:lt1>
        <a:dk2>
          <a:srgbClr val="F8F8F8"/>
        </a:dk2>
        <a:lt2>
          <a:srgbClr val="808080"/>
        </a:lt2>
        <a:accent1>
          <a:srgbClr val="5C8093"/>
        </a:accent1>
        <a:accent2>
          <a:srgbClr val="275A38"/>
        </a:accent2>
        <a:accent3>
          <a:srgbClr val="FFFFFF"/>
        </a:accent3>
        <a:accent4>
          <a:srgbClr val="000000"/>
        </a:accent4>
        <a:accent5>
          <a:srgbClr val="B5C0C8"/>
        </a:accent5>
        <a:accent6>
          <a:srgbClr val="225132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PT Intro Bullet 15">
        <a:dk1>
          <a:srgbClr val="000000"/>
        </a:dk1>
        <a:lt1>
          <a:srgbClr val="FFFFFF"/>
        </a:lt1>
        <a:dk2>
          <a:srgbClr val="F8F8F8"/>
        </a:dk2>
        <a:lt2>
          <a:srgbClr val="808080"/>
        </a:lt2>
        <a:accent1>
          <a:srgbClr val="5C8093"/>
        </a:accent1>
        <a:accent2>
          <a:srgbClr val="275A38"/>
        </a:accent2>
        <a:accent3>
          <a:srgbClr val="FFFFFF"/>
        </a:accent3>
        <a:accent4>
          <a:srgbClr val="000000"/>
        </a:accent4>
        <a:accent5>
          <a:srgbClr val="B5C0C8"/>
        </a:accent5>
        <a:accent6>
          <a:srgbClr val="225132"/>
        </a:accent6>
        <a:hlink>
          <a:srgbClr val="269A99"/>
        </a:hlink>
        <a:folHlink>
          <a:srgbClr val="AFC1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tion_x002d_specific xmlns="312f12d9-5dd9-44d0-a05e-75902c0f6bdf">NA</Location_x002d_specific>
    <Logo xmlns="312f12d9-5dd9-44d0-a05e-75902c0f6bdf">25th Anniv</Logo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024AD3F3F2B0429082A616D03B519D" ma:contentTypeVersion="2" ma:contentTypeDescription="Create a new document." ma:contentTypeScope="" ma:versionID="0297feb41e3a446843c071059d1962f4">
  <xsd:schema xmlns:xsd="http://www.w3.org/2001/XMLSchema" xmlns:xs="http://www.w3.org/2001/XMLSchema" xmlns:p="http://schemas.microsoft.com/office/2006/metadata/properties" xmlns:ns2="312f12d9-5dd9-44d0-a05e-75902c0f6bdf" targetNamespace="http://schemas.microsoft.com/office/2006/metadata/properties" ma:root="true" ma:fieldsID="89d672e0adb0c3e934a8ad6cd09eb1e3" ns2:_="">
    <xsd:import namespace="312f12d9-5dd9-44d0-a05e-75902c0f6bdf"/>
    <xsd:element name="properties">
      <xsd:complexType>
        <xsd:sequence>
          <xsd:element name="documentManagement">
            <xsd:complexType>
              <xsd:all>
                <xsd:element ref="ns2:Location_x002d_specific" minOccurs="0"/>
                <xsd:element ref="ns2:Log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2f12d9-5dd9-44d0-a05e-75902c0f6bdf" elementFormDefault="qualified">
    <xsd:import namespace="http://schemas.microsoft.com/office/2006/documentManagement/types"/>
    <xsd:import namespace="http://schemas.microsoft.com/office/infopath/2007/PartnerControls"/>
    <xsd:element name="Location_x002d_specific" ma:index="8" nillable="true" ma:displayName="Location" ma:default="NA" ma:format="Dropdown" ma:internalName="Location_x002d_specific">
      <xsd:simpleType>
        <xsd:restriction base="dms:Choice">
          <xsd:enumeration value="Burlington"/>
          <xsd:enumeration value="WRJ"/>
          <xsd:enumeration value="SLC"/>
          <xsd:enumeration value="Chicago"/>
          <xsd:enumeration value="NA"/>
        </xsd:restriction>
      </xsd:simpleType>
    </xsd:element>
    <xsd:element name="Logo" ma:index="9" nillable="true" ma:displayName="Logo" ma:default="Standard" ma:format="Dropdown" ma:internalName="Logo">
      <xsd:simpleType>
        <xsd:restriction base="dms:Choice">
          <xsd:enumeration value="Standard"/>
          <xsd:enumeration value="25th Anniv"/>
          <xsd:enumeration value="25th+Best Places"/>
          <xsd:enumeration value="N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1BB390-E7D4-4B96-8207-629F28635539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312f12d9-5dd9-44d0-a05e-75902c0f6bd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D135DA1-E7A1-4A75-BEE2-A6F5EC6525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2f12d9-5dd9-44d0-a05e-75902c0f6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9E8B9-04D9-47AB-8EE2-E79EB6491F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PPT_Template_standard</Template>
  <TotalTime>4318</TotalTime>
  <Words>2669</Words>
  <Application>Microsoft Office PowerPoint</Application>
  <PresentationFormat>On-screen Show (4:3)</PresentationFormat>
  <Paragraphs>305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PPT_Template_standard</vt:lpstr>
      <vt:lpstr>18PT Intro Bullet</vt:lpstr>
      <vt:lpstr>New Features  to Represent Pricing  in the SACSIM  Activity-based Model  Mark Bradley, RSG John Bowman, JBR&amp;C Bruce Griesenbeck, SACOG Joe Castiglione, RSG John Gibb, DKS </vt:lpstr>
      <vt:lpstr>Acknowledgments</vt:lpstr>
      <vt:lpstr>What is SACSim?</vt:lpstr>
      <vt:lpstr>What is DaySim?</vt:lpstr>
      <vt:lpstr>PowerPoint Presentation</vt:lpstr>
      <vt:lpstr>Objectives of the SACSim update project</vt:lpstr>
      <vt:lpstr>Model components added to DaySim for this project</vt:lpstr>
      <vt:lpstr>Consistent framework for spatial data to feed into the models</vt:lpstr>
      <vt:lpstr>New SACSim mode choice structure</vt:lpstr>
      <vt:lpstr>Auto toll/non-toll path type choice model</vt:lpstr>
      <vt:lpstr>Binary route type (toll / no toll) choice model</vt:lpstr>
      <vt:lpstr>Binary route type (toll / no toll) choice model (2)</vt:lpstr>
      <vt:lpstr>Traveler- &amp; tour-specific  model coefficients</vt:lpstr>
      <vt:lpstr>“Generalized time” logsum from path type choice</vt:lpstr>
      <vt:lpstr>How does VOT vary with income?</vt:lpstr>
      <vt:lpstr>VOT variation with income – various C04 data sets</vt:lpstr>
      <vt:lpstr>Shape of Log-Normal Distribution</vt:lpstr>
      <vt:lpstr>How is this implemented?</vt:lpstr>
      <vt:lpstr>Time of day choice  - DaySim Scheduling Models</vt:lpstr>
      <vt:lpstr>Advantages of the approach </vt:lpstr>
      <vt:lpstr>How the path type model outcome is used in DaySim</vt:lpstr>
      <vt:lpstr>Transit path type choice model</vt:lpstr>
      <vt:lpstr> How is this implemented?</vt:lpstr>
      <vt:lpstr>Park and ride path type and lot choice model</vt:lpstr>
      <vt:lpstr>Extension- walk to transit stop choice model </vt:lpstr>
      <vt:lpstr>Treatment of transit pricing </vt:lpstr>
      <vt:lpstr>Transit pass ownership model - estimation</vt:lpstr>
      <vt:lpstr>Transit pass ownership model - application</vt:lpstr>
      <vt:lpstr>Pay to park at workplace model - estimation</vt:lpstr>
      <vt:lpstr>Pay to park at workplace model - application</vt:lpstr>
      <vt:lpstr>Use of these models thus far….</vt:lpstr>
      <vt:lpstr>PowerPoint Presentation</vt:lpstr>
      <vt:lpstr>DaySim Software and Hardware</vt:lpstr>
    </vt:vector>
  </TitlesOfParts>
  <Company>Resource Systems Group,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DaySim:  A quick overview</dc:title>
  <dc:creator>Mark Bradley</dc:creator>
  <cp:lastModifiedBy>Rebekah Anderson</cp:lastModifiedBy>
  <cp:revision>80</cp:revision>
  <dcterms:created xsi:type="dcterms:W3CDTF">2012-10-02T21:00:21Z</dcterms:created>
  <dcterms:modified xsi:type="dcterms:W3CDTF">2013-05-03T16:22:13Z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0x0101000F024AD3F3F2B0429082A616D03B519D</vt:lpwstr>
  </property>
</Properties>
</file>