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46"/>
  </p:notesMasterIdLst>
  <p:handoutMasterIdLst>
    <p:handoutMasterId r:id="rId47"/>
  </p:handoutMasterIdLst>
  <p:sldIdLst>
    <p:sldId id="256" r:id="rId5"/>
    <p:sldId id="257" r:id="rId6"/>
    <p:sldId id="374" r:id="rId7"/>
    <p:sldId id="375" r:id="rId8"/>
    <p:sldId id="377" r:id="rId9"/>
    <p:sldId id="349" r:id="rId10"/>
    <p:sldId id="378" r:id="rId11"/>
    <p:sldId id="350" r:id="rId12"/>
    <p:sldId id="351" r:id="rId13"/>
    <p:sldId id="361" r:id="rId14"/>
    <p:sldId id="379" r:id="rId15"/>
    <p:sldId id="380" r:id="rId16"/>
    <p:sldId id="381" r:id="rId17"/>
    <p:sldId id="362" r:id="rId18"/>
    <p:sldId id="367" r:id="rId19"/>
    <p:sldId id="365" r:id="rId20"/>
    <p:sldId id="366" r:id="rId21"/>
    <p:sldId id="382" r:id="rId22"/>
    <p:sldId id="384" r:id="rId23"/>
    <p:sldId id="356" r:id="rId24"/>
    <p:sldId id="357" r:id="rId25"/>
    <p:sldId id="358" r:id="rId26"/>
    <p:sldId id="359" r:id="rId27"/>
    <p:sldId id="360" r:id="rId28"/>
    <p:sldId id="370" r:id="rId29"/>
    <p:sldId id="386" r:id="rId30"/>
    <p:sldId id="387" r:id="rId31"/>
    <p:sldId id="393" r:id="rId32"/>
    <p:sldId id="388" r:id="rId33"/>
    <p:sldId id="394" r:id="rId34"/>
    <p:sldId id="391" r:id="rId35"/>
    <p:sldId id="392" r:id="rId36"/>
    <p:sldId id="389" r:id="rId37"/>
    <p:sldId id="390" r:id="rId38"/>
    <p:sldId id="395" r:id="rId39"/>
    <p:sldId id="398" r:id="rId40"/>
    <p:sldId id="399" r:id="rId41"/>
    <p:sldId id="385" r:id="rId42"/>
    <p:sldId id="368" r:id="rId43"/>
    <p:sldId id="373" r:id="rId44"/>
    <p:sldId id="369" r:id="rId4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6"/>
    <a:srgbClr val="A6A6A6"/>
    <a:srgbClr val="B9F7FF"/>
    <a:srgbClr val="17375E"/>
    <a:srgbClr val="10253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414"/>
      </p:cViewPr>
      <p:guideLst>
        <p:guide orient="horz" pos="2153"/>
        <p:guide pos="31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loria\projects\Projects\_Federal\FHWA\10217%20-%20FHWA%20National%20OD%20Tables\_Modeling\Rail\2008\Rail_Validation_2008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loria\projects\Projects\_Federal\FHWA\10217%20-%20FHWA%20National%20OD%20Tables\_Modeling\Final_Results\arpod_compa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Air Trip Length</a:t>
            </a:r>
            <a:r>
              <a:rPr lang="en-US" baseline="0"/>
              <a:t> Distribution</a:t>
            </a:r>
            <a:endParaRPr lang="en-US"/>
          </a:p>
        </c:rich>
      </c:tx>
      <c:layout>
        <c:manualLayout>
          <c:xMode val="edge"/>
          <c:yMode val="edge"/>
          <c:x val="0.30288356000954425"/>
          <c:y val="3.3542976939203356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Trip_Length_Dist!$E$3</c:f>
              <c:strCache>
                <c:ptCount val="1"/>
                <c:pt idx="0">
                  <c:v>DB1B</c:v>
                </c:pt>
              </c:strCache>
            </c:strRef>
          </c:tx>
          <c:invertIfNegative val="0"/>
          <c:cat>
            <c:strRef>
              <c:f>Trip_Length_Dist!$B$4:$B$54</c:f>
              <c:strCache>
                <c:ptCount val="51"/>
                <c:pt idx="0">
                  <c:v>0 to 100</c:v>
                </c:pt>
                <c:pt idx="1">
                  <c:v>100 to 200</c:v>
                </c:pt>
                <c:pt idx="2">
                  <c:v>200 to 300</c:v>
                </c:pt>
                <c:pt idx="3">
                  <c:v>300 to 400</c:v>
                </c:pt>
                <c:pt idx="4">
                  <c:v>400 to 500</c:v>
                </c:pt>
                <c:pt idx="5">
                  <c:v>500 to 600</c:v>
                </c:pt>
                <c:pt idx="6">
                  <c:v>600 to 700</c:v>
                </c:pt>
                <c:pt idx="7">
                  <c:v>700 to 800</c:v>
                </c:pt>
                <c:pt idx="8">
                  <c:v>800 to 900</c:v>
                </c:pt>
                <c:pt idx="9">
                  <c:v>900 to 1000</c:v>
                </c:pt>
                <c:pt idx="10">
                  <c:v>1000 to 1100</c:v>
                </c:pt>
                <c:pt idx="11">
                  <c:v>1100 to 1200</c:v>
                </c:pt>
                <c:pt idx="12">
                  <c:v>1200 to 1300</c:v>
                </c:pt>
                <c:pt idx="13">
                  <c:v>1300 to 1400</c:v>
                </c:pt>
                <c:pt idx="14">
                  <c:v>1400 to 1500</c:v>
                </c:pt>
                <c:pt idx="15">
                  <c:v>1500 to 1600</c:v>
                </c:pt>
                <c:pt idx="16">
                  <c:v>1600 to 1700</c:v>
                </c:pt>
                <c:pt idx="17">
                  <c:v>1700 to 1800</c:v>
                </c:pt>
                <c:pt idx="18">
                  <c:v>1800 to 1900</c:v>
                </c:pt>
                <c:pt idx="19">
                  <c:v>1900 to 2000</c:v>
                </c:pt>
                <c:pt idx="20">
                  <c:v>2000 to 2100</c:v>
                </c:pt>
                <c:pt idx="21">
                  <c:v>2100 to 2200</c:v>
                </c:pt>
                <c:pt idx="22">
                  <c:v>2200 to 2300</c:v>
                </c:pt>
                <c:pt idx="23">
                  <c:v>2300 to 2400</c:v>
                </c:pt>
                <c:pt idx="24">
                  <c:v>2400 to 2500</c:v>
                </c:pt>
                <c:pt idx="25">
                  <c:v>2500 to 2600</c:v>
                </c:pt>
                <c:pt idx="26">
                  <c:v>2600 to 2700</c:v>
                </c:pt>
                <c:pt idx="27">
                  <c:v>2700 to 2800</c:v>
                </c:pt>
                <c:pt idx="28">
                  <c:v>2800 to 2900</c:v>
                </c:pt>
                <c:pt idx="29">
                  <c:v>2900 to 3000</c:v>
                </c:pt>
                <c:pt idx="30">
                  <c:v>3000 to 3100</c:v>
                </c:pt>
                <c:pt idx="31">
                  <c:v>3100 to 3200</c:v>
                </c:pt>
                <c:pt idx="32">
                  <c:v>3200 to 3300</c:v>
                </c:pt>
                <c:pt idx="33">
                  <c:v>3300 to 3400</c:v>
                </c:pt>
                <c:pt idx="34">
                  <c:v>3400 to 3500</c:v>
                </c:pt>
                <c:pt idx="35">
                  <c:v>3500 to 3600</c:v>
                </c:pt>
                <c:pt idx="36">
                  <c:v>3600 to 3700</c:v>
                </c:pt>
                <c:pt idx="37">
                  <c:v>3700 to 3800</c:v>
                </c:pt>
                <c:pt idx="38">
                  <c:v>3800 to 3900</c:v>
                </c:pt>
                <c:pt idx="39">
                  <c:v>3900 to 4000</c:v>
                </c:pt>
                <c:pt idx="40">
                  <c:v>4000 to 4100</c:v>
                </c:pt>
                <c:pt idx="41">
                  <c:v>4100 to 4200</c:v>
                </c:pt>
                <c:pt idx="42">
                  <c:v>4200 to 4300</c:v>
                </c:pt>
                <c:pt idx="43">
                  <c:v>4300 to 4400</c:v>
                </c:pt>
                <c:pt idx="44">
                  <c:v>4400 to 4500</c:v>
                </c:pt>
                <c:pt idx="45">
                  <c:v>4500 to 4600</c:v>
                </c:pt>
                <c:pt idx="46">
                  <c:v>4600 to 4700</c:v>
                </c:pt>
                <c:pt idx="47">
                  <c:v>4700 to 4800</c:v>
                </c:pt>
                <c:pt idx="48">
                  <c:v>4800 to 4900</c:v>
                </c:pt>
                <c:pt idx="49">
                  <c:v>4900 to 5000</c:v>
                </c:pt>
                <c:pt idx="50">
                  <c:v>&gt; 5000</c:v>
                </c:pt>
              </c:strCache>
            </c:strRef>
          </c:cat>
          <c:val>
            <c:numRef>
              <c:f>Trip_Length_Dist!$E$4:$E$54</c:f>
              <c:numCache>
                <c:formatCode>0%</c:formatCode>
                <c:ptCount val="51"/>
                <c:pt idx="0">
                  <c:v>5.0598886578802123E-3</c:v>
                </c:pt>
                <c:pt idx="1">
                  <c:v>1.599732289293675E-2</c:v>
                </c:pt>
                <c:pt idx="2">
                  <c:v>5.6962028215003416E-2</c:v>
                </c:pt>
                <c:pt idx="3">
                  <c:v>7.818636909511513E-2</c:v>
                </c:pt>
                <c:pt idx="4">
                  <c:v>6.6869042544029381E-2</c:v>
                </c:pt>
                <c:pt idx="5">
                  <c:v>6.2580640931243089E-2</c:v>
                </c:pt>
                <c:pt idx="6">
                  <c:v>6.5386216785620455E-2</c:v>
                </c:pt>
                <c:pt idx="7">
                  <c:v>5.950183386938248E-2</c:v>
                </c:pt>
                <c:pt idx="8">
                  <c:v>6.2536797731491026E-2</c:v>
                </c:pt>
                <c:pt idx="9">
                  <c:v>8.0544751676371817E-2</c:v>
                </c:pt>
                <c:pt idx="10">
                  <c:v>7.1269458227548557E-2</c:v>
                </c:pt>
                <c:pt idx="11">
                  <c:v>4.5449272516904622E-2</c:v>
                </c:pt>
                <c:pt idx="12">
                  <c:v>3.2204971632902035E-2</c:v>
                </c:pt>
                <c:pt idx="13">
                  <c:v>2.1979893312057602E-2</c:v>
                </c:pt>
                <c:pt idx="14">
                  <c:v>2.9195598888385368E-2</c:v>
                </c:pt>
                <c:pt idx="15">
                  <c:v>2.7192150379427325E-2</c:v>
                </c:pt>
                <c:pt idx="16">
                  <c:v>1.7770384604142476E-2</c:v>
                </c:pt>
                <c:pt idx="17">
                  <c:v>2.6817650148696474E-2</c:v>
                </c:pt>
                <c:pt idx="18">
                  <c:v>1.6565599894562754E-2</c:v>
                </c:pt>
                <c:pt idx="19">
                  <c:v>1.8190543807267475E-2</c:v>
                </c:pt>
                <c:pt idx="20">
                  <c:v>1.3228927802571486E-2</c:v>
                </c:pt>
                <c:pt idx="21">
                  <c:v>1.8514091938764129E-2</c:v>
                </c:pt>
                <c:pt idx="22">
                  <c:v>1.781763151458864E-2</c:v>
                </c:pt>
                <c:pt idx="23">
                  <c:v>2.033695276809672E-2</c:v>
                </c:pt>
                <c:pt idx="24">
                  <c:v>2.5126979408795335E-2</c:v>
                </c:pt>
                <c:pt idx="25">
                  <c:v>2.1930183946951069E-2</c:v>
                </c:pt>
                <c:pt idx="26">
                  <c:v>7.5062291990615135E-3</c:v>
                </c:pt>
                <c:pt idx="27">
                  <c:v>2.2550561426199611E-3</c:v>
                </c:pt>
                <c:pt idx="28">
                  <c:v>9.2691856407217383E-4</c:v>
                </c:pt>
                <c:pt idx="29">
                  <c:v>1.1519224819641133E-3</c:v>
                </c:pt>
                <c:pt idx="30">
                  <c:v>4.3682104587367313E-4</c:v>
                </c:pt>
                <c:pt idx="31">
                  <c:v>2.8638117564153565E-4</c:v>
                </c:pt>
                <c:pt idx="32">
                  <c:v>6.8067309803517364E-4</c:v>
                </c:pt>
                <c:pt idx="33">
                  <c:v>9.1665450072147278E-4</c:v>
                </c:pt>
                <c:pt idx="34">
                  <c:v>3.1144298054941352E-4</c:v>
                </c:pt>
                <c:pt idx="35">
                  <c:v>5.5853994959981282E-5</c:v>
                </c:pt>
                <c:pt idx="36">
                  <c:v>1.6468528551035272E-4</c:v>
                </c:pt>
                <c:pt idx="37">
                  <c:v>8.6006407072287613E-4</c:v>
                </c:pt>
                <c:pt idx="38">
                  <c:v>6.0194358968820372E-4</c:v>
                </c:pt>
                <c:pt idx="39">
                  <c:v>5.1410069773836912E-4</c:v>
                </c:pt>
                <c:pt idx="40">
                  <c:v>1.7881563281378431E-4</c:v>
                </c:pt>
                <c:pt idx="41">
                  <c:v>5.370682655051846E-4</c:v>
                </c:pt>
                <c:pt idx="42">
                  <c:v>6.5427650461980544E-4</c:v>
                </c:pt>
                <c:pt idx="43">
                  <c:v>3.4847185483479051E-4</c:v>
                </c:pt>
                <c:pt idx="44">
                  <c:v>7.3622791626071736E-4</c:v>
                </c:pt>
                <c:pt idx="45">
                  <c:v>2.6352867584950376E-4</c:v>
                </c:pt>
                <c:pt idx="46">
                  <c:v>4.4176896878936984E-4</c:v>
                </c:pt>
                <c:pt idx="47">
                  <c:v>5.641092395793412E-4</c:v>
                </c:pt>
                <c:pt idx="48">
                  <c:v>8.8901517317844126E-4</c:v>
                </c:pt>
                <c:pt idx="49">
                  <c:v>1.0508928001040729E-3</c:v>
                </c:pt>
                <c:pt idx="50">
                  <c:v>4.5189495057033061E-4</c:v>
                </c:pt>
              </c:numCache>
            </c:numRef>
          </c:val>
        </c:ser>
        <c:ser>
          <c:idx val="1"/>
          <c:order val="1"/>
          <c:tx>
            <c:strRef>
              <c:f>Trip_Length_Dist!$F$3</c:f>
              <c:strCache>
                <c:ptCount val="1"/>
                <c:pt idx="0">
                  <c:v>Model</c:v>
                </c:pt>
              </c:strCache>
            </c:strRef>
          </c:tx>
          <c:invertIfNegative val="0"/>
          <c:cat>
            <c:strRef>
              <c:f>Trip_Length_Dist!$B$4:$B$54</c:f>
              <c:strCache>
                <c:ptCount val="51"/>
                <c:pt idx="0">
                  <c:v>0 to 100</c:v>
                </c:pt>
                <c:pt idx="1">
                  <c:v>100 to 200</c:v>
                </c:pt>
                <c:pt idx="2">
                  <c:v>200 to 300</c:v>
                </c:pt>
                <c:pt idx="3">
                  <c:v>300 to 400</c:v>
                </c:pt>
                <c:pt idx="4">
                  <c:v>400 to 500</c:v>
                </c:pt>
                <c:pt idx="5">
                  <c:v>500 to 600</c:v>
                </c:pt>
                <c:pt idx="6">
                  <c:v>600 to 700</c:v>
                </c:pt>
                <c:pt idx="7">
                  <c:v>700 to 800</c:v>
                </c:pt>
                <c:pt idx="8">
                  <c:v>800 to 900</c:v>
                </c:pt>
                <c:pt idx="9">
                  <c:v>900 to 1000</c:v>
                </c:pt>
                <c:pt idx="10">
                  <c:v>1000 to 1100</c:v>
                </c:pt>
                <c:pt idx="11">
                  <c:v>1100 to 1200</c:v>
                </c:pt>
                <c:pt idx="12">
                  <c:v>1200 to 1300</c:v>
                </c:pt>
                <c:pt idx="13">
                  <c:v>1300 to 1400</c:v>
                </c:pt>
                <c:pt idx="14">
                  <c:v>1400 to 1500</c:v>
                </c:pt>
                <c:pt idx="15">
                  <c:v>1500 to 1600</c:v>
                </c:pt>
                <c:pt idx="16">
                  <c:v>1600 to 1700</c:v>
                </c:pt>
                <c:pt idx="17">
                  <c:v>1700 to 1800</c:v>
                </c:pt>
                <c:pt idx="18">
                  <c:v>1800 to 1900</c:v>
                </c:pt>
                <c:pt idx="19">
                  <c:v>1900 to 2000</c:v>
                </c:pt>
                <c:pt idx="20">
                  <c:v>2000 to 2100</c:v>
                </c:pt>
                <c:pt idx="21">
                  <c:v>2100 to 2200</c:v>
                </c:pt>
                <c:pt idx="22">
                  <c:v>2200 to 2300</c:v>
                </c:pt>
                <c:pt idx="23">
                  <c:v>2300 to 2400</c:v>
                </c:pt>
                <c:pt idx="24">
                  <c:v>2400 to 2500</c:v>
                </c:pt>
                <c:pt idx="25">
                  <c:v>2500 to 2600</c:v>
                </c:pt>
                <c:pt idx="26">
                  <c:v>2600 to 2700</c:v>
                </c:pt>
                <c:pt idx="27">
                  <c:v>2700 to 2800</c:v>
                </c:pt>
                <c:pt idx="28">
                  <c:v>2800 to 2900</c:v>
                </c:pt>
                <c:pt idx="29">
                  <c:v>2900 to 3000</c:v>
                </c:pt>
                <c:pt idx="30">
                  <c:v>3000 to 3100</c:v>
                </c:pt>
                <c:pt idx="31">
                  <c:v>3100 to 3200</c:v>
                </c:pt>
                <c:pt idx="32">
                  <c:v>3200 to 3300</c:v>
                </c:pt>
                <c:pt idx="33">
                  <c:v>3300 to 3400</c:v>
                </c:pt>
                <c:pt idx="34">
                  <c:v>3400 to 3500</c:v>
                </c:pt>
                <c:pt idx="35">
                  <c:v>3500 to 3600</c:v>
                </c:pt>
                <c:pt idx="36">
                  <c:v>3600 to 3700</c:v>
                </c:pt>
                <c:pt idx="37">
                  <c:v>3700 to 3800</c:v>
                </c:pt>
                <c:pt idx="38">
                  <c:v>3800 to 3900</c:v>
                </c:pt>
                <c:pt idx="39">
                  <c:v>3900 to 4000</c:v>
                </c:pt>
                <c:pt idx="40">
                  <c:v>4000 to 4100</c:v>
                </c:pt>
                <c:pt idx="41">
                  <c:v>4100 to 4200</c:v>
                </c:pt>
                <c:pt idx="42">
                  <c:v>4200 to 4300</c:v>
                </c:pt>
                <c:pt idx="43">
                  <c:v>4300 to 4400</c:v>
                </c:pt>
                <c:pt idx="44">
                  <c:v>4400 to 4500</c:v>
                </c:pt>
                <c:pt idx="45">
                  <c:v>4500 to 4600</c:v>
                </c:pt>
                <c:pt idx="46">
                  <c:v>4600 to 4700</c:v>
                </c:pt>
                <c:pt idx="47">
                  <c:v>4700 to 4800</c:v>
                </c:pt>
                <c:pt idx="48">
                  <c:v>4800 to 4900</c:v>
                </c:pt>
                <c:pt idx="49">
                  <c:v>4900 to 5000</c:v>
                </c:pt>
                <c:pt idx="50">
                  <c:v>&gt; 5000</c:v>
                </c:pt>
              </c:strCache>
            </c:strRef>
          </c:cat>
          <c:val>
            <c:numRef>
              <c:f>Trip_Length_Dist!$F$4:$F$54</c:f>
              <c:numCache>
                <c:formatCode>0%</c:formatCode>
                <c:ptCount val="51"/>
                <c:pt idx="0">
                  <c:v>4.5847494121152741E-3</c:v>
                </c:pt>
                <c:pt idx="1">
                  <c:v>1.4576432203988385E-2</c:v>
                </c:pt>
                <c:pt idx="2">
                  <c:v>5.5535086866637717E-2</c:v>
                </c:pt>
                <c:pt idx="3">
                  <c:v>8.067295147784509E-2</c:v>
                </c:pt>
                <c:pt idx="4">
                  <c:v>6.6336096059312954E-2</c:v>
                </c:pt>
                <c:pt idx="5">
                  <c:v>6.3541752785211958E-2</c:v>
                </c:pt>
                <c:pt idx="6">
                  <c:v>6.4466995321215984E-2</c:v>
                </c:pt>
                <c:pt idx="7">
                  <c:v>6.1360795713921258E-2</c:v>
                </c:pt>
                <c:pt idx="8">
                  <c:v>6.4168339032964053E-2</c:v>
                </c:pt>
                <c:pt idx="9">
                  <c:v>7.7799319258741964E-2</c:v>
                </c:pt>
                <c:pt idx="10">
                  <c:v>7.0645566519046077E-2</c:v>
                </c:pt>
                <c:pt idx="11">
                  <c:v>4.6367933533303381E-2</c:v>
                </c:pt>
                <c:pt idx="12">
                  <c:v>3.3333498757759088E-2</c:v>
                </c:pt>
                <c:pt idx="13">
                  <c:v>2.361929241971256E-2</c:v>
                </c:pt>
                <c:pt idx="14">
                  <c:v>2.9249389104731023E-2</c:v>
                </c:pt>
                <c:pt idx="15">
                  <c:v>2.4959550910157065E-2</c:v>
                </c:pt>
                <c:pt idx="16">
                  <c:v>1.9241103023857703E-2</c:v>
                </c:pt>
                <c:pt idx="17">
                  <c:v>2.5231570052392391E-2</c:v>
                </c:pt>
                <c:pt idx="18">
                  <c:v>1.684093624159768E-2</c:v>
                </c:pt>
                <c:pt idx="19">
                  <c:v>1.8912997163877385E-2</c:v>
                </c:pt>
                <c:pt idx="20">
                  <c:v>1.3825725684431271E-2</c:v>
                </c:pt>
                <c:pt idx="21">
                  <c:v>1.7584611799311669E-2</c:v>
                </c:pt>
                <c:pt idx="22">
                  <c:v>1.7213655001852228E-2</c:v>
                </c:pt>
                <c:pt idx="23">
                  <c:v>2.0628671289781748E-2</c:v>
                </c:pt>
                <c:pt idx="24">
                  <c:v>2.5006042725614651E-2</c:v>
                </c:pt>
                <c:pt idx="25">
                  <c:v>2.0874504095722956E-2</c:v>
                </c:pt>
                <c:pt idx="26">
                  <c:v>7.7432594129984286E-3</c:v>
                </c:pt>
                <c:pt idx="27">
                  <c:v>2.4980000170825114E-3</c:v>
                </c:pt>
                <c:pt idx="28">
                  <c:v>1.0787355292543683E-3</c:v>
                </c:pt>
                <c:pt idx="29">
                  <c:v>1.1180560404633311E-3</c:v>
                </c:pt>
                <c:pt idx="30">
                  <c:v>4.5988368182826834E-4</c:v>
                </c:pt>
                <c:pt idx="31">
                  <c:v>2.9827570612973446E-4</c:v>
                </c:pt>
                <c:pt idx="32">
                  <c:v>6.7551551893017218E-4</c:v>
                </c:pt>
                <c:pt idx="33">
                  <c:v>9.413072123658447E-4</c:v>
                </c:pt>
                <c:pt idx="34">
                  <c:v>2.9380937991691994E-4</c:v>
                </c:pt>
                <c:pt idx="35">
                  <c:v>6.0560845234110204E-5</c:v>
                </c:pt>
                <c:pt idx="36">
                  <c:v>1.8032699431134373E-4</c:v>
                </c:pt>
                <c:pt idx="37">
                  <c:v>7.986420683495179E-4</c:v>
                </c:pt>
                <c:pt idx="38">
                  <c:v>5.9531708645049882E-4</c:v>
                </c:pt>
                <c:pt idx="39">
                  <c:v>5.6217328236709521E-4</c:v>
                </c:pt>
                <c:pt idx="40">
                  <c:v>1.8481255093496331E-4</c:v>
                </c:pt>
                <c:pt idx="41">
                  <c:v>5.5394413057672153E-4</c:v>
                </c:pt>
                <c:pt idx="42">
                  <c:v>6.2804107644003797E-4</c:v>
                </c:pt>
                <c:pt idx="43">
                  <c:v>3.5657824876540956E-4</c:v>
                </c:pt>
                <c:pt idx="44">
                  <c:v>6.9682235371396777E-4</c:v>
                </c:pt>
                <c:pt idx="45">
                  <c:v>3.0743399706356482E-4</c:v>
                </c:pt>
                <c:pt idx="46">
                  <c:v>4.5066530564391957E-4</c:v>
                </c:pt>
                <c:pt idx="47">
                  <c:v>5.7275513473127983E-4</c:v>
                </c:pt>
                <c:pt idx="48">
                  <c:v>9.0524791088353058E-4</c:v>
                </c:pt>
                <c:pt idx="49">
                  <c:v>9.9697418967907049E-4</c:v>
                </c:pt>
                <c:pt idx="50">
                  <c:v>4.6529587078215727E-4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934336"/>
        <c:axId val="137936256"/>
      </c:barChart>
      <c:catAx>
        <c:axId val="137934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Air Trip Length (Great Circle Distance in miles, DB1B = Airport to Airport, Model = County to County) </a:t>
                </a:r>
              </a:p>
            </c:rich>
          </c:tx>
          <c:layout>
            <c:manualLayout>
              <c:xMode val="edge"/>
              <c:yMode val="edge"/>
              <c:x val="0.14258604748270104"/>
              <c:y val="0.93684270216030485"/>
            </c:manualLayout>
          </c:layout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7936256"/>
        <c:crosses val="autoZero"/>
        <c:auto val="1"/>
        <c:lblAlgn val="ctr"/>
        <c:lblOffset val="100"/>
        <c:noMultiLvlLbl val="0"/>
      </c:catAx>
      <c:valAx>
        <c:axId val="137936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793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67045454545452"/>
          <c:y val="0.36839146678992163"/>
          <c:w val="0.16990530303030302"/>
          <c:h val="9.4366130048922636E-2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Airport </a:t>
            </a:r>
            <a:r>
              <a:rPr lang="en-US" dirty="0" smtClean="0"/>
              <a:t>Access Trip </a:t>
            </a:r>
            <a:r>
              <a:rPr lang="en-US" dirty="0"/>
              <a:t>Length</a:t>
            </a:r>
            <a:r>
              <a:rPr lang="en-US" baseline="0" dirty="0"/>
              <a:t> Distribution</a:t>
            </a:r>
            <a:endParaRPr lang="en-US" dirty="0"/>
          </a:p>
        </c:rich>
      </c:tx>
      <c:layout>
        <c:manualLayout>
          <c:xMode val="edge"/>
          <c:yMode val="edge"/>
          <c:x val="0.29772332822868813"/>
          <c:y val="3.8095238095238099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Trip_Length_Dist!$E$61</c:f>
              <c:strCache>
                <c:ptCount val="1"/>
                <c:pt idx="0">
                  <c:v>Survey</c:v>
                </c:pt>
              </c:strCache>
            </c:strRef>
          </c:tx>
          <c:invertIfNegative val="0"/>
          <c:cat>
            <c:strRef>
              <c:f>Trip_Length_Dist!$B$106:$B$121</c:f>
              <c:strCache>
                <c:ptCount val="16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  <c:pt idx="8">
                  <c:v>80-90</c:v>
                </c:pt>
                <c:pt idx="9">
                  <c:v>90-100</c:v>
                </c:pt>
                <c:pt idx="10">
                  <c:v>100-110</c:v>
                </c:pt>
                <c:pt idx="11">
                  <c:v>110-120</c:v>
                </c:pt>
                <c:pt idx="12">
                  <c:v>120-130</c:v>
                </c:pt>
                <c:pt idx="13">
                  <c:v>130-140</c:v>
                </c:pt>
                <c:pt idx="14">
                  <c:v>140-150</c:v>
                </c:pt>
                <c:pt idx="15">
                  <c:v>&gt;150</c:v>
                </c:pt>
              </c:strCache>
            </c:strRef>
          </c:cat>
          <c:val>
            <c:numRef>
              <c:f>Trip_Length_Dist!$E$106:$E$121</c:f>
              <c:numCache>
                <c:formatCode>0%</c:formatCode>
                <c:ptCount val="16"/>
                <c:pt idx="0">
                  <c:v>3.821698812771377E-2</c:v>
                </c:pt>
                <c:pt idx="1">
                  <c:v>4.8471331236087503E-2</c:v>
                </c:pt>
                <c:pt idx="2">
                  <c:v>0.335341815772916</c:v>
                </c:pt>
                <c:pt idx="3">
                  <c:v>0.19900960019963862</c:v>
                </c:pt>
                <c:pt idx="4">
                  <c:v>0.11165056821161377</c:v>
                </c:pt>
                <c:pt idx="5">
                  <c:v>7.9136347179617705E-2</c:v>
                </c:pt>
                <c:pt idx="6">
                  <c:v>5.8203008026013837E-2</c:v>
                </c:pt>
                <c:pt idx="7">
                  <c:v>1.9587689534518751E-2</c:v>
                </c:pt>
                <c:pt idx="8">
                  <c:v>3.1925603836403436E-2</c:v>
                </c:pt>
                <c:pt idx="9">
                  <c:v>1.6406178083542826E-2</c:v>
                </c:pt>
                <c:pt idx="10">
                  <c:v>1.5424756329604508E-2</c:v>
                </c:pt>
                <c:pt idx="11">
                  <c:v>1.078796389827121E-2</c:v>
                </c:pt>
                <c:pt idx="12">
                  <c:v>6.938602742862952E-3</c:v>
                </c:pt>
                <c:pt idx="13">
                  <c:v>5.0283857904251088E-3</c:v>
                </c:pt>
                <c:pt idx="14">
                  <c:v>2.9054966812212162E-3</c:v>
                </c:pt>
                <c:pt idx="15">
                  <c:v>2.0965664349548805E-2</c:v>
                </c:pt>
              </c:numCache>
            </c:numRef>
          </c:val>
        </c:ser>
        <c:ser>
          <c:idx val="1"/>
          <c:order val="1"/>
          <c:tx>
            <c:strRef>
              <c:f>Trip_Length_Dist!$F$61</c:f>
              <c:strCache>
                <c:ptCount val="1"/>
                <c:pt idx="0">
                  <c:v>Model</c:v>
                </c:pt>
              </c:strCache>
            </c:strRef>
          </c:tx>
          <c:invertIfNegative val="0"/>
          <c:cat>
            <c:strRef>
              <c:f>Trip_Length_Dist!$B$106:$B$121</c:f>
              <c:strCache>
                <c:ptCount val="16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  <c:pt idx="8">
                  <c:v>80-90</c:v>
                </c:pt>
                <c:pt idx="9">
                  <c:v>90-100</c:v>
                </c:pt>
                <c:pt idx="10">
                  <c:v>100-110</c:v>
                </c:pt>
                <c:pt idx="11">
                  <c:v>110-120</c:v>
                </c:pt>
                <c:pt idx="12">
                  <c:v>120-130</c:v>
                </c:pt>
                <c:pt idx="13">
                  <c:v>130-140</c:v>
                </c:pt>
                <c:pt idx="14">
                  <c:v>140-150</c:v>
                </c:pt>
                <c:pt idx="15">
                  <c:v>&gt;150</c:v>
                </c:pt>
              </c:strCache>
            </c:strRef>
          </c:cat>
          <c:val>
            <c:numRef>
              <c:f>Trip_Length_Dist!$F$106:$F$121</c:f>
              <c:numCache>
                <c:formatCode>0%</c:formatCode>
                <c:ptCount val="16"/>
                <c:pt idx="0">
                  <c:v>0.12223711963301105</c:v>
                </c:pt>
                <c:pt idx="1">
                  <c:v>9.4053483382063388E-2</c:v>
                </c:pt>
                <c:pt idx="2">
                  <c:v>0.23409419862860553</c:v>
                </c:pt>
                <c:pt idx="3">
                  <c:v>0.15512029546808032</c:v>
                </c:pt>
                <c:pt idx="4">
                  <c:v>8.6148320800179326E-2</c:v>
                </c:pt>
                <c:pt idx="5">
                  <c:v>9.883331438523664E-2</c:v>
                </c:pt>
                <c:pt idx="6">
                  <c:v>3.133147421341901E-2</c:v>
                </c:pt>
                <c:pt idx="7">
                  <c:v>6.6208231805034046E-2</c:v>
                </c:pt>
                <c:pt idx="8">
                  <c:v>2.1124199321987877E-2</c:v>
                </c:pt>
                <c:pt idx="9">
                  <c:v>1.4491160786815579E-2</c:v>
                </c:pt>
                <c:pt idx="10">
                  <c:v>1.4911589574087284E-2</c:v>
                </c:pt>
                <c:pt idx="11">
                  <c:v>1.3125497932683968E-2</c:v>
                </c:pt>
                <c:pt idx="12">
                  <c:v>2.1387621586901391E-2</c:v>
                </c:pt>
                <c:pt idx="13">
                  <c:v>1.2034577073810721E-2</c:v>
                </c:pt>
                <c:pt idx="14">
                  <c:v>8.9973419206867567E-3</c:v>
                </c:pt>
                <c:pt idx="15">
                  <c:v>5.9015734873970795E-3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010240"/>
        <c:axId val="180424704"/>
      </c:barChart>
      <c:catAx>
        <c:axId val="142010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to Airport</a:t>
                </a:r>
                <a:r>
                  <a:rPr lang="en-US" baseline="0"/>
                  <a:t> (miles)</a:t>
                </a:r>
                <a:endParaRPr lang="en-US"/>
              </a:p>
            </c:rich>
          </c:tx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80424704"/>
        <c:crosses val="autoZero"/>
        <c:auto val="1"/>
        <c:lblAlgn val="ctr"/>
        <c:lblOffset val="100"/>
        <c:noMultiLvlLbl val="0"/>
      </c:catAx>
      <c:valAx>
        <c:axId val="180424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2010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48069680417058"/>
          <c:y val="0.42509386326709159"/>
          <c:w val="0.18521710819838177"/>
          <c:h val="0.11481214848143982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Rail Trip Length Distribution</a:t>
            </a:r>
            <a:endParaRPr lang="en-US">
              <a:effectLst/>
            </a:endParaRP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Trip_Length_Dist!$E$3</c:f>
              <c:strCache>
                <c:ptCount val="1"/>
                <c:pt idx="0">
                  <c:v>StationOD</c:v>
                </c:pt>
              </c:strCache>
            </c:strRef>
          </c:tx>
          <c:invertIfNegative val="0"/>
          <c:cat>
            <c:strRef>
              <c:f>Trip_Length_Dist!$B$4:$B$23</c:f>
              <c:strCache>
                <c:ptCount val="20"/>
                <c:pt idx="0">
                  <c:v>0 to 100</c:v>
                </c:pt>
                <c:pt idx="1">
                  <c:v>100 to 200</c:v>
                </c:pt>
                <c:pt idx="2">
                  <c:v>200 to 300</c:v>
                </c:pt>
                <c:pt idx="3">
                  <c:v>300 to 400</c:v>
                </c:pt>
                <c:pt idx="4">
                  <c:v>400 to 500</c:v>
                </c:pt>
                <c:pt idx="5">
                  <c:v>500 to 600</c:v>
                </c:pt>
                <c:pt idx="6">
                  <c:v>600 to 700</c:v>
                </c:pt>
                <c:pt idx="7">
                  <c:v>700 to 800</c:v>
                </c:pt>
                <c:pt idx="8">
                  <c:v>800 to 900</c:v>
                </c:pt>
                <c:pt idx="9">
                  <c:v>900 to 1000</c:v>
                </c:pt>
                <c:pt idx="10">
                  <c:v>1000 to 1100</c:v>
                </c:pt>
                <c:pt idx="11">
                  <c:v>1100 to 1200</c:v>
                </c:pt>
                <c:pt idx="12">
                  <c:v>1200 to 1300</c:v>
                </c:pt>
                <c:pt idx="13">
                  <c:v>1300 to 1400</c:v>
                </c:pt>
                <c:pt idx="14">
                  <c:v>1400 to 1500</c:v>
                </c:pt>
                <c:pt idx="15">
                  <c:v>1500 to 1600</c:v>
                </c:pt>
                <c:pt idx="16">
                  <c:v>1600 to 1700</c:v>
                </c:pt>
                <c:pt idx="17">
                  <c:v>1700 to 1800</c:v>
                </c:pt>
                <c:pt idx="18">
                  <c:v>1800 to 1900</c:v>
                </c:pt>
                <c:pt idx="19">
                  <c:v>1900 to 2000</c:v>
                </c:pt>
              </c:strCache>
            </c:strRef>
          </c:cat>
          <c:val>
            <c:numRef>
              <c:f>Trip_Length_Dist!$E$4:$E$23</c:f>
              <c:numCache>
                <c:formatCode>0%</c:formatCode>
                <c:ptCount val="20"/>
                <c:pt idx="0">
                  <c:v>0.36963131250456777</c:v>
                </c:pt>
                <c:pt idx="1">
                  <c:v>0.35930164395286102</c:v>
                </c:pt>
                <c:pt idx="2">
                  <c:v>0.15694710257242828</c:v>
                </c:pt>
                <c:pt idx="3">
                  <c:v>3.2059335376862216E-2</c:v>
                </c:pt>
                <c:pt idx="4">
                  <c:v>1.8368096118446791E-2</c:v>
                </c:pt>
                <c:pt idx="5">
                  <c:v>1.128803748257522E-2</c:v>
                </c:pt>
                <c:pt idx="6">
                  <c:v>1.0740160500607564E-2</c:v>
                </c:pt>
                <c:pt idx="7">
                  <c:v>1.7437223688758066E-2</c:v>
                </c:pt>
                <c:pt idx="8">
                  <c:v>4.6324534961905217E-3</c:v>
                </c:pt>
                <c:pt idx="9">
                  <c:v>6.2105965159157802E-3</c:v>
                </c:pt>
                <c:pt idx="10">
                  <c:v>2.72525385974518E-3</c:v>
                </c:pt>
                <c:pt idx="11">
                  <c:v>1.3612208552364611E-3</c:v>
                </c:pt>
                <c:pt idx="12">
                  <c:v>1.5735732771578394E-3</c:v>
                </c:pt>
                <c:pt idx="13">
                  <c:v>2.0126552341550152E-3</c:v>
                </c:pt>
                <c:pt idx="14">
                  <c:v>9.0649631791235032E-4</c:v>
                </c:pt>
                <c:pt idx="15">
                  <c:v>4.3148915396207927E-4</c:v>
                </c:pt>
                <c:pt idx="16">
                  <c:v>8.4378538914099807E-4</c:v>
                </c:pt>
                <c:pt idx="17">
                  <c:v>2.9612986392853315E-3</c:v>
                </c:pt>
                <c:pt idx="18">
                  <c:v>5.6826506419152534E-4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Trip_Length_Dist!$F$3</c:f>
              <c:strCache>
                <c:ptCount val="1"/>
                <c:pt idx="0">
                  <c:v>Model</c:v>
                </c:pt>
              </c:strCache>
            </c:strRef>
          </c:tx>
          <c:invertIfNegative val="0"/>
          <c:cat>
            <c:strRef>
              <c:f>Trip_Length_Dist!$B$4:$B$23</c:f>
              <c:strCache>
                <c:ptCount val="20"/>
                <c:pt idx="0">
                  <c:v>0 to 100</c:v>
                </c:pt>
                <c:pt idx="1">
                  <c:v>100 to 200</c:v>
                </c:pt>
                <c:pt idx="2">
                  <c:v>200 to 300</c:v>
                </c:pt>
                <c:pt idx="3">
                  <c:v>300 to 400</c:v>
                </c:pt>
                <c:pt idx="4">
                  <c:v>400 to 500</c:v>
                </c:pt>
                <c:pt idx="5">
                  <c:v>500 to 600</c:v>
                </c:pt>
                <c:pt idx="6">
                  <c:v>600 to 700</c:v>
                </c:pt>
                <c:pt idx="7">
                  <c:v>700 to 800</c:v>
                </c:pt>
                <c:pt idx="8">
                  <c:v>800 to 900</c:v>
                </c:pt>
                <c:pt idx="9">
                  <c:v>900 to 1000</c:v>
                </c:pt>
                <c:pt idx="10">
                  <c:v>1000 to 1100</c:v>
                </c:pt>
                <c:pt idx="11">
                  <c:v>1100 to 1200</c:v>
                </c:pt>
                <c:pt idx="12">
                  <c:v>1200 to 1300</c:v>
                </c:pt>
                <c:pt idx="13">
                  <c:v>1300 to 1400</c:v>
                </c:pt>
                <c:pt idx="14">
                  <c:v>1400 to 1500</c:v>
                </c:pt>
                <c:pt idx="15">
                  <c:v>1500 to 1600</c:v>
                </c:pt>
                <c:pt idx="16">
                  <c:v>1600 to 1700</c:v>
                </c:pt>
                <c:pt idx="17">
                  <c:v>1700 to 1800</c:v>
                </c:pt>
                <c:pt idx="18">
                  <c:v>1800 to 1900</c:v>
                </c:pt>
                <c:pt idx="19">
                  <c:v>1900 to 2000</c:v>
                </c:pt>
              </c:strCache>
            </c:strRef>
          </c:cat>
          <c:val>
            <c:numRef>
              <c:f>Trip_Length_Dist!$F$4:$F$23</c:f>
              <c:numCache>
                <c:formatCode>0%</c:formatCode>
                <c:ptCount val="20"/>
                <c:pt idx="0">
                  <c:v>0.36276703360440204</c:v>
                </c:pt>
                <c:pt idx="1">
                  <c:v>0.3578167783249408</c:v>
                </c:pt>
                <c:pt idx="2">
                  <c:v>0.16282101242820213</c:v>
                </c:pt>
                <c:pt idx="3">
                  <c:v>3.4599982797491304E-2</c:v>
                </c:pt>
                <c:pt idx="4">
                  <c:v>1.7860151918509849E-2</c:v>
                </c:pt>
                <c:pt idx="5">
                  <c:v>1.1498883157767932E-2</c:v>
                </c:pt>
                <c:pt idx="6">
                  <c:v>1.1048786249799197E-2</c:v>
                </c:pt>
                <c:pt idx="7">
                  <c:v>1.7069297655598514E-2</c:v>
                </c:pt>
                <c:pt idx="8">
                  <c:v>5.1886634930216778E-3</c:v>
                </c:pt>
                <c:pt idx="9">
                  <c:v>5.8215463973951961E-3</c:v>
                </c:pt>
                <c:pt idx="10">
                  <c:v>2.8954777647750281E-3</c:v>
                </c:pt>
                <c:pt idx="11">
                  <c:v>1.4648833412311665E-3</c:v>
                </c:pt>
                <c:pt idx="12">
                  <c:v>1.4094561819506641E-3</c:v>
                </c:pt>
                <c:pt idx="13">
                  <c:v>1.9218610923816355E-3</c:v>
                </c:pt>
                <c:pt idx="14">
                  <c:v>9.2422808169653195E-4</c:v>
                </c:pt>
                <c:pt idx="15">
                  <c:v>4.993661579761235E-4</c:v>
                </c:pt>
                <c:pt idx="16">
                  <c:v>1.0014879785943721E-3</c:v>
                </c:pt>
                <c:pt idx="17">
                  <c:v>2.8040422679294643E-3</c:v>
                </c:pt>
                <c:pt idx="18">
                  <c:v>5.8141609838874785E-4</c:v>
                </c:pt>
                <c:pt idx="19">
                  <c:v>5.6450079476002527E-6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995648"/>
        <c:axId val="187997568"/>
      </c:barChart>
      <c:catAx>
        <c:axId val="187995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Rail</a:t>
                </a:r>
                <a:r>
                  <a:rPr lang="en-US" baseline="0"/>
                  <a:t> Trip Length (Great Circle Distance in miles, StationOD = Station to Station, Model = County to County 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10452351302890582"/>
              <c:y val="0.93532246143023712"/>
            </c:manualLayout>
          </c:layout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87997568"/>
        <c:crosses val="autoZero"/>
        <c:auto val="1"/>
        <c:lblAlgn val="ctr"/>
        <c:lblOffset val="100"/>
        <c:noMultiLvlLbl val="0"/>
      </c:catAx>
      <c:valAx>
        <c:axId val="1879975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7995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8752196836555"/>
          <c:y val="0.36069337989431033"/>
          <c:w val="0.13746841398779458"/>
          <c:h val="0.13229381458888212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Rail Access Trip Length</a:t>
            </a:r>
            <a:r>
              <a:rPr lang="en-US" baseline="0"/>
              <a:t> Distribution</a:t>
            </a:r>
            <a:endParaRPr lang="en-US"/>
          </a:p>
        </c:rich>
      </c:tx>
      <c:layout>
        <c:manualLayout>
          <c:xMode val="edge"/>
          <c:yMode val="edge"/>
          <c:x val="0.23688608602332059"/>
          <c:y val="3.8095238095238099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Trip_Length_Dist!$E$61</c:f>
              <c:strCache>
                <c:ptCount val="1"/>
                <c:pt idx="0">
                  <c:v>Survey</c:v>
                </c:pt>
              </c:strCache>
            </c:strRef>
          </c:tx>
          <c:invertIfNegative val="0"/>
          <c:cat>
            <c:strRef>
              <c:f>Trip_Length_Dist!$B$62:$B$77</c:f>
              <c:strCache>
                <c:ptCount val="16"/>
                <c:pt idx="0">
                  <c:v>0-10</c:v>
                </c:pt>
                <c:pt idx="1">
                  <c:v>20-10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  <c:pt idx="8">
                  <c:v>80-90</c:v>
                </c:pt>
                <c:pt idx="9">
                  <c:v>90-100</c:v>
                </c:pt>
                <c:pt idx="10">
                  <c:v>100-110</c:v>
                </c:pt>
                <c:pt idx="11">
                  <c:v>110-120</c:v>
                </c:pt>
                <c:pt idx="12">
                  <c:v>120-130</c:v>
                </c:pt>
                <c:pt idx="13">
                  <c:v>130-140</c:v>
                </c:pt>
                <c:pt idx="14">
                  <c:v>140-150</c:v>
                </c:pt>
                <c:pt idx="15">
                  <c:v>&gt;150</c:v>
                </c:pt>
              </c:strCache>
            </c:strRef>
          </c:cat>
          <c:val>
            <c:numRef>
              <c:f>Trip_Length_Dist!$E$62:$E$77</c:f>
              <c:numCache>
                <c:formatCode>0%</c:formatCode>
                <c:ptCount val="16"/>
                <c:pt idx="0">
                  <c:v>0.38292253521126762</c:v>
                </c:pt>
                <c:pt idx="1">
                  <c:v>0.30897887323943662</c:v>
                </c:pt>
                <c:pt idx="2">
                  <c:v>0.11003521126760564</c:v>
                </c:pt>
                <c:pt idx="3">
                  <c:v>8.4507042253521125E-2</c:v>
                </c:pt>
                <c:pt idx="4">
                  <c:v>4.8415492957746477E-2</c:v>
                </c:pt>
                <c:pt idx="5">
                  <c:v>2.8169014084507043E-2</c:v>
                </c:pt>
                <c:pt idx="6">
                  <c:v>9.683098591549295E-3</c:v>
                </c:pt>
                <c:pt idx="7">
                  <c:v>6.1619718309859151E-3</c:v>
                </c:pt>
                <c:pt idx="8">
                  <c:v>3.5211267605633804E-3</c:v>
                </c:pt>
                <c:pt idx="9">
                  <c:v>2.6408450704225352E-3</c:v>
                </c:pt>
                <c:pt idx="10">
                  <c:v>2.6408450704225352E-3</c:v>
                </c:pt>
                <c:pt idx="11">
                  <c:v>1.7605633802816902E-3</c:v>
                </c:pt>
                <c:pt idx="12">
                  <c:v>8.8028169014084509E-4</c:v>
                </c:pt>
                <c:pt idx="13">
                  <c:v>0</c:v>
                </c:pt>
                <c:pt idx="14">
                  <c:v>0</c:v>
                </c:pt>
                <c:pt idx="15">
                  <c:v>9.683098591549295E-3</c:v>
                </c:pt>
              </c:numCache>
            </c:numRef>
          </c:val>
        </c:ser>
        <c:ser>
          <c:idx val="1"/>
          <c:order val="1"/>
          <c:tx>
            <c:strRef>
              <c:f>Trip_Length_Dist!$F$61</c:f>
              <c:strCache>
                <c:ptCount val="1"/>
                <c:pt idx="0">
                  <c:v>Model</c:v>
                </c:pt>
              </c:strCache>
            </c:strRef>
          </c:tx>
          <c:invertIfNegative val="0"/>
          <c:cat>
            <c:strRef>
              <c:f>Trip_Length_Dist!$B$62:$B$77</c:f>
              <c:strCache>
                <c:ptCount val="16"/>
                <c:pt idx="0">
                  <c:v>0-10</c:v>
                </c:pt>
                <c:pt idx="1">
                  <c:v>20-10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  <c:pt idx="8">
                  <c:v>80-90</c:v>
                </c:pt>
                <c:pt idx="9">
                  <c:v>90-100</c:v>
                </c:pt>
                <c:pt idx="10">
                  <c:v>100-110</c:v>
                </c:pt>
                <c:pt idx="11">
                  <c:v>110-120</c:v>
                </c:pt>
                <c:pt idx="12">
                  <c:v>120-130</c:v>
                </c:pt>
                <c:pt idx="13">
                  <c:v>130-140</c:v>
                </c:pt>
                <c:pt idx="14">
                  <c:v>140-150</c:v>
                </c:pt>
                <c:pt idx="15">
                  <c:v>&gt;150</c:v>
                </c:pt>
              </c:strCache>
            </c:strRef>
          </c:cat>
          <c:val>
            <c:numRef>
              <c:f>Trip_Length_Dist!$F$62:$F$77</c:f>
              <c:numCache>
                <c:formatCode>0%</c:formatCode>
                <c:ptCount val="16"/>
                <c:pt idx="0">
                  <c:v>0.35494603602803032</c:v>
                </c:pt>
                <c:pt idx="1">
                  <c:v>0.11546213584963183</c:v>
                </c:pt>
                <c:pt idx="2">
                  <c:v>0.19148694715203385</c:v>
                </c:pt>
                <c:pt idx="3">
                  <c:v>0.11266464686854041</c:v>
                </c:pt>
                <c:pt idx="4">
                  <c:v>3.4878525994568615E-2</c:v>
                </c:pt>
                <c:pt idx="5">
                  <c:v>0.1004964921878499</c:v>
                </c:pt>
                <c:pt idx="6">
                  <c:v>2.3991687281047211E-2</c:v>
                </c:pt>
                <c:pt idx="7">
                  <c:v>1.8176427475781937E-2</c:v>
                </c:pt>
                <c:pt idx="8">
                  <c:v>1.0762105452157628E-2</c:v>
                </c:pt>
                <c:pt idx="9">
                  <c:v>7.8085479383495585E-3</c:v>
                </c:pt>
                <c:pt idx="10">
                  <c:v>7.5255935182223614E-3</c:v>
                </c:pt>
                <c:pt idx="11">
                  <c:v>5.4633227103998523E-3</c:v>
                </c:pt>
                <c:pt idx="12">
                  <c:v>7.098874774887803E-3</c:v>
                </c:pt>
                <c:pt idx="13">
                  <c:v>5.2075650286377371E-3</c:v>
                </c:pt>
                <c:pt idx="14">
                  <c:v>4.016772783583737E-3</c:v>
                </c:pt>
                <c:pt idx="15">
                  <c:v>1.4318956277365154E-5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136640"/>
        <c:axId val="163138560"/>
      </c:barChart>
      <c:catAx>
        <c:axId val="163136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to Station (miles)</a:t>
                </a:r>
                <a:endParaRPr lang="en-US"/>
              </a:p>
            </c:rich>
          </c:tx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63138560"/>
        <c:crosses val="autoZero"/>
        <c:auto val="1"/>
        <c:lblAlgn val="ctr"/>
        <c:lblOffset val="100"/>
        <c:noMultiLvlLbl val="0"/>
      </c:catAx>
      <c:valAx>
        <c:axId val="1631385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313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7958262491308"/>
          <c:y val="0.42354630671166105"/>
          <c:w val="9.0525215741600454E-2"/>
          <c:h val="0.11481214848143982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arpod_compare!$D$1</c:f>
              <c:strCache>
                <c:ptCount val="1"/>
                <c:pt idx="0">
                  <c:v>Growth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5875">
                <a:solidFill>
                  <a:srgbClr val="C00000"/>
                </a:solidFill>
              </a:ln>
            </c:spPr>
          </c:marker>
          <c:xVal>
            <c:numRef>
              <c:f>arpod_compare!$B$2:$B$325</c:f>
              <c:numCache>
                <c:formatCode>General</c:formatCode>
                <c:ptCount val="324"/>
                <c:pt idx="0">
                  <c:v>17738950</c:v>
                </c:pt>
                <c:pt idx="1">
                  <c:v>16733780</c:v>
                </c:pt>
                <c:pt idx="2">
                  <c:v>15760990</c:v>
                </c:pt>
                <c:pt idx="3">
                  <c:v>15203900</c:v>
                </c:pt>
                <c:pt idx="4">
                  <c:v>13943010</c:v>
                </c:pt>
                <c:pt idx="5">
                  <c:v>12612930</c:v>
                </c:pt>
                <c:pt idx="6">
                  <c:v>12605070</c:v>
                </c:pt>
                <c:pt idx="7">
                  <c:v>12502720</c:v>
                </c:pt>
                <c:pt idx="8">
                  <c:v>11895210</c:v>
                </c:pt>
                <c:pt idx="9">
                  <c:v>11567140</c:v>
                </c:pt>
                <c:pt idx="10">
                  <c:v>11199490</c:v>
                </c:pt>
                <c:pt idx="11">
                  <c:v>11125650</c:v>
                </c:pt>
                <c:pt idx="12">
                  <c:v>10795660</c:v>
                </c:pt>
                <c:pt idx="13">
                  <c:v>10380050</c:v>
                </c:pt>
                <c:pt idx="14">
                  <c:v>9450520</c:v>
                </c:pt>
                <c:pt idx="15">
                  <c:v>9363650</c:v>
                </c:pt>
                <c:pt idx="16">
                  <c:v>8598800</c:v>
                </c:pt>
                <c:pt idx="17">
                  <c:v>8344330</c:v>
                </c:pt>
                <c:pt idx="18">
                  <c:v>8259890</c:v>
                </c:pt>
                <c:pt idx="19">
                  <c:v>8165130</c:v>
                </c:pt>
                <c:pt idx="20">
                  <c:v>8075370</c:v>
                </c:pt>
                <c:pt idx="21">
                  <c:v>6954370</c:v>
                </c:pt>
                <c:pt idx="22">
                  <c:v>6941100</c:v>
                </c:pt>
                <c:pt idx="23">
                  <c:v>6447050</c:v>
                </c:pt>
                <c:pt idx="24">
                  <c:v>6112938.5</c:v>
                </c:pt>
                <c:pt idx="25">
                  <c:v>5947830</c:v>
                </c:pt>
                <c:pt idx="26">
                  <c:v>5756660</c:v>
                </c:pt>
                <c:pt idx="27">
                  <c:v>5603360</c:v>
                </c:pt>
                <c:pt idx="28">
                  <c:v>5470390</c:v>
                </c:pt>
                <c:pt idx="29">
                  <c:v>5275700</c:v>
                </c:pt>
                <c:pt idx="30">
                  <c:v>5153920</c:v>
                </c:pt>
                <c:pt idx="31">
                  <c:v>4724300</c:v>
                </c:pt>
                <c:pt idx="32">
                  <c:v>4695550</c:v>
                </c:pt>
                <c:pt idx="33">
                  <c:v>4631960</c:v>
                </c:pt>
                <c:pt idx="34">
                  <c:v>4592760</c:v>
                </c:pt>
                <c:pt idx="35">
                  <c:v>4452960</c:v>
                </c:pt>
                <c:pt idx="36">
                  <c:v>4426860</c:v>
                </c:pt>
                <c:pt idx="37">
                  <c:v>4074540</c:v>
                </c:pt>
                <c:pt idx="38">
                  <c:v>3933570</c:v>
                </c:pt>
                <c:pt idx="39">
                  <c:v>3866220</c:v>
                </c:pt>
                <c:pt idx="40">
                  <c:v>3798420</c:v>
                </c:pt>
                <c:pt idx="41">
                  <c:v>3795730</c:v>
                </c:pt>
                <c:pt idx="42">
                  <c:v>3718190</c:v>
                </c:pt>
                <c:pt idx="43">
                  <c:v>3680300</c:v>
                </c:pt>
                <c:pt idx="44">
                  <c:v>3366910</c:v>
                </c:pt>
                <c:pt idx="45">
                  <c:v>3286050</c:v>
                </c:pt>
                <c:pt idx="46">
                  <c:v>3099490</c:v>
                </c:pt>
                <c:pt idx="47">
                  <c:v>3004900</c:v>
                </c:pt>
                <c:pt idx="48">
                  <c:v>2980440</c:v>
                </c:pt>
                <c:pt idx="49">
                  <c:v>2966920</c:v>
                </c:pt>
                <c:pt idx="50">
                  <c:v>2915660</c:v>
                </c:pt>
                <c:pt idx="51">
                  <c:v>2876170</c:v>
                </c:pt>
                <c:pt idx="52">
                  <c:v>2809860</c:v>
                </c:pt>
                <c:pt idx="53">
                  <c:v>2775320</c:v>
                </c:pt>
                <c:pt idx="54">
                  <c:v>2760800</c:v>
                </c:pt>
                <c:pt idx="55">
                  <c:v>2666780</c:v>
                </c:pt>
                <c:pt idx="56">
                  <c:v>2614460</c:v>
                </c:pt>
                <c:pt idx="57">
                  <c:v>2301140</c:v>
                </c:pt>
                <c:pt idx="58">
                  <c:v>2188254</c:v>
                </c:pt>
                <c:pt idx="59">
                  <c:v>2033570</c:v>
                </c:pt>
                <c:pt idx="60">
                  <c:v>1974910</c:v>
                </c:pt>
                <c:pt idx="61">
                  <c:v>1949470</c:v>
                </c:pt>
                <c:pt idx="62">
                  <c:v>1908480</c:v>
                </c:pt>
                <c:pt idx="63">
                  <c:v>1903680</c:v>
                </c:pt>
                <c:pt idx="64">
                  <c:v>1830090.5</c:v>
                </c:pt>
                <c:pt idx="65">
                  <c:v>1782810</c:v>
                </c:pt>
                <c:pt idx="66">
                  <c:v>1681410</c:v>
                </c:pt>
                <c:pt idx="67">
                  <c:v>1674410</c:v>
                </c:pt>
                <c:pt idx="68">
                  <c:v>1610620</c:v>
                </c:pt>
                <c:pt idx="69">
                  <c:v>1577530</c:v>
                </c:pt>
                <c:pt idx="70">
                  <c:v>1544020</c:v>
                </c:pt>
                <c:pt idx="71">
                  <c:v>1526050</c:v>
                </c:pt>
                <c:pt idx="72">
                  <c:v>1449030</c:v>
                </c:pt>
                <c:pt idx="73">
                  <c:v>1440210</c:v>
                </c:pt>
                <c:pt idx="74">
                  <c:v>1435640</c:v>
                </c:pt>
                <c:pt idx="75">
                  <c:v>1335380</c:v>
                </c:pt>
                <c:pt idx="76">
                  <c:v>1319300</c:v>
                </c:pt>
                <c:pt idx="77">
                  <c:v>1316980</c:v>
                </c:pt>
                <c:pt idx="78">
                  <c:v>1252586</c:v>
                </c:pt>
                <c:pt idx="79">
                  <c:v>1247410</c:v>
                </c:pt>
                <c:pt idx="80">
                  <c:v>1175198</c:v>
                </c:pt>
                <c:pt idx="81">
                  <c:v>1100270</c:v>
                </c:pt>
                <c:pt idx="82">
                  <c:v>1091370</c:v>
                </c:pt>
                <c:pt idx="83">
                  <c:v>1065000</c:v>
                </c:pt>
                <c:pt idx="84">
                  <c:v>1030130</c:v>
                </c:pt>
                <c:pt idx="85">
                  <c:v>897200</c:v>
                </c:pt>
                <c:pt idx="86">
                  <c:v>887440</c:v>
                </c:pt>
                <c:pt idx="87">
                  <c:v>883020</c:v>
                </c:pt>
                <c:pt idx="88">
                  <c:v>878010</c:v>
                </c:pt>
                <c:pt idx="89">
                  <c:v>852620</c:v>
                </c:pt>
                <c:pt idx="90">
                  <c:v>848210</c:v>
                </c:pt>
                <c:pt idx="91">
                  <c:v>797030</c:v>
                </c:pt>
                <c:pt idx="92">
                  <c:v>737790</c:v>
                </c:pt>
                <c:pt idx="93">
                  <c:v>728100</c:v>
                </c:pt>
                <c:pt idx="94">
                  <c:v>725760</c:v>
                </c:pt>
                <c:pt idx="95">
                  <c:v>707060</c:v>
                </c:pt>
                <c:pt idx="96">
                  <c:v>705630</c:v>
                </c:pt>
                <c:pt idx="97">
                  <c:v>689120</c:v>
                </c:pt>
                <c:pt idx="98">
                  <c:v>686550</c:v>
                </c:pt>
                <c:pt idx="99">
                  <c:v>677790</c:v>
                </c:pt>
                <c:pt idx="100">
                  <c:v>662870</c:v>
                </c:pt>
                <c:pt idx="101">
                  <c:v>660342.5</c:v>
                </c:pt>
                <c:pt idx="102">
                  <c:v>625680</c:v>
                </c:pt>
                <c:pt idx="103">
                  <c:v>603780</c:v>
                </c:pt>
                <c:pt idx="104">
                  <c:v>584220</c:v>
                </c:pt>
                <c:pt idx="105">
                  <c:v>571130</c:v>
                </c:pt>
                <c:pt idx="106">
                  <c:v>530060</c:v>
                </c:pt>
                <c:pt idx="107">
                  <c:v>526340</c:v>
                </c:pt>
                <c:pt idx="108">
                  <c:v>519670</c:v>
                </c:pt>
                <c:pt idx="109">
                  <c:v>513390</c:v>
                </c:pt>
                <c:pt idx="110">
                  <c:v>509100</c:v>
                </c:pt>
                <c:pt idx="111">
                  <c:v>497840</c:v>
                </c:pt>
                <c:pt idx="112">
                  <c:v>480280</c:v>
                </c:pt>
                <c:pt idx="113">
                  <c:v>461520</c:v>
                </c:pt>
                <c:pt idx="114">
                  <c:v>457480</c:v>
                </c:pt>
                <c:pt idx="115">
                  <c:v>450870</c:v>
                </c:pt>
                <c:pt idx="116">
                  <c:v>446960</c:v>
                </c:pt>
                <c:pt idx="117">
                  <c:v>439790</c:v>
                </c:pt>
                <c:pt idx="118">
                  <c:v>428030</c:v>
                </c:pt>
                <c:pt idx="119">
                  <c:v>415300</c:v>
                </c:pt>
                <c:pt idx="120">
                  <c:v>400100</c:v>
                </c:pt>
                <c:pt idx="121">
                  <c:v>398510</c:v>
                </c:pt>
                <c:pt idx="122">
                  <c:v>394240</c:v>
                </c:pt>
                <c:pt idx="123">
                  <c:v>386820</c:v>
                </c:pt>
                <c:pt idx="124">
                  <c:v>376920</c:v>
                </c:pt>
                <c:pt idx="125">
                  <c:v>372689.5</c:v>
                </c:pt>
                <c:pt idx="126">
                  <c:v>372390</c:v>
                </c:pt>
                <c:pt idx="127">
                  <c:v>364070</c:v>
                </c:pt>
                <c:pt idx="128">
                  <c:v>364010</c:v>
                </c:pt>
                <c:pt idx="129">
                  <c:v>359550</c:v>
                </c:pt>
                <c:pt idx="130">
                  <c:v>358360</c:v>
                </c:pt>
                <c:pt idx="131">
                  <c:v>353350</c:v>
                </c:pt>
                <c:pt idx="132">
                  <c:v>351900</c:v>
                </c:pt>
                <c:pt idx="133">
                  <c:v>341030</c:v>
                </c:pt>
                <c:pt idx="134">
                  <c:v>339720</c:v>
                </c:pt>
                <c:pt idx="135">
                  <c:v>335590</c:v>
                </c:pt>
                <c:pt idx="136">
                  <c:v>335250</c:v>
                </c:pt>
                <c:pt idx="137">
                  <c:v>332580</c:v>
                </c:pt>
                <c:pt idx="138">
                  <c:v>315350</c:v>
                </c:pt>
                <c:pt idx="139">
                  <c:v>296840</c:v>
                </c:pt>
                <c:pt idx="140">
                  <c:v>292760</c:v>
                </c:pt>
                <c:pt idx="141">
                  <c:v>285710</c:v>
                </c:pt>
                <c:pt idx="142">
                  <c:v>280470</c:v>
                </c:pt>
                <c:pt idx="143">
                  <c:v>276230</c:v>
                </c:pt>
                <c:pt idx="144">
                  <c:v>269440</c:v>
                </c:pt>
                <c:pt idx="145">
                  <c:v>268480</c:v>
                </c:pt>
                <c:pt idx="146">
                  <c:v>266970</c:v>
                </c:pt>
                <c:pt idx="147">
                  <c:v>261610</c:v>
                </c:pt>
                <c:pt idx="148">
                  <c:v>255910</c:v>
                </c:pt>
                <c:pt idx="149">
                  <c:v>255560</c:v>
                </c:pt>
                <c:pt idx="150">
                  <c:v>255290</c:v>
                </c:pt>
                <c:pt idx="151">
                  <c:v>249890</c:v>
                </c:pt>
                <c:pt idx="152">
                  <c:v>245920</c:v>
                </c:pt>
                <c:pt idx="153">
                  <c:v>243720</c:v>
                </c:pt>
                <c:pt idx="154">
                  <c:v>239660</c:v>
                </c:pt>
                <c:pt idx="155">
                  <c:v>233210</c:v>
                </c:pt>
                <c:pt idx="156">
                  <c:v>232080</c:v>
                </c:pt>
                <c:pt idx="157">
                  <c:v>230800</c:v>
                </c:pt>
                <c:pt idx="158">
                  <c:v>223320</c:v>
                </c:pt>
                <c:pt idx="159">
                  <c:v>216020</c:v>
                </c:pt>
                <c:pt idx="160">
                  <c:v>215130</c:v>
                </c:pt>
                <c:pt idx="161">
                  <c:v>213721.5</c:v>
                </c:pt>
                <c:pt idx="162">
                  <c:v>211490</c:v>
                </c:pt>
                <c:pt idx="163">
                  <c:v>210760</c:v>
                </c:pt>
                <c:pt idx="164">
                  <c:v>209290</c:v>
                </c:pt>
                <c:pt idx="165">
                  <c:v>208330</c:v>
                </c:pt>
                <c:pt idx="166">
                  <c:v>202940</c:v>
                </c:pt>
                <c:pt idx="167">
                  <c:v>194370</c:v>
                </c:pt>
                <c:pt idx="168">
                  <c:v>181890</c:v>
                </c:pt>
                <c:pt idx="169">
                  <c:v>175410</c:v>
                </c:pt>
                <c:pt idx="170">
                  <c:v>174090</c:v>
                </c:pt>
                <c:pt idx="171">
                  <c:v>173820</c:v>
                </c:pt>
                <c:pt idx="172">
                  <c:v>173060</c:v>
                </c:pt>
                <c:pt idx="173">
                  <c:v>168640</c:v>
                </c:pt>
                <c:pt idx="174">
                  <c:v>167430</c:v>
                </c:pt>
                <c:pt idx="175">
                  <c:v>160490</c:v>
                </c:pt>
                <c:pt idx="176">
                  <c:v>158680</c:v>
                </c:pt>
                <c:pt idx="177">
                  <c:v>157590</c:v>
                </c:pt>
                <c:pt idx="178">
                  <c:v>154530</c:v>
                </c:pt>
                <c:pt idx="179">
                  <c:v>154490</c:v>
                </c:pt>
                <c:pt idx="180">
                  <c:v>154470</c:v>
                </c:pt>
                <c:pt idx="181">
                  <c:v>153510</c:v>
                </c:pt>
                <c:pt idx="182">
                  <c:v>150540</c:v>
                </c:pt>
                <c:pt idx="183">
                  <c:v>148500</c:v>
                </c:pt>
                <c:pt idx="184">
                  <c:v>148080</c:v>
                </c:pt>
                <c:pt idx="185">
                  <c:v>146070</c:v>
                </c:pt>
                <c:pt idx="186">
                  <c:v>139820</c:v>
                </c:pt>
                <c:pt idx="187">
                  <c:v>137620</c:v>
                </c:pt>
                <c:pt idx="188">
                  <c:v>136060</c:v>
                </c:pt>
                <c:pt idx="189">
                  <c:v>135790</c:v>
                </c:pt>
                <c:pt idx="190">
                  <c:v>135580</c:v>
                </c:pt>
                <c:pt idx="191">
                  <c:v>134300</c:v>
                </c:pt>
                <c:pt idx="192">
                  <c:v>132680</c:v>
                </c:pt>
                <c:pt idx="193">
                  <c:v>128320</c:v>
                </c:pt>
                <c:pt idx="194">
                  <c:v>118140</c:v>
                </c:pt>
                <c:pt idx="195">
                  <c:v>117350</c:v>
                </c:pt>
                <c:pt idx="196">
                  <c:v>110510</c:v>
                </c:pt>
                <c:pt idx="197">
                  <c:v>109580</c:v>
                </c:pt>
                <c:pt idx="198">
                  <c:v>108310</c:v>
                </c:pt>
                <c:pt idx="199">
                  <c:v>107980</c:v>
                </c:pt>
                <c:pt idx="200">
                  <c:v>107790</c:v>
                </c:pt>
                <c:pt idx="201">
                  <c:v>106030</c:v>
                </c:pt>
                <c:pt idx="202">
                  <c:v>103735.5</c:v>
                </c:pt>
                <c:pt idx="203">
                  <c:v>97300</c:v>
                </c:pt>
                <c:pt idx="204">
                  <c:v>97117.5</c:v>
                </c:pt>
                <c:pt idx="205">
                  <c:v>95390</c:v>
                </c:pt>
                <c:pt idx="206">
                  <c:v>95390</c:v>
                </c:pt>
                <c:pt idx="207">
                  <c:v>93820</c:v>
                </c:pt>
                <c:pt idx="208">
                  <c:v>89608.5</c:v>
                </c:pt>
                <c:pt idx="209">
                  <c:v>88275.5</c:v>
                </c:pt>
                <c:pt idx="210">
                  <c:v>85800</c:v>
                </c:pt>
                <c:pt idx="211">
                  <c:v>84170</c:v>
                </c:pt>
                <c:pt idx="212">
                  <c:v>83580</c:v>
                </c:pt>
                <c:pt idx="213">
                  <c:v>83430</c:v>
                </c:pt>
                <c:pt idx="214">
                  <c:v>82610</c:v>
                </c:pt>
                <c:pt idx="215">
                  <c:v>81290</c:v>
                </c:pt>
                <c:pt idx="216">
                  <c:v>80870</c:v>
                </c:pt>
                <c:pt idx="217">
                  <c:v>80100</c:v>
                </c:pt>
                <c:pt idx="218">
                  <c:v>78110</c:v>
                </c:pt>
                <c:pt idx="219">
                  <c:v>74800</c:v>
                </c:pt>
                <c:pt idx="220">
                  <c:v>74100</c:v>
                </c:pt>
                <c:pt idx="221">
                  <c:v>73050</c:v>
                </c:pt>
                <c:pt idx="222">
                  <c:v>72930</c:v>
                </c:pt>
                <c:pt idx="223">
                  <c:v>69830</c:v>
                </c:pt>
                <c:pt idx="224">
                  <c:v>67891.5</c:v>
                </c:pt>
                <c:pt idx="225">
                  <c:v>67470</c:v>
                </c:pt>
                <c:pt idx="226">
                  <c:v>65850</c:v>
                </c:pt>
                <c:pt idx="227">
                  <c:v>65240</c:v>
                </c:pt>
                <c:pt idx="228">
                  <c:v>62770</c:v>
                </c:pt>
                <c:pt idx="229">
                  <c:v>62000</c:v>
                </c:pt>
                <c:pt idx="230">
                  <c:v>60540</c:v>
                </c:pt>
                <c:pt idx="231">
                  <c:v>59880</c:v>
                </c:pt>
                <c:pt idx="232">
                  <c:v>59870</c:v>
                </c:pt>
                <c:pt idx="233">
                  <c:v>57980</c:v>
                </c:pt>
                <c:pt idx="234">
                  <c:v>57857.5</c:v>
                </c:pt>
                <c:pt idx="235">
                  <c:v>56920</c:v>
                </c:pt>
                <c:pt idx="236">
                  <c:v>56140</c:v>
                </c:pt>
                <c:pt idx="237">
                  <c:v>55881.5</c:v>
                </c:pt>
                <c:pt idx="238">
                  <c:v>55460</c:v>
                </c:pt>
                <c:pt idx="239">
                  <c:v>54090</c:v>
                </c:pt>
                <c:pt idx="240">
                  <c:v>52730</c:v>
                </c:pt>
                <c:pt idx="241">
                  <c:v>51020</c:v>
                </c:pt>
                <c:pt idx="242">
                  <c:v>50880.5</c:v>
                </c:pt>
                <c:pt idx="243">
                  <c:v>50057.5</c:v>
                </c:pt>
                <c:pt idx="244">
                  <c:v>49830</c:v>
                </c:pt>
                <c:pt idx="245">
                  <c:v>48300</c:v>
                </c:pt>
                <c:pt idx="246">
                  <c:v>47340</c:v>
                </c:pt>
                <c:pt idx="247">
                  <c:v>47080</c:v>
                </c:pt>
                <c:pt idx="248">
                  <c:v>46650</c:v>
                </c:pt>
                <c:pt idx="249">
                  <c:v>46260</c:v>
                </c:pt>
                <c:pt idx="250">
                  <c:v>46060</c:v>
                </c:pt>
                <c:pt idx="251">
                  <c:v>41100</c:v>
                </c:pt>
                <c:pt idx="252">
                  <c:v>40890</c:v>
                </c:pt>
                <c:pt idx="253">
                  <c:v>39960</c:v>
                </c:pt>
                <c:pt idx="254">
                  <c:v>38990</c:v>
                </c:pt>
                <c:pt idx="255">
                  <c:v>38090</c:v>
                </c:pt>
                <c:pt idx="256">
                  <c:v>37850</c:v>
                </c:pt>
                <c:pt idx="257">
                  <c:v>36060</c:v>
                </c:pt>
                <c:pt idx="258">
                  <c:v>35710</c:v>
                </c:pt>
                <c:pt idx="259">
                  <c:v>35168</c:v>
                </c:pt>
                <c:pt idx="260">
                  <c:v>34810</c:v>
                </c:pt>
                <c:pt idx="261">
                  <c:v>33190</c:v>
                </c:pt>
                <c:pt idx="262">
                  <c:v>32260</c:v>
                </c:pt>
                <c:pt idx="263">
                  <c:v>31670</c:v>
                </c:pt>
                <c:pt idx="264">
                  <c:v>30230</c:v>
                </c:pt>
                <c:pt idx="265">
                  <c:v>30000</c:v>
                </c:pt>
                <c:pt idx="266">
                  <c:v>30000</c:v>
                </c:pt>
                <c:pt idx="267">
                  <c:v>29860</c:v>
                </c:pt>
                <c:pt idx="268">
                  <c:v>29845.5</c:v>
                </c:pt>
                <c:pt idx="269">
                  <c:v>29480</c:v>
                </c:pt>
                <c:pt idx="270">
                  <c:v>29470</c:v>
                </c:pt>
                <c:pt idx="271">
                  <c:v>28840</c:v>
                </c:pt>
                <c:pt idx="272">
                  <c:v>28832.5</c:v>
                </c:pt>
                <c:pt idx="273">
                  <c:v>28575.5</c:v>
                </c:pt>
                <c:pt idx="274">
                  <c:v>28431.5</c:v>
                </c:pt>
                <c:pt idx="275">
                  <c:v>28320.5</c:v>
                </c:pt>
                <c:pt idx="276">
                  <c:v>27840</c:v>
                </c:pt>
                <c:pt idx="277">
                  <c:v>27280</c:v>
                </c:pt>
                <c:pt idx="278">
                  <c:v>26670</c:v>
                </c:pt>
                <c:pt idx="279">
                  <c:v>26217.5</c:v>
                </c:pt>
                <c:pt idx="280">
                  <c:v>25540</c:v>
                </c:pt>
                <c:pt idx="281">
                  <c:v>25530</c:v>
                </c:pt>
                <c:pt idx="282">
                  <c:v>25310</c:v>
                </c:pt>
                <c:pt idx="283">
                  <c:v>25070</c:v>
                </c:pt>
                <c:pt idx="284">
                  <c:v>24650</c:v>
                </c:pt>
                <c:pt idx="285">
                  <c:v>24080</c:v>
                </c:pt>
                <c:pt idx="286">
                  <c:v>23460</c:v>
                </c:pt>
                <c:pt idx="287">
                  <c:v>22970</c:v>
                </c:pt>
                <c:pt idx="288">
                  <c:v>22750</c:v>
                </c:pt>
                <c:pt idx="289">
                  <c:v>22160</c:v>
                </c:pt>
                <c:pt idx="290">
                  <c:v>21930</c:v>
                </c:pt>
                <c:pt idx="291">
                  <c:v>21680</c:v>
                </c:pt>
                <c:pt idx="292">
                  <c:v>20450</c:v>
                </c:pt>
                <c:pt idx="293">
                  <c:v>20440</c:v>
                </c:pt>
                <c:pt idx="294">
                  <c:v>20210</c:v>
                </c:pt>
                <c:pt idx="295">
                  <c:v>20030</c:v>
                </c:pt>
                <c:pt idx="296">
                  <c:v>19290</c:v>
                </c:pt>
                <c:pt idx="297">
                  <c:v>18870</c:v>
                </c:pt>
                <c:pt idx="298">
                  <c:v>17740</c:v>
                </c:pt>
                <c:pt idx="299">
                  <c:v>17600</c:v>
                </c:pt>
                <c:pt idx="300">
                  <c:v>17220</c:v>
                </c:pt>
                <c:pt idx="301">
                  <c:v>17210</c:v>
                </c:pt>
                <c:pt idx="302">
                  <c:v>16770</c:v>
                </c:pt>
                <c:pt idx="303">
                  <c:v>16430</c:v>
                </c:pt>
                <c:pt idx="304">
                  <c:v>16060</c:v>
                </c:pt>
                <c:pt idx="305">
                  <c:v>15400</c:v>
                </c:pt>
                <c:pt idx="306">
                  <c:v>15290</c:v>
                </c:pt>
                <c:pt idx="307">
                  <c:v>15174</c:v>
                </c:pt>
                <c:pt idx="308">
                  <c:v>14940</c:v>
                </c:pt>
                <c:pt idx="309">
                  <c:v>14466</c:v>
                </c:pt>
                <c:pt idx="310">
                  <c:v>14120</c:v>
                </c:pt>
                <c:pt idx="311">
                  <c:v>13720</c:v>
                </c:pt>
                <c:pt idx="312">
                  <c:v>13220</c:v>
                </c:pt>
                <c:pt idx="313">
                  <c:v>12990</c:v>
                </c:pt>
                <c:pt idx="314">
                  <c:v>12110</c:v>
                </c:pt>
                <c:pt idx="315">
                  <c:v>12090</c:v>
                </c:pt>
                <c:pt idx="316">
                  <c:v>11920</c:v>
                </c:pt>
                <c:pt idx="317">
                  <c:v>11537</c:v>
                </c:pt>
                <c:pt idx="318">
                  <c:v>11460</c:v>
                </c:pt>
                <c:pt idx="319">
                  <c:v>11157</c:v>
                </c:pt>
                <c:pt idx="320">
                  <c:v>11130</c:v>
                </c:pt>
                <c:pt idx="321">
                  <c:v>11020</c:v>
                </c:pt>
                <c:pt idx="322">
                  <c:v>10540</c:v>
                </c:pt>
                <c:pt idx="323">
                  <c:v>10290</c:v>
                </c:pt>
              </c:numCache>
            </c:numRef>
          </c:xVal>
          <c:yVal>
            <c:numRef>
              <c:f>arpod_compare!$D$2:$D$325</c:f>
              <c:numCache>
                <c:formatCode>0%</c:formatCode>
                <c:ptCount val="324"/>
                <c:pt idx="0">
                  <c:v>0.78271790725221058</c:v>
                </c:pt>
                <c:pt idx="1">
                  <c:v>0.85392329446266169</c:v>
                </c:pt>
                <c:pt idx="2">
                  <c:v>0.64866823199572499</c:v>
                </c:pt>
                <c:pt idx="3">
                  <c:v>0.88170543305637372</c:v>
                </c:pt>
                <c:pt idx="4">
                  <c:v>0.8568368689713628</c:v>
                </c:pt>
                <c:pt idx="5">
                  <c:v>0.94970421060629839</c:v>
                </c:pt>
                <c:pt idx="6">
                  <c:v>0.96563914316383792</c:v>
                </c:pt>
                <c:pt idx="7">
                  <c:v>0.96446170946965937</c:v>
                </c:pt>
                <c:pt idx="8">
                  <c:v>0.8139522972612423</c:v>
                </c:pt>
                <c:pt idx="9">
                  <c:v>0.84707790089441293</c:v>
                </c:pt>
                <c:pt idx="10">
                  <c:v>0.74949405205162911</c:v>
                </c:pt>
                <c:pt idx="11">
                  <c:v>0.91457210079761619</c:v>
                </c:pt>
                <c:pt idx="12">
                  <c:v>0.73371359979275941</c:v>
                </c:pt>
                <c:pt idx="13">
                  <c:v>0.77424739167643686</c:v>
                </c:pt>
                <c:pt idx="14">
                  <c:v>0.80627020531010996</c:v>
                </c:pt>
                <c:pt idx="15">
                  <c:v>0.55533843749087164</c:v>
                </c:pt>
                <c:pt idx="16">
                  <c:v>0.69003429455729881</c:v>
                </c:pt>
                <c:pt idx="17">
                  <c:v>0.49868029357277344</c:v>
                </c:pt>
                <c:pt idx="18">
                  <c:v>0.7332561086137952</c:v>
                </c:pt>
                <c:pt idx="19">
                  <c:v>0.63331596286432679</c:v>
                </c:pt>
                <c:pt idx="20">
                  <c:v>0.82289043121292282</c:v>
                </c:pt>
                <c:pt idx="21">
                  <c:v>0.95897815371960371</c:v>
                </c:pt>
                <c:pt idx="22">
                  <c:v>0.91671952383468047</c:v>
                </c:pt>
                <c:pt idx="23">
                  <c:v>1.3011595885712381</c:v>
                </c:pt>
                <c:pt idx="24">
                  <c:v>0.4746364759727682</c:v>
                </c:pt>
                <c:pt idx="25">
                  <c:v>0.76843724610405828</c:v>
                </c:pt>
                <c:pt idx="26">
                  <c:v>0.68746017339581633</c:v>
                </c:pt>
                <c:pt idx="27">
                  <c:v>0.95087093863369487</c:v>
                </c:pt>
                <c:pt idx="28">
                  <c:v>0.72806728397743503</c:v>
                </c:pt>
                <c:pt idx="29">
                  <c:v>0.38574890016561031</c:v>
                </c:pt>
                <c:pt idx="30">
                  <c:v>0.63621954396200353</c:v>
                </c:pt>
                <c:pt idx="31">
                  <c:v>0.69547109413035579</c:v>
                </c:pt>
                <c:pt idx="32">
                  <c:v>0.7004204621470711</c:v>
                </c:pt>
                <c:pt idx="33">
                  <c:v>0.97974801722971072</c:v>
                </c:pt>
                <c:pt idx="34">
                  <c:v>0.52022392001553097</c:v>
                </c:pt>
                <c:pt idx="35">
                  <c:v>0.58703065143648281</c:v>
                </c:pt>
                <c:pt idx="36">
                  <c:v>0.8034140210814551</c:v>
                </c:pt>
                <c:pt idx="37">
                  <c:v>1.0672376599153821</c:v>
                </c:pt>
                <c:pt idx="38">
                  <c:v>0.7742733470662222</c:v>
                </c:pt>
                <c:pt idx="39">
                  <c:v>0.58254844759805169</c:v>
                </c:pt>
                <c:pt idx="40">
                  <c:v>0.73490289032992406</c:v>
                </c:pt>
                <c:pt idx="41">
                  <c:v>0.85901165215280584</c:v>
                </c:pt>
                <c:pt idx="42">
                  <c:v>0.5892943970881479</c:v>
                </c:pt>
                <c:pt idx="43">
                  <c:v>0.91977551542052827</c:v>
                </c:pt>
                <c:pt idx="44">
                  <c:v>1.0599710422851634</c:v>
                </c:pt>
                <c:pt idx="45">
                  <c:v>0.2924719545380321</c:v>
                </c:pt>
                <c:pt idx="46">
                  <c:v>0.53376599841894945</c:v>
                </c:pt>
                <c:pt idx="47">
                  <c:v>0.67195722925979906</c:v>
                </c:pt>
                <c:pt idx="48">
                  <c:v>0.78922306316410984</c:v>
                </c:pt>
                <c:pt idx="49">
                  <c:v>0.61346650799559144</c:v>
                </c:pt>
                <c:pt idx="50">
                  <c:v>0.48010083958824762</c:v>
                </c:pt>
                <c:pt idx="51">
                  <c:v>0.98856682889909508</c:v>
                </c:pt>
                <c:pt idx="52">
                  <c:v>0.6672086736800803</c:v>
                </c:pt>
                <c:pt idx="53">
                  <c:v>0.50836388968586321</c:v>
                </c:pt>
                <c:pt idx="54">
                  <c:v>0.55108032589481315</c:v>
                </c:pt>
                <c:pt idx="55">
                  <c:v>0.36390571665459848</c:v>
                </c:pt>
                <c:pt idx="56">
                  <c:v>0.49064267315444499</c:v>
                </c:pt>
                <c:pt idx="57">
                  <c:v>0.34198813478647977</c:v>
                </c:pt>
                <c:pt idx="58">
                  <c:v>0.54774991917531979</c:v>
                </c:pt>
                <c:pt idx="59">
                  <c:v>0.41316053140061065</c:v>
                </c:pt>
                <c:pt idx="60">
                  <c:v>0.66358989444154426</c:v>
                </c:pt>
                <c:pt idx="61">
                  <c:v>0.48993972444453626</c:v>
                </c:pt>
                <c:pt idx="62">
                  <c:v>0.41794817394687916</c:v>
                </c:pt>
                <c:pt idx="63">
                  <c:v>0.71891297112650765</c:v>
                </c:pt>
                <c:pt idx="64">
                  <c:v>0.30334485603727251</c:v>
                </c:pt>
                <c:pt idx="65">
                  <c:v>0.22967324695931715</c:v>
                </c:pt>
                <c:pt idx="66">
                  <c:v>0.46418304924679876</c:v>
                </c:pt>
                <c:pt idx="67">
                  <c:v>0.48403296961751291</c:v>
                </c:pt>
                <c:pt idx="68">
                  <c:v>0.68302211891226372</c:v>
                </c:pt>
                <c:pt idx="69">
                  <c:v>0.46156881561223545</c:v>
                </c:pt>
                <c:pt idx="70">
                  <c:v>0.46705605900636654</c:v>
                </c:pt>
                <c:pt idx="71">
                  <c:v>0.69953909770995071</c:v>
                </c:pt>
                <c:pt idx="72">
                  <c:v>0.47455713937113797</c:v>
                </c:pt>
                <c:pt idx="73">
                  <c:v>0.42596480297680894</c:v>
                </c:pt>
                <c:pt idx="74">
                  <c:v>0.67263826183220032</c:v>
                </c:pt>
                <c:pt idx="75">
                  <c:v>0.28385122821762343</c:v>
                </c:pt>
                <c:pt idx="76">
                  <c:v>0.39936619194508449</c:v>
                </c:pt>
                <c:pt idx="77">
                  <c:v>0.80810109022380727</c:v>
                </c:pt>
                <c:pt idx="78">
                  <c:v>0.42562929013709239</c:v>
                </c:pt>
                <c:pt idx="79">
                  <c:v>0.36287524627386353</c:v>
                </c:pt>
                <c:pt idx="80">
                  <c:v>0.47492206051147978</c:v>
                </c:pt>
                <c:pt idx="81">
                  <c:v>0.47075273425586445</c:v>
                </c:pt>
                <c:pt idx="82">
                  <c:v>0.84668820730393901</c:v>
                </c:pt>
                <c:pt idx="83">
                  <c:v>0.22337207222761513</c:v>
                </c:pt>
                <c:pt idx="84">
                  <c:v>0.32015798559410952</c:v>
                </c:pt>
                <c:pt idx="85">
                  <c:v>0.78953882303223355</c:v>
                </c:pt>
                <c:pt idx="86">
                  <c:v>0.32940401077166914</c:v>
                </c:pt>
                <c:pt idx="87">
                  <c:v>0.27045091376946162</c:v>
                </c:pt>
                <c:pt idx="88">
                  <c:v>0.28641385664712238</c:v>
                </c:pt>
                <c:pt idx="89">
                  <c:v>0.45022708767036906</c:v>
                </c:pt>
                <c:pt idx="90">
                  <c:v>0.60654529193680795</c:v>
                </c:pt>
                <c:pt idx="91">
                  <c:v>0.97123988664716521</c:v>
                </c:pt>
                <c:pt idx="92">
                  <c:v>0.40690413416935706</c:v>
                </c:pt>
                <c:pt idx="93">
                  <c:v>0.36697099807142153</c:v>
                </c:pt>
                <c:pt idx="94">
                  <c:v>0.69861350011521706</c:v>
                </c:pt>
                <c:pt idx="95">
                  <c:v>0.71244557425741817</c:v>
                </c:pt>
                <c:pt idx="96">
                  <c:v>0.41715727077249837</c:v>
                </c:pt>
                <c:pt idx="97">
                  <c:v>0.29911343828530162</c:v>
                </c:pt>
                <c:pt idx="98">
                  <c:v>0.58143872700822952</c:v>
                </c:pt>
                <c:pt idx="99">
                  <c:v>0.83386825398552644</c:v>
                </c:pt>
                <c:pt idx="100">
                  <c:v>0.53185065285087574</c:v>
                </c:pt>
                <c:pt idx="101">
                  <c:v>0.42988202483478188</c:v>
                </c:pt>
                <c:pt idx="102">
                  <c:v>0.42992672779631919</c:v>
                </c:pt>
                <c:pt idx="103">
                  <c:v>1.2173210043270728</c:v>
                </c:pt>
                <c:pt idx="104">
                  <c:v>0.42105292882903189</c:v>
                </c:pt>
                <c:pt idx="105">
                  <c:v>0.601066671251412</c:v>
                </c:pt>
                <c:pt idx="106">
                  <c:v>0.52395156400664455</c:v>
                </c:pt>
                <c:pt idx="107">
                  <c:v>0.46521658410268268</c:v>
                </c:pt>
                <c:pt idx="108">
                  <c:v>0.22416117661019483</c:v>
                </c:pt>
                <c:pt idx="109">
                  <c:v>0.2584069585407508</c:v>
                </c:pt>
                <c:pt idx="110">
                  <c:v>0.19019838931447652</c:v>
                </c:pt>
                <c:pt idx="111">
                  <c:v>0.55281117071836328</c:v>
                </c:pt>
                <c:pt idx="112">
                  <c:v>0.68955797483643921</c:v>
                </c:pt>
                <c:pt idx="113">
                  <c:v>0.17279895419195482</c:v>
                </c:pt>
                <c:pt idx="114">
                  <c:v>9.8667103890484831E-2</c:v>
                </c:pt>
                <c:pt idx="115">
                  <c:v>0.71417514146821037</c:v>
                </c:pt>
                <c:pt idx="116">
                  <c:v>1.1539003938121131</c:v>
                </c:pt>
                <c:pt idx="117">
                  <c:v>0.70868331336838497</c:v>
                </c:pt>
                <c:pt idx="118">
                  <c:v>0.43696437530524734</c:v>
                </c:pt>
                <c:pt idx="119">
                  <c:v>-3.9127347363077235E-2</c:v>
                </c:pt>
                <c:pt idx="120">
                  <c:v>0.43434924973210459</c:v>
                </c:pt>
                <c:pt idx="121">
                  <c:v>0.50822835756175011</c:v>
                </c:pt>
                <c:pt idx="122">
                  <c:v>0.36560472553913598</c:v>
                </c:pt>
                <c:pt idx="123">
                  <c:v>0.44323305700731086</c:v>
                </c:pt>
                <c:pt idx="124">
                  <c:v>0.12810471123289555</c:v>
                </c:pt>
                <c:pt idx="125">
                  <c:v>0.24409223574963879</c:v>
                </c:pt>
                <c:pt idx="126">
                  <c:v>-0.15636060746914526</c:v>
                </c:pt>
                <c:pt idx="127">
                  <c:v>0.41727529975189659</c:v>
                </c:pt>
                <c:pt idx="128">
                  <c:v>0.70749037360163736</c:v>
                </c:pt>
                <c:pt idx="129">
                  <c:v>0.2308664883646335</c:v>
                </c:pt>
                <c:pt idx="130">
                  <c:v>0.20708226364549615</c:v>
                </c:pt>
                <c:pt idx="131">
                  <c:v>0.51270291869338891</c:v>
                </c:pt>
                <c:pt idx="132">
                  <c:v>0.50395823921204319</c:v>
                </c:pt>
                <c:pt idx="133">
                  <c:v>0.31026515319444614</c:v>
                </c:pt>
                <c:pt idx="134">
                  <c:v>0.5619756782041504</c:v>
                </c:pt>
                <c:pt idx="135">
                  <c:v>0.12856989238197805</c:v>
                </c:pt>
                <c:pt idx="136">
                  <c:v>0.55078613449271874</c:v>
                </c:pt>
                <c:pt idx="137">
                  <c:v>0.62454358332567483</c:v>
                </c:pt>
                <c:pt idx="138">
                  <c:v>5.4368583550496181E-2</c:v>
                </c:pt>
                <c:pt idx="139">
                  <c:v>0.23617688726802646</c:v>
                </c:pt>
                <c:pt idx="140">
                  <c:v>0.45313972284371506</c:v>
                </c:pt>
                <c:pt idx="141">
                  <c:v>0.44178334746848896</c:v>
                </c:pt>
                <c:pt idx="142">
                  <c:v>0.3238237998652333</c:v>
                </c:pt>
                <c:pt idx="143">
                  <c:v>0.36816555619370811</c:v>
                </c:pt>
                <c:pt idx="144">
                  <c:v>0.33870586653583729</c:v>
                </c:pt>
                <c:pt idx="145">
                  <c:v>0.54997219194057656</c:v>
                </c:pt>
                <c:pt idx="146">
                  <c:v>0.44175195050533389</c:v>
                </c:pt>
                <c:pt idx="147">
                  <c:v>0.1403614006267804</c:v>
                </c:pt>
                <c:pt idx="148">
                  <c:v>0.42533881960246966</c:v>
                </c:pt>
                <c:pt idx="149">
                  <c:v>0.2179950716972375</c:v>
                </c:pt>
                <c:pt idx="150">
                  <c:v>0.34077608790005487</c:v>
                </c:pt>
                <c:pt idx="151">
                  <c:v>0.10724016261301769</c:v>
                </c:pt>
                <c:pt idx="152">
                  <c:v>0.17839313826520825</c:v>
                </c:pt>
                <c:pt idx="153">
                  <c:v>2.1560466935522444</c:v>
                </c:pt>
                <c:pt idx="154">
                  <c:v>1.0731855802105148</c:v>
                </c:pt>
                <c:pt idx="155">
                  <c:v>0.83875057514850127</c:v>
                </c:pt>
                <c:pt idx="156">
                  <c:v>0.39807329128816793</c:v>
                </c:pt>
                <c:pt idx="157">
                  <c:v>0.25764506463302006</c:v>
                </c:pt>
                <c:pt idx="158">
                  <c:v>0.19476643592762852</c:v>
                </c:pt>
                <c:pt idx="159">
                  <c:v>0.36946305122651613</c:v>
                </c:pt>
                <c:pt idx="160">
                  <c:v>0.69611034660905047</c:v>
                </c:pt>
                <c:pt idx="161">
                  <c:v>0.35448278365881292</c:v>
                </c:pt>
                <c:pt idx="162">
                  <c:v>1.1438989169878293</c:v>
                </c:pt>
                <c:pt idx="163">
                  <c:v>0.39665814705489655</c:v>
                </c:pt>
                <c:pt idx="164">
                  <c:v>0.64800421017298959</c:v>
                </c:pt>
                <c:pt idx="165">
                  <c:v>0.31764465196088432</c:v>
                </c:pt>
                <c:pt idx="166">
                  <c:v>2.9200400402434268E-2</c:v>
                </c:pt>
                <c:pt idx="167">
                  <c:v>0.44173468690929157</c:v>
                </c:pt>
                <c:pt idx="168">
                  <c:v>0.19582999587030622</c:v>
                </c:pt>
                <c:pt idx="169">
                  <c:v>0.15273456853690778</c:v>
                </c:pt>
                <c:pt idx="170">
                  <c:v>0.33085430265864774</c:v>
                </c:pt>
                <c:pt idx="171">
                  <c:v>0.98416931811137953</c:v>
                </c:pt>
                <c:pt idx="172">
                  <c:v>0.12153047401339416</c:v>
                </c:pt>
                <c:pt idx="173">
                  <c:v>0.44521889031060247</c:v>
                </c:pt>
                <c:pt idx="174">
                  <c:v>0.50374314090894101</c:v>
                </c:pt>
                <c:pt idx="175">
                  <c:v>0.77017787613787758</c:v>
                </c:pt>
                <c:pt idx="176">
                  <c:v>0.43286862068239856</c:v>
                </c:pt>
                <c:pt idx="177">
                  <c:v>0.69426947568786079</c:v>
                </c:pt>
                <c:pt idx="178">
                  <c:v>-0.83310600429113579</c:v>
                </c:pt>
                <c:pt idx="179">
                  <c:v>0.4040238125508317</c:v>
                </c:pt>
                <c:pt idx="180">
                  <c:v>-0.15888855691386677</c:v>
                </c:pt>
                <c:pt idx="181">
                  <c:v>-6.040599750429948E-2</c:v>
                </c:pt>
                <c:pt idx="182">
                  <c:v>3.3449998379002255E-2</c:v>
                </c:pt>
                <c:pt idx="183">
                  <c:v>-0.16229304972591244</c:v>
                </c:pt>
                <c:pt idx="184">
                  <c:v>1.1237453744064086E-2</c:v>
                </c:pt>
                <c:pt idx="185">
                  <c:v>0.79764142022490581</c:v>
                </c:pt>
                <c:pt idx="186">
                  <c:v>0.13879048530207416</c:v>
                </c:pt>
                <c:pt idx="187">
                  <c:v>0.34813957480571855</c:v>
                </c:pt>
                <c:pt idx="188">
                  <c:v>0.17089070643128773</c:v>
                </c:pt>
                <c:pt idx="189">
                  <c:v>0.56536892635078428</c:v>
                </c:pt>
                <c:pt idx="190">
                  <c:v>-6.4859071929340975E-3</c:v>
                </c:pt>
                <c:pt idx="191">
                  <c:v>0.56959325527156357</c:v>
                </c:pt>
                <c:pt idx="192">
                  <c:v>0.68266671742212082</c:v>
                </c:pt>
                <c:pt idx="193">
                  <c:v>0.29879317795470695</c:v>
                </c:pt>
                <c:pt idx="194">
                  <c:v>0.31520331778655825</c:v>
                </c:pt>
                <c:pt idx="195">
                  <c:v>-0.40558950674126637</c:v>
                </c:pt>
                <c:pt idx="196">
                  <c:v>0.39076821316674509</c:v>
                </c:pt>
                <c:pt idx="197">
                  <c:v>-6.1529550784659548E-2</c:v>
                </c:pt>
                <c:pt idx="198">
                  <c:v>-0.14865845826180873</c:v>
                </c:pt>
                <c:pt idx="199">
                  <c:v>0.20161745383950727</c:v>
                </c:pt>
                <c:pt idx="200">
                  <c:v>5.188925998553668E-2</c:v>
                </c:pt>
                <c:pt idx="201">
                  <c:v>0.68200158743314165</c:v>
                </c:pt>
                <c:pt idx="202">
                  <c:v>0.19420847178597497</c:v>
                </c:pt>
                <c:pt idx="203">
                  <c:v>-4.2849436699776963E-2</c:v>
                </c:pt>
                <c:pt idx="204">
                  <c:v>-0.54100983348247322</c:v>
                </c:pt>
                <c:pt idx="205">
                  <c:v>0.38741821336800508</c:v>
                </c:pt>
                <c:pt idx="206">
                  <c:v>0.60141363452148033</c:v>
                </c:pt>
                <c:pt idx="207">
                  <c:v>0.26994682527121083</c:v>
                </c:pt>
                <c:pt idx="208">
                  <c:v>-0.9722211988463284</c:v>
                </c:pt>
                <c:pt idx="209">
                  <c:v>-0.87173097902752861</c:v>
                </c:pt>
                <c:pt idx="210">
                  <c:v>0.49146324092659677</c:v>
                </c:pt>
                <c:pt idx="211">
                  <c:v>0.10672489453899726</c:v>
                </c:pt>
                <c:pt idx="212">
                  <c:v>-6.7989986154750031E-3</c:v>
                </c:pt>
                <c:pt idx="213">
                  <c:v>0.41213424353101996</c:v>
                </c:pt>
                <c:pt idx="214">
                  <c:v>0.3383333103265948</c:v>
                </c:pt>
                <c:pt idx="215">
                  <c:v>0.49521390031871082</c:v>
                </c:pt>
                <c:pt idx="216">
                  <c:v>0.23343141346428831</c:v>
                </c:pt>
                <c:pt idx="217">
                  <c:v>0.77566530541615486</c:v>
                </c:pt>
                <c:pt idx="218">
                  <c:v>-3.6245171998915554E-2</c:v>
                </c:pt>
                <c:pt idx="219">
                  <c:v>-2.1596151117282036E-2</c:v>
                </c:pt>
                <c:pt idx="220">
                  <c:v>8.7145977547182243E-2</c:v>
                </c:pt>
                <c:pt idx="221">
                  <c:v>-0.13342586861492536</c:v>
                </c:pt>
                <c:pt idx="222">
                  <c:v>1.1868636738677771</c:v>
                </c:pt>
                <c:pt idx="223">
                  <c:v>0.29508649507455814</c:v>
                </c:pt>
                <c:pt idx="224">
                  <c:v>-0.22841594594745732</c:v>
                </c:pt>
                <c:pt idx="225">
                  <c:v>0.14375764023161558</c:v>
                </c:pt>
                <c:pt idx="226">
                  <c:v>-4.6767670048085012E-2</c:v>
                </c:pt>
                <c:pt idx="227">
                  <c:v>-0.11807609089253368</c:v>
                </c:pt>
                <c:pt idx="228">
                  <c:v>-3.5667642754701294E-2</c:v>
                </c:pt>
                <c:pt idx="229">
                  <c:v>-8.9184800187035437E-2</c:v>
                </c:pt>
                <c:pt idx="230">
                  <c:v>8.0277502477700699E-2</c:v>
                </c:pt>
                <c:pt idx="231">
                  <c:v>0.1099786483121459</c:v>
                </c:pt>
                <c:pt idx="232">
                  <c:v>0.10810286534113418</c:v>
                </c:pt>
                <c:pt idx="233">
                  <c:v>0.41898320945514134</c:v>
                </c:pt>
                <c:pt idx="234">
                  <c:v>0.1822022171203907</c:v>
                </c:pt>
                <c:pt idx="235">
                  <c:v>0.58460203056697657</c:v>
                </c:pt>
                <c:pt idx="236">
                  <c:v>0.2322860143342074</c:v>
                </c:pt>
                <c:pt idx="237">
                  <c:v>0.36479971864647681</c:v>
                </c:pt>
                <c:pt idx="238">
                  <c:v>0.27714608680683384</c:v>
                </c:pt>
                <c:pt idx="239">
                  <c:v>0.31716867751687938</c:v>
                </c:pt>
                <c:pt idx="240">
                  <c:v>-0.47380555257197798</c:v>
                </c:pt>
                <c:pt idx="241">
                  <c:v>0.28525257191294773</c:v>
                </c:pt>
                <c:pt idx="242">
                  <c:v>-0.8358421648372526</c:v>
                </c:pt>
                <c:pt idx="243">
                  <c:v>-0.91167601329522407</c:v>
                </c:pt>
                <c:pt idx="244">
                  <c:v>-0.2176958098381277</c:v>
                </c:pt>
                <c:pt idx="245">
                  <c:v>-3.4552174202888156E-2</c:v>
                </c:pt>
                <c:pt idx="246">
                  <c:v>0.16135936414425439</c:v>
                </c:pt>
                <c:pt idx="247">
                  <c:v>0.93423940166325403</c:v>
                </c:pt>
                <c:pt idx="248">
                  <c:v>-0.44430249335891103</c:v>
                </c:pt>
                <c:pt idx="249">
                  <c:v>0.19567053846238214</c:v>
                </c:pt>
                <c:pt idx="250">
                  <c:v>-0.19398236253541257</c:v>
                </c:pt>
                <c:pt idx="251">
                  <c:v>-0.11965820817517757</c:v>
                </c:pt>
                <c:pt idx="252">
                  <c:v>0.74822755198843727</c:v>
                </c:pt>
                <c:pt idx="253">
                  <c:v>-0.12083178842107349</c:v>
                </c:pt>
                <c:pt idx="254">
                  <c:v>7.2660257743631787E-2</c:v>
                </c:pt>
                <c:pt idx="255">
                  <c:v>7.2589457911630392E-2</c:v>
                </c:pt>
                <c:pt idx="256">
                  <c:v>-0.1303853488299154</c:v>
                </c:pt>
                <c:pt idx="257">
                  <c:v>0.2811032584597587</c:v>
                </c:pt>
                <c:pt idx="258">
                  <c:v>0.24094681175062171</c:v>
                </c:pt>
                <c:pt idx="259">
                  <c:v>0.15334366120622731</c:v>
                </c:pt>
                <c:pt idx="260">
                  <c:v>-2.0087950118853826E-2</c:v>
                </c:pt>
                <c:pt idx="261">
                  <c:v>0.51785834066463687</c:v>
                </c:pt>
                <c:pt idx="262">
                  <c:v>3.3253301640894604</c:v>
                </c:pt>
                <c:pt idx="263">
                  <c:v>0.95337266851079894</c:v>
                </c:pt>
                <c:pt idx="264">
                  <c:v>0.69136619252398279</c:v>
                </c:pt>
                <c:pt idx="265">
                  <c:v>0.19212088035863004</c:v>
                </c:pt>
                <c:pt idx="266">
                  <c:v>0.63801047506332664</c:v>
                </c:pt>
                <c:pt idx="267">
                  <c:v>0.20453280944217692</c:v>
                </c:pt>
                <c:pt idx="268">
                  <c:v>0.21108599166389899</c:v>
                </c:pt>
                <c:pt idx="269">
                  <c:v>-0.22415408044216081</c:v>
                </c:pt>
                <c:pt idx="270">
                  <c:v>4.5188242906141894E-2</c:v>
                </c:pt>
                <c:pt idx="271">
                  <c:v>2.4719140083217752</c:v>
                </c:pt>
                <c:pt idx="272">
                  <c:v>0.31129692974771184</c:v>
                </c:pt>
                <c:pt idx="273">
                  <c:v>-0.82148567921376114</c:v>
                </c:pt>
                <c:pt idx="274">
                  <c:v>-0.60019225116957964</c:v>
                </c:pt>
                <c:pt idx="275">
                  <c:v>-0.72803597854246815</c:v>
                </c:pt>
                <c:pt idx="276">
                  <c:v>-0.14148205361516886</c:v>
                </c:pt>
                <c:pt idx="277">
                  <c:v>-0.41427596058352639</c:v>
                </c:pt>
                <c:pt idx="278">
                  <c:v>4.0188305192864641E-2</c:v>
                </c:pt>
                <c:pt idx="279">
                  <c:v>-0.13335323584327641</c:v>
                </c:pt>
                <c:pt idx="280">
                  <c:v>-0.23367436601854744</c:v>
                </c:pt>
                <c:pt idx="281">
                  <c:v>-0.19468313824630631</c:v>
                </c:pt>
                <c:pt idx="282">
                  <c:v>-0.16013902695341758</c:v>
                </c:pt>
                <c:pt idx="283">
                  <c:v>-0.10858203543692065</c:v>
                </c:pt>
                <c:pt idx="284">
                  <c:v>0.34447805284074229</c:v>
                </c:pt>
                <c:pt idx="285">
                  <c:v>5.4919196506811041E-3</c:v>
                </c:pt>
                <c:pt idx="286">
                  <c:v>-0.42580024123932225</c:v>
                </c:pt>
                <c:pt idx="287">
                  <c:v>-1</c:v>
                </c:pt>
                <c:pt idx="288">
                  <c:v>0.23479762552723951</c:v>
                </c:pt>
                <c:pt idx="289">
                  <c:v>2.6669312143709441E-2</c:v>
                </c:pt>
                <c:pt idx="290">
                  <c:v>0.58586408724428629</c:v>
                </c:pt>
                <c:pt idx="291">
                  <c:v>0.15074104918106551</c:v>
                </c:pt>
                <c:pt idx="292">
                  <c:v>-0.99888118251983504</c:v>
                </c:pt>
                <c:pt idx="293">
                  <c:v>0.49252330258145305</c:v>
                </c:pt>
                <c:pt idx="294">
                  <c:v>0.30377909278904497</c:v>
                </c:pt>
                <c:pt idx="295">
                  <c:v>1.0145677079867599</c:v>
                </c:pt>
                <c:pt idx="296">
                  <c:v>-0.10642225771349922</c:v>
                </c:pt>
                <c:pt idx="297">
                  <c:v>8.220269089238473E-2</c:v>
                </c:pt>
                <c:pt idx="298">
                  <c:v>5.2363677558928956E-2</c:v>
                </c:pt>
                <c:pt idx="299">
                  <c:v>0.55050358679535794</c:v>
                </c:pt>
                <c:pt idx="300">
                  <c:v>-8.0488362425092927E-2</c:v>
                </c:pt>
                <c:pt idx="301">
                  <c:v>-0.19188690988424753</c:v>
                </c:pt>
                <c:pt idx="302">
                  <c:v>0.10137591870994636</c:v>
                </c:pt>
                <c:pt idx="303">
                  <c:v>-0.9999897040576271</c:v>
                </c:pt>
                <c:pt idx="304">
                  <c:v>1.8411372908599021E-2</c:v>
                </c:pt>
                <c:pt idx="305">
                  <c:v>-0.31550040825611686</c:v>
                </c:pt>
                <c:pt idx="306">
                  <c:v>0.78521335393595815</c:v>
                </c:pt>
                <c:pt idx="307">
                  <c:v>-2.96411783567023E-2</c:v>
                </c:pt>
                <c:pt idx="308">
                  <c:v>-1</c:v>
                </c:pt>
                <c:pt idx="309">
                  <c:v>-0.79102466608402178</c:v>
                </c:pt>
                <c:pt idx="310">
                  <c:v>-0.42327931254864876</c:v>
                </c:pt>
                <c:pt idx="311">
                  <c:v>1.5604702747320189</c:v>
                </c:pt>
                <c:pt idx="312">
                  <c:v>0.44063785906180042</c:v>
                </c:pt>
                <c:pt idx="313">
                  <c:v>-0.11948689516483443</c:v>
                </c:pt>
                <c:pt idx="314">
                  <c:v>-0.32168504409048548</c:v>
                </c:pt>
                <c:pt idx="315">
                  <c:v>-0.12632336881959477</c:v>
                </c:pt>
                <c:pt idx="316">
                  <c:v>0.15161109047594803</c:v>
                </c:pt>
                <c:pt idx="317">
                  <c:v>-0.75249538021682927</c:v>
                </c:pt>
                <c:pt idx="318">
                  <c:v>-0.15360136734673815</c:v>
                </c:pt>
                <c:pt idx="319">
                  <c:v>-0.99641480684771888</c:v>
                </c:pt>
                <c:pt idx="320">
                  <c:v>0.34860736747529203</c:v>
                </c:pt>
                <c:pt idx="321">
                  <c:v>0.40412845282079846</c:v>
                </c:pt>
                <c:pt idx="322">
                  <c:v>-1</c:v>
                </c:pt>
                <c:pt idx="323">
                  <c:v>-0.18968282016987265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176448"/>
        <c:axId val="163179136"/>
      </c:scatterChart>
      <c:valAx>
        <c:axId val="163176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2008 Airport</a:t>
                </a:r>
                <a:r>
                  <a:rPr lang="en-US" baseline="0"/>
                  <a:t> Origin Passengers from DB1B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crossAx val="163179136"/>
        <c:crosses val="autoZero"/>
        <c:crossBetween val="midCat"/>
        <c:dispUnits>
          <c:builtInUnit val="millions"/>
          <c:dispUnitsLbl/>
        </c:dispUnits>
      </c:valAx>
      <c:valAx>
        <c:axId val="163179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  <a:r>
                  <a:rPr lang="en-US" baseline="0"/>
                  <a:t> Growth (2008 - 2040)</a:t>
                </a:r>
                <a:endParaRPr lang="en-US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631764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BF709-2E7E-463D-B0F8-CB58FE87F26E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912768-06AC-44D8-82E2-112B40CCA5D3}">
      <dgm:prSet phldrT="[Text]"/>
      <dgm:spPr/>
      <dgm:t>
        <a:bodyPr/>
        <a:lstStyle/>
        <a:p>
          <a:r>
            <a:rPr lang="en-US" dirty="0" smtClean="0"/>
            <a:t>FHWA</a:t>
          </a:r>
        </a:p>
        <a:p>
          <a:r>
            <a:rPr lang="en-US" dirty="0" smtClean="0"/>
            <a:t>Daniel Jenkins, PM</a:t>
          </a:r>
        </a:p>
      </dgm:t>
    </dgm:pt>
    <dgm:pt modelId="{B2C90910-929F-4B85-AC57-DD7751AA7B25}" type="parTrans" cxnId="{6801AF7D-420D-4DBF-8A6D-1F51D1CE84D2}">
      <dgm:prSet/>
      <dgm:spPr/>
      <dgm:t>
        <a:bodyPr/>
        <a:lstStyle/>
        <a:p>
          <a:endParaRPr lang="en-US"/>
        </a:p>
      </dgm:t>
    </dgm:pt>
    <dgm:pt modelId="{789DC6DC-BDAC-41C6-AFF7-1C91B6A8E5B1}" type="sibTrans" cxnId="{6801AF7D-420D-4DBF-8A6D-1F51D1CE84D2}">
      <dgm:prSet/>
      <dgm:spPr/>
      <dgm:t>
        <a:bodyPr/>
        <a:lstStyle/>
        <a:p>
          <a:endParaRPr lang="en-US"/>
        </a:p>
      </dgm:t>
    </dgm:pt>
    <dgm:pt modelId="{45B7A40B-D52D-437C-9FCC-597D40A084EE}" type="asst">
      <dgm:prSet phldrT="[Text]"/>
      <dgm:spPr/>
      <dgm:t>
        <a:bodyPr/>
        <a:lstStyle/>
        <a:p>
          <a:r>
            <a:rPr lang="en-US" dirty="0" smtClean="0"/>
            <a:t>Roger Mingo Associates</a:t>
          </a:r>
        </a:p>
        <a:p>
          <a:r>
            <a:rPr lang="en-US" dirty="0" smtClean="0"/>
            <a:t>Roger Mingo</a:t>
          </a:r>
          <a:endParaRPr lang="en-US" dirty="0"/>
        </a:p>
      </dgm:t>
    </dgm:pt>
    <dgm:pt modelId="{E1E53E37-8246-4047-AE88-B91E857D6E87}" type="parTrans" cxnId="{1E58B468-FFCC-47A8-AED8-A89FE0548F8D}">
      <dgm:prSet/>
      <dgm:spPr/>
      <dgm:t>
        <a:bodyPr/>
        <a:lstStyle/>
        <a:p>
          <a:endParaRPr lang="en-US"/>
        </a:p>
      </dgm:t>
    </dgm:pt>
    <dgm:pt modelId="{2C52F082-5CBB-4357-952A-A203AE87D9F6}" type="sibTrans" cxnId="{1E58B468-FFCC-47A8-AED8-A89FE0548F8D}">
      <dgm:prSet/>
      <dgm:spPr/>
      <dgm:t>
        <a:bodyPr/>
        <a:lstStyle/>
        <a:p>
          <a:endParaRPr lang="en-US"/>
        </a:p>
      </dgm:t>
    </dgm:pt>
    <dgm:pt modelId="{8078FF2F-7E3A-4109-ADCB-628284BA8974}">
      <dgm:prSet phldrT="[Text]"/>
      <dgm:spPr/>
      <dgm:t>
        <a:bodyPr/>
        <a:lstStyle/>
        <a:p>
          <a:r>
            <a:rPr lang="en-US" dirty="0" smtClean="0"/>
            <a:t>CDM Smith</a:t>
          </a:r>
        </a:p>
        <a:p>
          <a:r>
            <a:rPr lang="en-US" dirty="0" smtClean="0"/>
            <a:t>Krishnan </a:t>
          </a:r>
          <a:r>
            <a:rPr lang="en-US" dirty="0" err="1" smtClean="0"/>
            <a:t>Viswanathan</a:t>
          </a:r>
          <a:endParaRPr lang="en-US" dirty="0" smtClean="0"/>
        </a:p>
        <a:p>
          <a:r>
            <a:rPr lang="en-US" dirty="0" smtClean="0"/>
            <a:t>Don Vary</a:t>
          </a:r>
          <a:endParaRPr lang="en-US" dirty="0"/>
        </a:p>
      </dgm:t>
    </dgm:pt>
    <dgm:pt modelId="{E8BFE9F8-F7D3-4A66-9AE6-41011DF626E5}" type="parTrans" cxnId="{773F9685-2941-48AC-9599-E2A20DF74A6D}">
      <dgm:prSet/>
      <dgm:spPr/>
      <dgm:t>
        <a:bodyPr/>
        <a:lstStyle/>
        <a:p>
          <a:endParaRPr lang="en-US"/>
        </a:p>
      </dgm:t>
    </dgm:pt>
    <dgm:pt modelId="{D89540A9-6557-4793-919E-8435B1C8FB97}" type="sibTrans" cxnId="{773F9685-2941-48AC-9599-E2A20DF74A6D}">
      <dgm:prSet/>
      <dgm:spPr/>
      <dgm:t>
        <a:bodyPr/>
        <a:lstStyle/>
        <a:p>
          <a:endParaRPr lang="en-US"/>
        </a:p>
      </dgm:t>
    </dgm:pt>
    <dgm:pt modelId="{FC902460-14A0-4E26-9249-A375F2D3BAAB}">
      <dgm:prSet phldrT="[Text]"/>
      <dgm:spPr/>
      <dgm:t>
        <a:bodyPr/>
        <a:lstStyle/>
        <a:p>
          <a:r>
            <a:rPr lang="en-US" dirty="0" smtClean="0"/>
            <a:t>RSG, Inc.</a:t>
          </a:r>
        </a:p>
        <a:p>
          <a:r>
            <a:rPr lang="en-US" dirty="0" smtClean="0"/>
            <a:t>Colin Smith</a:t>
          </a:r>
        </a:p>
        <a:p>
          <a:r>
            <a:rPr lang="en-US" dirty="0" smtClean="0"/>
            <a:t>Bhargava Sana</a:t>
          </a:r>
        </a:p>
      </dgm:t>
    </dgm:pt>
    <dgm:pt modelId="{C952A69A-CB18-409A-BD27-33049C312596}" type="parTrans" cxnId="{2D6141FF-1594-451E-9B0F-BC1B2EE2EACB}">
      <dgm:prSet/>
      <dgm:spPr/>
      <dgm:t>
        <a:bodyPr/>
        <a:lstStyle/>
        <a:p>
          <a:endParaRPr lang="en-US"/>
        </a:p>
      </dgm:t>
    </dgm:pt>
    <dgm:pt modelId="{B1D9CB84-36D6-4012-98F9-78A23F79BAFC}" type="sibTrans" cxnId="{2D6141FF-1594-451E-9B0F-BC1B2EE2EACB}">
      <dgm:prSet/>
      <dgm:spPr/>
      <dgm:t>
        <a:bodyPr/>
        <a:lstStyle/>
        <a:p>
          <a:endParaRPr lang="en-US"/>
        </a:p>
      </dgm:t>
    </dgm:pt>
    <dgm:pt modelId="{C59879F9-24A0-47A2-8E18-636500B24589}" type="pres">
      <dgm:prSet presAssocID="{018BF709-2E7E-463D-B0F8-CB58FE87F26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944960-848C-46B8-A210-462086EE741D}" type="pres">
      <dgm:prSet presAssocID="{018BF709-2E7E-463D-B0F8-CB58FE87F26E}" presName="hierFlow" presStyleCnt="0"/>
      <dgm:spPr/>
    </dgm:pt>
    <dgm:pt modelId="{75F610D1-A030-4689-A037-8918D8654067}" type="pres">
      <dgm:prSet presAssocID="{018BF709-2E7E-463D-B0F8-CB58FE87F26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D5353E9-135D-414D-A451-B31B7A7C12A7}" type="pres">
      <dgm:prSet presAssocID="{C7912768-06AC-44D8-82E2-112B40CCA5D3}" presName="Name14" presStyleCnt="0"/>
      <dgm:spPr/>
    </dgm:pt>
    <dgm:pt modelId="{83D36775-8BE0-4185-8930-BF7F5CB2A306}" type="pres">
      <dgm:prSet presAssocID="{C7912768-06AC-44D8-82E2-112B40CCA5D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3BEE1D-DD49-406D-A00D-5110B21F6B7A}" type="pres">
      <dgm:prSet presAssocID="{C7912768-06AC-44D8-82E2-112B40CCA5D3}" presName="hierChild2" presStyleCnt="0"/>
      <dgm:spPr/>
    </dgm:pt>
    <dgm:pt modelId="{64DCFEF9-A39F-4968-AE09-097D9E733F8C}" type="pres">
      <dgm:prSet presAssocID="{E1E53E37-8246-4047-AE88-B91E857D6E87}" presName="Name19" presStyleLbl="parChTrans1D2" presStyleIdx="0" presStyleCnt="1"/>
      <dgm:spPr/>
      <dgm:t>
        <a:bodyPr/>
        <a:lstStyle/>
        <a:p>
          <a:endParaRPr lang="en-US"/>
        </a:p>
      </dgm:t>
    </dgm:pt>
    <dgm:pt modelId="{DD7A55F1-AB47-40AE-BE77-A3010DFCC016}" type="pres">
      <dgm:prSet presAssocID="{45B7A40B-D52D-437C-9FCC-597D40A084EE}" presName="Name21" presStyleCnt="0"/>
      <dgm:spPr/>
    </dgm:pt>
    <dgm:pt modelId="{2AADE323-205D-48E2-92D4-F8F32AE22825}" type="pres">
      <dgm:prSet presAssocID="{45B7A40B-D52D-437C-9FCC-597D40A084EE}" presName="level2Shape" presStyleLbl="asst1" presStyleIdx="0" presStyleCnt="1"/>
      <dgm:spPr/>
      <dgm:t>
        <a:bodyPr/>
        <a:lstStyle/>
        <a:p>
          <a:endParaRPr lang="en-US"/>
        </a:p>
      </dgm:t>
    </dgm:pt>
    <dgm:pt modelId="{F19BA67A-1656-4AFB-9D3F-E2C5DF8202AF}" type="pres">
      <dgm:prSet presAssocID="{45B7A40B-D52D-437C-9FCC-597D40A084EE}" presName="hierChild3" presStyleCnt="0"/>
      <dgm:spPr/>
    </dgm:pt>
    <dgm:pt modelId="{8FC46F4E-2070-4F22-BF6B-4587B49C0ACF}" type="pres">
      <dgm:prSet presAssocID="{E8BFE9F8-F7D3-4A66-9AE6-41011DF626E5}" presName="Name19" presStyleLbl="parChTrans1D3" presStyleIdx="0" presStyleCnt="2"/>
      <dgm:spPr/>
      <dgm:t>
        <a:bodyPr/>
        <a:lstStyle/>
        <a:p>
          <a:endParaRPr lang="en-US"/>
        </a:p>
      </dgm:t>
    </dgm:pt>
    <dgm:pt modelId="{76D280E7-41EE-4202-9637-3701AF2C3806}" type="pres">
      <dgm:prSet presAssocID="{8078FF2F-7E3A-4109-ADCB-628284BA8974}" presName="Name21" presStyleCnt="0"/>
      <dgm:spPr/>
    </dgm:pt>
    <dgm:pt modelId="{50025427-F53C-403E-ADE8-E082BFDB1D7F}" type="pres">
      <dgm:prSet presAssocID="{8078FF2F-7E3A-4109-ADCB-628284BA8974}" presName="level2Shape" presStyleLbl="node3" presStyleIdx="0" presStyleCnt="2"/>
      <dgm:spPr/>
      <dgm:t>
        <a:bodyPr/>
        <a:lstStyle/>
        <a:p>
          <a:endParaRPr lang="en-US"/>
        </a:p>
      </dgm:t>
    </dgm:pt>
    <dgm:pt modelId="{77C9EE78-3A91-4C8A-90E9-5F7B308D53C1}" type="pres">
      <dgm:prSet presAssocID="{8078FF2F-7E3A-4109-ADCB-628284BA8974}" presName="hierChild3" presStyleCnt="0"/>
      <dgm:spPr/>
    </dgm:pt>
    <dgm:pt modelId="{B8D5AFC5-B032-4F52-8B51-87889F0F3D37}" type="pres">
      <dgm:prSet presAssocID="{C952A69A-CB18-409A-BD27-33049C312596}" presName="Name19" presStyleLbl="parChTrans1D3" presStyleIdx="1" presStyleCnt="2"/>
      <dgm:spPr/>
      <dgm:t>
        <a:bodyPr/>
        <a:lstStyle/>
        <a:p>
          <a:endParaRPr lang="en-US"/>
        </a:p>
      </dgm:t>
    </dgm:pt>
    <dgm:pt modelId="{D5F6DC82-FA0A-4FA5-B611-3BE2BCEC6947}" type="pres">
      <dgm:prSet presAssocID="{FC902460-14A0-4E26-9249-A375F2D3BAAB}" presName="Name21" presStyleCnt="0"/>
      <dgm:spPr/>
    </dgm:pt>
    <dgm:pt modelId="{B39AD080-3CA1-4F6B-BD2E-B7631178F700}" type="pres">
      <dgm:prSet presAssocID="{FC902460-14A0-4E26-9249-A375F2D3BAAB}" presName="level2Shape" presStyleLbl="node3" presStyleIdx="1" presStyleCnt="2"/>
      <dgm:spPr/>
      <dgm:t>
        <a:bodyPr/>
        <a:lstStyle/>
        <a:p>
          <a:endParaRPr lang="en-US"/>
        </a:p>
      </dgm:t>
    </dgm:pt>
    <dgm:pt modelId="{2C149BC2-9DCF-49F5-B65A-2A55D361263E}" type="pres">
      <dgm:prSet presAssocID="{FC902460-14A0-4E26-9249-A375F2D3BAAB}" presName="hierChild3" presStyleCnt="0"/>
      <dgm:spPr/>
    </dgm:pt>
    <dgm:pt modelId="{B3B969C3-78BE-41CF-9251-DB1CCEEC6FE8}" type="pres">
      <dgm:prSet presAssocID="{018BF709-2E7E-463D-B0F8-CB58FE87F26E}" presName="bgShapesFlow" presStyleCnt="0"/>
      <dgm:spPr/>
    </dgm:pt>
  </dgm:ptLst>
  <dgm:cxnLst>
    <dgm:cxn modelId="{2D6141FF-1594-451E-9B0F-BC1B2EE2EACB}" srcId="{45B7A40B-D52D-437C-9FCC-597D40A084EE}" destId="{FC902460-14A0-4E26-9249-A375F2D3BAAB}" srcOrd="1" destOrd="0" parTransId="{C952A69A-CB18-409A-BD27-33049C312596}" sibTransId="{B1D9CB84-36D6-4012-98F9-78A23F79BAFC}"/>
    <dgm:cxn modelId="{142E3813-8A99-47E5-942F-6FBC9923DDE5}" type="presOf" srcId="{E1E53E37-8246-4047-AE88-B91E857D6E87}" destId="{64DCFEF9-A39F-4968-AE09-097D9E733F8C}" srcOrd="0" destOrd="0" presId="urn:microsoft.com/office/officeart/2005/8/layout/hierarchy6"/>
    <dgm:cxn modelId="{2B9F984B-13A7-4C5D-AAF7-2AEB1C595E08}" type="presOf" srcId="{C952A69A-CB18-409A-BD27-33049C312596}" destId="{B8D5AFC5-B032-4F52-8B51-87889F0F3D37}" srcOrd="0" destOrd="0" presId="urn:microsoft.com/office/officeart/2005/8/layout/hierarchy6"/>
    <dgm:cxn modelId="{EBEA03EC-E08D-42C9-8F47-30274DE1035B}" type="presOf" srcId="{E8BFE9F8-F7D3-4A66-9AE6-41011DF626E5}" destId="{8FC46F4E-2070-4F22-BF6B-4587B49C0ACF}" srcOrd="0" destOrd="0" presId="urn:microsoft.com/office/officeart/2005/8/layout/hierarchy6"/>
    <dgm:cxn modelId="{1E58B468-FFCC-47A8-AED8-A89FE0548F8D}" srcId="{C7912768-06AC-44D8-82E2-112B40CCA5D3}" destId="{45B7A40B-D52D-437C-9FCC-597D40A084EE}" srcOrd="0" destOrd="0" parTransId="{E1E53E37-8246-4047-AE88-B91E857D6E87}" sibTransId="{2C52F082-5CBB-4357-952A-A203AE87D9F6}"/>
    <dgm:cxn modelId="{773F9685-2941-48AC-9599-E2A20DF74A6D}" srcId="{45B7A40B-D52D-437C-9FCC-597D40A084EE}" destId="{8078FF2F-7E3A-4109-ADCB-628284BA8974}" srcOrd="0" destOrd="0" parTransId="{E8BFE9F8-F7D3-4A66-9AE6-41011DF626E5}" sibTransId="{D89540A9-6557-4793-919E-8435B1C8FB97}"/>
    <dgm:cxn modelId="{6801AF7D-420D-4DBF-8A6D-1F51D1CE84D2}" srcId="{018BF709-2E7E-463D-B0F8-CB58FE87F26E}" destId="{C7912768-06AC-44D8-82E2-112B40CCA5D3}" srcOrd="0" destOrd="0" parTransId="{B2C90910-929F-4B85-AC57-DD7751AA7B25}" sibTransId="{789DC6DC-BDAC-41C6-AFF7-1C91B6A8E5B1}"/>
    <dgm:cxn modelId="{853FE702-C8C1-469D-8BE4-53C4186192EA}" type="presOf" srcId="{8078FF2F-7E3A-4109-ADCB-628284BA8974}" destId="{50025427-F53C-403E-ADE8-E082BFDB1D7F}" srcOrd="0" destOrd="0" presId="urn:microsoft.com/office/officeart/2005/8/layout/hierarchy6"/>
    <dgm:cxn modelId="{8B1D608F-FB3B-4B1C-82EB-25231AE21490}" type="presOf" srcId="{C7912768-06AC-44D8-82E2-112B40CCA5D3}" destId="{83D36775-8BE0-4185-8930-BF7F5CB2A306}" srcOrd="0" destOrd="0" presId="urn:microsoft.com/office/officeart/2005/8/layout/hierarchy6"/>
    <dgm:cxn modelId="{CA57ABE9-C5CE-4AF9-A1B6-ECBFFDC42D85}" type="presOf" srcId="{FC902460-14A0-4E26-9249-A375F2D3BAAB}" destId="{B39AD080-3CA1-4F6B-BD2E-B7631178F700}" srcOrd="0" destOrd="0" presId="urn:microsoft.com/office/officeart/2005/8/layout/hierarchy6"/>
    <dgm:cxn modelId="{74294235-F967-4484-B72F-4EECCEE8B1B2}" type="presOf" srcId="{45B7A40B-D52D-437C-9FCC-597D40A084EE}" destId="{2AADE323-205D-48E2-92D4-F8F32AE22825}" srcOrd="0" destOrd="0" presId="urn:microsoft.com/office/officeart/2005/8/layout/hierarchy6"/>
    <dgm:cxn modelId="{0BE97A62-574E-4AFA-84DE-9618E2B924D1}" type="presOf" srcId="{018BF709-2E7E-463D-B0F8-CB58FE87F26E}" destId="{C59879F9-24A0-47A2-8E18-636500B24589}" srcOrd="0" destOrd="0" presId="urn:microsoft.com/office/officeart/2005/8/layout/hierarchy6"/>
    <dgm:cxn modelId="{74F063FB-6980-40F9-B854-1E39B8614D99}" type="presParOf" srcId="{C59879F9-24A0-47A2-8E18-636500B24589}" destId="{69944960-848C-46B8-A210-462086EE741D}" srcOrd="0" destOrd="0" presId="urn:microsoft.com/office/officeart/2005/8/layout/hierarchy6"/>
    <dgm:cxn modelId="{9D5F30D7-E98A-4C76-8C06-685DE8E95ED9}" type="presParOf" srcId="{69944960-848C-46B8-A210-462086EE741D}" destId="{75F610D1-A030-4689-A037-8918D8654067}" srcOrd="0" destOrd="0" presId="urn:microsoft.com/office/officeart/2005/8/layout/hierarchy6"/>
    <dgm:cxn modelId="{854DF634-C431-4058-A7E4-E74DC02BFD12}" type="presParOf" srcId="{75F610D1-A030-4689-A037-8918D8654067}" destId="{8D5353E9-135D-414D-A451-B31B7A7C12A7}" srcOrd="0" destOrd="0" presId="urn:microsoft.com/office/officeart/2005/8/layout/hierarchy6"/>
    <dgm:cxn modelId="{E2B4B70F-634B-4F59-8739-416467A805B3}" type="presParOf" srcId="{8D5353E9-135D-414D-A451-B31B7A7C12A7}" destId="{83D36775-8BE0-4185-8930-BF7F5CB2A306}" srcOrd="0" destOrd="0" presId="urn:microsoft.com/office/officeart/2005/8/layout/hierarchy6"/>
    <dgm:cxn modelId="{C0D6DB72-858A-4808-9369-79F393D9BE88}" type="presParOf" srcId="{8D5353E9-135D-414D-A451-B31B7A7C12A7}" destId="{AE3BEE1D-DD49-406D-A00D-5110B21F6B7A}" srcOrd="1" destOrd="0" presId="urn:microsoft.com/office/officeart/2005/8/layout/hierarchy6"/>
    <dgm:cxn modelId="{5D6CC408-81C7-4EAE-965B-5D93AD910CE6}" type="presParOf" srcId="{AE3BEE1D-DD49-406D-A00D-5110B21F6B7A}" destId="{64DCFEF9-A39F-4968-AE09-097D9E733F8C}" srcOrd="0" destOrd="0" presId="urn:microsoft.com/office/officeart/2005/8/layout/hierarchy6"/>
    <dgm:cxn modelId="{6C69ACDF-BBF6-4A04-BE0C-4AD340408A91}" type="presParOf" srcId="{AE3BEE1D-DD49-406D-A00D-5110B21F6B7A}" destId="{DD7A55F1-AB47-40AE-BE77-A3010DFCC016}" srcOrd="1" destOrd="0" presId="urn:microsoft.com/office/officeart/2005/8/layout/hierarchy6"/>
    <dgm:cxn modelId="{BACED09B-ED1F-4769-954B-90BDA840ECBB}" type="presParOf" srcId="{DD7A55F1-AB47-40AE-BE77-A3010DFCC016}" destId="{2AADE323-205D-48E2-92D4-F8F32AE22825}" srcOrd="0" destOrd="0" presId="urn:microsoft.com/office/officeart/2005/8/layout/hierarchy6"/>
    <dgm:cxn modelId="{78D2CAED-A808-4466-845E-C42049F45910}" type="presParOf" srcId="{DD7A55F1-AB47-40AE-BE77-A3010DFCC016}" destId="{F19BA67A-1656-4AFB-9D3F-E2C5DF8202AF}" srcOrd="1" destOrd="0" presId="urn:microsoft.com/office/officeart/2005/8/layout/hierarchy6"/>
    <dgm:cxn modelId="{3FC519D2-20C6-495F-B738-FC1AEBD4EF55}" type="presParOf" srcId="{F19BA67A-1656-4AFB-9D3F-E2C5DF8202AF}" destId="{8FC46F4E-2070-4F22-BF6B-4587B49C0ACF}" srcOrd="0" destOrd="0" presId="urn:microsoft.com/office/officeart/2005/8/layout/hierarchy6"/>
    <dgm:cxn modelId="{D5A1D3E0-B099-48F4-9BD6-7962D7E9281D}" type="presParOf" srcId="{F19BA67A-1656-4AFB-9D3F-E2C5DF8202AF}" destId="{76D280E7-41EE-4202-9637-3701AF2C3806}" srcOrd="1" destOrd="0" presId="urn:microsoft.com/office/officeart/2005/8/layout/hierarchy6"/>
    <dgm:cxn modelId="{BF956056-ABDE-4A32-9006-D1DDA2FE3B73}" type="presParOf" srcId="{76D280E7-41EE-4202-9637-3701AF2C3806}" destId="{50025427-F53C-403E-ADE8-E082BFDB1D7F}" srcOrd="0" destOrd="0" presId="urn:microsoft.com/office/officeart/2005/8/layout/hierarchy6"/>
    <dgm:cxn modelId="{31689B2F-8AFC-433E-B72B-EA7D1A34100B}" type="presParOf" srcId="{76D280E7-41EE-4202-9637-3701AF2C3806}" destId="{77C9EE78-3A91-4C8A-90E9-5F7B308D53C1}" srcOrd="1" destOrd="0" presId="urn:microsoft.com/office/officeart/2005/8/layout/hierarchy6"/>
    <dgm:cxn modelId="{F8BA0098-E2B2-4C66-AD23-4221F7F5F19A}" type="presParOf" srcId="{F19BA67A-1656-4AFB-9D3F-E2C5DF8202AF}" destId="{B8D5AFC5-B032-4F52-8B51-87889F0F3D37}" srcOrd="2" destOrd="0" presId="urn:microsoft.com/office/officeart/2005/8/layout/hierarchy6"/>
    <dgm:cxn modelId="{8489D97D-FA3B-4382-A93E-DB8656F2B434}" type="presParOf" srcId="{F19BA67A-1656-4AFB-9D3F-E2C5DF8202AF}" destId="{D5F6DC82-FA0A-4FA5-B611-3BE2BCEC6947}" srcOrd="3" destOrd="0" presId="urn:microsoft.com/office/officeart/2005/8/layout/hierarchy6"/>
    <dgm:cxn modelId="{5B4A5ADC-AF05-4B9C-8096-995A341815DB}" type="presParOf" srcId="{D5F6DC82-FA0A-4FA5-B611-3BE2BCEC6947}" destId="{B39AD080-3CA1-4F6B-BD2E-B7631178F700}" srcOrd="0" destOrd="0" presId="urn:microsoft.com/office/officeart/2005/8/layout/hierarchy6"/>
    <dgm:cxn modelId="{FE419701-5E9A-4D23-8445-04C0F4CA57F1}" type="presParOf" srcId="{D5F6DC82-FA0A-4FA5-B611-3BE2BCEC6947}" destId="{2C149BC2-9DCF-49F5-B65A-2A55D361263E}" srcOrd="1" destOrd="0" presId="urn:microsoft.com/office/officeart/2005/8/layout/hierarchy6"/>
    <dgm:cxn modelId="{A3DCD844-C15A-42B9-B4BA-63D621DE5E86}" type="presParOf" srcId="{C59879F9-24A0-47A2-8E18-636500B24589}" destId="{B3B969C3-78BE-41CF-9251-DB1CCEEC6FE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36775-8BE0-4185-8930-BF7F5CB2A306}">
      <dsp:nvSpPr>
        <dsp:cNvPr id="0" name=""/>
        <dsp:cNvSpPr/>
      </dsp:nvSpPr>
      <dsp:spPr>
        <a:xfrm>
          <a:off x="2247304" y="3571"/>
          <a:ext cx="1601390" cy="1067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FHWA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Daniel Jenkins, PM</a:t>
          </a:r>
        </a:p>
      </dsp:txBody>
      <dsp:txXfrm>
        <a:off x="2278573" y="34840"/>
        <a:ext cx="1538852" cy="1005055"/>
      </dsp:txXfrm>
    </dsp:sp>
    <dsp:sp modelId="{64DCFEF9-A39F-4968-AE09-097D9E733F8C}">
      <dsp:nvSpPr>
        <dsp:cNvPr id="0" name=""/>
        <dsp:cNvSpPr/>
      </dsp:nvSpPr>
      <dsp:spPr>
        <a:xfrm>
          <a:off x="3002280" y="1071165"/>
          <a:ext cx="91440" cy="4270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DE323-205D-48E2-92D4-F8F32AE22825}">
      <dsp:nvSpPr>
        <dsp:cNvPr id="0" name=""/>
        <dsp:cNvSpPr/>
      </dsp:nvSpPr>
      <dsp:spPr>
        <a:xfrm>
          <a:off x="2247304" y="1498203"/>
          <a:ext cx="1601390" cy="1067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Roger Mingo Associates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Roger Mingo</a:t>
          </a:r>
          <a:endParaRPr lang="en-US" sz="1300" kern="1200" dirty="0"/>
        </a:p>
      </dsp:txBody>
      <dsp:txXfrm>
        <a:off x="2278573" y="1529472"/>
        <a:ext cx="1538852" cy="1005055"/>
      </dsp:txXfrm>
    </dsp:sp>
    <dsp:sp modelId="{8FC46F4E-2070-4F22-BF6B-4587B49C0ACF}">
      <dsp:nvSpPr>
        <dsp:cNvPr id="0" name=""/>
        <dsp:cNvSpPr/>
      </dsp:nvSpPr>
      <dsp:spPr>
        <a:xfrm>
          <a:off x="2007096" y="2565796"/>
          <a:ext cx="1040903" cy="427037"/>
        </a:xfrm>
        <a:custGeom>
          <a:avLst/>
          <a:gdLst/>
          <a:ahLst/>
          <a:cxnLst/>
          <a:rect l="0" t="0" r="0" b="0"/>
          <a:pathLst>
            <a:path>
              <a:moveTo>
                <a:pt x="1040903" y="0"/>
              </a:moveTo>
              <a:lnTo>
                <a:pt x="1040903" y="213518"/>
              </a:lnTo>
              <a:lnTo>
                <a:pt x="0" y="213518"/>
              </a:lnTo>
              <a:lnTo>
                <a:pt x="0" y="4270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25427-F53C-403E-ADE8-E082BFDB1D7F}">
      <dsp:nvSpPr>
        <dsp:cNvPr id="0" name=""/>
        <dsp:cNvSpPr/>
      </dsp:nvSpPr>
      <dsp:spPr>
        <a:xfrm>
          <a:off x="1206400" y="2992834"/>
          <a:ext cx="1601390" cy="1067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CDM Smith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Krishnan </a:t>
          </a:r>
          <a:r>
            <a:rPr lang="en-US" sz="1300" kern="1200" dirty="0" err="1" smtClean="0"/>
            <a:t>Viswanathan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Don Vary</a:t>
          </a:r>
          <a:endParaRPr lang="en-US" sz="1300" kern="1200" dirty="0"/>
        </a:p>
      </dsp:txBody>
      <dsp:txXfrm>
        <a:off x="1237669" y="3024103"/>
        <a:ext cx="1538852" cy="1005055"/>
      </dsp:txXfrm>
    </dsp:sp>
    <dsp:sp modelId="{B8D5AFC5-B032-4F52-8B51-87889F0F3D37}">
      <dsp:nvSpPr>
        <dsp:cNvPr id="0" name=""/>
        <dsp:cNvSpPr/>
      </dsp:nvSpPr>
      <dsp:spPr>
        <a:xfrm>
          <a:off x="3048000" y="2565796"/>
          <a:ext cx="1040903" cy="42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18"/>
              </a:lnTo>
              <a:lnTo>
                <a:pt x="1040903" y="213518"/>
              </a:lnTo>
              <a:lnTo>
                <a:pt x="1040903" y="4270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AD080-3CA1-4F6B-BD2E-B7631178F700}">
      <dsp:nvSpPr>
        <dsp:cNvPr id="0" name=""/>
        <dsp:cNvSpPr/>
      </dsp:nvSpPr>
      <dsp:spPr>
        <a:xfrm>
          <a:off x="3288208" y="2992834"/>
          <a:ext cx="1601390" cy="1067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RSG, Inc.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Colin Smith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Bhargava Sana</a:t>
          </a:r>
        </a:p>
      </dsp:txBody>
      <dsp:txXfrm>
        <a:off x="3319477" y="3024103"/>
        <a:ext cx="1538852" cy="1005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E4C68-C9CE-4626-B9E1-204F2AAF427D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7FBC9-5C18-460E-B5B6-B02DC9B57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87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AA3F6-4A59-48CE-A611-3E4FA45F5FC3}" type="datetimeFigureOut">
              <a:rPr lang="en-US" smtClean="0"/>
              <a:pPr/>
              <a:t>5/6/2013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83E3E-A784-426B-AAD1-FD25626F4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5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 rot="16200000" flipV="1">
            <a:off x="-2986091" y="2986087"/>
            <a:ext cx="6858002" cy="88582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Pie 41"/>
          <p:cNvSpPr/>
          <p:nvPr userDrawn="1"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0070C0">
              <a:alpha val="33000"/>
            </a:srgb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3" name="Oval 42"/>
          <p:cNvSpPr/>
          <p:nvPr userDrawn="1"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4" name="Donut 43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solidFill>
            <a:schemeClr val="accent3">
              <a:lumMod val="75000"/>
            </a:schemeClr>
          </a:solidFill>
          <a:ln w="7350" cap="rnd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 userDrawn="1"/>
        </p:nvSpPr>
        <p:spPr bwMode="invGray">
          <a:xfrm>
            <a:off x="876300" y="-54"/>
            <a:ext cx="8267700" cy="6858054"/>
          </a:xfrm>
          <a:prstGeom prst="rect">
            <a:avLst/>
          </a:prstGeom>
          <a:solidFill>
            <a:sysClr val="window" lastClr="FFFFFF"/>
          </a:solidFill>
          <a:ln w="25400" cap="rnd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1577249" y="2195626"/>
            <a:ext cx="6879265" cy="931622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4233" y="3639417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560450" y="5514698"/>
            <a:ext cx="6912863" cy="425787"/>
          </a:xfr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65022" y="4220134"/>
            <a:ext cx="6903719" cy="1259132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1" name="Group 4"/>
          <p:cNvGrpSpPr>
            <a:grpSpLocks noChangeAspect="1"/>
          </p:cNvGrpSpPr>
          <p:nvPr userDrawn="1"/>
        </p:nvGrpSpPr>
        <p:grpSpPr bwMode="auto">
          <a:xfrm>
            <a:off x="1529570" y="6254755"/>
            <a:ext cx="816520" cy="359753"/>
            <a:chOff x="5329" y="4089"/>
            <a:chExt cx="404" cy="178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29" y="4089"/>
              <a:ext cx="40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5"/>
            <p:cNvSpPr>
              <a:spLocks noEditPoints="1"/>
            </p:cNvSpPr>
            <p:nvPr userDrawn="1"/>
          </p:nvSpPr>
          <p:spPr bwMode="auto">
            <a:xfrm>
              <a:off x="5329" y="4089"/>
              <a:ext cx="275" cy="88"/>
            </a:xfrm>
            <a:custGeom>
              <a:avLst/>
              <a:gdLst/>
              <a:ahLst/>
              <a:cxnLst>
                <a:cxn ang="0">
                  <a:pos x="805" y="128"/>
                </a:cxn>
                <a:cxn ang="0">
                  <a:pos x="993" y="128"/>
                </a:cxn>
                <a:cxn ang="0">
                  <a:pos x="946" y="8"/>
                </a:cxn>
                <a:cxn ang="0">
                  <a:pos x="697" y="8"/>
                </a:cxn>
                <a:cxn ang="0">
                  <a:pos x="488" y="93"/>
                </a:cxn>
                <a:cxn ang="0">
                  <a:pos x="533" y="104"/>
                </a:cxn>
                <a:cxn ang="0">
                  <a:pos x="557" y="125"/>
                </a:cxn>
                <a:cxn ang="0">
                  <a:pos x="569" y="164"/>
                </a:cxn>
                <a:cxn ang="0">
                  <a:pos x="567" y="199"/>
                </a:cxn>
                <a:cxn ang="0">
                  <a:pos x="554" y="234"/>
                </a:cxn>
                <a:cxn ang="0">
                  <a:pos x="527" y="252"/>
                </a:cxn>
                <a:cxn ang="0">
                  <a:pos x="455" y="257"/>
                </a:cxn>
                <a:cxn ang="0">
                  <a:pos x="502" y="343"/>
                </a:cxn>
                <a:cxn ang="0">
                  <a:pos x="579" y="332"/>
                </a:cxn>
                <a:cxn ang="0">
                  <a:pos x="632" y="297"/>
                </a:cxn>
                <a:cxn ang="0">
                  <a:pos x="663" y="245"/>
                </a:cxn>
                <a:cxn ang="0">
                  <a:pos x="673" y="175"/>
                </a:cxn>
                <a:cxn ang="0">
                  <a:pos x="669" y="128"/>
                </a:cxn>
                <a:cxn ang="0">
                  <a:pos x="648" y="72"/>
                </a:cxn>
                <a:cxn ang="0">
                  <a:pos x="607" y="30"/>
                </a:cxn>
                <a:cxn ang="0">
                  <a:pos x="542" y="9"/>
                </a:cxn>
                <a:cxn ang="0">
                  <a:pos x="323" y="132"/>
                </a:cxn>
                <a:cxn ang="0">
                  <a:pos x="314" y="89"/>
                </a:cxn>
                <a:cxn ang="0">
                  <a:pos x="288" y="43"/>
                </a:cxn>
                <a:cxn ang="0">
                  <a:pos x="245" y="14"/>
                </a:cxn>
                <a:cxn ang="0">
                  <a:pos x="187" y="0"/>
                </a:cxn>
                <a:cxn ang="0">
                  <a:pos x="134" y="3"/>
                </a:cxn>
                <a:cxn ang="0">
                  <a:pos x="72" y="27"/>
                </a:cxn>
                <a:cxn ang="0">
                  <a:pos x="27" y="73"/>
                </a:cxn>
                <a:cxn ang="0">
                  <a:pos x="3" y="138"/>
                </a:cxn>
                <a:cxn ang="0">
                  <a:pos x="1" y="194"/>
                </a:cxn>
                <a:cxn ang="0">
                  <a:pos x="18" y="260"/>
                </a:cxn>
                <a:cxn ang="0">
                  <a:pos x="56" y="312"/>
                </a:cxn>
                <a:cxn ang="0">
                  <a:pos x="114" y="343"/>
                </a:cxn>
                <a:cxn ang="0">
                  <a:pos x="171" y="351"/>
                </a:cxn>
                <a:cxn ang="0">
                  <a:pos x="236" y="338"/>
                </a:cxn>
                <a:cxn ang="0">
                  <a:pos x="284" y="306"/>
                </a:cxn>
                <a:cxn ang="0">
                  <a:pos x="314" y="262"/>
                </a:cxn>
                <a:cxn ang="0">
                  <a:pos x="324" y="212"/>
                </a:cxn>
                <a:cxn ang="0">
                  <a:pos x="217" y="234"/>
                </a:cxn>
                <a:cxn ang="0">
                  <a:pos x="191" y="263"/>
                </a:cxn>
                <a:cxn ang="0">
                  <a:pos x="160" y="267"/>
                </a:cxn>
                <a:cxn ang="0">
                  <a:pos x="131" y="255"/>
                </a:cxn>
                <a:cxn ang="0">
                  <a:pos x="114" y="231"/>
                </a:cxn>
                <a:cxn ang="0">
                  <a:pos x="104" y="175"/>
                </a:cxn>
                <a:cxn ang="0">
                  <a:pos x="112" y="126"/>
                </a:cxn>
                <a:cxn ang="0">
                  <a:pos x="127" y="100"/>
                </a:cxn>
                <a:cxn ang="0">
                  <a:pos x="152" y="85"/>
                </a:cxn>
                <a:cxn ang="0">
                  <a:pos x="176" y="84"/>
                </a:cxn>
                <a:cxn ang="0">
                  <a:pos x="200" y="92"/>
                </a:cxn>
                <a:cxn ang="0">
                  <a:pos x="219" y="120"/>
                </a:cxn>
              </a:cxnLst>
              <a:rect l="0" t="0" r="r" b="b"/>
              <a:pathLst>
                <a:path w="1099" h="351">
                  <a:moveTo>
                    <a:pt x="697" y="343"/>
                  </a:moveTo>
                  <a:lnTo>
                    <a:pt x="802" y="343"/>
                  </a:lnTo>
                  <a:lnTo>
                    <a:pt x="802" y="128"/>
                  </a:lnTo>
                  <a:lnTo>
                    <a:pt x="805" y="128"/>
                  </a:lnTo>
                  <a:lnTo>
                    <a:pt x="850" y="343"/>
                  </a:lnTo>
                  <a:lnTo>
                    <a:pt x="942" y="343"/>
                  </a:lnTo>
                  <a:lnTo>
                    <a:pt x="991" y="128"/>
                  </a:lnTo>
                  <a:lnTo>
                    <a:pt x="993" y="128"/>
                  </a:lnTo>
                  <a:lnTo>
                    <a:pt x="993" y="301"/>
                  </a:lnTo>
                  <a:lnTo>
                    <a:pt x="1099" y="301"/>
                  </a:lnTo>
                  <a:lnTo>
                    <a:pt x="1099" y="8"/>
                  </a:lnTo>
                  <a:lnTo>
                    <a:pt x="946" y="8"/>
                  </a:lnTo>
                  <a:lnTo>
                    <a:pt x="898" y="205"/>
                  </a:lnTo>
                  <a:lnTo>
                    <a:pt x="897" y="205"/>
                  </a:lnTo>
                  <a:lnTo>
                    <a:pt x="849" y="8"/>
                  </a:lnTo>
                  <a:lnTo>
                    <a:pt x="697" y="8"/>
                  </a:lnTo>
                  <a:lnTo>
                    <a:pt x="697" y="343"/>
                  </a:lnTo>
                  <a:close/>
                  <a:moveTo>
                    <a:pt x="455" y="93"/>
                  </a:moveTo>
                  <a:lnTo>
                    <a:pt x="488" y="93"/>
                  </a:lnTo>
                  <a:lnTo>
                    <a:pt x="488" y="93"/>
                  </a:lnTo>
                  <a:lnTo>
                    <a:pt x="502" y="95"/>
                  </a:lnTo>
                  <a:lnTo>
                    <a:pt x="514" y="96"/>
                  </a:lnTo>
                  <a:lnTo>
                    <a:pt x="524" y="99"/>
                  </a:lnTo>
                  <a:lnTo>
                    <a:pt x="533" y="104"/>
                  </a:lnTo>
                  <a:lnTo>
                    <a:pt x="541" y="108"/>
                  </a:lnTo>
                  <a:lnTo>
                    <a:pt x="548" y="114"/>
                  </a:lnTo>
                  <a:lnTo>
                    <a:pt x="552" y="120"/>
                  </a:lnTo>
                  <a:lnTo>
                    <a:pt x="557" y="125"/>
                  </a:lnTo>
                  <a:lnTo>
                    <a:pt x="561" y="132"/>
                  </a:lnTo>
                  <a:lnTo>
                    <a:pt x="564" y="139"/>
                  </a:lnTo>
                  <a:lnTo>
                    <a:pt x="568" y="153"/>
                  </a:lnTo>
                  <a:lnTo>
                    <a:pt x="569" y="164"/>
                  </a:lnTo>
                  <a:lnTo>
                    <a:pt x="571" y="173"/>
                  </a:lnTo>
                  <a:lnTo>
                    <a:pt x="571" y="173"/>
                  </a:lnTo>
                  <a:lnTo>
                    <a:pt x="569" y="186"/>
                  </a:lnTo>
                  <a:lnTo>
                    <a:pt x="567" y="199"/>
                  </a:lnTo>
                  <a:lnTo>
                    <a:pt x="564" y="214"/>
                  </a:lnTo>
                  <a:lnTo>
                    <a:pt x="560" y="221"/>
                  </a:lnTo>
                  <a:lnTo>
                    <a:pt x="557" y="227"/>
                  </a:lnTo>
                  <a:lnTo>
                    <a:pt x="554" y="234"/>
                  </a:lnTo>
                  <a:lnTo>
                    <a:pt x="548" y="239"/>
                  </a:lnTo>
                  <a:lnTo>
                    <a:pt x="542" y="244"/>
                  </a:lnTo>
                  <a:lnTo>
                    <a:pt x="535" y="248"/>
                  </a:lnTo>
                  <a:lnTo>
                    <a:pt x="527" y="252"/>
                  </a:lnTo>
                  <a:lnTo>
                    <a:pt x="518" y="255"/>
                  </a:lnTo>
                  <a:lnTo>
                    <a:pt x="508" y="256"/>
                  </a:lnTo>
                  <a:lnTo>
                    <a:pt x="496" y="257"/>
                  </a:lnTo>
                  <a:lnTo>
                    <a:pt x="455" y="257"/>
                  </a:lnTo>
                  <a:lnTo>
                    <a:pt x="455" y="93"/>
                  </a:lnTo>
                  <a:close/>
                  <a:moveTo>
                    <a:pt x="352" y="343"/>
                  </a:moveTo>
                  <a:lnTo>
                    <a:pt x="502" y="343"/>
                  </a:lnTo>
                  <a:lnTo>
                    <a:pt x="502" y="343"/>
                  </a:lnTo>
                  <a:lnTo>
                    <a:pt x="523" y="343"/>
                  </a:lnTo>
                  <a:lnTo>
                    <a:pt x="543" y="341"/>
                  </a:lnTo>
                  <a:lnTo>
                    <a:pt x="561" y="336"/>
                  </a:lnTo>
                  <a:lnTo>
                    <a:pt x="579" y="332"/>
                  </a:lnTo>
                  <a:lnTo>
                    <a:pt x="593" y="325"/>
                  </a:lnTo>
                  <a:lnTo>
                    <a:pt x="608" y="317"/>
                  </a:lnTo>
                  <a:lnTo>
                    <a:pt x="621" y="308"/>
                  </a:lnTo>
                  <a:lnTo>
                    <a:pt x="632" y="297"/>
                  </a:lnTo>
                  <a:lnTo>
                    <a:pt x="641" y="286"/>
                  </a:lnTo>
                  <a:lnTo>
                    <a:pt x="651" y="273"/>
                  </a:lnTo>
                  <a:lnTo>
                    <a:pt x="657" y="260"/>
                  </a:lnTo>
                  <a:lnTo>
                    <a:pt x="663" y="245"/>
                  </a:lnTo>
                  <a:lnTo>
                    <a:pt x="668" y="229"/>
                  </a:lnTo>
                  <a:lnTo>
                    <a:pt x="671" y="212"/>
                  </a:lnTo>
                  <a:lnTo>
                    <a:pt x="673" y="194"/>
                  </a:lnTo>
                  <a:lnTo>
                    <a:pt x="673" y="175"/>
                  </a:lnTo>
                  <a:lnTo>
                    <a:pt x="673" y="175"/>
                  </a:lnTo>
                  <a:lnTo>
                    <a:pt x="673" y="159"/>
                  </a:lnTo>
                  <a:lnTo>
                    <a:pt x="672" y="144"/>
                  </a:lnTo>
                  <a:lnTo>
                    <a:pt x="669" y="128"/>
                  </a:lnTo>
                  <a:lnTo>
                    <a:pt x="665" y="113"/>
                  </a:lnTo>
                  <a:lnTo>
                    <a:pt x="661" y="99"/>
                  </a:lnTo>
                  <a:lnTo>
                    <a:pt x="655" y="84"/>
                  </a:lnTo>
                  <a:lnTo>
                    <a:pt x="648" y="72"/>
                  </a:lnTo>
                  <a:lnTo>
                    <a:pt x="640" y="59"/>
                  </a:lnTo>
                  <a:lnTo>
                    <a:pt x="630" y="48"/>
                  </a:lnTo>
                  <a:lnTo>
                    <a:pt x="620" y="39"/>
                  </a:lnTo>
                  <a:lnTo>
                    <a:pt x="607" y="30"/>
                  </a:lnTo>
                  <a:lnTo>
                    <a:pt x="593" y="22"/>
                  </a:lnTo>
                  <a:lnTo>
                    <a:pt x="577" y="16"/>
                  </a:lnTo>
                  <a:lnTo>
                    <a:pt x="560" y="11"/>
                  </a:lnTo>
                  <a:lnTo>
                    <a:pt x="542" y="9"/>
                  </a:lnTo>
                  <a:lnTo>
                    <a:pt x="522" y="8"/>
                  </a:lnTo>
                  <a:lnTo>
                    <a:pt x="352" y="8"/>
                  </a:lnTo>
                  <a:lnTo>
                    <a:pt x="352" y="343"/>
                  </a:lnTo>
                  <a:close/>
                  <a:moveTo>
                    <a:pt x="323" y="132"/>
                  </a:moveTo>
                  <a:lnTo>
                    <a:pt x="323" y="132"/>
                  </a:lnTo>
                  <a:lnTo>
                    <a:pt x="321" y="117"/>
                  </a:lnTo>
                  <a:lnTo>
                    <a:pt x="317" y="103"/>
                  </a:lnTo>
                  <a:lnTo>
                    <a:pt x="314" y="89"/>
                  </a:lnTo>
                  <a:lnTo>
                    <a:pt x="308" y="76"/>
                  </a:lnTo>
                  <a:lnTo>
                    <a:pt x="302" y="65"/>
                  </a:lnTo>
                  <a:lnTo>
                    <a:pt x="296" y="54"/>
                  </a:lnTo>
                  <a:lnTo>
                    <a:pt x="288" y="43"/>
                  </a:lnTo>
                  <a:lnTo>
                    <a:pt x="278" y="35"/>
                  </a:lnTo>
                  <a:lnTo>
                    <a:pt x="268" y="27"/>
                  </a:lnTo>
                  <a:lnTo>
                    <a:pt x="257" y="19"/>
                  </a:lnTo>
                  <a:lnTo>
                    <a:pt x="245" y="14"/>
                  </a:lnTo>
                  <a:lnTo>
                    <a:pt x="233" y="9"/>
                  </a:lnTo>
                  <a:lnTo>
                    <a:pt x="218" y="5"/>
                  </a:lnTo>
                  <a:lnTo>
                    <a:pt x="203" y="2"/>
                  </a:lnTo>
                  <a:lnTo>
                    <a:pt x="187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52" y="0"/>
                  </a:lnTo>
                  <a:lnTo>
                    <a:pt x="134" y="3"/>
                  </a:lnTo>
                  <a:lnTo>
                    <a:pt x="116" y="7"/>
                  </a:lnTo>
                  <a:lnTo>
                    <a:pt x="100" y="13"/>
                  </a:lnTo>
                  <a:lnTo>
                    <a:pt x="86" y="19"/>
                  </a:lnTo>
                  <a:lnTo>
                    <a:pt x="72" y="27"/>
                  </a:lnTo>
                  <a:lnTo>
                    <a:pt x="58" y="38"/>
                  </a:lnTo>
                  <a:lnTo>
                    <a:pt x="47" y="48"/>
                  </a:lnTo>
                  <a:lnTo>
                    <a:pt x="37" y="60"/>
                  </a:lnTo>
                  <a:lnTo>
                    <a:pt x="27" y="73"/>
                  </a:lnTo>
                  <a:lnTo>
                    <a:pt x="19" y="88"/>
                  </a:lnTo>
                  <a:lnTo>
                    <a:pt x="13" y="104"/>
                  </a:lnTo>
                  <a:lnTo>
                    <a:pt x="7" y="120"/>
                  </a:lnTo>
                  <a:lnTo>
                    <a:pt x="3" y="138"/>
                  </a:lnTo>
                  <a:lnTo>
                    <a:pt x="1" y="156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94"/>
                  </a:lnTo>
                  <a:lnTo>
                    <a:pt x="3" y="212"/>
                  </a:lnTo>
                  <a:lnTo>
                    <a:pt x="7" y="229"/>
                  </a:lnTo>
                  <a:lnTo>
                    <a:pt x="11" y="245"/>
                  </a:lnTo>
                  <a:lnTo>
                    <a:pt x="18" y="260"/>
                  </a:lnTo>
                  <a:lnTo>
                    <a:pt x="25" y="275"/>
                  </a:lnTo>
                  <a:lnTo>
                    <a:pt x="34" y="288"/>
                  </a:lnTo>
                  <a:lnTo>
                    <a:pt x="45" y="301"/>
                  </a:lnTo>
                  <a:lnTo>
                    <a:pt x="56" y="312"/>
                  </a:lnTo>
                  <a:lnTo>
                    <a:pt x="70" y="321"/>
                  </a:lnTo>
                  <a:lnTo>
                    <a:pt x="83" y="330"/>
                  </a:lnTo>
                  <a:lnTo>
                    <a:pt x="98" y="337"/>
                  </a:lnTo>
                  <a:lnTo>
                    <a:pt x="114" y="343"/>
                  </a:lnTo>
                  <a:lnTo>
                    <a:pt x="132" y="347"/>
                  </a:lnTo>
                  <a:lnTo>
                    <a:pt x="151" y="350"/>
                  </a:lnTo>
                  <a:lnTo>
                    <a:pt x="171" y="351"/>
                  </a:lnTo>
                  <a:lnTo>
                    <a:pt x="171" y="351"/>
                  </a:lnTo>
                  <a:lnTo>
                    <a:pt x="188" y="351"/>
                  </a:lnTo>
                  <a:lnTo>
                    <a:pt x="205" y="347"/>
                  </a:lnTo>
                  <a:lnTo>
                    <a:pt x="221" y="344"/>
                  </a:lnTo>
                  <a:lnTo>
                    <a:pt x="236" y="338"/>
                  </a:lnTo>
                  <a:lnTo>
                    <a:pt x="250" y="333"/>
                  </a:lnTo>
                  <a:lnTo>
                    <a:pt x="262" y="325"/>
                  </a:lnTo>
                  <a:lnTo>
                    <a:pt x="274" y="317"/>
                  </a:lnTo>
                  <a:lnTo>
                    <a:pt x="284" y="306"/>
                  </a:lnTo>
                  <a:lnTo>
                    <a:pt x="293" y="296"/>
                  </a:lnTo>
                  <a:lnTo>
                    <a:pt x="301" y="286"/>
                  </a:lnTo>
                  <a:lnTo>
                    <a:pt x="308" y="273"/>
                  </a:lnTo>
                  <a:lnTo>
                    <a:pt x="314" y="262"/>
                  </a:lnTo>
                  <a:lnTo>
                    <a:pt x="318" y="249"/>
                  </a:lnTo>
                  <a:lnTo>
                    <a:pt x="322" y="237"/>
                  </a:lnTo>
                  <a:lnTo>
                    <a:pt x="324" y="224"/>
                  </a:lnTo>
                  <a:lnTo>
                    <a:pt x="324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0" y="223"/>
                  </a:lnTo>
                  <a:lnTo>
                    <a:pt x="217" y="234"/>
                  </a:lnTo>
                  <a:lnTo>
                    <a:pt x="212" y="243"/>
                  </a:lnTo>
                  <a:lnTo>
                    <a:pt x="207" y="252"/>
                  </a:lnTo>
                  <a:lnTo>
                    <a:pt x="199" y="259"/>
                  </a:lnTo>
                  <a:lnTo>
                    <a:pt x="191" y="263"/>
                  </a:lnTo>
                  <a:lnTo>
                    <a:pt x="180" y="267"/>
                  </a:lnTo>
                  <a:lnTo>
                    <a:pt x="168" y="268"/>
                  </a:lnTo>
                  <a:lnTo>
                    <a:pt x="168" y="268"/>
                  </a:lnTo>
                  <a:lnTo>
                    <a:pt x="160" y="267"/>
                  </a:lnTo>
                  <a:lnTo>
                    <a:pt x="152" y="265"/>
                  </a:lnTo>
                  <a:lnTo>
                    <a:pt x="144" y="263"/>
                  </a:lnTo>
                  <a:lnTo>
                    <a:pt x="138" y="260"/>
                  </a:lnTo>
                  <a:lnTo>
                    <a:pt x="131" y="255"/>
                  </a:lnTo>
                  <a:lnTo>
                    <a:pt x="127" y="251"/>
                  </a:lnTo>
                  <a:lnTo>
                    <a:pt x="122" y="245"/>
                  </a:lnTo>
                  <a:lnTo>
                    <a:pt x="118" y="238"/>
                  </a:lnTo>
                  <a:lnTo>
                    <a:pt x="114" y="231"/>
                  </a:lnTo>
                  <a:lnTo>
                    <a:pt x="112" y="224"/>
                  </a:lnTo>
                  <a:lnTo>
                    <a:pt x="107" y="208"/>
                  </a:lnTo>
                  <a:lnTo>
                    <a:pt x="105" y="193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5" y="158"/>
                  </a:lnTo>
                  <a:lnTo>
                    <a:pt x="107" y="142"/>
                  </a:lnTo>
                  <a:lnTo>
                    <a:pt x="112" y="126"/>
                  </a:lnTo>
                  <a:lnTo>
                    <a:pt x="114" y="120"/>
                  </a:lnTo>
                  <a:lnTo>
                    <a:pt x="118" y="113"/>
                  </a:lnTo>
                  <a:lnTo>
                    <a:pt x="122" y="106"/>
                  </a:lnTo>
                  <a:lnTo>
                    <a:pt x="127" y="100"/>
                  </a:lnTo>
                  <a:lnTo>
                    <a:pt x="131" y="96"/>
                  </a:lnTo>
                  <a:lnTo>
                    <a:pt x="138" y="91"/>
                  </a:lnTo>
                  <a:lnTo>
                    <a:pt x="144" y="88"/>
                  </a:lnTo>
                  <a:lnTo>
                    <a:pt x="152" y="85"/>
                  </a:lnTo>
                  <a:lnTo>
                    <a:pt x="160" y="84"/>
                  </a:lnTo>
                  <a:lnTo>
                    <a:pt x="168" y="83"/>
                  </a:lnTo>
                  <a:lnTo>
                    <a:pt x="168" y="83"/>
                  </a:lnTo>
                  <a:lnTo>
                    <a:pt x="176" y="84"/>
                  </a:lnTo>
                  <a:lnTo>
                    <a:pt x="183" y="85"/>
                  </a:lnTo>
                  <a:lnTo>
                    <a:pt x="188" y="87"/>
                  </a:lnTo>
                  <a:lnTo>
                    <a:pt x="194" y="89"/>
                  </a:lnTo>
                  <a:lnTo>
                    <a:pt x="200" y="92"/>
                  </a:lnTo>
                  <a:lnTo>
                    <a:pt x="203" y="96"/>
                  </a:lnTo>
                  <a:lnTo>
                    <a:pt x="210" y="104"/>
                  </a:lnTo>
                  <a:lnTo>
                    <a:pt x="216" y="112"/>
                  </a:lnTo>
                  <a:lnTo>
                    <a:pt x="219" y="120"/>
                  </a:lnTo>
                  <a:lnTo>
                    <a:pt x="221" y="128"/>
                  </a:lnTo>
                  <a:lnTo>
                    <a:pt x="223" y="132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5577" y="4193"/>
              <a:ext cx="27" cy="71"/>
            </a:xfrm>
            <a:prstGeom prst="rect">
              <a:avLst/>
            </a:prstGeom>
            <a:solidFill>
              <a:srgbClr val="0055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5451" y="4191"/>
              <a:ext cx="117" cy="73"/>
            </a:xfrm>
            <a:custGeom>
              <a:avLst/>
              <a:gdLst/>
              <a:ahLst/>
              <a:cxnLst>
                <a:cxn ang="0">
                  <a:pos x="108" y="289"/>
                </a:cxn>
                <a:cxn ang="0">
                  <a:pos x="108" y="137"/>
                </a:cxn>
                <a:cxn ang="0">
                  <a:pos x="110" y="116"/>
                </a:cxn>
                <a:cxn ang="0">
                  <a:pos x="117" y="100"/>
                </a:cxn>
                <a:cxn ang="0">
                  <a:pos x="127" y="90"/>
                </a:cxn>
                <a:cxn ang="0">
                  <a:pos x="145" y="85"/>
                </a:cxn>
                <a:cxn ang="0">
                  <a:pos x="156" y="87"/>
                </a:cxn>
                <a:cxn ang="0">
                  <a:pos x="170" y="95"/>
                </a:cxn>
                <a:cxn ang="0">
                  <a:pos x="177" y="109"/>
                </a:cxn>
                <a:cxn ang="0">
                  <a:pos x="181" y="126"/>
                </a:cxn>
                <a:cxn ang="0">
                  <a:pos x="181" y="289"/>
                </a:cxn>
                <a:cxn ang="0">
                  <a:pos x="288" y="137"/>
                </a:cxn>
                <a:cxn ang="0">
                  <a:pos x="289" y="126"/>
                </a:cxn>
                <a:cxn ang="0">
                  <a:pos x="293" y="108"/>
                </a:cxn>
                <a:cxn ang="0">
                  <a:pos x="302" y="95"/>
                </a:cxn>
                <a:cxn ang="0">
                  <a:pos x="315" y="87"/>
                </a:cxn>
                <a:cxn ang="0">
                  <a:pos x="326" y="85"/>
                </a:cxn>
                <a:cxn ang="0">
                  <a:pos x="345" y="90"/>
                </a:cxn>
                <a:cxn ang="0">
                  <a:pos x="355" y="101"/>
                </a:cxn>
                <a:cxn ang="0">
                  <a:pos x="360" y="117"/>
                </a:cxn>
                <a:cxn ang="0">
                  <a:pos x="361" y="137"/>
                </a:cxn>
                <a:cxn ang="0">
                  <a:pos x="468" y="289"/>
                </a:cxn>
                <a:cxn ang="0">
                  <a:pos x="468" y="96"/>
                </a:cxn>
                <a:cxn ang="0">
                  <a:pos x="466" y="69"/>
                </a:cxn>
                <a:cxn ang="0">
                  <a:pos x="462" y="54"/>
                </a:cxn>
                <a:cxn ang="0">
                  <a:pos x="452" y="38"/>
                </a:cxn>
                <a:cxn ang="0">
                  <a:pos x="441" y="24"/>
                </a:cxn>
                <a:cxn ang="0">
                  <a:pos x="426" y="13"/>
                </a:cxn>
                <a:cxn ang="0">
                  <a:pos x="408" y="5"/>
                </a:cxn>
                <a:cxn ang="0">
                  <a:pos x="385" y="0"/>
                </a:cxn>
                <a:cxn ang="0">
                  <a:pos x="371" y="0"/>
                </a:cxn>
                <a:cxn ang="0">
                  <a:pos x="347" y="1"/>
                </a:cxn>
                <a:cxn ang="0">
                  <a:pos x="327" y="6"/>
                </a:cxn>
                <a:cxn ang="0">
                  <a:pos x="311" y="13"/>
                </a:cxn>
                <a:cxn ang="0">
                  <a:pos x="289" y="28"/>
                </a:cxn>
                <a:cxn ang="0">
                  <a:pos x="275" y="44"/>
                </a:cxn>
                <a:cxn ang="0">
                  <a:pos x="269" y="34"/>
                </a:cxn>
                <a:cxn ang="0">
                  <a:pos x="253" y="17"/>
                </a:cxn>
                <a:cxn ang="0">
                  <a:pos x="232" y="7"/>
                </a:cxn>
                <a:cxn ang="0">
                  <a:pos x="210" y="0"/>
                </a:cxn>
                <a:cxn ang="0">
                  <a:pos x="198" y="0"/>
                </a:cxn>
                <a:cxn ang="0">
                  <a:pos x="170" y="2"/>
                </a:cxn>
                <a:cxn ang="0">
                  <a:pos x="145" y="10"/>
                </a:cxn>
                <a:cxn ang="0">
                  <a:pos x="124" y="24"/>
                </a:cxn>
                <a:cxn ang="0">
                  <a:pos x="105" y="44"/>
                </a:cxn>
                <a:cxn ang="0">
                  <a:pos x="104" y="7"/>
                </a:cxn>
                <a:cxn ang="0">
                  <a:pos x="0" y="289"/>
                </a:cxn>
              </a:cxnLst>
              <a:rect l="0" t="0" r="r" b="b"/>
              <a:pathLst>
                <a:path w="468" h="289">
                  <a:moveTo>
                    <a:pt x="0" y="289"/>
                  </a:moveTo>
                  <a:lnTo>
                    <a:pt x="108" y="28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9" y="126"/>
                  </a:lnTo>
                  <a:lnTo>
                    <a:pt x="110" y="116"/>
                  </a:lnTo>
                  <a:lnTo>
                    <a:pt x="112" y="108"/>
                  </a:lnTo>
                  <a:lnTo>
                    <a:pt x="117" y="100"/>
                  </a:lnTo>
                  <a:lnTo>
                    <a:pt x="121" y="95"/>
                  </a:lnTo>
                  <a:lnTo>
                    <a:pt x="127" y="90"/>
                  </a:lnTo>
                  <a:lnTo>
                    <a:pt x="13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56" y="87"/>
                  </a:lnTo>
                  <a:lnTo>
                    <a:pt x="165" y="90"/>
                  </a:lnTo>
                  <a:lnTo>
                    <a:pt x="170" y="95"/>
                  </a:lnTo>
                  <a:lnTo>
                    <a:pt x="175" y="101"/>
                  </a:lnTo>
                  <a:lnTo>
                    <a:pt x="177" y="109"/>
                  </a:lnTo>
                  <a:lnTo>
                    <a:pt x="180" y="117"/>
                  </a:lnTo>
                  <a:lnTo>
                    <a:pt x="181" y="126"/>
                  </a:lnTo>
                  <a:lnTo>
                    <a:pt x="181" y="137"/>
                  </a:lnTo>
                  <a:lnTo>
                    <a:pt x="181" y="289"/>
                  </a:lnTo>
                  <a:lnTo>
                    <a:pt x="288" y="289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9" y="126"/>
                  </a:lnTo>
                  <a:lnTo>
                    <a:pt x="290" y="116"/>
                  </a:lnTo>
                  <a:lnTo>
                    <a:pt x="293" y="108"/>
                  </a:lnTo>
                  <a:lnTo>
                    <a:pt x="297" y="100"/>
                  </a:lnTo>
                  <a:lnTo>
                    <a:pt x="302" y="95"/>
                  </a:lnTo>
                  <a:lnTo>
                    <a:pt x="307" y="90"/>
                  </a:lnTo>
                  <a:lnTo>
                    <a:pt x="315" y="87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36" y="87"/>
                  </a:lnTo>
                  <a:lnTo>
                    <a:pt x="345" y="90"/>
                  </a:lnTo>
                  <a:lnTo>
                    <a:pt x="351" y="95"/>
                  </a:lnTo>
                  <a:lnTo>
                    <a:pt x="355" y="101"/>
                  </a:lnTo>
                  <a:lnTo>
                    <a:pt x="358" y="109"/>
                  </a:lnTo>
                  <a:lnTo>
                    <a:pt x="360" y="117"/>
                  </a:lnTo>
                  <a:lnTo>
                    <a:pt x="361" y="126"/>
                  </a:lnTo>
                  <a:lnTo>
                    <a:pt x="361" y="137"/>
                  </a:lnTo>
                  <a:lnTo>
                    <a:pt x="361" y="289"/>
                  </a:lnTo>
                  <a:lnTo>
                    <a:pt x="468" y="289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67" y="79"/>
                  </a:lnTo>
                  <a:lnTo>
                    <a:pt x="466" y="69"/>
                  </a:lnTo>
                  <a:lnTo>
                    <a:pt x="464" y="61"/>
                  </a:lnTo>
                  <a:lnTo>
                    <a:pt x="462" y="54"/>
                  </a:lnTo>
                  <a:lnTo>
                    <a:pt x="457" y="46"/>
                  </a:lnTo>
                  <a:lnTo>
                    <a:pt x="452" y="38"/>
                  </a:lnTo>
                  <a:lnTo>
                    <a:pt x="448" y="31"/>
                  </a:lnTo>
                  <a:lnTo>
                    <a:pt x="441" y="24"/>
                  </a:lnTo>
                  <a:lnTo>
                    <a:pt x="434" y="18"/>
                  </a:lnTo>
                  <a:lnTo>
                    <a:pt x="426" y="13"/>
                  </a:lnTo>
                  <a:lnTo>
                    <a:pt x="417" y="8"/>
                  </a:lnTo>
                  <a:lnTo>
                    <a:pt x="408" y="5"/>
                  </a:lnTo>
                  <a:lnTo>
                    <a:pt x="396" y="2"/>
                  </a:lnTo>
                  <a:lnTo>
                    <a:pt x="38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9" y="0"/>
                  </a:lnTo>
                  <a:lnTo>
                    <a:pt x="347" y="1"/>
                  </a:lnTo>
                  <a:lnTo>
                    <a:pt x="337" y="3"/>
                  </a:lnTo>
                  <a:lnTo>
                    <a:pt x="327" y="6"/>
                  </a:lnTo>
                  <a:lnTo>
                    <a:pt x="319" y="9"/>
                  </a:lnTo>
                  <a:lnTo>
                    <a:pt x="311" y="13"/>
                  </a:lnTo>
                  <a:lnTo>
                    <a:pt x="298" y="20"/>
                  </a:lnTo>
                  <a:lnTo>
                    <a:pt x="289" y="28"/>
                  </a:lnTo>
                  <a:lnTo>
                    <a:pt x="282" y="35"/>
                  </a:lnTo>
                  <a:lnTo>
                    <a:pt x="275" y="44"/>
                  </a:lnTo>
                  <a:lnTo>
                    <a:pt x="275" y="44"/>
                  </a:lnTo>
                  <a:lnTo>
                    <a:pt x="269" y="34"/>
                  </a:lnTo>
                  <a:lnTo>
                    <a:pt x="262" y="25"/>
                  </a:lnTo>
                  <a:lnTo>
                    <a:pt x="253" y="17"/>
                  </a:lnTo>
                  <a:lnTo>
                    <a:pt x="244" y="11"/>
                  </a:lnTo>
                  <a:lnTo>
                    <a:pt x="232" y="7"/>
                  </a:lnTo>
                  <a:lnTo>
                    <a:pt x="222" y="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0" y="2"/>
                  </a:lnTo>
                  <a:lnTo>
                    <a:pt x="158" y="6"/>
                  </a:lnTo>
                  <a:lnTo>
                    <a:pt x="145" y="10"/>
                  </a:lnTo>
                  <a:lnTo>
                    <a:pt x="134" y="16"/>
                  </a:lnTo>
                  <a:lnTo>
                    <a:pt x="124" y="24"/>
                  </a:lnTo>
                  <a:lnTo>
                    <a:pt x="115" y="33"/>
                  </a:lnTo>
                  <a:lnTo>
                    <a:pt x="105" y="44"/>
                  </a:lnTo>
                  <a:lnTo>
                    <a:pt x="104" y="44"/>
                  </a:lnTo>
                  <a:lnTo>
                    <a:pt x="104" y="7"/>
                  </a:lnTo>
                  <a:lnTo>
                    <a:pt x="0" y="7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5367" y="4178"/>
              <a:ext cx="78" cy="89"/>
            </a:xfrm>
            <a:custGeom>
              <a:avLst/>
              <a:gdLst/>
              <a:ahLst/>
              <a:cxnLst>
                <a:cxn ang="0">
                  <a:pos x="301" y="91"/>
                </a:cxn>
                <a:cxn ang="0">
                  <a:pos x="288" y="53"/>
                </a:cxn>
                <a:cxn ang="0">
                  <a:pos x="262" y="27"/>
                </a:cxn>
                <a:cxn ang="0">
                  <a:pos x="228" y="11"/>
                </a:cxn>
                <a:cxn ang="0">
                  <a:pos x="191" y="2"/>
                </a:cxn>
                <a:cxn ang="0">
                  <a:pos x="153" y="0"/>
                </a:cxn>
                <a:cxn ang="0">
                  <a:pos x="104" y="4"/>
                </a:cxn>
                <a:cxn ang="0">
                  <a:pos x="68" y="16"/>
                </a:cxn>
                <a:cxn ang="0">
                  <a:pos x="36" y="36"/>
                </a:cxn>
                <a:cxn ang="0">
                  <a:pos x="16" y="66"/>
                </a:cxn>
                <a:cxn ang="0">
                  <a:pos x="7" y="108"/>
                </a:cxn>
                <a:cxn ang="0">
                  <a:pos x="9" y="128"/>
                </a:cxn>
                <a:cxn ang="0">
                  <a:pos x="18" y="155"/>
                </a:cxn>
                <a:cxn ang="0">
                  <a:pos x="36" y="176"/>
                </a:cxn>
                <a:cxn ang="0">
                  <a:pos x="64" y="193"/>
                </a:cxn>
                <a:cxn ang="0">
                  <a:pos x="101" y="207"/>
                </a:cxn>
                <a:cxn ang="0">
                  <a:pos x="167" y="221"/>
                </a:cxn>
                <a:cxn ang="0">
                  <a:pos x="192" y="232"/>
                </a:cxn>
                <a:cxn ang="0">
                  <a:pos x="199" y="249"/>
                </a:cxn>
                <a:cxn ang="0">
                  <a:pos x="194" y="262"/>
                </a:cxn>
                <a:cxn ang="0">
                  <a:pos x="178" y="272"/>
                </a:cxn>
                <a:cxn ang="0">
                  <a:pos x="159" y="275"/>
                </a:cxn>
                <a:cxn ang="0">
                  <a:pos x="132" y="270"/>
                </a:cxn>
                <a:cxn ang="0">
                  <a:pos x="121" y="259"/>
                </a:cxn>
                <a:cxn ang="0">
                  <a:pos x="113" y="235"/>
                </a:cxn>
                <a:cxn ang="0">
                  <a:pos x="1" y="251"/>
                </a:cxn>
                <a:cxn ang="0">
                  <a:pos x="15" y="291"/>
                </a:cxn>
                <a:cxn ang="0">
                  <a:pos x="40" y="321"/>
                </a:cxn>
                <a:cxn ang="0">
                  <a:pos x="74" y="340"/>
                </a:cxn>
                <a:cxn ang="0">
                  <a:pos x="113" y="352"/>
                </a:cxn>
                <a:cxn ang="0">
                  <a:pos x="154" y="355"/>
                </a:cxn>
                <a:cxn ang="0">
                  <a:pos x="196" y="352"/>
                </a:cxn>
                <a:cxn ang="0">
                  <a:pos x="236" y="341"/>
                </a:cxn>
                <a:cxn ang="0">
                  <a:pos x="272" y="323"/>
                </a:cxn>
                <a:cxn ang="0">
                  <a:pos x="297" y="293"/>
                </a:cxn>
                <a:cxn ang="0">
                  <a:pos x="310" y="252"/>
                </a:cxn>
                <a:cxn ang="0">
                  <a:pos x="310" y="225"/>
                </a:cxn>
                <a:cxn ang="0">
                  <a:pos x="305" y="199"/>
                </a:cxn>
                <a:cxn ang="0">
                  <a:pos x="293" y="178"/>
                </a:cxn>
                <a:cxn ang="0">
                  <a:pos x="265" y="153"/>
                </a:cxn>
                <a:cxn ang="0">
                  <a:pos x="237" y="141"/>
                </a:cxn>
                <a:cxn ang="0">
                  <a:pos x="178" y="126"/>
                </a:cxn>
                <a:cxn ang="0">
                  <a:pos x="133" y="115"/>
                </a:cxn>
                <a:cxn ang="0">
                  <a:pos x="124" y="109"/>
                </a:cxn>
                <a:cxn ang="0">
                  <a:pos x="120" y="98"/>
                </a:cxn>
                <a:cxn ang="0">
                  <a:pos x="127" y="79"/>
                </a:cxn>
                <a:cxn ang="0">
                  <a:pos x="144" y="72"/>
                </a:cxn>
                <a:cxn ang="0">
                  <a:pos x="163" y="72"/>
                </a:cxn>
                <a:cxn ang="0">
                  <a:pos x="181" y="82"/>
                </a:cxn>
                <a:cxn ang="0">
                  <a:pos x="192" y="92"/>
                </a:cxn>
                <a:cxn ang="0">
                  <a:pos x="302" y="107"/>
                </a:cxn>
              </a:cxnLst>
              <a:rect l="0" t="0" r="r" b="b"/>
              <a:pathLst>
                <a:path w="310" h="355">
                  <a:moveTo>
                    <a:pt x="302" y="107"/>
                  </a:moveTo>
                  <a:lnTo>
                    <a:pt x="302" y="107"/>
                  </a:lnTo>
                  <a:lnTo>
                    <a:pt x="301" y="91"/>
                  </a:lnTo>
                  <a:lnTo>
                    <a:pt x="298" y="77"/>
                  </a:lnTo>
                  <a:lnTo>
                    <a:pt x="293" y="65"/>
                  </a:lnTo>
                  <a:lnTo>
                    <a:pt x="288" y="53"/>
                  </a:lnTo>
                  <a:lnTo>
                    <a:pt x="280" y="44"/>
                  </a:lnTo>
                  <a:lnTo>
                    <a:pt x="272" y="35"/>
                  </a:lnTo>
                  <a:lnTo>
                    <a:pt x="262" y="27"/>
                  </a:lnTo>
                  <a:lnTo>
                    <a:pt x="251" y="21"/>
                  </a:lnTo>
                  <a:lnTo>
                    <a:pt x="241" y="16"/>
                  </a:lnTo>
                  <a:lnTo>
                    <a:pt x="228" y="11"/>
                  </a:lnTo>
                  <a:lnTo>
                    <a:pt x="217" y="8"/>
                  </a:lnTo>
                  <a:lnTo>
                    <a:pt x="204" y="4"/>
                  </a:lnTo>
                  <a:lnTo>
                    <a:pt x="191" y="2"/>
                  </a:lnTo>
                  <a:lnTo>
                    <a:pt x="178" y="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29" y="1"/>
                  </a:lnTo>
                  <a:lnTo>
                    <a:pt x="116" y="3"/>
                  </a:lnTo>
                  <a:lnTo>
                    <a:pt x="104" y="4"/>
                  </a:lnTo>
                  <a:lnTo>
                    <a:pt x="91" y="8"/>
                  </a:lnTo>
                  <a:lnTo>
                    <a:pt x="80" y="11"/>
                  </a:lnTo>
                  <a:lnTo>
                    <a:pt x="68" y="16"/>
                  </a:lnTo>
                  <a:lnTo>
                    <a:pt x="57" y="21"/>
                  </a:lnTo>
                  <a:lnTo>
                    <a:pt x="47" y="28"/>
                  </a:lnTo>
                  <a:lnTo>
                    <a:pt x="36" y="36"/>
                  </a:lnTo>
                  <a:lnTo>
                    <a:pt x="28" y="45"/>
                  </a:lnTo>
                  <a:lnTo>
                    <a:pt x="22" y="54"/>
                  </a:lnTo>
                  <a:lnTo>
                    <a:pt x="16" y="66"/>
                  </a:lnTo>
                  <a:lnTo>
                    <a:pt x="11" y="78"/>
                  </a:lnTo>
                  <a:lnTo>
                    <a:pt x="8" y="92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8" y="118"/>
                  </a:lnTo>
                  <a:lnTo>
                    <a:pt x="9" y="128"/>
                  </a:lnTo>
                  <a:lnTo>
                    <a:pt x="11" y="137"/>
                  </a:lnTo>
                  <a:lnTo>
                    <a:pt x="15" y="147"/>
                  </a:lnTo>
                  <a:lnTo>
                    <a:pt x="18" y="155"/>
                  </a:lnTo>
                  <a:lnTo>
                    <a:pt x="24" y="162"/>
                  </a:lnTo>
                  <a:lnTo>
                    <a:pt x="30" y="169"/>
                  </a:lnTo>
                  <a:lnTo>
                    <a:pt x="36" y="176"/>
                  </a:lnTo>
                  <a:lnTo>
                    <a:pt x="44" y="182"/>
                  </a:lnTo>
                  <a:lnTo>
                    <a:pt x="54" y="188"/>
                  </a:lnTo>
                  <a:lnTo>
                    <a:pt x="64" y="193"/>
                  </a:lnTo>
                  <a:lnTo>
                    <a:pt x="75" y="198"/>
                  </a:lnTo>
                  <a:lnTo>
                    <a:pt x="88" y="202"/>
                  </a:lnTo>
                  <a:lnTo>
                    <a:pt x="101" y="207"/>
                  </a:lnTo>
                  <a:lnTo>
                    <a:pt x="133" y="214"/>
                  </a:lnTo>
                  <a:lnTo>
                    <a:pt x="133" y="214"/>
                  </a:lnTo>
                  <a:lnTo>
                    <a:pt x="167" y="221"/>
                  </a:lnTo>
                  <a:lnTo>
                    <a:pt x="178" y="224"/>
                  </a:lnTo>
                  <a:lnTo>
                    <a:pt x="186" y="227"/>
                  </a:lnTo>
                  <a:lnTo>
                    <a:pt x="192" y="232"/>
                  </a:lnTo>
                  <a:lnTo>
                    <a:pt x="195" y="237"/>
                  </a:lnTo>
                  <a:lnTo>
                    <a:pt x="197" y="242"/>
                  </a:lnTo>
                  <a:lnTo>
                    <a:pt x="199" y="249"/>
                  </a:lnTo>
                  <a:lnTo>
                    <a:pt x="199" y="249"/>
                  </a:lnTo>
                  <a:lnTo>
                    <a:pt x="197" y="256"/>
                  </a:lnTo>
                  <a:lnTo>
                    <a:pt x="194" y="262"/>
                  </a:lnTo>
                  <a:lnTo>
                    <a:pt x="189" y="266"/>
                  </a:lnTo>
                  <a:lnTo>
                    <a:pt x="184" y="270"/>
                  </a:lnTo>
                  <a:lnTo>
                    <a:pt x="178" y="272"/>
                  </a:lnTo>
                  <a:lnTo>
                    <a:pt x="171" y="274"/>
                  </a:lnTo>
                  <a:lnTo>
                    <a:pt x="159" y="275"/>
                  </a:lnTo>
                  <a:lnTo>
                    <a:pt x="159" y="275"/>
                  </a:lnTo>
                  <a:lnTo>
                    <a:pt x="148" y="274"/>
                  </a:lnTo>
                  <a:lnTo>
                    <a:pt x="139" y="273"/>
                  </a:lnTo>
                  <a:lnTo>
                    <a:pt x="132" y="270"/>
                  </a:lnTo>
                  <a:lnTo>
                    <a:pt x="127" y="266"/>
                  </a:lnTo>
                  <a:lnTo>
                    <a:pt x="127" y="266"/>
                  </a:lnTo>
                  <a:lnTo>
                    <a:pt x="121" y="259"/>
                  </a:lnTo>
                  <a:lnTo>
                    <a:pt x="116" y="251"/>
                  </a:lnTo>
                  <a:lnTo>
                    <a:pt x="114" y="244"/>
                  </a:lnTo>
                  <a:lnTo>
                    <a:pt x="113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1" y="251"/>
                  </a:lnTo>
                  <a:lnTo>
                    <a:pt x="4" y="266"/>
                  </a:lnTo>
                  <a:lnTo>
                    <a:pt x="9" y="279"/>
                  </a:lnTo>
                  <a:lnTo>
                    <a:pt x="15" y="291"/>
                  </a:lnTo>
                  <a:lnTo>
                    <a:pt x="22" y="301"/>
                  </a:lnTo>
                  <a:lnTo>
                    <a:pt x="31" y="312"/>
                  </a:lnTo>
                  <a:lnTo>
                    <a:pt x="40" y="321"/>
                  </a:lnTo>
                  <a:lnTo>
                    <a:pt x="50" y="328"/>
                  </a:lnTo>
                  <a:lnTo>
                    <a:pt x="62" y="334"/>
                  </a:lnTo>
                  <a:lnTo>
                    <a:pt x="74" y="340"/>
                  </a:lnTo>
                  <a:lnTo>
                    <a:pt x="87" y="345"/>
                  </a:lnTo>
                  <a:lnTo>
                    <a:pt x="99" y="348"/>
                  </a:lnTo>
                  <a:lnTo>
                    <a:pt x="113" y="352"/>
                  </a:lnTo>
                  <a:lnTo>
                    <a:pt x="127" y="353"/>
                  </a:lnTo>
                  <a:lnTo>
                    <a:pt x="140" y="354"/>
                  </a:lnTo>
                  <a:lnTo>
                    <a:pt x="154" y="355"/>
                  </a:lnTo>
                  <a:lnTo>
                    <a:pt x="154" y="355"/>
                  </a:lnTo>
                  <a:lnTo>
                    <a:pt x="183" y="354"/>
                  </a:lnTo>
                  <a:lnTo>
                    <a:pt x="196" y="352"/>
                  </a:lnTo>
                  <a:lnTo>
                    <a:pt x="210" y="349"/>
                  </a:lnTo>
                  <a:lnTo>
                    <a:pt x="224" y="346"/>
                  </a:lnTo>
                  <a:lnTo>
                    <a:pt x="236" y="341"/>
                  </a:lnTo>
                  <a:lnTo>
                    <a:pt x="249" y="337"/>
                  </a:lnTo>
                  <a:lnTo>
                    <a:pt x="260" y="330"/>
                  </a:lnTo>
                  <a:lnTo>
                    <a:pt x="272" y="323"/>
                  </a:lnTo>
                  <a:lnTo>
                    <a:pt x="281" y="314"/>
                  </a:lnTo>
                  <a:lnTo>
                    <a:pt x="290" y="305"/>
                  </a:lnTo>
                  <a:lnTo>
                    <a:pt x="297" y="293"/>
                  </a:lnTo>
                  <a:lnTo>
                    <a:pt x="302" y="281"/>
                  </a:lnTo>
                  <a:lnTo>
                    <a:pt x="307" y="267"/>
                  </a:lnTo>
                  <a:lnTo>
                    <a:pt x="310" y="252"/>
                  </a:lnTo>
                  <a:lnTo>
                    <a:pt x="310" y="235"/>
                  </a:lnTo>
                  <a:lnTo>
                    <a:pt x="310" y="235"/>
                  </a:lnTo>
                  <a:lnTo>
                    <a:pt x="310" y="225"/>
                  </a:lnTo>
                  <a:lnTo>
                    <a:pt x="309" y="216"/>
                  </a:lnTo>
                  <a:lnTo>
                    <a:pt x="307" y="208"/>
                  </a:lnTo>
                  <a:lnTo>
                    <a:pt x="305" y="199"/>
                  </a:lnTo>
                  <a:lnTo>
                    <a:pt x="301" y="192"/>
                  </a:lnTo>
                  <a:lnTo>
                    <a:pt x="298" y="185"/>
                  </a:lnTo>
                  <a:lnTo>
                    <a:pt x="293" y="178"/>
                  </a:lnTo>
                  <a:lnTo>
                    <a:pt x="289" y="173"/>
                  </a:lnTo>
                  <a:lnTo>
                    <a:pt x="277" y="162"/>
                  </a:lnTo>
                  <a:lnTo>
                    <a:pt x="265" y="153"/>
                  </a:lnTo>
                  <a:lnTo>
                    <a:pt x="252" y="147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22" y="136"/>
                  </a:lnTo>
                  <a:lnTo>
                    <a:pt x="208" y="133"/>
                  </a:lnTo>
                  <a:lnTo>
                    <a:pt x="178" y="126"/>
                  </a:lnTo>
                  <a:lnTo>
                    <a:pt x="153" y="121"/>
                  </a:lnTo>
                  <a:lnTo>
                    <a:pt x="143" y="118"/>
                  </a:lnTo>
                  <a:lnTo>
                    <a:pt x="133" y="115"/>
                  </a:lnTo>
                  <a:lnTo>
                    <a:pt x="133" y="115"/>
                  </a:lnTo>
                  <a:lnTo>
                    <a:pt x="129" y="112"/>
                  </a:lnTo>
                  <a:lnTo>
                    <a:pt x="124" y="109"/>
                  </a:lnTo>
                  <a:lnTo>
                    <a:pt x="121" y="104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21" y="90"/>
                  </a:lnTo>
                  <a:lnTo>
                    <a:pt x="123" y="84"/>
                  </a:lnTo>
                  <a:lnTo>
                    <a:pt x="127" y="79"/>
                  </a:lnTo>
                  <a:lnTo>
                    <a:pt x="131" y="76"/>
                  </a:lnTo>
                  <a:lnTo>
                    <a:pt x="137" y="74"/>
                  </a:lnTo>
                  <a:lnTo>
                    <a:pt x="144" y="72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63" y="72"/>
                  </a:lnTo>
                  <a:lnTo>
                    <a:pt x="170" y="74"/>
                  </a:lnTo>
                  <a:lnTo>
                    <a:pt x="176" y="77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7" y="86"/>
                  </a:lnTo>
                  <a:lnTo>
                    <a:pt x="192" y="92"/>
                  </a:lnTo>
                  <a:lnTo>
                    <a:pt x="194" y="99"/>
                  </a:lnTo>
                  <a:lnTo>
                    <a:pt x="195" y="107"/>
                  </a:lnTo>
                  <a:lnTo>
                    <a:pt x="302" y="107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5660" y="4165"/>
              <a:ext cx="73" cy="99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109" y="395"/>
                </a:cxn>
                <a:cxn ang="0">
                  <a:pos x="109" y="259"/>
                </a:cxn>
                <a:cxn ang="0">
                  <a:pos x="109" y="259"/>
                </a:cxn>
                <a:cxn ang="0">
                  <a:pos x="109" y="242"/>
                </a:cxn>
                <a:cxn ang="0">
                  <a:pos x="112" y="226"/>
                </a:cxn>
                <a:cxn ang="0">
                  <a:pos x="116" y="214"/>
                </a:cxn>
                <a:cxn ang="0">
                  <a:pos x="119" y="210"/>
                </a:cxn>
                <a:cxn ang="0">
                  <a:pos x="121" y="205"/>
                </a:cxn>
                <a:cxn ang="0">
                  <a:pos x="121" y="205"/>
                </a:cxn>
                <a:cxn ang="0">
                  <a:pos x="125" y="200"/>
                </a:cxn>
                <a:cxn ang="0">
                  <a:pos x="132" y="195"/>
                </a:cxn>
                <a:cxn ang="0">
                  <a:pos x="139" y="192"/>
                </a:cxn>
                <a:cxn ang="0">
                  <a:pos x="146" y="190"/>
                </a:cxn>
                <a:cxn ang="0">
                  <a:pos x="146" y="190"/>
                </a:cxn>
                <a:cxn ang="0">
                  <a:pos x="155" y="190"/>
                </a:cxn>
                <a:cxn ang="0">
                  <a:pos x="162" y="193"/>
                </a:cxn>
                <a:cxn ang="0">
                  <a:pos x="168" y="196"/>
                </a:cxn>
                <a:cxn ang="0">
                  <a:pos x="173" y="202"/>
                </a:cxn>
                <a:cxn ang="0">
                  <a:pos x="173" y="202"/>
                </a:cxn>
                <a:cxn ang="0">
                  <a:pos x="178" y="208"/>
                </a:cxn>
                <a:cxn ang="0">
                  <a:pos x="180" y="217"/>
                </a:cxn>
                <a:cxn ang="0">
                  <a:pos x="182" y="227"/>
                </a:cxn>
                <a:cxn ang="0">
                  <a:pos x="182" y="239"/>
                </a:cxn>
                <a:cxn ang="0">
                  <a:pos x="182" y="395"/>
                </a:cxn>
                <a:cxn ang="0">
                  <a:pos x="292" y="395"/>
                </a:cxn>
                <a:cxn ang="0">
                  <a:pos x="292" y="215"/>
                </a:cxn>
                <a:cxn ang="0">
                  <a:pos x="292" y="215"/>
                </a:cxn>
                <a:cxn ang="0">
                  <a:pos x="292" y="202"/>
                </a:cxn>
                <a:cxn ang="0">
                  <a:pos x="291" y="189"/>
                </a:cxn>
                <a:cxn ang="0">
                  <a:pos x="289" y="177"/>
                </a:cxn>
                <a:cxn ang="0">
                  <a:pos x="286" y="166"/>
                </a:cxn>
                <a:cxn ang="0">
                  <a:pos x="282" y="156"/>
                </a:cxn>
                <a:cxn ang="0">
                  <a:pos x="278" y="147"/>
                </a:cxn>
                <a:cxn ang="0">
                  <a:pos x="273" y="139"/>
                </a:cxn>
                <a:cxn ang="0">
                  <a:pos x="267" y="132"/>
                </a:cxn>
                <a:cxn ang="0">
                  <a:pos x="267" y="132"/>
                </a:cxn>
                <a:cxn ang="0">
                  <a:pos x="260" y="125"/>
                </a:cxn>
                <a:cxn ang="0">
                  <a:pos x="253" y="121"/>
                </a:cxn>
                <a:cxn ang="0">
                  <a:pos x="245" y="116"/>
                </a:cxn>
                <a:cxn ang="0">
                  <a:pos x="236" y="112"/>
                </a:cxn>
                <a:cxn ang="0">
                  <a:pos x="227" y="110"/>
                </a:cxn>
                <a:cxn ang="0">
                  <a:pos x="218" y="107"/>
                </a:cxn>
                <a:cxn ang="0">
                  <a:pos x="208" y="106"/>
                </a:cxn>
                <a:cxn ang="0">
                  <a:pos x="197" y="105"/>
                </a:cxn>
                <a:cxn ang="0">
                  <a:pos x="197" y="105"/>
                </a:cxn>
                <a:cxn ang="0">
                  <a:pos x="184" y="106"/>
                </a:cxn>
                <a:cxn ang="0">
                  <a:pos x="171" y="107"/>
                </a:cxn>
                <a:cxn ang="0">
                  <a:pos x="158" y="110"/>
                </a:cxn>
                <a:cxn ang="0">
                  <a:pos x="145" y="115"/>
                </a:cxn>
                <a:cxn ang="0">
                  <a:pos x="145" y="115"/>
                </a:cxn>
                <a:cxn ang="0">
                  <a:pos x="136" y="121"/>
                </a:cxn>
                <a:cxn ang="0">
                  <a:pos x="128" y="127"/>
                </a:cxn>
                <a:cxn ang="0">
                  <a:pos x="119" y="135"/>
                </a:cxn>
                <a:cxn ang="0">
                  <a:pos x="109" y="144"/>
                </a:cxn>
                <a:cxn ang="0">
                  <a:pos x="109" y="0"/>
                </a:cxn>
                <a:cxn ang="0">
                  <a:pos x="0" y="0"/>
                </a:cxn>
                <a:cxn ang="0">
                  <a:pos x="0" y="395"/>
                </a:cxn>
              </a:cxnLst>
              <a:rect l="0" t="0" r="r" b="b"/>
              <a:pathLst>
                <a:path w="292" h="395">
                  <a:moveTo>
                    <a:pt x="0" y="395"/>
                  </a:moveTo>
                  <a:lnTo>
                    <a:pt x="109" y="395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9" y="242"/>
                  </a:lnTo>
                  <a:lnTo>
                    <a:pt x="112" y="226"/>
                  </a:lnTo>
                  <a:lnTo>
                    <a:pt x="116" y="214"/>
                  </a:lnTo>
                  <a:lnTo>
                    <a:pt x="119" y="210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5" y="200"/>
                  </a:lnTo>
                  <a:lnTo>
                    <a:pt x="132" y="195"/>
                  </a:lnTo>
                  <a:lnTo>
                    <a:pt x="139" y="192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55" y="190"/>
                  </a:lnTo>
                  <a:lnTo>
                    <a:pt x="162" y="193"/>
                  </a:lnTo>
                  <a:lnTo>
                    <a:pt x="168" y="196"/>
                  </a:lnTo>
                  <a:lnTo>
                    <a:pt x="173" y="202"/>
                  </a:lnTo>
                  <a:lnTo>
                    <a:pt x="173" y="202"/>
                  </a:lnTo>
                  <a:lnTo>
                    <a:pt x="178" y="208"/>
                  </a:lnTo>
                  <a:lnTo>
                    <a:pt x="180" y="217"/>
                  </a:lnTo>
                  <a:lnTo>
                    <a:pt x="182" y="227"/>
                  </a:lnTo>
                  <a:lnTo>
                    <a:pt x="182" y="239"/>
                  </a:lnTo>
                  <a:lnTo>
                    <a:pt x="182" y="395"/>
                  </a:lnTo>
                  <a:lnTo>
                    <a:pt x="292" y="395"/>
                  </a:lnTo>
                  <a:lnTo>
                    <a:pt x="292" y="215"/>
                  </a:lnTo>
                  <a:lnTo>
                    <a:pt x="292" y="215"/>
                  </a:lnTo>
                  <a:lnTo>
                    <a:pt x="292" y="202"/>
                  </a:lnTo>
                  <a:lnTo>
                    <a:pt x="291" y="189"/>
                  </a:lnTo>
                  <a:lnTo>
                    <a:pt x="289" y="177"/>
                  </a:lnTo>
                  <a:lnTo>
                    <a:pt x="286" y="166"/>
                  </a:lnTo>
                  <a:lnTo>
                    <a:pt x="282" y="156"/>
                  </a:lnTo>
                  <a:lnTo>
                    <a:pt x="278" y="147"/>
                  </a:lnTo>
                  <a:lnTo>
                    <a:pt x="273" y="139"/>
                  </a:lnTo>
                  <a:lnTo>
                    <a:pt x="267" y="132"/>
                  </a:lnTo>
                  <a:lnTo>
                    <a:pt x="267" y="132"/>
                  </a:lnTo>
                  <a:lnTo>
                    <a:pt x="260" y="125"/>
                  </a:lnTo>
                  <a:lnTo>
                    <a:pt x="253" y="121"/>
                  </a:lnTo>
                  <a:lnTo>
                    <a:pt x="245" y="116"/>
                  </a:lnTo>
                  <a:lnTo>
                    <a:pt x="236" y="112"/>
                  </a:lnTo>
                  <a:lnTo>
                    <a:pt x="227" y="110"/>
                  </a:lnTo>
                  <a:lnTo>
                    <a:pt x="218" y="107"/>
                  </a:lnTo>
                  <a:lnTo>
                    <a:pt x="208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84" y="106"/>
                  </a:lnTo>
                  <a:lnTo>
                    <a:pt x="171" y="107"/>
                  </a:lnTo>
                  <a:lnTo>
                    <a:pt x="158" y="110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36" y="121"/>
                  </a:lnTo>
                  <a:lnTo>
                    <a:pt x="128" y="127"/>
                  </a:lnTo>
                  <a:lnTo>
                    <a:pt x="119" y="135"/>
                  </a:lnTo>
                  <a:lnTo>
                    <a:pt x="109" y="144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5613" y="4171"/>
              <a:ext cx="38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0" y="167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287"/>
                </a:cxn>
                <a:cxn ang="0">
                  <a:pos x="2" y="307"/>
                </a:cxn>
                <a:cxn ang="0">
                  <a:pos x="5" y="323"/>
                </a:cxn>
                <a:cxn ang="0">
                  <a:pos x="10" y="336"/>
                </a:cxn>
                <a:cxn ang="0">
                  <a:pos x="10" y="336"/>
                </a:cxn>
                <a:cxn ang="0">
                  <a:pos x="16" y="347"/>
                </a:cxn>
                <a:cxn ang="0">
                  <a:pos x="21" y="355"/>
                </a:cxn>
                <a:cxn ang="0">
                  <a:pos x="29" y="360"/>
                </a:cxn>
                <a:cxn ang="0">
                  <a:pos x="37" y="366"/>
                </a:cxn>
                <a:cxn ang="0">
                  <a:pos x="37" y="366"/>
                </a:cxn>
                <a:cxn ang="0">
                  <a:pos x="47" y="370"/>
                </a:cxn>
                <a:cxn ang="0">
                  <a:pos x="60" y="374"/>
                </a:cxn>
                <a:cxn ang="0">
                  <a:pos x="75" y="376"/>
                </a:cxn>
                <a:cxn ang="0">
                  <a:pos x="93" y="376"/>
                </a:cxn>
                <a:cxn ang="0">
                  <a:pos x="93" y="376"/>
                </a:cxn>
                <a:cxn ang="0">
                  <a:pos x="106" y="376"/>
                </a:cxn>
                <a:cxn ang="0">
                  <a:pos x="121" y="374"/>
                </a:cxn>
                <a:cxn ang="0">
                  <a:pos x="136" y="372"/>
                </a:cxn>
                <a:cxn ang="0">
                  <a:pos x="151" y="367"/>
                </a:cxn>
                <a:cxn ang="0">
                  <a:pos x="151" y="296"/>
                </a:cxn>
                <a:cxn ang="0">
                  <a:pos x="151" y="296"/>
                </a:cxn>
                <a:cxn ang="0">
                  <a:pos x="147" y="298"/>
                </a:cxn>
                <a:cxn ang="0">
                  <a:pos x="139" y="299"/>
                </a:cxn>
                <a:cxn ang="0">
                  <a:pos x="123" y="300"/>
                </a:cxn>
                <a:cxn ang="0">
                  <a:pos x="123" y="300"/>
                </a:cxn>
                <a:cxn ang="0">
                  <a:pos x="117" y="299"/>
                </a:cxn>
                <a:cxn ang="0">
                  <a:pos x="113" y="295"/>
                </a:cxn>
                <a:cxn ang="0">
                  <a:pos x="110" y="293"/>
                </a:cxn>
                <a:cxn ang="0">
                  <a:pos x="108" y="291"/>
                </a:cxn>
                <a:cxn ang="0">
                  <a:pos x="108" y="291"/>
                </a:cxn>
                <a:cxn ang="0">
                  <a:pos x="107" y="287"/>
                </a:cxn>
                <a:cxn ang="0">
                  <a:pos x="106" y="282"/>
                </a:cxn>
                <a:cxn ang="0">
                  <a:pos x="105" y="267"/>
                </a:cxn>
                <a:cxn ang="0">
                  <a:pos x="105" y="167"/>
                </a:cxn>
                <a:cxn ang="0">
                  <a:pos x="151" y="167"/>
                </a:cxn>
                <a:cxn ang="0">
                  <a:pos x="151" y="87"/>
                </a:cxn>
                <a:cxn ang="0">
                  <a:pos x="105" y="87"/>
                </a:cxn>
                <a:cxn ang="0">
                  <a:pos x="105" y="0"/>
                </a:cxn>
                <a:cxn ang="0">
                  <a:pos x="0" y="0"/>
                </a:cxn>
              </a:cxnLst>
              <a:rect l="0" t="0" r="r" b="b"/>
              <a:pathLst>
                <a:path w="151" h="376">
                  <a:moveTo>
                    <a:pt x="0" y="0"/>
                  </a:moveTo>
                  <a:lnTo>
                    <a:pt x="0" y="87"/>
                  </a:lnTo>
                  <a:lnTo>
                    <a:pt x="0" y="167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87"/>
                  </a:lnTo>
                  <a:lnTo>
                    <a:pt x="2" y="307"/>
                  </a:lnTo>
                  <a:lnTo>
                    <a:pt x="5" y="323"/>
                  </a:lnTo>
                  <a:lnTo>
                    <a:pt x="10" y="336"/>
                  </a:lnTo>
                  <a:lnTo>
                    <a:pt x="10" y="336"/>
                  </a:lnTo>
                  <a:lnTo>
                    <a:pt x="16" y="347"/>
                  </a:lnTo>
                  <a:lnTo>
                    <a:pt x="21" y="355"/>
                  </a:lnTo>
                  <a:lnTo>
                    <a:pt x="29" y="360"/>
                  </a:lnTo>
                  <a:lnTo>
                    <a:pt x="37" y="366"/>
                  </a:lnTo>
                  <a:lnTo>
                    <a:pt x="37" y="366"/>
                  </a:lnTo>
                  <a:lnTo>
                    <a:pt x="47" y="370"/>
                  </a:lnTo>
                  <a:lnTo>
                    <a:pt x="60" y="374"/>
                  </a:lnTo>
                  <a:lnTo>
                    <a:pt x="75" y="376"/>
                  </a:lnTo>
                  <a:lnTo>
                    <a:pt x="93" y="376"/>
                  </a:lnTo>
                  <a:lnTo>
                    <a:pt x="93" y="376"/>
                  </a:lnTo>
                  <a:lnTo>
                    <a:pt x="106" y="376"/>
                  </a:lnTo>
                  <a:lnTo>
                    <a:pt x="121" y="374"/>
                  </a:lnTo>
                  <a:lnTo>
                    <a:pt x="136" y="372"/>
                  </a:lnTo>
                  <a:lnTo>
                    <a:pt x="151" y="367"/>
                  </a:lnTo>
                  <a:lnTo>
                    <a:pt x="151" y="296"/>
                  </a:lnTo>
                  <a:lnTo>
                    <a:pt x="151" y="296"/>
                  </a:lnTo>
                  <a:lnTo>
                    <a:pt x="147" y="298"/>
                  </a:lnTo>
                  <a:lnTo>
                    <a:pt x="139" y="299"/>
                  </a:lnTo>
                  <a:lnTo>
                    <a:pt x="123" y="300"/>
                  </a:lnTo>
                  <a:lnTo>
                    <a:pt x="123" y="300"/>
                  </a:lnTo>
                  <a:lnTo>
                    <a:pt x="117" y="299"/>
                  </a:lnTo>
                  <a:lnTo>
                    <a:pt x="113" y="295"/>
                  </a:lnTo>
                  <a:lnTo>
                    <a:pt x="110" y="293"/>
                  </a:lnTo>
                  <a:lnTo>
                    <a:pt x="108" y="291"/>
                  </a:lnTo>
                  <a:lnTo>
                    <a:pt x="108" y="291"/>
                  </a:lnTo>
                  <a:lnTo>
                    <a:pt x="107" y="287"/>
                  </a:lnTo>
                  <a:lnTo>
                    <a:pt x="106" y="282"/>
                  </a:lnTo>
                  <a:lnTo>
                    <a:pt x="105" y="267"/>
                  </a:lnTo>
                  <a:lnTo>
                    <a:pt x="105" y="167"/>
                  </a:lnTo>
                  <a:lnTo>
                    <a:pt x="151" y="167"/>
                  </a:lnTo>
                  <a:lnTo>
                    <a:pt x="151" y="87"/>
                  </a:lnTo>
                  <a:lnTo>
                    <a:pt x="105" y="87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11"/>
            <p:cNvSpPr>
              <a:spLocks noChangeArrowheads="1"/>
            </p:cNvSpPr>
            <p:nvPr userDrawn="1"/>
          </p:nvSpPr>
          <p:spPr bwMode="auto">
            <a:xfrm>
              <a:off x="5577" y="4171"/>
              <a:ext cx="27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5" name="Oval 44"/>
          <p:cNvSpPr/>
          <p:nvPr userDrawn="1"/>
        </p:nvSpPr>
        <p:spPr>
          <a:xfrm>
            <a:off x="663877" y="507022"/>
            <a:ext cx="384518" cy="384518"/>
          </a:xfrm>
          <a:prstGeom prst="ellipse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9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rgbClr val="3891A7">
                <a:shade val="90000"/>
                <a:satMod val="110000"/>
                <a:alpha val="60000"/>
              </a:srgbClr>
            </a:solidFill>
            <a:prstDash val="solid"/>
          </a:ln>
          <a:effectLst/>
        </p:spPr>
        <p:txBody>
          <a:bodyPr anchor="ctr"/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5831" y="6332175"/>
            <a:ext cx="1344379" cy="31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28DF3-E178-4318-B5FE-C7C07F73A5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6200000" flipV="1">
            <a:off x="-2986091" y="2986087"/>
            <a:ext cx="6858002" cy="88582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ie 11"/>
          <p:cNvSpPr/>
          <p:nvPr userDrawn="1"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0070C0">
              <a:alpha val="33000"/>
            </a:srgb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Donut 15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solidFill>
            <a:schemeClr val="accent3">
              <a:lumMod val="75000"/>
            </a:schemeClr>
          </a:solidFill>
          <a:ln w="7350" cap="rnd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 userDrawn="1"/>
        </p:nvSpPr>
        <p:spPr bwMode="invGray">
          <a:xfrm>
            <a:off x="876300" y="-54"/>
            <a:ext cx="8267700" cy="6858054"/>
          </a:xfrm>
          <a:prstGeom prst="rect">
            <a:avLst/>
          </a:prstGeom>
          <a:solidFill>
            <a:sysClr val="window" lastClr="FFFFFF"/>
          </a:solidFill>
          <a:ln w="25400" cap="rnd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181099" y="2120678"/>
            <a:ext cx="7553325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1181099" y="1651849"/>
            <a:ext cx="7553325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663877" y="507022"/>
            <a:ext cx="384518" cy="384518"/>
          </a:xfrm>
          <a:prstGeom prst="ellipse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9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rgbClr val="3891A7">
                <a:shade val="90000"/>
                <a:satMod val="110000"/>
                <a:alpha val="60000"/>
              </a:srgbClr>
            </a:solidFill>
            <a:prstDash val="solid"/>
          </a:ln>
          <a:effectLst/>
        </p:spPr>
        <p:txBody>
          <a:bodyPr anchor="ctr"/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100" y="1600200"/>
            <a:ext cx="371622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761" y="1600200"/>
            <a:ext cx="371622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765851" y="6303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28DF3-E178-4318-B5FE-C7C07F73A5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099" y="1535113"/>
            <a:ext cx="367665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1099" y="2174875"/>
            <a:ext cx="3676651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7755" y="1535113"/>
            <a:ext cx="371239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7755" y="2174875"/>
            <a:ext cx="371239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665952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28DF3-E178-4318-B5FE-C7C07F73A5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755218" y="62819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28DF3-E178-4318-B5FE-C7C07F73A5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 rot="16200000" flipV="1">
            <a:off x="-2986091" y="2986087"/>
            <a:ext cx="6858002" cy="88582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Pie 30"/>
          <p:cNvSpPr/>
          <p:nvPr userDrawn="1"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0070C0">
              <a:alpha val="33000"/>
            </a:srgb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2" name="Oval 31"/>
          <p:cNvSpPr/>
          <p:nvPr userDrawn="1"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3" name="Donut 32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solidFill>
            <a:schemeClr val="accent3">
              <a:lumMod val="75000"/>
            </a:schemeClr>
          </a:solidFill>
          <a:ln w="7350" cap="rnd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4" name="Rectangle 33"/>
          <p:cNvSpPr/>
          <p:nvPr userDrawn="1"/>
        </p:nvSpPr>
        <p:spPr bwMode="invGray">
          <a:xfrm>
            <a:off x="876300" y="-54"/>
            <a:ext cx="8267700" cy="6858054"/>
          </a:xfrm>
          <a:prstGeom prst="rect">
            <a:avLst/>
          </a:prstGeom>
          <a:solidFill>
            <a:sysClr val="window" lastClr="FFFFFF"/>
          </a:solidFill>
          <a:ln w="25400" cap="rnd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663877" y="507022"/>
            <a:ext cx="384518" cy="384518"/>
          </a:xfrm>
          <a:prstGeom prst="ellipse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9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rgbClr val="3891A7">
                <a:shade val="90000"/>
                <a:satMod val="110000"/>
                <a:alpha val="60000"/>
              </a:srgbClr>
            </a:solidFill>
            <a:prstDash val="solid"/>
          </a:ln>
          <a:effectLst/>
        </p:spPr>
        <p:txBody>
          <a:bodyPr anchor="ctr"/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68079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28DF3-E178-4318-B5FE-C7C07F73A5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>
          <a:xfrm rot="16200000" flipV="1">
            <a:off x="-2986091" y="2986087"/>
            <a:ext cx="6858002" cy="88582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Pie 47"/>
          <p:cNvSpPr/>
          <p:nvPr userDrawn="1"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0070C0">
              <a:alpha val="33000"/>
            </a:srgb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9" name="Oval 48"/>
          <p:cNvSpPr/>
          <p:nvPr userDrawn="1"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0" name="Donut 49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solidFill>
            <a:schemeClr val="accent3">
              <a:lumMod val="75000"/>
            </a:schemeClr>
          </a:solidFill>
          <a:ln w="7350" cap="rnd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1" name="Rectangle 50"/>
          <p:cNvSpPr/>
          <p:nvPr userDrawn="1"/>
        </p:nvSpPr>
        <p:spPr bwMode="invGray">
          <a:xfrm>
            <a:off x="876300" y="-54"/>
            <a:ext cx="8267700" cy="6858054"/>
          </a:xfrm>
          <a:prstGeom prst="rect">
            <a:avLst/>
          </a:prstGeom>
          <a:solidFill>
            <a:sysClr val="window" lastClr="FFFFFF"/>
          </a:solidFill>
          <a:ln w="25400" cap="rnd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 userDrawn="1"/>
        </p:nvSpPr>
        <p:spPr>
          <a:xfrm>
            <a:off x="663877" y="507022"/>
            <a:ext cx="384518" cy="384518"/>
          </a:xfrm>
          <a:prstGeom prst="ellipse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9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rgbClr val="3891A7">
                <a:shade val="90000"/>
                <a:satMod val="110000"/>
                <a:alpha val="60000"/>
              </a:srgbClr>
            </a:solidFill>
            <a:prstDash val="solid"/>
          </a:ln>
          <a:effectLst/>
        </p:spPr>
        <p:txBody>
          <a:bodyPr anchor="ctr"/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39" name="Title Placeholder 1"/>
          <p:cNvSpPr>
            <a:spLocks noGrp="1"/>
          </p:cNvSpPr>
          <p:nvPr>
            <p:ph type="title"/>
          </p:nvPr>
        </p:nvSpPr>
        <p:spPr bwMode="auto">
          <a:xfrm>
            <a:off x="1171574" y="0"/>
            <a:ext cx="7651149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1575" y="1470026"/>
            <a:ext cx="7490510" cy="4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28DF3-E178-4318-B5FE-C7C07F73A5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75" r:id="rId2"/>
    <p:sldLayoutId id="2147483792" r:id="rId3"/>
    <p:sldLayoutId id="2147483776" r:id="rId4"/>
    <p:sldLayoutId id="2147483777" r:id="rId5"/>
    <p:sldLayoutId id="2147483778" r:id="rId6"/>
    <p:sldLayoutId id="2147483793" r:id="rId7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FHWA Traveler ANALYSIS FRAMEWORK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Auto, Air, and Rail Tables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March 18, 2013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Krishnan Viswanathan, CDM Smith</a:t>
            </a:r>
          </a:p>
          <a:p>
            <a:r>
              <a:rPr lang="en-US" dirty="0" smtClean="0"/>
              <a:t>Colin Smith, RSG</a:t>
            </a:r>
          </a:p>
          <a:p>
            <a:r>
              <a:rPr lang="en-US" dirty="0" smtClean="0"/>
              <a:t>Bhargava Sana, RSG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and 2040 Trip Production and Attraction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77007" y="1720757"/>
            <a:ext cx="712601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Trip Productions</a:t>
            </a:r>
          </a:p>
          <a:p>
            <a:pPr lvl="1"/>
            <a:r>
              <a:rPr lang="en-US" dirty="0"/>
              <a:t>Business = 0.47692 x Population (R</a:t>
            </a:r>
            <a:r>
              <a:rPr lang="en-US" baseline="30000" dirty="0"/>
              <a:t>2</a:t>
            </a:r>
            <a:r>
              <a:rPr lang="en-US" dirty="0"/>
              <a:t> = 0.90)</a:t>
            </a:r>
          </a:p>
          <a:p>
            <a:pPr lvl="1"/>
            <a:r>
              <a:rPr lang="en-US" dirty="0" smtClean="0"/>
              <a:t>Non </a:t>
            </a:r>
            <a:r>
              <a:rPr lang="en-US" dirty="0"/>
              <a:t>Business = 2.19893 x Population (R</a:t>
            </a:r>
            <a:r>
              <a:rPr lang="en-US" baseline="30000" dirty="0"/>
              <a:t>2</a:t>
            </a:r>
            <a:r>
              <a:rPr lang="en-US" dirty="0"/>
              <a:t> = 0.95)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Population data are from Census for 2008 and from Woods and Poole for 2040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308539" y="3883801"/>
            <a:ext cx="7094482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Trip Attractions</a:t>
            </a:r>
          </a:p>
          <a:p>
            <a:pPr lvl="1"/>
            <a:r>
              <a:rPr lang="en-US" dirty="0"/>
              <a:t>Business = 1.09773 x QCEW Employment (R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 smtClean="0"/>
              <a:t>0.89)</a:t>
            </a:r>
            <a:endParaRPr lang="en-US" dirty="0"/>
          </a:p>
          <a:p>
            <a:pPr lvl="1"/>
            <a:r>
              <a:rPr lang="en-US" dirty="0"/>
              <a:t>Non Business = 6.573 x QCEW Leisure &amp; Hospitality and Service Providing industry Employment (R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 smtClean="0"/>
              <a:t>0.91)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QCEW data from BLS for 2008 and Woods and Poole employment data for 2040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55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Distribution – Formation of OD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370" y="1232960"/>
            <a:ext cx="7490510" cy="4838178"/>
          </a:xfrm>
        </p:spPr>
        <p:txBody>
          <a:bodyPr/>
          <a:lstStyle/>
          <a:p>
            <a:r>
              <a:rPr lang="en-US" dirty="0" smtClean="0"/>
              <a:t>Destination Choice Formulation</a:t>
            </a:r>
          </a:p>
          <a:p>
            <a:pPr lvl="1"/>
            <a:r>
              <a:rPr lang="en-US" sz="2000" dirty="0" smtClean="0"/>
              <a:t>Business</a:t>
            </a:r>
            <a:r>
              <a:rPr lang="en-US" sz="2000" baseline="-25000" dirty="0" smtClean="0"/>
              <a:t>j</a:t>
            </a:r>
            <a:r>
              <a:rPr lang="en-US" sz="2000" dirty="0" smtClean="0"/>
              <a:t> = 0. 536*(LN(Households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 + 2*LN(Employment</a:t>
            </a:r>
            <a:r>
              <a:rPr lang="en-US" sz="2000" baseline="-25000" dirty="0" smtClean="0"/>
              <a:t>j</a:t>
            </a:r>
            <a:r>
              <a:rPr lang="en-US" sz="2000" dirty="0" smtClean="0"/>
              <a:t>))  -2.81*LN(Distance</a:t>
            </a:r>
            <a:r>
              <a:rPr lang="en-US" sz="2000" baseline="-25000" dirty="0" smtClean="0"/>
              <a:t>ij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Non Business</a:t>
            </a:r>
            <a:r>
              <a:rPr lang="en-US" sz="2000" baseline="-25000" dirty="0" smtClean="0"/>
              <a:t>j</a:t>
            </a:r>
            <a:r>
              <a:rPr lang="en-US" sz="2000" dirty="0" smtClean="0"/>
              <a:t> = 0.584*(LN(Households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)+2*LN(Employment</a:t>
            </a:r>
            <a:r>
              <a:rPr lang="en-US" sz="2000" baseline="-25000" dirty="0" smtClean="0"/>
              <a:t>j</a:t>
            </a:r>
            <a:r>
              <a:rPr lang="en-US" sz="2000" dirty="0" smtClean="0"/>
              <a:t> ))  - 2.47*LN(Distance</a:t>
            </a:r>
            <a:r>
              <a:rPr lang="en-US" sz="2000" baseline="-25000" dirty="0" smtClean="0"/>
              <a:t>ij</a:t>
            </a:r>
            <a:r>
              <a:rPr lang="en-US" sz="2000" dirty="0" smtClean="0"/>
              <a:t> 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utilities are applied at the county level to obtain county to county flow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" y="4064738"/>
            <a:ext cx="7874000" cy="47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" y="3162300"/>
            <a:ext cx="791876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370" y="998799"/>
            <a:ext cx="7490510" cy="4838178"/>
          </a:xfrm>
        </p:spPr>
        <p:txBody>
          <a:bodyPr/>
          <a:lstStyle/>
          <a:p>
            <a:r>
              <a:rPr lang="en-US" dirty="0" smtClean="0"/>
              <a:t>National Parks</a:t>
            </a:r>
          </a:p>
          <a:p>
            <a:pPr lvl="1"/>
            <a:r>
              <a:rPr lang="en-US" dirty="0" smtClean="0"/>
              <a:t>Obtain 2008 national park visitors</a:t>
            </a:r>
          </a:p>
          <a:p>
            <a:pPr lvl="1"/>
            <a:r>
              <a:rPr lang="en-US" dirty="0" smtClean="0"/>
              <a:t>Obtain percent of national park visits that come from 100 +miles from NPS surveys (collected between 2003 to 2011)</a:t>
            </a:r>
          </a:p>
          <a:p>
            <a:pPr lvl="2"/>
            <a:r>
              <a:rPr lang="en-US" dirty="0" smtClean="0"/>
              <a:t>Yosemite, Grand Canyon, Shenandoah, Colonial National Historical Park (NHP) (provided mode and resident state information)</a:t>
            </a:r>
          </a:p>
          <a:p>
            <a:pPr lvl="2"/>
            <a:r>
              <a:rPr lang="en-US" dirty="0" smtClean="0"/>
              <a:t>Smoky Mountain, Boston NHP, Congaree (provided resident state information)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Apply this percent to total 2008 NPS visitors </a:t>
            </a:r>
          </a:p>
          <a:p>
            <a:pPr lvl="1"/>
            <a:r>
              <a:rPr lang="en-US" dirty="0" smtClean="0"/>
              <a:t>Resulting in NPS visitors that come from 100+ miles by auto</a:t>
            </a:r>
          </a:p>
          <a:p>
            <a:pPr lvl="1"/>
            <a:r>
              <a:rPr lang="en-US" dirty="0" smtClean="0"/>
              <a:t>Apply non business destination choice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Border Traffic</a:t>
            </a:r>
          </a:p>
          <a:p>
            <a:pPr lvl="1"/>
            <a:r>
              <a:rPr lang="en-US" dirty="0" smtClean="0"/>
              <a:t>Obtain 2008 in bound passengers from BTS</a:t>
            </a:r>
          </a:p>
          <a:p>
            <a:pPr lvl="1"/>
            <a:r>
              <a:rPr lang="en-US" dirty="0" smtClean="0"/>
              <a:t>Calculate percent of long distance trips from Statistics Canada border crossing information</a:t>
            </a:r>
          </a:p>
          <a:p>
            <a:pPr lvl="1"/>
            <a:r>
              <a:rPr lang="en-US" dirty="0" smtClean="0"/>
              <a:t>Apply this percent to total 2008 in bound passenger data</a:t>
            </a:r>
          </a:p>
          <a:p>
            <a:pPr lvl="1"/>
            <a:r>
              <a:rPr lang="en-US" dirty="0" smtClean="0"/>
              <a:t>Resulting in border crossing trips that come from 100+ miles by auto</a:t>
            </a:r>
          </a:p>
          <a:p>
            <a:pPr lvl="1"/>
            <a:r>
              <a:rPr lang="en-US" dirty="0" smtClean="0"/>
              <a:t>Allocate these trips to the county where the border crossing is located</a:t>
            </a:r>
          </a:p>
          <a:p>
            <a:pPr lvl="1"/>
            <a:r>
              <a:rPr lang="en-US" dirty="0" smtClean="0"/>
              <a:t>Apply non business destination choice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Non Business Trip Productions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/>
          <a:stretch/>
        </p:blipFill>
        <p:spPr>
          <a:xfrm>
            <a:off x="1085850" y="1121044"/>
            <a:ext cx="7877176" cy="44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Business Trip Productions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/>
          <a:stretch/>
        </p:blipFill>
        <p:spPr>
          <a:xfrm>
            <a:off x="1209674" y="1206769"/>
            <a:ext cx="7715251" cy="43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Non Business Trip Attractions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/>
          <a:stretch/>
        </p:blipFill>
        <p:spPr>
          <a:xfrm>
            <a:off x="990314" y="1130569"/>
            <a:ext cx="7753635" cy="43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Business Trip Attractions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/>
          <a:stretch/>
        </p:blipFill>
        <p:spPr>
          <a:xfrm>
            <a:off x="981348" y="1044844"/>
            <a:ext cx="8076926" cy="45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Length Distribution</a:t>
            </a:r>
            <a:br>
              <a:rPr lang="en-US" dirty="0" smtClean="0"/>
            </a:br>
            <a:r>
              <a:rPr lang="en-US" dirty="0" smtClean="0"/>
              <a:t>Auto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0050" y="1923097"/>
          <a:ext cx="5803900" cy="3122295"/>
        </p:xfrm>
        <a:graphic>
          <a:graphicData uri="http://schemas.openxmlformats.org/drawingml/2006/table">
            <a:tbl>
              <a:tblPr/>
              <a:tblGrid>
                <a:gridCol w="1244600"/>
                <a:gridCol w="749300"/>
                <a:gridCol w="609600"/>
                <a:gridCol w="695614"/>
                <a:gridCol w="688686"/>
                <a:gridCol w="850900"/>
                <a:gridCol w="254000"/>
                <a:gridCol w="711200"/>
              </a:tblGrid>
              <a:tr h="952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Distance Bin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Estimated 2008 Auto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1995 ATS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2002/2003 Ohio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Long Distance Survey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2008/2011 California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Long Distance Survey (Enhanced)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2008/2011 California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Long Distance Survey (Reduced)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Estimated 2040 Auto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 to 200 miles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 to 300 miles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 to 400 miles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 to 500 miles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 to 600 miles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600 to 700 miles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700 to 800 miles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800 to 900 miles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 to 1000 miles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More than 1000 miles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Results*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638768"/>
              </p:ext>
            </p:extLst>
          </p:nvPr>
        </p:nvGraphicFramePr>
        <p:xfrm>
          <a:off x="1276350" y="1204912"/>
          <a:ext cx="6838949" cy="3014663"/>
        </p:xfrm>
        <a:graphic>
          <a:graphicData uri="http://schemas.openxmlformats.org/drawingml/2006/table">
            <a:tbl>
              <a:tblPr/>
              <a:tblGrid>
                <a:gridCol w="1917994"/>
                <a:gridCol w="1219064"/>
                <a:gridCol w="1072776"/>
                <a:gridCol w="1093094"/>
                <a:gridCol w="1536021"/>
              </a:tblGrid>
              <a:tr h="248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Share 1995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Share 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Share 2040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Growth (1995 to 2008)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Annual Total Growth (1995 to 2008)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Growth (2008 to 2040)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Annual Total Growth (2008 to 2040)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76350" y="4629150"/>
            <a:ext cx="7553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*We have not included trip numbers because FHWA </a:t>
            </a:r>
            <a:r>
              <a:rPr lang="en-US" dirty="0"/>
              <a:t>is </a:t>
            </a:r>
            <a:r>
              <a:rPr lang="en-US" dirty="0" smtClean="0"/>
              <a:t>currently reviewing the products (and possibly adjusting the </a:t>
            </a:r>
            <a:r>
              <a:rPr lang="en-US" dirty="0"/>
              <a:t>bus and geography </a:t>
            </a:r>
            <a:r>
              <a:rPr lang="en-US" dirty="0" smtClean="0"/>
              <a:t>aggregation). </a:t>
            </a:r>
            <a:r>
              <a:rPr lang="en-US" dirty="0"/>
              <a:t>All should be released by the end of the summer.</a:t>
            </a:r>
          </a:p>
        </p:txBody>
      </p:sp>
    </p:spTree>
    <p:extLst>
      <p:ext uri="{BB962C8B-B14F-4D97-AF65-F5344CB8AC3E}">
        <p14:creationId xmlns:p14="http://schemas.microsoft.com/office/powerpoint/2010/main" val="21860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3778" y="2117139"/>
            <a:ext cx="7490510" cy="3608411"/>
          </a:xfrm>
        </p:spPr>
        <p:txBody>
          <a:bodyPr/>
          <a:lstStyle/>
          <a:p>
            <a:r>
              <a:rPr lang="en-US" dirty="0" smtClean="0"/>
              <a:t>Purpose</a:t>
            </a:r>
          </a:p>
          <a:p>
            <a:r>
              <a:rPr lang="en-US" dirty="0" smtClean="0"/>
              <a:t>Auto</a:t>
            </a:r>
          </a:p>
          <a:p>
            <a:r>
              <a:rPr lang="en-US" dirty="0" smtClean="0"/>
              <a:t>Air</a:t>
            </a:r>
          </a:p>
          <a:p>
            <a:r>
              <a:rPr lang="en-US" dirty="0" smtClean="0"/>
              <a:t>Rail</a:t>
            </a:r>
          </a:p>
          <a:p>
            <a:r>
              <a:rPr lang="en-US" dirty="0" smtClean="0"/>
              <a:t>Geography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4" y="-114300"/>
            <a:ext cx="7829551" cy="1417638"/>
          </a:xfrm>
        </p:spPr>
        <p:txBody>
          <a:bodyPr/>
          <a:lstStyle/>
          <a:p>
            <a:r>
              <a:rPr lang="en-US" dirty="0" smtClean="0"/>
              <a:t>From Los Angeles County</a:t>
            </a:r>
            <a:br>
              <a:rPr lang="en-US" dirty="0" smtClean="0"/>
            </a:br>
            <a:r>
              <a:rPr lang="en-US" sz="2800" dirty="0" smtClean="0"/>
              <a:t>Destination Zones with more than 500,000 auto trips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GT500korig.png"/>
          <p:cNvPicPr>
            <a:picLocks noChangeAspect="1"/>
          </p:cNvPicPr>
          <p:nvPr/>
        </p:nvPicPr>
        <p:blipFill>
          <a:blip r:embed="rId2" cstate="print"/>
          <a:srcRect l="20864" r="35926"/>
          <a:stretch>
            <a:fillRect/>
          </a:stretch>
        </p:blipFill>
        <p:spPr>
          <a:xfrm>
            <a:off x="1049514" y="1631927"/>
            <a:ext cx="3951111" cy="4630465"/>
          </a:xfrm>
          <a:prstGeom prst="rect">
            <a:avLst/>
          </a:prstGeom>
        </p:spPr>
      </p:pic>
      <p:pic>
        <p:nvPicPr>
          <p:cNvPr id="6" name="Picture 5" descr="GT500korignb.png"/>
          <p:cNvPicPr>
            <a:picLocks noChangeAspect="1"/>
          </p:cNvPicPr>
          <p:nvPr/>
        </p:nvPicPr>
        <p:blipFill>
          <a:blip r:embed="rId3" cstate="print"/>
          <a:srcRect l="23222" r="35889" b="11953"/>
          <a:stretch>
            <a:fillRect/>
          </a:stretch>
        </p:blipFill>
        <p:spPr>
          <a:xfrm>
            <a:off x="5000625" y="1553736"/>
            <a:ext cx="3738880" cy="4369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597408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16880" y="600456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BUSINESS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4" y="0"/>
            <a:ext cx="7896226" cy="1417638"/>
          </a:xfrm>
        </p:spPr>
        <p:txBody>
          <a:bodyPr/>
          <a:lstStyle/>
          <a:p>
            <a:r>
              <a:rPr lang="en-US" dirty="0" smtClean="0"/>
              <a:t>From Los Angeles County </a:t>
            </a:r>
            <a:br>
              <a:rPr lang="en-US" dirty="0" smtClean="0"/>
            </a:br>
            <a:r>
              <a:rPr lang="en-US" sz="2800" dirty="0"/>
              <a:t>Destination Zones with more than 1</a:t>
            </a:r>
            <a:r>
              <a:rPr lang="en-US" sz="2800" dirty="0" smtClean="0"/>
              <a:t>00,000 </a:t>
            </a:r>
            <a:r>
              <a:rPr lang="en-US" sz="2800" dirty="0"/>
              <a:t>auto trips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GT100korig.png"/>
          <p:cNvPicPr>
            <a:picLocks noChangeAspect="1"/>
          </p:cNvPicPr>
          <p:nvPr/>
        </p:nvPicPr>
        <p:blipFill>
          <a:blip r:embed="rId2" cstate="print"/>
          <a:srcRect l="19012" r="38395"/>
          <a:stretch>
            <a:fillRect/>
          </a:stretch>
        </p:blipFill>
        <p:spPr>
          <a:xfrm>
            <a:off x="981005" y="1479527"/>
            <a:ext cx="3894667" cy="4630465"/>
          </a:xfrm>
          <a:prstGeom prst="rect">
            <a:avLst/>
          </a:prstGeom>
        </p:spPr>
      </p:pic>
      <p:pic>
        <p:nvPicPr>
          <p:cNvPr id="5" name="Picture 4" descr="GT100korignb.png"/>
          <p:cNvPicPr>
            <a:picLocks noChangeAspect="1"/>
          </p:cNvPicPr>
          <p:nvPr/>
        </p:nvPicPr>
        <p:blipFill>
          <a:blip r:embed="rId3" cstate="print"/>
          <a:srcRect l="25778" r="25444" b="7141"/>
          <a:stretch>
            <a:fillRect/>
          </a:stretch>
        </p:blipFill>
        <p:spPr>
          <a:xfrm>
            <a:off x="4966448" y="1432560"/>
            <a:ext cx="3903232" cy="4632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597408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4800" y="596392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BUSINESS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Los Angeles County </a:t>
            </a:r>
            <a:br>
              <a:rPr lang="en-US" dirty="0" smtClean="0"/>
            </a:br>
            <a:r>
              <a:rPr lang="en-US" sz="2800" dirty="0"/>
              <a:t>Destination Zones with more than </a:t>
            </a:r>
            <a:r>
              <a:rPr lang="en-US" sz="2800" dirty="0" smtClean="0"/>
              <a:t>50,000 </a:t>
            </a:r>
            <a:r>
              <a:rPr lang="en-US" sz="2800" dirty="0"/>
              <a:t>auto trips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 descr="GT50korig.png"/>
          <p:cNvPicPr>
            <a:picLocks noChangeAspect="1"/>
          </p:cNvPicPr>
          <p:nvPr/>
        </p:nvPicPr>
        <p:blipFill>
          <a:blip r:embed="rId2" cstate="print"/>
          <a:srcRect l="26914" r="39506"/>
          <a:stretch>
            <a:fillRect/>
          </a:stretch>
        </p:blipFill>
        <p:spPr>
          <a:xfrm>
            <a:off x="981004" y="1577741"/>
            <a:ext cx="3070578" cy="4630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6560" y="561848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pic>
        <p:nvPicPr>
          <p:cNvPr id="7" name="Picture 6" descr="GT50korignb.png"/>
          <p:cNvPicPr>
            <a:picLocks noChangeAspect="1"/>
          </p:cNvPicPr>
          <p:nvPr/>
        </p:nvPicPr>
        <p:blipFill>
          <a:blip r:embed="rId3" cstate="print"/>
          <a:srcRect l="25111" r="14111"/>
          <a:stretch>
            <a:fillRect/>
          </a:stretch>
        </p:blipFill>
        <p:spPr>
          <a:xfrm>
            <a:off x="4655185" y="1553156"/>
            <a:ext cx="3991984" cy="4095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2240" y="561848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BUSINESS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Los Angeles County </a:t>
            </a:r>
            <a:br>
              <a:rPr lang="en-US" dirty="0" smtClean="0"/>
            </a:br>
            <a:r>
              <a:rPr lang="en-US" sz="2800" dirty="0"/>
              <a:t>Destination Zones with more than </a:t>
            </a:r>
            <a:r>
              <a:rPr lang="en-US" sz="2800" dirty="0" smtClean="0"/>
              <a:t>10,000 </a:t>
            </a:r>
            <a:r>
              <a:rPr lang="en-US" sz="2800" dirty="0"/>
              <a:t>auto trips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GT10korig.png"/>
          <p:cNvPicPr>
            <a:picLocks noChangeAspect="1"/>
          </p:cNvPicPr>
          <p:nvPr/>
        </p:nvPicPr>
        <p:blipFill>
          <a:blip r:embed="rId2" cstate="print"/>
          <a:srcRect l="46173" r="22843"/>
          <a:stretch>
            <a:fillRect/>
          </a:stretch>
        </p:blipFill>
        <p:spPr>
          <a:xfrm>
            <a:off x="1507066" y="1373411"/>
            <a:ext cx="2833159" cy="4630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6560" y="561848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pic>
        <p:nvPicPr>
          <p:cNvPr id="7" name="Picture 6" descr="GT10korignb.png"/>
          <p:cNvPicPr>
            <a:picLocks noChangeAspect="1"/>
          </p:cNvPicPr>
          <p:nvPr/>
        </p:nvPicPr>
        <p:blipFill>
          <a:blip r:embed="rId3" cstate="print"/>
          <a:srcRect l="40667" r="12444"/>
          <a:stretch>
            <a:fillRect/>
          </a:stretch>
        </p:blipFill>
        <p:spPr>
          <a:xfrm>
            <a:off x="5000625" y="1310640"/>
            <a:ext cx="3454130" cy="4593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55880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BUSINESS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8096250" cy="1417638"/>
          </a:xfrm>
        </p:spPr>
        <p:txBody>
          <a:bodyPr/>
          <a:lstStyle/>
          <a:p>
            <a:r>
              <a:rPr lang="en-US" dirty="0" smtClean="0"/>
              <a:t>From Los Angeles County </a:t>
            </a:r>
            <a:br>
              <a:rPr lang="en-US" dirty="0" smtClean="0"/>
            </a:br>
            <a:r>
              <a:rPr lang="en-US" sz="2800" dirty="0"/>
              <a:t>Destination Zones with more than </a:t>
            </a:r>
            <a:r>
              <a:rPr lang="en-US" sz="2800" dirty="0" smtClean="0"/>
              <a:t>5,000 </a:t>
            </a:r>
            <a:r>
              <a:rPr lang="en-US" sz="2800" dirty="0"/>
              <a:t>auto trips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 descr="GT5korig.png"/>
          <p:cNvPicPr>
            <a:picLocks noChangeAspect="1"/>
          </p:cNvPicPr>
          <p:nvPr/>
        </p:nvPicPr>
        <p:blipFill>
          <a:blip r:embed="rId2" cstate="print"/>
          <a:srcRect l="46173" r="19284"/>
          <a:stretch>
            <a:fillRect/>
          </a:stretch>
        </p:blipFill>
        <p:spPr>
          <a:xfrm>
            <a:off x="1137143" y="1339545"/>
            <a:ext cx="3158632" cy="4630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6560" y="561848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pic>
        <p:nvPicPr>
          <p:cNvPr id="7" name="Picture 6" descr="GT5korignb.png"/>
          <p:cNvPicPr>
            <a:picLocks noChangeAspect="1"/>
          </p:cNvPicPr>
          <p:nvPr/>
        </p:nvPicPr>
        <p:blipFill>
          <a:blip r:embed="rId3" cstate="print"/>
          <a:srcRect l="25667" t="6785" r="31444" b="6072"/>
          <a:stretch>
            <a:fillRect/>
          </a:stretch>
        </p:blipFill>
        <p:spPr>
          <a:xfrm>
            <a:off x="4756785" y="1249680"/>
            <a:ext cx="3921760" cy="4968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91760" y="55880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BUSINESS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FAF </a:t>
            </a:r>
            <a:r>
              <a:rPr lang="en-US" b="1" dirty="0"/>
              <a:t>MSA further separated by State lines</a:t>
            </a:r>
          </a:p>
          <a:p>
            <a:r>
              <a:rPr lang="en-US" b="1" dirty="0"/>
              <a:t>Additional Urban Areas</a:t>
            </a:r>
          </a:p>
          <a:p>
            <a:r>
              <a:rPr lang="en-US" b="1" dirty="0"/>
              <a:t>Further division of the balance of a State (rural area) into geo-contiguous zones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8796"/>
          <a:stretch/>
        </p:blipFill>
        <p:spPr>
          <a:xfrm>
            <a:off x="2314575" y="1704975"/>
            <a:ext cx="5391149" cy="41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and Rail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approach: 2008 Air and 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24" y="1131380"/>
            <a:ext cx="7620001" cy="5297995"/>
          </a:xfrm>
        </p:spPr>
        <p:txBody>
          <a:bodyPr/>
          <a:lstStyle/>
          <a:p>
            <a:r>
              <a:rPr lang="en-US" dirty="0" smtClean="0"/>
              <a:t>Objective: develop 2008 county to county air passenger  and rail passenger trip tables </a:t>
            </a:r>
            <a:r>
              <a:rPr lang="en-US" u="sng" dirty="0" smtClean="0"/>
              <a:t>including</a:t>
            </a:r>
            <a:r>
              <a:rPr lang="en-US" dirty="0" smtClean="0"/>
              <a:t> access and egress portion of trips</a:t>
            </a:r>
            <a:endParaRPr lang="en-US" u="sng" dirty="0" smtClean="0"/>
          </a:p>
          <a:p>
            <a:r>
              <a:rPr lang="en-US" dirty="0" smtClean="0"/>
              <a:t>Airport </a:t>
            </a:r>
            <a:r>
              <a:rPr lang="en-US" dirty="0"/>
              <a:t>to airport OD from DB1B 10% ticket </a:t>
            </a:r>
            <a:r>
              <a:rPr lang="en-US" dirty="0" smtClean="0"/>
              <a:t>sample, augmented with T-100 data</a:t>
            </a:r>
          </a:p>
          <a:p>
            <a:r>
              <a:rPr lang="en-US" dirty="0" smtClean="0"/>
              <a:t>Airport access </a:t>
            </a:r>
            <a:r>
              <a:rPr lang="en-US" dirty="0"/>
              <a:t>and egress distributions based on either ground access survey data or distribution models estimated using survey </a:t>
            </a:r>
            <a:r>
              <a:rPr lang="en-US" dirty="0" smtClean="0"/>
              <a:t>data</a:t>
            </a:r>
          </a:p>
          <a:p>
            <a:r>
              <a:rPr lang="en-US" dirty="0"/>
              <a:t>Station to station OD data obtained from </a:t>
            </a:r>
            <a:r>
              <a:rPr lang="en-US" dirty="0" smtClean="0"/>
              <a:t>AMTRAK, adjusted </a:t>
            </a:r>
            <a:r>
              <a:rPr lang="en-US" dirty="0"/>
              <a:t>to include California Thruway bus </a:t>
            </a:r>
            <a:r>
              <a:rPr lang="en-US" dirty="0" smtClean="0"/>
              <a:t>passengers</a:t>
            </a:r>
          </a:p>
          <a:p>
            <a:r>
              <a:rPr lang="en-US" dirty="0" smtClean="0"/>
              <a:t>Station access </a:t>
            </a:r>
            <a:r>
              <a:rPr lang="en-US" dirty="0"/>
              <a:t>and egress distributions based on models estimated from airport ground access </a:t>
            </a:r>
            <a:r>
              <a:rPr lang="en-US" dirty="0" smtClean="0"/>
              <a:t>surveys and then calibrated with California survey data</a:t>
            </a:r>
          </a:p>
          <a:p>
            <a:endParaRPr lang="en-US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97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for Air* OD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75" y="5193437"/>
            <a:ext cx="7490510" cy="39949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Sum OD tables for all airport pairs to derive total county to county trip table</a:t>
            </a:r>
          </a:p>
          <a:p>
            <a:endParaRPr lang="en-US" sz="1800" dirty="0"/>
          </a:p>
        </p:txBody>
      </p:sp>
      <p:grpSp>
        <p:nvGrpSpPr>
          <p:cNvPr id="4" name="Group 40"/>
          <p:cNvGrpSpPr/>
          <p:nvPr/>
        </p:nvGrpSpPr>
        <p:grpSpPr>
          <a:xfrm>
            <a:off x="923277" y="1120076"/>
            <a:ext cx="7750205" cy="2813271"/>
            <a:chOff x="365585" y="1682496"/>
            <a:chExt cx="8041677" cy="3044013"/>
          </a:xfrm>
        </p:grpSpPr>
        <p:sp>
          <p:nvSpPr>
            <p:cNvPr id="5" name="Rectangle 4"/>
            <p:cNvSpPr/>
            <p:nvPr/>
          </p:nvSpPr>
          <p:spPr>
            <a:xfrm>
              <a:off x="1911096" y="2825496"/>
              <a:ext cx="1298448" cy="841248"/>
            </a:xfrm>
            <a:prstGeom prst="rect">
              <a:avLst/>
            </a:prstGeom>
            <a:solidFill>
              <a:srgbClr val="275A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MS PGothic"/>
                  <a:cs typeface="Arial"/>
                </a:rPr>
                <a:t>Airport A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MS PGothic"/>
                <a:cs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28488" y="2823976"/>
              <a:ext cx="1298448" cy="841248"/>
            </a:xfrm>
            <a:prstGeom prst="rect">
              <a:avLst/>
            </a:prstGeom>
            <a:solidFill>
              <a:srgbClr val="275A3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MS PGothic"/>
                  <a:cs typeface="Arial"/>
                </a:rPr>
                <a:t>Airport B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MS PGothic"/>
                <a:cs typeface="Arial"/>
              </a:endParaRPr>
            </a:p>
          </p:txBody>
        </p:sp>
        <p:cxnSp>
          <p:nvCxnSpPr>
            <p:cNvPr id="7" name="Straight Arrow Connector 6"/>
            <p:cNvCxnSpPr>
              <a:stCxn id="5" idx="3"/>
              <a:endCxn id="6" idx="1"/>
            </p:cNvCxnSpPr>
            <p:nvPr/>
          </p:nvCxnSpPr>
          <p:spPr>
            <a:xfrm flipV="1">
              <a:off x="3209544" y="3244600"/>
              <a:ext cx="2218944" cy="1520"/>
            </a:xfrm>
            <a:prstGeom prst="straightConnector1">
              <a:avLst/>
            </a:prstGeom>
            <a:noFill/>
            <a:ln w="50800" cap="flat" cmpd="sng" algn="ctr">
              <a:solidFill>
                <a:srgbClr val="536D7A"/>
              </a:solidFill>
              <a:prstDash val="solid"/>
              <a:tailEnd type="arrow"/>
            </a:ln>
            <a:effectLst/>
          </p:spPr>
        </p:cxnSp>
        <p:sp>
          <p:nvSpPr>
            <p:cNvPr id="8" name="Rectangle 7"/>
            <p:cNvSpPr/>
            <p:nvPr/>
          </p:nvSpPr>
          <p:spPr>
            <a:xfrm>
              <a:off x="548640" y="1682496"/>
              <a:ext cx="758952" cy="475488"/>
            </a:xfrm>
            <a:prstGeom prst="rect">
              <a:avLst/>
            </a:prstGeom>
            <a:solidFill>
              <a:srgbClr val="536D7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MS PGothic"/>
                  <a:cs typeface="Arial"/>
                </a:rPr>
                <a:t>Origin: County 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MS PGothic"/>
                <a:cs typeface="Arial"/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365585" y="2926077"/>
              <a:ext cx="843247" cy="639688"/>
            </a:xfrm>
            <a:prstGeom prst="rect">
              <a:avLst/>
            </a:prstGeom>
            <a:solidFill>
              <a:srgbClr val="536D7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MS PGothic"/>
                  <a:cs typeface="Arial"/>
                </a:rPr>
                <a:t>Origin: County II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MS PGothic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" y="4343401"/>
              <a:ext cx="768096" cy="383108"/>
            </a:xfrm>
            <a:prstGeom prst="rect">
              <a:avLst/>
            </a:prstGeom>
            <a:solidFill>
              <a:srgbClr val="536D7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MS PGothic"/>
                  <a:cs typeface="Arial"/>
                </a:rPr>
                <a:t>Origin: County III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MS PGothic"/>
                <a:cs typeface="Arial"/>
              </a:endParaRPr>
            </a:p>
          </p:txBody>
        </p:sp>
        <p:cxnSp>
          <p:nvCxnSpPr>
            <p:cNvPr id="11" name="Straight Arrow Connector 10"/>
            <p:cNvCxnSpPr>
              <a:stCxn id="8" idx="3"/>
              <a:endCxn id="5" idx="1"/>
            </p:cNvCxnSpPr>
            <p:nvPr/>
          </p:nvCxnSpPr>
          <p:spPr>
            <a:xfrm>
              <a:off x="1307592" y="1920240"/>
              <a:ext cx="603504" cy="1325880"/>
            </a:xfrm>
            <a:prstGeom prst="straightConnector1">
              <a:avLst/>
            </a:prstGeom>
            <a:noFill/>
            <a:ln w="25400" cap="flat" cmpd="sng" algn="ctr">
              <a:solidFill>
                <a:srgbClr val="536D7A"/>
              </a:solidFill>
              <a:prstDash val="soli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9" idx="3"/>
              <a:endCxn id="5" idx="1"/>
            </p:cNvCxnSpPr>
            <p:nvPr/>
          </p:nvCxnSpPr>
          <p:spPr>
            <a:xfrm>
              <a:off x="1208832" y="3245921"/>
              <a:ext cx="702265" cy="199"/>
            </a:xfrm>
            <a:prstGeom prst="straightConnector1">
              <a:avLst/>
            </a:prstGeom>
            <a:noFill/>
            <a:ln w="25400" cap="flat" cmpd="sng" algn="ctr">
              <a:solidFill>
                <a:srgbClr val="536D7A"/>
              </a:solidFill>
              <a:prstDash val="soli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10" idx="3"/>
              <a:endCxn id="5" idx="1"/>
            </p:cNvCxnSpPr>
            <p:nvPr/>
          </p:nvCxnSpPr>
          <p:spPr>
            <a:xfrm flipV="1">
              <a:off x="1316736" y="3246120"/>
              <a:ext cx="594361" cy="1288836"/>
            </a:xfrm>
            <a:prstGeom prst="straightConnector1">
              <a:avLst/>
            </a:prstGeom>
            <a:noFill/>
            <a:ln w="25400" cap="flat" cmpd="sng" algn="ctr">
              <a:solidFill>
                <a:srgbClr val="536D7A"/>
              </a:solidFill>
              <a:prstDash val="soli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1173480" y="2417826"/>
              <a:ext cx="749808" cy="283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25%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96485" y="3731777"/>
              <a:ext cx="749808" cy="283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25%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22248" y="2968752"/>
              <a:ext cx="749808" cy="283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50%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04032" y="2919984"/>
              <a:ext cx="1880616" cy="283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1,000,000 passengers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7449307" y="2090923"/>
              <a:ext cx="957954" cy="473201"/>
            </a:xfrm>
            <a:prstGeom prst="rect">
              <a:avLst/>
            </a:prstGeom>
            <a:solidFill>
              <a:srgbClr val="536D7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MS PGothic"/>
                  <a:cs typeface="Arial"/>
                </a:rPr>
                <a:t>Destination: County IV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MS PGothic"/>
                <a:cs typeface="Arial"/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7473693" y="3578347"/>
              <a:ext cx="933569" cy="532947"/>
            </a:xfrm>
            <a:prstGeom prst="rect">
              <a:avLst/>
            </a:prstGeom>
            <a:solidFill>
              <a:srgbClr val="536D7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MS PGothic"/>
                  <a:cs typeface="Arial"/>
                </a:rPr>
                <a:t>Destination: County V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MS PGothic"/>
                <a:cs typeface="Arial"/>
              </a:endParaRPr>
            </a:p>
          </p:txBody>
        </p:sp>
        <p:cxnSp>
          <p:nvCxnSpPr>
            <p:cNvPr id="20" name="Straight Arrow Connector 19"/>
            <p:cNvCxnSpPr>
              <a:stCxn id="6" idx="3"/>
              <a:endCxn id="18" idx="1"/>
            </p:cNvCxnSpPr>
            <p:nvPr/>
          </p:nvCxnSpPr>
          <p:spPr>
            <a:xfrm flipV="1">
              <a:off x="6726936" y="2327523"/>
              <a:ext cx="722370" cy="917077"/>
            </a:xfrm>
            <a:prstGeom prst="straightConnector1">
              <a:avLst/>
            </a:prstGeom>
            <a:noFill/>
            <a:ln w="25400" cap="flat" cmpd="sng" algn="ctr">
              <a:solidFill>
                <a:srgbClr val="6E7E85"/>
              </a:solidFill>
              <a:prstDash val="soli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6" idx="3"/>
              <a:endCxn id="19" idx="1"/>
            </p:cNvCxnSpPr>
            <p:nvPr/>
          </p:nvCxnSpPr>
          <p:spPr>
            <a:xfrm>
              <a:off x="6726936" y="3244601"/>
              <a:ext cx="746757" cy="600221"/>
            </a:xfrm>
            <a:prstGeom prst="straightConnector1">
              <a:avLst/>
            </a:prstGeom>
            <a:noFill/>
            <a:ln w="25400" cap="flat" cmpd="sng" algn="ctr">
              <a:solidFill>
                <a:srgbClr val="6E7E85"/>
              </a:solidFill>
              <a:prstDash val="soli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989064" y="2819400"/>
              <a:ext cx="749808" cy="283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50%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86016" y="3282696"/>
              <a:ext cx="749808" cy="283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50%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99303" y="3691289"/>
            <a:ext cx="383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OD table for airport pair A to B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2766132"/>
            <a:ext cx="1395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DB1B data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2325950" y="1394532"/>
            <a:ext cx="1103051" cy="405135"/>
          </a:xfrm>
          <a:prstGeom prst="straightConnector1">
            <a:avLst/>
          </a:prstGeom>
          <a:solidFill>
            <a:srgbClr val="275A38"/>
          </a:solidFill>
          <a:ln w="38100" cap="flat" cmpd="sng" algn="ctr">
            <a:solidFill>
              <a:srgbClr val="536D7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200400" y="1089733"/>
            <a:ext cx="3231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Airport access surveys /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trip distribution models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6172200" y="1394532"/>
            <a:ext cx="954696" cy="422543"/>
          </a:xfrm>
          <a:prstGeom prst="straightConnector1">
            <a:avLst/>
          </a:prstGeom>
          <a:solidFill>
            <a:srgbClr val="275A38"/>
          </a:solidFill>
          <a:ln w="38100" cap="flat" cmpd="sng" algn="ctr">
            <a:solidFill>
              <a:srgbClr val="536D7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Down Arrow 28"/>
          <p:cNvSpPr/>
          <p:nvPr/>
        </p:nvSpPr>
        <p:spPr bwMode="auto">
          <a:xfrm>
            <a:off x="4513100" y="3047859"/>
            <a:ext cx="440629" cy="633815"/>
          </a:xfrm>
          <a:prstGeom prst="downArrow">
            <a:avLst/>
          </a:prstGeom>
          <a:solidFill>
            <a:srgbClr val="275A3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970308"/>
              </p:ext>
            </p:extLst>
          </p:nvPr>
        </p:nvGraphicFramePr>
        <p:xfrm>
          <a:off x="2517954" y="3999066"/>
          <a:ext cx="4436616" cy="1143000"/>
        </p:xfrm>
        <a:graphic>
          <a:graphicData uri="http://schemas.openxmlformats.org/drawingml/2006/table">
            <a:tbl>
              <a:tblPr firstRow="1" bandRow="1"/>
              <a:tblGrid>
                <a:gridCol w="1219961"/>
                <a:gridCol w="1572104"/>
                <a:gridCol w="1644551"/>
              </a:tblGrid>
              <a:tr h="275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9pPr>
                    </a:lstStyle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9pPr>
                    </a:lstStyle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Destination: County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IV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  <a:ea typeface="MS PGothic"/>
                          <a:cs typeface="Arial"/>
                        </a:defRPr>
                      </a:lvl9pPr>
                    </a:lstStyle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Destination: County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V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5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Origin: County I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9pPr>
                    </a:lstStyle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125,000 passengers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9pPr>
                    </a:lstStyle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125,000 passengers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5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Origin: County II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9pPr>
                    </a:lstStyle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250,000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passengers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9pPr>
                    </a:lstStyle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250,000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passengers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5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Origin: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County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9pPr>
                    </a:lstStyle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125,000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passengers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  <a:ea typeface="MS PGothic"/>
                          <a:cs typeface="Arial"/>
                        </a:defRPr>
                      </a:lvl9pPr>
                    </a:lstStyle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125,000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passengers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244376" y="5745333"/>
            <a:ext cx="7490510" cy="3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*Rail OD table uses a similar approach, with AMTRAK data replacing DB1B data, and different trip distribution models used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630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FHWA Traveler Analysis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VMT Forecasting and Analysis Model</a:t>
            </a:r>
          </a:p>
          <a:p>
            <a:r>
              <a:rPr lang="en-US" dirty="0"/>
              <a:t>Long Distance Passenger Inter-regional Travel Origin Destination Data</a:t>
            </a:r>
          </a:p>
          <a:p>
            <a:r>
              <a:rPr lang="en-US" dirty="0"/>
              <a:t>National Travel Model </a:t>
            </a:r>
          </a:p>
          <a:p>
            <a:r>
              <a:rPr lang="en-US" dirty="0"/>
              <a:t>Long distance passenger travel modal choice model</a:t>
            </a:r>
          </a:p>
          <a:p>
            <a:r>
              <a:rPr lang="en-US" dirty="0"/>
              <a:t>Freight and passenger integration, and multimodal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465" y="1150431"/>
            <a:ext cx="6513498" cy="1897570"/>
          </a:xfrm>
        </p:spPr>
        <p:txBody>
          <a:bodyPr/>
          <a:lstStyle/>
          <a:p>
            <a:r>
              <a:rPr lang="en-US" sz="1800" dirty="0">
                <a:solidFill>
                  <a:srgbClr val="FF0000"/>
                </a:solidFill>
              </a:rPr>
              <a:t>10% sample </a:t>
            </a:r>
            <a:r>
              <a:rPr lang="en-US" sz="1800" dirty="0"/>
              <a:t>of airline tickets from reporting carriers (carriers with operating revenues of $20 million or more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Includes </a:t>
            </a:r>
            <a:r>
              <a:rPr lang="en-US" sz="1800" dirty="0"/>
              <a:t>ticket carrier, number of passengers, fare class, flight distance and more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Restricted international </a:t>
            </a:r>
            <a:r>
              <a:rPr lang="en-US" sz="1800" dirty="0">
                <a:solidFill>
                  <a:srgbClr val="FF0000"/>
                </a:solidFill>
              </a:rPr>
              <a:t>data obtained for this project, includes the domestic portion of international </a:t>
            </a:r>
            <a:r>
              <a:rPr lang="en-US" sz="1800" dirty="0" smtClean="0">
                <a:solidFill>
                  <a:srgbClr val="FF0000"/>
                </a:solidFill>
              </a:rPr>
              <a:t>itineraries</a:t>
            </a:r>
            <a:endParaRPr lang="en-US" sz="1800" dirty="0"/>
          </a:p>
        </p:txBody>
      </p:sp>
      <p:grpSp>
        <p:nvGrpSpPr>
          <p:cNvPr id="7" name="Group 16"/>
          <p:cNvGrpSpPr/>
          <p:nvPr/>
        </p:nvGrpSpPr>
        <p:grpSpPr>
          <a:xfrm>
            <a:off x="962025" y="1041647"/>
            <a:ext cx="7613064" cy="990600"/>
            <a:chOff x="381000" y="990600"/>
            <a:chExt cx="9220200" cy="990600"/>
          </a:xfrm>
          <a:solidFill>
            <a:srgbClr val="AFC14F">
              <a:lumMod val="60000"/>
              <a:lumOff val="40000"/>
            </a:srgbClr>
          </a:solidFill>
        </p:grpSpPr>
        <p:cxnSp>
          <p:nvCxnSpPr>
            <p:cNvPr id="8" name="Straight Connector 7"/>
            <p:cNvCxnSpPr/>
            <p:nvPr/>
          </p:nvCxnSpPr>
          <p:spPr bwMode="auto">
            <a:xfrm>
              <a:off x="1828800" y="990600"/>
              <a:ext cx="7772400" cy="0"/>
            </a:xfrm>
            <a:prstGeom prst="line">
              <a:avLst/>
            </a:prstGeom>
            <a:grpFill/>
            <a:ln w="9525" cap="flat" cmpd="sng" algn="ctr">
              <a:solidFill>
                <a:srgbClr val="C5D1D7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Rectangle 8"/>
            <p:cNvSpPr/>
            <p:nvPr/>
          </p:nvSpPr>
          <p:spPr bwMode="auto">
            <a:xfrm>
              <a:off x="381000" y="990600"/>
              <a:ext cx="1447800" cy="990600"/>
            </a:xfrm>
            <a:prstGeom prst="rect">
              <a:avLst/>
            </a:prstGeom>
            <a:grpFill/>
            <a:ln w="9525" cap="flat" cmpd="sng" algn="ctr">
              <a:solidFill>
                <a:srgbClr val="C5D1D7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noProof="0" dirty="0" smtClean="0">
                  <a:solidFill>
                    <a:srgbClr val="000000"/>
                  </a:solidFill>
                  <a:latin typeface="Trebuchet MS"/>
                  <a:ea typeface="MS PGothic" pitchFamily="34" charset="-128"/>
                </a:rPr>
                <a:t>DB1B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PGothic" pitchFamily="34" charset="-128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157465" y="3022747"/>
            <a:ext cx="6506100" cy="164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Air Carrier Statistics (Form 41 Traffic</a:t>
            </a:r>
            <a:r>
              <a:rPr lang="en-US" sz="1800" dirty="0" smtClean="0"/>
              <a:t>) is </a:t>
            </a:r>
            <a:r>
              <a:rPr lang="en-US" sz="1800" dirty="0" smtClean="0">
                <a:solidFill>
                  <a:srgbClr val="FF0000"/>
                </a:solidFill>
              </a:rPr>
              <a:t>full </a:t>
            </a:r>
            <a:r>
              <a:rPr lang="en-US" sz="1800" dirty="0">
                <a:solidFill>
                  <a:srgbClr val="FF0000"/>
                </a:solidFill>
              </a:rPr>
              <a:t>enumeration </a:t>
            </a:r>
            <a:r>
              <a:rPr lang="en-US" sz="1800" dirty="0" smtClean="0">
                <a:solidFill>
                  <a:srgbClr val="FF0000"/>
                </a:solidFill>
              </a:rPr>
              <a:t>of passenger air travel </a:t>
            </a:r>
            <a:r>
              <a:rPr lang="en-US" sz="1800" dirty="0" smtClean="0"/>
              <a:t>(not </a:t>
            </a:r>
            <a:r>
              <a:rPr lang="en-US" sz="1800" dirty="0"/>
              <a:t>sampled)</a:t>
            </a:r>
          </a:p>
          <a:p>
            <a:r>
              <a:rPr lang="en-US" sz="1800" dirty="0" smtClean="0"/>
              <a:t>Contains </a:t>
            </a:r>
            <a:r>
              <a:rPr lang="en-US" sz="1800" dirty="0"/>
              <a:t>domestic and international airline </a:t>
            </a:r>
            <a:r>
              <a:rPr lang="en-US" sz="1800" dirty="0">
                <a:solidFill>
                  <a:srgbClr val="FF0000"/>
                </a:solidFill>
              </a:rPr>
              <a:t>market and segment </a:t>
            </a:r>
            <a:r>
              <a:rPr lang="en-US" sz="1800" dirty="0" smtClean="0">
                <a:solidFill>
                  <a:srgbClr val="FF0000"/>
                </a:solidFill>
              </a:rPr>
              <a:t>data</a:t>
            </a:r>
            <a:endParaRPr lang="en-US" sz="1800" dirty="0"/>
          </a:p>
          <a:p>
            <a:r>
              <a:rPr lang="en-US" sz="1800" dirty="0" smtClean="0"/>
              <a:t>Number </a:t>
            </a:r>
            <a:r>
              <a:rPr lang="en-US" sz="1800" dirty="0"/>
              <a:t>of passengers for each reporting </a:t>
            </a:r>
            <a:r>
              <a:rPr lang="en-US" sz="1800" dirty="0" smtClean="0"/>
              <a:t>carrier by airport pair</a:t>
            </a:r>
            <a:endParaRPr lang="en-US" sz="1800" dirty="0"/>
          </a:p>
        </p:txBody>
      </p:sp>
      <p:grpSp>
        <p:nvGrpSpPr>
          <p:cNvPr id="11" name="Group 16"/>
          <p:cNvGrpSpPr/>
          <p:nvPr/>
        </p:nvGrpSpPr>
        <p:grpSpPr>
          <a:xfrm>
            <a:off x="962025" y="2985246"/>
            <a:ext cx="7613064" cy="990600"/>
            <a:chOff x="381000" y="990600"/>
            <a:chExt cx="9220200" cy="990600"/>
          </a:xfrm>
          <a:solidFill>
            <a:srgbClr val="AFC14F">
              <a:lumMod val="60000"/>
              <a:lumOff val="40000"/>
            </a:srgbClr>
          </a:solidFill>
        </p:grpSpPr>
        <p:cxnSp>
          <p:nvCxnSpPr>
            <p:cNvPr id="12" name="Straight Connector 11"/>
            <p:cNvCxnSpPr/>
            <p:nvPr/>
          </p:nvCxnSpPr>
          <p:spPr bwMode="auto">
            <a:xfrm>
              <a:off x="1828800" y="990600"/>
              <a:ext cx="7772400" cy="0"/>
            </a:xfrm>
            <a:prstGeom prst="line">
              <a:avLst/>
            </a:prstGeom>
            <a:grpFill/>
            <a:ln w="9525" cap="flat" cmpd="sng" algn="ctr">
              <a:solidFill>
                <a:srgbClr val="C5D1D7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12"/>
            <p:cNvSpPr/>
            <p:nvPr/>
          </p:nvSpPr>
          <p:spPr bwMode="auto">
            <a:xfrm>
              <a:off x="381000" y="990600"/>
              <a:ext cx="1447800" cy="990600"/>
            </a:xfrm>
            <a:prstGeom prst="rect">
              <a:avLst/>
            </a:prstGeom>
            <a:grpFill/>
            <a:ln w="9525" cap="flat" cmpd="sng" algn="ctr">
              <a:solidFill>
                <a:srgbClr val="C5D1D7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noProof="0" dirty="0" smtClean="0">
                  <a:solidFill>
                    <a:srgbClr val="000000"/>
                  </a:solidFill>
                  <a:latin typeface="Trebuchet MS"/>
                  <a:ea typeface="MS PGothic" pitchFamily="34" charset="-128"/>
                </a:rPr>
                <a:t>T-100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PGothic" pitchFamily="34" charset="-12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1550" y="4652121"/>
            <a:ext cx="7613064" cy="990600"/>
            <a:chOff x="381000" y="990600"/>
            <a:chExt cx="9220200" cy="990600"/>
          </a:xfrm>
          <a:solidFill>
            <a:srgbClr val="AFC14F">
              <a:lumMod val="60000"/>
              <a:lumOff val="40000"/>
            </a:srgbClr>
          </a:solidFill>
        </p:grpSpPr>
        <p:cxnSp>
          <p:nvCxnSpPr>
            <p:cNvPr id="18" name="Straight Connector 17"/>
            <p:cNvCxnSpPr/>
            <p:nvPr/>
          </p:nvCxnSpPr>
          <p:spPr bwMode="auto">
            <a:xfrm>
              <a:off x="1828800" y="990600"/>
              <a:ext cx="7772400" cy="0"/>
            </a:xfrm>
            <a:prstGeom prst="line">
              <a:avLst/>
            </a:prstGeom>
            <a:grpFill/>
            <a:ln w="9525" cap="flat" cmpd="sng" algn="ctr">
              <a:solidFill>
                <a:srgbClr val="C5D1D7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381000" y="990600"/>
              <a:ext cx="1447800" cy="990600"/>
            </a:xfrm>
            <a:prstGeom prst="rect">
              <a:avLst/>
            </a:prstGeom>
            <a:grpFill/>
            <a:ln w="9525" cap="flat" cmpd="sng" algn="ctr">
              <a:solidFill>
                <a:srgbClr val="C5D1D7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noProof="0" dirty="0" smtClean="0">
                  <a:solidFill>
                    <a:srgbClr val="000000"/>
                  </a:solidFill>
                  <a:latin typeface="Trebuchet MS"/>
                  <a:ea typeface="MS PGothic" pitchFamily="34" charset="-128"/>
                </a:rPr>
                <a:t>AMTRAK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PGothic" pitchFamily="34" charset="-128"/>
              </a:endParaRPr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162174" y="4703255"/>
            <a:ext cx="6384963" cy="275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Full enumeration of AMTRAK tickets</a:t>
            </a:r>
            <a:r>
              <a:rPr lang="en-US" sz="1800" dirty="0" smtClean="0"/>
              <a:t> from 2008</a:t>
            </a:r>
          </a:p>
          <a:p>
            <a:r>
              <a:rPr lang="en-US" sz="1800" dirty="0" err="1" smtClean="0"/>
              <a:t>Boardings</a:t>
            </a:r>
            <a:r>
              <a:rPr lang="en-US" sz="1800" dirty="0" smtClean="0"/>
              <a:t> and </a:t>
            </a:r>
            <a:r>
              <a:rPr lang="en-US" sz="1800" dirty="0" err="1" smtClean="0"/>
              <a:t>alightings</a:t>
            </a:r>
            <a:r>
              <a:rPr lang="en-US" sz="1800" dirty="0" smtClean="0"/>
              <a:t> at 518 stations (18,650 station pairs)</a:t>
            </a:r>
          </a:p>
          <a:p>
            <a:r>
              <a:rPr lang="en-US" sz="1800" dirty="0" smtClean="0"/>
              <a:t>Data obtained directly from AMTRAK: detailed data are confidential: permission received for RSG to process </a:t>
            </a:r>
          </a:p>
          <a:p>
            <a:r>
              <a:rPr lang="en-US" sz="1800" dirty="0" smtClean="0"/>
              <a:t>Data consistent with published station boarding and alighting data</a:t>
            </a:r>
          </a:p>
          <a:p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Validation: Trip Length Distribution </a:t>
            </a:r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75" y="936626"/>
            <a:ext cx="7490510" cy="58737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Overall trip distribution of DB1B data and county to county trips: results almost identical, confirmation that trip table processing has not introduced errors</a:t>
            </a:r>
          </a:p>
          <a:p>
            <a:endParaRPr lang="en-US" sz="1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687615"/>
              </p:ext>
            </p:extLst>
          </p:nvPr>
        </p:nvGraphicFramePr>
        <p:xfrm>
          <a:off x="1095375" y="1452562"/>
          <a:ext cx="7600950" cy="517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Validation: Air Access Trip Lengths </a:t>
            </a:r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75" y="936626"/>
            <a:ext cx="7490510" cy="58737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Air access trip distribution compares well with observed distributions from surveys</a:t>
            </a:r>
          </a:p>
          <a:p>
            <a:r>
              <a:rPr lang="en-US" sz="1600" dirty="0"/>
              <a:t>Some differences due to differences between incomplete set of survey airports and complete set of airports represented in the model</a:t>
            </a:r>
          </a:p>
          <a:p>
            <a:r>
              <a:rPr lang="en-US" sz="1600" dirty="0"/>
              <a:t>Airport access is limited to 150 miles except for cases where there are no accessible airports; longer access trips account for ~2% of air trips according to survey data</a:t>
            </a:r>
          </a:p>
          <a:p>
            <a:endParaRPr lang="en-US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826260"/>
              </p:ext>
            </p:extLst>
          </p:nvPr>
        </p:nvGraphicFramePr>
        <p:xfrm>
          <a:off x="1452562" y="2343149"/>
          <a:ext cx="6891338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44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4" y="66675"/>
            <a:ext cx="7651149" cy="1417638"/>
          </a:xfrm>
        </p:spPr>
        <p:txBody>
          <a:bodyPr/>
          <a:lstStyle/>
          <a:p>
            <a:r>
              <a:rPr lang="en-US" dirty="0"/>
              <a:t>Validation: Trip Length Distribution </a:t>
            </a:r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25" y="1117601"/>
            <a:ext cx="7490510" cy="39687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Overall trip distribution of rail county to county trips</a:t>
            </a:r>
          </a:p>
          <a:p>
            <a:endParaRPr lang="en-US" sz="1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166973"/>
              </p:ext>
            </p:extLst>
          </p:nvPr>
        </p:nvGraphicFramePr>
        <p:xfrm>
          <a:off x="1271587" y="1712118"/>
          <a:ext cx="7072313" cy="479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97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4" y="76200"/>
            <a:ext cx="7651149" cy="1417638"/>
          </a:xfrm>
        </p:spPr>
        <p:txBody>
          <a:bodyPr/>
          <a:lstStyle/>
          <a:p>
            <a:r>
              <a:rPr lang="en-US" dirty="0"/>
              <a:t>Validation: </a:t>
            </a:r>
            <a:r>
              <a:rPr lang="en-US" dirty="0" smtClean="0"/>
              <a:t>Rail </a:t>
            </a:r>
            <a:r>
              <a:rPr lang="en-US" dirty="0"/>
              <a:t>Access Trip Lengths </a:t>
            </a:r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060450"/>
            <a:ext cx="7490510" cy="124459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Rail access trip distributions match observed data from CHRSA Survey relatively </a:t>
            </a:r>
            <a:r>
              <a:rPr lang="en-US" sz="1600" dirty="0" smtClean="0"/>
              <a:t>well</a:t>
            </a:r>
          </a:p>
          <a:p>
            <a:r>
              <a:rPr lang="en-US" sz="1600" dirty="0" err="1" smtClean="0"/>
              <a:t>Peakiness</a:t>
            </a:r>
            <a:r>
              <a:rPr lang="en-US" sz="1600" dirty="0" smtClean="0"/>
              <a:t> in the model distribution caused by  using intra-county distances from ORNL skim data meaning that all trips from major counties, e.g. Cook, Los Angeles, New York, give same access distance</a:t>
            </a:r>
          </a:p>
          <a:p>
            <a:endParaRPr lang="en-US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578070"/>
              </p:ext>
            </p:extLst>
          </p:nvPr>
        </p:nvGraphicFramePr>
        <p:xfrm>
          <a:off x="1366837" y="2352674"/>
          <a:ext cx="7119938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24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Approach: 2040 Air 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74" y="940880"/>
            <a:ext cx="7296151" cy="1973770"/>
          </a:xfrm>
        </p:spPr>
        <p:txBody>
          <a:bodyPr/>
          <a:lstStyle/>
          <a:p>
            <a:r>
              <a:rPr lang="en-US" sz="1800" dirty="0" smtClean="0"/>
              <a:t>Based on 2040 airport to airport demand forecast from FAA</a:t>
            </a:r>
          </a:p>
          <a:p>
            <a:r>
              <a:rPr lang="en-US" sz="1800" dirty="0"/>
              <a:t>Develop revised airport access distributions using 2040 </a:t>
            </a:r>
            <a:r>
              <a:rPr lang="en-US" sz="1800" dirty="0" smtClean="0"/>
              <a:t>population, employment and enplanements forecasts</a:t>
            </a:r>
          </a:p>
          <a:p>
            <a:r>
              <a:rPr lang="en-US" sz="1800" dirty="0" smtClean="0"/>
              <a:t>Data </a:t>
            </a:r>
            <a:r>
              <a:rPr lang="en-US" sz="1800" dirty="0"/>
              <a:t>sources:</a:t>
            </a:r>
          </a:p>
          <a:p>
            <a:pPr lvl="1"/>
            <a:r>
              <a:rPr lang="en-US" sz="1600" dirty="0" smtClean="0"/>
              <a:t>2040 FAA airport to airport forecast</a:t>
            </a:r>
            <a:endParaRPr lang="en-US" sz="1600" dirty="0"/>
          </a:p>
          <a:p>
            <a:pPr lvl="1"/>
            <a:r>
              <a:rPr lang="en-US" sz="1600" dirty="0" smtClean="0"/>
              <a:t>2040 </a:t>
            </a:r>
            <a:r>
              <a:rPr lang="en-US" sz="1600" dirty="0"/>
              <a:t>forecasts of population and employment by county (W&amp;P CEDDS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Overall growth 2008 to 2040 is 73%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62415"/>
              </p:ext>
            </p:extLst>
          </p:nvPr>
        </p:nvGraphicFramePr>
        <p:xfrm>
          <a:off x="1314450" y="3133725"/>
          <a:ext cx="7543800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72050" y="3290888"/>
            <a:ext cx="3324225" cy="9953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Growth factor range is large for smaller airports, but narrower for larger airports</a:t>
            </a:r>
          </a:p>
          <a:p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57400" y="4752975"/>
            <a:ext cx="6419850" cy="247650"/>
          </a:xfrm>
          <a:prstGeom prst="rect">
            <a:avLst/>
          </a:prstGeom>
          <a:solidFill>
            <a:schemeClr val="accent1">
              <a:alpha val="21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6634162" y="5229225"/>
            <a:ext cx="1176338" cy="642937"/>
          </a:xfrm>
          <a:prstGeom prst="wedgeRectCallout">
            <a:avLst>
              <a:gd name="adj1" fmla="val -95192"/>
              <a:gd name="adj2" fmla="val -86389"/>
            </a:avLst>
          </a:prstGeom>
          <a:solidFill>
            <a:schemeClr val="accent1">
              <a:alpha val="28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50-100% growth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Approach: 2040 </a:t>
            </a:r>
            <a:r>
              <a:rPr lang="en-US" dirty="0" smtClean="0"/>
              <a:t>Rail </a:t>
            </a:r>
            <a:r>
              <a:rPr lang="en-US" dirty="0"/>
              <a:t>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550" y="1198054"/>
            <a:ext cx="6242088" cy="4497895"/>
          </a:xfrm>
        </p:spPr>
        <p:txBody>
          <a:bodyPr/>
          <a:lstStyle/>
          <a:p>
            <a:r>
              <a:rPr lang="en-US" sz="1800" dirty="0"/>
              <a:t>Approach is generally the same as that to develop the 2040 Air OD tables except for lack of </a:t>
            </a:r>
            <a:r>
              <a:rPr lang="en-US" sz="1800" u="sng" dirty="0"/>
              <a:t>future forecasts of rail activity </a:t>
            </a:r>
          </a:p>
          <a:p>
            <a:r>
              <a:rPr lang="en-US" sz="1800" dirty="0" smtClean="0"/>
              <a:t>Data </a:t>
            </a:r>
            <a:r>
              <a:rPr lang="en-US" sz="1800" dirty="0"/>
              <a:t>sources</a:t>
            </a:r>
            <a:r>
              <a:rPr lang="en-US" sz="1800" dirty="0" smtClean="0"/>
              <a:t>:</a:t>
            </a:r>
          </a:p>
          <a:p>
            <a:pPr lvl="1"/>
            <a:r>
              <a:rPr lang="en-US" sz="1600" dirty="0"/>
              <a:t>2008 station to station ODs from AMTRAK</a:t>
            </a:r>
          </a:p>
          <a:p>
            <a:pPr lvl="1"/>
            <a:r>
              <a:rPr lang="en-US" sz="1600" dirty="0"/>
              <a:t>2008 population and employment data by county</a:t>
            </a:r>
          </a:p>
          <a:p>
            <a:pPr lvl="1"/>
            <a:r>
              <a:rPr lang="en-US" sz="1600" dirty="0"/>
              <a:t>2040 forecasts of population and employment by county(W&amp;P CEDDS</a:t>
            </a:r>
            <a:r>
              <a:rPr lang="en-US" sz="1600" dirty="0" smtClean="0"/>
              <a:t>)</a:t>
            </a:r>
          </a:p>
          <a:p>
            <a:r>
              <a:rPr lang="en-US" sz="1800" dirty="0"/>
              <a:t>A catchment county area designated around each </a:t>
            </a:r>
            <a:r>
              <a:rPr lang="en-US" sz="1800" dirty="0" smtClean="0"/>
              <a:t>station based on </a:t>
            </a:r>
            <a:r>
              <a:rPr lang="en-US" sz="1800" dirty="0"/>
              <a:t>2008 </a:t>
            </a:r>
            <a:r>
              <a:rPr lang="en-US" sz="1800" dirty="0" smtClean="0"/>
              <a:t>results</a:t>
            </a:r>
            <a:endParaRPr lang="en-US" sz="1800" dirty="0"/>
          </a:p>
          <a:p>
            <a:r>
              <a:rPr lang="en-US" sz="1800" dirty="0"/>
              <a:t>Growth factor for each station OD pair calculated using population and employment growth in catchment </a:t>
            </a:r>
            <a:r>
              <a:rPr lang="en-US" sz="1800" dirty="0" smtClean="0"/>
              <a:t>area</a:t>
            </a:r>
          </a:p>
          <a:p>
            <a:r>
              <a:rPr lang="en-US" sz="1800" dirty="0" smtClean="0"/>
              <a:t>Overall 2008 to 2040 growth is 46%</a:t>
            </a:r>
          </a:p>
          <a:p>
            <a:r>
              <a:rPr lang="en-US" sz="1800" dirty="0" smtClean="0"/>
              <a:t>Growth is not based on any assumptions about investments in new infrastructure, e.g. high speed rail</a:t>
            </a:r>
            <a:endParaRPr lang="en-US" sz="1800" dirty="0"/>
          </a:p>
          <a:p>
            <a:pPr lvl="1"/>
            <a:endParaRPr lang="en-US" sz="1800" dirty="0" smtClean="0"/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86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example: air trips from Broward County, Florida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 descr="1201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7261" r="10227" b="15992"/>
          <a:stretch/>
        </p:blipFill>
        <p:spPr>
          <a:xfrm>
            <a:off x="933448" y="1495425"/>
            <a:ext cx="8105775" cy="4772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2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Products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81100" y="2984501"/>
            <a:ext cx="7458075" cy="134937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OD flow data by mode (number of trips by mode) for the identified 226 zones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 and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foundational information for FHWA, and the U.S. DOT in analyzing national and regional significant projects, corridors, policy initiatives, interstate commerce, and role of Federal programs.</a:t>
            </a:r>
          </a:p>
          <a:p>
            <a:r>
              <a:rPr lang="en-US" dirty="0"/>
              <a:t>Long-distance inter-regional multimodal passenger travel origin destination matrix for 2008 and 2040</a:t>
            </a:r>
          </a:p>
          <a:p>
            <a:r>
              <a:rPr lang="en-US" smtClean="0"/>
              <a:t>A </a:t>
            </a:r>
            <a:r>
              <a:rPr lang="en-US" dirty="0"/>
              <a:t>set of documented and transparent methodologies where other agencies and organizations can gain insight knowledge to expedite future </a:t>
            </a:r>
            <a:r>
              <a:rPr lang="en-US" dirty="0" smtClean="0"/>
              <a:t>developments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and Observations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76350" y="1879600"/>
            <a:ext cx="6905625" cy="40639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1: The to be released OD data shall be recognized as synthesized data and shall be used as a starting point for any other project and program.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2: Additional verification and analysis are strongly recommended.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3: New national comprehensive passenger flow OD data survey shall be conducted.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77" y="2632513"/>
            <a:ext cx="7651149" cy="1417638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0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803582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95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1995 ATS</a:t>
            </a:r>
          </a:p>
          <a:p>
            <a:r>
              <a:rPr lang="en-US" dirty="0" smtClean="0"/>
              <a:t>2001 NHTS</a:t>
            </a:r>
          </a:p>
          <a:p>
            <a:r>
              <a:rPr lang="en-US" dirty="0" smtClean="0"/>
              <a:t>DK Schifflet (2008)</a:t>
            </a:r>
          </a:p>
          <a:p>
            <a:r>
              <a:rPr lang="en-US" dirty="0" smtClean="0"/>
              <a:t>CA Long Distance Survey (2011)</a:t>
            </a:r>
          </a:p>
          <a:p>
            <a:r>
              <a:rPr lang="en-US" dirty="0" smtClean="0"/>
              <a:t>Ohio Long Distance Survey (2002-2003)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Examination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75" y="2103072"/>
            <a:ext cx="7490510" cy="3819426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e</a:t>
            </a:r>
            <a:r>
              <a:rPr lang="en-US" dirty="0" smtClean="0"/>
              <a:t>xisting data are readily available to cover the base year of 2008 for the entire nation</a:t>
            </a:r>
          </a:p>
          <a:p>
            <a:r>
              <a:rPr lang="en-US" dirty="0" smtClean="0"/>
              <a:t>Base year 2008 OD data – need to be synthesized</a:t>
            </a:r>
          </a:p>
          <a:p>
            <a:r>
              <a:rPr lang="en-US" dirty="0" smtClean="0"/>
              <a:t>2040 OD data – need to be forecasted (synthesized)</a:t>
            </a:r>
          </a:p>
          <a:p>
            <a:r>
              <a:rPr lang="en-US" dirty="0" smtClean="0"/>
              <a:t>The only national comprehensive data </a:t>
            </a:r>
            <a:r>
              <a:rPr lang="en-US" i="1" u="sng" dirty="0" smtClean="0"/>
              <a:t>available</a:t>
            </a:r>
            <a:r>
              <a:rPr lang="en-US" dirty="0" smtClean="0"/>
              <a:t> is the 1995 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Synthesis Method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Methods desired are ones having the following characteristics: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least number of input data items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Input data items are readily available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Statistically valid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928DF3-E178-4318-B5FE-C7C07F73A53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FT_FDN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entation xmlns="e82d9c9c-0106-4092-b4b0-0a0a115e3169">Landscape</Orientation>
    <Size xmlns="e82d9c9c-0106-4092-b4b0-0a0a115e3169">Other</Size>
    <Product xmlns="e82d9c9c-0106-4092-b4b0-0a0a115e3169">PPT Presentations</Product>
    <Design_x0020_Theme xmlns="e82d9c9c-0106-4092-b4b0-0a0a115e3169">Foundation</Design_x0020_Theme>
    <Document_x0020_Type xmlns="e82d9c9c-0106-4092-b4b0-0a0a115e3169">PowerPoint</Document_x0020_Type>
    <Notes0 xmlns="9cbe29b2-509b-4a47-a80f-d7996855ab22">10/16/12 Registered Trademark added to logo</Notes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C7DDF731A7245BD9C9D6BB8130A5F" ma:contentTypeVersion="7" ma:contentTypeDescription="Create a new document." ma:contentTypeScope="" ma:versionID="64dab4e9a7f700a261231036c08858b1">
  <xsd:schema xmlns:xsd="http://www.w3.org/2001/XMLSchema" xmlns:xs="http://www.w3.org/2001/XMLSchema" xmlns:p="http://schemas.microsoft.com/office/2006/metadata/properties" xmlns:ns2="e82d9c9c-0106-4092-b4b0-0a0a115e3169" xmlns:ns3="9cbe29b2-509b-4a47-a80f-d7996855ab22" targetNamespace="http://schemas.microsoft.com/office/2006/metadata/properties" ma:root="true" ma:fieldsID="d146448109f35443a1f5902a519ea85d" ns2:_="" ns3:_="">
    <xsd:import namespace="e82d9c9c-0106-4092-b4b0-0a0a115e3169"/>
    <xsd:import namespace="9cbe29b2-509b-4a47-a80f-d7996855ab22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esign_x0020_Theme" minOccurs="0"/>
                <xsd:element ref="ns2:Size" minOccurs="0"/>
                <xsd:element ref="ns2:Orientation" minOccurs="0"/>
                <xsd:element ref="ns2:Product" minOccurs="0"/>
                <xsd:element ref="ns3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d9c9c-0106-4092-b4b0-0a0a115e316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" nillable="true" ma:displayName="Document Type" ma:format="RadioButtons" ma:internalName="Document_x0020_Type">
      <xsd:simpleType>
        <xsd:restriction base="dms:Choice">
          <xsd:enumeration value="InDesign"/>
          <xsd:enumeration value="Word"/>
          <xsd:enumeration value="PowerPoint"/>
          <xsd:enumeration value="Other"/>
        </xsd:restriction>
      </xsd:simpleType>
    </xsd:element>
    <xsd:element name="Design_x0020_Theme" ma:index="2" nillable="true" ma:displayName="Design Theme" ma:format="RadioButtons" ma:internalName="Design_x0020_Theme">
      <xsd:simpleType>
        <xsd:restriction base="dms:Choice">
          <xsd:enumeration value="Foundation"/>
          <xsd:enumeration value="Framework"/>
          <xsd:enumeration value="Focus"/>
          <xsd:enumeration value="N/A"/>
        </xsd:restriction>
      </xsd:simpleType>
    </xsd:element>
    <xsd:element name="Size" ma:index="3" nillable="true" ma:displayName="Size" ma:format="RadioButtons" ma:internalName="Size">
      <xsd:simpleType>
        <xsd:restriction base="dms:Choice">
          <xsd:enumeration value="US Letter"/>
          <xsd:enumeration value="A4"/>
          <xsd:enumeration value="Binder"/>
          <xsd:enumeration value="Other"/>
        </xsd:restriction>
      </xsd:simpleType>
    </xsd:element>
    <xsd:element name="Orientation" ma:index="4" nillable="true" ma:displayName="Orientation" ma:default="Portrait" ma:format="RadioButtons" ma:internalName="Orientation">
      <xsd:simpleType>
        <xsd:restriction base="dms:Choice">
          <xsd:enumeration value="Portrait"/>
          <xsd:enumeration value="Landscape"/>
        </xsd:restriction>
      </xsd:simpleType>
    </xsd:element>
    <xsd:element name="Product" ma:index="5" nillable="true" ma:displayName="Product" ma:format="RadioButtons" ma:internalName="Product">
      <xsd:simpleType>
        <xsd:restriction base="dms:Choice">
          <xsd:enumeration value="Covers"/>
          <xsd:enumeration value="Tabs"/>
          <xsd:enumeration value="CDs"/>
          <xsd:enumeration value="Brochures"/>
          <xsd:enumeration value="Leave-behinds"/>
          <xsd:enumeration value="PPT Presentations"/>
          <xsd:enumeration value="Exhibit Booth"/>
          <xsd:enumeration value="Fact Sheet"/>
          <xsd:enumeration value="Ads"/>
          <xsd:enumeration value="Newsletter"/>
          <xsd:enumeration value="SPI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e29b2-509b-4a47-a80f-d7996855ab22" elementFormDefault="qualified">
    <xsd:import namespace="http://schemas.microsoft.com/office/2006/documentManagement/types"/>
    <xsd:import namespace="http://schemas.microsoft.com/office/infopath/2007/PartnerControls"/>
    <xsd:element name="Notes0" ma:index="13" nillable="true" ma:displayName="Notes" ma:description="Notes:" ma:internalName="Notes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75114F-88BA-47F1-87D3-787AD16AB83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9cbe29b2-509b-4a47-a80f-d7996855ab22"/>
    <ds:schemaRef ds:uri="http://schemas.microsoft.com/office/infopath/2007/PartnerControls"/>
    <ds:schemaRef ds:uri="e82d9c9c-0106-4092-b4b0-0a0a115e3169"/>
  </ds:schemaRefs>
</ds:datastoreItem>
</file>

<file path=customXml/itemProps2.xml><?xml version="1.0" encoding="utf-8"?>
<ds:datastoreItem xmlns:ds="http://schemas.openxmlformats.org/officeDocument/2006/customXml" ds:itemID="{1A0CA530-7F8C-4230-8BA4-471D62770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2d9c9c-0106-4092-b4b0-0a0a115e3169"/>
    <ds:schemaRef ds:uri="9cbe29b2-509b-4a47-a80f-d7996855ab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235F6E-B9D8-4F50-8418-C8C709FF1A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4247</TotalTime>
  <Words>1910</Words>
  <Application>Microsoft Office PowerPoint</Application>
  <PresentationFormat>On-screen Show (4:3)</PresentationFormat>
  <Paragraphs>375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LFT_FDN_Presentation</vt:lpstr>
      <vt:lpstr>FHWA Traveler ANALYSIS FRAMEWORK</vt:lpstr>
      <vt:lpstr>Agenda</vt:lpstr>
      <vt:lpstr>FHWA Traveler Analysis Framework</vt:lpstr>
      <vt:lpstr>Project Objective and Deliverables</vt:lpstr>
      <vt:lpstr>Project Team</vt:lpstr>
      <vt:lpstr>Data Examined</vt:lpstr>
      <vt:lpstr>AUTO</vt:lpstr>
      <vt:lpstr>Data Examination Conclusions</vt:lpstr>
      <vt:lpstr>Data Synthesis Method Exploration</vt:lpstr>
      <vt:lpstr>2008 and 2040 Trip Production and Attraction</vt:lpstr>
      <vt:lpstr>Trip Distribution – Formation of OD Pair</vt:lpstr>
      <vt:lpstr>Special Generators</vt:lpstr>
      <vt:lpstr>Special Generators</vt:lpstr>
      <vt:lpstr>2008 Non Business Trip Productions</vt:lpstr>
      <vt:lpstr>2008 Business Trip Productions</vt:lpstr>
      <vt:lpstr>2008 Non Business Trip Attractions</vt:lpstr>
      <vt:lpstr>2008 Business Trip Attractions</vt:lpstr>
      <vt:lpstr>Trip Length Distribution Auto</vt:lpstr>
      <vt:lpstr>Summary Results*</vt:lpstr>
      <vt:lpstr>From Los Angeles County Destination Zones with more than 500,000 auto trips</vt:lpstr>
      <vt:lpstr>From Los Angeles County  Destination Zones with more than 100,000 auto trips</vt:lpstr>
      <vt:lpstr>From Los Angeles County  Destination Zones with more than 50,000 auto trips</vt:lpstr>
      <vt:lpstr>From Los Angeles County  Destination Zones with more than 10,000 auto trips</vt:lpstr>
      <vt:lpstr>From Los Angeles County  Destination Zones with more than 5,000 auto trips</vt:lpstr>
      <vt:lpstr>Geography</vt:lpstr>
      <vt:lpstr>Geography</vt:lpstr>
      <vt:lpstr>AIR and Rail</vt:lpstr>
      <vt:lpstr>Overview of the approach: 2008 Air and Rail</vt:lpstr>
      <vt:lpstr>Methodology for Air* OD Table</vt:lpstr>
      <vt:lpstr>Data Sources</vt:lpstr>
      <vt:lpstr>Validation: Trip Length Distribution 2008</vt:lpstr>
      <vt:lpstr>Validation: Air Access Trip Lengths 2008</vt:lpstr>
      <vt:lpstr>Validation: Trip Length Distribution 2008</vt:lpstr>
      <vt:lpstr>Validation: Rail Access Trip Lengths 2008</vt:lpstr>
      <vt:lpstr>Overview of Approach: 2040 Air OD</vt:lpstr>
      <vt:lpstr>Overview of Approach: 2040 Rail OD</vt:lpstr>
      <vt:lpstr>Visualization example: air trips from Broward County, Florida</vt:lpstr>
      <vt:lpstr>Next Steps</vt:lpstr>
      <vt:lpstr>Final Products</vt:lpstr>
      <vt:lpstr>Recommendations and Observations</vt:lpstr>
      <vt:lpstr>Thank you!</vt:lpstr>
    </vt:vector>
  </TitlesOfParts>
  <Company>CDM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LFT_FDN_Presentation.potx</dc:title>
  <dc:creator>CDM</dc:creator>
  <cp:lastModifiedBy>Faussett, Karen (MDOT)</cp:lastModifiedBy>
  <cp:revision>130</cp:revision>
  <dcterms:created xsi:type="dcterms:W3CDTF">2011-11-17T17:03:43Z</dcterms:created>
  <dcterms:modified xsi:type="dcterms:W3CDTF">2013-05-06T17:06:43Z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0x010100A04C7DDF731A7245BD9C9D6BB8130A5F</vt:lpwstr>
  </property>
  <property fmtid="{D5CDD505-2E9C-101B-9397-08002B2CF9AE}" pid="3" name="Order">
    <vt:r8>3800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</Properties>
</file>