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33"/>
  </p:notesMasterIdLst>
  <p:sldIdLst>
    <p:sldId id="257" r:id="rId3"/>
    <p:sldId id="296" r:id="rId4"/>
    <p:sldId id="287" r:id="rId5"/>
    <p:sldId id="297" r:id="rId6"/>
    <p:sldId id="289" r:id="rId7"/>
    <p:sldId id="298" r:id="rId8"/>
    <p:sldId id="288" r:id="rId9"/>
    <p:sldId id="259" r:id="rId10"/>
    <p:sldId id="260" r:id="rId11"/>
    <p:sldId id="285" r:id="rId12"/>
    <p:sldId id="261" r:id="rId13"/>
    <p:sldId id="262" r:id="rId14"/>
    <p:sldId id="302" r:id="rId15"/>
    <p:sldId id="264" r:id="rId16"/>
    <p:sldId id="304" r:id="rId17"/>
    <p:sldId id="293" r:id="rId18"/>
    <p:sldId id="309" r:id="rId19"/>
    <p:sldId id="294" r:id="rId20"/>
    <p:sldId id="265" r:id="rId21"/>
    <p:sldId id="267" r:id="rId22"/>
    <p:sldId id="268" r:id="rId23"/>
    <p:sldId id="273" r:id="rId24"/>
    <p:sldId id="270" r:id="rId25"/>
    <p:sldId id="272" r:id="rId26"/>
    <p:sldId id="274" r:id="rId27"/>
    <p:sldId id="275" r:id="rId28"/>
    <p:sldId id="283" r:id="rId29"/>
    <p:sldId id="290" r:id="rId30"/>
    <p:sldId id="281" r:id="rId31"/>
    <p:sldId id="307" r:id="rId32"/>
  </p:sldIdLst>
  <p:sldSz cx="14630400" cy="9144000"/>
  <p:notesSz cx="9601200" cy="7315200"/>
  <p:defaultTextStyle>
    <a:defPPr>
      <a:defRPr lang="en-US"/>
    </a:defPPr>
    <a:lvl1pPr algn="l" defTabSz="1357313" rtl="0" fontAlgn="base">
      <a:spcBef>
        <a:spcPct val="0"/>
      </a:spcBef>
      <a:spcAft>
        <a:spcPct val="0"/>
      </a:spcAft>
      <a:defRPr sz="2700" kern="1200">
        <a:solidFill>
          <a:schemeClr val="tx1"/>
        </a:solidFill>
        <a:latin typeface="Arial" charset="0"/>
        <a:ea typeface="+mn-ea"/>
        <a:cs typeface="+mn-cs"/>
      </a:defRPr>
    </a:lvl1pPr>
    <a:lvl2pPr marL="677863" indent="-220663" algn="l" defTabSz="1357313" rtl="0" fontAlgn="base">
      <a:spcBef>
        <a:spcPct val="0"/>
      </a:spcBef>
      <a:spcAft>
        <a:spcPct val="0"/>
      </a:spcAft>
      <a:defRPr sz="2700" kern="1200">
        <a:solidFill>
          <a:schemeClr val="tx1"/>
        </a:solidFill>
        <a:latin typeface="Arial" charset="0"/>
        <a:ea typeface="+mn-ea"/>
        <a:cs typeface="+mn-cs"/>
      </a:defRPr>
    </a:lvl2pPr>
    <a:lvl3pPr marL="1357313" indent="-442913" algn="l" defTabSz="1357313" rtl="0" fontAlgn="base">
      <a:spcBef>
        <a:spcPct val="0"/>
      </a:spcBef>
      <a:spcAft>
        <a:spcPct val="0"/>
      </a:spcAft>
      <a:defRPr sz="2700" kern="1200">
        <a:solidFill>
          <a:schemeClr val="tx1"/>
        </a:solidFill>
        <a:latin typeface="Arial" charset="0"/>
        <a:ea typeface="+mn-ea"/>
        <a:cs typeface="+mn-cs"/>
      </a:defRPr>
    </a:lvl3pPr>
    <a:lvl4pPr marL="2036763" indent="-665163" algn="l" defTabSz="1357313" rtl="0" fontAlgn="base">
      <a:spcBef>
        <a:spcPct val="0"/>
      </a:spcBef>
      <a:spcAft>
        <a:spcPct val="0"/>
      </a:spcAft>
      <a:defRPr sz="2700" kern="1200">
        <a:solidFill>
          <a:schemeClr val="tx1"/>
        </a:solidFill>
        <a:latin typeface="Arial" charset="0"/>
        <a:ea typeface="+mn-ea"/>
        <a:cs typeface="+mn-cs"/>
      </a:defRPr>
    </a:lvl4pPr>
    <a:lvl5pPr marL="2716213" indent="-887413" algn="l" defTabSz="1357313" rtl="0" fontAlgn="base">
      <a:spcBef>
        <a:spcPct val="0"/>
      </a:spcBef>
      <a:spcAft>
        <a:spcPct val="0"/>
      </a:spcAft>
      <a:defRPr sz="2700" kern="1200">
        <a:solidFill>
          <a:schemeClr val="tx1"/>
        </a:solidFill>
        <a:latin typeface="Arial" charset="0"/>
        <a:ea typeface="+mn-ea"/>
        <a:cs typeface="+mn-cs"/>
      </a:defRPr>
    </a:lvl5pPr>
    <a:lvl6pPr marL="2286000" algn="l" defTabSz="914400" rtl="0" eaLnBrk="1" latinLnBrk="0" hangingPunct="1">
      <a:defRPr sz="2700" kern="1200">
        <a:solidFill>
          <a:schemeClr val="tx1"/>
        </a:solidFill>
        <a:latin typeface="Arial" charset="0"/>
        <a:ea typeface="+mn-ea"/>
        <a:cs typeface="+mn-cs"/>
      </a:defRPr>
    </a:lvl6pPr>
    <a:lvl7pPr marL="2743200" algn="l" defTabSz="914400" rtl="0" eaLnBrk="1" latinLnBrk="0" hangingPunct="1">
      <a:defRPr sz="2700" kern="1200">
        <a:solidFill>
          <a:schemeClr val="tx1"/>
        </a:solidFill>
        <a:latin typeface="Arial" charset="0"/>
        <a:ea typeface="+mn-ea"/>
        <a:cs typeface="+mn-cs"/>
      </a:defRPr>
    </a:lvl7pPr>
    <a:lvl8pPr marL="3200400" algn="l" defTabSz="914400" rtl="0" eaLnBrk="1" latinLnBrk="0" hangingPunct="1">
      <a:defRPr sz="2700" kern="1200">
        <a:solidFill>
          <a:schemeClr val="tx1"/>
        </a:solidFill>
        <a:latin typeface="Arial" charset="0"/>
        <a:ea typeface="+mn-ea"/>
        <a:cs typeface="+mn-cs"/>
      </a:defRPr>
    </a:lvl8pPr>
    <a:lvl9pPr marL="3657600" algn="l" defTabSz="914400" rtl="0" eaLnBrk="1" latinLnBrk="0" hangingPunct="1">
      <a:defRPr sz="27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1AAB1"/>
    <a:srgbClr val="EBF0F9"/>
    <a:srgbClr val="9FB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57" autoAdjust="0"/>
    <p:restoredTop sz="90442" autoAdjust="0"/>
  </p:normalViewPr>
  <p:slideViewPr>
    <p:cSldViewPr>
      <p:cViewPr varScale="1">
        <p:scale>
          <a:sx n="63" d="100"/>
          <a:sy n="63" d="100"/>
        </p:scale>
        <p:origin x="-1440" y="-102"/>
      </p:cViewPr>
      <p:guideLst>
        <p:guide orient="horz" pos="2880"/>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98"/>
    </p:cViewPr>
  </p:sorterViewPr>
  <p:notesViewPr>
    <p:cSldViewPr>
      <p:cViewPr varScale="1">
        <p:scale>
          <a:sx n="103" d="100"/>
          <a:sy n="103" d="100"/>
        </p:scale>
        <p:origin x="-1854" y="-90"/>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6650" tIns="48325" rIns="96650" bIns="48325" rtlCol="0"/>
          <a:lstStyle>
            <a:lvl1pPr algn="l" defTabSz="1435826" fontAlgn="auto">
              <a:spcBef>
                <a:spcPts val="0"/>
              </a:spcBef>
              <a:spcAft>
                <a:spcPts val="0"/>
              </a:spcAft>
              <a:defRPr sz="1300" dirty="0">
                <a:latin typeface="+mn-lt"/>
              </a:defRPr>
            </a:lvl1pPr>
          </a:lstStyle>
          <a:p>
            <a:pPr>
              <a:defRPr/>
            </a:pPr>
            <a:endParaRPr lang="en-US" dirty="0"/>
          </a:p>
        </p:txBody>
      </p:sp>
      <p:sp>
        <p:nvSpPr>
          <p:cNvPr id="3" name="Date Placeholder 2"/>
          <p:cNvSpPr>
            <a:spLocks noGrp="1"/>
          </p:cNvSpPr>
          <p:nvPr>
            <p:ph type="dt" idx="1"/>
          </p:nvPr>
        </p:nvSpPr>
        <p:spPr>
          <a:xfrm>
            <a:off x="5438775" y="0"/>
            <a:ext cx="4160838" cy="365125"/>
          </a:xfrm>
          <a:prstGeom prst="rect">
            <a:avLst/>
          </a:prstGeom>
        </p:spPr>
        <p:txBody>
          <a:bodyPr vert="horz" lIns="96650" tIns="48325" rIns="96650" bIns="48325" rtlCol="0"/>
          <a:lstStyle>
            <a:lvl1pPr algn="r" defTabSz="1435826" fontAlgn="auto">
              <a:spcBef>
                <a:spcPts val="0"/>
              </a:spcBef>
              <a:spcAft>
                <a:spcPts val="0"/>
              </a:spcAft>
              <a:defRPr sz="1300">
                <a:latin typeface="+mn-lt"/>
              </a:defRPr>
            </a:lvl1pPr>
          </a:lstStyle>
          <a:p>
            <a:pPr>
              <a:defRPr/>
            </a:pPr>
            <a:fld id="{66E57B12-1FB8-4CED-977D-D7C3DCA60C35}" type="datetimeFigureOut">
              <a:rPr lang="en-US"/>
              <a:pPr>
                <a:defRPr/>
              </a:pPr>
              <a:t>5/14/2013</a:t>
            </a:fld>
            <a:endParaRPr lang="en-US" dirty="0"/>
          </a:p>
        </p:txBody>
      </p:sp>
      <p:sp>
        <p:nvSpPr>
          <p:cNvPr id="4" name="Slide Image Placeholder 3"/>
          <p:cNvSpPr>
            <a:spLocks noGrp="1" noRot="1" noChangeAspect="1"/>
          </p:cNvSpPr>
          <p:nvPr>
            <p:ph type="sldImg" idx="2"/>
          </p:nvPr>
        </p:nvSpPr>
        <p:spPr>
          <a:xfrm>
            <a:off x="2606675" y="549275"/>
            <a:ext cx="4387850" cy="2743200"/>
          </a:xfrm>
          <a:prstGeom prst="rect">
            <a:avLst/>
          </a:prstGeom>
          <a:noFill/>
          <a:ln w="12700">
            <a:solidFill>
              <a:prstClr val="black"/>
            </a:solidFill>
          </a:ln>
        </p:spPr>
        <p:txBody>
          <a:bodyPr vert="horz" lIns="96650" tIns="48325" rIns="96650" bIns="48325" rtlCol="0" anchor="ctr"/>
          <a:lstStyle/>
          <a:p>
            <a:pPr lvl="0"/>
            <a:endParaRPr lang="en-US" noProof="0" dirty="0" smtClean="0"/>
          </a:p>
        </p:txBody>
      </p:sp>
      <p:sp>
        <p:nvSpPr>
          <p:cNvPr id="5" name="Notes Placeholder 4"/>
          <p:cNvSpPr>
            <a:spLocks noGrp="1"/>
          </p:cNvSpPr>
          <p:nvPr>
            <p:ph type="body" sz="quarter" idx="3"/>
          </p:nvPr>
        </p:nvSpPr>
        <p:spPr>
          <a:xfrm>
            <a:off x="960438" y="3475038"/>
            <a:ext cx="7680325" cy="3290887"/>
          </a:xfrm>
          <a:prstGeom prst="rect">
            <a:avLst/>
          </a:prstGeom>
        </p:spPr>
        <p:txBody>
          <a:bodyPr vert="horz" lIns="96650" tIns="48325" rIns="96650" bIns="4832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948488"/>
            <a:ext cx="4160838" cy="365125"/>
          </a:xfrm>
          <a:prstGeom prst="rect">
            <a:avLst/>
          </a:prstGeom>
        </p:spPr>
        <p:txBody>
          <a:bodyPr vert="horz" lIns="96650" tIns="48325" rIns="96650" bIns="48325" rtlCol="0" anchor="b"/>
          <a:lstStyle>
            <a:lvl1pPr algn="l" defTabSz="1435826" fontAlgn="auto">
              <a:spcBef>
                <a:spcPts val="0"/>
              </a:spcBef>
              <a:spcAft>
                <a:spcPts val="0"/>
              </a:spcAft>
              <a:defRPr sz="1300" dirty="0">
                <a:latin typeface="+mn-lt"/>
              </a:defRPr>
            </a:lvl1pPr>
          </a:lstStyle>
          <a:p>
            <a:pPr>
              <a:defRPr/>
            </a:pPr>
            <a:endParaRPr lang="en-US" dirty="0"/>
          </a:p>
        </p:txBody>
      </p:sp>
      <p:sp>
        <p:nvSpPr>
          <p:cNvPr id="7" name="Slide Number Placeholder 6"/>
          <p:cNvSpPr>
            <a:spLocks noGrp="1"/>
          </p:cNvSpPr>
          <p:nvPr>
            <p:ph type="sldNum" sz="quarter" idx="5"/>
          </p:nvPr>
        </p:nvSpPr>
        <p:spPr>
          <a:xfrm>
            <a:off x="5438775" y="6948488"/>
            <a:ext cx="4160838" cy="365125"/>
          </a:xfrm>
          <a:prstGeom prst="rect">
            <a:avLst/>
          </a:prstGeom>
        </p:spPr>
        <p:txBody>
          <a:bodyPr vert="horz" lIns="96650" tIns="48325" rIns="96650" bIns="48325" rtlCol="0" anchor="b"/>
          <a:lstStyle>
            <a:lvl1pPr algn="r" defTabSz="1435826" fontAlgn="auto">
              <a:spcBef>
                <a:spcPts val="0"/>
              </a:spcBef>
              <a:spcAft>
                <a:spcPts val="0"/>
              </a:spcAft>
              <a:defRPr sz="1300">
                <a:latin typeface="+mn-lt"/>
              </a:defRPr>
            </a:lvl1pPr>
          </a:lstStyle>
          <a:p>
            <a:pPr>
              <a:defRPr/>
            </a:pPr>
            <a:fld id="{51238A6F-BFC1-4036-A643-3938CF8B7FBA}" type="slidenum">
              <a:rPr lang="en-US"/>
              <a:pPr>
                <a:defRPr/>
              </a:pPr>
              <a:t>‹#›</a:t>
            </a:fld>
            <a:endParaRPr lang="en-US" dirty="0"/>
          </a:p>
        </p:txBody>
      </p:sp>
    </p:spTree>
    <p:extLst>
      <p:ext uri="{BB962C8B-B14F-4D97-AF65-F5344CB8AC3E}">
        <p14:creationId xmlns:p14="http://schemas.microsoft.com/office/powerpoint/2010/main" val="3863385659"/>
      </p:ext>
    </p:extLst>
  </p:cSld>
  <p:clrMap bg1="lt1" tx1="dk1" bg2="lt2" tx2="dk2" accent1="accent1" accent2="accent2" accent3="accent3" accent4="accent4" accent5="accent5" accent6="accent6" hlink="hlink" folHlink="folHlink"/>
  <p:notesStyle>
    <a:lvl1pPr algn="l" defTabSz="1357313" rtl="0" eaLnBrk="0" fontAlgn="base" hangingPunct="0">
      <a:spcBef>
        <a:spcPct val="30000"/>
      </a:spcBef>
      <a:spcAft>
        <a:spcPct val="0"/>
      </a:spcAft>
      <a:defRPr kern="1200">
        <a:solidFill>
          <a:schemeClr val="tx1"/>
        </a:solidFill>
        <a:latin typeface="+mn-lt"/>
        <a:ea typeface="+mn-ea"/>
        <a:cs typeface="+mn-cs"/>
      </a:defRPr>
    </a:lvl1pPr>
    <a:lvl2pPr marL="677863" algn="l" defTabSz="1357313" rtl="0" eaLnBrk="0" fontAlgn="base" hangingPunct="0">
      <a:spcBef>
        <a:spcPct val="30000"/>
      </a:spcBef>
      <a:spcAft>
        <a:spcPct val="0"/>
      </a:spcAft>
      <a:defRPr kern="1200">
        <a:solidFill>
          <a:schemeClr val="tx1"/>
        </a:solidFill>
        <a:latin typeface="+mn-lt"/>
        <a:ea typeface="+mn-ea"/>
        <a:cs typeface="+mn-cs"/>
      </a:defRPr>
    </a:lvl2pPr>
    <a:lvl3pPr marL="1357313" algn="l" defTabSz="1357313" rtl="0" eaLnBrk="0" fontAlgn="base" hangingPunct="0">
      <a:spcBef>
        <a:spcPct val="30000"/>
      </a:spcBef>
      <a:spcAft>
        <a:spcPct val="0"/>
      </a:spcAft>
      <a:defRPr kern="1200">
        <a:solidFill>
          <a:schemeClr val="tx1"/>
        </a:solidFill>
        <a:latin typeface="+mn-lt"/>
        <a:ea typeface="+mn-ea"/>
        <a:cs typeface="+mn-cs"/>
      </a:defRPr>
    </a:lvl3pPr>
    <a:lvl4pPr marL="2036763" algn="l" defTabSz="1357313" rtl="0" eaLnBrk="0" fontAlgn="base" hangingPunct="0">
      <a:spcBef>
        <a:spcPct val="30000"/>
      </a:spcBef>
      <a:spcAft>
        <a:spcPct val="0"/>
      </a:spcAft>
      <a:defRPr kern="1200">
        <a:solidFill>
          <a:schemeClr val="tx1"/>
        </a:solidFill>
        <a:latin typeface="+mn-lt"/>
        <a:ea typeface="+mn-ea"/>
        <a:cs typeface="+mn-cs"/>
      </a:defRPr>
    </a:lvl4pPr>
    <a:lvl5pPr marL="2716213" algn="l" defTabSz="1357313" rtl="0" eaLnBrk="0" fontAlgn="base" hangingPunct="0">
      <a:spcBef>
        <a:spcPct val="30000"/>
      </a:spcBef>
      <a:spcAft>
        <a:spcPct val="0"/>
      </a:spcAft>
      <a:defRPr kern="1200">
        <a:solidFill>
          <a:schemeClr val="tx1"/>
        </a:solidFill>
        <a:latin typeface="+mn-lt"/>
        <a:ea typeface="+mn-ea"/>
        <a:cs typeface="+mn-cs"/>
      </a:defRPr>
    </a:lvl5pPr>
    <a:lvl6pPr marL="3396084" algn="l" defTabSz="1358433" rtl="0" eaLnBrk="1" latinLnBrk="0" hangingPunct="1">
      <a:defRPr sz="1800" kern="1200">
        <a:solidFill>
          <a:schemeClr val="tx1"/>
        </a:solidFill>
        <a:latin typeface="+mn-lt"/>
        <a:ea typeface="+mn-ea"/>
        <a:cs typeface="+mn-cs"/>
      </a:defRPr>
    </a:lvl6pPr>
    <a:lvl7pPr marL="4075301" algn="l" defTabSz="1358433" rtl="0" eaLnBrk="1" latinLnBrk="0" hangingPunct="1">
      <a:defRPr sz="1800" kern="1200">
        <a:solidFill>
          <a:schemeClr val="tx1"/>
        </a:solidFill>
        <a:latin typeface="+mn-lt"/>
        <a:ea typeface="+mn-ea"/>
        <a:cs typeface="+mn-cs"/>
      </a:defRPr>
    </a:lvl7pPr>
    <a:lvl8pPr marL="4754519" algn="l" defTabSz="1358433" rtl="0" eaLnBrk="1" latinLnBrk="0" hangingPunct="1">
      <a:defRPr sz="1800" kern="1200">
        <a:solidFill>
          <a:schemeClr val="tx1"/>
        </a:solidFill>
        <a:latin typeface="+mn-lt"/>
        <a:ea typeface="+mn-ea"/>
        <a:cs typeface="+mn-cs"/>
      </a:defRPr>
    </a:lvl8pPr>
    <a:lvl9pPr marL="5433735" algn="l" defTabSz="1358433"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73207" fontAlgn="base">
              <a:spcBef>
                <a:spcPct val="0"/>
              </a:spcBef>
              <a:spcAft>
                <a:spcPct val="0"/>
              </a:spcAft>
              <a:defRPr/>
            </a:pPr>
            <a:fld id="{524BE722-BEF2-4129-ACA1-5BEDEDD1F1C7}" type="slidenum">
              <a:rPr lang="en-US"/>
              <a:pPr defTabSz="973207" fontAlgn="base">
                <a:spcBef>
                  <a:spcPct val="0"/>
                </a:spcBef>
                <a:spcAft>
                  <a:spcPct val="0"/>
                </a:spcAft>
                <a:defRPr/>
              </a:pPr>
              <a:t>1</a:t>
            </a:fld>
            <a:endParaRPr lang="en-US" dirty="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6C2B6623-8509-4EA5-A6DA-5E3966F385A9}" type="slidenum">
              <a:rPr lang="en-US" smtClean="0"/>
              <a:pPr>
                <a:defRPr/>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0C713EBA-EDB2-4675-87FD-BA4B9A92451B}" type="slidenum">
              <a:rPr lang="en-US" smtClean="0"/>
              <a:pPr>
                <a:defRPr/>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Over</a:t>
            </a:r>
            <a:r>
              <a:rPr lang="en-US" baseline="0" dirty="0" smtClean="0"/>
              <a:t> 32,000 persons were evacuated over a 4-day period, with 26,000 evacuated in a six-hour period on June 26</a:t>
            </a:r>
            <a:r>
              <a:rPr lang="en-US" baseline="30000" dirty="0" smtClean="0"/>
              <a:t>th</a:t>
            </a:r>
            <a:r>
              <a:rPr lang="en-US" baseline="0" dirty="0" smtClean="0"/>
              <a:t>. The non-notice evacuations on June 26</a:t>
            </a:r>
            <a:r>
              <a:rPr lang="en-US" baseline="30000" dirty="0" smtClean="0"/>
              <a:t>th</a:t>
            </a:r>
            <a:r>
              <a:rPr lang="en-US" baseline="0" dirty="0" smtClean="0"/>
              <a:t> were carried out in a phased fashion, beginning with the most western areas closest to the fire. The duration required to evacuate each phased are was one to one and half hours each. This is the best available metric of actual time-to-evacuate versus modeled evacuation times.</a:t>
            </a:r>
            <a:endParaRPr lang="en-US" dirty="0" smtClean="0"/>
          </a:p>
        </p:txBody>
      </p:sp>
      <p:sp>
        <p:nvSpPr>
          <p:cNvPr id="4" name="Slide Number Placeholder 3"/>
          <p:cNvSpPr>
            <a:spLocks noGrp="1"/>
          </p:cNvSpPr>
          <p:nvPr>
            <p:ph type="sldNum" sz="quarter" idx="5"/>
          </p:nvPr>
        </p:nvSpPr>
        <p:spPr/>
        <p:txBody>
          <a:bodyPr/>
          <a:lstStyle/>
          <a:p>
            <a:pPr>
              <a:defRPr/>
            </a:pPr>
            <a:fld id="{70528F25-ECFD-45ED-BD67-4F79AB9CB89A}" type="slidenum">
              <a:rPr lang="en-US" smtClean="0"/>
              <a:pPr>
                <a:defRPr/>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marL="182880" eaLnBrk="1" hangingPunct="1">
              <a:spcBef>
                <a:spcPts val="1200"/>
              </a:spcBef>
              <a:spcAft>
                <a:spcPts val="600"/>
              </a:spcAft>
              <a:defRPr/>
            </a:pPr>
            <a:r>
              <a:rPr lang="en-US" dirty="0" smtClean="0"/>
              <a:t>On June 26</a:t>
            </a:r>
            <a:r>
              <a:rPr lang="en-US" baseline="30000" dirty="0" smtClean="0"/>
              <a:t>th</a:t>
            </a:r>
            <a:r>
              <a:rPr lang="en-US" dirty="0" smtClean="0"/>
              <a:t>, driven by strong winds from a dry thunderstorm west of the blaze, the fire jumped the containment line on Rampart Range Road and entered Queen's Canyon.  As the fire crested Queen's Canyon, westerly winds gusting 65 mph pushed the fire into Colorado Springs. </a:t>
            </a:r>
          </a:p>
          <a:p>
            <a:pPr marL="182880" eaLnBrk="1" hangingPunct="1">
              <a:spcBef>
                <a:spcPts val="1000"/>
              </a:spcBef>
              <a:spcAft>
                <a:spcPts val="600"/>
              </a:spcAft>
              <a:defRPr/>
            </a:pPr>
            <a:r>
              <a:rPr lang="en-US" dirty="0" smtClean="0"/>
              <a:t>Mandatory evacuation orders were issued for west side neighborhoods that had not already been evacuated. Traffic control included:</a:t>
            </a:r>
          </a:p>
          <a:p>
            <a:pPr marL="548640" indent="-182880" eaLnBrk="1" hangingPunct="1">
              <a:spcBef>
                <a:spcPts val="1000"/>
              </a:spcBef>
              <a:spcAft>
                <a:spcPts val="600"/>
              </a:spcAft>
              <a:buFont typeface="Arial" pitchFamily="34" charset="0"/>
              <a:buChar char="•"/>
              <a:defRPr/>
            </a:pPr>
            <a:r>
              <a:rPr lang="en-US" dirty="0" smtClean="0"/>
              <a:t>Full contra-flow and no-entry measures within the evacuation area.</a:t>
            </a:r>
          </a:p>
          <a:p>
            <a:pPr marL="548640" indent="-182880" eaLnBrk="1" hangingPunct="1">
              <a:spcAft>
                <a:spcPts val="600"/>
              </a:spcAft>
              <a:buFont typeface="Arial" pitchFamily="34" charset="0"/>
              <a:buChar char="•"/>
              <a:defRPr/>
            </a:pPr>
            <a:r>
              <a:rPr lang="en-US" dirty="0" smtClean="0"/>
              <a:t>Closure of westbound Garden of the Gods Road at I-25, as well as northbound 30th at Fontmore, and Fillmore/Fontmore at Mesa.</a:t>
            </a:r>
          </a:p>
          <a:p>
            <a:pPr marL="548640" indent="-182880" eaLnBrk="1" hangingPunct="1">
              <a:spcAft>
                <a:spcPts val="600"/>
              </a:spcAft>
              <a:buFont typeface="Arial" pitchFamily="34" charset="0"/>
              <a:buChar char="•"/>
              <a:defRPr/>
            </a:pPr>
            <a:r>
              <a:rPr lang="en-US" dirty="0" smtClean="0"/>
              <a:t>Blocking all westbound traffic from I-25 at the Woodmen Road, Nevada-Rockrimmon, Garden of the Gods Road and Fillmore Street I-25 exits.</a:t>
            </a:r>
          </a:p>
          <a:p>
            <a:pPr marL="548640" indent="-182880" eaLnBrk="1" hangingPunct="1">
              <a:spcAft>
                <a:spcPts val="600"/>
              </a:spcAft>
              <a:buFont typeface="Arial" pitchFamily="34" charset="0"/>
              <a:buChar char="•"/>
              <a:defRPr/>
            </a:pPr>
            <a:r>
              <a:rPr lang="en-US" dirty="0" smtClean="0">
                <a:latin typeface="Arial" pitchFamily="34" charset="0"/>
                <a:cs typeface="Arial" pitchFamily="34" charset="0"/>
              </a:rPr>
              <a:t>Evacuation time – </a:t>
            </a:r>
            <a:r>
              <a:rPr lang="en-US" b="1" dirty="0" smtClean="0">
                <a:latin typeface="Arial" pitchFamily="34" charset="0"/>
                <a:cs typeface="Arial" pitchFamily="34" charset="0"/>
              </a:rPr>
              <a:t>approximately 1.5 hours</a:t>
            </a:r>
          </a:p>
        </p:txBody>
      </p:sp>
      <p:sp>
        <p:nvSpPr>
          <p:cNvPr id="4" name="Slide Number Placeholder 3"/>
          <p:cNvSpPr>
            <a:spLocks noGrp="1"/>
          </p:cNvSpPr>
          <p:nvPr>
            <p:ph type="sldNum" sz="quarter" idx="5"/>
          </p:nvPr>
        </p:nvSpPr>
        <p:spPr/>
        <p:txBody>
          <a:bodyPr/>
          <a:lstStyle/>
          <a:p>
            <a:pPr>
              <a:defRPr/>
            </a:pPr>
            <a:fld id="{47054123-4363-4F4F-BA03-A8BB2D6DC586}" type="slidenum">
              <a:rPr lang="en-US" smtClean="0"/>
              <a:pPr>
                <a:defRPr/>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marL="182880" eaLnBrk="1" hangingPunct="1">
              <a:defRPr/>
            </a:pPr>
            <a:r>
              <a:rPr lang="en-US" dirty="0" smtClean="0">
                <a:latin typeface="Arial" pitchFamily="34" charset="0"/>
                <a:cs typeface="Arial" pitchFamily="34" charset="0"/>
              </a:rPr>
              <a:t>District 1 is bounded by the  U.S. Air Force Academy on the north, I-25 on the east, Garden of the Gods Road on the south and the foothills on the west.</a:t>
            </a:r>
          </a:p>
          <a:p>
            <a:pPr marL="182880" eaLnBrk="1" hangingPunct="1">
              <a:defRPr/>
            </a:pPr>
            <a:endParaRPr lang="en-US" sz="500" dirty="0" smtClean="0">
              <a:latin typeface="Arial" pitchFamily="34" charset="0"/>
              <a:cs typeface="Arial" pitchFamily="34" charset="0"/>
            </a:endParaRPr>
          </a:p>
          <a:p>
            <a:pPr marL="182880" eaLnBrk="1" hangingPunct="1">
              <a:defRPr/>
            </a:pPr>
            <a:r>
              <a:rPr lang="en-US" dirty="0" smtClean="0">
                <a:latin typeface="Arial" pitchFamily="34" charset="0"/>
                <a:cs typeface="Arial" pitchFamily="34" charset="0"/>
              </a:rPr>
              <a:t>The estimated number of households in District 1 is 12,300.</a:t>
            </a:r>
          </a:p>
          <a:p>
            <a:pPr marL="182880" eaLnBrk="1" hangingPunct="1">
              <a:defRPr/>
            </a:pPr>
            <a:endParaRPr lang="en-US" sz="500" dirty="0" smtClean="0"/>
          </a:p>
          <a:p>
            <a:pPr marL="182880" eaLnBrk="1" hangingPunct="1">
              <a:defRPr/>
            </a:pPr>
            <a:r>
              <a:rPr lang="en-US" dirty="0" smtClean="0">
                <a:latin typeface="Arial" pitchFamily="34" charset="0"/>
                <a:cs typeface="Arial" pitchFamily="34" charset="0"/>
              </a:rPr>
              <a:t>The east-west distance across District 1 is about 4 miles; the north-south distance across the district is also about 4 miles.</a:t>
            </a:r>
          </a:p>
          <a:p>
            <a:pPr marL="182880" eaLnBrk="1" hangingPunct="1">
              <a:defRPr/>
            </a:pPr>
            <a:endParaRPr lang="en-US" sz="500" dirty="0" smtClean="0"/>
          </a:p>
          <a:p>
            <a:pPr marL="182880" eaLnBrk="1" hangingPunct="1">
              <a:defRPr/>
            </a:pPr>
            <a:r>
              <a:rPr lang="en-US" dirty="0" smtClean="0">
                <a:latin typeface="Arial" pitchFamily="34" charset="0"/>
                <a:cs typeface="Arial" pitchFamily="34" charset="0"/>
              </a:rPr>
              <a:t>Major portals for egress from District 1 are 30</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Street, Centennial Boulevard, Chestnut Street, Garden of the Gods Road, Woodmen Road and the Nevada-Rockrimmon/I-25 Interchange. </a:t>
            </a:r>
          </a:p>
          <a:p>
            <a:pPr marL="182880" eaLnBrk="1" hangingPunct="1">
              <a:defRPr/>
            </a:pPr>
            <a:endParaRPr lang="en-US" sz="500" b="1" dirty="0" smtClean="0"/>
          </a:p>
          <a:p>
            <a:pPr marL="182880" eaLnBrk="1" hangingPunct="1">
              <a:defRPr/>
            </a:pPr>
            <a:r>
              <a:rPr lang="en-US" dirty="0" smtClean="0">
                <a:latin typeface="Arial" pitchFamily="34" charset="0"/>
                <a:cs typeface="Arial" pitchFamily="34" charset="0"/>
              </a:rPr>
              <a:t>I-25 will play a vital role in providing exit routes to evacuation traffic from District 1.  </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02598F4D-62BC-40AC-AC55-C3193798C162}" type="slidenum">
              <a:rPr lang="en-US" smtClean="0"/>
              <a:pPr>
                <a:defRPr/>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C5BA5D00-DA94-46DF-8C67-48EFBC7E7303}" type="slidenum">
              <a:rPr lang="en-US" smtClean="0"/>
              <a:pPr>
                <a:defRPr/>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marL="182880" eaLnBrk="1" hangingPunct="1">
              <a:defRPr/>
            </a:pPr>
            <a:r>
              <a:rPr lang="en-US" dirty="0" smtClean="0"/>
              <a:t>Neighborhood 2, in District 1 is bordered by the  US Air Force Academy on the north, I-25 on the east, Rockrimmon Boulevard on the south and the foothills on the west. </a:t>
            </a:r>
          </a:p>
          <a:p>
            <a:pPr marL="182880" eaLnBrk="1" hangingPunct="1">
              <a:defRPr/>
            </a:pPr>
            <a:endParaRPr lang="en-US" dirty="0" smtClean="0">
              <a:latin typeface="Arial" pitchFamily="34" charset="0"/>
              <a:cs typeface="Arial" pitchFamily="34" charset="0"/>
            </a:endParaRPr>
          </a:p>
          <a:p>
            <a:pPr marL="182880" eaLnBrk="1" hangingPunct="1">
              <a:defRPr/>
            </a:pPr>
            <a:r>
              <a:rPr lang="en-US" dirty="0" smtClean="0"/>
              <a:t>The estimated number of households in Neighborhood 2 is 6,700.</a:t>
            </a:r>
          </a:p>
          <a:p>
            <a:pPr marL="182880" eaLnBrk="1" hangingPunct="1">
              <a:defRPr/>
            </a:pPr>
            <a:endParaRPr lang="en-US" dirty="0" smtClean="0"/>
          </a:p>
          <a:p>
            <a:pPr marL="182880" eaLnBrk="1" hangingPunct="1">
              <a:defRPr/>
            </a:pPr>
            <a:r>
              <a:rPr lang="en-US" dirty="0" smtClean="0">
                <a:latin typeface="Arial" pitchFamily="34" charset="0"/>
                <a:cs typeface="Arial" pitchFamily="34" charset="0"/>
              </a:rPr>
              <a:t>The east-west distance across </a:t>
            </a:r>
            <a:r>
              <a:rPr lang="en-US" dirty="0" smtClean="0"/>
              <a:t>Neighborhood 2 is about 4 miles; the north-south extent of the neighborhood is about 3 miles.</a:t>
            </a:r>
          </a:p>
          <a:p>
            <a:pPr marL="182880" eaLnBrk="1" hangingPunct="1">
              <a:defRPr/>
            </a:pPr>
            <a:endParaRPr lang="en-US" dirty="0" smtClean="0"/>
          </a:p>
          <a:p>
            <a:pPr marL="182880" eaLnBrk="1" hangingPunct="1">
              <a:defRPr/>
            </a:pPr>
            <a:r>
              <a:rPr lang="en-US" dirty="0" smtClean="0">
                <a:latin typeface="Arial" pitchFamily="34" charset="0"/>
                <a:cs typeface="Arial" pitchFamily="34" charset="0"/>
              </a:rPr>
              <a:t>Major portals for egress from </a:t>
            </a:r>
            <a:r>
              <a:rPr lang="en-US" dirty="0" smtClean="0"/>
              <a:t>the neighborhood are: Centennial Boulevard and the Rockrimmon Boulevard/I-25 and Woodmen Road/I-25 interchanges. </a:t>
            </a:r>
          </a:p>
          <a:p>
            <a:pPr marL="182880" eaLnBrk="1" hangingPunct="1">
              <a:defRPr/>
            </a:pPr>
            <a:endParaRPr lang="en-US" dirty="0" smtClean="0"/>
          </a:p>
          <a:p>
            <a:pPr marL="182880" eaLnBrk="1" hangingPunct="1">
              <a:defRPr/>
            </a:pPr>
            <a:r>
              <a:rPr lang="en-US" dirty="0" smtClean="0">
                <a:latin typeface="Arial" pitchFamily="34" charset="0"/>
                <a:cs typeface="Arial" pitchFamily="34" charset="0"/>
              </a:rPr>
              <a:t>I-25 will play a vital role in providing exit routes to </a:t>
            </a:r>
            <a:r>
              <a:rPr lang="en-US" dirty="0" smtClean="0"/>
              <a:t>neighborhood evacuation traffic.</a:t>
            </a:r>
            <a:endParaRPr lang="en-US" dirty="0" smtClean="0">
              <a:latin typeface="Arial" pitchFamily="34" charset="0"/>
              <a:cs typeface="Arial" pitchFamily="34" charset="0"/>
            </a:endParaRP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8242841-8E53-4706-966F-8097420EE67D}" type="slidenum">
              <a:rPr lang="en-US" smtClean="0"/>
              <a:pPr>
                <a:defRPr/>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22325" lvl="1" indent="-457200" defTabSz="1214438" eaLnBrk="1" hangingPunct="1">
              <a:spcBef>
                <a:spcPts val="300"/>
              </a:spcBef>
              <a:buFontTx/>
              <a:buChar char="•"/>
            </a:pPr>
            <a:r>
              <a:rPr lang="en-US" sz="2200" dirty="0" smtClean="0">
                <a:latin typeface="Arial" charset="0"/>
                <a:cs typeface="Arial" charset="0"/>
              </a:rPr>
              <a:t>Cut-through traffic is eliminated in the baseline</a:t>
            </a:r>
          </a:p>
          <a:p>
            <a:pPr marL="822325" lvl="1" indent="-457200" defTabSz="1214438" eaLnBrk="1" hangingPunct="1">
              <a:spcBef>
                <a:spcPts val="300"/>
              </a:spcBef>
              <a:buFontTx/>
              <a:buChar char="•"/>
            </a:pPr>
            <a:r>
              <a:rPr lang="en-US" sz="2200" dirty="0" smtClean="0">
                <a:latin typeface="Arial" charset="0"/>
                <a:cs typeface="Arial" charset="0"/>
              </a:rPr>
              <a:t>Overburdened routes and potential contra-flow routes are identified</a:t>
            </a:r>
          </a:p>
          <a:p>
            <a:pPr defTabSz="1214438" eaLnBrk="1" hangingPunct="1"/>
            <a:endParaRPr lang="en-US" dirty="0" smtClean="0"/>
          </a:p>
        </p:txBody>
      </p:sp>
      <p:sp>
        <p:nvSpPr>
          <p:cNvPr id="4" name="Slide Number Placeholder 3"/>
          <p:cNvSpPr>
            <a:spLocks noGrp="1"/>
          </p:cNvSpPr>
          <p:nvPr>
            <p:ph type="sldNum" sz="quarter" idx="5"/>
          </p:nvPr>
        </p:nvSpPr>
        <p:spPr/>
        <p:txBody>
          <a:bodyPr/>
          <a:lstStyle/>
          <a:p>
            <a:pPr>
              <a:defRPr/>
            </a:pPr>
            <a:fld id="{087B9A5A-BF03-46C5-95C7-9DDEDD241CC9}" type="slidenum">
              <a:rPr lang="en-US" smtClean="0"/>
              <a:pPr>
                <a:defRPr/>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22325" lvl="1" indent="-457200" defTabSz="1214438" eaLnBrk="1" hangingPunct="1">
              <a:spcBef>
                <a:spcPts val="300"/>
              </a:spcBef>
              <a:buFontTx/>
              <a:buChar char="•"/>
            </a:pPr>
            <a:r>
              <a:rPr lang="en-US" sz="2200" dirty="0" smtClean="0">
                <a:latin typeface="Arial" charset="0"/>
                <a:cs typeface="Arial" charset="0"/>
              </a:rPr>
              <a:t>Refine modeled traffic control to eliminate any cut-through traffic</a:t>
            </a:r>
          </a:p>
          <a:p>
            <a:pPr marL="822325" lvl="1" indent="-457200" defTabSz="1214438" eaLnBrk="1" hangingPunct="1">
              <a:spcBef>
                <a:spcPts val="300"/>
              </a:spcBef>
              <a:buFontTx/>
              <a:buChar char="•"/>
            </a:pPr>
            <a:r>
              <a:rPr lang="en-US" sz="2200" dirty="0" smtClean="0">
                <a:latin typeface="Arial" charset="0"/>
                <a:cs typeface="Arial" charset="0"/>
              </a:rPr>
              <a:t>Identify remaining overburdened internal evacuation routes</a:t>
            </a:r>
          </a:p>
          <a:p>
            <a:pPr marL="822325" lvl="1" indent="-457200" defTabSz="1214438" eaLnBrk="1" hangingPunct="1">
              <a:spcBef>
                <a:spcPts val="300"/>
              </a:spcBef>
              <a:buFontTx/>
              <a:buChar char="•"/>
            </a:pPr>
            <a:r>
              <a:rPr lang="en-US" sz="2200" dirty="0" smtClean="0">
                <a:latin typeface="Arial" charset="0"/>
                <a:cs typeface="Arial" charset="0"/>
              </a:rPr>
              <a:t>Identify potential    contra-flow routes</a:t>
            </a:r>
          </a:p>
          <a:p>
            <a:pPr marL="822325" lvl="1" indent="-457200" defTabSz="1214438" eaLnBrk="1" hangingPunct="1">
              <a:spcBef>
                <a:spcPts val="300"/>
              </a:spcBef>
              <a:buFontTx/>
              <a:buChar char="•"/>
            </a:pPr>
            <a:r>
              <a:rPr lang="en-US" sz="2200" dirty="0" smtClean="0">
                <a:latin typeface="Arial" charset="0"/>
                <a:cs typeface="Arial" charset="0"/>
              </a:rPr>
              <a:t>Iteratively test        contra-flow options to achieve optimal result</a:t>
            </a:r>
            <a:endParaRPr lang="en-US" dirty="0" smtClean="0"/>
          </a:p>
        </p:txBody>
      </p:sp>
      <p:sp>
        <p:nvSpPr>
          <p:cNvPr id="4" name="Slide Number Placeholder 3"/>
          <p:cNvSpPr>
            <a:spLocks noGrp="1"/>
          </p:cNvSpPr>
          <p:nvPr>
            <p:ph type="sldNum" sz="quarter" idx="5"/>
          </p:nvPr>
        </p:nvSpPr>
        <p:spPr/>
        <p:txBody>
          <a:bodyPr/>
          <a:lstStyle/>
          <a:p>
            <a:pPr>
              <a:defRPr/>
            </a:pPr>
            <a:fld id="{83AB75FF-0EDC-430C-AE3D-813A6C792896}" type="slidenum">
              <a:rPr lang="en-US" smtClean="0"/>
              <a:pPr>
                <a:defRPr/>
              </a:pPr>
              <a:t>24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sz="2200" dirty="0" smtClean="0">
                <a:latin typeface="Arial" charset="0"/>
                <a:cs typeface="Arial" charset="0"/>
              </a:rPr>
              <a:t>Iteration 1 contra-flow scenario results is examined as basis for the Iteration 2 contra-flow scenario</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45FD104A-4153-4ACE-BB99-9BE3B6770879}" type="slidenum">
              <a:rPr lang="en-US" smtClean="0"/>
              <a:pPr>
                <a:defRPr/>
              </a:pPr>
              <a:t>25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80000"/>
              </a:lnSpc>
            </a:pPr>
            <a:r>
              <a:rPr lang="en-US" sz="1000" dirty="0" smtClean="0">
                <a:solidFill>
                  <a:srgbClr val="FFFFFF"/>
                </a:solidFill>
                <a:effectLst>
                  <a:outerShdw blurRad="38100" dist="38100" dir="2700000" algn="tl">
                    <a:srgbClr val="C0C0C0"/>
                  </a:outerShdw>
                </a:effectLst>
                <a:latin typeface="Palatino Linotype" pitchFamily="18" charset="0"/>
              </a:rPr>
              <a:t>A Changing Trend in Wildfire Incidence</a:t>
            </a:r>
          </a:p>
          <a:p>
            <a:pPr marL="822325" lvl="1" indent="-457200" eaLnBrk="1" hangingPunct="1">
              <a:lnSpc>
                <a:spcPct val="80000"/>
              </a:lnSpc>
              <a:spcBef>
                <a:spcPts val="300"/>
              </a:spcBef>
              <a:buFontTx/>
              <a:buChar char="•"/>
            </a:pPr>
            <a:r>
              <a:rPr lang="en-US" sz="900" dirty="0" smtClean="0"/>
              <a:t>In the </a:t>
            </a:r>
            <a:r>
              <a:rPr lang="en-US" sz="900" b="1" dirty="0" smtClean="0"/>
              <a:t>past wildfire incidence primarily affected rural areas</a:t>
            </a:r>
          </a:p>
          <a:p>
            <a:pPr marL="822325" lvl="1" indent="-457200" eaLnBrk="1" hangingPunct="1">
              <a:lnSpc>
                <a:spcPct val="80000"/>
              </a:lnSpc>
              <a:spcBef>
                <a:spcPts val="300"/>
              </a:spcBef>
              <a:buFontTx/>
              <a:buChar char="•"/>
            </a:pPr>
            <a:r>
              <a:rPr lang="en-US" sz="900" b="1" dirty="0" smtClean="0"/>
              <a:t>Fires in the past decade signal a change in this pattern</a:t>
            </a:r>
            <a:r>
              <a:rPr lang="en-US" sz="900" dirty="0" smtClean="0"/>
              <a:t> </a:t>
            </a:r>
          </a:p>
          <a:p>
            <a:pPr marL="822325" lvl="1" indent="-457200" eaLnBrk="1" hangingPunct="1">
              <a:lnSpc>
                <a:spcPct val="80000"/>
              </a:lnSpc>
              <a:spcBef>
                <a:spcPts val="300"/>
              </a:spcBef>
              <a:buFontTx/>
              <a:buChar char="•"/>
            </a:pPr>
            <a:r>
              <a:rPr lang="en-US" sz="900" dirty="0" smtClean="0"/>
              <a:t>Cause: Drought conditions have produced extremely dry vegetation (fuel availability)</a:t>
            </a:r>
            <a:endParaRPr lang="en-US" sz="900" b="1" dirty="0" smtClean="0"/>
          </a:p>
          <a:p>
            <a:pPr marL="822325" lvl="1" indent="-457200" eaLnBrk="1" hangingPunct="1">
              <a:lnSpc>
                <a:spcPct val="80000"/>
              </a:lnSpc>
              <a:spcBef>
                <a:spcPts val="300"/>
              </a:spcBef>
            </a:pPr>
            <a:endParaRPr lang="en-US" sz="900" b="1" dirty="0" smtClean="0"/>
          </a:p>
          <a:p>
            <a:pPr eaLnBrk="1" hangingPunct="1">
              <a:lnSpc>
                <a:spcPct val="80000"/>
              </a:lnSpc>
            </a:pPr>
            <a:r>
              <a:rPr lang="en-US" sz="1000" dirty="0" smtClean="0">
                <a:latin typeface="Palatino Linotype" pitchFamily="18" charset="0"/>
              </a:rPr>
              <a:t>Colorado Springs Area Wildfire Experience</a:t>
            </a:r>
          </a:p>
          <a:p>
            <a:pPr marL="822325" lvl="2" indent="-457200" eaLnBrk="1" hangingPunct="1">
              <a:lnSpc>
                <a:spcPct val="80000"/>
              </a:lnSpc>
              <a:spcBef>
                <a:spcPts val="300"/>
              </a:spcBef>
              <a:buFontTx/>
              <a:buChar char="•"/>
            </a:pPr>
            <a:r>
              <a:rPr lang="en-US" sz="900" b="1" dirty="0" smtClean="0"/>
              <a:t>September 2002 </a:t>
            </a:r>
            <a:r>
              <a:rPr lang="en-US" sz="900" dirty="0" smtClean="0"/>
              <a:t>-  The Hayman fire burned over </a:t>
            </a:r>
            <a:r>
              <a:rPr lang="en-US" sz="900" b="1" dirty="0" smtClean="0"/>
              <a:t>138,000 acres</a:t>
            </a:r>
            <a:r>
              <a:rPr lang="en-US" sz="900" dirty="0" smtClean="0"/>
              <a:t>. Extremely fast-moving, the largest wildfire in Colorado history fire burned 60,000 acres in its first day. Ultimately, the fire caused </a:t>
            </a:r>
            <a:r>
              <a:rPr lang="en-US" sz="900" b="1" dirty="0" smtClean="0"/>
              <a:t>over  $40 million in damages</a:t>
            </a:r>
            <a:r>
              <a:rPr lang="en-US" sz="900" dirty="0" smtClean="0"/>
              <a:t>, burning </a:t>
            </a:r>
            <a:r>
              <a:rPr lang="en-US" sz="900" b="1" dirty="0" smtClean="0"/>
              <a:t>600 structures (including 133 homes) </a:t>
            </a:r>
            <a:r>
              <a:rPr lang="en-US" sz="900" dirty="0" smtClean="0"/>
              <a:t>and </a:t>
            </a:r>
            <a:r>
              <a:rPr lang="en-US" sz="900" b="1" dirty="0" smtClean="0"/>
              <a:t>forcing the evacuation of 5,340 persons.</a:t>
            </a:r>
          </a:p>
          <a:p>
            <a:pPr marL="822325" lvl="2" indent="-457200" eaLnBrk="1" hangingPunct="1">
              <a:lnSpc>
                <a:spcPct val="80000"/>
              </a:lnSpc>
              <a:spcBef>
                <a:spcPts val="300"/>
              </a:spcBef>
              <a:buFontTx/>
              <a:buChar char="•"/>
            </a:pPr>
            <a:r>
              <a:rPr lang="en-US" sz="900" b="1" dirty="0" smtClean="0"/>
              <a:t>Fall 2007 </a:t>
            </a:r>
            <a:r>
              <a:rPr lang="en-US" sz="900" dirty="0" smtClean="0"/>
              <a:t>– Wildfire in Manitou Springs, just south of US 24 burned more than </a:t>
            </a:r>
            <a:r>
              <a:rPr lang="en-US" sz="900" b="1" dirty="0" smtClean="0"/>
              <a:t>80 acres</a:t>
            </a:r>
            <a:r>
              <a:rPr lang="en-US" sz="900" dirty="0" smtClean="0"/>
              <a:t>. The fire threatened homes, closed roads and the Pikes Peak Cog Railway and forced evacuation of hikers on Barr Trail. With military foam retardant drops, the fire was contained before reaching more populated areas.</a:t>
            </a:r>
          </a:p>
          <a:p>
            <a:pPr marL="822325" lvl="2" indent="-457200" eaLnBrk="1" hangingPunct="1">
              <a:lnSpc>
                <a:spcPct val="80000"/>
              </a:lnSpc>
              <a:spcBef>
                <a:spcPts val="300"/>
              </a:spcBef>
              <a:buFontTx/>
              <a:buChar char="•"/>
            </a:pPr>
            <a:r>
              <a:rPr lang="en-US" sz="900" b="1" dirty="0" smtClean="0"/>
              <a:t>August 2008 </a:t>
            </a:r>
            <a:r>
              <a:rPr lang="en-US" sz="900" dirty="0" smtClean="0"/>
              <a:t>– A wildfire near Fort Carson burned </a:t>
            </a:r>
            <a:r>
              <a:rPr lang="en-US" sz="900" b="1" dirty="0" smtClean="0"/>
              <a:t>100 acres </a:t>
            </a:r>
            <a:r>
              <a:rPr lang="en-US" sz="900" dirty="0" smtClean="0"/>
              <a:t>before being contained.</a:t>
            </a:r>
          </a:p>
          <a:p>
            <a:pPr marL="822325" lvl="2" indent="-457200" eaLnBrk="1" hangingPunct="1">
              <a:lnSpc>
                <a:spcPct val="80000"/>
              </a:lnSpc>
              <a:spcBef>
                <a:spcPts val="300"/>
              </a:spcBef>
              <a:buFontTx/>
              <a:buChar char="•"/>
            </a:pPr>
            <a:r>
              <a:rPr lang="en-US" sz="900" b="1" dirty="0" smtClean="0"/>
              <a:t>January 2009 </a:t>
            </a:r>
            <a:r>
              <a:rPr lang="en-US" sz="900" dirty="0" smtClean="0"/>
              <a:t>– The Orchard Canyon burned </a:t>
            </a:r>
            <a:r>
              <a:rPr lang="en-US" sz="900" b="1" dirty="0" smtClean="0"/>
              <a:t>131 acres </a:t>
            </a:r>
            <a:r>
              <a:rPr lang="en-US" sz="900" dirty="0" smtClean="0"/>
              <a:t>on Fort Carson, on the south side of Colorado Springs.</a:t>
            </a:r>
          </a:p>
          <a:p>
            <a:pPr marL="822325" lvl="2" indent="-457200" eaLnBrk="1" hangingPunct="1">
              <a:lnSpc>
                <a:spcPct val="80000"/>
              </a:lnSpc>
              <a:spcBef>
                <a:spcPts val="300"/>
              </a:spcBef>
              <a:buFontTx/>
              <a:buChar char="•"/>
            </a:pPr>
            <a:r>
              <a:rPr lang="en-US" sz="900" b="1" dirty="0" smtClean="0"/>
              <a:t>March 2009 </a:t>
            </a:r>
            <a:r>
              <a:rPr lang="en-US" sz="900" dirty="0" smtClean="0"/>
              <a:t>– A fire on Fort Carson (US Army) burned more than </a:t>
            </a:r>
            <a:r>
              <a:rPr lang="en-US" sz="900" b="1" dirty="0" smtClean="0"/>
              <a:t>6,500 acres</a:t>
            </a:r>
            <a:r>
              <a:rPr lang="en-US" sz="900" dirty="0" smtClean="0"/>
              <a:t>. The fire jumped the Post’s eastern boundary, threatened buildings and forced evacuation of the area between Fort Carson and Interstate 25.</a:t>
            </a:r>
          </a:p>
          <a:p>
            <a:pPr marL="822325" lvl="2" indent="-457200" eaLnBrk="1" hangingPunct="1">
              <a:lnSpc>
                <a:spcPct val="80000"/>
              </a:lnSpc>
              <a:spcBef>
                <a:spcPts val="300"/>
              </a:spcBef>
              <a:buFontTx/>
              <a:buChar char="•"/>
            </a:pPr>
            <a:r>
              <a:rPr lang="en-US" sz="900" b="1" dirty="0" smtClean="0"/>
              <a:t>June 2010 </a:t>
            </a:r>
            <a:r>
              <a:rPr lang="en-US" sz="900" dirty="0" smtClean="0"/>
              <a:t>– Wildfire burned </a:t>
            </a:r>
            <a:r>
              <a:rPr lang="en-US" sz="900" b="1" dirty="0" smtClean="0"/>
              <a:t>700 acres </a:t>
            </a:r>
            <a:r>
              <a:rPr lang="en-US" sz="900" dirty="0" smtClean="0"/>
              <a:t>in area 14 miles northwest of Canon City, just north-northeast of Royal Gorge Bridge/Park. The Park was evacuated.</a:t>
            </a:r>
          </a:p>
          <a:p>
            <a:pPr marL="822325" lvl="2" indent="-457200" eaLnBrk="1" hangingPunct="1">
              <a:lnSpc>
                <a:spcPct val="80000"/>
              </a:lnSpc>
              <a:spcBef>
                <a:spcPts val="300"/>
              </a:spcBef>
              <a:buFontTx/>
              <a:buChar char="•"/>
            </a:pPr>
            <a:r>
              <a:rPr lang="en-US" sz="900" b="1" dirty="0" smtClean="0"/>
              <a:t>June 2012 </a:t>
            </a:r>
            <a:r>
              <a:rPr lang="en-US" sz="900" dirty="0" smtClean="0"/>
              <a:t>– Colorado fires included: High Park, Springer, and Waldo Canyon . The Waldo Canyon Fire burned within the City of Colorado Springs – thus urban, required </a:t>
            </a:r>
            <a:r>
              <a:rPr lang="en-US" sz="900" b="1" dirty="0" smtClean="0"/>
              <a:t>evacuation of 32,000 persons </a:t>
            </a:r>
            <a:r>
              <a:rPr lang="en-US" sz="900" dirty="0" smtClean="0"/>
              <a:t>and burned </a:t>
            </a:r>
            <a:r>
              <a:rPr lang="en-US" sz="900" b="1" dirty="0" smtClean="0"/>
              <a:t>347 of homes.</a:t>
            </a:r>
            <a:r>
              <a:rPr lang="en-US" sz="900" dirty="0" smtClean="0"/>
              <a:t>  </a:t>
            </a:r>
            <a:endParaRPr lang="en-US" sz="900" b="1" dirty="0" smtClean="0"/>
          </a:p>
        </p:txBody>
      </p:sp>
      <p:sp>
        <p:nvSpPr>
          <p:cNvPr id="4" name="Slide Number Placeholder 3"/>
          <p:cNvSpPr>
            <a:spLocks noGrp="1"/>
          </p:cNvSpPr>
          <p:nvPr>
            <p:ph type="sldNum" sz="quarter" idx="5"/>
          </p:nvPr>
        </p:nvSpPr>
        <p:spPr/>
        <p:txBody>
          <a:bodyPr/>
          <a:lstStyle/>
          <a:p>
            <a:pPr>
              <a:defRPr/>
            </a:pPr>
            <a:fld id="{2C3D23C7-AB3C-44CB-9A00-96AB8AE84CDF}"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sz="2200" dirty="0" smtClean="0">
                <a:latin typeface="Arial" charset="0"/>
                <a:cs typeface="Arial" charset="0"/>
              </a:rPr>
              <a:t>Iterative modeling of refined contra-flow alternatives is used to identify a final “best result” contra-flow scenario for inclusion in the Traffic Control Plan</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55D860AC-3220-4B95-B4AA-279A36F8347D}" type="slidenum">
              <a:rPr lang="en-US" smtClean="0"/>
              <a:pPr>
                <a:defRPr/>
              </a:pPr>
              <a:t>26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8E9EABA3-A8CD-4B7B-8D28-2652FF2C5A33}" type="slidenum">
              <a:rPr lang="en-US" smtClean="0"/>
              <a:pPr>
                <a:defRPr/>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The City of Colorado Springs’ response to the mounting wildfire threat was multi-faceted. The response began with development of a City-focused Wildfire Mitigation Plan in 2002. As a part of the planning process, an at-risk  Wildland Urban Interface area was identified. The WUI Wildfire Evacuation Appendix development led the City to reach out to PPACG for assistance in developing planning for evacuation traffic control.</a:t>
            </a:r>
          </a:p>
        </p:txBody>
      </p:sp>
      <p:sp>
        <p:nvSpPr>
          <p:cNvPr id="4" name="Slide Number Placeholder 3"/>
          <p:cNvSpPr>
            <a:spLocks noGrp="1"/>
          </p:cNvSpPr>
          <p:nvPr>
            <p:ph type="sldNum" sz="quarter" idx="5"/>
          </p:nvPr>
        </p:nvSpPr>
        <p:spPr/>
        <p:txBody>
          <a:bodyPr/>
          <a:lstStyle/>
          <a:p>
            <a:pPr>
              <a:defRPr/>
            </a:pPr>
            <a:fld id="{97BCEEE8-D943-4450-B9ED-FD562A1919B2}"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The City first looked in-house to Traffic Operations Center personnel to support traffic control planning for wildfire event evacuations. Then they went to PPACG develop a way to support analysis on a tight budget - $20K plus in-kind staff support.</a:t>
            </a:r>
          </a:p>
        </p:txBody>
      </p:sp>
      <p:sp>
        <p:nvSpPr>
          <p:cNvPr id="4" name="Slide Number Placeholder 3"/>
          <p:cNvSpPr>
            <a:spLocks noGrp="1"/>
          </p:cNvSpPr>
          <p:nvPr>
            <p:ph type="sldNum" sz="quarter" idx="5"/>
          </p:nvPr>
        </p:nvSpPr>
        <p:spPr/>
        <p:txBody>
          <a:bodyPr/>
          <a:lstStyle/>
          <a:p>
            <a:pPr>
              <a:defRPr/>
            </a:pPr>
            <a:fld id="{61926F49-13EC-4DDB-9222-36B1A466C268}"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eaLnBrk="1" fontAlgn="ctr" hangingPunct="1">
              <a:defRPr/>
            </a:pPr>
            <a:r>
              <a:rPr lang="en-US" b="1" cap="all" dirty="0" smtClean="0"/>
              <a:t>category</a:t>
            </a:r>
            <a:endParaRPr lang="en-US" dirty="0" smtClean="0"/>
          </a:p>
          <a:p>
            <a:pPr eaLnBrk="1" fontAlgn="ctr" hangingPunct="1">
              <a:defRPr/>
            </a:pPr>
            <a:r>
              <a:rPr lang="en-US" b="1" cap="all" dirty="0" smtClean="0"/>
              <a:t>Protocols, Characteristics or Attributes</a:t>
            </a:r>
            <a:endParaRPr lang="en-US" dirty="0" smtClean="0"/>
          </a:p>
          <a:p>
            <a:pPr eaLnBrk="1" fontAlgn="t" hangingPunct="1">
              <a:defRPr/>
            </a:pPr>
            <a:r>
              <a:rPr lang="en-US" cap="all" dirty="0" smtClean="0"/>
              <a:t>Define Scenarios</a:t>
            </a:r>
            <a:endParaRPr lang="en-US" dirty="0" smtClean="0"/>
          </a:p>
          <a:p>
            <a:pPr eaLnBrk="1" fontAlgn="t" hangingPunct="1">
              <a:defRPr/>
            </a:pPr>
            <a:r>
              <a:rPr lang="en-US" dirty="0" smtClean="0"/>
              <a:t>Identify potential impact areas (fire spread/risk districts and neighborhoods) </a:t>
            </a:r>
          </a:p>
          <a:p>
            <a:pPr eaLnBrk="1" fontAlgn="t" hangingPunct="1">
              <a:defRPr/>
            </a:pPr>
            <a:r>
              <a:rPr lang="en-US" dirty="0" smtClean="0"/>
              <a:t>Consider terrain, elevation, wind conditions/profiles, micro-climate </a:t>
            </a:r>
          </a:p>
          <a:p>
            <a:pPr eaLnBrk="1" fontAlgn="t" hangingPunct="1">
              <a:defRPr/>
            </a:pPr>
            <a:r>
              <a:rPr lang="en-US" dirty="0" smtClean="0"/>
              <a:t>Evaluate no-notice versus notice evacuation</a:t>
            </a:r>
          </a:p>
          <a:p>
            <a:pPr eaLnBrk="1" fontAlgn="t" hangingPunct="1">
              <a:defRPr/>
            </a:pPr>
            <a:r>
              <a:rPr lang="en-US" dirty="0" smtClean="0"/>
              <a:t>Establish background (non-evacuating) traffic conditions</a:t>
            </a:r>
          </a:p>
          <a:p>
            <a:pPr eaLnBrk="1" fontAlgn="t" hangingPunct="1">
              <a:defRPr/>
            </a:pPr>
            <a:r>
              <a:rPr lang="en-US" cap="all" dirty="0" smtClean="0"/>
              <a:t>Traffic Control</a:t>
            </a:r>
            <a:endParaRPr lang="en-US" dirty="0" smtClean="0"/>
          </a:p>
          <a:p>
            <a:pPr eaLnBrk="1" fontAlgn="t" hangingPunct="1">
              <a:defRPr/>
            </a:pPr>
            <a:r>
              <a:rPr lang="en-US" dirty="0" smtClean="0"/>
              <a:t>Manned intersection-level control (police personnel)</a:t>
            </a:r>
          </a:p>
          <a:p>
            <a:pPr eaLnBrk="1" fontAlgn="t" hangingPunct="1">
              <a:defRPr/>
            </a:pPr>
            <a:r>
              <a:rPr lang="en-US" dirty="0" smtClean="0"/>
              <a:t>Signal preemption/emergency operation</a:t>
            </a:r>
          </a:p>
          <a:p>
            <a:pPr eaLnBrk="1" fontAlgn="t" hangingPunct="1">
              <a:defRPr/>
            </a:pPr>
            <a:r>
              <a:rPr lang="en-US" dirty="0" smtClean="0"/>
              <a:t>Route closures</a:t>
            </a:r>
          </a:p>
          <a:p>
            <a:pPr eaLnBrk="1" fontAlgn="t" hangingPunct="1">
              <a:defRPr/>
            </a:pPr>
            <a:r>
              <a:rPr lang="en-US" dirty="0" smtClean="0"/>
              <a:t>Traveler information systems</a:t>
            </a:r>
          </a:p>
          <a:p>
            <a:pPr eaLnBrk="1" fontAlgn="t" hangingPunct="1">
              <a:defRPr/>
            </a:pPr>
            <a:r>
              <a:rPr lang="en-US" dirty="0" smtClean="0"/>
              <a:t>Contra-flow operations</a:t>
            </a:r>
          </a:p>
          <a:p>
            <a:pPr eaLnBrk="1" fontAlgn="t" hangingPunct="1">
              <a:defRPr/>
            </a:pPr>
            <a:r>
              <a:rPr lang="en-US" dirty="0" smtClean="0"/>
              <a:t>Route guidance and other ITS deployment</a:t>
            </a:r>
          </a:p>
          <a:p>
            <a:pPr eaLnBrk="1" fontAlgn="t" hangingPunct="1">
              <a:defRPr/>
            </a:pPr>
            <a:r>
              <a:rPr lang="en-US" cap="all" dirty="0" smtClean="0"/>
              <a:t>PROTOCOLS</a:t>
            </a:r>
            <a:endParaRPr lang="en-US" dirty="0" smtClean="0"/>
          </a:p>
          <a:p>
            <a:pPr eaLnBrk="1" fontAlgn="t" hangingPunct="1">
              <a:defRPr/>
            </a:pPr>
            <a:r>
              <a:rPr lang="en-US" dirty="0" smtClean="0"/>
              <a:t>Designated evacuation routes</a:t>
            </a:r>
          </a:p>
          <a:p>
            <a:pPr eaLnBrk="1" fontAlgn="t" hangingPunct="1">
              <a:defRPr/>
            </a:pPr>
            <a:r>
              <a:rPr lang="en-US" dirty="0" smtClean="0"/>
              <a:t>Evacuation rate: notice- pre-evacuation, no-notice, staged evacuation</a:t>
            </a:r>
          </a:p>
          <a:p>
            <a:pPr eaLnBrk="1" fontAlgn="t" hangingPunct="1">
              <a:defRPr/>
            </a:pPr>
            <a:r>
              <a:rPr lang="en-US" dirty="0" smtClean="0"/>
              <a:t>Time frame  </a:t>
            </a:r>
          </a:p>
          <a:p>
            <a:pPr eaLnBrk="1" fontAlgn="t" hangingPunct="1">
              <a:defRPr/>
            </a:pPr>
            <a:r>
              <a:rPr lang="en-US" dirty="0" smtClean="0"/>
              <a:t>Shelters: locations, capacities </a:t>
            </a:r>
          </a:p>
          <a:p>
            <a:pPr eaLnBrk="1" fontAlgn="t" hangingPunct="1">
              <a:defRPr/>
            </a:pPr>
            <a:r>
              <a:rPr lang="en-US" dirty="0" smtClean="0"/>
              <a:t>Notification means</a:t>
            </a:r>
          </a:p>
          <a:p>
            <a:pPr eaLnBrk="1" fontAlgn="t" hangingPunct="1">
              <a:defRPr/>
            </a:pPr>
            <a:r>
              <a:rPr lang="en-US" cap="all" dirty="0" smtClean="0"/>
              <a:t>Evacuee Behavior</a:t>
            </a:r>
            <a:endParaRPr lang="en-US" dirty="0" smtClean="0"/>
          </a:p>
          <a:p>
            <a:pPr eaLnBrk="1" fontAlgn="t" hangingPunct="1">
              <a:defRPr/>
            </a:pPr>
            <a:r>
              <a:rPr lang="en-US" dirty="0" smtClean="0"/>
              <a:t>Mobilization time, activity sequence, </a:t>
            </a:r>
          </a:p>
          <a:p>
            <a:pPr eaLnBrk="1" fontAlgn="t" hangingPunct="1">
              <a:defRPr/>
            </a:pPr>
            <a:r>
              <a:rPr lang="en-US" dirty="0" smtClean="0"/>
              <a:t>Vehicle occupancy rate</a:t>
            </a:r>
          </a:p>
          <a:p>
            <a:pPr eaLnBrk="1" fontAlgn="t" hangingPunct="1">
              <a:defRPr/>
            </a:pPr>
            <a:r>
              <a:rPr lang="en-US" cap="all" dirty="0" smtClean="0"/>
              <a:t>Special Facilities</a:t>
            </a:r>
            <a:endParaRPr lang="en-US" dirty="0" smtClean="0"/>
          </a:p>
          <a:p>
            <a:pPr eaLnBrk="1" fontAlgn="t" hangingPunct="1">
              <a:defRPr/>
            </a:pPr>
            <a:r>
              <a:rPr lang="en-US" dirty="0" smtClean="0"/>
              <a:t>Evacuation of schools, jails, nursing homes, hospitals and special facilities</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AFD7EB7F-A3AF-428C-A4E5-139105B0070B}"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BBBB656-AB8B-420F-AC66-60595A2D9139}"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47A0C7C2-00CF-4701-89F5-C4A784BD9660}"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80000"/>
              </a:lnSpc>
            </a:pPr>
            <a:r>
              <a:rPr lang="en-US" sz="1000" dirty="0" smtClean="0">
                <a:solidFill>
                  <a:srgbClr val="FFFFFF"/>
                </a:solidFill>
                <a:effectLst>
                  <a:outerShdw blurRad="38100" dist="38100" dir="2700000" algn="tl">
                    <a:srgbClr val="C0C0C0"/>
                  </a:outerShdw>
                </a:effectLst>
                <a:latin typeface="Palatino Linotype" pitchFamily="18" charset="0"/>
              </a:rPr>
              <a:t>Use PPACG Travel Model for Screening-Level Analysis</a:t>
            </a:r>
          </a:p>
          <a:p>
            <a:pPr marL="822325" lvl="1" indent="-457200" eaLnBrk="1" hangingPunct="1">
              <a:lnSpc>
                <a:spcPct val="80000"/>
              </a:lnSpc>
              <a:spcBef>
                <a:spcPts val="300"/>
              </a:spcBef>
              <a:buFontTx/>
              <a:buChar char="•"/>
            </a:pPr>
            <a:r>
              <a:rPr lang="en-US" sz="1000" dirty="0" smtClean="0"/>
              <a:t>Use PPACG TDM - 2010 Model Scenario used to represent existing conditions</a:t>
            </a:r>
          </a:p>
          <a:p>
            <a:pPr marL="822325" lvl="1" indent="-457200" eaLnBrk="1" hangingPunct="1">
              <a:lnSpc>
                <a:spcPct val="80000"/>
              </a:lnSpc>
              <a:spcBef>
                <a:spcPts val="300"/>
              </a:spcBef>
              <a:buFontTx/>
              <a:buChar char="•"/>
            </a:pPr>
            <a:r>
              <a:rPr lang="en-US" sz="1000" dirty="0" smtClean="0"/>
              <a:t>Adapt PM Peak Hour time-of-day model</a:t>
            </a:r>
          </a:p>
          <a:p>
            <a:pPr marL="822325" lvl="1" indent="-457200" eaLnBrk="1" hangingPunct="1">
              <a:lnSpc>
                <a:spcPct val="80000"/>
              </a:lnSpc>
              <a:spcBef>
                <a:spcPts val="300"/>
              </a:spcBef>
              <a:buFontTx/>
              <a:buChar char="•"/>
            </a:pPr>
            <a:r>
              <a:rPr lang="en-US" sz="1000" dirty="0" smtClean="0"/>
              <a:t>Preload PM Peak Hour traffic as background traffic</a:t>
            </a:r>
          </a:p>
          <a:p>
            <a:pPr marL="822325" lvl="1" indent="-457200" eaLnBrk="1" hangingPunct="1">
              <a:lnSpc>
                <a:spcPct val="80000"/>
              </a:lnSpc>
              <a:spcBef>
                <a:spcPts val="300"/>
              </a:spcBef>
              <a:buFontTx/>
              <a:buChar char="•"/>
            </a:pPr>
            <a:r>
              <a:rPr lang="en-US" sz="1000" dirty="0" smtClean="0"/>
              <a:t>Develop evacuation trip tables for each district/neighborhood  </a:t>
            </a:r>
          </a:p>
          <a:p>
            <a:pPr marL="822325" lvl="1" indent="-457200" eaLnBrk="1" hangingPunct="1">
              <a:lnSpc>
                <a:spcPct val="80000"/>
              </a:lnSpc>
              <a:spcBef>
                <a:spcPts val="300"/>
              </a:spcBef>
              <a:buFontTx/>
              <a:buChar char="•"/>
            </a:pPr>
            <a:r>
              <a:rPr lang="en-US" sz="1000" dirty="0" smtClean="0"/>
              <a:t>Use embedded hourly roadway capacity to evaluate “time-to-evacuate” ( modeled link volume to capacity (V/C) ratios)</a:t>
            </a:r>
          </a:p>
          <a:p>
            <a:pPr marL="822325" lvl="1" indent="-457200" eaLnBrk="1" hangingPunct="1">
              <a:lnSpc>
                <a:spcPct val="80000"/>
              </a:lnSpc>
              <a:spcBef>
                <a:spcPts val="300"/>
              </a:spcBef>
              <a:buFontTx/>
              <a:buChar char="•"/>
            </a:pPr>
            <a:r>
              <a:rPr lang="en-US" sz="1000" dirty="0" smtClean="0"/>
              <a:t>Conduct iterative analysis to test alternative traffic control strategies </a:t>
            </a:r>
          </a:p>
          <a:p>
            <a:pPr eaLnBrk="1" hangingPunct="1">
              <a:lnSpc>
                <a:spcPct val="80000"/>
              </a:lnSpc>
            </a:pPr>
            <a:endParaRPr lang="en-US" sz="1000" dirty="0" smtClean="0"/>
          </a:p>
          <a:p>
            <a:pPr eaLnBrk="1" hangingPunct="1">
              <a:lnSpc>
                <a:spcPct val="80000"/>
              </a:lnSpc>
            </a:pPr>
            <a:r>
              <a:rPr lang="en-US" sz="1000" dirty="0" smtClean="0">
                <a:latin typeface="Palatino Linotype" pitchFamily="18" charset="0"/>
              </a:rPr>
              <a:t>Adapt PPACG Model for Evacuation Planning</a:t>
            </a:r>
          </a:p>
          <a:p>
            <a:pPr marL="822325" lvl="2" indent="-457200" eaLnBrk="1" hangingPunct="1">
              <a:lnSpc>
                <a:spcPct val="80000"/>
              </a:lnSpc>
              <a:spcBef>
                <a:spcPts val="300"/>
              </a:spcBef>
              <a:buFontTx/>
              <a:buChar char="•"/>
            </a:pPr>
            <a:r>
              <a:rPr lang="en-US" sz="1000" dirty="0" smtClean="0"/>
              <a:t>Assume background, no-evacuation traffic at PM Peak Hour levels (worst-case, highest traffic volumes)</a:t>
            </a:r>
          </a:p>
          <a:p>
            <a:pPr marL="822325" lvl="2" indent="-457200" eaLnBrk="1" hangingPunct="1">
              <a:lnSpc>
                <a:spcPct val="80000"/>
              </a:lnSpc>
              <a:spcBef>
                <a:spcPts val="300"/>
              </a:spcBef>
              <a:buFontTx/>
              <a:buChar char="•"/>
            </a:pPr>
            <a:r>
              <a:rPr lang="en-US" sz="1000" dirty="0" smtClean="0"/>
              <a:t>Assume all households at home – requires full evacuation of all households (worst-case, most vehicles to evacuate)</a:t>
            </a:r>
          </a:p>
          <a:p>
            <a:pPr marL="822325" lvl="2" indent="-457200" eaLnBrk="1" hangingPunct="1">
              <a:lnSpc>
                <a:spcPct val="80000"/>
              </a:lnSpc>
              <a:spcBef>
                <a:spcPts val="300"/>
              </a:spcBef>
              <a:buFontTx/>
              <a:buChar char="•"/>
            </a:pPr>
            <a:r>
              <a:rPr lang="en-US" sz="1000" dirty="0" smtClean="0"/>
              <a:t>Use U.S Census auto ownership data to estimate household vehicles to be evacuated</a:t>
            </a:r>
          </a:p>
          <a:p>
            <a:pPr marL="822325" lvl="2" indent="-457200" eaLnBrk="1" hangingPunct="1">
              <a:lnSpc>
                <a:spcPct val="80000"/>
              </a:lnSpc>
              <a:spcBef>
                <a:spcPts val="300"/>
              </a:spcBef>
              <a:buFontTx/>
              <a:buChar char="•"/>
            </a:pPr>
            <a:r>
              <a:rPr lang="en-US" sz="1000" dirty="0" smtClean="0"/>
              <a:t>Assume each household evacuates two (2) vehicles – adopted after sensitivity testing was performed for one (1) vehicle per household, two (2) vehicles per household and all household vehicles</a:t>
            </a:r>
          </a:p>
          <a:p>
            <a:pPr marL="822325" lvl="2" indent="-457200" eaLnBrk="1" hangingPunct="1">
              <a:lnSpc>
                <a:spcPct val="80000"/>
              </a:lnSpc>
              <a:spcBef>
                <a:spcPts val="300"/>
              </a:spcBef>
              <a:spcAft>
                <a:spcPts val="600"/>
              </a:spcAft>
              <a:buFontTx/>
              <a:buChar char="•"/>
            </a:pPr>
            <a:r>
              <a:rPr lang="en-US" sz="1000" dirty="0" smtClean="0"/>
              <a:t>Assume evacuee destinations to one of four types of destinations as follows (based on Boulder survey of actual evacuation experience): </a:t>
            </a:r>
          </a:p>
          <a:p>
            <a:pPr marL="1736725" lvl="4" indent="-457200" eaLnBrk="1" hangingPunct="1">
              <a:lnSpc>
                <a:spcPct val="80000"/>
              </a:lnSpc>
              <a:spcBef>
                <a:spcPts val="300"/>
              </a:spcBef>
              <a:buFontTx/>
              <a:buChar char="•"/>
            </a:pPr>
            <a:r>
              <a:rPr lang="en-US" sz="1000" dirty="0" smtClean="0"/>
              <a:t>Official Shelters (15%)</a:t>
            </a:r>
          </a:p>
          <a:p>
            <a:pPr marL="1736725" lvl="4" indent="-457200" eaLnBrk="1" hangingPunct="1">
              <a:lnSpc>
                <a:spcPct val="80000"/>
              </a:lnSpc>
              <a:spcBef>
                <a:spcPts val="300"/>
              </a:spcBef>
              <a:buFontTx/>
              <a:buChar char="•"/>
            </a:pPr>
            <a:r>
              <a:rPr lang="en-US" sz="1000" dirty="0" smtClean="0"/>
              <a:t>Other households in the area (60%)</a:t>
            </a:r>
          </a:p>
          <a:p>
            <a:pPr marL="1736725" lvl="4" indent="-457200" eaLnBrk="1" hangingPunct="1">
              <a:lnSpc>
                <a:spcPct val="80000"/>
              </a:lnSpc>
              <a:spcBef>
                <a:spcPts val="300"/>
              </a:spcBef>
              <a:buFontTx/>
              <a:buChar char="•"/>
            </a:pPr>
            <a:r>
              <a:rPr lang="en-US" sz="1000" dirty="0" smtClean="0"/>
              <a:t>Motels (15%)</a:t>
            </a:r>
          </a:p>
          <a:p>
            <a:pPr marL="1736725" lvl="4" indent="-457200" eaLnBrk="1" hangingPunct="1">
              <a:lnSpc>
                <a:spcPct val="80000"/>
              </a:lnSpc>
              <a:spcBef>
                <a:spcPts val="300"/>
              </a:spcBef>
              <a:buFontTx/>
              <a:buChar char="•"/>
            </a:pPr>
            <a:r>
              <a:rPr lang="en-US" sz="1000" dirty="0" smtClean="0"/>
              <a:t>Out of the County entirely (Denver area, Pueblo area or other – 10%)</a:t>
            </a:r>
          </a:p>
          <a:p>
            <a:pPr marL="1736725" lvl="4" indent="-457200" eaLnBrk="1" hangingPunct="1">
              <a:lnSpc>
                <a:spcPct val="80000"/>
              </a:lnSpc>
              <a:spcBef>
                <a:spcPts val="300"/>
              </a:spcBef>
              <a:buFontTx/>
              <a:buChar char="•"/>
            </a:pPr>
            <a:r>
              <a:rPr lang="en-US" sz="1000" dirty="0" smtClean="0"/>
              <a:t>Areas west of Colorado Springs (e.g. Teller County – high wildfire threat areas) excluded as destinations for evacuees</a:t>
            </a:r>
          </a:p>
          <a:p>
            <a:pPr eaLnBrk="1" hangingPunct="1">
              <a:lnSpc>
                <a:spcPct val="80000"/>
              </a:lnSpc>
            </a:pPr>
            <a:endParaRPr lang="en-US" sz="1000" dirty="0" smtClean="0"/>
          </a:p>
        </p:txBody>
      </p:sp>
      <p:sp>
        <p:nvSpPr>
          <p:cNvPr id="4" name="Slide Number Placeholder 3"/>
          <p:cNvSpPr>
            <a:spLocks noGrp="1"/>
          </p:cNvSpPr>
          <p:nvPr>
            <p:ph type="sldNum" sz="quarter" idx="5"/>
          </p:nvPr>
        </p:nvSpPr>
        <p:spPr/>
        <p:txBody>
          <a:bodyPr/>
          <a:lstStyle/>
          <a:p>
            <a:pPr>
              <a:defRPr/>
            </a:pPr>
            <a:fld id="{2713BBBE-5DBC-4CEC-8841-A16749857421}" type="slidenum">
              <a:rPr lang="en-US" smtClean="0"/>
              <a:pPr>
                <a:defRPr/>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07CADA4-4DAA-49B0-8B43-08FE0D1318DF}" type="slidenum">
              <a:rPr lang="en-US" smtClean="0"/>
              <a:pPr>
                <a:defRPr/>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1" y="2840567"/>
            <a:ext cx="12435840" cy="1960034"/>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5181600"/>
            <a:ext cx="10241280" cy="2336800"/>
          </a:xfrm>
        </p:spPr>
        <p:txBody>
          <a:bodyPr/>
          <a:lstStyle>
            <a:lvl1pPr marL="0" indent="0" algn="ctr">
              <a:buNone/>
              <a:defRPr>
                <a:solidFill>
                  <a:schemeClr val="tx1">
                    <a:tint val="75000"/>
                  </a:schemeClr>
                </a:solidFill>
              </a:defRPr>
            </a:lvl1pPr>
            <a:lvl2pPr marL="679217" indent="0" algn="ctr">
              <a:buNone/>
              <a:defRPr>
                <a:solidFill>
                  <a:schemeClr val="tx1">
                    <a:tint val="75000"/>
                  </a:schemeClr>
                </a:solidFill>
              </a:defRPr>
            </a:lvl2pPr>
            <a:lvl3pPr marL="1358433" indent="0" algn="ctr">
              <a:buNone/>
              <a:defRPr>
                <a:solidFill>
                  <a:schemeClr val="tx1">
                    <a:tint val="75000"/>
                  </a:schemeClr>
                </a:solidFill>
              </a:defRPr>
            </a:lvl3pPr>
            <a:lvl4pPr marL="2037651" indent="0" algn="ctr">
              <a:buNone/>
              <a:defRPr>
                <a:solidFill>
                  <a:schemeClr val="tx1">
                    <a:tint val="75000"/>
                  </a:schemeClr>
                </a:solidFill>
              </a:defRPr>
            </a:lvl4pPr>
            <a:lvl5pPr marL="2716868" indent="0" algn="ctr">
              <a:buNone/>
              <a:defRPr>
                <a:solidFill>
                  <a:schemeClr val="tx1">
                    <a:tint val="75000"/>
                  </a:schemeClr>
                </a:solidFill>
              </a:defRPr>
            </a:lvl5pPr>
            <a:lvl6pPr marL="3396084" indent="0" algn="ctr">
              <a:buNone/>
              <a:defRPr>
                <a:solidFill>
                  <a:schemeClr val="tx1">
                    <a:tint val="75000"/>
                  </a:schemeClr>
                </a:solidFill>
              </a:defRPr>
            </a:lvl6pPr>
            <a:lvl7pPr marL="4075301" indent="0" algn="ctr">
              <a:buNone/>
              <a:defRPr>
                <a:solidFill>
                  <a:schemeClr val="tx1">
                    <a:tint val="75000"/>
                  </a:schemeClr>
                </a:solidFill>
              </a:defRPr>
            </a:lvl7pPr>
            <a:lvl8pPr marL="4754519" indent="0" algn="ctr">
              <a:buNone/>
              <a:defRPr>
                <a:solidFill>
                  <a:schemeClr val="tx1">
                    <a:tint val="75000"/>
                  </a:schemeClr>
                </a:solidFill>
              </a:defRPr>
            </a:lvl8pPr>
            <a:lvl9pPr marL="54337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6717D8-D740-4948-9EA5-8FF8422240AE}"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6A1FC1-C88D-47A9-BEA2-4AFDD42A2C5E}" type="slidenum">
              <a:rPr lang="en-US"/>
              <a:pPr>
                <a:defRPr/>
              </a:pPr>
              <a:t>‹#›</a:t>
            </a:fld>
            <a:endParaRPr lang="en-US" dirty="0"/>
          </a:p>
        </p:txBody>
      </p:sp>
    </p:spTree>
    <p:extLst>
      <p:ext uri="{BB962C8B-B14F-4D97-AF65-F5344CB8AC3E}">
        <p14:creationId xmlns:p14="http://schemas.microsoft.com/office/powerpoint/2010/main" val="77847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2E0F09-EEC3-453F-9A90-E1639170A0C4}"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B61CBA1-3927-405C-8753-DE10B8699FB8}" type="slidenum">
              <a:rPr lang="en-US"/>
              <a:pPr>
                <a:defRPr/>
              </a:pPr>
              <a:t>‹#›</a:t>
            </a:fld>
            <a:endParaRPr lang="en-US" dirty="0"/>
          </a:p>
        </p:txBody>
      </p:sp>
    </p:spTree>
    <p:extLst>
      <p:ext uri="{BB962C8B-B14F-4D97-AF65-F5344CB8AC3E}">
        <p14:creationId xmlns:p14="http://schemas.microsoft.com/office/powerpoint/2010/main" val="192684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66185"/>
            <a:ext cx="3291841"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1" y="366185"/>
            <a:ext cx="963168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058B89-C57E-4427-BD65-75DC0081B1D2}"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A01F348-4046-4230-9AD9-E109290AB041}" type="slidenum">
              <a:rPr lang="en-US"/>
              <a:pPr>
                <a:defRPr/>
              </a:pPr>
              <a:t>‹#›</a:t>
            </a:fld>
            <a:endParaRPr lang="en-US" dirty="0"/>
          </a:p>
        </p:txBody>
      </p:sp>
    </p:spTree>
    <p:extLst>
      <p:ext uri="{BB962C8B-B14F-4D97-AF65-F5344CB8AC3E}">
        <p14:creationId xmlns:p14="http://schemas.microsoft.com/office/powerpoint/2010/main" val="3031938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2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1462405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10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6963" y="2840038"/>
            <a:ext cx="12436475"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3925" y="5181600"/>
            <a:ext cx="1024255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B02C9C3-98BA-4213-8D84-04E97F0CDA0D}"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F97F324-F7F0-4034-B073-F9282C1B4244}" type="slidenum">
              <a:rPr lang="en-US"/>
              <a:pPr>
                <a:defRPr/>
              </a:pPr>
              <a:t>‹#›</a:t>
            </a:fld>
            <a:endParaRPr lang="en-US" dirty="0"/>
          </a:p>
        </p:txBody>
      </p:sp>
    </p:spTree>
    <p:extLst>
      <p:ext uri="{BB962C8B-B14F-4D97-AF65-F5344CB8AC3E}">
        <p14:creationId xmlns:p14="http://schemas.microsoft.com/office/powerpoint/2010/main" val="1372138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B7F55C-8EBE-4E59-83F2-2C66E73A1DB5}"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FFE9CFB-BDE2-40E1-B4C8-D6EF53308CEA}" type="slidenum">
              <a:rPr lang="en-US"/>
              <a:pPr>
                <a:defRPr/>
              </a:pPr>
              <a:t>‹#›</a:t>
            </a:fld>
            <a:endParaRPr lang="en-US" dirty="0"/>
          </a:p>
        </p:txBody>
      </p:sp>
    </p:spTree>
    <p:extLst>
      <p:ext uri="{BB962C8B-B14F-4D97-AF65-F5344CB8AC3E}">
        <p14:creationId xmlns:p14="http://schemas.microsoft.com/office/powerpoint/2010/main" val="2685968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0" y="5875338"/>
            <a:ext cx="12436475"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0" y="3875088"/>
            <a:ext cx="12436475" cy="200025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7F897-C88F-4E40-83FB-AEDAD9F3AA1A}"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9BFF4C5-7C92-49BE-A22D-1FA9D8CAD2B3}" type="slidenum">
              <a:rPr lang="en-US"/>
              <a:pPr>
                <a:defRPr/>
              </a:pPr>
              <a:t>‹#›</a:t>
            </a:fld>
            <a:endParaRPr lang="en-US" dirty="0"/>
          </a:p>
        </p:txBody>
      </p:sp>
    </p:spTree>
    <p:extLst>
      <p:ext uri="{BB962C8B-B14F-4D97-AF65-F5344CB8AC3E}">
        <p14:creationId xmlns:p14="http://schemas.microsoft.com/office/powerpoint/2010/main" val="3578498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2133600"/>
            <a:ext cx="6507162"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0" y="2133600"/>
            <a:ext cx="6507163"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DCBB67-405D-4669-A7EC-34BE36488FB0}" type="datetimeFigureOut">
              <a:rPr lang="en-US" smtClean="0"/>
              <a:pPr>
                <a:defRPr/>
              </a:pPr>
              <a:t>5/14/2013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61C1183-F5AE-4CCA-AD5E-7DA364191CAA}" type="slidenum">
              <a:rPr lang="en-US"/>
              <a:pPr>
                <a:defRPr/>
              </a:pPr>
              <a:t>‹#›</a:t>
            </a:fld>
            <a:endParaRPr lang="en-US" dirty="0"/>
          </a:p>
        </p:txBody>
      </p:sp>
    </p:spTree>
    <p:extLst>
      <p:ext uri="{BB962C8B-B14F-4D97-AF65-F5344CB8AC3E}">
        <p14:creationId xmlns:p14="http://schemas.microsoft.com/office/powerpoint/2010/main" val="3426687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838" y="2046288"/>
            <a:ext cx="646430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1838" y="2900363"/>
            <a:ext cx="646430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675" y="2046288"/>
            <a:ext cx="646588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32675" y="2900363"/>
            <a:ext cx="646588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D4491D4-4957-427C-B657-7714871217FB}" type="datetimeFigureOut">
              <a:rPr lang="en-US" smtClean="0"/>
              <a:pPr>
                <a:defRPr/>
              </a:pPr>
              <a:t>5/14/2013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422D252-0B1C-4A93-8CA8-D3953648A101}" type="slidenum">
              <a:rPr lang="en-US"/>
              <a:pPr>
                <a:defRPr/>
              </a:pPr>
              <a:t>‹#›</a:t>
            </a:fld>
            <a:endParaRPr lang="en-US" dirty="0"/>
          </a:p>
        </p:txBody>
      </p:sp>
    </p:spTree>
    <p:extLst>
      <p:ext uri="{BB962C8B-B14F-4D97-AF65-F5344CB8AC3E}">
        <p14:creationId xmlns:p14="http://schemas.microsoft.com/office/powerpoint/2010/main" val="75871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C2DA179-06F6-470A-B51B-9B266A20153F}" type="datetimeFigureOut">
              <a:rPr lang="en-US" smtClean="0"/>
              <a:pPr>
                <a:defRPr/>
              </a:pPr>
              <a:t>5/14/2013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6C6A3AC-83D0-48A2-B436-D7EE0B9118EB}" type="slidenum">
              <a:rPr lang="en-US"/>
              <a:pPr>
                <a:defRPr/>
              </a:pPr>
              <a:t>‹#›</a:t>
            </a:fld>
            <a:endParaRPr lang="en-US" dirty="0"/>
          </a:p>
        </p:txBody>
      </p:sp>
    </p:spTree>
    <p:extLst>
      <p:ext uri="{BB962C8B-B14F-4D97-AF65-F5344CB8AC3E}">
        <p14:creationId xmlns:p14="http://schemas.microsoft.com/office/powerpoint/2010/main" val="1709384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8A19D4F-2A92-42BA-ABC9-AF893289FA1A}" type="datetimeFigureOut">
              <a:rPr lang="en-US" smtClean="0"/>
              <a:pPr>
                <a:defRPr/>
              </a:pPr>
              <a:t>5/14/2013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CC0A519-651E-4DC9-B382-9A8DC1554E01}" type="slidenum">
              <a:rPr lang="en-US"/>
              <a:pPr>
                <a:defRPr/>
              </a:pPr>
              <a:t>‹#›</a:t>
            </a:fld>
            <a:endParaRPr lang="en-US" dirty="0"/>
          </a:p>
        </p:txBody>
      </p:sp>
    </p:spTree>
    <p:extLst>
      <p:ext uri="{BB962C8B-B14F-4D97-AF65-F5344CB8AC3E}">
        <p14:creationId xmlns:p14="http://schemas.microsoft.com/office/powerpoint/2010/main" val="279559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13C35D-39BD-45F8-A7B0-400F6968D8A7}"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8F12F28-45D1-4B14-ADD0-AF190DB59ECD}" type="slidenum">
              <a:rPr lang="en-US"/>
              <a:pPr>
                <a:defRPr/>
              </a:pPr>
              <a:t>‹#›</a:t>
            </a:fld>
            <a:endParaRPr lang="en-US" dirty="0"/>
          </a:p>
        </p:txBody>
      </p:sp>
    </p:spTree>
    <p:extLst>
      <p:ext uri="{BB962C8B-B14F-4D97-AF65-F5344CB8AC3E}">
        <p14:creationId xmlns:p14="http://schemas.microsoft.com/office/powerpoint/2010/main" val="2909753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38" y="363538"/>
            <a:ext cx="4813300"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719763" y="363538"/>
            <a:ext cx="817880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838" y="1912938"/>
            <a:ext cx="4813300"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D70045-26D6-4570-98A2-B96F4C49D79D}" type="datetimeFigureOut">
              <a:rPr lang="en-US" smtClean="0"/>
              <a:pPr>
                <a:defRPr/>
              </a:pPr>
              <a:t>5/14/2013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566CB86-9621-45EE-AE9D-45E4D49A2C64}" type="slidenum">
              <a:rPr lang="en-US"/>
              <a:pPr>
                <a:defRPr/>
              </a:pPr>
              <a:t>‹#›</a:t>
            </a:fld>
            <a:endParaRPr lang="en-US" dirty="0"/>
          </a:p>
        </p:txBody>
      </p:sp>
    </p:spTree>
    <p:extLst>
      <p:ext uri="{BB962C8B-B14F-4D97-AF65-F5344CB8AC3E}">
        <p14:creationId xmlns:p14="http://schemas.microsoft.com/office/powerpoint/2010/main" val="678182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025" y="6400800"/>
            <a:ext cx="8778875"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67025" y="817563"/>
            <a:ext cx="8778875"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867025" y="7156450"/>
            <a:ext cx="8778875"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55C8A6-1ECD-4443-B40F-3E319A5B8AB0}" type="datetimeFigureOut">
              <a:rPr lang="en-US" smtClean="0"/>
              <a:pPr>
                <a:defRPr/>
              </a:pPr>
              <a:t>5/14/2013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B4FE312-1082-4EE8-AC27-A4504BBCD003}" type="slidenum">
              <a:rPr lang="en-US"/>
              <a:pPr>
                <a:defRPr/>
              </a:pPr>
              <a:t>‹#›</a:t>
            </a:fld>
            <a:endParaRPr lang="en-US" dirty="0"/>
          </a:p>
        </p:txBody>
      </p:sp>
    </p:spTree>
    <p:extLst>
      <p:ext uri="{BB962C8B-B14F-4D97-AF65-F5344CB8AC3E}">
        <p14:creationId xmlns:p14="http://schemas.microsoft.com/office/powerpoint/2010/main" val="3451970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B7718C-5B48-49C5-82A9-3F4C30BF09AD}"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99B955A-8CFF-4C4D-A486-51550F1AEEC6}" type="slidenum">
              <a:rPr lang="en-US"/>
              <a:pPr>
                <a:defRPr/>
              </a:pPr>
              <a:t>‹#›</a:t>
            </a:fld>
            <a:endParaRPr lang="en-US" dirty="0"/>
          </a:p>
        </p:txBody>
      </p:sp>
    </p:spTree>
    <p:extLst>
      <p:ext uri="{BB962C8B-B14F-4D97-AF65-F5344CB8AC3E}">
        <p14:creationId xmlns:p14="http://schemas.microsoft.com/office/powerpoint/2010/main" val="1787641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366713"/>
            <a:ext cx="3290888"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8" y="366713"/>
            <a:ext cx="9723437"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1C7698-927B-4658-B21D-9F4BF194D805}"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F1CF959-B62E-481A-8117-6B411C24D9C8}" type="slidenum">
              <a:rPr lang="en-US"/>
              <a:pPr>
                <a:defRPr/>
              </a:pPr>
              <a:t>‹#›</a:t>
            </a:fld>
            <a:endParaRPr lang="en-US" dirty="0"/>
          </a:p>
        </p:txBody>
      </p:sp>
    </p:spTree>
    <p:extLst>
      <p:ext uri="{BB962C8B-B14F-4D97-AF65-F5344CB8AC3E}">
        <p14:creationId xmlns:p14="http://schemas.microsoft.com/office/powerpoint/2010/main" val="1213348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2" y="5875868"/>
            <a:ext cx="12435840" cy="1816100"/>
          </a:xfrm>
        </p:spPr>
        <p:txBody>
          <a:bodyPr anchor="t"/>
          <a:lstStyle>
            <a:lvl1pPr algn="l">
              <a:defRPr sz="59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2" y="3875618"/>
            <a:ext cx="12435840" cy="2000250"/>
          </a:xfrm>
        </p:spPr>
        <p:txBody>
          <a:bodyPr anchor="b"/>
          <a:lstStyle>
            <a:lvl1pPr marL="0" indent="0">
              <a:buNone/>
              <a:defRPr sz="3000">
                <a:solidFill>
                  <a:schemeClr val="tx1">
                    <a:tint val="75000"/>
                  </a:schemeClr>
                </a:solidFill>
              </a:defRPr>
            </a:lvl1pPr>
            <a:lvl2pPr marL="679217" indent="0">
              <a:buNone/>
              <a:defRPr sz="2700">
                <a:solidFill>
                  <a:schemeClr val="tx1">
                    <a:tint val="75000"/>
                  </a:schemeClr>
                </a:solidFill>
              </a:defRPr>
            </a:lvl2pPr>
            <a:lvl3pPr marL="1358433" indent="0">
              <a:buNone/>
              <a:defRPr sz="2300">
                <a:solidFill>
                  <a:schemeClr val="tx1">
                    <a:tint val="75000"/>
                  </a:schemeClr>
                </a:solidFill>
              </a:defRPr>
            </a:lvl3pPr>
            <a:lvl4pPr marL="2037651" indent="0">
              <a:buNone/>
              <a:defRPr sz="2100">
                <a:solidFill>
                  <a:schemeClr val="tx1">
                    <a:tint val="75000"/>
                  </a:schemeClr>
                </a:solidFill>
              </a:defRPr>
            </a:lvl4pPr>
            <a:lvl5pPr marL="2716868" indent="0">
              <a:buNone/>
              <a:defRPr sz="2100">
                <a:solidFill>
                  <a:schemeClr val="tx1">
                    <a:tint val="75000"/>
                  </a:schemeClr>
                </a:solidFill>
              </a:defRPr>
            </a:lvl5pPr>
            <a:lvl6pPr marL="3396084" indent="0">
              <a:buNone/>
              <a:defRPr sz="2100">
                <a:solidFill>
                  <a:schemeClr val="tx1">
                    <a:tint val="75000"/>
                  </a:schemeClr>
                </a:solidFill>
              </a:defRPr>
            </a:lvl6pPr>
            <a:lvl7pPr marL="4075301" indent="0">
              <a:buNone/>
              <a:defRPr sz="2100">
                <a:solidFill>
                  <a:schemeClr val="tx1">
                    <a:tint val="75000"/>
                  </a:schemeClr>
                </a:solidFill>
              </a:defRPr>
            </a:lvl7pPr>
            <a:lvl8pPr marL="4754519" indent="0">
              <a:buNone/>
              <a:defRPr sz="2100">
                <a:solidFill>
                  <a:schemeClr val="tx1">
                    <a:tint val="75000"/>
                  </a:schemeClr>
                </a:solidFill>
              </a:defRPr>
            </a:lvl8pPr>
            <a:lvl9pPr marL="5433735"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CFD5E3-0F26-4464-8F13-E38420311F9E}" type="datetimeFigureOut">
              <a:rPr lang="en-US" smtClean="0"/>
              <a:pPr>
                <a:defRPr/>
              </a:pPr>
              <a:t>5/14/2013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F6C31DB-DDCD-4B80-AA8A-D395DE8E22D9}" type="slidenum">
              <a:rPr lang="en-US"/>
              <a:pPr>
                <a:defRPr/>
              </a:pPr>
              <a:t>‹#›</a:t>
            </a:fld>
            <a:endParaRPr lang="en-US" dirty="0"/>
          </a:p>
        </p:txBody>
      </p:sp>
    </p:spTree>
    <p:extLst>
      <p:ext uri="{BB962C8B-B14F-4D97-AF65-F5344CB8AC3E}">
        <p14:creationId xmlns:p14="http://schemas.microsoft.com/office/powerpoint/2010/main" val="133803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1" y="2133601"/>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1" y="2133601"/>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AEAE06-7591-479E-B741-343E9FA6C653}" type="datetimeFigureOut">
              <a:rPr lang="en-US" smtClean="0"/>
              <a:pPr>
                <a:defRPr/>
              </a:pPr>
              <a:t>5/14/2013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A2B0AED-2018-4AFE-88D6-B27A4B8CEB14}" type="slidenum">
              <a:rPr lang="en-US"/>
              <a:pPr>
                <a:defRPr/>
              </a:pPr>
              <a:t>‹#›</a:t>
            </a:fld>
            <a:endParaRPr lang="en-US" dirty="0"/>
          </a:p>
        </p:txBody>
      </p:sp>
    </p:spTree>
    <p:extLst>
      <p:ext uri="{BB962C8B-B14F-4D97-AF65-F5344CB8AC3E}">
        <p14:creationId xmlns:p14="http://schemas.microsoft.com/office/powerpoint/2010/main" val="1742319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2046817"/>
            <a:ext cx="6464301" cy="853016"/>
          </a:xfrm>
        </p:spPr>
        <p:txBody>
          <a:bodyPr anchor="b"/>
          <a:lstStyle>
            <a:lvl1pPr marL="0" indent="0">
              <a:buNone/>
              <a:defRPr sz="3600" b="1"/>
            </a:lvl1pPr>
            <a:lvl2pPr marL="679217" indent="0">
              <a:buNone/>
              <a:defRPr sz="3000" b="1"/>
            </a:lvl2pPr>
            <a:lvl3pPr marL="1358433" indent="0">
              <a:buNone/>
              <a:defRPr sz="2700" b="1"/>
            </a:lvl3pPr>
            <a:lvl4pPr marL="2037651" indent="0">
              <a:buNone/>
              <a:defRPr sz="2300" b="1"/>
            </a:lvl4pPr>
            <a:lvl5pPr marL="2716868" indent="0">
              <a:buNone/>
              <a:defRPr sz="2300" b="1"/>
            </a:lvl5pPr>
            <a:lvl6pPr marL="3396084" indent="0">
              <a:buNone/>
              <a:defRPr sz="2300" b="1"/>
            </a:lvl6pPr>
            <a:lvl7pPr marL="4075301" indent="0">
              <a:buNone/>
              <a:defRPr sz="2300" b="1"/>
            </a:lvl7pPr>
            <a:lvl8pPr marL="4754519" indent="0">
              <a:buNone/>
              <a:defRPr sz="2300" b="1"/>
            </a:lvl8pPr>
            <a:lvl9pPr marL="5433735"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899834"/>
            <a:ext cx="6464301"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2046817"/>
            <a:ext cx="6466840" cy="853016"/>
          </a:xfrm>
        </p:spPr>
        <p:txBody>
          <a:bodyPr anchor="b"/>
          <a:lstStyle>
            <a:lvl1pPr marL="0" indent="0">
              <a:buNone/>
              <a:defRPr sz="3600" b="1"/>
            </a:lvl1pPr>
            <a:lvl2pPr marL="679217" indent="0">
              <a:buNone/>
              <a:defRPr sz="3000" b="1"/>
            </a:lvl2pPr>
            <a:lvl3pPr marL="1358433" indent="0">
              <a:buNone/>
              <a:defRPr sz="2700" b="1"/>
            </a:lvl3pPr>
            <a:lvl4pPr marL="2037651" indent="0">
              <a:buNone/>
              <a:defRPr sz="2300" b="1"/>
            </a:lvl4pPr>
            <a:lvl5pPr marL="2716868" indent="0">
              <a:buNone/>
              <a:defRPr sz="2300" b="1"/>
            </a:lvl5pPr>
            <a:lvl6pPr marL="3396084" indent="0">
              <a:buNone/>
              <a:defRPr sz="2300" b="1"/>
            </a:lvl6pPr>
            <a:lvl7pPr marL="4075301" indent="0">
              <a:buNone/>
              <a:defRPr sz="2300" b="1"/>
            </a:lvl7pPr>
            <a:lvl8pPr marL="4754519" indent="0">
              <a:buNone/>
              <a:defRPr sz="2300" b="1"/>
            </a:lvl8pPr>
            <a:lvl9pPr marL="5433735"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899834"/>
            <a:ext cx="6466840"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4B7746F-8C62-44F6-BFC8-D4FAB901CFED}" type="datetimeFigureOut">
              <a:rPr lang="en-US" smtClean="0"/>
              <a:pPr>
                <a:defRPr/>
              </a:pPr>
              <a:t>5/14/2013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FD9633F-BD15-4B0C-A54A-1E4F082464B4}" type="slidenum">
              <a:rPr lang="en-US"/>
              <a:pPr>
                <a:defRPr/>
              </a:pPr>
              <a:t>‹#›</a:t>
            </a:fld>
            <a:endParaRPr lang="en-US" dirty="0"/>
          </a:p>
        </p:txBody>
      </p:sp>
    </p:spTree>
    <p:extLst>
      <p:ext uri="{BB962C8B-B14F-4D97-AF65-F5344CB8AC3E}">
        <p14:creationId xmlns:p14="http://schemas.microsoft.com/office/powerpoint/2010/main" val="2060520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C486F1F-9906-4B15-A7F3-5AE581AE98B7}" type="datetimeFigureOut">
              <a:rPr lang="en-US" smtClean="0"/>
              <a:pPr>
                <a:defRPr/>
              </a:pPr>
              <a:t>5/14/2013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042B7C-FDED-4061-A69D-17C53716C196}" type="slidenum">
              <a:rPr lang="en-US"/>
              <a:pPr>
                <a:defRPr/>
              </a:pPr>
              <a:t>‹#›</a:t>
            </a:fld>
            <a:endParaRPr lang="en-US" dirty="0"/>
          </a:p>
        </p:txBody>
      </p:sp>
    </p:spTree>
    <p:extLst>
      <p:ext uri="{BB962C8B-B14F-4D97-AF65-F5344CB8AC3E}">
        <p14:creationId xmlns:p14="http://schemas.microsoft.com/office/powerpoint/2010/main" val="3491309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3D36B6-CA77-4EE4-919D-963A348ABDA6}" type="datetimeFigureOut">
              <a:rPr lang="en-US" smtClean="0"/>
              <a:pPr>
                <a:defRPr/>
              </a:pPr>
              <a:t>5/14/2013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E84D619-A238-4DD3-871F-77E247832996}" type="slidenum">
              <a:rPr lang="en-US"/>
              <a:pPr>
                <a:defRPr/>
              </a:pPr>
              <a:t>‹#›</a:t>
            </a:fld>
            <a:endParaRPr lang="en-US" dirty="0"/>
          </a:p>
        </p:txBody>
      </p:sp>
    </p:spTree>
    <p:extLst>
      <p:ext uri="{BB962C8B-B14F-4D97-AF65-F5344CB8AC3E}">
        <p14:creationId xmlns:p14="http://schemas.microsoft.com/office/powerpoint/2010/main" val="148382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64066"/>
            <a:ext cx="4813301" cy="1549400"/>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5720081" y="364068"/>
            <a:ext cx="8178800" cy="7804150"/>
          </a:xfrm>
        </p:spPr>
        <p:txBody>
          <a:bodyPr/>
          <a:lstStyle>
            <a:lvl1pPr>
              <a:defRPr sz="4800"/>
            </a:lvl1pPr>
            <a:lvl2pPr>
              <a:defRPr sz="41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913468"/>
            <a:ext cx="4813301" cy="6254750"/>
          </a:xfrm>
        </p:spPr>
        <p:txBody>
          <a:bodyPr/>
          <a:lstStyle>
            <a:lvl1pPr marL="0" indent="0">
              <a:buNone/>
              <a:defRPr sz="2100"/>
            </a:lvl1pPr>
            <a:lvl2pPr marL="679217" indent="0">
              <a:buNone/>
              <a:defRPr sz="1800"/>
            </a:lvl2pPr>
            <a:lvl3pPr marL="1358433" indent="0">
              <a:buNone/>
              <a:defRPr sz="1500"/>
            </a:lvl3pPr>
            <a:lvl4pPr marL="2037651" indent="0">
              <a:buNone/>
              <a:defRPr sz="1300"/>
            </a:lvl4pPr>
            <a:lvl5pPr marL="2716868" indent="0">
              <a:buNone/>
              <a:defRPr sz="1300"/>
            </a:lvl5pPr>
            <a:lvl6pPr marL="3396084" indent="0">
              <a:buNone/>
              <a:defRPr sz="1300"/>
            </a:lvl6pPr>
            <a:lvl7pPr marL="4075301" indent="0">
              <a:buNone/>
              <a:defRPr sz="1300"/>
            </a:lvl7pPr>
            <a:lvl8pPr marL="4754519" indent="0">
              <a:buNone/>
              <a:defRPr sz="1300"/>
            </a:lvl8pPr>
            <a:lvl9pPr marL="5433735"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099D04-AA30-4F90-814F-654ADB6E9986}" type="datetimeFigureOut">
              <a:rPr lang="en-US" smtClean="0"/>
              <a:pPr>
                <a:defRPr/>
              </a:pPr>
              <a:t>5/14/2013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25D5187-69DA-42FE-A6AD-17EF049CDD11}" type="slidenum">
              <a:rPr lang="en-US"/>
              <a:pPr>
                <a:defRPr/>
              </a:pPr>
              <a:t>‹#›</a:t>
            </a:fld>
            <a:endParaRPr lang="en-US" dirty="0"/>
          </a:p>
        </p:txBody>
      </p:sp>
    </p:spTree>
    <p:extLst>
      <p:ext uri="{BB962C8B-B14F-4D97-AF65-F5344CB8AC3E}">
        <p14:creationId xmlns:p14="http://schemas.microsoft.com/office/powerpoint/2010/main" val="69645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6400800"/>
            <a:ext cx="8778240" cy="755651"/>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2867661" y="817034"/>
            <a:ext cx="8778240" cy="5486400"/>
          </a:xfrm>
        </p:spPr>
        <p:txBody>
          <a:bodyPr rtlCol="0">
            <a:normAutofit/>
          </a:bodyPr>
          <a:lstStyle>
            <a:lvl1pPr marL="0" indent="0">
              <a:buNone/>
              <a:defRPr sz="4800"/>
            </a:lvl1pPr>
            <a:lvl2pPr marL="679217" indent="0">
              <a:buNone/>
              <a:defRPr sz="4100"/>
            </a:lvl2pPr>
            <a:lvl3pPr marL="1358433" indent="0">
              <a:buNone/>
              <a:defRPr sz="3600"/>
            </a:lvl3pPr>
            <a:lvl4pPr marL="2037651" indent="0">
              <a:buNone/>
              <a:defRPr sz="3000"/>
            </a:lvl4pPr>
            <a:lvl5pPr marL="2716868" indent="0">
              <a:buNone/>
              <a:defRPr sz="3000"/>
            </a:lvl5pPr>
            <a:lvl6pPr marL="3396084" indent="0">
              <a:buNone/>
              <a:defRPr sz="3000"/>
            </a:lvl6pPr>
            <a:lvl7pPr marL="4075301" indent="0">
              <a:buNone/>
              <a:defRPr sz="3000"/>
            </a:lvl7pPr>
            <a:lvl8pPr marL="4754519" indent="0">
              <a:buNone/>
              <a:defRPr sz="3000"/>
            </a:lvl8pPr>
            <a:lvl9pPr marL="5433735" indent="0">
              <a:buNone/>
              <a:defRPr sz="3000"/>
            </a:lvl9pPr>
          </a:lstStyle>
          <a:p>
            <a:pPr lvl="0"/>
            <a:endParaRPr lang="en-US" noProof="0" dirty="0" smtClean="0"/>
          </a:p>
        </p:txBody>
      </p:sp>
      <p:sp>
        <p:nvSpPr>
          <p:cNvPr id="4" name="Text Placeholder 3"/>
          <p:cNvSpPr>
            <a:spLocks noGrp="1"/>
          </p:cNvSpPr>
          <p:nvPr>
            <p:ph type="body" sz="half" idx="2"/>
          </p:nvPr>
        </p:nvSpPr>
        <p:spPr>
          <a:xfrm>
            <a:off x="2867661" y="7156451"/>
            <a:ext cx="8778240" cy="1073149"/>
          </a:xfrm>
        </p:spPr>
        <p:txBody>
          <a:bodyPr/>
          <a:lstStyle>
            <a:lvl1pPr marL="0" indent="0">
              <a:buNone/>
              <a:defRPr sz="2100"/>
            </a:lvl1pPr>
            <a:lvl2pPr marL="679217" indent="0">
              <a:buNone/>
              <a:defRPr sz="1800"/>
            </a:lvl2pPr>
            <a:lvl3pPr marL="1358433" indent="0">
              <a:buNone/>
              <a:defRPr sz="1500"/>
            </a:lvl3pPr>
            <a:lvl4pPr marL="2037651" indent="0">
              <a:buNone/>
              <a:defRPr sz="1300"/>
            </a:lvl4pPr>
            <a:lvl5pPr marL="2716868" indent="0">
              <a:buNone/>
              <a:defRPr sz="1300"/>
            </a:lvl5pPr>
            <a:lvl6pPr marL="3396084" indent="0">
              <a:buNone/>
              <a:defRPr sz="1300"/>
            </a:lvl6pPr>
            <a:lvl7pPr marL="4075301" indent="0">
              <a:buNone/>
              <a:defRPr sz="1300"/>
            </a:lvl7pPr>
            <a:lvl8pPr marL="4754519" indent="0">
              <a:buNone/>
              <a:defRPr sz="1300"/>
            </a:lvl8pPr>
            <a:lvl9pPr marL="5433735"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F807C4-C021-46C3-8D7C-8156870DB535}" type="datetimeFigureOut">
              <a:rPr lang="en-US" smtClean="0"/>
              <a:pPr>
                <a:defRPr/>
              </a:pPr>
              <a:t>5/14/2013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FE139C8-9177-443F-B382-3978833D7793}" type="slidenum">
              <a:rPr lang="en-US"/>
              <a:pPr>
                <a:defRPr/>
              </a:pPr>
              <a:t>‹#›</a:t>
            </a:fld>
            <a:endParaRPr lang="en-US" dirty="0"/>
          </a:p>
        </p:txBody>
      </p:sp>
    </p:spTree>
    <p:extLst>
      <p:ext uri="{BB962C8B-B14F-4D97-AF65-F5344CB8AC3E}">
        <p14:creationId xmlns:p14="http://schemas.microsoft.com/office/powerpoint/2010/main" val="204786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1838" y="366713"/>
            <a:ext cx="131667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43" tIns="67921" rIns="135843" bIns="6792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731838" y="2133600"/>
            <a:ext cx="13166725"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43" tIns="67921" rIns="135843" bIns="6792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31838" y="8475663"/>
            <a:ext cx="3413125" cy="485775"/>
          </a:xfrm>
          <a:prstGeom prst="rect">
            <a:avLst/>
          </a:prstGeom>
        </p:spPr>
        <p:txBody>
          <a:bodyPr vert="horz" lIns="135843" tIns="67921" rIns="135843" bIns="67921" rtlCol="0" anchor="ctr"/>
          <a:lstStyle>
            <a:lvl1pPr algn="l" defTabSz="1358433" fontAlgn="auto">
              <a:spcBef>
                <a:spcPts val="0"/>
              </a:spcBef>
              <a:spcAft>
                <a:spcPts val="0"/>
              </a:spcAft>
              <a:defRPr sz="1800">
                <a:solidFill>
                  <a:schemeClr val="tx1">
                    <a:tint val="75000"/>
                  </a:schemeClr>
                </a:solidFill>
                <a:latin typeface="+mn-lt"/>
              </a:defRPr>
            </a:lvl1pPr>
          </a:lstStyle>
          <a:p>
            <a:pPr>
              <a:defRPr/>
            </a:pPr>
            <a:fld id="{8422FCB8-4A69-4E6B-B951-8660F53B5540}" type="datetimeFigureOut">
              <a:rPr lang="en-US" smtClean="0"/>
              <a:pPr>
                <a:defRPr/>
              </a:pPr>
              <a:t>5/14/2013</a:t>
            </a:fld>
            <a:endParaRPr lang="en-US" dirty="0"/>
          </a:p>
        </p:txBody>
      </p:sp>
      <p:sp>
        <p:nvSpPr>
          <p:cNvPr id="5" name="Footer Placeholder 4"/>
          <p:cNvSpPr>
            <a:spLocks noGrp="1"/>
          </p:cNvSpPr>
          <p:nvPr>
            <p:ph type="ftr" sz="quarter" idx="3"/>
          </p:nvPr>
        </p:nvSpPr>
        <p:spPr>
          <a:xfrm>
            <a:off x="4999038" y="8475663"/>
            <a:ext cx="4632325" cy="485775"/>
          </a:xfrm>
          <a:prstGeom prst="rect">
            <a:avLst/>
          </a:prstGeom>
        </p:spPr>
        <p:txBody>
          <a:bodyPr vert="horz" lIns="135843" tIns="67921" rIns="135843" bIns="67921" rtlCol="0" anchor="ctr"/>
          <a:lstStyle>
            <a:lvl1pPr algn="ctr" defTabSz="1358433" fontAlgn="auto">
              <a:spcBef>
                <a:spcPts val="0"/>
              </a:spcBef>
              <a:spcAft>
                <a:spcPts val="0"/>
              </a:spcAft>
              <a:defRPr sz="1800" dirty="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10485438" y="8475663"/>
            <a:ext cx="3413125" cy="485775"/>
          </a:xfrm>
          <a:prstGeom prst="rect">
            <a:avLst/>
          </a:prstGeom>
        </p:spPr>
        <p:txBody>
          <a:bodyPr vert="horz" lIns="135843" tIns="67921" rIns="135843" bIns="67921" rtlCol="0" anchor="ctr"/>
          <a:lstStyle>
            <a:lvl1pPr algn="r" defTabSz="1358433" fontAlgn="auto">
              <a:spcBef>
                <a:spcPts val="0"/>
              </a:spcBef>
              <a:spcAft>
                <a:spcPts val="0"/>
              </a:spcAft>
              <a:defRPr sz="1800">
                <a:solidFill>
                  <a:schemeClr val="tx1">
                    <a:tint val="75000"/>
                  </a:schemeClr>
                </a:solidFill>
                <a:latin typeface="+mn-lt"/>
              </a:defRPr>
            </a:lvl1pPr>
          </a:lstStyle>
          <a:p>
            <a:pPr>
              <a:defRPr/>
            </a:pPr>
            <a:fld id="{8537487C-18B9-4730-A0F5-9A448E77610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1" r:id="rId12"/>
  </p:sldLayoutIdLst>
  <p:txStyles>
    <p:titleStyle>
      <a:lvl1pPr algn="ctr" defTabSz="1357313" rtl="0" eaLnBrk="0" fontAlgn="base" hangingPunct="0">
        <a:spcBef>
          <a:spcPct val="0"/>
        </a:spcBef>
        <a:spcAft>
          <a:spcPct val="0"/>
        </a:spcAft>
        <a:defRPr sz="6600" kern="1200">
          <a:solidFill>
            <a:schemeClr val="tx1"/>
          </a:solidFill>
          <a:latin typeface="+mj-lt"/>
          <a:ea typeface="+mj-ea"/>
          <a:cs typeface="+mj-cs"/>
        </a:defRPr>
      </a:lvl1pPr>
      <a:lvl2pPr algn="ctr" defTabSz="1357313" rtl="0" eaLnBrk="0" fontAlgn="base" hangingPunct="0">
        <a:spcBef>
          <a:spcPct val="0"/>
        </a:spcBef>
        <a:spcAft>
          <a:spcPct val="0"/>
        </a:spcAft>
        <a:defRPr sz="6600">
          <a:solidFill>
            <a:schemeClr val="tx1"/>
          </a:solidFill>
          <a:latin typeface="Calibri" pitchFamily="34" charset="0"/>
        </a:defRPr>
      </a:lvl2pPr>
      <a:lvl3pPr algn="ctr" defTabSz="1357313" rtl="0" eaLnBrk="0" fontAlgn="base" hangingPunct="0">
        <a:spcBef>
          <a:spcPct val="0"/>
        </a:spcBef>
        <a:spcAft>
          <a:spcPct val="0"/>
        </a:spcAft>
        <a:defRPr sz="6600">
          <a:solidFill>
            <a:schemeClr val="tx1"/>
          </a:solidFill>
          <a:latin typeface="Calibri" pitchFamily="34" charset="0"/>
        </a:defRPr>
      </a:lvl3pPr>
      <a:lvl4pPr algn="ctr" defTabSz="1357313" rtl="0" eaLnBrk="0" fontAlgn="base" hangingPunct="0">
        <a:spcBef>
          <a:spcPct val="0"/>
        </a:spcBef>
        <a:spcAft>
          <a:spcPct val="0"/>
        </a:spcAft>
        <a:defRPr sz="6600">
          <a:solidFill>
            <a:schemeClr val="tx1"/>
          </a:solidFill>
          <a:latin typeface="Calibri" pitchFamily="34" charset="0"/>
        </a:defRPr>
      </a:lvl4pPr>
      <a:lvl5pPr algn="ctr" defTabSz="1357313" rtl="0" eaLnBrk="0" fontAlgn="base" hangingPunct="0">
        <a:spcBef>
          <a:spcPct val="0"/>
        </a:spcBef>
        <a:spcAft>
          <a:spcPct val="0"/>
        </a:spcAft>
        <a:defRPr sz="6600">
          <a:solidFill>
            <a:schemeClr val="tx1"/>
          </a:solidFill>
          <a:latin typeface="Calibri" pitchFamily="34" charset="0"/>
        </a:defRPr>
      </a:lvl5pPr>
      <a:lvl6pPr marL="457200" algn="ctr" defTabSz="1357313" rtl="0" fontAlgn="base">
        <a:spcBef>
          <a:spcPct val="0"/>
        </a:spcBef>
        <a:spcAft>
          <a:spcPct val="0"/>
        </a:spcAft>
        <a:defRPr sz="6600">
          <a:solidFill>
            <a:schemeClr val="tx1"/>
          </a:solidFill>
          <a:latin typeface="Calibri" pitchFamily="34" charset="0"/>
        </a:defRPr>
      </a:lvl6pPr>
      <a:lvl7pPr marL="914400" algn="ctr" defTabSz="1357313" rtl="0" fontAlgn="base">
        <a:spcBef>
          <a:spcPct val="0"/>
        </a:spcBef>
        <a:spcAft>
          <a:spcPct val="0"/>
        </a:spcAft>
        <a:defRPr sz="6600">
          <a:solidFill>
            <a:schemeClr val="tx1"/>
          </a:solidFill>
          <a:latin typeface="Calibri" pitchFamily="34" charset="0"/>
        </a:defRPr>
      </a:lvl7pPr>
      <a:lvl8pPr marL="1371600" algn="ctr" defTabSz="1357313" rtl="0" fontAlgn="base">
        <a:spcBef>
          <a:spcPct val="0"/>
        </a:spcBef>
        <a:spcAft>
          <a:spcPct val="0"/>
        </a:spcAft>
        <a:defRPr sz="6600">
          <a:solidFill>
            <a:schemeClr val="tx1"/>
          </a:solidFill>
          <a:latin typeface="Calibri" pitchFamily="34" charset="0"/>
        </a:defRPr>
      </a:lvl8pPr>
      <a:lvl9pPr marL="1828800" algn="ctr" defTabSz="1357313" rtl="0" fontAlgn="base">
        <a:spcBef>
          <a:spcPct val="0"/>
        </a:spcBef>
        <a:spcAft>
          <a:spcPct val="0"/>
        </a:spcAft>
        <a:defRPr sz="6600">
          <a:solidFill>
            <a:schemeClr val="tx1"/>
          </a:solidFill>
          <a:latin typeface="Calibri" pitchFamily="34" charset="0"/>
        </a:defRPr>
      </a:lvl9pPr>
    </p:titleStyle>
    <p:bodyStyle>
      <a:lvl1pPr marL="508000" indent="-508000" algn="l" defTabSz="1357313" rtl="0" eaLnBrk="0" fontAlgn="base" hangingPunct="0">
        <a:spcBef>
          <a:spcPct val="20000"/>
        </a:spcBef>
        <a:spcAft>
          <a:spcPct val="0"/>
        </a:spcAft>
        <a:buFont typeface="Arial" charset="0"/>
        <a:buChar char="•"/>
        <a:defRPr sz="4800" kern="1200">
          <a:solidFill>
            <a:schemeClr val="tx1"/>
          </a:solidFill>
          <a:latin typeface="+mn-lt"/>
          <a:ea typeface="+mn-ea"/>
          <a:cs typeface="+mn-cs"/>
        </a:defRPr>
      </a:lvl1pPr>
      <a:lvl2pPr marL="1103313" indent="-423863" algn="l" defTabSz="1357313" rtl="0" eaLnBrk="0" fontAlgn="base" hangingPunct="0">
        <a:spcBef>
          <a:spcPct val="20000"/>
        </a:spcBef>
        <a:spcAft>
          <a:spcPct val="0"/>
        </a:spcAft>
        <a:buFont typeface="Arial" charset="0"/>
        <a:buChar char="–"/>
        <a:defRPr sz="4100" kern="1200">
          <a:solidFill>
            <a:schemeClr val="tx1"/>
          </a:solidFill>
          <a:latin typeface="+mn-lt"/>
          <a:ea typeface="+mn-ea"/>
          <a:cs typeface="+mn-cs"/>
        </a:defRPr>
      </a:lvl2pPr>
      <a:lvl3pPr marL="1697038" indent="-338138" algn="l" defTabSz="1357313" rtl="0" eaLnBrk="0" fontAlgn="base" hangingPunct="0">
        <a:spcBef>
          <a:spcPct val="20000"/>
        </a:spcBef>
        <a:spcAft>
          <a:spcPct val="0"/>
        </a:spcAft>
        <a:buFont typeface="Arial" charset="0"/>
        <a:buChar char="•"/>
        <a:defRPr sz="3600" kern="1200">
          <a:solidFill>
            <a:schemeClr val="tx1"/>
          </a:solidFill>
          <a:latin typeface="+mn-lt"/>
          <a:ea typeface="+mn-ea"/>
          <a:cs typeface="+mn-cs"/>
        </a:defRPr>
      </a:lvl3pPr>
      <a:lvl4pPr marL="2376488" indent="-338138" algn="l" defTabSz="1357313" rtl="0" eaLnBrk="0" fontAlgn="base" hangingPunct="0">
        <a:spcBef>
          <a:spcPct val="20000"/>
        </a:spcBef>
        <a:spcAft>
          <a:spcPct val="0"/>
        </a:spcAft>
        <a:buFont typeface="Arial" charset="0"/>
        <a:buChar char="–"/>
        <a:defRPr sz="3000" kern="1200">
          <a:solidFill>
            <a:schemeClr val="tx1"/>
          </a:solidFill>
          <a:latin typeface="+mn-lt"/>
          <a:ea typeface="+mn-ea"/>
          <a:cs typeface="+mn-cs"/>
        </a:defRPr>
      </a:lvl4pPr>
      <a:lvl5pPr marL="3055938" indent="-338138" algn="l" defTabSz="1357313" rtl="0" eaLnBrk="0" fontAlgn="base" hangingPunct="0">
        <a:spcBef>
          <a:spcPct val="20000"/>
        </a:spcBef>
        <a:spcAft>
          <a:spcPct val="0"/>
        </a:spcAft>
        <a:buFont typeface="Arial" charset="0"/>
        <a:buChar char="»"/>
        <a:defRPr sz="3000" kern="1200">
          <a:solidFill>
            <a:schemeClr val="tx1"/>
          </a:solidFill>
          <a:latin typeface="+mn-lt"/>
          <a:ea typeface="+mn-ea"/>
          <a:cs typeface="+mn-cs"/>
        </a:defRPr>
      </a:lvl5pPr>
      <a:lvl6pPr marL="3735693"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909"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4127"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3344" indent="-339608" algn="l" defTabSz="1358433"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8433" rtl="0" eaLnBrk="1" latinLnBrk="0" hangingPunct="1">
        <a:defRPr sz="2700" kern="1200">
          <a:solidFill>
            <a:schemeClr val="tx1"/>
          </a:solidFill>
          <a:latin typeface="+mn-lt"/>
          <a:ea typeface="+mn-ea"/>
          <a:cs typeface="+mn-cs"/>
        </a:defRPr>
      </a:lvl1pPr>
      <a:lvl2pPr marL="679217" algn="l" defTabSz="1358433" rtl="0" eaLnBrk="1" latinLnBrk="0" hangingPunct="1">
        <a:defRPr sz="2700" kern="1200">
          <a:solidFill>
            <a:schemeClr val="tx1"/>
          </a:solidFill>
          <a:latin typeface="+mn-lt"/>
          <a:ea typeface="+mn-ea"/>
          <a:cs typeface="+mn-cs"/>
        </a:defRPr>
      </a:lvl2pPr>
      <a:lvl3pPr marL="1358433" algn="l" defTabSz="1358433" rtl="0" eaLnBrk="1" latinLnBrk="0" hangingPunct="1">
        <a:defRPr sz="2700" kern="1200">
          <a:solidFill>
            <a:schemeClr val="tx1"/>
          </a:solidFill>
          <a:latin typeface="+mn-lt"/>
          <a:ea typeface="+mn-ea"/>
          <a:cs typeface="+mn-cs"/>
        </a:defRPr>
      </a:lvl3pPr>
      <a:lvl4pPr marL="2037651" algn="l" defTabSz="1358433" rtl="0" eaLnBrk="1" latinLnBrk="0" hangingPunct="1">
        <a:defRPr sz="2700" kern="1200">
          <a:solidFill>
            <a:schemeClr val="tx1"/>
          </a:solidFill>
          <a:latin typeface="+mn-lt"/>
          <a:ea typeface="+mn-ea"/>
          <a:cs typeface="+mn-cs"/>
        </a:defRPr>
      </a:lvl4pPr>
      <a:lvl5pPr marL="2716868" algn="l" defTabSz="1358433" rtl="0" eaLnBrk="1" latinLnBrk="0" hangingPunct="1">
        <a:defRPr sz="2700" kern="1200">
          <a:solidFill>
            <a:schemeClr val="tx1"/>
          </a:solidFill>
          <a:latin typeface="+mn-lt"/>
          <a:ea typeface="+mn-ea"/>
          <a:cs typeface="+mn-cs"/>
        </a:defRPr>
      </a:lvl5pPr>
      <a:lvl6pPr marL="3396084" algn="l" defTabSz="1358433" rtl="0" eaLnBrk="1" latinLnBrk="0" hangingPunct="1">
        <a:defRPr sz="2700" kern="1200">
          <a:solidFill>
            <a:schemeClr val="tx1"/>
          </a:solidFill>
          <a:latin typeface="+mn-lt"/>
          <a:ea typeface="+mn-ea"/>
          <a:cs typeface="+mn-cs"/>
        </a:defRPr>
      </a:lvl6pPr>
      <a:lvl7pPr marL="4075301" algn="l" defTabSz="1358433" rtl="0" eaLnBrk="1" latinLnBrk="0" hangingPunct="1">
        <a:defRPr sz="2700" kern="1200">
          <a:solidFill>
            <a:schemeClr val="tx1"/>
          </a:solidFill>
          <a:latin typeface="+mn-lt"/>
          <a:ea typeface="+mn-ea"/>
          <a:cs typeface="+mn-cs"/>
        </a:defRPr>
      </a:lvl7pPr>
      <a:lvl8pPr marL="4754519" algn="l" defTabSz="1358433" rtl="0" eaLnBrk="1" latinLnBrk="0" hangingPunct="1">
        <a:defRPr sz="2700" kern="1200">
          <a:solidFill>
            <a:schemeClr val="tx1"/>
          </a:solidFill>
          <a:latin typeface="+mn-lt"/>
          <a:ea typeface="+mn-ea"/>
          <a:cs typeface="+mn-cs"/>
        </a:defRPr>
      </a:lvl8pPr>
      <a:lvl9pPr marL="5433735" algn="l" defTabSz="1358433"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31838" y="366713"/>
            <a:ext cx="131667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731838" y="2133600"/>
            <a:ext cx="13166725"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31838" y="8475663"/>
            <a:ext cx="3413125" cy="48577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86C56AD1-6DAA-483B-BBEC-05687FBC1284}" type="datetimeFigureOut">
              <a:rPr lang="en-US" smtClean="0"/>
              <a:pPr>
                <a:defRPr/>
              </a:pPr>
              <a:t>5/14/2013</a:t>
            </a:fld>
            <a:endParaRPr lang="en-US" dirty="0"/>
          </a:p>
        </p:txBody>
      </p:sp>
      <p:sp>
        <p:nvSpPr>
          <p:cNvPr id="5" name="Footer Placeholder 4"/>
          <p:cNvSpPr>
            <a:spLocks noGrp="1"/>
          </p:cNvSpPr>
          <p:nvPr>
            <p:ph type="ftr" sz="quarter" idx="3"/>
          </p:nvPr>
        </p:nvSpPr>
        <p:spPr>
          <a:xfrm>
            <a:off x="4999038" y="8475663"/>
            <a:ext cx="4632325" cy="48577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10485438" y="8475663"/>
            <a:ext cx="3413125" cy="48577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7ED3CBD3-4272-4226-8F45-E12EDC30DE4C}" type="slidenum">
              <a:rPr lang="en-US"/>
              <a:pPr>
                <a:defRPr/>
              </a:pPr>
              <a:t>‹#›</a:t>
            </a:fld>
            <a:endParaRPr lang="en-US" dirty="0"/>
          </a:p>
        </p:txBody>
      </p:sp>
      <p:pic>
        <p:nvPicPr>
          <p:cNvPr id="2055" name="Picture 6" descr="background_0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46304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2"/>
          <p:cNvSpPr>
            <a:spLocks noChangeArrowheads="1"/>
          </p:cNvSpPr>
          <p:nvPr/>
        </p:nvSpPr>
        <p:spPr bwMode="auto">
          <a:xfrm>
            <a:off x="11071066" y="2494776"/>
            <a:ext cx="3168650" cy="136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737" tIns="67869" rIns="135737" bIns="67869">
            <a:spAutoFit/>
          </a:bodyPr>
          <a:lstStyle/>
          <a:p>
            <a:pPr defTabSz="1354138"/>
            <a:r>
              <a:rPr lang="en-US" sz="1600" i="1" dirty="0">
                <a:solidFill>
                  <a:schemeClr val="bg1"/>
                </a:solidFill>
                <a:latin typeface="Calibri" pitchFamily="34" charset="0"/>
              </a:rPr>
              <a:t>Presented by: </a:t>
            </a:r>
          </a:p>
          <a:p>
            <a:pPr defTabSz="1354138"/>
            <a:r>
              <a:rPr lang="en-US" sz="1600" i="1" dirty="0">
                <a:solidFill>
                  <a:schemeClr val="bg1"/>
                </a:solidFill>
                <a:latin typeface="Calibri" pitchFamily="34" charset="0"/>
              </a:rPr>
              <a:t>Maureen Paz de Araujo, AICP CTP</a:t>
            </a:r>
          </a:p>
          <a:p>
            <a:pPr defTabSz="1354138"/>
            <a:r>
              <a:rPr lang="en-US" sz="1600" i="1" dirty="0">
                <a:solidFill>
                  <a:schemeClr val="bg1"/>
                </a:solidFill>
                <a:latin typeface="Calibri" pitchFamily="34" charset="0"/>
              </a:rPr>
              <a:t>Mary Lupa, AICP</a:t>
            </a:r>
          </a:p>
          <a:p>
            <a:pPr defTabSz="1354138"/>
            <a:r>
              <a:rPr lang="en-US" sz="1600" i="1" dirty="0">
                <a:solidFill>
                  <a:schemeClr val="bg1"/>
                </a:solidFill>
                <a:latin typeface="Calibri" pitchFamily="34" charset="0"/>
              </a:rPr>
              <a:t>Craig T. Casper, </a:t>
            </a:r>
            <a:r>
              <a:rPr lang="en-US" sz="1600" i="1" dirty="0" smtClean="0">
                <a:solidFill>
                  <a:schemeClr val="bg1"/>
                </a:solidFill>
                <a:latin typeface="Calibri" pitchFamily="34" charset="0"/>
              </a:rPr>
              <a:t>AICP</a:t>
            </a:r>
          </a:p>
          <a:p>
            <a:pPr defTabSz="1354138"/>
            <a:r>
              <a:rPr lang="en-US" sz="1600" i="1" dirty="0" smtClean="0">
                <a:solidFill>
                  <a:schemeClr val="bg1"/>
                </a:solidFill>
                <a:latin typeface="Calibri" pitchFamily="34" charset="0"/>
              </a:rPr>
              <a:t>Bret Waters</a:t>
            </a:r>
            <a:endParaRPr lang="en-US" sz="1600" i="1" dirty="0">
              <a:solidFill>
                <a:schemeClr val="bg1"/>
              </a:solidFill>
              <a:latin typeface="Calibri" pitchFamily="34" charset="0"/>
            </a:endParaRPr>
          </a:p>
        </p:txBody>
      </p:sp>
      <p:sp>
        <p:nvSpPr>
          <p:cNvPr id="4099" name="Rectangle 39"/>
          <p:cNvSpPr>
            <a:spLocks noChangeArrowheads="1"/>
          </p:cNvSpPr>
          <p:nvPr/>
        </p:nvSpPr>
        <p:spPr bwMode="auto">
          <a:xfrm>
            <a:off x="1485900" y="3255963"/>
            <a:ext cx="50673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5737" tIns="67869" rIns="135737" bIns="67869">
            <a:spAutoFit/>
          </a:bodyPr>
          <a:lstStyle/>
          <a:p>
            <a:pPr defTabSz="1354138"/>
            <a:r>
              <a:rPr lang="en-US" sz="1600" i="1" dirty="0">
                <a:solidFill>
                  <a:schemeClr val="bg1"/>
                </a:solidFill>
                <a:latin typeface="Calibri" pitchFamily="34" charset="0"/>
              </a:rPr>
              <a:t>14</a:t>
            </a:r>
            <a:r>
              <a:rPr lang="en-US" sz="1600" i="1" baseline="30000" dirty="0">
                <a:solidFill>
                  <a:schemeClr val="bg1"/>
                </a:solidFill>
                <a:latin typeface="Calibri" pitchFamily="34" charset="0"/>
              </a:rPr>
              <a:t>th</a:t>
            </a:r>
            <a:r>
              <a:rPr lang="en-US" sz="1600" i="1" dirty="0">
                <a:solidFill>
                  <a:schemeClr val="bg1"/>
                </a:solidFill>
                <a:latin typeface="Calibri" pitchFamily="34" charset="0"/>
              </a:rPr>
              <a:t> TRB Transportation Planning Applications Conference</a:t>
            </a:r>
            <a:endParaRPr lang="en-US" sz="1100" i="1" dirty="0">
              <a:solidFill>
                <a:schemeClr val="bg1"/>
              </a:solidFill>
              <a:latin typeface="Calibri" pitchFamily="34" charset="0"/>
            </a:endParaRPr>
          </a:p>
          <a:p>
            <a:pPr defTabSz="1354138"/>
            <a:r>
              <a:rPr lang="en-US" sz="1600" i="1" dirty="0">
                <a:solidFill>
                  <a:schemeClr val="bg1"/>
                </a:solidFill>
                <a:latin typeface="Calibri" pitchFamily="34" charset="0"/>
              </a:rPr>
              <a:t>May 7, 2013</a:t>
            </a:r>
          </a:p>
        </p:txBody>
      </p:sp>
      <p:sp>
        <p:nvSpPr>
          <p:cNvPr id="4100" name="Rectangle 12"/>
          <p:cNvSpPr>
            <a:spLocks noChangeArrowheads="1"/>
          </p:cNvSpPr>
          <p:nvPr/>
        </p:nvSpPr>
        <p:spPr bwMode="auto">
          <a:xfrm>
            <a:off x="13492163" y="2971800"/>
            <a:ext cx="8291512" cy="8112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1355725">
              <a:lnSpc>
                <a:spcPct val="80000"/>
              </a:lnSpc>
              <a:spcBef>
                <a:spcPct val="40000"/>
              </a:spcBef>
            </a:pPr>
            <a:endParaRPr lang="en-US" sz="4100" b="1" dirty="0">
              <a:solidFill>
                <a:schemeClr val="tx2"/>
              </a:solidFill>
              <a:latin typeface="Palatino Linotype" pitchFamily="18" charset="0"/>
            </a:endParaRPr>
          </a:p>
        </p:txBody>
      </p:sp>
      <p:pic>
        <p:nvPicPr>
          <p:cNvPr id="4101" name="Picture 8" descr="City_of_ColoradoSprings_02_white.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6450" y="1635125"/>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9"/>
          <p:cNvSpPr>
            <a:spLocks noChangeArrowheads="1"/>
          </p:cNvSpPr>
          <p:nvPr/>
        </p:nvSpPr>
        <p:spPr bwMode="auto">
          <a:xfrm>
            <a:off x="4267200" y="548878"/>
            <a:ext cx="100965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355725">
              <a:lnSpc>
                <a:spcPct val="105000"/>
              </a:lnSpc>
            </a:pPr>
            <a:r>
              <a:rPr lang="en-US" sz="3600" b="1" dirty="0">
                <a:solidFill>
                  <a:srgbClr val="91AAB1"/>
                </a:solidFill>
                <a:latin typeface="Palatino Linotype" pitchFamily="18" charset="0"/>
              </a:rPr>
              <a:t>The Test of Fire: A Comparison of Adapted Four-Step MPO Model Results and Planning Process Findings to Actual Experience</a:t>
            </a:r>
            <a:endParaRPr lang="en-US" sz="3600" b="1" dirty="0">
              <a:solidFill>
                <a:srgbClr val="1F497D"/>
              </a:solidFill>
              <a:latin typeface="Palatino Linotype" pitchFamily="18" charset="0"/>
            </a:endParaRPr>
          </a:p>
        </p:txBody>
      </p:sp>
      <p:pic>
        <p:nvPicPr>
          <p:cNvPr id="410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650" y="533400"/>
            <a:ext cx="30368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0"/>
          <p:cNvSpPr txBox="1">
            <a:spLocks noChangeArrowheads="1"/>
          </p:cNvSpPr>
          <p:nvPr/>
        </p:nvSpPr>
        <p:spPr bwMode="auto">
          <a:xfrm>
            <a:off x="457200" y="-12700"/>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Step 1: Project Initiation</a:t>
            </a:r>
          </a:p>
        </p:txBody>
      </p:sp>
      <p:sp>
        <p:nvSpPr>
          <p:cNvPr id="6" name="Rectangle 5"/>
          <p:cNvSpPr/>
          <p:nvPr/>
        </p:nvSpPr>
        <p:spPr>
          <a:xfrm>
            <a:off x="457200" y="1676400"/>
            <a:ext cx="14173200" cy="6629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7"/>
          <p:cNvSpPr>
            <a:spLocks noChangeArrowheads="1"/>
          </p:cNvSpPr>
          <p:nvPr/>
        </p:nvSpPr>
        <p:spPr bwMode="auto">
          <a:xfrm>
            <a:off x="457200" y="1676400"/>
            <a:ext cx="14173200" cy="6240463"/>
          </a:xfrm>
          <a:prstGeom prst="rect">
            <a:avLst/>
          </a:prstGeom>
          <a:noFill/>
          <a:ln w="9525">
            <a:noFill/>
            <a:miter lim="800000"/>
            <a:headEnd/>
            <a:tailEnd/>
          </a:ln>
          <a:effectLst/>
        </p:spPr>
        <p:txBody>
          <a:bodyPr lIns="76069" tIns="38032" rIns="76069" bIns="38032">
            <a:spAutoFit/>
          </a:bodyPr>
          <a:lstStyle/>
          <a:p>
            <a:pPr marL="365760" lvl="1" indent="0" defTabSz="1214438">
              <a:spcBef>
                <a:spcPts val="300"/>
              </a:spcBef>
              <a:defRPr/>
            </a:pPr>
            <a:endParaRPr lang="en-US" sz="800" dirty="0">
              <a:latin typeface="Arial" pitchFamily="34" charset="0"/>
              <a:cs typeface="Arial" pitchFamily="34" charset="0"/>
            </a:endParaRPr>
          </a:p>
          <a:p>
            <a:pPr marL="822960" lvl="1" indent="-457200" defTabSz="1214438">
              <a:spcBef>
                <a:spcPts val="300"/>
              </a:spcBef>
              <a:buFont typeface="Wingdings" pitchFamily="2" charset="2"/>
              <a:buChar char="ü"/>
              <a:defRPr/>
            </a:pPr>
            <a:r>
              <a:rPr lang="en-US" sz="3200" dirty="0">
                <a:latin typeface="Arial" pitchFamily="34" charset="0"/>
                <a:cs typeface="Arial" pitchFamily="34" charset="0"/>
              </a:rPr>
              <a:t>Use 2010 PM peak hour model to represent background traffic</a:t>
            </a:r>
          </a:p>
          <a:p>
            <a:pPr marL="365760" lvl="2" indent="0" defTabSz="1214438">
              <a:spcBef>
                <a:spcPts val="300"/>
              </a:spcBef>
              <a:defRPr/>
            </a:pPr>
            <a:endParaRPr lang="en-US" sz="800" dirty="0">
              <a:latin typeface="Arial" pitchFamily="34" charset="0"/>
              <a:cs typeface="Arial" pitchFamily="34" charset="0"/>
            </a:endParaRPr>
          </a:p>
          <a:p>
            <a:pPr marL="822960" lvl="2" indent="-457200" defTabSz="1214438">
              <a:spcBef>
                <a:spcPts val="300"/>
              </a:spcBef>
              <a:buFont typeface="Wingdings" pitchFamily="2" charset="2"/>
              <a:buChar char="ü"/>
              <a:defRPr/>
            </a:pPr>
            <a:r>
              <a:rPr lang="en-US" sz="3200" dirty="0">
                <a:latin typeface="Arial" pitchFamily="34" charset="0"/>
                <a:cs typeface="Arial" pitchFamily="34" charset="0"/>
              </a:rPr>
              <a:t>Use hourly volume to capacity (V/C) ratios to evaluate “time-to-evacuate”</a:t>
            </a:r>
          </a:p>
          <a:p>
            <a:pPr marL="365760" lvl="2" indent="0" defTabSz="1214438">
              <a:spcBef>
                <a:spcPts val="300"/>
              </a:spcBef>
              <a:defRPr/>
            </a:pPr>
            <a:endParaRPr lang="en-US" sz="800" dirty="0">
              <a:latin typeface="Arial" pitchFamily="34" charset="0"/>
              <a:cs typeface="Arial" pitchFamily="34" charset="0"/>
            </a:endParaRPr>
          </a:p>
          <a:p>
            <a:pPr marL="822960" lvl="2" indent="-457200" defTabSz="1214438">
              <a:spcBef>
                <a:spcPts val="300"/>
              </a:spcBef>
              <a:buFont typeface="Wingdings" pitchFamily="2" charset="2"/>
              <a:buChar char="ü"/>
              <a:defRPr/>
            </a:pPr>
            <a:r>
              <a:rPr lang="en-US" sz="3200" dirty="0">
                <a:latin typeface="Arial" pitchFamily="34" charset="0"/>
                <a:cs typeface="Arial" pitchFamily="34" charset="0"/>
              </a:rPr>
              <a:t>Develop Embedded Evacuation Model</a:t>
            </a:r>
          </a:p>
          <a:p>
            <a:pPr marL="1463040" lvl="2" indent="-365760" defTabSz="1214438">
              <a:spcBef>
                <a:spcPts val="300"/>
              </a:spcBef>
              <a:buFont typeface="Arial" pitchFamily="34" charset="0"/>
              <a:buChar char="•"/>
              <a:defRPr/>
            </a:pPr>
            <a:r>
              <a:rPr lang="en-US" sz="3000" dirty="0">
                <a:latin typeface="Arial" pitchFamily="34" charset="0"/>
                <a:cs typeface="Arial" pitchFamily="34" charset="0"/>
              </a:rPr>
              <a:t>Vehicles to be evacuated from U.S Census auto ownership data </a:t>
            </a:r>
          </a:p>
          <a:p>
            <a:pPr marL="1463040" lvl="2" indent="-365760" defTabSz="1214438">
              <a:spcBef>
                <a:spcPts val="300"/>
              </a:spcBef>
              <a:buFont typeface="Arial" pitchFamily="34" charset="0"/>
              <a:buChar char="•"/>
              <a:defRPr/>
            </a:pPr>
            <a:r>
              <a:rPr lang="en-US" sz="3000" dirty="0">
                <a:latin typeface="Arial" pitchFamily="34" charset="0"/>
                <a:cs typeface="Arial" pitchFamily="34" charset="0"/>
              </a:rPr>
              <a:t>Assume full evacuation of all households </a:t>
            </a:r>
          </a:p>
          <a:p>
            <a:pPr marL="1463040" lvl="2" indent="-365760" defTabSz="1214438">
              <a:spcBef>
                <a:spcPts val="300"/>
              </a:spcBef>
              <a:buFont typeface="Arial" pitchFamily="34" charset="0"/>
              <a:buChar char="•"/>
              <a:defRPr/>
            </a:pPr>
            <a:r>
              <a:rPr lang="en-US" sz="3000" dirty="0">
                <a:latin typeface="Arial" pitchFamily="34" charset="0"/>
                <a:cs typeface="Arial" pitchFamily="34" charset="0"/>
              </a:rPr>
              <a:t>Assume each household evacuates two (2) vehicles </a:t>
            </a:r>
          </a:p>
          <a:p>
            <a:pPr marL="1463040" lvl="2" indent="-365760" defTabSz="1214438">
              <a:spcBef>
                <a:spcPts val="300"/>
              </a:spcBef>
              <a:buFont typeface="Arial" pitchFamily="34" charset="0"/>
              <a:buChar char="•"/>
              <a:defRPr/>
            </a:pPr>
            <a:r>
              <a:rPr lang="en-US" sz="3000" dirty="0">
                <a:latin typeface="Arial" pitchFamily="34" charset="0"/>
                <a:cs typeface="Arial" pitchFamily="34" charset="0"/>
              </a:rPr>
              <a:t>Assume distribution of evacuee destinations: </a:t>
            </a:r>
          </a:p>
          <a:p>
            <a:pPr marL="1645920" lvl="4" indent="0" defTabSz="1214438">
              <a:spcBef>
                <a:spcPts val="300"/>
              </a:spcBef>
              <a:defRPr/>
            </a:pPr>
            <a:r>
              <a:rPr lang="en-US" sz="3000" dirty="0">
                <a:latin typeface="Arial" pitchFamily="34" charset="0"/>
                <a:cs typeface="Arial" pitchFamily="34" charset="0"/>
              </a:rPr>
              <a:t>Official Shelters (15%)</a:t>
            </a:r>
          </a:p>
          <a:p>
            <a:pPr marL="1645920" lvl="4" indent="0" defTabSz="1214438">
              <a:spcBef>
                <a:spcPts val="300"/>
              </a:spcBef>
              <a:defRPr/>
            </a:pPr>
            <a:r>
              <a:rPr lang="en-US" sz="3000" dirty="0">
                <a:latin typeface="Arial" pitchFamily="34" charset="0"/>
                <a:cs typeface="Arial" pitchFamily="34" charset="0"/>
              </a:rPr>
              <a:t>Other households in the area (60%)</a:t>
            </a:r>
          </a:p>
          <a:p>
            <a:pPr marL="1645920" lvl="4" indent="0" defTabSz="1214438">
              <a:spcBef>
                <a:spcPts val="300"/>
              </a:spcBef>
              <a:defRPr/>
            </a:pPr>
            <a:r>
              <a:rPr lang="en-US" sz="3000" dirty="0">
                <a:latin typeface="Arial" pitchFamily="34" charset="0"/>
                <a:cs typeface="Arial" pitchFamily="34" charset="0"/>
              </a:rPr>
              <a:t>Motels (15%)</a:t>
            </a:r>
          </a:p>
          <a:p>
            <a:pPr marL="1645920" lvl="4" indent="0" defTabSz="1214438">
              <a:spcBef>
                <a:spcPts val="300"/>
              </a:spcBef>
              <a:defRPr/>
            </a:pPr>
            <a:r>
              <a:rPr lang="en-US" sz="3000" dirty="0">
                <a:latin typeface="Arial" pitchFamily="34" charset="0"/>
                <a:cs typeface="Arial" pitchFamily="34" charset="0"/>
              </a:rPr>
              <a:t>Out of the County entirely (10%)</a:t>
            </a:r>
          </a:p>
        </p:txBody>
      </p:sp>
      <p:sp>
        <p:nvSpPr>
          <p:cNvPr id="9" name="Rectangle 8"/>
          <p:cNvSpPr/>
          <p:nvPr/>
        </p:nvSpPr>
        <p:spPr>
          <a:xfrm>
            <a:off x="457200" y="1143000"/>
            <a:ext cx="141732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b="1" dirty="0" smtClean="0">
                <a:latin typeface="Palatino Linotype" pitchFamily="18" charset="0"/>
              </a:rPr>
              <a:t>Adapting the  </a:t>
            </a:r>
            <a:r>
              <a:rPr lang="en-US" sz="3200" b="1" dirty="0">
                <a:latin typeface="Palatino Linotype" pitchFamily="18" charset="0"/>
              </a:rPr>
              <a:t>PPACG Travel </a:t>
            </a:r>
            <a:r>
              <a:rPr lang="en-US" sz="3200" b="1" dirty="0" smtClean="0">
                <a:latin typeface="Palatino Linotype" pitchFamily="18" charset="0"/>
              </a:rPr>
              <a:t>Model for Evacuation Planning </a:t>
            </a:r>
            <a:endParaRPr lang="en-US" sz="3200" b="1" dirty="0">
              <a:latin typeface="Palatino Linotype" pitchFamily="18" charset="0"/>
            </a:endParaRPr>
          </a:p>
        </p:txBody>
      </p:sp>
      <p:sp>
        <p:nvSpPr>
          <p:cNvPr id="7" name="TextBox 6"/>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10</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762000" y="76200"/>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Step 2:  District Level Screening</a:t>
            </a:r>
          </a:p>
        </p:txBody>
      </p:sp>
      <p:grpSp>
        <p:nvGrpSpPr>
          <p:cNvPr id="14339" name="Group 7"/>
          <p:cNvGrpSpPr>
            <a:grpSpLocks/>
          </p:cNvGrpSpPr>
          <p:nvPr/>
        </p:nvGrpSpPr>
        <p:grpSpPr bwMode="auto">
          <a:xfrm>
            <a:off x="941388" y="1143000"/>
            <a:ext cx="5535612" cy="7162800"/>
            <a:chOff x="941123" y="1143000"/>
            <a:chExt cx="5535877" cy="7162800"/>
          </a:xfrm>
        </p:grpSpPr>
        <p:pic>
          <p:nvPicPr>
            <p:cNvPr id="14342" name="Picture 9" descr="Distri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123" y="1143000"/>
              <a:ext cx="5535877"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41123" y="1143000"/>
              <a:ext cx="5532702" cy="7159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 name="Rectangle 13"/>
          <p:cNvSpPr/>
          <p:nvPr/>
        </p:nvSpPr>
        <p:spPr>
          <a:xfrm>
            <a:off x="7239000" y="1143000"/>
            <a:ext cx="6400800" cy="7159625"/>
          </a:xfrm>
          <a:prstGeom prst="rect">
            <a:avLst/>
          </a:prstGeom>
          <a:solidFill>
            <a:schemeClr val="bg1"/>
          </a:solidFill>
          <a:ln w="19050" cmpd="dbl">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12"/>
          <p:cNvSpPr txBox="1"/>
          <p:nvPr/>
        </p:nvSpPr>
        <p:spPr>
          <a:xfrm>
            <a:off x="7594600" y="1250950"/>
            <a:ext cx="5689600" cy="6572250"/>
          </a:xfrm>
          <a:prstGeom prst="rect">
            <a:avLst/>
          </a:prstGeom>
          <a:noFill/>
          <a:ln w="22225">
            <a:noFill/>
          </a:ln>
          <a:effectLst/>
        </p:spPr>
        <p:txBody>
          <a:bodyPr>
            <a:spAutoFit/>
          </a:bodyPr>
          <a:lstStyle/>
          <a:p>
            <a:pPr marL="182880">
              <a:defRPr/>
            </a:pPr>
            <a:r>
              <a:rPr lang="en-US" sz="2400" b="1" dirty="0"/>
              <a:t>  </a:t>
            </a:r>
            <a:endParaRPr lang="en-US" sz="2500" b="1" dirty="0"/>
          </a:p>
          <a:p>
            <a:pPr marL="457200" indent="-457200">
              <a:buFont typeface="Arial" pitchFamily="34" charset="0"/>
              <a:buChar char="•"/>
              <a:defRPr/>
            </a:pPr>
            <a:r>
              <a:rPr lang="en-US" sz="2500" dirty="0"/>
              <a:t>Model / evaluate eight (8) wildfire    at-risk districts, each incorporating multiple emergency response    neighborhoods</a:t>
            </a:r>
          </a:p>
          <a:p>
            <a:pPr marL="457200" indent="-457200">
              <a:defRPr/>
            </a:pPr>
            <a:endParaRPr lang="en-US" sz="2500" dirty="0"/>
          </a:p>
          <a:p>
            <a:pPr marL="457200" indent="-457200">
              <a:buFont typeface="Arial" pitchFamily="34" charset="0"/>
              <a:buChar char="•"/>
              <a:defRPr/>
            </a:pPr>
            <a:r>
              <a:rPr lang="en-US" sz="2500" dirty="0"/>
              <a:t>Model “times-to-evacuate” and screen for “pinch points” using     one-hour roadway capacity as the reference criteria</a:t>
            </a:r>
          </a:p>
          <a:p>
            <a:pPr marL="457200" lvl="1" indent="-457200">
              <a:defRPr/>
            </a:pPr>
            <a:endParaRPr lang="en-US" sz="2500" dirty="0"/>
          </a:p>
          <a:p>
            <a:pPr marL="457200" indent="-457200">
              <a:buFont typeface="Arial" pitchFamily="34" charset="0"/>
              <a:buChar char="•"/>
              <a:defRPr/>
            </a:pPr>
            <a:r>
              <a:rPr lang="en-US" sz="2500" dirty="0"/>
              <a:t>Develop district-level Traffic Control Plan or advance district to more neighborhood-level analysis </a:t>
            </a:r>
          </a:p>
          <a:p>
            <a:pPr marL="457200">
              <a:defRPr/>
            </a:pPr>
            <a:endParaRPr lang="en-US" sz="2500" dirty="0"/>
          </a:p>
          <a:p>
            <a:pPr marL="457200">
              <a:defRPr/>
            </a:pPr>
            <a:endParaRPr lang="en-US" sz="2500" dirty="0"/>
          </a:p>
          <a:p>
            <a:pPr marL="365760">
              <a:defRPr/>
            </a:pPr>
            <a:endParaRPr lang="en-US" sz="2200" b="1" dirty="0"/>
          </a:p>
        </p:txBody>
      </p:sp>
      <p:sp>
        <p:nvSpPr>
          <p:cNvPr id="8" name="TextBox 7"/>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11</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0"/>
          <p:cNvSpPr txBox="1">
            <a:spLocks noChangeArrowheads="1"/>
          </p:cNvSpPr>
          <p:nvPr/>
        </p:nvSpPr>
        <p:spPr bwMode="auto">
          <a:xfrm>
            <a:off x="762000" y="76200"/>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Step 3:  Neighborhood Level Screening</a:t>
            </a:r>
          </a:p>
        </p:txBody>
      </p:sp>
      <p:grpSp>
        <p:nvGrpSpPr>
          <p:cNvPr id="15363" name="Group 8"/>
          <p:cNvGrpSpPr>
            <a:grpSpLocks/>
          </p:cNvGrpSpPr>
          <p:nvPr/>
        </p:nvGrpSpPr>
        <p:grpSpPr bwMode="auto">
          <a:xfrm>
            <a:off x="941388" y="1143000"/>
            <a:ext cx="5534025" cy="7159625"/>
            <a:chOff x="941123" y="1143000"/>
            <a:chExt cx="5534230" cy="7159752"/>
          </a:xfrm>
        </p:grpSpPr>
        <p:pic>
          <p:nvPicPr>
            <p:cNvPr id="15366" name="Picture 5" descr="Neighborhoo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832" y="1143000"/>
              <a:ext cx="5533521" cy="715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41123" y="1143000"/>
              <a:ext cx="5532642" cy="71597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0" name="Rectangle 9"/>
          <p:cNvSpPr/>
          <p:nvPr/>
        </p:nvSpPr>
        <p:spPr>
          <a:xfrm>
            <a:off x="7239000" y="1143000"/>
            <a:ext cx="6705600" cy="7159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Box 10"/>
          <p:cNvSpPr txBox="1"/>
          <p:nvPr/>
        </p:nvSpPr>
        <p:spPr>
          <a:xfrm>
            <a:off x="7391400" y="1143000"/>
            <a:ext cx="6400800" cy="6570663"/>
          </a:xfrm>
          <a:prstGeom prst="rect">
            <a:avLst/>
          </a:prstGeom>
          <a:noFill/>
          <a:ln w="22225">
            <a:noFill/>
          </a:ln>
          <a:effectLst/>
        </p:spPr>
        <p:txBody>
          <a:bodyPr>
            <a:spAutoFit/>
          </a:bodyPr>
          <a:lstStyle/>
          <a:p>
            <a:pPr marL="182880">
              <a:defRPr/>
            </a:pPr>
            <a:r>
              <a:rPr lang="en-US" sz="2400" b="1" dirty="0"/>
              <a:t>  </a:t>
            </a:r>
            <a:endParaRPr lang="en-US" sz="2500" dirty="0"/>
          </a:p>
          <a:p>
            <a:pPr marL="457200" indent="-457200">
              <a:buFont typeface="Arial" pitchFamily="34" charset="0"/>
              <a:buChar char="•"/>
              <a:defRPr/>
            </a:pPr>
            <a:r>
              <a:rPr lang="en-US" sz="2500" dirty="0"/>
              <a:t>Model evacuation of selected    neighborhoods at risk for wildfire</a:t>
            </a:r>
          </a:p>
          <a:p>
            <a:pPr marL="457200" indent="-457200">
              <a:defRPr/>
            </a:pPr>
            <a:endParaRPr lang="en-US" sz="2500" dirty="0"/>
          </a:p>
          <a:p>
            <a:pPr marL="457200" indent="-457200">
              <a:buFont typeface="Arial" pitchFamily="34" charset="0"/>
              <a:buChar char="•"/>
              <a:defRPr/>
            </a:pPr>
            <a:r>
              <a:rPr lang="en-US" sz="2500" dirty="0"/>
              <a:t>Model “times-to-evacuate” and screen neighborhoods relative to one-hour roadway capacity reference</a:t>
            </a:r>
          </a:p>
          <a:p>
            <a:pPr marL="457200" lvl="1" indent="-457200">
              <a:defRPr/>
            </a:pPr>
            <a:endParaRPr lang="en-US" sz="2500" dirty="0"/>
          </a:p>
          <a:p>
            <a:pPr marL="457200" indent="-457200">
              <a:buFont typeface="Arial" pitchFamily="34" charset="0"/>
              <a:buChar char="•"/>
              <a:defRPr/>
            </a:pPr>
            <a:r>
              <a:rPr lang="en-US" sz="2500" dirty="0"/>
              <a:t>Identify neighborhood evacuation    “pinch-points” based on “times-to    evacuate” that exceed one hour    (based on one-hour V/C ratios &gt; 1.0)</a:t>
            </a:r>
          </a:p>
          <a:p>
            <a:pPr marL="457200" indent="-457200">
              <a:buFont typeface="Arial" pitchFamily="34" charset="0"/>
              <a:buChar char="•"/>
              <a:defRPr/>
            </a:pPr>
            <a:endParaRPr lang="en-US" sz="2500" dirty="0"/>
          </a:p>
          <a:p>
            <a:pPr marL="457200" indent="-457200">
              <a:buFont typeface="Arial" pitchFamily="34" charset="0"/>
              <a:buChar char="•"/>
              <a:defRPr/>
            </a:pPr>
            <a:r>
              <a:rPr lang="en-US" sz="2500" dirty="0"/>
              <a:t>Develop neighborhood-level Traffic Control Plan or advance for more detailed traffic control strategy analysis </a:t>
            </a:r>
          </a:p>
          <a:p>
            <a:pPr marL="182880">
              <a:defRPr/>
            </a:pPr>
            <a:endParaRPr lang="en-US" sz="2200" b="1" dirty="0"/>
          </a:p>
        </p:txBody>
      </p:sp>
      <p:sp>
        <p:nvSpPr>
          <p:cNvPr id="8" name="TextBox 7"/>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12</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38200" y="28194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387" name="TextBox 10"/>
          <p:cNvSpPr txBox="1">
            <a:spLocks noChangeArrowheads="1"/>
          </p:cNvSpPr>
          <p:nvPr/>
        </p:nvSpPr>
        <p:spPr bwMode="auto">
          <a:xfrm>
            <a:off x="762000" y="7938"/>
            <a:ext cx="1386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Step 4: Modeling </a:t>
            </a:r>
            <a:r>
              <a:rPr lang="en-US" sz="3600" dirty="0" smtClean="0">
                <a:solidFill>
                  <a:schemeClr val="bg1"/>
                </a:solidFill>
                <a:latin typeface="Palatino Linotype" pitchFamily="18" charset="0"/>
              </a:rPr>
              <a:t>Traffic </a:t>
            </a:r>
            <a:r>
              <a:rPr lang="en-US" sz="3600" dirty="0">
                <a:solidFill>
                  <a:schemeClr val="bg1"/>
                </a:solidFill>
                <a:latin typeface="Palatino Linotype" pitchFamily="18" charset="0"/>
              </a:rPr>
              <a:t>Control </a:t>
            </a:r>
            <a:r>
              <a:rPr lang="en-US" sz="3600" dirty="0" smtClean="0">
                <a:solidFill>
                  <a:schemeClr val="bg1"/>
                </a:solidFill>
                <a:latin typeface="Palatino Linotype" pitchFamily="18" charset="0"/>
              </a:rPr>
              <a:t>Strategies</a:t>
            </a:r>
            <a:endParaRPr lang="en-US" sz="3600" dirty="0">
              <a:solidFill>
                <a:schemeClr val="bg1"/>
              </a:solidFill>
              <a:latin typeface="Palatino Linotype" pitchFamily="18" charset="0"/>
            </a:endParaRPr>
          </a:p>
        </p:txBody>
      </p:sp>
      <p:sp>
        <p:nvSpPr>
          <p:cNvPr id="33" name="TextBox 32"/>
          <p:cNvSpPr txBox="1"/>
          <p:nvPr/>
        </p:nvSpPr>
        <p:spPr>
          <a:xfrm>
            <a:off x="914400" y="2844800"/>
            <a:ext cx="2286000" cy="5462588"/>
          </a:xfrm>
          <a:prstGeom prst="rect">
            <a:avLst/>
          </a:prstGeom>
          <a:noFill/>
        </p:spPr>
        <p:txBody>
          <a:bodyPr>
            <a:spAutoFit/>
          </a:bodyPr>
          <a:lstStyle/>
          <a:p>
            <a:pPr>
              <a:spcAft>
                <a:spcPts val="300"/>
              </a:spcAft>
              <a:defRPr/>
            </a:pPr>
            <a:r>
              <a:rPr lang="en-US" sz="2000" b="1" cap="all" dirty="0">
                <a:solidFill>
                  <a:schemeClr val="bg1"/>
                </a:solidFill>
                <a:latin typeface="Arial Narrow" pitchFamily="34" charset="0"/>
              </a:rPr>
              <a:t>Review Baseline Modeling</a:t>
            </a:r>
          </a:p>
          <a:p>
            <a:pPr>
              <a:spcAft>
                <a:spcPts val="30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Identify “pinch   points”</a:t>
            </a:r>
          </a:p>
          <a:p>
            <a:pPr>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Evaluate        time-to-evacuate</a:t>
            </a:r>
          </a:p>
          <a:p>
            <a:pPr>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Assess role of pass-thru traffic </a:t>
            </a:r>
          </a:p>
          <a:p>
            <a:pPr>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Identify route restriction requirements</a:t>
            </a:r>
          </a:p>
          <a:p>
            <a:pPr marL="182880" indent="-182880">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Identify  options for contra-flow</a:t>
            </a:r>
          </a:p>
        </p:txBody>
      </p:sp>
      <p:sp>
        <p:nvSpPr>
          <p:cNvPr id="42" name="Right Arrow 41"/>
          <p:cNvSpPr/>
          <p:nvPr/>
        </p:nvSpPr>
        <p:spPr>
          <a:xfrm>
            <a:off x="838200" y="12827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chemeClr val="bg1"/>
                </a:solidFill>
                <a:effectLst>
                  <a:outerShdw blurRad="50800" dist="39000" dir="5460000" algn="tl">
                    <a:srgbClr val="000000">
                      <a:alpha val="38000"/>
                    </a:srgbClr>
                  </a:outerShdw>
                </a:effectLst>
              </a:rPr>
              <a:t>STEP 1</a:t>
            </a:r>
          </a:p>
        </p:txBody>
      </p:sp>
      <p:sp>
        <p:nvSpPr>
          <p:cNvPr id="43" name="Right Arrow 42"/>
          <p:cNvSpPr/>
          <p:nvPr/>
        </p:nvSpPr>
        <p:spPr>
          <a:xfrm>
            <a:off x="3581400" y="12700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chemeClr val="bg1"/>
                </a:solidFill>
                <a:effectLst>
                  <a:outerShdw blurRad="50800" dist="39000" dir="5460000" algn="tl">
                    <a:srgbClr val="000000">
                      <a:alpha val="38000"/>
                    </a:srgbClr>
                  </a:outerShdw>
                </a:effectLst>
              </a:rPr>
              <a:t>STEP 2</a:t>
            </a:r>
          </a:p>
        </p:txBody>
      </p:sp>
      <p:sp>
        <p:nvSpPr>
          <p:cNvPr id="44" name="Right Arrow 43"/>
          <p:cNvSpPr/>
          <p:nvPr/>
        </p:nvSpPr>
        <p:spPr>
          <a:xfrm>
            <a:off x="6324600" y="12827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chemeClr val="bg1"/>
                </a:solidFill>
                <a:effectLst>
                  <a:outerShdw blurRad="50800" dist="39000" dir="5460000" algn="tl">
                    <a:srgbClr val="000000">
                      <a:alpha val="38000"/>
                    </a:srgbClr>
                  </a:outerShdw>
                </a:effectLst>
              </a:rPr>
              <a:t>STEP 3</a:t>
            </a:r>
          </a:p>
        </p:txBody>
      </p:sp>
      <p:sp>
        <p:nvSpPr>
          <p:cNvPr id="45" name="Right Arrow 44"/>
          <p:cNvSpPr/>
          <p:nvPr/>
        </p:nvSpPr>
        <p:spPr>
          <a:xfrm>
            <a:off x="9067800" y="12700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00B050"/>
                </a:solidFill>
                <a:effectLst>
                  <a:outerShdw blurRad="50800" dist="39000" dir="5460000" algn="tl">
                    <a:srgbClr val="000000">
                      <a:alpha val="38000"/>
                    </a:srgbClr>
                  </a:outerShdw>
                </a:effectLst>
              </a:rPr>
              <a:t>STEP 4</a:t>
            </a:r>
          </a:p>
        </p:txBody>
      </p:sp>
      <p:sp>
        <p:nvSpPr>
          <p:cNvPr id="46" name="Rectangle 45"/>
          <p:cNvSpPr/>
          <p:nvPr/>
        </p:nvSpPr>
        <p:spPr>
          <a:xfrm>
            <a:off x="11798300" y="1574800"/>
            <a:ext cx="1905000" cy="609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FF0000"/>
                </a:solidFill>
                <a:effectLst>
                  <a:outerShdw blurRad="50800" dist="39000" dir="5460000" algn="tl">
                    <a:srgbClr val="000000">
                      <a:alpha val="38000"/>
                    </a:srgbClr>
                  </a:outerShdw>
                </a:effectLst>
              </a:rPr>
              <a:t>STEP 5</a:t>
            </a:r>
          </a:p>
        </p:txBody>
      </p:sp>
      <p:sp>
        <p:nvSpPr>
          <p:cNvPr id="48" name="Rectangle 47"/>
          <p:cNvSpPr/>
          <p:nvPr/>
        </p:nvSpPr>
        <p:spPr>
          <a:xfrm>
            <a:off x="3581400" y="28194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TextBox 48"/>
          <p:cNvSpPr txBox="1"/>
          <p:nvPr/>
        </p:nvSpPr>
        <p:spPr>
          <a:xfrm>
            <a:off x="3683000" y="2844800"/>
            <a:ext cx="2209800" cy="3940175"/>
          </a:xfrm>
          <a:prstGeom prst="rect">
            <a:avLst/>
          </a:prstGeom>
          <a:noFill/>
        </p:spPr>
        <p:txBody>
          <a:bodyPr>
            <a:spAutoFit/>
          </a:bodyPr>
          <a:lstStyle/>
          <a:p>
            <a:pPr>
              <a:spcAft>
                <a:spcPts val="300"/>
              </a:spcAft>
              <a:defRPr/>
            </a:pPr>
            <a:r>
              <a:rPr lang="en-US" sz="2000" b="1" cap="all" dirty="0">
                <a:solidFill>
                  <a:schemeClr val="bg1"/>
                </a:solidFill>
                <a:latin typeface="Arial Narrow" pitchFamily="34" charset="0"/>
              </a:rPr>
              <a:t>MODEL PASS-THRU RESTRICTION</a:t>
            </a:r>
          </a:p>
          <a:p>
            <a:pPr>
              <a:spcAft>
                <a:spcPts val="30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Model pass-thru restrictions</a:t>
            </a:r>
          </a:p>
          <a:p>
            <a:pPr>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Model route restrictions</a:t>
            </a:r>
          </a:p>
          <a:p>
            <a:pPr marL="342900" indent="-342900">
              <a:spcAft>
                <a:spcPts val="300"/>
              </a:spcAft>
              <a:buFont typeface="Wingdings" pitchFamily="2" charset="2"/>
              <a:buChar char="ü"/>
              <a:defRPr/>
            </a:pPr>
            <a:endParaRPr lang="en-US" sz="20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Model No Entry/Re-Entry</a:t>
            </a:r>
          </a:p>
          <a:p>
            <a:pPr>
              <a:spcAft>
                <a:spcPts val="300"/>
              </a:spcAft>
              <a:defRPr/>
            </a:pPr>
            <a:endParaRPr lang="en-US" sz="1400" b="1" dirty="0">
              <a:solidFill>
                <a:schemeClr val="bg1"/>
              </a:solidFill>
              <a:latin typeface="Arial Narrow" pitchFamily="34" charset="0"/>
            </a:endParaRPr>
          </a:p>
          <a:p>
            <a:pPr>
              <a:spcAft>
                <a:spcPts val="300"/>
              </a:spcAft>
              <a:defRPr/>
            </a:pPr>
            <a:endParaRPr lang="en-US" sz="1400" b="1" dirty="0">
              <a:solidFill>
                <a:schemeClr val="bg1"/>
              </a:solidFill>
              <a:latin typeface="Arial Narrow" pitchFamily="34" charset="0"/>
            </a:endParaRPr>
          </a:p>
        </p:txBody>
      </p:sp>
      <p:sp>
        <p:nvSpPr>
          <p:cNvPr id="50" name="Rectangle 49"/>
          <p:cNvSpPr/>
          <p:nvPr/>
        </p:nvSpPr>
        <p:spPr>
          <a:xfrm>
            <a:off x="6311900" y="28575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TextBox 50"/>
          <p:cNvSpPr txBox="1"/>
          <p:nvPr/>
        </p:nvSpPr>
        <p:spPr>
          <a:xfrm>
            <a:off x="6324600" y="2857500"/>
            <a:ext cx="2286000" cy="5070475"/>
          </a:xfrm>
          <a:prstGeom prst="rect">
            <a:avLst/>
          </a:prstGeom>
          <a:noFill/>
        </p:spPr>
        <p:txBody>
          <a:bodyPr>
            <a:spAutoFit/>
          </a:bodyPr>
          <a:lstStyle/>
          <a:p>
            <a:pPr>
              <a:spcAft>
                <a:spcPts val="0"/>
              </a:spcAft>
              <a:defRPr/>
            </a:pPr>
            <a:r>
              <a:rPr lang="en-US" sz="2000" b="1" cap="all" dirty="0">
                <a:solidFill>
                  <a:schemeClr val="bg1"/>
                </a:solidFill>
                <a:latin typeface="Arial Narrow" pitchFamily="34" charset="0"/>
              </a:rPr>
              <a:t>Review PASS-THRU MODELING</a:t>
            </a:r>
          </a:p>
          <a:p>
            <a:pPr>
              <a:spcAft>
                <a:spcPts val="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Identify “pinch   points”</a:t>
            </a:r>
          </a:p>
          <a:p>
            <a:pPr>
              <a:spcAft>
                <a:spcPts val="300"/>
              </a:spcAft>
              <a:defRPr/>
            </a:pPr>
            <a:endParaRPr lang="en-US" sz="1400" dirty="0">
              <a:solidFill>
                <a:schemeClr val="bg1"/>
              </a:solidFill>
              <a:latin typeface="Arial Narrow" pitchFamily="34" charset="0"/>
            </a:endParaRPr>
          </a:p>
          <a:p>
            <a:pPr marL="342900" indent="-342900">
              <a:spcAft>
                <a:spcPts val="0"/>
              </a:spcAft>
              <a:buFont typeface="Wingdings" pitchFamily="2" charset="2"/>
              <a:buChar char="ü"/>
              <a:defRPr/>
            </a:pPr>
            <a:r>
              <a:rPr lang="en-US" sz="2000" b="1" dirty="0">
                <a:solidFill>
                  <a:schemeClr val="bg1"/>
                </a:solidFill>
                <a:latin typeface="Arial Narrow" pitchFamily="34" charset="0"/>
              </a:rPr>
              <a:t>Evaluate         time-to-evacuate</a:t>
            </a:r>
          </a:p>
          <a:p>
            <a:pPr>
              <a:spcAft>
                <a:spcPts val="0"/>
              </a:spcAft>
              <a:defRPr/>
            </a:pPr>
            <a:endParaRPr lang="en-US" sz="1400"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Advance to evaluation of traffic control strategies or pass back to Neighborhood Level Screening </a:t>
            </a:r>
          </a:p>
          <a:p>
            <a:pPr>
              <a:spcAft>
                <a:spcPts val="0"/>
              </a:spcAft>
              <a:defRPr/>
            </a:pPr>
            <a:endParaRPr lang="en-US" sz="2000" b="1" dirty="0">
              <a:solidFill>
                <a:schemeClr val="bg1"/>
              </a:solidFill>
              <a:latin typeface="Arial Narrow" pitchFamily="34" charset="0"/>
            </a:endParaRPr>
          </a:p>
        </p:txBody>
      </p:sp>
      <p:sp>
        <p:nvSpPr>
          <p:cNvPr id="52" name="Rectangle 51"/>
          <p:cNvSpPr/>
          <p:nvPr/>
        </p:nvSpPr>
        <p:spPr>
          <a:xfrm>
            <a:off x="9067800" y="2819400"/>
            <a:ext cx="2362200" cy="56007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TextBox 52"/>
          <p:cNvSpPr txBox="1"/>
          <p:nvPr/>
        </p:nvSpPr>
        <p:spPr>
          <a:xfrm>
            <a:off x="9067800" y="2794000"/>
            <a:ext cx="2362200" cy="4416425"/>
          </a:xfrm>
          <a:prstGeom prst="rect">
            <a:avLst/>
          </a:prstGeom>
          <a:noFill/>
        </p:spPr>
        <p:txBody>
          <a:bodyPr>
            <a:spAutoFit/>
          </a:bodyPr>
          <a:lstStyle/>
          <a:p>
            <a:pPr>
              <a:spcAft>
                <a:spcPts val="300"/>
              </a:spcAft>
              <a:defRPr/>
            </a:pPr>
            <a:r>
              <a:rPr lang="en-US" sz="2000" b="1" cap="all" dirty="0">
                <a:solidFill>
                  <a:schemeClr val="bg1"/>
                </a:solidFill>
                <a:latin typeface="Arial Narrow" pitchFamily="34" charset="0"/>
              </a:rPr>
              <a:t>MODEL Traffic Control options</a:t>
            </a:r>
          </a:p>
          <a:p>
            <a:pPr>
              <a:spcAft>
                <a:spcPts val="300"/>
              </a:spcAft>
              <a:defRPr/>
            </a:pPr>
            <a:endParaRPr lang="en-US" sz="800" dirty="0">
              <a:solidFill>
                <a:schemeClr val="bg1"/>
              </a:solidFill>
              <a:latin typeface="Arial Narrow" pitchFamily="34" charset="0"/>
            </a:endParaRPr>
          </a:p>
          <a:p>
            <a:pPr marL="342900" indent="-342900">
              <a:spcAft>
                <a:spcPts val="0"/>
              </a:spcAft>
              <a:buFont typeface="Wingdings" pitchFamily="2" charset="2"/>
              <a:buChar char="ü"/>
              <a:defRPr/>
            </a:pPr>
            <a:r>
              <a:rPr lang="en-US" sz="2000" b="1" dirty="0">
                <a:solidFill>
                  <a:schemeClr val="bg1"/>
                </a:solidFill>
                <a:latin typeface="Arial Narrow" pitchFamily="34" charset="0"/>
              </a:rPr>
              <a:t>Evaluate contra-flow operations </a:t>
            </a:r>
          </a:p>
          <a:p>
            <a:pPr>
              <a:spcAft>
                <a:spcPts val="0"/>
              </a:spcAft>
              <a:defRPr/>
            </a:pPr>
            <a:r>
              <a:rPr lang="en-US" sz="1400" b="1" dirty="0">
                <a:solidFill>
                  <a:schemeClr val="bg1"/>
                </a:solidFill>
                <a:latin typeface="Arial Narrow" pitchFamily="34" charset="0"/>
              </a:rPr>
              <a:t>   </a:t>
            </a:r>
          </a:p>
          <a:p>
            <a:pPr marL="342900" indent="-342900">
              <a:spcAft>
                <a:spcPts val="0"/>
              </a:spcAft>
              <a:buFont typeface="Wingdings" pitchFamily="2" charset="2"/>
              <a:buChar char="ü"/>
              <a:defRPr/>
            </a:pPr>
            <a:r>
              <a:rPr lang="en-US" sz="2000" b="1" dirty="0">
                <a:solidFill>
                  <a:schemeClr val="bg1"/>
                </a:solidFill>
                <a:latin typeface="Arial Narrow" pitchFamily="34" charset="0"/>
              </a:rPr>
              <a:t>Evaluate road closures</a:t>
            </a:r>
          </a:p>
          <a:p>
            <a:pPr>
              <a:spcAft>
                <a:spcPts val="0"/>
              </a:spcAft>
              <a:defRPr/>
            </a:pPr>
            <a:endParaRPr lang="en-US" sz="1400" b="1" dirty="0">
              <a:solidFill>
                <a:schemeClr val="bg1"/>
              </a:solidFill>
              <a:latin typeface="Arial Narrow" pitchFamily="34" charset="0"/>
            </a:endParaRPr>
          </a:p>
          <a:p>
            <a:pPr marL="342900" indent="-342900">
              <a:spcAft>
                <a:spcPts val="0"/>
              </a:spcAft>
              <a:buFont typeface="Wingdings" pitchFamily="2" charset="2"/>
              <a:buChar char="ü"/>
              <a:defRPr/>
            </a:pPr>
            <a:r>
              <a:rPr lang="en-US" sz="2000" b="1" dirty="0">
                <a:solidFill>
                  <a:schemeClr val="bg1"/>
                </a:solidFill>
                <a:latin typeface="Arial Narrow" pitchFamily="34" charset="0"/>
              </a:rPr>
              <a:t>Evaluate regional route travel restrictions</a:t>
            </a:r>
          </a:p>
          <a:p>
            <a:pPr marL="342900" indent="-342900">
              <a:spcAft>
                <a:spcPts val="0"/>
              </a:spcAft>
              <a:buFont typeface="Wingdings" pitchFamily="2" charset="2"/>
              <a:buChar char="ü"/>
              <a:defRPr/>
            </a:pPr>
            <a:endParaRPr lang="en-US" sz="1400" b="1" dirty="0">
              <a:solidFill>
                <a:schemeClr val="bg1"/>
              </a:solidFill>
              <a:latin typeface="Arial Narrow" pitchFamily="34" charset="0"/>
            </a:endParaRPr>
          </a:p>
          <a:p>
            <a:pPr marL="342900" indent="-342900">
              <a:spcAft>
                <a:spcPts val="0"/>
              </a:spcAft>
              <a:buFont typeface="Wingdings" pitchFamily="2" charset="2"/>
              <a:buChar char="ü"/>
              <a:defRPr/>
            </a:pPr>
            <a:r>
              <a:rPr lang="en-US" sz="2000" b="1" dirty="0">
                <a:solidFill>
                  <a:schemeClr val="bg1"/>
                </a:solidFill>
                <a:latin typeface="Arial Narrow" pitchFamily="34" charset="0"/>
              </a:rPr>
              <a:t>Establish traffic control plan</a:t>
            </a:r>
          </a:p>
        </p:txBody>
      </p:sp>
      <p:sp>
        <p:nvSpPr>
          <p:cNvPr id="54" name="Rectangle 53"/>
          <p:cNvSpPr/>
          <p:nvPr/>
        </p:nvSpPr>
        <p:spPr>
          <a:xfrm>
            <a:off x="11760200" y="28194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TextBox 54"/>
          <p:cNvSpPr txBox="1"/>
          <p:nvPr/>
        </p:nvSpPr>
        <p:spPr>
          <a:xfrm>
            <a:off x="11806238" y="2819400"/>
            <a:ext cx="2413000" cy="5208588"/>
          </a:xfrm>
          <a:prstGeom prst="rect">
            <a:avLst/>
          </a:prstGeom>
          <a:noFill/>
        </p:spPr>
        <p:txBody>
          <a:bodyPr>
            <a:spAutoFit/>
          </a:bodyPr>
          <a:lstStyle/>
          <a:p>
            <a:pPr>
              <a:spcAft>
                <a:spcPts val="300"/>
              </a:spcAft>
              <a:defRPr/>
            </a:pPr>
            <a:r>
              <a:rPr lang="en-US" sz="2000" b="1" cap="all" dirty="0">
                <a:solidFill>
                  <a:schemeClr val="bg1"/>
                </a:solidFill>
                <a:latin typeface="Arial Narrow" pitchFamily="34" charset="0"/>
              </a:rPr>
              <a:t>PREPARE Traffic Control Plans  </a:t>
            </a:r>
          </a:p>
          <a:p>
            <a:pPr>
              <a:spcAft>
                <a:spcPts val="30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Prepare Geospatial Data Base  for Traffic Control Plans </a:t>
            </a:r>
          </a:p>
          <a:p>
            <a:pPr>
              <a:spcAft>
                <a:spcPts val="30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Prepare Traffic Control  Geospatial Mapping (C Size)</a:t>
            </a:r>
          </a:p>
          <a:p>
            <a:pPr>
              <a:spcAft>
                <a:spcPts val="300"/>
              </a:spcAft>
              <a:defRPr/>
            </a:pPr>
            <a:endParaRPr lang="en-US" sz="800" b="1" dirty="0">
              <a:solidFill>
                <a:schemeClr val="bg1"/>
              </a:solidFill>
              <a:latin typeface="Arial Narrow" pitchFamily="34" charset="0"/>
            </a:endParaRPr>
          </a:p>
          <a:p>
            <a:pPr marL="365760">
              <a:spcAft>
                <a:spcPts val="300"/>
              </a:spcAft>
              <a:defRPr/>
            </a:pPr>
            <a:r>
              <a:rPr lang="en-US" sz="2000" b="1" dirty="0">
                <a:solidFill>
                  <a:schemeClr val="bg1"/>
                </a:solidFill>
                <a:latin typeface="Arial Narrow" pitchFamily="34" charset="0"/>
              </a:rPr>
              <a:t>8 Neighborhoods</a:t>
            </a:r>
          </a:p>
          <a:p>
            <a:pPr marL="365760">
              <a:spcAft>
                <a:spcPts val="300"/>
              </a:spcAft>
              <a:defRPr/>
            </a:pPr>
            <a:r>
              <a:rPr lang="en-US" sz="2000" b="1" dirty="0">
                <a:solidFill>
                  <a:schemeClr val="bg1"/>
                </a:solidFill>
                <a:latin typeface="Arial Narrow" pitchFamily="34" charset="0"/>
              </a:rPr>
              <a:t>6 Districts </a:t>
            </a:r>
          </a:p>
          <a:p>
            <a:pPr marL="365760">
              <a:spcAft>
                <a:spcPts val="300"/>
              </a:spcAft>
              <a:defRPr/>
            </a:pPr>
            <a:r>
              <a:rPr lang="en-US" sz="2000" b="1" dirty="0">
                <a:solidFill>
                  <a:schemeClr val="bg1"/>
                </a:solidFill>
                <a:latin typeface="Arial Narrow" pitchFamily="34" charset="0"/>
              </a:rPr>
              <a:t>Manitou Springs</a:t>
            </a:r>
          </a:p>
          <a:p>
            <a:pPr>
              <a:spcAft>
                <a:spcPts val="300"/>
              </a:spcAft>
              <a:defRPr/>
            </a:pPr>
            <a:endParaRPr lang="en-US" sz="2000" b="1" dirty="0">
              <a:solidFill>
                <a:schemeClr val="bg1"/>
              </a:solidFill>
              <a:latin typeface="Arial Narrow" pitchFamily="34" charset="0"/>
            </a:endParaRPr>
          </a:p>
        </p:txBody>
      </p:sp>
      <p:sp>
        <p:nvSpPr>
          <p:cNvPr id="18" name="Rectangle 17"/>
          <p:cNvSpPr/>
          <p:nvPr/>
        </p:nvSpPr>
        <p:spPr>
          <a:xfrm rot="20636509">
            <a:off x="9376766" y="7321307"/>
            <a:ext cx="1744268" cy="68666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solidFill>
                  <a:srgbClr val="00B050"/>
                </a:solidFill>
                <a:effectLst>
                  <a:outerShdw blurRad="50800" dist="39000" dir="5460000" algn="tl">
                    <a:srgbClr val="000000">
                      <a:alpha val="38000"/>
                    </a:srgbClr>
                  </a:outerShdw>
                </a:effectLst>
                <a:latin typeface="Arial" pitchFamily="34" charset="0"/>
                <a:cs typeface="Arial" pitchFamily="34" charset="0"/>
              </a:rPr>
              <a:t>ITERATIVE PROCESS</a:t>
            </a:r>
          </a:p>
        </p:txBody>
      </p:sp>
      <p:sp>
        <p:nvSpPr>
          <p:cNvPr id="19" name="TextBox 18"/>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13</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0"/>
          <p:cNvSpPr txBox="1">
            <a:spLocks noChangeArrowheads="1"/>
          </p:cNvSpPr>
          <p:nvPr/>
        </p:nvSpPr>
        <p:spPr bwMode="auto">
          <a:xfrm>
            <a:off x="381000" y="38100"/>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Step 5:  </a:t>
            </a:r>
            <a:r>
              <a:rPr lang="en-US" sz="3600" dirty="0" smtClean="0">
                <a:solidFill>
                  <a:schemeClr val="bg1"/>
                </a:solidFill>
                <a:latin typeface="Palatino Linotype" pitchFamily="18" charset="0"/>
              </a:rPr>
              <a:t>Preparing Traffic </a:t>
            </a:r>
            <a:r>
              <a:rPr lang="en-US" sz="3600" dirty="0">
                <a:solidFill>
                  <a:schemeClr val="bg1"/>
                </a:solidFill>
                <a:latin typeface="Palatino Linotype" pitchFamily="18" charset="0"/>
              </a:rPr>
              <a:t>Control Plans – Full Area Key Map</a:t>
            </a:r>
          </a:p>
        </p:txBody>
      </p:sp>
      <p:pic>
        <p:nvPicPr>
          <p:cNvPr id="17411" name="Picture 2" descr="D1N2_EvacPl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760" y="914400"/>
            <a:ext cx="11779250" cy="8191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7" descr="D1N2_EvacLedg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04138"/>
            <a:ext cx="7553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14</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0"/>
          <p:cNvSpPr txBox="1">
            <a:spLocks noChangeArrowheads="1"/>
          </p:cNvSpPr>
          <p:nvPr/>
        </p:nvSpPr>
        <p:spPr bwMode="auto">
          <a:xfrm>
            <a:off x="228600" y="76200"/>
            <a:ext cx="1417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Step 5:  </a:t>
            </a:r>
            <a:r>
              <a:rPr lang="en-US" sz="3600" dirty="0" smtClean="0">
                <a:solidFill>
                  <a:schemeClr val="bg1"/>
                </a:solidFill>
                <a:latin typeface="Palatino Linotype" pitchFamily="18" charset="0"/>
              </a:rPr>
              <a:t>Preparing Traffic </a:t>
            </a:r>
            <a:r>
              <a:rPr lang="en-US" sz="3600" dirty="0">
                <a:solidFill>
                  <a:schemeClr val="bg1"/>
                </a:solidFill>
                <a:latin typeface="Palatino Linotype" pitchFamily="18" charset="0"/>
              </a:rPr>
              <a:t>Control </a:t>
            </a:r>
            <a:r>
              <a:rPr lang="en-US" sz="3600" dirty="0" smtClean="0">
                <a:solidFill>
                  <a:schemeClr val="bg1"/>
                </a:solidFill>
                <a:latin typeface="Palatino Linotype" pitchFamily="18" charset="0"/>
              </a:rPr>
              <a:t>Plans </a:t>
            </a:r>
            <a:r>
              <a:rPr lang="en-US" sz="3600" dirty="0">
                <a:solidFill>
                  <a:schemeClr val="bg1"/>
                </a:solidFill>
                <a:latin typeface="Palatino Linotype" pitchFamily="18" charset="0"/>
              </a:rPr>
              <a:t>– Individual Map Sheet </a:t>
            </a:r>
          </a:p>
        </p:txBody>
      </p:sp>
      <p:pic>
        <p:nvPicPr>
          <p:cNvPr id="18435" name="Picture 6" descr="D1N2_sht04_EvacPl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5293" y="933450"/>
            <a:ext cx="11609387" cy="81803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7" descr="D1N2_EvacLedg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10488"/>
            <a:ext cx="75533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15</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0"/>
          <p:cNvSpPr txBox="1">
            <a:spLocks noChangeArrowheads="1"/>
          </p:cNvSpPr>
          <p:nvPr/>
        </p:nvSpPr>
        <p:spPr bwMode="auto">
          <a:xfrm>
            <a:off x="585788" y="20638"/>
            <a:ext cx="1326737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June 26, </a:t>
            </a:r>
            <a:r>
              <a:rPr lang="en-US" sz="3600" dirty="0" smtClean="0">
                <a:solidFill>
                  <a:schemeClr val="bg1"/>
                </a:solidFill>
                <a:latin typeface="Palatino Linotype" pitchFamily="18" charset="0"/>
              </a:rPr>
              <a:t>2012 </a:t>
            </a:r>
            <a:r>
              <a:rPr lang="en-US" sz="3600" dirty="0">
                <a:solidFill>
                  <a:schemeClr val="bg1"/>
                </a:solidFill>
                <a:latin typeface="Palatino Linotype" pitchFamily="18" charset="0"/>
              </a:rPr>
              <a:t>– Modeled Worst Case </a:t>
            </a:r>
            <a:r>
              <a:rPr lang="en-US" sz="3600" dirty="0" smtClean="0">
                <a:solidFill>
                  <a:schemeClr val="bg1"/>
                </a:solidFill>
                <a:latin typeface="Palatino Linotype" pitchFamily="18" charset="0"/>
              </a:rPr>
              <a:t>Became </a:t>
            </a:r>
            <a:r>
              <a:rPr lang="en-US" sz="3600" dirty="0">
                <a:solidFill>
                  <a:schemeClr val="bg1"/>
                </a:solidFill>
                <a:latin typeface="Palatino Linotype" pitchFamily="18" charset="0"/>
              </a:rPr>
              <a:t>Reality</a:t>
            </a:r>
          </a:p>
        </p:txBody>
      </p:sp>
      <p:pic>
        <p:nvPicPr>
          <p:cNvPr id="19459" name="Picture 5" descr="waldofire025_sJPG_950_2000_0_75_0_50_5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076325"/>
            <a:ext cx="66294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Group 1"/>
          <p:cNvGrpSpPr>
            <a:grpSpLocks/>
          </p:cNvGrpSpPr>
          <p:nvPr/>
        </p:nvGrpSpPr>
        <p:grpSpPr bwMode="auto">
          <a:xfrm>
            <a:off x="7239000" y="4905375"/>
            <a:ext cx="6629400" cy="3473450"/>
            <a:chOff x="7239000" y="5100133"/>
            <a:chExt cx="6629400" cy="3474720"/>
          </a:xfrm>
        </p:grpSpPr>
        <p:sp>
          <p:nvSpPr>
            <p:cNvPr id="8" name="Rectangle 7"/>
            <p:cNvSpPr/>
            <p:nvPr/>
          </p:nvSpPr>
          <p:spPr>
            <a:xfrm>
              <a:off x="7239000" y="5648021"/>
              <a:ext cx="6629400" cy="2926832"/>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7239000" y="5100133"/>
              <a:ext cx="6629400" cy="533595"/>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19465" name="Rectangle 7"/>
            <p:cNvSpPr>
              <a:spLocks noChangeArrowheads="1"/>
            </p:cNvSpPr>
            <p:nvPr/>
          </p:nvSpPr>
          <p:spPr bwMode="auto">
            <a:xfrm>
              <a:off x="7391400" y="5697233"/>
              <a:ext cx="6324600" cy="253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69" tIns="38032" rIns="76069" bIns="38032">
              <a:spAutoFit/>
            </a:bodyPr>
            <a:lstStyle/>
            <a:p>
              <a:pPr marL="273050" lvl="1" indent="-273050" defTabSz="1214438">
                <a:spcBef>
                  <a:spcPts val="300"/>
                </a:spcBef>
                <a:buFont typeface="Arial" charset="0"/>
                <a:buChar char="•"/>
              </a:pPr>
              <a:r>
                <a:rPr lang="en-US" sz="2500" dirty="0">
                  <a:cs typeface="Arial" charset="0"/>
                </a:rPr>
                <a:t>18,247 acres burned </a:t>
              </a:r>
            </a:p>
            <a:p>
              <a:pPr marL="273050" lvl="1" indent="-273050" defTabSz="1214438">
                <a:spcBef>
                  <a:spcPts val="300"/>
                </a:spcBef>
                <a:buFont typeface="Arial" charset="0"/>
                <a:buChar char="•"/>
              </a:pPr>
              <a:r>
                <a:rPr lang="en-US" sz="2500" dirty="0">
                  <a:cs typeface="Arial" charset="0"/>
                </a:rPr>
                <a:t>347 homes destroyed plus other structures (Flying W Ranch) – </a:t>
              </a:r>
              <a:r>
                <a:rPr lang="en-US" sz="2500" b="1" dirty="0">
                  <a:cs typeface="Arial" charset="0"/>
                </a:rPr>
                <a:t>record</a:t>
              </a:r>
            </a:p>
            <a:p>
              <a:pPr marL="273050" lvl="1" indent="-273050" defTabSz="1214438">
                <a:spcBef>
                  <a:spcPts val="300"/>
                </a:spcBef>
                <a:buFont typeface="Arial" charset="0"/>
                <a:buChar char="•"/>
              </a:pPr>
              <a:r>
                <a:rPr lang="en-US" sz="2500" dirty="0">
                  <a:cs typeface="Arial" charset="0"/>
                </a:rPr>
                <a:t>2 fatalities, at least 6 injuries</a:t>
              </a:r>
            </a:p>
            <a:p>
              <a:pPr marL="273050" lvl="1" indent="-273050" defTabSz="1214438">
                <a:spcBef>
                  <a:spcPts val="300"/>
                </a:spcBef>
                <a:buFont typeface="Arial" charset="0"/>
                <a:buChar char="•"/>
              </a:pPr>
              <a:r>
                <a:rPr lang="en-US" sz="2500" dirty="0">
                  <a:cs typeface="Arial" charset="0"/>
                </a:rPr>
                <a:t>32,000 persons evacuated - </a:t>
              </a:r>
              <a:r>
                <a:rPr lang="en-US" sz="2500" b="1" dirty="0">
                  <a:cs typeface="Arial" charset="0"/>
                </a:rPr>
                <a:t>record</a:t>
              </a:r>
            </a:p>
            <a:p>
              <a:pPr marL="273050" lvl="1" indent="-273050" defTabSz="1214438">
                <a:spcBef>
                  <a:spcPts val="300"/>
                </a:spcBef>
                <a:buFont typeface="Arial" charset="0"/>
                <a:buChar char="•"/>
              </a:pPr>
              <a:r>
                <a:rPr lang="en-US" sz="2500" dirty="0">
                  <a:cs typeface="Arial" charset="0"/>
                </a:rPr>
                <a:t>Insurance claims total $352.6M - </a:t>
              </a:r>
              <a:r>
                <a:rPr lang="en-US" sz="2500" b="1" dirty="0">
                  <a:cs typeface="Arial" charset="0"/>
                </a:rPr>
                <a:t>record</a:t>
              </a:r>
            </a:p>
          </p:txBody>
        </p:sp>
        <p:sp>
          <p:nvSpPr>
            <p:cNvPr id="19466" name="TextBox 9"/>
            <p:cNvSpPr txBox="1">
              <a:spLocks noChangeArrowheads="1"/>
            </p:cNvSpPr>
            <p:nvPr/>
          </p:nvSpPr>
          <p:spPr bwMode="auto">
            <a:xfrm>
              <a:off x="7467600" y="5141660"/>
              <a:ext cx="6385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700">
                  <a:solidFill>
                    <a:schemeClr val="tx1"/>
                  </a:solidFill>
                  <a:latin typeface="Arial" charset="0"/>
                </a:defRPr>
              </a:lvl1pPr>
              <a:lvl2pPr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marL="0" lvl="1" indent="0" eaLnBrk="1" hangingPunct="1"/>
              <a:r>
                <a:rPr lang="en-US" sz="2400" dirty="0">
                  <a:solidFill>
                    <a:schemeClr val="bg1"/>
                  </a:solidFill>
                  <a:cs typeface="Arial" charset="0"/>
                </a:rPr>
                <a:t>Waldo Canyon Fire Statistics</a:t>
              </a:r>
              <a:endParaRPr lang="en-US" sz="2400" dirty="0"/>
            </a:p>
          </p:txBody>
        </p:sp>
      </p:grpSp>
      <p:pic>
        <p:nvPicPr>
          <p:cNvPr id="19461" name="Picture 12" descr="waldofire006_sJPG_950_2000_0_75_0_50_50.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54075" y="4905375"/>
            <a:ext cx="5668963"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3" descr="waldofire001_sJPG_950_2000_0_75_0_50_50.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76325"/>
            <a:ext cx="5668963"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16</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0"/>
          <p:cNvSpPr txBox="1">
            <a:spLocks noChangeArrowheads="1"/>
          </p:cNvSpPr>
          <p:nvPr/>
        </p:nvSpPr>
        <p:spPr bwMode="auto">
          <a:xfrm>
            <a:off x="585788" y="20638"/>
            <a:ext cx="14044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June 23 – June 26, </a:t>
            </a:r>
            <a:r>
              <a:rPr lang="en-US" sz="3600" dirty="0" smtClean="0">
                <a:solidFill>
                  <a:schemeClr val="bg1"/>
                </a:solidFill>
                <a:latin typeface="Palatino Linotype" pitchFamily="18" charset="0"/>
              </a:rPr>
              <a:t>2012 </a:t>
            </a:r>
            <a:r>
              <a:rPr lang="en-US" sz="3600" dirty="0">
                <a:solidFill>
                  <a:schemeClr val="bg1"/>
                </a:solidFill>
                <a:latin typeface="Palatino Linotype" pitchFamily="18" charset="0"/>
              </a:rPr>
              <a:t>– </a:t>
            </a:r>
            <a:r>
              <a:rPr lang="en-US" sz="3600" dirty="0" smtClean="0">
                <a:solidFill>
                  <a:schemeClr val="bg1"/>
                </a:solidFill>
                <a:latin typeface="Palatino Linotype" pitchFamily="18" charset="0"/>
              </a:rPr>
              <a:t>32,000 </a:t>
            </a:r>
            <a:r>
              <a:rPr lang="en-US" sz="3600" dirty="0">
                <a:solidFill>
                  <a:schemeClr val="bg1"/>
                </a:solidFill>
                <a:latin typeface="Palatino Linotype" pitchFamily="18" charset="0"/>
              </a:rPr>
              <a:t>Persons Evacuated</a:t>
            </a:r>
          </a:p>
        </p:txBody>
      </p:sp>
      <p:grpSp>
        <p:nvGrpSpPr>
          <p:cNvPr id="20483" name="Group 13"/>
          <p:cNvGrpSpPr>
            <a:grpSpLocks/>
          </p:cNvGrpSpPr>
          <p:nvPr/>
        </p:nvGrpSpPr>
        <p:grpSpPr bwMode="auto">
          <a:xfrm>
            <a:off x="228600" y="1046163"/>
            <a:ext cx="5657850" cy="7416800"/>
            <a:chOff x="381000" y="1046136"/>
            <a:chExt cx="5658267" cy="7417560"/>
          </a:xfrm>
        </p:grpSpPr>
        <p:pic>
          <p:nvPicPr>
            <p:cNvPr id="20550" name="Picture 4" descr="Waldo Fire Evacuation Ar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46136"/>
              <a:ext cx="5658267" cy="741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1" name="TextBox 2"/>
            <p:cNvSpPr txBox="1">
              <a:spLocks noChangeArrowheads="1"/>
            </p:cNvSpPr>
            <p:nvPr/>
          </p:nvSpPr>
          <p:spPr bwMode="auto">
            <a:xfrm>
              <a:off x="2514600" y="1888123"/>
              <a:ext cx="7260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a:t>1-N2</a:t>
              </a:r>
            </a:p>
          </p:txBody>
        </p:sp>
        <p:sp>
          <p:nvSpPr>
            <p:cNvPr id="20552" name="TextBox 10"/>
            <p:cNvSpPr txBox="1">
              <a:spLocks noChangeArrowheads="1"/>
            </p:cNvSpPr>
            <p:nvPr/>
          </p:nvSpPr>
          <p:spPr bwMode="auto">
            <a:xfrm>
              <a:off x="2240673" y="3380542"/>
              <a:ext cx="652172" cy="33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smtClean="0"/>
                <a:t>4-N5</a:t>
              </a:r>
              <a:endParaRPr lang="en-US" sz="1600" b="1" dirty="0"/>
            </a:p>
          </p:txBody>
        </p:sp>
        <p:sp>
          <p:nvSpPr>
            <p:cNvPr id="20553" name="TextBox 11"/>
            <p:cNvSpPr txBox="1">
              <a:spLocks noChangeArrowheads="1"/>
            </p:cNvSpPr>
            <p:nvPr/>
          </p:nvSpPr>
          <p:spPr bwMode="auto">
            <a:xfrm>
              <a:off x="879071" y="4008269"/>
              <a:ext cx="207818"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a:t>9</a:t>
              </a:r>
            </a:p>
          </p:txBody>
        </p:sp>
      </p:grpSp>
      <p:sp>
        <p:nvSpPr>
          <p:cNvPr id="13" name="Rectangle 12"/>
          <p:cNvSpPr/>
          <p:nvPr/>
        </p:nvSpPr>
        <p:spPr>
          <a:xfrm>
            <a:off x="6096000" y="1046163"/>
            <a:ext cx="8382000" cy="74168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901277740"/>
              </p:ext>
            </p:extLst>
          </p:nvPr>
        </p:nvGraphicFramePr>
        <p:xfrm>
          <a:off x="6267450" y="1402080"/>
          <a:ext cx="8039099" cy="6741879"/>
        </p:xfrm>
        <a:graphic>
          <a:graphicData uri="http://schemas.openxmlformats.org/drawingml/2006/table">
            <a:tbl>
              <a:tblPr/>
              <a:tblGrid>
                <a:gridCol w="1074533"/>
                <a:gridCol w="2228661"/>
                <a:gridCol w="2308256"/>
                <a:gridCol w="1432711"/>
                <a:gridCol w="994938"/>
              </a:tblGrid>
              <a:tr h="427037">
                <a:tc>
                  <a:txBody>
                    <a:bodyPr/>
                    <a:lstStyle/>
                    <a:p>
                      <a:pPr marL="0" marR="0" algn="just">
                        <a:lnSpc>
                          <a:spcPct val="115000"/>
                        </a:lnSpc>
                        <a:spcBef>
                          <a:spcPts val="0"/>
                        </a:spcBef>
                        <a:spcAft>
                          <a:spcPts val="0"/>
                        </a:spcAft>
                      </a:pPr>
                      <a:r>
                        <a:rPr lang="en-US" sz="2000" b="1" cap="all" baseline="0" dirty="0" smtClean="0">
                          <a:latin typeface="Arial Narrow" pitchFamily="34" charset="0"/>
                          <a:ea typeface="Calibri"/>
                          <a:cs typeface="Arial" pitchFamily="34" charset="0"/>
                        </a:rPr>
                        <a:t>Area</a:t>
                      </a:r>
                      <a:endParaRPr lang="en-US" sz="2000" b="1" cap="all" baseline="0" dirty="0">
                        <a:latin typeface="Arial Narrow"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b="1" cap="all" baseline="0" dirty="0" smtClean="0">
                          <a:latin typeface="Arial Narrow" pitchFamily="34" charset="0"/>
                          <a:ea typeface="Calibri"/>
                          <a:cs typeface="Arial" pitchFamily="34" charset="0"/>
                        </a:rPr>
                        <a:t>Evacuation Zone</a:t>
                      </a:r>
                      <a:endParaRPr lang="en-US" sz="2000" b="1" cap="all" baseline="0" dirty="0">
                        <a:latin typeface="Arial Narrow"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b="1" cap="all" baseline="0" dirty="0" smtClean="0">
                          <a:latin typeface="Arial Narrow" pitchFamily="34" charset="0"/>
                          <a:ea typeface="Calibri"/>
                          <a:cs typeface="Arial" pitchFamily="34" charset="0"/>
                        </a:rPr>
                        <a:t>NOTICE Type</a:t>
                      </a:r>
                      <a:endParaRPr lang="en-US" sz="2000" b="1" cap="all" baseline="0" dirty="0">
                        <a:latin typeface="Arial Narrow"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b="1" cap="all" baseline="0" dirty="0" smtClean="0">
                          <a:latin typeface="Arial Narrow" pitchFamily="34" charset="0"/>
                          <a:ea typeface="Calibri"/>
                          <a:cs typeface="Arial" pitchFamily="34" charset="0"/>
                        </a:rPr>
                        <a:t>Date -Time</a:t>
                      </a:r>
                      <a:endParaRPr lang="en-US" sz="2000" b="1" cap="all" baseline="0" dirty="0">
                        <a:latin typeface="Arial Narrow"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b="1" cap="all" baseline="0" dirty="0" smtClean="0">
                          <a:latin typeface="Arial Narrow" pitchFamily="34" charset="0"/>
                          <a:ea typeface="Calibri"/>
                          <a:cs typeface="Arial" pitchFamily="34" charset="0"/>
                        </a:rPr>
                        <a:t>Count</a:t>
                      </a:r>
                      <a:endParaRPr lang="en-US" sz="2000" b="1" cap="all" baseline="0" dirty="0">
                        <a:latin typeface="Arial Narrow"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412">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4-N6</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Garden of the Gods</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None/>
                        <a:tabLst/>
                        <a:defRPr/>
                      </a:pPr>
                      <a:r>
                        <a:rPr lang="en-US" sz="2000" cap="none" baseline="0" dirty="0" smtClean="0">
                          <a:solidFill>
                            <a:srgbClr val="000000"/>
                          </a:solidFill>
                          <a:latin typeface="Arial Narrow" pitchFamily="34" charset="0"/>
                          <a:ea typeface="Times New Roman"/>
                          <a:cs typeface="Arial" pitchFamily="34" charset="0"/>
                        </a:rPr>
                        <a:t>Notice-Mandatory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6/23 - 1410</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r">
                        <a:lnSpc>
                          <a:spcPct val="115000"/>
                        </a:lnSpc>
                        <a:spcBef>
                          <a:spcPts val="0"/>
                        </a:spcBef>
                        <a:spcAft>
                          <a:spcPts val="0"/>
                        </a:spcAft>
                        <a:buFont typeface="Arial" pitchFamily="34" charset="0"/>
                        <a:buNone/>
                      </a:pPr>
                      <a:r>
                        <a:rPr lang="en-US" sz="2000" cap="none" baseline="0" smtClean="0">
                          <a:latin typeface="Arial Narrow" pitchFamily="34" charset="0"/>
                          <a:ea typeface="Calibri"/>
                          <a:cs typeface="Arial" pitchFamily="34" charset="0"/>
                        </a:rPr>
                        <a:t>Closed</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412412">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4-N7</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1-Cedar Heights</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Notice-Mandatory</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6/23 - 1422</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r">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406</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701054">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Part 1-N4</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2-Mountain Shadows South</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solidFill>
                            <a:srgbClr val="000000"/>
                          </a:solidFill>
                          <a:latin typeface="Arial Narrow" pitchFamily="34" charset="0"/>
                          <a:ea typeface="Times New Roman"/>
                          <a:cs typeface="Arial" pitchFamily="34" charset="0"/>
                        </a:rPr>
                        <a:t>Notice-Voluntary</a:t>
                      </a:r>
                    </a:p>
                    <a:p>
                      <a:pPr marL="0" marR="0" indent="0" algn="l">
                        <a:lnSpc>
                          <a:spcPct val="115000"/>
                        </a:lnSpc>
                        <a:spcBef>
                          <a:spcPts val="0"/>
                        </a:spcBef>
                        <a:spcAft>
                          <a:spcPts val="0"/>
                        </a:spcAft>
                        <a:buFont typeface="Arial" pitchFamily="34" charset="0"/>
                        <a:buNone/>
                      </a:pPr>
                      <a:r>
                        <a:rPr lang="en-US" sz="2000" cap="none" baseline="0" dirty="0" smtClean="0">
                          <a:solidFill>
                            <a:srgbClr val="000000"/>
                          </a:solidFill>
                          <a:latin typeface="Arial Narrow" pitchFamily="34" charset="0"/>
                          <a:ea typeface="Times New Roman"/>
                          <a:cs typeface="Arial" pitchFamily="34" charset="0"/>
                        </a:rPr>
                        <a:t>Notice-Mandatory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solidFill>
                            <a:srgbClr val="000000"/>
                          </a:solidFill>
                          <a:latin typeface="Arial Narrow" pitchFamily="34" charset="0"/>
                          <a:ea typeface="Times New Roman"/>
                          <a:cs typeface="Arial" pitchFamily="34" charset="0"/>
                        </a:rPr>
                        <a:t>6/23 - 1458</a:t>
                      </a:r>
                    </a:p>
                    <a:p>
                      <a:pPr marL="0" marR="0" indent="0" algn="l">
                        <a:lnSpc>
                          <a:spcPct val="115000"/>
                        </a:lnSpc>
                        <a:spcBef>
                          <a:spcPts val="0"/>
                        </a:spcBef>
                        <a:spcAft>
                          <a:spcPts val="0"/>
                        </a:spcAft>
                        <a:buFont typeface="Arial" pitchFamily="34" charset="0"/>
                        <a:buNone/>
                      </a:pPr>
                      <a:r>
                        <a:rPr lang="en-US" sz="2000" cap="none" baseline="0" dirty="0" smtClean="0">
                          <a:solidFill>
                            <a:srgbClr val="000000"/>
                          </a:solidFill>
                          <a:latin typeface="Arial Narrow" pitchFamily="34" charset="0"/>
                          <a:ea typeface="Times New Roman"/>
                          <a:cs typeface="Arial" pitchFamily="34" charset="0"/>
                        </a:rPr>
                        <a:t>6/23 - 1531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r">
                        <a:lnSpc>
                          <a:spcPct val="115000"/>
                        </a:lnSpc>
                        <a:spcBef>
                          <a:spcPts val="0"/>
                        </a:spcBef>
                        <a:spcAft>
                          <a:spcPts val="0"/>
                        </a:spcAft>
                        <a:buFont typeface="Arial" pitchFamily="34" charset="0"/>
                        <a:buNone/>
                      </a:pPr>
                      <a:r>
                        <a:rPr lang="en-US" sz="2000" cap="none" baseline="0" dirty="0" smtClean="0">
                          <a:solidFill>
                            <a:srgbClr val="000000"/>
                          </a:solidFill>
                          <a:latin typeface="Arial Narrow" pitchFamily="34" charset="0"/>
                          <a:ea typeface="Times New Roman"/>
                          <a:cs typeface="Arial" pitchFamily="34" charset="0"/>
                        </a:rPr>
                        <a:t>1,875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701054">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9</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Manitou Springs</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Notice-Mandatory</a:t>
                      </a:r>
                    </a:p>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Allowed to return 6/25</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6/23 - 1930</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r">
                        <a:lnSpc>
                          <a:spcPct val="115000"/>
                        </a:lnSpc>
                        <a:spcBef>
                          <a:spcPts val="0"/>
                        </a:spcBef>
                        <a:spcAft>
                          <a:spcPts val="0"/>
                        </a:spcAft>
                        <a:buFont typeface="Arial" pitchFamily="34" charset="0"/>
                        <a:buNone/>
                      </a:pPr>
                      <a:r>
                        <a:rPr lang="en-US" sz="2000" cap="none" baseline="0" dirty="0" smtClean="0">
                          <a:latin typeface="Arial Narrow" pitchFamily="34" charset="0"/>
                          <a:ea typeface="Calibri"/>
                          <a:cs typeface="Arial" pitchFamily="34" charset="0"/>
                        </a:rPr>
                        <a:t>4,000</a:t>
                      </a:r>
                      <a:endParaRPr lang="en-US" sz="2000" cap="none" baseline="0" dirty="0">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1080391">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1-N4</a:t>
                      </a:r>
                    </a:p>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1-N2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3-Oak Valley, Peregrine, North Mountain Shadows</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No-Notice Mandatory</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6/26 - 1624</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r">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6,000</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0486">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1-N2</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4- North Rockrimmon</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No-Notice Mandatory</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6/26 - 1822</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r">
                        <a:lnSpc>
                          <a:spcPct val="115000"/>
                        </a:lnSpc>
                        <a:spcBef>
                          <a:spcPts val="0"/>
                        </a:spcBef>
                        <a:spcAft>
                          <a:spcPts val="0"/>
                        </a:spcAft>
                        <a:buFont typeface="Arial" pitchFamily="34" charset="0"/>
                        <a:buNone/>
                      </a:pP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261">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1-N2</a:t>
                      </a:r>
                    </a:p>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1-N3</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7-SE Rockrimmon</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None/>
                        <a:tabLst/>
                        <a:defRPr/>
                      </a:pPr>
                      <a:r>
                        <a:rPr lang="en-US" sz="2000" b="0" cap="none" baseline="0" dirty="0" smtClean="0">
                          <a:solidFill>
                            <a:schemeClr val="tx1"/>
                          </a:solidFill>
                          <a:latin typeface="Arial Narrow" pitchFamily="34" charset="0"/>
                          <a:ea typeface="Calibri"/>
                          <a:cs typeface="Arial" pitchFamily="34" charset="0"/>
                        </a:rPr>
                        <a:t>No-Notice Mandatory</a:t>
                      </a:r>
                    </a:p>
                    <a:p>
                      <a:pPr marL="0" marR="0" indent="0" algn="l">
                        <a:lnSpc>
                          <a:spcPct val="115000"/>
                        </a:lnSpc>
                        <a:spcBef>
                          <a:spcPts val="0"/>
                        </a:spcBef>
                        <a:spcAft>
                          <a:spcPts val="0"/>
                        </a:spcAft>
                        <a:buFont typeface="Arial" pitchFamily="34" charset="0"/>
                        <a:buNone/>
                      </a:pP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6/26 - 1937</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r">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20,000</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453">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1-N4</a:t>
                      </a:r>
                    </a:p>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1-N3</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6-Popes Valley, Pine Cliff, Woodmen Valley, Pinon Valley</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Times New Roman"/>
                          <a:cs typeface="Arial" pitchFamily="34" charset="0"/>
                        </a:rPr>
                        <a:t>No-Notice Mandatory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Times New Roman"/>
                          <a:cs typeface="Arial" pitchFamily="34" charset="0"/>
                        </a:rPr>
                        <a:t>6/26 - 1950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r">
                        <a:lnSpc>
                          <a:spcPct val="115000"/>
                        </a:lnSpc>
                        <a:spcBef>
                          <a:spcPts val="0"/>
                        </a:spcBef>
                        <a:spcAft>
                          <a:spcPts val="0"/>
                        </a:spcAft>
                        <a:buFont typeface="Arial" pitchFamily="34" charset="0"/>
                        <a:buNone/>
                      </a:pPr>
                      <a:endParaRPr lang="en-US" sz="2000" b="0" cap="none" baseline="0" dirty="0" smtClean="0">
                        <a:solidFill>
                          <a:schemeClr val="tx1"/>
                        </a:solidFill>
                        <a:latin typeface="Arial Narrow"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6319">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Part 4-N5</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Calibri"/>
                          <a:cs typeface="Arial" pitchFamily="34" charset="0"/>
                        </a:rPr>
                        <a:t>8-Kissing Camels</a:t>
                      </a:r>
                      <a:endParaRPr lang="en-US" sz="2000" b="0" cap="none" baseline="0" dirty="0">
                        <a:solidFill>
                          <a:schemeClr val="tx1"/>
                        </a:solidFill>
                        <a:latin typeface="Arial Narrow"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Times New Roman"/>
                          <a:cs typeface="Arial" pitchFamily="34" charset="0"/>
                        </a:rPr>
                        <a:t>No-Notice Mandatory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000" b="0" cap="none" baseline="0" dirty="0" smtClean="0">
                          <a:solidFill>
                            <a:schemeClr val="tx1"/>
                          </a:solidFill>
                          <a:latin typeface="Arial Narrow" pitchFamily="34" charset="0"/>
                          <a:ea typeface="Times New Roman"/>
                          <a:cs typeface="Arial" pitchFamily="34" charset="0"/>
                        </a:rPr>
                        <a:t>6/26 - 2146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r">
                        <a:lnSpc>
                          <a:spcPct val="115000"/>
                        </a:lnSpc>
                        <a:spcBef>
                          <a:spcPts val="0"/>
                        </a:spcBef>
                        <a:spcAft>
                          <a:spcPts val="0"/>
                        </a:spcAft>
                        <a:buFont typeface="Arial" pitchFamily="34" charset="0"/>
                        <a:buNone/>
                      </a:pPr>
                      <a:endParaRPr lang="en-US" sz="2000" b="0" cap="none" baseline="0" dirty="0" smtClean="0">
                        <a:solidFill>
                          <a:schemeClr val="tx1"/>
                        </a:solidFill>
                        <a:latin typeface="Arial Narrow"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2" name="Group 1"/>
          <p:cNvGrpSpPr/>
          <p:nvPr/>
        </p:nvGrpSpPr>
        <p:grpSpPr>
          <a:xfrm>
            <a:off x="998538" y="2239963"/>
            <a:ext cx="2181225" cy="2275304"/>
            <a:chOff x="998538" y="2239963"/>
            <a:chExt cx="2181225" cy="2275304"/>
          </a:xfrm>
        </p:grpSpPr>
        <p:sp>
          <p:nvSpPr>
            <p:cNvPr id="20544" name="TextBox 15"/>
            <p:cNvSpPr txBox="1">
              <a:spLocks noChangeArrowheads="1"/>
            </p:cNvSpPr>
            <p:nvPr/>
          </p:nvSpPr>
          <p:spPr bwMode="auto">
            <a:xfrm>
              <a:off x="2454275" y="2543175"/>
              <a:ext cx="725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a:t>1-N3</a:t>
              </a:r>
            </a:p>
          </p:txBody>
        </p:sp>
        <p:sp>
          <p:nvSpPr>
            <p:cNvPr id="20545" name="TextBox 16"/>
            <p:cNvSpPr txBox="1">
              <a:spLocks noChangeArrowheads="1"/>
            </p:cNvSpPr>
            <p:nvPr/>
          </p:nvSpPr>
          <p:spPr bwMode="auto">
            <a:xfrm>
              <a:off x="1697038" y="2239963"/>
              <a:ext cx="725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a:t>1-N4</a:t>
              </a:r>
            </a:p>
          </p:txBody>
        </p:sp>
        <p:sp>
          <p:nvSpPr>
            <p:cNvPr id="20546" name="TextBox 17"/>
            <p:cNvSpPr txBox="1">
              <a:spLocks noChangeArrowheads="1"/>
            </p:cNvSpPr>
            <p:nvPr/>
          </p:nvSpPr>
          <p:spPr bwMode="auto">
            <a:xfrm>
              <a:off x="998538" y="3213100"/>
              <a:ext cx="652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smtClean="0"/>
                <a:t>4-N7</a:t>
              </a:r>
              <a:endParaRPr lang="en-US" sz="1600" b="1" dirty="0"/>
            </a:p>
          </p:txBody>
        </p:sp>
        <p:sp>
          <p:nvSpPr>
            <p:cNvPr id="20547" name="TextBox 18"/>
            <p:cNvSpPr txBox="1">
              <a:spLocks noChangeArrowheads="1"/>
            </p:cNvSpPr>
            <p:nvPr/>
          </p:nvSpPr>
          <p:spPr bwMode="auto">
            <a:xfrm>
              <a:off x="2239963" y="3824288"/>
              <a:ext cx="652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a:t>4-N8</a:t>
              </a:r>
            </a:p>
          </p:txBody>
        </p:sp>
        <p:sp>
          <p:nvSpPr>
            <p:cNvPr id="20548" name="TextBox 19"/>
            <p:cNvSpPr txBox="1">
              <a:spLocks noChangeArrowheads="1"/>
            </p:cNvSpPr>
            <p:nvPr/>
          </p:nvSpPr>
          <p:spPr bwMode="auto">
            <a:xfrm>
              <a:off x="2027238" y="4176713"/>
              <a:ext cx="652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smtClean="0"/>
                <a:t>4-N9</a:t>
              </a:r>
              <a:endParaRPr lang="en-US" sz="1600" b="1" dirty="0"/>
            </a:p>
          </p:txBody>
        </p:sp>
        <p:sp>
          <p:nvSpPr>
            <p:cNvPr id="20549" name="TextBox 20"/>
            <p:cNvSpPr txBox="1">
              <a:spLocks noChangeArrowheads="1"/>
            </p:cNvSpPr>
            <p:nvPr/>
          </p:nvSpPr>
          <p:spPr bwMode="auto">
            <a:xfrm>
              <a:off x="1457899" y="3516314"/>
              <a:ext cx="650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1600" b="1" dirty="0"/>
                <a:t>4-N6</a:t>
              </a:r>
            </a:p>
          </p:txBody>
        </p:sp>
      </p:grpSp>
      <p:sp>
        <p:nvSpPr>
          <p:cNvPr id="16" name="TextBox 15"/>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17</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0"/>
          <p:cNvSpPr txBox="1">
            <a:spLocks noChangeArrowheads="1"/>
          </p:cNvSpPr>
          <p:nvPr/>
        </p:nvSpPr>
        <p:spPr bwMode="auto">
          <a:xfrm>
            <a:off x="152400" y="55563"/>
            <a:ext cx="1424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No-Notice </a:t>
            </a:r>
            <a:r>
              <a:rPr lang="en-US" sz="3600" dirty="0" smtClean="0">
                <a:solidFill>
                  <a:schemeClr val="bg1"/>
                </a:solidFill>
                <a:latin typeface="Palatino Linotype" pitchFamily="18" charset="0"/>
              </a:rPr>
              <a:t>Evacuation Employed </a:t>
            </a:r>
            <a:r>
              <a:rPr lang="en-US" sz="3600" dirty="0">
                <a:solidFill>
                  <a:schemeClr val="bg1"/>
                </a:solidFill>
                <a:latin typeface="Palatino Linotype" pitchFamily="18" charset="0"/>
              </a:rPr>
              <a:t>Full Traffic Control</a:t>
            </a:r>
          </a:p>
        </p:txBody>
      </p:sp>
      <p:sp>
        <p:nvSpPr>
          <p:cNvPr id="7" name="Rectangle 6"/>
          <p:cNvSpPr/>
          <p:nvPr/>
        </p:nvSpPr>
        <p:spPr>
          <a:xfrm>
            <a:off x="542925" y="1690688"/>
            <a:ext cx="7594600" cy="666115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542925" y="1141413"/>
            <a:ext cx="75946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10" name="Rectangle 7"/>
          <p:cNvSpPr>
            <a:spLocks noChangeArrowheads="1"/>
          </p:cNvSpPr>
          <p:nvPr/>
        </p:nvSpPr>
        <p:spPr bwMode="auto">
          <a:xfrm>
            <a:off x="746125" y="1828800"/>
            <a:ext cx="7254875" cy="5755284"/>
          </a:xfrm>
          <a:prstGeom prst="rect">
            <a:avLst/>
          </a:prstGeom>
          <a:noFill/>
          <a:ln w="9525">
            <a:noFill/>
            <a:miter lim="800000"/>
            <a:headEnd/>
            <a:tailEnd/>
          </a:ln>
        </p:spPr>
        <p:txBody>
          <a:bodyPr lIns="76069" tIns="38032" rIns="76069" bIns="38032">
            <a:spAutoFit/>
          </a:bodyPr>
          <a:lstStyle/>
          <a:p>
            <a:pPr marL="182880" indent="-365760">
              <a:spcBef>
                <a:spcPts val="0"/>
              </a:spcBef>
              <a:spcAft>
                <a:spcPts val="0"/>
              </a:spcAft>
              <a:buFont typeface="Wingdings" pitchFamily="2" charset="2"/>
              <a:buChar char="ü"/>
              <a:defRPr/>
            </a:pPr>
            <a:r>
              <a:rPr lang="en-US" sz="3000" dirty="0"/>
              <a:t>Full/Modified Contra-flow Operations</a:t>
            </a:r>
          </a:p>
          <a:p>
            <a:pPr>
              <a:spcBef>
                <a:spcPts val="0"/>
              </a:spcBef>
              <a:spcAft>
                <a:spcPts val="0"/>
              </a:spcAft>
              <a:defRPr/>
            </a:pPr>
            <a:endParaRPr lang="en-US" sz="800" dirty="0"/>
          </a:p>
          <a:p>
            <a:pPr marL="182880" indent="-365760">
              <a:spcBef>
                <a:spcPts val="0"/>
              </a:spcBef>
              <a:spcAft>
                <a:spcPts val="0"/>
              </a:spcAft>
              <a:buFont typeface="Wingdings" pitchFamily="2" charset="2"/>
              <a:buChar char="ü"/>
              <a:defRPr/>
            </a:pPr>
            <a:r>
              <a:rPr lang="en-US" sz="3000" dirty="0"/>
              <a:t>No-entry / No Re-entry</a:t>
            </a:r>
          </a:p>
          <a:p>
            <a:pPr>
              <a:spcBef>
                <a:spcPts val="0"/>
              </a:spcBef>
              <a:spcAft>
                <a:spcPts val="0"/>
              </a:spcAft>
              <a:defRPr/>
            </a:pPr>
            <a:endParaRPr lang="en-US" sz="800" dirty="0"/>
          </a:p>
          <a:p>
            <a:pPr marL="182880" indent="-365760">
              <a:spcBef>
                <a:spcPts val="0"/>
              </a:spcBef>
              <a:spcAft>
                <a:spcPts val="0"/>
              </a:spcAft>
              <a:buFont typeface="Wingdings" pitchFamily="2" charset="2"/>
              <a:buChar char="ü"/>
              <a:defRPr/>
            </a:pPr>
            <a:r>
              <a:rPr lang="en-US" sz="3000" dirty="0"/>
              <a:t>Roadway Closures</a:t>
            </a:r>
          </a:p>
          <a:p>
            <a:pPr marL="914400" indent="-365760">
              <a:spcAft>
                <a:spcPts val="600"/>
              </a:spcAft>
              <a:buFont typeface="Arial" pitchFamily="34" charset="0"/>
              <a:buChar char="•"/>
              <a:defRPr/>
            </a:pPr>
            <a:r>
              <a:rPr lang="en-US" sz="2500" dirty="0"/>
              <a:t>WB Garden of the Gods Road at I-25</a:t>
            </a:r>
          </a:p>
          <a:p>
            <a:pPr marL="914400" indent="-365760">
              <a:spcAft>
                <a:spcPts val="600"/>
              </a:spcAft>
              <a:buFont typeface="Arial" pitchFamily="34" charset="0"/>
              <a:buChar char="•"/>
              <a:defRPr/>
            </a:pPr>
            <a:r>
              <a:rPr lang="en-US" sz="2500" dirty="0"/>
              <a:t>NB 30th at Fontmore</a:t>
            </a:r>
          </a:p>
          <a:p>
            <a:pPr marL="914400" indent="-365760">
              <a:spcAft>
                <a:spcPts val="600"/>
              </a:spcAft>
              <a:buFont typeface="Arial" pitchFamily="34" charset="0"/>
              <a:buChar char="•"/>
              <a:defRPr/>
            </a:pPr>
            <a:r>
              <a:rPr lang="en-US" sz="2500" dirty="0"/>
              <a:t>Fillmore/Fontmore at Mesa</a:t>
            </a:r>
          </a:p>
          <a:p>
            <a:pPr marL="731520">
              <a:spcAft>
                <a:spcPts val="600"/>
              </a:spcAft>
              <a:defRPr/>
            </a:pPr>
            <a:endParaRPr lang="en-US" sz="800" dirty="0"/>
          </a:p>
          <a:p>
            <a:pPr marL="182880" indent="-365760">
              <a:spcAft>
                <a:spcPts val="0"/>
              </a:spcAft>
              <a:buFont typeface="Wingdings" pitchFamily="2" charset="2"/>
              <a:buChar char="ü"/>
              <a:defRPr/>
            </a:pPr>
            <a:r>
              <a:rPr lang="en-US" sz="3000" dirty="0"/>
              <a:t>I-25 / Ramp Operation Closures</a:t>
            </a:r>
          </a:p>
          <a:p>
            <a:pPr marL="914400" indent="-365760">
              <a:spcAft>
                <a:spcPts val="600"/>
              </a:spcAft>
              <a:buFont typeface="Arial" pitchFamily="34" charset="0"/>
              <a:buChar char="•"/>
              <a:defRPr/>
            </a:pPr>
            <a:r>
              <a:rPr lang="en-US" sz="2500" dirty="0"/>
              <a:t>All WB traffic from I-25 blocked at the Woodmen Road, Nevada-Rockrimmon, Garden of the Gods Road and Fillmore Street I-25 exits</a:t>
            </a:r>
          </a:p>
          <a:p>
            <a:pPr marL="914400" indent="-365760">
              <a:spcAft>
                <a:spcPts val="600"/>
              </a:spcAft>
              <a:buFont typeface="Arial" pitchFamily="34" charset="0"/>
              <a:buChar char="•"/>
              <a:defRPr/>
            </a:pPr>
            <a:r>
              <a:rPr lang="en-US" sz="2500" dirty="0"/>
              <a:t>I-25 closed to non-evacuation traffic</a:t>
            </a:r>
          </a:p>
        </p:txBody>
      </p:sp>
      <p:sp>
        <p:nvSpPr>
          <p:cNvPr id="21510" name="TextBox 10"/>
          <p:cNvSpPr txBox="1">
            <a:spLocks noChangeArrowheads="1"/>
          </p:cNvSpPr>
          <p:nvPr/>
        </p:nvSpPr>
        <p:spPr bwMode="auto">
          <a:xfrm>
            <a:off x="581025" y="1141413"/>
            <a:ext cx="7585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700">
                <a:solidFill>
                  <a:schemeClr val="tx1"/>
                </a:solidFill>
                <a:latin typeface="Arial" charset="0"/>
              </a:defRPr>
            </a:lvl1pPr>
            <a:lvl2pPr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marL="0" lvl="1" indent="0" eaLnBrk="1" hangingPunct="1"/>
            <a:r>
              <a:rPr lang="en-US" sz="3000" dirty="0" smtClean="0">
                <a:solidFill>
                  <a:schemeClr val="bg1"/>
                </a:solidFill>
                <a:cs typeface="Arial" charset="0"/>
              </a:rPr>
              <a:t>Traffic </a:t>
            </a:r>
            <a:r>
              <a:rPr lang="en-US" sz="3000" dirty="0">
                <a:solidFill>
                  <a:schemeClr val="bg1"/>
                </a:solidFill>
                <a:cs typeface="Arial" charset="0"/>
              </a:rPr>
              <a:t>Control </a:t>
            </a:r>
            <a:r>
              <a:rPr lang="en-US" sz="3000" dirty="0" smtClean="0">
                <a:solidFill>
                  <a:schemeClr val="bg1"/>
                </a:solidFill>
                <a:cs typeface="Arial" charset="0"/>
              </a:rPr>
              <a:t>Measures Implemented</a:t>
            </a:r>
            <a:endParaRPr lang="en-US" sz="3000" dirty="0"/>
          </a:p>
        </p:txBody>
      </p:sp>
      <p:pic>
        <p:nvPicPr>
          <p:cNvPr id="21511" name="Picture 11" descr="waldofire041_sJPG_950_2000_0_75_0_50_50.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428038" y="1141413"/>
            <a:ext cx="5668962"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2" descr="waldofire032_sJPG_950_2000_0_75_0_50_50.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8428038" y="4876800"/>
            <a:ext cx="5668962"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18</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304800" y="28575"/>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1 - Baseline Statistics</a:t>
            </a:r>
          </a:p>
        </p:txBody>
      </p:sp>
      <p:grpSp>
        <p:nvGrpSpPr>
          <p:cNvPr id="22531" name="Group 18"/>
          <p:cNvGrpSpPr>
            <a:grpSpLocks/>
          </p:cNvGrpSpPr>
          <p:nvPr/>
        </p:nvGrpSpPr>
        <p:grpSpPr bwMode="auto">
          <a:xfrm>
            <a:off x="609600" y="1084263"/>
            <a:ext cx="7804150" cy="7373937"/>
            <a:chOff x="402958" y="1363850"/>
            <a:chExt cx="8011275" cy="7475350"/>
          </a:xfrm>
        </p:grpSpPr>
        <p:sp>
          <p:nvSpPr>
            <p:cNvPr id="22" name="Rectangle 21"/>
            <p:cNvSpPr/>
            <p:nvPr/>
          </p:nvSpPr>
          <p:spPr>
            <a:xfrm>
              <a:off x="3536742" y="1363850"/>
              <a:ext cx="4877491" cy="7475350"/>
            </a:xfrm>
            <a:prstGeom prst="rect">
              <a:avLst/>
            </a:prstGeom>
            <a:solidFill>
              <a:schemeClr val="bg1"/>
            </a:solidFill>
            <a:ln w="28575">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2535" name="Picture 20" descr="District 1 Final"/>
            <p:cNvPicPr>
              <a:picLocks noChangeAspect="1" noChangeArrowheads="1"/>
            </p:cNvPicPr>
            <p:nvPr/>
          </p:nvPicPr>
          <p:blipFill>
            <a:blip r:embed="rId3">
              <a:extLst>
                <a:ext uri="{28A0092B-C50C-407E-A947-70E740481C1C}">
                  <a14:useLocalDpi xmlns:a14="http://schemas.microsoft.com/office/drawing/2010/main" val="0"/>
                </a:ext>
              </a:extLst>
            </a:blip>
            <a:srcRect l="5373" t="3513" r="2"/>
            <a:stretch>
              <a:fillRect/>
            </a:stretch>
          </p:blipFill>
          <p:spPr bwMode="auto">
            <a:xfrm>
              <a:off x="402958" y="1363850"/>
              <a:ext cx="7397858" cy="747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8" name="Rectangle 7"/>
            <p:cNvSpPr/>
            <p:nvPr/>
          </p:nvSpPr>
          <p:spPr>
            <a:xfrm>
              <a:off x="6582841" y="3463069"/>
              <a:ext cx="1542143" cy="49933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Woodmen</a:t>
              </a:r>
            </a:p>
          </p:txBody>
        </p:sp>
        <p:sp>
          <p:nvSpPr>
            <p:cNvPr id="9" name="Oval 8"/>
            <p:cNvSpPr/>
            <p:nvPr/>
          </p:nvSpPr>
          <p:spPr>
            <a:xfrm>
              <a:off x="6250081" y="3525183"/>
              <a:ext cx="272149" cy="2751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p:cNvSpPr/>
            <p:nvPr/>
          </p:nvSpPr>
          <p:spPr>
            <a:xfrm>
              <a:off x="5896451" y="5404884"/>
              <a:ext cx="272148" cy="2751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p:cNvSpPr/>
            <p:nvPr/>
          </p:nvSpPr>
          <p:spPr>
            <a:xfrm>
              <a:off x="5076745" y="6891907"/>
              <a:ext cx="272149" cy="2735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Oval 11"/>
            <p:cNvSpPr/>
            <p:nvPr/>
          </p:nvSpPr>
          <p:spPr>
            <a:xfrm>
              <a:off x="4719856" y="6906392"/>
              <a:ext cx="272148" cy="2735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Oval 12"/>
            <p:cNvSpPr/>
            <p:nvPr/>
          </p:nvSpPr>
          <p:spPr>
            <a:xfrm>
              <a:off x="3722521" y="6908001"/>
              <a:ext cx="272148" cy="2751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Oval 13"/>
            <p:cNvSpPr/>
            <p:nvPr/>
          </p:nvSpPr>
          <p:spPr>
            <a:xfrm>
              <a:off x="2246073" y="6843627"/>
              <a:ext cx="272148" cy="2735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6238062" y="5272501"/>
              <a:ext cx="1905000" cy="49933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Rockrimmon</a:t>
              </a:r>
            </a:p>
          </p:txBody>
        </p:sp>
        <p:sp>
          <p:nvSpPr>
            <p:cNvPr id="16" name="Rectangle 15"/>
            <p:cNvSpPr/>
            <p:nvPr/>
          </p:nvSpPr>
          <p:spPr>
            <a:xfrm>
              <a:off x="5465547" y="6809035"/>
              <a:ext cx="2721429" cy="499331"/>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Garden of the Gods</a:t>
              </a:r>
            </a:p>
          </p:txBody>
        </p:sp>
        <p:sp>
          <p:nvSpPr>
            <p:cNvPr id="17" name="Rectangle 16"/>
            <p:cNvSpPr/>
            <p:nvPr/>
          </p:nvSpPr>
          <p:spPr>
            <a:xfrm rot="2700000">
              <a:off x="4535570" y="7665118"/>
              <a:ext cx="1497994" cy="4572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Chestnut</a:t>
              </a:r>
            </a:p>
          </p:txBody>
        </p:sp>
        <p:sp>
          <p:nvSpPr>
            <p:cNvPr id="18" name="Rectangle 17"/>
            <p:cNvSpPr/>
            <p:nvPr/>
          </p:nvSpPr>
          <p:spPr>
            <a:xfrm rot="2700000">
              <a:off x="3118336" y="7502552"/>
              <a:ext cx="1800497" cy="4572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Centennial</a:t>
              </a:r>
            </a:p>
          </p:txBody>
        </p:sp>
        <p:sp>
          <p:nvSpPr>
            <p:cNvPr id="20" name="Rectangle 19"/>
            <p:cNvSpPr/>
            <p:nvPr/>
          </p:nvSpPr>
          <p:spPr>
            <a:xfrm rot="2700000">
              <a:off x="2383581" y="7223981"/>
              <a:ext cx="878196" cy="4572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30th</a:t>
              </a:r>
            </a:p>
          </p:txBody>
        </p:sp>
      </p:grpSp>
      <p:sp>
        <p:nvSpPr>
          <p:cNvPr id="23" name="Rectangle 22"/>
          <p:cNvSpPr/>
          <p:nvPr/>
        </p:nvSpPr>
        <p:spPr>
          <a:xfrm>
            <a:off x="8974138" y="1084263"/>
            <a:ext cx="5638800" cy="7373937"/>
          </a:xfrm>
          <a:prstGeom prst="rect">
            <a:avLst/>
          </a:prstGeom>
          <a:solidFill>
            <a:schemeClr val="bg1"/>
          </a:solidFill>
          <a:ln w="28575">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23"/>
          <p:cNvSpPr txBox="1"/>
          <p:nvPr/>
        </p:nvSpPr>
        <p:spPr>
          <a:xfrm>
            <a:off x="9126538" y="1219200"/>
            <a:ext cx="4894262" cy="6848029"/>
          </a:xfrm>
          <a:prstGeom prst="rect">
            <a:avLst/>
          </a:prstGeom>
          <a:noFill/>
          <a:ln w="22225">
            <a:noFill/>
          </a:ln>
          <a:effectLst/>
        </p:spPr>
        <p:txBody>
          <a:bodyPr>
            <a:spAutoFit/>
          </a:bodyPr>
          <a:lstStyle/>
          <a:p>
            <a:pPr>
              <a:defRPr/>
            </a:pPr>
            <a:r>
              <a:rPr lang="en-US" sz="2500" cap="all" dirty="0"/>
              <a:t>DISTRICT Statistics</a:t>
            </a:r>
          </a:p>
          <a:p>
            <a:pPr>
              <a:defRPr/>
            </a:pPr>
            <a:endParaRPr lang="en-US" sz="800" dirty="0">
              <a:latin typeface="Arial" pitchFamily="34" charset="0"/>
              <a:cs typeface="Arial" pitchFamily="34" charset="0"/>
            </a:endParaRPr>
          </a:p>
          <a:p>
            <a:pPr marL="342900" indent="-342900">
              <a:buFont typeface="Wingdings" pitchFamily="2" charset="2"/>
              <a:buChar char="ü"/>
              <a:defRPr/>
            </a:pPr>
            <a:r>
              <a:rPr lang="en-US" sz="2500" dirty="0">
                <a:latin typeface="Arial" pitchFamily="34" charset="0"/>
                <a:cs typeface="Arial" pitchFamily="34" charset="0"/>
              </a:rPr>
              <a:t>12,300 Households</a:t>
            </a:r>
          </a:p>
          <a:p>
            <a:pPr>
              <a:defRPr/>
            </a:pPr>
            <a:endParaRPr lang="en-US" sz="1400" dirty="0">
              <a:latin typeface="Arial" pitchFamily="34" charset="0"/>
              <a:cs typeface="Arial" pitchFamily="34" charset="0"/>
            </a:endParaRPr>
          </a:p>
          <a:p>
            <a:pPr marL="342900" indent="-342900">
              <a:buFont typeface="Wingdings" pitchFamily="2" charset="2"/>
              <a:buChar char="ü"/>
              <a:defRPr/>
            </a:pPr>
            <a:r>
              <a:rPr lang="en-US" sz="2500" dirty="0">
                <a:latin typeface="Arial" pitchFamily="34" charset="0"/>
                <a:cs typeface="Arial" pitchFamily="34" charset="0"/>
              </a:rPr>
              <a:t>25,830 Persons</a:t>
            </a:r>
          </a:p>
          <a:p>
            <a:pPr>
              <a:defRPr/>
            </a:pPr>
            <a:endParaRPr lang="en-US" sz="1400" dirty="0">
              <a:latin typeface="Arial" pitchFamily="34" charset="0"/>
              <a:cs typeface="Arial" pitchFamily="34" charset="0"/>
            </a:endParaRPr>
          </a:p>
          <a:p>
            <a:pPr marL="342900" indent="-342900">
              <a:buFont typeface="Wingdings" pitchFamily="2" charset="2"/>
              <a:buChar char="ü"/>
              <a:defRPr/>
            </a:pPr>
            <a:r>
              <a:rPr lang="en-US" sz="2500" dirty="0" smtClean="0"/>
              <a:t>6 </a:t>
            </a:r>
            <a:r>
              <a:rPr lang="en-US" sz="2500" dirty="0"/>
              <a:t>Egress Portals</a:t>
            </a:r>
          </a:p>
          <a:p>
            <a:pPr marL="731520" lvl="1" indent="-182880">
              <a:buFont typeface="Arial" pitchFamily="34" charset="0"/>
              <a:buChar char="•"/>
              <a:defRPr/>
            </a:pPr>
            <a:r>
              <a:rPr lang="en-US" sz="2500" dirty="0" smtClean="0"/>
              <a:t>30</a:t>
            </a:r>
            <a:r>
              <a:rPr lang="en-US" sz="2500" baseline="30000" dirty="0" smtClean="0"/>
              <a:t>th</a:t>
            </a:r>
            <a:r>
              <a:rPr lang="en-US" sz="2500" dirty="0" smtClean="0"/>
              <a:t> Street</a:t>
            </a:r>
          </a:p>
          <a:p>
            <a:pPr marL="731520" lvl="1" indent="-182880">
              <a:buFont typeface="Arial" pitchFamily="34" charset="0"/>
              <a:buChar char="•"/>
              <a:defRPr/>
            </a:pPr>
            <a:r>
              <a:rPr lang="en-US" sz="2500" dirty="0" smtClean="0"/>
              <a:t>Centennial Boulevard</a:t>
            </a:r>
          </a:p>
          <a:p>
            <a:pPr marL="731520" lvl="1" indent="-182880">
              <a:buFont typeface="Arial" pitchFamily="34" charset="0"/>
              <a:buChar char="•"/>
              <a:defRPr/>
            </a:pPr>
            <a:r>
              <a:rPr lang="en-US" sz="2500" dirty="0" smtClean="0"/>
              <a:t>Chestnut Street</a:t>
            </a:r>
            <a:endParaRPr lang="en-US" sz="2500" dirty="0"/>
          </a:p>
          <a:p>
            <a:pPr marL="731520" lvl="1" indent="-182880">
              <a:buFont typeface="Arial" pitchFamily="34" charset="0"/>
              <a:buChar char="•"/>
              <a:defRPr/>
            </a:pPr>
            <a:r>
              <a:rPr lang="en-US" sz="2500" dirty="0" smtClean="0"/>
              <a:t>Garden of the Gods/I-25</a:t>
            </a:r>
          </a:p>
          <a:p>
            <a:pPr marL="731520" lvl="1" indent="-182880">
              <a:buFont typeface="Arial" pitchFamily="34" charset="0"/>
              <a:buChar char="•"/>
              <a:defRPr/>
            </a:pPr>
            <a:r>
              <a:rPr lang="en-US" sz="2500" dirty="0" smtClean="0"/>
              <a:t>Nevada-Rockrimmon/I-25</a:t>
            </a:r>
            <a:endParaRPr lang="en-US" sz="2500" dirty="0"/>
          </a:p>
          <a:p>
            <a:pPr marL="731520" lvl="1" indent="-182880">
              <a:buFont typeface="Arial" pitchFamily="34" charset="0"/>
              <a:buChar char="•"/>
              <a:defRPr/>
            </a:pPr>
            <a:r>
              <a:rPr lang="en-US" sz="2500" dirty="0"/>
              <a:t>Woodmen Road/I-25</a:t>
            </a:r>
          </a:p>
          <a:p>
            <a:pPr>
              <a:defRPr/>
            </a:pPr>
            <a:endParaRPr lang="en-US" sz="1400" dirty="0">
              <a:latin typeface="Arial" pitchFamily="34" charset="0"/>
              <a:cs typeface="Arial" pitchFamily="34" charset="0"/>
            </a:endParaRPr>
          </a:p>
          <a:p>
            <a:pPr marL="342900" indent="-342900">
              <a:buFont typeface="Wingdings" pitchFamily="2" charset="2"/>
              <a:buChar char="ü"/>
              <a:defRPr/>
            </a:pPr>
            <a:r>
              <a:rPr lang="en-US" sz="2500" dirty="0" smtClean="0">
                <a:latin typeface="Arial" pitchFamily="34" charset="0"/>
                <a:cs typeface="Arial" pitchFamily="34" charset="0"/>
              </a:rPr>
              <a:t>District </a:t>
            </a:r>
            <a:r>
              <a:rPr lang="en-US" sz="2500" dirty="0">
                <a:latin typeface="Arial" pitchFamily="34" charset="0"/>
                <a:cs typeface="Arial" pitchFamily="34" charset="0"/>
              </a:rPr>
              <a:t>Size</a:t>
            </a:r>
          </a:p>
          <a:p>
            <a:pPr marL="731520" lvl="1" indent="-182880">
              <a:buFont typeface="Arial" pitchFamily="34" charset="0"/>
              <a:buChar char="•"/>
              <a:defRPr/>
            </a:pPr>
            <a:r>
              <a:rPr lang="en-US" sz="2500" dirty="0">
                <a:latin typeface="Arial" pitchFamily="34" charset="0"/>
                <a:cs typeface="Arial" pitchFamily="34" charset="0"/>
              </a:rPr>
              <a:t>East-west - </a:t>
            </a:r>
            <a:r>
              <a:rPr lang="en-US" sz="2500" dirty="0"/>
              <a:t>4 miles </a:t>
            </a:r>
          </a:p>
          <a:p>
            <a:pPr marL="731520" lvl="1" indent="-182880">
              <a:buFont typeface="Arial" pitchFamily="34" charset="0"/>
              <a:buChar char="•"/>
              <a:defRPr/>
            </a:pPr>
            <a:r>
              <a:rPr lang="en-US" sz="2500" dirty="0"/>
              <a:t>North-south - </a:t>
            </a:r>
            <a:r>
              <a:rPr lang="en-US" sz="2500" dirty="0" smtClean="0"/>
              <a:t>4 </a:t>
            </a:r>
            <a:r>
              <a:rPr lang="en-US" sz="2500" dirty="0"/>
              <a:t>miles</a:t>
            </a:r>
          </a:p>
          <a:p>
            <a:pPr>
              <a:defRPr/>
            </a:pPr>
            <a:endParaRPr lang="en-US" sz="1400" dirty="0"/>
          </a:p>
          <a:p>
            <a:pPr marL="342900" indent="-342900">
              <a:buFont typeface="Wingdings" pitchFamily="2" charset="2"/>
              <a:buChar char="ü"/>
              <a:defRPr/>
            </a:pPr>
            <a:r>
              <a:rPr lang="en-US" sz="2500" dirty="0">
                <a:latin typeface="Arial" pitchFamily="34" charset="0"/>
                <a:cs typeface="Arial" pitchFamily="34" charset="0"/>
              </a:rPr>
              <a:t>I-25 provides primary evacuation route</a:t>
            </a:r>
          </a:p>
        </p:txBody>
      </p:sp>
      <p:sp>
        <p:nvSpPr>
          <p:cNvPr id="21" name="TextBox 20"/>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19</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3465513"/>
            <a:ext cx="14173200" cy="5165725"/>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23" name="TextBox 10"/>
          <p:cNvSpPr txBox="1">
            <a:spLocks noChangeArrowheads="1"/>
          </p:cNvSpPr>
          <p:nvPr/>
        </p:nvSpPr>
        <p:spPr bwMode="auto">
          <a:xfrm>
            <a:off x="414339" y="30480"/>
            <a:ext cx="13454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smtClean="0">
                <a:solidFill>
                  <a:schemeClr val="bg1"/>
                </a:solidFill>
                <a:latin typeface="Palatino Linotype" pitchFamily="18" charset="0"/>
              </a:rPr>
              <a:t>Colorado Wildfires Signal Mounting Wildfire </a:t>
            </a:r>
            <a:r>
              <a:rPr lang="en-US" sz="3600" dirty="0">
                <a:solidFill>
                  <a:schemeClr val="bg1"/>
                </a:solidFill>
                <a:latin typeface="Palatino Linotype" pitchFamily="18" charset="0"/>
              </a:rPr>
              <a:t>Threat </a:t>
            </a:r>
          </a:p>
        </p:txBody>
      </p:sp>
      <p:sp>
        <p:nvSpPr>
          <p:cNvPr id="6" name="Rectangle 5"/>
          <p:cNvSpPr/>
          <p:nvPr/>
        </p:nvSpPr>
        <p:spPr>
          <a:xfrm>
            <a:off x="468313" y="1557338"/>
            <a:ext cx="14162087" cy="123825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7"/>
          <p:cNvSpPr>
            <a:spLocks noChangeArrowheads="1"/>
          </p:cNvSpPr>
          <p:nvPr/>
        </p:nvSpPr>
        <p:spPr bwMode="auto">
          <a:xfrm>
            <a:off x="457200" y="1220788"/>
            <a:ext cx="14020800" cy="2044700"/>
          </a:xfrm>
          <a:prstGeom prst="rect">
            <a:avLst/>
          </a:prstGeom>
          <a:noFill/>
          <a:ln w="9525">
            <a:noFill/>
            <a:miter lim="800000"/>
            <a:headEnd/>
            <a:tailEnd/>
          </a:ln>
          <a:effectLst/>
        </p:spPr>
        <p:txBody>
          <a:bodyPr lIns="76069" tIns="38032" rIns="76069" bIns="38032">
            <a:spAutoFit/>
          </a:bodyPr>
          <a:lstStyle/>
          <a:p>
            <a:pPr defTabSz="1214438">
              <a:lnSpc>
                <a:spcPct val="95000"/>
              </a:lnSpc>
              <a:spcBef>
                <a:spcPct val="5000"/>
              </a:spcBef>
            </a:pPr>
            <a:endParaRPr lang="en-US" sz="2400" b="1" dirty="0">
              <a:solidFill>
                <a:srgbClr val="8EB4E3"/>
              </a:solidFill>
              <a:latin typeface="Palatino Linotype" pitchFamily="18" charset="0"/>
            </a:endParaRPr>
          </a:p>
          <a:p>
            <a:pPr marL="822325" lvl="1" indent="-457200" defTabSz="1214438">
              <a:spcBef>
                <a:spcPts val="300"/>
              </a:spcBef>
              <a:buFont typeface="Arial" charset="0"/>
              <a:buChar char="•"/>
            </a:pPr>
            <a:r>
              <a:rPr lang="en-US" sz="3000" dirty="0"/>
              <a:t>Extreme drought conditions </a:t>
            </a:r>
            <a:r>
              <a:rPr lang="en-US" sz="3000" dirty="0" smtClean="0"/>
              <a:t>increase </a:t>
            </a:r>
            <a:r>
              <a:rPr lang="en-US" sz="3000" dirty="0"/>
              <a:t>fuel availability</a:t>
            </a:r>
          </a:p>
          <a:p>
            <a:pPr marL="822325" lvl="1" indent="-457200" defTabSz="1214438">
              <a:spcBef>
                <a:spcPts val="300"/>
              </a:spcBef>
              <a:buFont typeface="Arial" charset="0"/>
              <a:buChar char="•"/>
            </a:pPr>
            <a:r>
              <a:rPr lang="en-US" sz="3000" dirty="0"/>
              <a:t>Urban areas that are located at edge of wildland are </a:t>
            </a:r>
            <a:r>
              <a:rPr lang="en-US" sz="3000" dirty="0" smtClean="0"/>
              <a:t>placed at </a:t>
            </a:r>
            <a:r>
              <a:rPr lang="en-US" sz="3000" dirty="0"/>
              <a:t>risk</a:t>
            </a:r>
          </a:p>
          <a:p>
            <a:pPr defTabSz="1214438">
              <a:lnSpc>
                <a:spcPct val="95000"/>
              </a:lnSpc>
              <a:spcBef>
                <a:spcPct val="5000"/>
              </a:spcBef>
              <a:buFont typeface="Arial" charset="0"/>
              <a:buChar char="•"/>
            </a:pPr>
            <a:endParaRPr lang="en-US" sz="3600" b="1" dirty="0">
              <a:solidFill>
                <a:srgbClr val="8EB4E3"/>
              </a:solidFill>
              <a:latin typeface="Palatino Linotype" pitchFamily="18" charset="0"/>
            </a:endParaRPr>
          </a:p>
        </p:txBody>
      </p:sp>
      <p:sp>
        <p:nvSpPr>
          <p:cNvPr id="9" name="Rectangle 8"/>
          <p:cNvSpPr/>
          <p:nvPr/>
        </p:nvSpPr>
        <p:spPr>
          <a:xfrm>
            <a:off x="467692" y="1041001"/>
            <a:ext cx="14162708"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A Changing Trend in Wildfire Incidence</a:t>
            </a:r>
          </a:p>
        </p:txBody>
      </p:sp>
      <p:sp>
        <p:nvSpPr>
          <p:cNvPr id="10" name="Rectangle 9"/>
          <p:cNvSpPr/>
          <p:nvPr/>
        </p:nvSpPr>
        <p:spPr>
          <a:xfrm>
            <a:off x="468313" y="2930525"/>
            <a:ext cx="14162087" cy="533400"/>
          </a:xfrm>
          <a:prstGeom prst="rect">
            <a:avLst/>
          </a:prstGeom>
          <a:solidFill>
            <a:schemeClr val="tx1"/>
          </a:solid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b="1" dirty="0" smtClean="0">
                <a:latin typeface="Palatino Linotype" pitchFamily="18" charset="0"/>
              </a:rPr>
              <a:t>2012 </a:t>
            </a:r>
            <a:r>
              <a:rPr lang="en-US" sz="3200" b="1" dirty="0">
                <a:latin typeface="Palatino Linotype" pitchFamily="18" charset="0"/>
              </a:rPr>
              <a:t>Waldo Canyon Fire </a:t>
            </a:r>
            <a:r>
              <a:rPr lang="en-US" sz="3200" b="1" dirty="0" smtClean="0">
                <a:latin typeface="Palatino Linotype" pitchFamily="18" charset="0"/>
              </a:rPr>
              <a:t>– Threat to Wildland Urban Interface Realized</a:t>
            </a:r>
            <a:endParaRPr lang="en-US" sz="3200" b="1" dirty="0">
              <a:latin typeface="Palatino Linotype" pitchFamily="18" charset="0"/>
            </a:endParaRPr>
          </a:p>
        </p:txBody>
      </p:sp>
      <p:pic>
        <p:nvPicPr>
          <p:cNvPr id="5128" name="Picture 12"/>
          <p:cNvPicPr>
            <a:picLocks noChangeAspect="1"/>
          </p:cNvPicPr>
          <p:nvPr/>
        </p:nvPicPr>
        <p:blipFill>
          <a:blip r:embed="rId3">
            <a:extLst>
              <a:ext uri="{28A0092B-C50C-407E-A947-70E740481C1C}">
                <a14:useLocalDpi xmlns:a14="http://schemas.microsoft.com/office/drawing/2010/main" val="0"/>
              </a:ext>
            </a:extLst>
          </a:blip>
          <a:srcRect r="7156"/>
          <a:stretch>
            <a:fillRect/>
          </a:stretch>
        </p:blipFill>
        <p:spPr bwMode="auto">
          <a:xfrm>
            <a:off x="7624763" y="3648075"/>
            <a:ext cx="66849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613" y="3638550"/>
            <a:ext cx="64293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452662" y="1752600"/>
            <a:ext cx="13697618" cy="646331"/>
          </a:xfrm>
          <a:prstGeom prst="rect">
            <a:avLst/>
          </a:prstGeom>
          <a:noFill/>
          <a:ln w="9525">
            <a:noFill/>
            <a:miter lim="800000"/>
            <a:headEnd/>
            <a:tailEnd/>
          </a:ln>
        </p:spPr>
        <p:txBody>
          <a:bodyPr>
            <a:spAutoFit/>
          </a:bodyPr>
          <a:lstStyle/>
          <a:p>
            <a:pPr>
              <a:defRPr/>
            </a:pPr>
            <a:r>
              <a:rPr lang="en-US" sz="3600" dirty="0">
                <a:ln w="18415" cmpd="sng">
                  <a:solidFill>
                    <a:srgbClr val="FFFFFF"/>
                  </a:solidFill>
                  <a:prstDash val="solid"/>
                </a:ln>
                <a:solidFill>
                  <a:srgbClr val="FFFFFF"/>
                </a:solidFill>
                <a:effectLst>
                  <a:outerShdw blurRad="38100" dist="38100" dir="2700000" algn="tl">
                    <a:srgbClr val="000000">
                      <a:alpha val="43137"/>
                    </a:srgbClr>
                  </a:outerShdw>
                </a:effectLst>
                <a:latin typeface="Palatino Linotype" pitchFamily="18" charset="0"/>
              </a:rPr>
              <a:t>District 1 </a:t>
            </a:r>
            <a:r>
              <a:rPr lang="en-US" sz="3600" dirty="0">
                <a:ln w="18415" cmpd="sng">
                  <a:solidFill>
                    <a:srgbClr val="FFFFFF"/>
                  </a:solidFill>
                  <a:prstDash val="solid"/>
                </a:ln>
                <a:solidFill>
                  <a:srgbClr val="FFFFFF"/>
                </a:solidFill>
                <a:latin typeface="Palatino Linotype" pitchFamily="18" charset="0"/>
              </a:rPr>
              <a:t>– Baseline Volume to Capacity Ratio (V/C) Results</a:t>
            </a:r>
            <a:endParaRPr lang="en-US" sz="3600" dirty="0">
              <a:solidFill>
                <a:schemeClr val="bg1"/>
              </a:solidFill>
              <a:latin typeface="Palatino Linotype" pitchFamily="18" charset="0"/>
            </a:endParaRPr>
          </a:p>
        </p:txBody>
      </p:sp>
      <p:pic>
        <p:nvPicPr>
          <p:cNvPr id="23555" name="Picture 2" descr="D1-5.jpg"/>
          <p:cNvPicPr preferRelativeResize="0">
            <a:picLocks/>
          </p:cNvPicPr>
          <p:nvPr/>
        </p:nvPicPr>
        <p:blipFill>
          <a:blip r:embed="rId3">
            <a:extLst>
              <a:ext uri="{28A0092B-C50C-407E-A947-70E740481C1C}">
                <a14:useLocalDpi xmlns:a14="http://schemas.microsoft.com/office/drawing/2010/main" val="0"/>
              </a:ext>
            </a:extLst>
          </a:blip>
          <a:srcRect l="595" t="4221" r="2" b="2684"/>
          <a:stretch>
            <a:fillRect/>
          </a:stretch>
        </p:blipFill>
        <p:spPr bwMode="auto">
          <a:xfrm>
            <a:off x="146050" y="990600"/>
            <a:ext cx="14435138" cy="8077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556" name="Group 20"/>
          <p:cNvGrpSpPr>
            <a:grpSpLocks/>
          </p:cNvGrpSpPr>
          <p:nvPr/>
        </p:nvGrpSpPr>
        <p:grpSpPr bwMode="auto">
          <a:xfrm>
            <a:off x="155575" y="1003300"/>
            <a:ext cx="14401800" cy="8062913"/>
            <a:chOff x="28799" y="917210"/>
            <a:chExt cx="14596346" cy="8206438"/>
          </a:xfrm>
        </p:grpSpPr>
        <p:pic>
          <p:nvPicPr>
            <p:cNvPr id="23565" name="Picture 4" descr="KeyMap_D1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26223" y="917210"/>
              <a:ext cx="3898922" cy="504544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8799" y="6837349"/>
              <a:ext cx="3552550" cy="228629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p>
          </p:txBody>
        </p:sp>
      </p:grpSp>
      <p:grpSp>
        <p:nvGrpSpPr>
          <p:cNvPr id="23557" name="Group 19"/>
          <p:cNvGrpSpPr>
            <a:grpSpLocks/>
          </p:cNvGrpSpPr>
          <p:nvPr/>
        </p:nvGrpSpPr>
        <p:grpSpPr bwMode="auto">
          <a:xfrm>
            <a:off x="247650" y="6884988"/>
            <a:ext cx="3576638" cy="2200275"/>
            <a:chOff x="125380" y="6695110"/>
            <a:chExt cx="3577424" cy="2199412"/>
          </a:xfrm>
        </p:grpSpPr>
        <p:sp>
          <p:nvSpPr>
            <p:cNvPr id="23559" name="TextBox 7"/>
            <p:cNvSpPr txBox="1">
              <a:spLocks noChangeArrowheads="1"/>
            </p:cNvSpPr>
            <p:nvPr/>
          </p:nvSpPr>
          <p:spPr bwMode="auto">
            <a:xfrm>
              <a:off x="1089534" y="6695110"/>
              <a:ext cx="1599560" cy="4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LEGEND</a:t>
              </a:r>
            </a:p>
          </p:txBody>
        </p:sp>
        <p:sp>
          <p:nvSpPr>
            <p:cNvPr id="23560" name="TextBox 8"/>
            <p:cNvSpPr txBox="1">
              <a:spLocks noChangeArrowheads="1"/>
            </p:cNvSpPr>
            <p:nvPr/>
          </p:nvSpPr>
          <p:spPr bwMode="auto">
            <a:xfrm>
              <a:off x="125380" y="7172164"/>
              <a:ext cx="3577424" cy="4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Volume to Capacity Ratio</a:t>
              </a:r>
            </a:p>
          </p:txBody>
        </p:sp>
        <p:sp>
          <p:nvSpPr>
            <p:cNvPr id="10" name="Rectangle 9"/>
            <p:cNvSpPr/>
            <p:nvPr/>
          </p:nvSpPr>
          <p:spPr bwMode="auto">
            <a:xfrm>
              <a:off x="269875" y="7771013"/>
              <a:ext cx="1311563" cy="255487"/>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bwMode="auto">
            <a:xfrm>
              <a:off x="269875" y="8123300"/>
              <a:ext cx="1311563" cy="250727"/>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bwMode="auto">
            <a:xfrm>
              <a:off x="269875" y="8502563"/>
              <a:ext cx="1311563" cy="255488"/>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564" name="TextBox 12"/>
            <p:cNvSpPr txBox="1">
              <a:spLocks noChangeArrowheads="1"/>
            </p:cNvSpPr>
            <p:nvPr/>
          </p:nvSpPr>
          <p:spPr bwMode="auto">
            <a:xfrm>
              <a:off x="1716715" y="7740361"/>
              <a:ext cx="1986089" cy="115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&gt; = 1</a:t>
              </a:r>
            </a:p>
            <a:p>
              <a:pPr eaLnBrk="1" hangingPunct="1"/>
              <a:r>
                <a:rPr lang="en-US" sz="2500" b="1" dirty="0">
                  <a:latin typeface="Arial Narrow" pitchFamily="34" charset="0"/>
                </a:rPr>
                <a:t>0.85 to 1</a:t>
              </a:r>
            </a:p>
            <a:p>
              <a:pPr eaLnBrk="1" hangingPunct="1"/>
              <a:r>
                <a:rPr lang="en-US" sz="2500" b="1" dirty="0">
                  <a:latin typeface="Arial Narrow" pitchFamily="34" charset="0"/>
                </a:rPr>
                <a:t>&lt; = 0.85</a:t>
              </a:r>
            </a:p>
          </p:txBody>
        </p:sp>
      </p:grpSp>
      <p:sp>
        <p:nvSpPr>
          <p:cNvPr id="23558" name="TextBox 10"/>
          <p:cNvSpPr txBox="1">
            <a:spLocks noChangeArrowheads="1"/>
          </p:cNvSpPr>
          <p:nvPr/>
        </p:nvSpPr>
        <p:spPr bwMode="auto">
          <a:xfrm>
            <a:off x="358775" y="14288"/>
            <a:ext cx="1295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1 - Baseline V/C Ratio Results</a:t>
            </a:r>
          </a:p>
        </p:txBody>
      </p:sp>
      <p:sp>
        <p:nvSpPr>
          <p:cNvPr id="15" name="TextBox 14"/>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20</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0"/>
          <p:cNvSpPr txBox="1">
            <a:spLocks noChangeArrowheads="1"/>
          </p:cNvSpPr>
          <p:nvPr/>
        </p:nvSpPr>
        <p:spPr bwMode="auto">
          <a:xfrm>
            <a:off x="358775" y="14288"/>
            <a:ext cx="1295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 Neighborhood 2 - Baseline Statistics</a:t>
            </a:r>
          </a:p>
        </p:txBody>
      </p:sp>
      <p:sp>
        <p:nvSpPr>
          <p:cNvPr id="21" name="Rectangle 20"/>
          <p:cNvSpPr/>
          <p:nvPr/>
        </p:nvSpPr>
        <p:spPr>
          <a:xfrm>
            <a:off x="9601200" y="1066800"/>
            <a:ext cx="5029200" cy="7315200"/>
          </a:xfrm>
          <a:prstGeom prst="rect">
            <a:avLst/>
          </a:prstGeom>
          <a:solidFill>
            <a:schemeClr val="bg1"/>
          </a:solidFill>
          <a:ln w="28575">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21"/>
          <p:cNvSpPr txBox="1"/>
          <p:nvPr/>
        </p:nvSpPr>
        <p:spPr>
          <a:xfrm>
            <a:off x="9753600" y="1219200"/>
            <a:ext cx="4802188" cy="5694363"/>
          </a:xfrm>
          <a:prstGeom prst="rect">
            <a:avLst/>
          </a:prstGeom>
          <a:noFill/>
          <a:ln w="22225">
            <a:noFill/>
          </a:ln>
          <a:effectLst/>
        </p:spPr>
        <p:txBody>
          <a:bodyPr>
            <a:spAutoFit/>
          </a:bodyPr>
          <a:lstStyle/>
          <a:p>
            <a:pPr>
              <a:defRPr/>
            </a:pPr>
            <a:r>
              <a:rPr lang="en-US" sz="2500" cap="all" dirty="0"/>
              <a:t>Neighborhood Statistics</a:t>
            </a:r>
          </a:p>
          <a:p>
            <a:pPr>
              <a:defRPr/>
            </a:pPr>
            <a:endParaRPr lang="en-US" sz="800" dirty="0">
              <a:latin typeface="Arial" pitchFamily="34" charset="0"/>
              <a:cs typeface="Arial" pitchFamily="34" charset="0"/>
            </a:endParaRPr>
          </a:p>
          <a:p>
            <a:pPr marL="342900" indent="-342900">
              <a:buFont typeface="Wingdings" pitchFamily="2" charset="2"/>
              <a:buChar char="ü"/>
              <a:defRPr/>
            </a:pPr>
            <a:r>
              <a:rPr lang="en-US" sz="2500" dirty="0">
                <a:latin typeface="Arial" pitchFamily="34" charset="0"/>
                <a:cs typeface="Arial" pitchFamily="34" charset="0"/>
              </a:rPr>
              <a:t>6,700 Households</a:t>
            </a:r>
          </a:p>
          <a:p>
            <a:pPr>
              <a:defRPr/>
            </a:pPr>
            <a:endParaRPr lang="en-US" sz="1400" dirty="0">
              <a:latin typeface="Arial" pitchFamily="34" charset="0"/>
              <a:cs typeface="Arial" pitchFamily="34" charset="0"/>
            </a:endParaRPr>
          </a:p>
          <a:p>
            <a:pPr marL="342900" indent="-342900">
              <a:buFont typeface="Wingdings" pitchFamily="2" charset="2"/>
              <a:buChar char="ü"/>
              <a:defRPr/>
            </a:pPr>
            <a:r>
              <a:rPr lang="en-US" sz="2500" dirty="0">
                <a:latin typeface="Arial" pitchFamily="34" charset="0"/>
                <a:cs typeface="Arial" pitchFamily="34" charset="0"/>
              </a:rPr>
              <a:t>14,070 Persons</a:t>
            </a:r>
          </a:p>
          <a:p>
            <a:pPr>
              <a:defRPr/>
            </a:pPr>
            <a:endParaRPr lang="en-US" sz="1400" dirty="0">
              <a:latin typeface="Arial" pitchFamily="34" charset="0"/>
              <a:cs typeface="Arial" pitchFamily="34" charset="0"/>
            </a:endParaRPr>
          </a:p>
          <a:p>
            <a:pPr marL="342900" indent="-342900">
              <a:buFont typeface="Wingdings" pitchFamily="2" charset="2"/>
              <a:buChar char="ü"/>
              <a:defRPr/>
            </a:pPr>
            <a:r>
              <a:rPr lang="en-US" sz="2500" dirty="0"/>
              <a:t>3 Egress Portals</a:t>
            </a:r>
          </a:p>
          <a:p>
            <a:pPr marL="731520" lvl="1" indent="-182880">
              <a:buFont typeface="Arial" pitchFamily="34" charset="0"/>
              <a:buChar char="•"/>
              <a:defRPr/>
            </a:pPr>
            <a:r>
              <a:rPr lang="en-US" sz="2500" dirty="0"/>
              <a:t>Centennial Boulevard</a:t>
            </a:r>
          </a:p>
          <a:p>
            <a:pPr marL="731520" lvl="1" indent="-182880">
              <a:buFont typeface="Arial" pitchFamily="34" charset="0"/>
              <a:buChar char="•"/>
              <a:defRPr/>
            </a:pPr>
            <a:r>
              <a:rPr lang="en-US" sz="2500" dirty="0"/>
              <a:t>Nevada-Rockrimmon/I-25</a:t>
            </a:r>
          </a:p>
          <a:p>
            <a:pPr marL="731520" lvl="1" indent="-182880">
              <a:buFont typeface="Arial" pitchFamily="34" charset="0"/>
              <a:buChar char="•"/>
              <a:defRPr/>
            </a:pPr>
            <a:r>
              <a:rPr lang="en-US" sz="2500" dirty="0"/>
              <a:t>Woodmen Road/I-25</a:t>
            </a:r>
          </a:p>
          <a:p>
            <a:pPr>
              <a:defRPr/>
            </a:pPr>
            <a:endParaRPr lang="en-US" sz="1400" dirty="0">
              <a:latin typeface="Arial" pitchFamily="34" charset="0"/>
              <a:cs typeface="Arial" pitchFamily="34" charset="0"/>
            </a:endParaRPr>
          </a:p>
          <a:p>
            <a:pPr marL="342900" indent="-342900">
              <a:buFont typeface="Wingdings" pitchFamily="2" charset="2"/>
              <a:buChar char="ü"/>
              <a:defRPr/>
            </a:pPr>
            <a:r>
              <a:rPr lang="en-US" sz="2500" dirty="0">
                <a:latin typeface="Arial" pitchFamily="34" charset="0"/>
                <a:cs typeface="Arial" pitchFamily="34" charset="0"/>
              </a:rPr>
              <a:t>Neighborhood Size</a:t>
            </a:r>
          </a:p>
          <a:p>
            <a:pPr marL="731520" lvl="1" indent="-182880">
              <a:buFont typeface="Arial" pitchFamily="34" charset="0"/>
              <a:buChar char="•"/>
              <a:defRPr/>
            </a:pPr>
            <a:r>
              <a:rPr lang="en-US" sz="2500" dirty="0">
                <a:latin typeface="Arial" pitchFamily="34" charset="0"/>
                <a:cs typeface="Arial" pitchFamily="34" charset="0"/>
              </a:rPr>
              <a:t>East-west - </a:t>
            </a:r>
            <a:r>
              <a:rPr lang="en-US" sz="2500" dirty="0"/>
              <a:t>4 miles </a:t>
            </a:r>
          </a:p>
          <a:p>
            <a:pPr marL="731520" lvl="1" indent="-182880">
              <a:buFont typeface="Arial" pitchFamily="34" charset="0"/>
              <a:buChar char="•"/>
              <a:defRPr/>
            </a:pPr>
            <a:r>
              <a:rPr lang="en-US" sz="2500" dirty="0"/>
              <a:t>North-south - 3 miles</a:t>
            </a:r>
          </a:p>
          <a:p>
            <a:pPr>
              <a:defRPr/>
            </a:pPr>
            <a:endParaRPr lang="en-US" sz="1400" dirty="0"/>
          </a:p>
          <a:p>
            <a:pPr marL="342900" indent="-342900">
              <a:buFont typeface="Wingdings" pitchFamily="2" charset="2"/>
              <a:buChar char="ü"/>
              <a:defRPr/>
            </a:pPr>
            <a:r>
              <a:rPr lang="en-US" sz="2500" dirty="0">
                <a:latin typeface="Arial" pitchFamily="34" charset="0"/>
                <a:cs typeface="Arial" pitchFamily="34" charset="0"/>
              </a:rPr>
              <a:t>I-25 provides primary evacuation route</a:t>
            </a:r>
          </a:p>
        </p:txBody>
      </p:sp>
      <p:grpSp>
        <p:nvGrpSpPr>
          <p:cNvPr id="24581" name="Group 7"/>
          <p:cNvGrpSpPr>
            <a:grpSpLocks/>
          </p:cNvGrpSpPr>
          <p:nvPr/>
        </p:nvGrpSpPr>
        <p:grpSpPr bwMode="auto">
          <a:xfrm>
            <a:off x="533400" y="1066800"/>
            <a:ext cx="8658225" cy="7315200"/>
            <a:chOff x="533400" y="1066800"/>
            <a:chExt cx="8658450" cy="7315200"/>
          </a:xfrm>
        </p:grpSpPr>
        <p:grpSp>
          <p:nvGrpSpPr>
            <p:cNvPr id="24582" name="Group 2"/>
            <p:cNvGrpSpPr>
              <a:grpSpLocks/>
            </p:cNvGrpSpPr>
            <p:nvPr/>
          </p:nvGrpSpPr>
          <p:grpSpPr bwMode="auto">
            <a:xfrm>
              <a:off x="533400" y="1066800"/>
              <a:ext cx="8658450" cy="7315200"/>
              <a:chOff x="312558" y="1066800"/>
              <a:chExt cx="9014838" cy="7315200"/>
            </a:xfrm>
          </p:grpSpPr>
          <p:sp>
            <p:nvSpPr>
              <p:cNvPr id="19" name="Rectangle 18"/>
              <p:cNvSpPr/>
              <p:nvPr/>
            </p:nvSpPr>
            <p:spPr>
              <a:xfrm>
                <a:off x="312558" y="1066800"/>
                <a:ext cx="2659493" cy="7315200"/>
              </a:xfrm>
              <a:prstGeom prst="rect">
                <a:avLst/>
              </a:prstGeom>
              <a:solidFill>
                <a:schemeClr val="bg1"/>
              </a:solidFill>
              <a:ln w="28575">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4589" name="Group 24"/>
              <p:cNvGrpSpPr>
                <a:grpSpLocks/>
              </p:cNvGrpSpPr>
              <p:nvPr/>
            </p:nvGrpSpPr>
            <p:grpSpPr bwMode="auto">
              <a:xfrm>
                <a:off x="405538" y="1066800"/>
                <a:ext cx="8921858" cy="7315200"/>
                <a:chOff x="381000" y="2286000"/>
                <a:chExt cx="6248400" cy="5559552"/>
              </a:xfrm>
            </p:grpSpPr>
            <p:pic>
              <p:nvPicPr>
                <p:cNvPr id="24590" name="Picture 25" descr="N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72" t="4713"/>
                <a:stretch>
                  <a:fillRect/>
                </a:stretch>
              </p:blipFill>
              <p:spPr bwMode="auto">
                <a:xfrm>
                  <a:off x="913959" y="2286000"/>
                  <a:ext cx="5715441" cy="555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 name="Oval 13"/>
                <p:cNvSpPr>
                  <a:spLocks noChangeAspect="1"/>
                </p:cNvSpPr>
                <p:nvPr/>
              </p:nvSpPr>
              <p:spPr>
                <a:xfrm>
                  <a:off x="5558626" y="7162673"/>
                  <a:ext cx="365800" cy="36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p:nvSpPr>
              <p:spPr>
                <a:xfrm>
                  <a:off x="381000" y="5181600"/>
                  <a:ext cx="2286000" cy="609600"/>
                </a:xfrm>
                <a:prstGeom prst="rect">
                  <a:avLst/>
                </a:prstGeom>
                <a:solidFill>
                  <a:schemeClr val="dk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Centennial Boulevard</a:t>
                  </a:r>
                </a:p>
                <a:p>
                  <a:pPr algn="ct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Vindicator Drive</a:t>
                  </a:r>
                </a:p>
              </p:txBody>
            </p:sp>
          </p:grpSp>
        </p:grpSp>
        <p:sp>
          <p:nvSpPr>
            <p:cNvPr id="5" name="Freeform 4"/>
            <p:cNvSpPr/>
            <p:nvPr/>
          </p:nvSpPr>
          <p:spPr>
            <a:xfrm>
              <a:off x="1355746" y="1706563"/>
              <a:ext cx="7543996" cy="5807075"/>
            </a:xfrm>
            <a:custGeom>
              <a:avLst/>
              <a:gdLst>
                <a:gd name="connsiteX0" fmla="*/ 0 w 7543800"/>
                <a:gd name="connsiteY0" fmla="*/ 716280 h 5806440"/>
                <a:gd name="connsiteX1" fmla="*/ 0 w 7543800"/>
                <a:gd name="connsiteY1" fmla="*/ 518160 h 5806440"/>
                <a:gd name="connsiteX2" fmla="*/ 304800 w 7543800"/>
                <a:gd name="connsiteY2" fmla="*/ 518160 h 5806440"/>
                <a:gd name="connsiteX3" fmla="*/ 289560 w 7543800"/>
                <a:gd name="connsiteY3" fmla="*/ 0 h 5806440"/>
                <a:gd name="connsiteX4" fmla="*/ 5394960 w 7543800"/>
                <a:gd name="connsiteY4" fmla="*/ 15240 h 5806440"/>
                <a:gd name="connsiteX5" fmla="*/ 5684520 w 7543800"/>
                <a:gd name="connsiteY5" fmla="*/ 198120 h 5806440"/>
                <a:gd name="connsiteX6" fmla="*/ 5958840 w 7543800"/>
                <a:gd name="connsiteY6" fmla="*/ 441960 h 5806440"/>
                <a:gd name="connsiteX7" fmla="*/ 6309360 w 7543800"/>
                <a:gd name="connsiteY7" fmla="*/ 807720 h 5806440"/>
                <a:gd name="connsiteX8" fmla="*/ 6629400 w 7543800"/>
                <a:gd name="connsiteY8" fmla="*/ 1021080 h 5806440"/>
                <a:gd name="connsiteX9" fmla="*/ 7315200 w 7543800"/>
                <a:gd name="connsiteY9" fmla="*/ 1874520 h 5806440"/>
                <a:gd name="connsiteX10" fmla="*/ 7376160 w 7543800"/>
                <a:gd name="connsiteY10" fmla="*/ 2026920 h 5806440"/>
                <a:gd name="connsiteX11" fmla="*/ 7543800 w 7543800"/>
                <a:gd name="connsiteY11" fmla="*/ 2773680 h 5806440"/>
                <a:gd name="connsiteX12" fmla="*/ 7513320 w 7543800"/>
                <a:gd name="connsiteY12" fmla="*/ 2834640 h 5806440"/>
                <a:gd name="connsiteX13" fmla="*/ 7513320 w 7543800"/>
                <a:gd name="connsiteY13" fmla="*/ 3108960 h 5806440"/>
                <a:gd name="connsiteX14" fmla="*/ 6949440 w 7543800"/>
                <a:gd name="connsiteY14" fmla="*/ 3169920 h 5806440"/>
                <a:gd name="connsiteX15" fmla="*/ 7040880 w 7543800"/>
                <a:gd name="connsiteY15" fmla="*/ 3596640 h 5806440"/>
                <a:gd name="connsiteX16" fmla="*/ 7086600 w 7543800"/>
                <a:gd name="connsiteY16" fmla="*/ 3794760 h 5806440"/>
                <a:gd name="connsiteX17" fmla="*/ 7010400 w 7543800"/>
                <a:gd name="connsiteY17" fmla="*/ 4175760 h 5806440"/>
                <a:gd name="connsiteX18" fmla="*/ 6873240 w 7543800"/>
                <a:gd name="connsiteY18" fmla="*/ 4328160 h 5806440"/>
                <a:gd name="connsiteX19" fmla="*/ 6797040 w 7543800"/>
                <a:gd name="connsiteY19" fmla="*/ 4739640 h 5806440"/>
                <a:gd name="connsiteX20" fmla="*/ 6614160 w 7543800"/>
                <a:gd name="connsiteY20" fmla="*/ 5516880 h 5806440"/>
                <a:gd name="connsiteX21" fmla="*/ 6614160 w 7543800"/>
                <a:gd name="connsiteY21" fmla="*/ 5775960 h 5806440"/>
                <a:gd name="connsiteX22" fmla="*/ 6492240 w 7543800"/>
                <a:gd name="connsiteY22" fmla="*/ 5806440 h 5806440"/>
                <a:gd name="connsiteX23" fmla="*/ 6248400 w 7543800"/>
                <a:gd name="connsiteY23" fmla="*/ 5684520 h 5806440"/>
                <a:gd name="connsiteX24" fmla="*/ 5364480 w 7543800"/>
                <a:gd name="connsiteY24" fmla="*/ 5684520 h 5806440"/>
                <a:gd name="connsiteX25" fmla="*/ 5090160 w 7543800"/>
                <a:gd name="connsiteY25" fmla="*/ 5532120 h 5806440"/>
                <a:gd name="connsiteX26" fmla="*/ 4922520 w 7543800"/>
                <a:gd name="connsiteY26" fmla="*/ 5471160 h 5806440"/>
                <a:gd name="connsiteX27" fmla="*/ 4922520 w 7543800"/>
                <a:gd name="connsiteY27" fmla="*/ 5471160 h 5806440"/>
                <a:gd name="connsiteX28" fmla="*/ 4815840 w 7543800"/>
                <a:gd name="connsiteY28" fmla="*/ 5547360 h 5806440"/>
                <a:gd name="connsiteX29" fmla="*/ 4724400 w 7543800"/>
                <a:gd name="connsiteY29" fmla="*/ 5394960 h 5806440"/>
                <a:gd name="connsiteX30" fmla="*/ 4602480 w 7543800"/>
                <a:gd name="connsiteY30" fmla="*/ 5273040 h 5806440"/>
                <a:gd name="connsiteX31" fmla="*/ 4434840 w 7543800"/>
                <a:gd name="connsiteY31" fmla="*/ 5257800 h 5806440"/>
                <a:gd name="connsiteX32" fmla="*/ 4389120 w 7543800"/>
                <a:gd name="connsiteY32" fmla="*/ 4998720 h 5806440"/>
                <a:gd name="connsiteX33" fmla="*/ 4587240 w 7543800"/>
                <a:gd name="connsiteY33" fmla="*/ 4770120 h 5806440"/>
                <a:gd name="connsiteX34" fmla="*/ 4770120 w 7543800"/>
                <a:gd name="connsiteY34" fmla="*/ 4617720 h 5806440"/>
                <a:gd name="connsiteX35" fmla="*/ 4693920 w 7543800"/>
                <a:gd name="connsiteY35" fmla="*/ 4511040 h 5806440"/>
                <a:gd name="connsiteX36" fmla="*/ 4754880 w 7543800"/>
                <a:gd name="connsiteY36" fmla="*/ 4389120 h 5806440"/>
                <a:gd name="connsiteX37" fmla="*/ 4663440 w 7543800"/>
                <a:gd name="connsiteY37" fmla="*/ 4267200 h 5806440"/>
                <a:gd name="connsiteX38" fmla="*/ 4556760 w 7543800"/>
                <a:gd name="connsiteY38" fmla="*/ 4358640 h 5806440"/>
                <a:gd name="connsiteX39" fmla="*/ 4404360 w 7543800"/>
                <a:gd name="connsiteY39" fmla="*/ 4312920 h 5806440"/>
                <a:gd name="connsiteX40" fmla="*/ 4175760 w 7543800"/>
                <a:gd name="connsiteY40" fmla="*/ 4404360 h 5806440"/>
                <a:gd name="connsiteX41" fmla="*/ 3931920 w 7543800"/>
                <a:gd name="connsiteY41" fmla="*/ 4450080 h 5806440"/>
                <a:gd name="connsiteX42" fmla="*/ 3840480 w 7543800"/>
                <a:gd name="connsiteY42" fmla="*/ 4480560 h 5806440"/>
                <a:gd name="connsiteX43" fmla="*/ 3550920 w 7543800"/>
                <a:gd name="connsiteY43" fmla="*/ 4389120 h 5806440"/>
                <a:gd name="connsiteX44" fmla="*/ 3429000 w 7543800"/>
                <a:gd name="connsiteY44" fmla="*/ 4145280 h 5806440"/>
                <a:gd name="connsiteX45" fmla="*/ 3078480 w 7543800"/>
                <a:gd name="connsiteY45" fmla="*/ 3779520 h 5806440"/>
                <a:gd name="connsiteX46" fmla="*/ 2987040 w 7543800"/>
                <a:gd name="connsiteY46" fmla="*/ 3733800 h 5806440"/>
                <a:gd name="connsiteX47" fmla="*/ 2788920 w 7543800"/>
                <a:gd name="connsiteY47" fmla="*/ 3520440 h 5806440"/>
                <a:gd name="connsiteX48" fmla="*/ 2651760 w 7543800"/>
                <a:gd name="connsiteY48" fmla="*/ 3261360 h 5806440"/>
                <a:gd name="connsiteX49" fmla="*/ 2484120 w 7543800"/>
                <a:gd name="connsiteY49" fmla="*/ 2773680 h 5806440"/>
                <a:gd name="connsiteX50" fmla="*/ 2346960 w 7543800"/>
                <a:gd name="connsiteY50" fmla="*/ 2667000 h 5806440"/>
                <a:gd name="connsiteX51" fmla="*/ 2255520 w 7543800"/>
                <a:gd name="connsiteY51" fmla="*/ 2575560 h 5806440"/>
                <a:gd name="connsiteX52" fmla="*/ 1828800 w 7543800"/>
                <a:gd name="connsiteY52" fmla="*/ 2560320 h 5806440"/>
                <a:gd name="connsiteX53" fmla="*/ 1737360 w 7543800"/>
                <a:gd name="connsiteY53" fmla="*/ 2377440 h 5806440"/>
                <a:gd name="connsiteX54" fmla="*/ 1737360 w 7543800"/>
                <a:gd name="connsiteY54" fmla="*/ 2179320 h 5806440"/>
                <a:gd name="connsiteX55" fmla="*/ 1798320 w 7543800"/>
                <a:gd name="connsiteY55" fmla="*/ 1935480 h 5806440"/>
                <a:gd name="connsiteX56" fmla="*/ 1798320 w 7543800"/>
                <a:gd name="connsiteY56" fmla="*/ 1844040 h 5806440"/>
                <a:gd name="connsiteX57" fmla="*/ 1737360 w 7543800"/>
                <a:gd name="connsiteY57" fmla="*/ 1783080 h 5806440"/>
                <a:gd name="connsiteX58" fmla="*/ 1691640 w 7543800"/>
                <a:gd name="connsiteY58" fmla="*/ 1584960 h 5806440"/>
                <a:gd name="connsiteX59" fmla="*/ 1478280 w 7543800"/>
                <a:gd name="connsiteY59" fmla="*/ 1508760 h 5806440"/>
                <a:gd name="connsiteX60" fmla="*/ 1402080 w 7543800"/>
                <a:gd name="connsiteY60" fmla="*/ 1417320 h 5806440"/>
                <a:gd name="connsiteX61" fmla="*/ 1524000 w 7543800"/>
                <a:gd name="connsiteY61" fmla="*/ 1280160 h 5806440"/>
                <a:gd name="connsiteX62" fmla="*/ 1493520 w 7543800"/>
                <a:gd name="connsiteY62" fmla="*/ 1188720 h 5806440"/>
                <a:gd name="connsiteX63" fmla="*/ 1447800 w 7543800"/>
                <a:gd name="connsiteY63" fmla="*/ 1082040 h 5806440"/>
                <a:gd name="connsiteX64" fmla="*/ 1356360 w 7543800"/>
                <a:gd name="connsiteY64" fmla="*/ 1051560 h 5806440"/>
                <a:gd name="connsiteX65" fmla="*/ 1295400 w 7543800"/>
                <a:gd name="connsiteY65" fmla="*/ 1051560 h 5806440"/>
                <a:gd name="connsiteX66" fmla="*/ 1203960 w 7543800"/>
                <a:gd name="connsiteY66" fmla="*/ 1036320 h 5806440"/>
                <a:gd name="connsiteX67" fmla="*/ 1143000 w 7543800"/>
                <a:gd name="connsiteY67" fmla="*/ 960120 h 5806440"/>
                <a:gd name="connsiteX68" fmla="*/ 1112520 w 7543800"/>
                <a:gd name="connsiteY68" fmla="*/ 822960 h 5806440"/>
                <a:gd name="connsiteX69" fmla="*/ 1005840 w 7543800"/>
                <a:gd name="connsiteY69" fmla="*/ 822960 h 5806440"/>
                <a:gd name="connsiteX70" fmla="*/ 944880 w 7543800"/>
                <a:gd name="connsiteY70" fmla="*/ 792480 h 5806440"/>
                <a:gd name="connsiteX71" fmla="*/ 990600 w 7543800"/>
                <a:gd name="connsiteY71" fmla="*/ 685800 h 5806440"/>
                <a:gd name="connsiteX72" fmla="*/ 990600 w 7543800"/>
                <a:gd name="connsiteY72" fmla="*/ 655320 h 5806440"/>
                <a:gd name="connsiteX73" fmla="*/ 914400 w 7543800"/>
                <a:gd name="connsiteY73" fmla="*/ 655320 h 5806440"/>
                <a:gd name="connsiteX74" fmla="*/ 838200 w 7543800"/>
                <a:gd name="connsiteY74" fmla="*/ 731520 h 5806440"/>
                <a:gd name="connsiteX75" fmla="*/ 838200 w 7543800"/>
                <a:gd name="connsiteY75" fmla="*/ 762000 h 5806440"/>
                <a:gd name="connsiteX76" fmla="*/ 731520 w 7543800"/>
                <a:gd name="connsiteY76" fmla="*/ 746760 h 5806440"/>
                <a:gd name="connsiteX77" fmla="*/ 685800 w 7543800"/>
                <a:gd name="connsiteY77" fmla="*/ 670560 h 5806440"/>
                <a:gd name="connsiteX78" fmla="*/ 655320 w 7543800"/>
                <a:gd name="connsiteY78" fmla="*/ 670560 h 5806440"/>
                <a:gd name="connsiteX79" fmla="*/ 594360 w 7543800"/>
                <a:gd name="connsiteY79" fmla="*/ 716280 h 5806440"/>
                <a:gd name="connsiteX80" fmla="*/ 502920 w 7543800"/>
                <a:gd name="connsiteY80" fmla="*/ 731520 h 5806440"/>
                <a:gd name="connsiteX81" fmla="*/ 457200 w 7543800"/>
                <a:gd name="connsiteY81" fmla="*/ 655320 h 5806440"/>
                <a:gd name="connsiteX82" fmla="*/ 335280 w 7543800"/>
                <a:gd name="connsiteY82" fmla="*/ 655320 h 5806440"/>
                <a:gd name="connsiteX83" fmla="*/ 152400 w 7543800"/>
                <a:gd name="connsiteY83" fmla="*/ 731520 h 5806440"/>
                <a:gd name="connsiteX84" fmla="*/ 0 w 7543800"/>
                <a:gd name="connsiteY84" fmla="*/ 71628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543800" h="5806440">
                  <a:moveTo>
                    <a:pt x="0" y="716280"/>
                  </a:moveTo>
                  <a:lnTo>
                    <a:pt x="0" y="518160"/>
                  </a:lnTo>
                  <a:lnTo>
                    <a:pt x="304800" y="518160"/>
                  </a:lnTo>
                  <a:lnTo>
                    <a:pt x="289560" y="0"/>
                  </a:lnTo>
                  <a:lnTo>
                    <a:pt x="5394960" y="15240"/>
                  </a:lnTo>
                  <a:lnTo>
                    <a:pt x="5684520" y="198120"/>
                  </a:lnTo>
                  <a:lnTo>
                    <a:pt x="5958840" y="441960"/>
                  </a:lnTo>
                  <a:lnTo>
                    <a:pt x="6309360" y="807720"/>
                  </a:lnTo>
                  <a:lnTo>
                    <a:pt x="6629400" y="1021080"/>
                  </a:lnTo>
                  <a:lnTo>
                    <a:pt x="7315200" y="1874520"/>
                  </a:lnTo>
                  <a:lnTo>
                    <a:pt x="7376160" y="2026920"/>
                  </a:lnTo>
                  <a:lnTo>
                    <a:pt x="7543800" y="2773680"/>
                  </a:lnTo>
                  <a:lnTo>
                    <a:pt x="7513320" y="2834640"/>
                  </a:lnTo>
                  <a:lnTo>
                    <a:pt x="7513320" y="3108960"/>
                  </a:lnTo>
                  <a:lnTo>
                    <a:pt x="6949440" y="3169920"/>
                  </a:lnTo>
                  <a:lnTo>
                    <a:pt x="7040880" y="3596640"/>
                  </a:lnTo>
                  <a:lnTo>
                    <a:pt x="7086600" y="3794760"/>
                  </a:lnTo>
                  <a:lnTo>
                    <a:pt x="7010400" y="4175760"/>
                  </a:lnTo>
                  <a:lnTo>
                    <a:pt x="6873240" y="4328160"/>
                  </a:lnTo>
                  <a:lnTo>
                    <a:pt x="6797040" y="4739640"/>
                  </a:lnTo>
                  <a:lnTo>
                    <a:pt x="6614160" y="5516880"/>
                  </a:lnTo>
                  <a:lnTo>
                    <a:pt x="6614160" y="5775960"/>
                  </a:lnTo>
                  <a:lnTo>
                    <a:pt x="6492240" y="5806440"/>
                  </a:lnTo>
                  <a:lnTo>
                    <a:pt x="6248400" y="5684520"/>
                  </a:lnTo>
                  <a:lnTo>
                    <a:pt x="5364480" y="5684520"/>
                  </a:lnTo>
                  <a:lnTo>
                    <a:pt x="5090160" y="5532120"/>
                  </a:lnTo>
                  <a:lnTo>
                    <a:pt x="4922520" y="5471160"/>
                  </a:lnTo>
                  <a:lnTo>
                    <a:pt x="4922520" y="5471160"/>
                  </a:lnTo>
                  <a:lnTo>
                    <a:pt x="4815840" y="5547360"/>
                  </a:lnTo>
                  <a:lnTo>
                    <a:pt x="4724400" y="5394960"/>
                  </a:lnTo>
                  <a:lnTo>
                    <a:pt x="4602480" y="5273040"/>
                  </a:lnTo>
                  <a:lnTo>
                    <a:pt x="4434840" y="5257800"/>
                  </a:lnTo>
                  <a:lnTo>
                    <a:pt x="4389120" y="4998720"/>
                  </a:lnTo>
                  <a:lnTo>
                    <a:pt x="4587240" y="4770120"/>
                  </a:lnTo>
                  <a:lnTo>
                    <a:pt x="4770120" y="4617720"/>
                  </a:lnTo>
                  <a:lnTo>
                    <a:pt x="4693920" y="4511040"/>
                  </a:lnTo>
                  <a:lnTo>
                    <a:pt x="4754880" y="4389120"/>
                  </a:lnTo>
                  <a:lnTo>
                    <a:pt x="4663440" y="4267200"/>
                  </a:lnTo>
                  <a:lnTo>
                    <a:pt x="4556760" y="4358640"/>
                  </a:lnTo>
                  <a:lnTo>
                    <a:pt x="4404360" y="4312920"/>
                  </a:lnTo>
                  <a:lnTo>
                    <a:pt x="4175760" y="4404360"/>
                  </a:lnTo>
                  <a:lnTo>
                    <a:pt x="3931920" y="4450080"/>
                  </a:lnTo>
                  <a:lnTo>
                    <a:pt x="3840480" y="4480560"/>
                  </a:lnTo>
                  <a:lnTo>
                    <a:pt x="3550920" y="4389120"/>
                  </a:lnTo>
                  <a:lnTo>
                    <a:pt x="3429000" y="4145280"/>
                  </a:lnTo>
                  <a:lnTo>
                    <a:pt x="3078480" y="3779520"/>
                  </a:lnTo>
                  <a:lnTo>
                    <a:pt x="2987040" y="3733800"/>
                  </a:lnTo>
                  <a:lnTo>
                    <a:pt x="2788920" y="3520440"/>
                  </a:lnTo>
                  <a:lnTo>
                    <a:pt x="2651760" y="3261360"/>
                  </a:lnTo>
                  <a:lnTo>
                    <a:pt x="2484120" y="2773680"/>
                  </a:lnTo>
                  <a:lnTo>
                    <a:pt x="2346960" y="2667000"/>
                  </a:lnTo>
                  <a:lnTo>
                    <a:pt x="2255520" y="2575560"/>
                  </a:lnTo>
                  <a:lnTo>
                    <a:pt x="1828800" y="2560320"/>
                  </a:lnTo>
                  <a:lnTo>
                    <a:pt x="1737360" y="2377440"/>
                  </a:lnTo>
                  <a:lnTo>
                    <a:pt x="1737360" y="2179320"/>
                  </a:lnTo>
                  <a:lnTo>
                    <a:pt x="1798320" y="1935480"/>
                  </a:lnTo>
                  <a:lnTo>
                    <a:pt x="1798320" y="1844040"/>
                  </a:lnTo>
                  <a:lnTo>
                    <a:pt x="1737360" y="1783080"/>
                  </a:lnTo>
                  <a:lnTo>
                    <a:pt x="1691640" y="1584960"/>
                  </a:lnTo>
                  <a:lnTo>
                    <a:pt x="1478280" y="1508760"/>
                  </a:lnTo>
                  <a:lnTo>
                    <a:pt x="1402080" y="1417320"/>
                  </a:lnTo>
                  <a:lnTo>
                    <a:pt x="1524000" y="1280160"/>
                  </a:lnTo>
                  <a:lnTo>
                    <a:pt x="1493520" y="1188720"/>
                  </a:lnTo>
                  <a:lnTo>
                    <a:pt x="1447800" y="1082040"/>
                  </a:lnTo>
                  <a:lnTo>
                    <a:pt x="1356360" y="1051560"/>
                  </a:lnTo>
                  <a:lnTo>
                    <a:pt x="1295400" y="1051560"/>
                  </a:lnTo>
                  <a:lnTo>
                    <a:pt x="1203960" y="1036320"/>
                  </a:lnTo>
                  <a:lnTo>
                    <a:pt x="1143000" y="960120"/>
                  </a:lnTo>
                  <a:lnTo>
                    <a:pt x="1112520" y="822960"/>
                  </a:lnTo>
                  <a:lnTo>
                    <a:pt x="1005840" y="822960"/>
                  </a:lnTo>
                  <a:lnTo>
                    <a:pt x="944880" y="792480"/>
                  </a:lnTo>
                  <a:lnTo>
                    <a:pt x="990600" y="685800"/>
                  </a:lnTo>
                  <a:lnTo>
                    <a:pt x="990600" y="655320"/>
                  </a:lnTo>
                  <a:lnTo>
                    <a:pt x="914400" y="655320"/>
                  </a:lnTo>
                  <a:lnTo>
                    <a:pt x="838200" y="731520"/>
                  </a:lnTo>
                  <a:lnTo>
                    <a:pt x="838200" y="762000"/>
                  </a:lnTo>
                  <a:lnTo>
                    <a:pt x="731520" y="746760"/>
                  </a:lnTo>
                  <a:lnTo>
                    <a:pt x="685800" y="670560"/>
                  </a:lnTo>
                  <a:lnTo>
                    <a:pt x="655320" y="670560"/>
                  </a:lnTo>
                  <a:lnTo>
                    <a:pt x="594360" y="716280"/>
                  </a:lnTo>
                  <a:lnTo>
                    <a:pt x="502920" y="731520"/>
                  </a:lnTo>
                  <a:lnTo>
                    <a:pt x="457200" y="655320"/>
                  </a:lnTo>
                  <a:lnTo>
                    <a:pt x="335280" y="655320"/>
                  </a:lnTo>
                  <a:lnTo>
                    <a:pt x="152400" y="731520"/>
                  </a:lnTo>
                  <a:lnTo>
                    <a:pt x="0" y="716280"/>
                  </a:lnTo>
                  <a:close/>
                </a:path>
              </a:pathLst>
            </a:custGeom>
            <a:solidFill>
              <a:srgbClr val="FFC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a:spLocks noChangeAspect="1"/>
            </p:cNvSpPr>
            <p:nvPr/>
          </p:nvSpPr>
          <p:spPr>
            <a:xfrm>
              <a:off x="3857711" y="5076825"/>
              <a:ext cx="501663" cy="481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ectangle 22"/>
            <p:cNvSpPr/>
            <p:nvPr/>
          </p:nvSpPr>
          <p:spPr>
            <a:xfrm>
              <a:off x="4071263" y="7283116"/>
              <a:ext cx="3553059" cy="802105"/>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Nevada-Rockrimmon /</a:t>
              </a:r>
            </a:p>
            <a:p>
              <a:pPr algn="ct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I-25 Interchange</a:t>
              </a:r>
            </a:p>
          </p:txBody>
        </p:sp>
        <p:sp>
          <p:nvSpPr>
            <p:cNvPr id="24" name="Oval 23"/>
            <p:cNvSpPr>
              <a:spLocks noChangeAspect="1"/>
            </p:cNvSpPr>
            <p:nvPr/>
          </p:nvSpPr>
          <p:spPr>
            <a:xfrm>
              <a:off x="8560009" y="4576763"/>
              <a:ext cx="501663" cy="4810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ctangle 25"/>
            <p:cNvSpPr/>
            <p:nvPr/>
          </p:nvSpPr>
          <p:spPr>
            <a:xfrm>
              <a:off x="5947764" y="4323346"/>
              <a:ext cx="2508647" cy="802105"/>
            </a:xfrm>
            <a:prstGeom prst="rect">
              <a:avLst/>
            </a:prstGeom>
            <a:solidFill>
              <a:schemeClr val="dk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Woodmen Road/</a:t>
              </a:r>
            </a:p>
            <a:p>
              <a:pPr algn="ct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I-25 Interchange</a:t>
              </a:r>
            </a:p>
          </p:txBody>
        </p:sp>
      </p:grpSp>
      <p:sp>
        <p:nvSpPr>
          <p:cNvPr id="17" name="TextBox 16"/>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21</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0"/>
          <p:cNvSpPr txBox="1">
            <a:spLocks noChangeArrowheads="1"/>
          </p:cNvSpPr>
          <p:nvPr/>
        </p:nvSpPr>
        <p:spPr bwMode="auto">
          <a:xfrm>
            <a:off x="514350" y="38100"/>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 Neighborhood 2 – Baseline V/C Ratio Results</a:t>
            </a:r>
          </a:p>
        </p:txBody>
      </p:sp>
      <p:pic>
        <p:nvPicPr>
          <p:cNvPr id="25603" name="Picture 1" descr="D1_N2_no contraflow.jpg"/>
          <p:cNvPicPr>
            <a:picLocks noChangeAspect="1"/>
          </p:cNvPicPr>
          <p:nvPr/>
        </p:nvPicPr>
        <p:blipFill>
          <a:blip r:embed="rId3">
            <a:extLst>
              <a:ext uri="{28A0092B-C50C-407E-A947-70E740481C1C}">
                <a14:useLocalDpi xmlns:a14="http://schemas.microsoft.com/office/drawing/2010/main" val="0"/>
              </a:ext>
            </a:extLst>
          </a:blip>
          <a:srcRect t="2711" b="2902"/>
          <a:stretch>
            <a:fillRect/>
          </a:stretch>
        </p:blipFill>
        <p:spPr bwMode="auto">
          <a:xfrm>
            <a:off x="133350" y="962025"/>
            <a:ext cx="14457363" cy="8067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4" descr="KeyMap_D1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960438"/>
            <a:ext cx="3749675" cy="4849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136525" y="6807200"/>
            <a:ext cx="3506788" cy="22463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p>
        </p:txBody>
      </p:sp>
      <p:grpSp>
        <p:nvGrpSpPr>
          <p:cNvPr id="25606" name="Group 5"/>
          <p:cNvGrpSpPr>
            <a:grpSpLocks/>
          </p:cNvGrpSpPr>
          <p:nvPr/>
        </p:nvGrpSpPr>
        <p:grpSpPr bwMode="auto">
          <a:xfrm>
            <a:off x="300038" y="6792913"/>
            <a:ext cx="3576637" cy="2198687"/>
            <a:chOff x="125380" y="6695110"/>
            <a:chExt cx="3577424" cy="2199412"/>
          </a:xfrm>
        </p:grpSpPr>
        <p:sp>
          <p:nvSpPr>
            <p:cNvPr id="25607" name="TextBox 6"/>
            <p:cNvSpPr txBox="1">
              <a:spLocks noChangeArrowheads="1"/>
            </p:cNvSpPr>
            <p:nvPr/>
          </p:nvSpPr>
          <p:spPr bwMode="auto">
            <a:xfrm>
              <a:off x="1120014" y="6695110"/>
              <a:ext cx="1599560" cy="4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LEGEND</a:t>
              </a:r>
            </a:p>
          </p:txBody>
        </p:sp>
        <p:sp>
          <p:nvSpPr>
            <p:cNvPr id="25608" name="TextBox 7"/>
            <p:cNvSpPr txBox="1">
              <a:spLocks noChangeArrowheads="1"/>
            </p:cNvSpPr>
            <p:nvPr/>
          </p:nvSpPr>
          <p:spPr bwMode="auto">
            <a:xfrm>
              <a:off x="125380" y="7172164"/>
              <a:ext cx="3577424" cy="4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Volume to Capacity Ratio</a:t>
              </a:r>
            </a:p>
          </p:txBody>
        </p:sp>
        <p:sp>
          <p:nvSpPr>
            <p:cNvPr id="9" name="Rectangle 8"/>
            <p:cNvSpPr/>
            <p:nvPr/>
          </p:nvSpPr>
          <p:spPr bwMode="auto">
            <a:xfrm>
              <a:off x="269874" y="7771790"/>
              <a:ext cx="1311564" cy="254084"/>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bwMode="auto">
            <a:xfrm>
              <a:off x="269874" y="8124331"/>
              <a:ext cx="1311564" cy="250908"/>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bwMode="auto">
            <a:xfrm>
              <a:off x="269874" y="8502281"/>
              <a:ext cx="1311564" cy="255671"/>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612" name="TextBox 11"/>
            <p:cNvSpPr txBox="1">
              <a:spLocks noChangeArrowheads="1"/>
            </p:cNvSpPr>
            <p:nvPr/>
          </p:nvSpPr>
          <p:spPr bwMode="auto">
            <a:xfrm>
              <a:off x="1716715" y="7740361"/>
              <a:ext cx="1986089" cy="115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&gt; = 1</a:t>
              </a:r>
            </a:p>
            <a:p>
              <a:pPr eaLnBrk="1" hangingPunct="1"/>
              <a:r>
                <a:rPr lang="en-US" sz="2500" b="1" dirty="0">
                  <a:latin typeface="Arial Narrow" pitchFamily="34" charset="0"/>
                </a:rPr>
                <a:t>0.85 to 1</a:t>
              </a:r>
            </a:p>
            <a:p>
              <a:pPr eaLnBrk="1" hangingPunct="1"/>
              <a:r>
                <a:rPr lang="en-US" sz="2500" b="1" dirty="0">
                  <a:latin typeface="Arial Narrow" pitchFamily="34" charset="0"/>
                </a:rPr>
                <a:t>&lt; = 0.85</a:t>
              </a:r>
            </a:p>
          </p:txBody>
        </p:sp>
      </p:grpSp>
      <p:sp>
        <p:nvSpPr>
          <p:cNvPr id="14" name="TextBox 13"/>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22</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0"/>
          <p:cNvSpPr txBox="1">
            <a:spLocks noChangeArrowheads="1"/>
          </p:cNvSpPr>
          <p:nvPr/>
        </p:nvSpPr>
        <p:spPr bwMode="auto">
          <a:xfrm>
            <a:off x="152400" y="76200"/>
            <a:ext cx="1417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 District 1 Neighborhood 2 – Cut Through Traffic Prohibited </a:t>
            </a:r>
          </a:p>
          <a:p>
            <a:pPr eaLnBrk="1" hangingPunct="1"/>
            <a:endParaRPr lang="en-US" sz="3600" dirty="0">
              <a:solidFill>
                <a:schemeClr val="bg1"/>
              </a:solidFill>
              <a:latin typeface="Palatino Linotype" pitchFamily="18" charset="0"/>
            </a:endParaRPr>
          </a:p>
        </p:txBody>
      </p:sp>
      <p:pic>
        <p:nvPicPr>
          <p:cNvPr id="27651" name="Picture 17" descr="COMUG Image.jpg"/>
          <p:cNvPicPr>
            <a:picLocks noChangeAspect="1"/>
          </p:cNvPicPr>
          <p:nvPr/>
        </p:nvPicPr>
        <p:blipFill>
          <a:blip r:embed="rId2">
            <a:extLst>
              <a:ext uri="{28A0092B-C50C-407E-A947-70E740481C1C}">
                <a14:useLocalDpi xmlns:a14="http://schemas.microsoft.com/office/drawing/2010/main" val="0"/>
              </a:ext>
            </a:extLst>
          </a:blip>
          <a:srcRect l="3828" t="4535" r="7954" b="13870"/>
          <a:stretch>
            <a:fillRect/>
          </a:stretch>
        </p:blipFill>
        <p:spPr bwMode="auto">
          <a:xfrm>
            <a:off x="60325" y="960438"/>
            <a:ext cx="14509750" cy="80930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26" descr="KeyMap_D1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960438"/>
            <a:ext cx="3749675" cy="4849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Rectangle 34"/>
          <p:cNvSpPr/>
          <p:nvPr/>
        </p:nvSpPr>
        <p:spPr bwMode="auto">
          <a:xfrm>
            <a:off x="15875" y="6807200"/>
            <a:ext cx="3505200" cy="22463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p>
        </p:txBody>
      </p:sp>
      <p:grpSp>
        <p:nvGrpSpPr>
          <p:cNvPr id="27654" name="Group 27"/>
          <p:cNvGrpSpPr>
            <a:grpSpLocks/>
          </p:cNvGrpSpPr>
          <p:nvPr/>
        </p:nvGrpSpPr>
        <p:grpSpPr bwMode="auto">
          <a:xfrm>
            <a:off x="182563" y="6815138"/>
            <a:ext cx="3578225" cy="2200275"/>
            <a:chOff x="125380" y="6695110"/>
            <a:chExt cx="3577424" cy="2199412"/>
          </a:xfrm>
        </p:grpSpPr>
        <p:sp>
          <p:nvSpPr>
            <p:cNvPr id="27655" name="TextBox 28"/>
            <p:cNvSpPr txBox="1">
              <a:spLocks noChangeArrowheads="1"/>
            </p:cNvSpPr>
            <p:nvPr/>
          </p:nvSpPr>
          <p:spPr bwMode="auto">
            <a:xfrm>
              <a:off x="1089534" y="6695110"/>
              <a:ext cx="1599560" cy="4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LEGEND</a:t>
              </a:r>
            </a:p>
          </p:txBody>
        </p:sp>
        <p:sp>
          <p:nvSpPr>
            <p:cNvPr id="27656" name="TextBox 29"/>
            <p:cNvSpPr txBox="1">
              <a:spLocks noChangeArrowheads="1"/>
            </p:cNvSpPr>
            <p:nvPr/>
          </p:nvSpPr>
          <p:spPr bwMode="auto">
            <a:xfrm>
              <a:off x="125380" y="7172164"/>
              <a:ext cx="3577424" cy="47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Volume to Capacity Ratio</a:t>
              </a:r>
            </a:p>
          </p:txBody>
        </p:sp>
        <p:sp>
          <p:nvSpPr>
            <p:cNvPr id="31" name="Rectangle 30"/>
            <p:cNvSpPr/>
            <p:nvPr/>
          </p:nvSpPr>
          <p:spPr bwMode="auto">
            <a:xfrm>
              <a:off x="269810" y="7771013"/>
              <a:ext cx="1310981" cy="255487"/>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ectangle 31"/>
            <p:cNvSpPr/>
            <p:nvPr/>
          </p:nvSpPr>
          <p:spPr bwMode="auto">
            <a:xfrm>
              <a:off x="269810" y="8123300"/>
              <a:ext cx="1310981" cy="250727"/>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Rectangle 32"/>
            <p:cNvSpPr/>
            <p:nvPr/>
          </p:nvSpPr>
          <p:spPr bwMode="auto">
            <a:xfrm>
              <a:off x="269810" y="8502563"/>
              <a:ext cx="1310981" cy="255488"/>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60" name="TextBox 33"/>
            <p:cNvSpPr txBox="1">
              <a:spLocks noChangeArrowheads="1"/>
            </p:cNvSpPr>
            <p:nvPr/>
          </p:nvSpPr>
          <p:spPr bwMode="auto">
            <a:xfrm>
              <a:off x="1716715" y="7740361"/>
              <a:ext cx="1986089" cy="115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2500" b="1" dirty="0">
                  <a:latin typeface="Arial Narrow" pitchFamily="34" charset="0"/>
                </a:rPr>
                <a:t>&gt; = 1</a:t>
              </a:r>
            </a:p>
            <a:p>
              <a:pPr eaLnBrk="1" hangingPunct="1"/>
              <a:r>
                <a:rPr lang="en-US" sz="2500" b="1" dirty="0">
                  <a:latin typeface="Arial Narrow" pitchFamily="34" charset="0"/>
                </a:rPr>
                <a:t>0.85 to 1</a:t>
              </a:r>
            </a:p>
            <a:p>
              <a:pPr eaLnBrk="1" hangingPunct="1"/>
              <a:r>
                <a:rPr lang="en-US" sz="2500" b="1" dirty="0">
                  <a:latin typeface="Arial Narrow" pitchFamily="34" charset="0"/>
                </a:rPr>
                <a:t>&lt; = 0.85</a:t>
              </a:r>
            </a:p>
          </p:txBody>
        </p:sp>
      </p:grpSp>
      <p:sp>
        <p:nvSpPr>
          <p:cNvPr id="13" name="TextBox 12"/>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23</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0"/>
          <p:cNvSpPr txBox="1">
            <a:spLocks noChangeArrowheads="1"/>
          </p:cNvSpPr>
          <p:nvPr/>
        </p:nvSpPr>
        <p:spPr bwMode="auto">
          <a:xfrm>
            <a:off x="361950" y="76200"/>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 Neighborhood 2 - Contra-flow Options</a:t>
            </a:r>
          </a:p>
        </p:txBody>
      </p:sp>
      <p:sp>
        <p:nvSpPr>
          <p:cNvPr id="9" name="TextBox 8"/>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24</a:t>
            </a:fld>
            <a:endParaRPr lang="en-US" sz="1400" i="1" dirty="0">
              <a:solidFill>
                <a:schemeClr val="bg1"/>
              </a:solidFill>
            </a:endParaRPr>
          </a:p>
        </p:txBody>
      </p:sp>
      <p:grpSp>
        <p:nvGrpSpPr>
          <p:cNvPr id="3" name="Group 2"/>
          <p:cNvGrpSpPr/>
          <p:nvPr/>
        </p:nvGrpSpPr>
        <p:grpSpPr>
          <a:xfrm>
            <a:off x="99060" y="789623"/>
            <a:ext cx="14531340" cy="8354371"/>
            <a:chOff x="99060" y="789623"/>
            <a:chExt cx="14531340" cy="8354371"/>
          </a:xfrm>
        </p:grpSpPr>
        <p:grpSp>
          <p:nvGrpSpPr>
            <p:cNvPr id="26627" name="Group 10"/>
            <p:cNvGrpSpPr>
              <a:grpSpLocks/>
            </p:cNvGrpSpPr>
            <p:nvPr/>
          </p:nvGrpSpPr>
          <p:grpSpPr bwMode="auto">
            <a:xfrm>
              <a:off x="99060" y="789623"/>
              <a:ext cx="14531340" cy="8354371"/>
              <a:chOff x="499564" y="1531056"/>
              <a:chExt cx="10098586" cy="6317544"/>
            </a:xfrm>
          </p:grpSpPr>
          <p:pic>
            <p:nvPicPr>
              <p:cNvPr id="26628" name="Picture 1" descr="D1_N2_no contraf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564" y="1531056"/>
                <a:ext cx="10074467" cy="6248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urved Left Arrow 4"/>
              <p:cNvSpPr/>
              <p:nvPr/>
            </p:nvSpPr>
            <p:spPr>
              <a:xfrm rot="17288189">
                <a:off x="6379393" y="1300077"/>
                <a:ext cx="1034798" cy="4713026"/>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7" name="Curved Down Arrow 6"/>
              <p:cNvSpPr/>
              <p:nvPr/>
            </p:nvSpPr>
            <p:spPr>
              <a:xfrm>
                <a:off x="8967566" y="4352857"/>
                <a:ext cx="1630584" cy="519800"/>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8" name="Curved Left Arrow 7"/>
              <p:cNvSpPr/>
              <p:nvPr/>
            </p:nvSpPr>
            <p:spPr>
              <a:xfrm>
                <a:off x="4145320" y="5393657"/>
                <a:ext cx="779988" cy="2454943"/>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6" name="Curved Up Arrow 5"/>
              <p:cNvSpPr/>
              <p:nvPr/>
            </p:nvSpPr>
            <p:spPr>
              <a:xfrm rot="1946706">
                <a:off x="5578424" y="6696157"/>
                <a:ext cx="2775743" cy="866733"/>
              </a:xfrm>
              <a:prstGeom prst="curvedUpArrow">
                <a:avLst>
                  <a:gd name="adj1" fmla="val 25000"/>
                  <a:gd name="adj2" fmla="val 50000"/>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 name="Curved Left Arrow 1"/>
            <p:cNvSpPr/>
            <p:nvPr/>
          </p:nvSpPr>
          <p:spPr>
            <a:xfrm rot="15021281">
              <a:off x="9164765" y="3171056"/>
              <a:ext cx="1356071" cy="4233533"/>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0"/>
          <p:cNvSpPr txBox="1">
            <a:spLocks noChangeArrowheads="1"/>
          </p:cNvSpPr>
          <p:nvPr/>
        </p:nvSpPr>
        <p:spPr bwMode="auto">
          <a:xfrm>
            <a:off x="762000" y="7938"/>
            <a:ext cx="1295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 Neighborhood 2 - Initial Contra-flow Option </a:t>
            </a:r>
          </a:p>
        </p:txBody>
      </p:sp>
      <p:pic>
        <p:nvPicPr>
          <p:cNvPr id="28675" name="Picture 1" descr="D1_N2_baseline contraflow.jpg"/>
          <p:cNvPicPr>
            <a:picLocks noChangeAspect="1"/>
          </p:cNvPicPr>
          <p:nvPr/>
        </p:nvPicPr>
        <p:blipFill>
          <a:blip r:embed="rId3">
            <a:extLst>
              <a:ext uri="{28A0092B-C50C-407E-A947-70E740481C1C}">
                <a14:useLocalDpi xmlns:a14="http://schemas.microsoft.com/office/drawing/2010/main" val="0"/>
              </a:ext>
            </a:extLst>
          </a:blip>
          <a:srcRect t="4433" b="5528"/>
          <a:stretch>
            <a:fillRect/>
          </a:stretch>
        </p:blipFill>
        <p:spPr bwMode="auto">
          <a:xfrm>
            <a:off x="57150" y="914400"/>
            <a:ext cx="14538325" cy="77406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25</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0"/>
          <p:cNvSpPr txBox="1">
            <a:spLocks noChangeArrowheads="1"/>
          </p:cNvSpPr>
          <p:nvPr/>
        </p:nvSpPr>
        <p:spPr bwMode="auto">
          <a:xfrm>
            <a:off x="323850" y="76200"/>
            <a:ext cx="1295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 Neighborhood 2 – Optimized Contra-Flow Option</a:t>
            </a:r>
          </a:p>
        </p:txBody>
      </p:sp>
      <p:pic>
        <p:nvPicPr>
          <p:cNvPr id="29699" name="Picture 1" descr="D1_N2_version 2 contraflow.jpg"/>
          <p:cNvPicPr>
            <a:picLocks noChangeAspect="1"/>
          </p:cNvPicPr>
          <p:nvPr/>
        </p:nvPicPr>
        <p:blipFill>
          <a:blip r:embed="rId3">
            <a:extLst>
              <a:ext uri="{28A0092B-C50C-407E-A947-70E740481C1C}">
                <a14:useLocalDpi xmlns:a14="http://schemas.microsoft.com/office/drawing/2010/main" val="0"/>
              </a:ext>
            </a:extLst>
          </a:blip>
          <a:srcRect t="3642" b="2"/>
          <a:stretch>
            <a:fillRect/>
          </a:stretch>
        </p:blipFill>
        <p:spPr bwMode="auto">
          <a:xfrm>
            <a:off x="69850" y="930275"/>
            <a:ext cx="14500225" cy="80914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26</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0"/>
          <p:cNvSpPr txBox="1">
            <a:spLocks noChangeArrowheads="1"/>
          </p:cNvSpPr>
          <p:nvPr/>
        </p:nvSpPr>
        <p:spPr bwMode="auto">
          <a:xfrm>
            <a:off x="762000" y="76200"/>
            <a:ext cx="1295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000" dirty="0">
                <a:solidFill>
                  <a:schemeClr val="bg1"/>
                </a:solidFill>
                <a:latin typeface="Palatino Linotype" pitchFamily="18" charset="0"/>
              </a:rPr>
              <a:t>District 1-Neighborhood 2 –Traffic Control Plan Overview Sheet</a:t>
            </a:r>
          </a:p>
        </p:txBody>
      </p:sp>
      <p:pic>
        <p:nvPicPr>
          <p:cNvPr id="30723" name="Picture 31" descr="D1N2_EvacPl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82650"/>
            <a:ext cx="10923588" cy="7597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34" descr="D1N2_EvacLedg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2825" y="7146925"/>
            <a:ext cx="698976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27</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4" descr="FireEvac_D1N2_sht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00000">
            <a:off x="895350" y="1868488"/>
            <a:ext cx="7999413" cy="6237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10"/>
          <p:cNvSpPr txBox="1">
            <a:spLocks noChangeArrowheads="1"/>
          </p:cNvSpPr>
          <p:nvPr/>
        </p:nvSpPr>
        <p:spPr bwMode="auto">
          <a:xfrm>
            <a:off x="334963" y="30163"/>
            <a:ext cx="1398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District 1-Neighborhood 2 - Traffic Control Plan Atlas Map Sheets</a:t>
            </a:r>
          </a:p>
        </p:txBody>
      </p:sp>
      <p:pic>
        <p:nvPicPr>
          <p:cNvPr id="31748" name="Picture 13" descr="FireEvac_D1N2_sht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33600"/>
            <a:ext cx="8450263" cy="6019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34" descr="D1N2_EvacLedg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4876800"/>
            <a:ext cx="75930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28</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waldofire045_sJPG_950_2000_0_75_0_50_50.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656638" y="4724400"/>
            <a:ext cx="5668962"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7" descr="waldofire031_sJPG_950_2000_0_75_0_50_50.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656638" y="1066800"/>
            <a:ext cx="5668962"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0"/>
          <p:cNvSpPr txBox="1">
            <a:spLocks noChangeArrowheads="1"/>
          </p:cNvSpPr>
          <p:nvPr/>
        </p:nvSpPr>
        <p:spPr bwMode="auto">
          <a:xfrm>
            <a:off x="304800" y="76200"/>
            <a:ext cx="1402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Did Model Results Match Reality?</a:t>
            </a:r>
          </a:p>
        </p:txBody>
      </p:sp>
      <p:sp>
        <p:nvSpPr>
          <p:cNvPr id="10" name="Rectangle 9"/>
          <p:cNvSpPr/>
          <p:nvPr/>
        </p:nvSpPr>
        <p:spPr>
          <a:xfrm>
            <a:off x="533400" y="1066800"/>
            <a:ext cx="7848600" cy="7132638"/>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774" name="Rectangle 7"/>
          <p:cNvSpPr>
            <a:spLocks noChangeArrowheads="1"/>
          </p:cNvSpPr>
          <p:nvPr/>
        </p:nvSpPr>
        <p:spPr bwMode="auto">
          <a:xfrm>
            <a:off x="746125" y="1471613"/>
            <a:ext cx="7254875"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69" tIns="38032" rIns="76069" bIns="38032">
            <a:spAutoFit/>
          </a:bodyPr>
          <a:lstStyle/>
          <a:p>
            <a:pPr marL="365125" indent="-365125">
              <a:spcBef>
                <a:spcPts val="600"/>
              </a:spcBef>
              <a:buFont typeface="Wingdings" pitchFamily="2" charset="2"/>
              <a:buChar char="ü"/>
            </a:pPr>
            <a:r>
              <a:rPr lang="en-US" sz="3000" dirty="0"/>
              <a:t>Pre-evacuation of some areas took place over as long as 8 hours</a:t>
            </a:r>
            <a:endParaRPr lang="en-US" sz="800" dirty="0"/>
          </a:p>
          <a:p>
            <a:pPr marL="365125" indent="-365125">
              <a:spcBef>
                <a:spcPts val="600"/>
              </a:spcBef>
            </a:pPr>
            <a:endParaRPr lang="en-US" sz="800" dirty="0"/>
          </a:p>
          <a:p>
            <a:pPr marL="365125" indent="-365125">
              <a:spcBef>
                <a:spcPts val="600"/>
              </a:spcBef>
              <a:buFont typeface="Wingdings" pitchFamily="2" charset="2"/>
              <a:buChar char="ü"/>
            </a:pPr>
            <a:r>
              <a:rPr lang="en-US" sz="3000" dirty="0"/>
              <a:t>On June 26</a:t>
            </a:r>
            <a:r>
              <a:rPr lang="en-US" sz="3000" baseline="30000" dirty="0"/>
              <a:t>th</a:t>
            </a:r>
            <a:r>
              <a:rPr lang="en-US" sz="3000" dirty="0"/>
              <a:t> </a:t>
            </a:r>
            <a:r>
              <a:rPr lang="en-US" sz="3000" dirty="0" smtClean="0"/>
              <a:t>no-notice evacuation </a:t>
            </a:r>
            <a:r>
              <a:rPr lang="en-US" sz="3000" dirty="0"/>
              <a:t>was phased over 6 hours</a:t>
            </a:r>
            <a:endParaRPr lang="en-US" sz="800" dirty="0"/>
          </a:p>
          <a:p>
            <a:pPr marL="365125" indent="-365125">
              <a:spcBef>
                <a:spcPts val="1200"/>
              </a:spcBef>
              <a:buFont typeface="Wingdings" pitchFamily="2" charset="2"/>
              <a:buChar char="ü"/>
            </a:pPr>
            <a:r>
              <a:rPr lang="en-US" sz="3000" dirty="0"/>
              <a:t>The maximum interval between phases was 2 hours </a:t>
            </a:r>
          </a:p>
          <a:p>
            <a:pPr marL="365125" indent="-365125">
              <a:spcBef>
                <a:spcPts val="1200"/>
              </a:spcBef>
              <a:buFont typeface="Wingdings" pitchFamily="2" charset="2"/>
              <a:buChar char="ü"/>
            </a:pPr>
            <a:r>
              <a:rPr lang="en-US" sz="3000" dirty="0"/>
              <a:t>Evacuees reported evacuation times of approximately 1.5 hours</a:t>
            </a:r>
          </a:p>
          <a:p>
            <a:pPr marL="365125" indent="-365125">
              <a:spcBef>
                <a:spcPts val="1200"/>
              </a:spcBef>
              <a:buFont typeface="Wingdings" pitchFamily="2" charset="2"/>
              <a:buChar char="ü"/>
            </a:pPr>
            <a:r>
              <a:rPr lang="en-US" sz="3000" dirty="0"/>
              <a:t>Model results for optimized traffic control show link V/C ratios of 1.3 to 1.67 – coinciding with 1 hour and 20 minutes to 1 hour and 45 minutes</a:t>
            </a:r>
            <a:endParaRPr lang="en-US" sz="2500" dirty="0"/>
          </a:p>
        </p:txBody>
      </p:sp>
      <p:sp>
        <p:nvSpPr>
          <p:cNvPr id="7" name="TextBox 6"/>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29</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0850" y="4394200"/>
            <a:ext cx="14179550" cy="40640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7" name="TextBox 10"/>
          <p:cNvSpPr txBox="1">
            <a:spLocks noChangeArrowheads="1"/>
          </p:cNvSpPr>
          <p:nvPr/>
        </p:nvSpPr>
        <p:spPr bwMode="auto">
          <a:xfrm>
            <a:off x="345123" y="30480"/>
            <a:ext cx="12860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Colorado Springs </a:t>
            </a:r>
            <a:r>
              <a:rPr lang="en-US" sz="3600" dirty="0" smtClean="0">
                <a:solidFill>
                  <a:schemeClr val="bg1"/>
                </a:solidFill>
                <a:latin typeface="Palatino Linotype" pitchFamily="18" charset="0"/>
              </a:rPr>
              <a:t>Response </a:t>
            </a:r>
            <a:r>
              <a:rPr lang="en-US" sz="3600" dirty="0">
                <a:solidFill>
                  <a:schemeClr val="bg1"/>
                </a:solidFill>
                <a:latin typeface="Palatino Linotype" pitchFamily="18" charset="0"/>
              </a:rPr>
              <a:t>to </a:t>
            </a:r>
            <a:r>
              <a:rPr lang="en-US" sz="3600" dirty="0" smtClean="0">
                <a:solidFill>
                  <a:schemeClr val="bg1"/>
                </a:solidFill>
                <a:latin typeface="Palatino Linotype" pitchFamily="18" charset="0"/>
              </a:rPr>
              <a:t>Mounting Wildfire </a:t>
            </a:r>
            <a:r>
              <a:rPr lang="en-US" sz="3600" dirty="0">
                <a:solidFill>
                  <a:schemeClr val="bg1"/>
                </a:solidFill>
                <a:latin typeface="Palatino Linotype" pitchFamily="18" charset="0"/>
              </a:rPr>
              <a:t>Threat </a:t>
            </a:r>
          </a:p>
        </p:txBody>
      </p:sp>
      <p:sp>
        <p:nvSpPr>
          <p:cNvPr id="6" name="Rectangle 5"/>
          <p:cNvSpPr/>
          <p:nvPr/>
        </p:nvSpPr>
        <p:spPr>
          <a:xfrm>
            <a:off x="436563" y="1752600"/>
            <a:ext cx="14193837" cy="17526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7"/>
          <p:cNvSpPr>
            <a:spLocks noChangeArrowheads="1"/>
          </p:cNvSpPr>
          <p:nvPr/>
        </p:nvSpPr>
        <p:spPr bwMode="auto">
          <a:xfrm>
            <a:off x="533399" y="1447800"/>
            <a:ext cx="14096999" cy="6798647"/>
          </a:xfrm>
          <a:prstGeom prst="rect">
            <a:avLst/>
          </a:prstGeom>
          <a:noFill/>
          <a:ln w="9525">
            <a:noFill/>
            <a:miter lim="800000"/>
            <a:headEnd/>
            <a:tailEnd/>
          </a:ln>
          <a:effectLst/>
        </p:spPr>
        <p:txBody>
          <a:bodyPr wrap="square" lIns="76069" tIns="38032" rIns="76069" bIns="38032">
            <a:spAutoFit/>
          </a:bodyPr>
          <a:lstStyle/>
          <a:p>
            <a:pPr defTabSz="1214438">
              <a:lnSpc>
                <a:spcPct val="95000"/>
              </a:lnSpc>
              <a:spcBef>
                <a:spcPct val="5000"/>
              </a:spcBef>
              <a:defRPr/>
            </a:pPr>
            <a:endParaRPr lang="en-US" sz="2400" b="1" dirty="0">
              <a:solidFill>
                <a:schemeClr val="tx2">
                  <a:lumMod val="40000"/>
                  <a:lumOff val="60000"/>
                </a:schemeClr>
              </a:solidFill>
              <a:latin typeface="Palatino Linotype" pitchFamily="18" charset="0"/>
            </a:endParaRPr>
          </a:p>
          <a:p>
            <a:pPr marL="822960" lvl="1" indent="-457200" defTabSz="1214438">
              <a:spcBef>
                <a:spcPts val="300"/>
              </a:spcBef>
              <a:buFont typeface="Wingdings" pitchFamily="2" charset="2"/>
              <a:buChar char="ü"/>
              <a:defRPr/>
            </a:pPr>
            <a:r>
              <a:rPr lang="en-US" sz="3000" dirty="0"/>
              <a:t>Wildfire Mitigation Plan (WMP) – 2001</a:t>
            </a:r>
          </a:p>
          <a:p>
            <a:pPr marL="822960" lvl="1" indent="-457200" defTabSz="1214438">
              <a:spcBef>
                <a:spcPts val="300"/>
              </a:spcBef>
              <a:buFont typeface="Wingdings" pitchFamily="2" charset="2"/>
              <a:buChar char="ü"/>
              <a:defRPr/>
            </a:pPr>
            <a:r>
              <a:rPr lang="en-US" sz="3000" dirty="0" smtClean="0"/>
              <a:t>WUI </a:t>
            </a:r>
            <a:r>
              <a:rPr lang="en-US" sz="3000" dirty="0"/>
              <a:t>Wildfire Evacuation Appendix – (2008, </a:t>
            </a:r>
            <a:r>
              <a:rPr lang="en-US" sz="3000" dirty="0" smtClean="0"/>
              <a:t>Updated 2011)</a:t>
            </a:r>
            <a:endParaRPr lang="en-US" sz="3000" dirty="0"/>
          </a:p>
          <a:p>
            <a:pPr marL="822960" lvl="1" indent="-457200" defTabSz="1214438">
              <a:spcBef>
                <a:spcPts val="300"/>
              </a:spcBef>
              <a:buFont typeface="Wingdings" pitchFamily="2" charset="2"/>
              <a:buChar char="ü"/>
              <a:defRPr/>
            </a:pPr>
            <a:r>
              <a:rPr lang="en-US" sz="3000" dirty="0"/>
              <a:t>Community Wildfire Protection Plan (CWPP) – 2011</a:t>
            </a:r>
          </a:p>
          <a:p>
            <a:pPr marL="822960" lvl="1" indent="-457200" defTabSz="1214438">
              <a:spcBef>
                <a:spcPts val="300"/>
              </a:spcBef>
              <a:buFont typeface="Wingdings" pitchFamily="2" charset="2"/>
              <a:buChar char="ü"/>
              <a:defRPr/>
            </a:pPr>
            <a:endParaRPr lang="en-US" sz="3200" dirty="0"/>
          </a:p>
          <a:p>
            <a:pPr marL="822960" lvl="1" indent="-457200" defTabSz="1214438">
              <a:spcBef>
                <a:spcPts val="300"/>
              </a:spcBef>
              <a:defRPr/>
            </a:pPr>
            <a:endParaRPr lang="en-US" sz="3200" b="1" dirty="0"/>
          </a:p>
          <a:p>
            <a:pPr marL="822960" lvl="2" indent="-457200" defTabSz="1214438">
              <a:spcBef>
                <a:spcPts val="800"/>
              </a:spcBef>
              <a:buFont typeface="Wingdings" pitchFamily="2" charset="2"/>
              <a:buChar char="ü"/>
              <a:defRPr/>
            </a:pPr>
            <a:r>
              <a:rPr lang="en-US" sz="3000" dirty="0"/>
              <a:t>Colorado Springs Office of Emergency Management (OEM) </a:t>
            </a:r>
          </a:p>
          <a:p>
            <a:pPr marL="1388110" lvl="3" indent="-342900" defTabSz="1214438">
              <a:spcBef>
                <a:spcPts val="800"/>
              </a:spcBef>
              <a:buFont typeface="Arial" pitchFamily="34" charset="0"/>
              <a:buChar char="•"/>
              <a:defRPr/>
            </a:pPr>
            <a:r>
              <a:rPr lang="en-US" sz="2500" dirty="0" smtClean="0"/>
              <a:t>Wildland Urban </a:t>
            </a:r>
            <a:r>
              <a:rPr lang="en-US" sz="2500" dirty="0"/>
              <a:t>Interface </a:t>
            </a:r>
            <a:r>
              <a:rPr lang="en-US" sz="2500" dirty="0" smtClean="0"/>
              <a:t>Wildfire Mitigation Plan / WUI Wildfire Evacuation Appendix</a:t>
            </a:r>
          </a:p>
          <a:p>
            <a:pPr marL="1388110" lvl="3" indent="-342900" defTabSz="1214438">
              <a:spcBef>
                <a:spcPts val="800"/>
              </a:spcBef>
              <a:buFont typeface="Arial" pitchFamily="34" charset="0"/>
              <a:buChar char="•"/>
              <a:defRPr/>
            </a:pPr>
            <a:r>
              <a:rPr lang="en-US" sz="2500" dirty="0" smtClean="0"/>
              <a:t>Community </a:t>
            </a:r>
            <a:r>
              <a:rPr lang="en-US" sz="2500" dirty="0"/>
              <a:t>Wildfire Protection Plan	</a:t>
            </a:r>
          </a:p>
          <a:p>
            <a:pPr marL="822960" lvl="2" indent="-457200" defTabSz="1214438">
              <a:spcBef>
                <a:spcPts val="300"/>
              </a:spcBef>
              <a:buFont typeface="Wingdings" pitchFamily="2" charset="2"/>
              <a:buChar char="ü"/>
              <a:defRPr/>
            </a:pPr>
            <a:r>
              <a:rPr lang="en-US" sz="3000" dirty="0"/>
              <a:t>Colorado Springs Fire Department</a:t>
            </a:r>
          </a:p>
          <a:p>
            <a:pPr marL="1502410" lvl="3" indent="-457200" defTabSz="1214438">
              <a:spcBef>
                <a:spcPts val="300"/>
              </a:spcBef>
              <a:buFont typeface="Arial" pitchFamily="34" charset="0"/>
              <a:buChar char="•"/>
              <a:defRPr/>
            </a:pPr>
            <a:r>
              <a:rPr lang="en-US" sz="2500" dirty="0"/>
              <a:t>Neighborhood-level Emergency Notification/Evacuation Plans </a:t>
            </a:r>
          </a:p>
          <a:p>
            <a:pPr marL="822960" lvl="2" indent="-457200" defTabSz="1214438">
              <a:spcBef>
                <a:spcPts val="300"/>
              </a:spcBef>
              <a:buFont typeface="Wingdings" pitchFamily="2" charset="2"/>
              <a:buChar char="ü"/>
              <a:defRPr/>
            </a:pPr>
            <a:r>
              <a:rPr lang="en-US" sz="3000" dirty="0"/>
              <a:t>Pikes Peak Area Council of Governments </a:t>
            </a:r>
          </a:p>
          <a:p>
            <a:pPr marL="1502410" lvl="3" indent="-457200" defTabSz="1214438">
              <a:spcBef>
                <a:spcPts val="300"/>
              </a:spcBef>
              <a:buFont typeface="Arial" pitchFamily="34" charset="0"/>
              <a:buChar char="•"/>
              <a:defRPr/>
            </a:pPr>
            <a:r>
              <a:rPr lang="en-US" sz="2500" dirty="0"/>
              <a:t>Evacuation Modeling/Planning Process</a:t>
            </a:r>
            <a:r>
              <a:rPr lang="en-US" sz="2500" b="1" dirty="0"/>
              <a:t> </a:t>
            </a:r>
          </a:p>
          <a:p>
            <a:pPr marL="1502410" lvl="3" indent="-457200" defTabSz="1214438">
              <a:spcBef>
                <a:spcPts val="300"/>
              </a:spcBef>
              <a:buFont typeface="Arial" pitchFamily="34" charset="0"/>
              <a:buChar char="•"/>
              <a:defRPr/>
            </a:pPr>
            <a:r>
              <a:rPr lang="en-US" sz="2500" dirty="0"/>
              <a:t>Wildfire Evacuation Traffic Control Plans </a:t>
            </a:r>
          </a:p>
        </p:txBody>
      </p:sp>
      <p:sp>
        <p:nvSpPr>
          <p:cNvPr id="9" name="Rectangle 8"/>
          <p:cNvSpPr/>
          <p:nvPr/>
        </p:nvSpPr>
        <p:spPr>
          <a:xfrm>
            <a:off x="436414" y="1251806"/>
            <a:ext cx="14193985"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Response Elements</a:t>
            </a:r>
          </a:p>
        </p:txBody>
      </p:sp>
      <p:sp>
        <p:nvSpPr>
          <p:cNvPr id="10" name="Rectangle 9"/>
          <p:cNvSpPr/>
          <p:nvPr/>
        </p:nvSpPr>
        <p:spPr>
          <a:xfrm>
            <a:off x="450850" y="3846513"/>
            <a:ext cx="14179550" cy="533400"/>
          </a:xfrm>
          <a:prstGeom prst="rect">
            <a:avLst/>
          </a:prstGeom>
          <a:solidFill>
            <a:schemeClr val="tx1"/>
          </a:solid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b="1" dirty="0">
                <a:latin typeface="Palatino Linotype" pitchFamily="18" charset="0"/>
              </a:rPr>
              <a:t>Key Partners</a:t>
            </a:r>
          </a:p>
        </p:txBody>
      </p:sp>
      <p:sp>
        <p:nvSpPr>
          <p:cNvPr id="11" name="TextBox 10"/>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3</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0"/>
          <p:cNvSpPr txBox="1">
            <a:spLocks noChangeArrowheads="1"/>
          </p:cNvSpPr>
          <p:nvPr/>
        </p:nvSpPr>
        <p:spPr bwMode="auto">
          <a:xfrm>
            <a:off x="533400" y="15875"/>
            <a:ext cx="137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A Grateful Community Says Thank You to Police and Firefighters</a:t>
            </a:r>
          </a:p>
        </p:txBody>
      </p:sp>
      <p:pic>
        <p:nvPicPr>
          <p:cNvPr id="33795" name="Picture 9" descr="P1000529.JPG"/>
          <p:cNvPicPr>
            <a:picLocks noChangeAspect="1"/>
          </p:cNvPicPr>
          <p:nvPr/>
        </p:nvPicPr>
        <p:blipFill>
          <a:blip r:embed="rId3">
            <a:extLst>
              <a:ext uri="{28A0092B-C50C-407E-A947-70E740481C1C}">
                <a14:useLocalDpi xmlns:a14="http://schemas.microsoft.com/office/drawing/2010/main" val="0"/>
              </a:ext>
            </a:extLst>
          </a:blip>
          <a:srcRect l="12616" t="13763" b="41505"/>
          <a:stretch>
            <a:fillRect/>
          </a:stretch>
        </p:blipFill>
        <p:spPr bwMode="auto">
          <a:xfrm>
            <a:off x="609600" y="1143000"/>
            <a:ext cx="7740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0" descr="P1000531.JPG"/>
          <p:cNvPicPr>
            <a:picLocks noChangeAspect="1"/>
          </p:cNvPicPr>
          <p:nvPr/>
        </p:nvPicPr>
        <p:blipFill>
          <a:blip r:embed="rId4">
            <a:extLst>
              <a:ext uri="{28A0092B-C50C-407E-A947-70E740481C1C}">
                <a14:useLocalDpi xmlns:a14="http://schemas.microsoft.com/office/drawing/2010/main" val="0"/>
              </a:ext>
            </a:extLst>
          </a:blip>
          <a:srcRect l="25270" t="47408" r="31737" b="34099"/>
          <a:stretch>
            <a:fillRect/>
          </a:stretch>
        </p:blipFill>
        <p:spPr bwMode="auto">
          <a:xfrm>
            <a:off x="8008938" y="4648200"/>
            <a:ext cx="63166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2" descr="P1000536.JPG"/>
          <p:cNvPicPr>
            <a:picLocks noChangeAspect="1"/>
          </p:cNvPicPr>
          <p:nvPr/>
        </p:nvPicPr>
        <p:blipFill>
          <a:blip r:embed="rId5">
            <a:extLst>
              <a:ext uri="{28A0092B-C50C-407E-A947-70E740481C1C}">
                <a14:useLocalDpi xmlns:a14="http://schemas.microsoft.com/office/drawing/2010/main" val="0"/>
              </a:ext>
            </a:extLst>
          </a:blip>
          <a:srcRect l="25626" t="35834" r="22501" b="19167"/>
          <a:stretch>
            <a:fillRect/>
          </a:stretch>
        </p:blipFill>
        <p:spPr bwMode="auto">
          <a:xfrm>
            <a:off x="8915400" y="1143000"/>
            <a:ext cx="54102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4" descr="P1000538.JPG"/>
          <p:cNvPicPr>
            <a:picLocks noChangeAspect="1"/>
          </p:cNvPicPr>
          <p:nvPr/>
        </p:nvPicPr>
        <p:blipFill>
          <a:blip r:embed="rId6">
            <a:extLst>
              <a:ext uri="{28A0092B-C50C-407E-A947-70E740481C1C}">
                <a14:useLocalDpi xmlns:a14="http://schemas.microsoft.com/office/drawing/2010/main" val="0"/>
              </a:ext>
            </a:extLst>
          </a:blip>
          <a:srcRect l="16875" t="30000" r="28125" b="21666"/>
          <a:stretch>
            <a:fillRect/>
          </a:stretch>
        </p:blipFill>
        <p:spPr bwMode="auto">
          <a:xfrm>
            <a:off x="457200" y="5029200"/>
            <a:ext cx="5268913"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5" descr="P1000541.JPG"/>
          <p:cNvPicPr>
            <a:picLocks noChangeAspect="1"/>
          </p:cNvPicPr>
          <p:nvPr/>
        </p:nvPicPr>
        <p:blipFill>
          <a:blip r:embed="rId7">
            <a:extLst>
              <a:ext uri="{28A0092B-C50C-407E-A947-70E740481C1C}">
                <a14:useLocalDpi xmlns:a14="http://schemas.microsoft.com/office/drawing/2010/main" val="0"/>
              </a:ext>
            </a:extLst>
          </a:blip>
          <a:srcRect l="8125" t="47501" r="18124" b="19167"/>
          <a:stretch>
            <a:fillRect/>
          </a:stretch>
        </p:blipFill>
        <p:spPr bwMode="auto">
          <a:xfrm>
            <a:off x="7162800" y="6553200"/>
            <a:ext cx="6858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6" descr="P1000534.JPG"/>
          <p:cNvPicPr>
            <a:picLocks noChangeAspect="1"/>
          </p:cNvPicPr>
          <p:nvPr/>
        </p:nvPicPr>
        <p:blipFill>
          <a:blip r:embed="rId8">
            <a:extLst>
              <a:ext uri="{28A0092B-C50C-407E-A947-70E740481C1C}">
                <a14:useLocalDpi xmlns:a14="http://schemas.microsoft.com/office/drawing/2010/main" val="0"/>
              </a:ext>
            </a:extLst>
          </a:blip>
          <a:srcRect l="21233" t="21255" r="21376" b="14977"/>
          <a:stretch>
            <a:fillRect/>
          </a:stretch>
        </p:blipFill>
        <p:spPr bwMode="auto">
          <a:xfrm>
            <a:off x="4800600" y="3657600"/>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30</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0"/>
          <p:cNvSpPr txBox="1">
            <a:spLocks noChangeArrowheads="1"/>
          </p:cNvSpPr>
          <p:nvPr/>
        </p:nvSpPr>
        <p:spPr bwMode="auto">
          <a:xfrm>
            <a:off x="457200" y="30480"/>
            <a:ext cx="1386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smtClean="0">
                <a:solidFill>
                  <a:schemeClr val="bg1"/>
                </a:solidFill>
                <a:latin typeface="Palatino Linotype" pitchFamily="18" charset="0"/>
              </a:rPr>
              <a:t>Developing a Wildfire </a:t>
            </a:r>
            <a:r>
              <a:rPr lang="en-US" sz="3600" dirty="0">
                <a:solidFill>
                  <a:schemeClr val="bg1"/>
                </a:solidFill>
                <a:latin typeface="Palatino Linotype" pitchFamily="18" charset="0"/>
              </a:rPr>
              <a:t>Evacuation Planning Approach</a:t>
            </a:r>
          </a:p>
        </p:txBody>
      </p:sp>
      <p:sp>
        <p:nvSpPr>
          <p:cNvPr id="6" name="Rectangle 5"/>
          <p:cNvSpPr/>
          <p:nvPr/>
        </p:nvSpPr>
        <p:spPr>
          <a:xfrm>
            <a:off x="457200" y="1752600"/>
            <a:ext cx="14173200" cy="3962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7"/>
          <p:cNvSpPr>
            <a:spLocks noChangeArrowheads="1"/>
          </p:cNvSpPr>
          <p:nvPr/>
        </p:nvSpPr>
        <p:spPr bwMode="auto">
          <a:xfrm>
            <a:off x="247650" y="1536700"/>
            <a:ext cx="14401800" cy="4375150"/>
          </a:xfrm>
          <a:prstGeom prst="rect">
            <a:avLst/>
          </a:prstGeom>
          <a:noFill/>
          <a:ln w="9525">
            <a:noFill/>
            <a:miter lim="800000"/>
            <a:headEnd/>
            <a:tailEnd/>
          </a:ln>
          <a:effectLst/>
        </p:spPr>
        <p:txBody>
          <a:bodyPr lIns="76069" tIns="38032" rIns="76069" bIns="38032">
            <a:spAutoFit/>
          </a:bodyPr>
          <a:lstStyle/>
          <a:p>
            <a:pPr defTabSz="1214438">
              <a:lnSpc>
                <a:spcPct val="95000"/>
              </a:lnSpc>
              <a:spcBef>
                <a:spcPct val="5000"/>
              </a:spcBef>
              <a:defRPr/>
            </a:pPr>
            <a:endParaRPr lang="en-US" sz="2400" b="1" dirty="0">
              <a:solidFill>
                <a:schemeClr val="tx2">
                  <a:lumMod val="40000"/>
                  <a:lumOff val="60000"/>
                </a:schemeClr>
              </a:solidFill>
              <a:latin typeface="Palatino Linotype" pitchFamily="18" charset="0"/>
            </a:endParaRPr>
          </a:p>
          <a:p>
            <a:pPr marL="822960" lvl="1" indent="-457200" defTabSz="1214438">
              <a:spcBef>
                <a:spcPts val="300"/>
              </a:spcBef>
              <a:buFont typeface="Wingdings" pitchFamily="2" charset="2"/>
              <a:buChar char="ü"/>
              <a:defRPr/>
            </a:pPr>
            <a:r>
              <a:rPr lang="en-US" sz="3200" dirty="0"/>
              <a:t>Design and Implement Evacuation Signal Control</a:t>
            </a:r>
          </a:p>
          <a:p>
            <a:pPr marL="1502410" lvl="2" indent="-457200" defTabSz="1214438">
              <a:spcBef>
                <a:spcPts val="300"/>
              </a:spcBef>
              <a:buFont typeface="Arial" pitchFamily="34" charset="0"/>
              <a:buChar char="•"/>
              <a:defRPr/>
            </a:pPr>
            <a:r>
              <a:rPr lang="en-US" sz="3000" dirty="0"/>
              <a:t>Colorado Springs Traffic Operations Center (TOC) Lead</a:t>
            </a:r>
          </a:p>
          <a:p>
            <a:pPr marL="1502410" lvl="2" indent="-457200" defTabSz="1214438">
              <a:spcBef>
                <a:spcPts val="300"/>
              </a:spcBef>
              <a:buFont typeface="Arial" pitchFamily="34" charset="0"/>
              <a:buChar char="•"/>
              <a:defRPr/>
            </a:pPr>
            <a:r>
              <a:rPr lang="en-US" sz="3000" dirty="0"/>
              <a:t>Utilizing Colorado Springs TOC ITS/Signal Control Software</a:t>
            </a:r>
          </a:p>
          <a:p>
            <a:pPr marL="1045210" lvl="2" indent="0" defTabSz="1214438">
              <a:spcBef>
                <a:spcPts val="300"/>
              </a:spcBef>
              <a:defRPr/>
            </a:pPr>
            <a:endParaRPr lang="en-US" sz="2000" dirty="0"/>
          </a:p>
          <a:p>
            <a:pPr marL="1502410" lvl="2" indent="-457200" defTabSz="1214438">
              <a:spcBef>
                <a:spcPts val="300"/>
              </a:spcBef>
              <a:buFont typeface="Arial" pitchFamily="34" charset="0"/>
              <a:buChar char="•"/>
              <a:defRPr/>
            </a:pPr>
            <a:endParaRPr lang="en-US" sz="200" dirty="0"/>
          </a:p>
          <a:p>
            <a:pPr marL="822960" lvl="1" indent="-457200" defTabSz="1214438">
              <a:spcBef>
                <a:spcPts val="300"/>
              </a:spcBef>
              <a:buFont typeface="Wingdings" pitchFamily="2" charset="2"/>
              <a:buChar char="ü"/>
              <a:defRPr/>
            </a:pPr>
            <a:r>
              <a:rPr lang="en-US" sz="3200" dirty="0"/>
              <a:t>Develop Modeling Supported Evacuation Traffic Control Plans</a:t>
            </a:r>
          </a:p>
          <a:p>
            <a:pPr marL="1499616" lvl="1" indent="-457200" defTabSz="1214438">
              <a:spcBef>
                <a:spcPts val="300"/>
              </a:spcBef>
              <a:buFont typeface="Arial" pitchFamily="34" charset="0"/>
              <a:buChar char="•"/>
              <a:defRPr/>
            </a:pPr>
            <a:r>
              <a:rPr lang="en-US" sz="3000" dirty="0"/>
              <a:t>Use Micro-simulation (VISSIM) for evacuation /traffic control simulation</a:t>
            </a:r>
          </a:p>
          <a:p>
            <a:pPr marL="1499616" lvl="1" indent="-457200" defTabSz="1214438">
              <a:spcBef>
                <a:spcPts val="300"/>
              </a:spcBef>
              <a:buFont typeface="Arial" pitchFamily="34" charset="0"/>
              <a:buChar char="•"/>
              <a:defRPr/>
            </a:pPr>
            <a:r>
              <a:rPr lang="en-US" sz="3000" dirty="0"/>
              <a:t>Use Travel Demand Model for evacuation /traffic control simulation</a:t>
            </a:r>
          </a:p>
          <a:p>
            <a:pPr marL="1499616" lvl="1" indent="-457200" defTabSz="1214438">
              <a:spcBef>
                <a:spcPts val="300"/>
              </a:spcBef>
              <a:buFont typeface="Arial" pitchFamily="34" charset="0"/>
              <a:buChar char="•"/>
              <a:defRPr/>
            </a:pPr>
            <a:endParaRPr lang="en-US" sz="1800" dirty="0"/>
          </a:p>
        </p:txBody>
      </p:sp>
      <p:sp>
        <p:nvSpPr>
          <p:cNvPr id="9" name="Rectangle 8"/>
          <p:cNvSpPr/>
          <p:nvPr/>
        </p:nvSpPr>
        <p:spPr>
          <a:xfrm>
            <a:off x="457200" y="1265661"/>
            <a:ext cx="141732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Options Considered</a:t>
            </a:r>
          </a:p>
        </p:txBody>
      </p:sp>
      <p:sp>
        <p:nvSpPr>
          <p:cNvPr id="7" name="TextBox 6"/>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4</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0"/>
          <p:cNvSpPr txBox="1">
            <a:spLocks noChangeArrowheads="1"/>
          </p:cNvSpPr>
          <p:nvPr/>
        </p:nvSpPr>
        <p:spPr bwMode="auto">
          <a:xfrm>
            <a:off x="457200" y="45720"/>
            <a:ext cx="1386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Modeling </a:t>
            </a:r>
            <a:r>
              <a:rPr lang="en-US" sz="3600" dirty="0" smtClean="0">
                <a:solidFill>
                  <a:schemeClr val="bg1"/>
                </a:solidFill>
                <a:latin typeface="Palatino Linotype" pitchFamily="18" charset="0"/>
              </a:rPr>
              <a:t>to Support </a:t>
            </a:r>
            <a:r>
              <a:rPr lang="en-US" sz="3600" dirty="0">
                <a:solidFill>
                  <a:schemeClr val="bg1"/>
                </a:solidFill>
                <a:latin typeface="Palatino Linotype" pitchFamily="18" charset="0"/>
              </a:rPr>
              <a:t>Wildfire Evacuation Traffic Control Plans </a:t>
            </a:r>
          </a:p>
        </p:txBody>
      </p:sp>
      <p:grpSp>
        <p:nvGrpSpPr>
          <p:cNvPr id="8195" name="Group 2"/>
          <p:cNvGrpSpPr>
            <a:grpSpLocks/>
          </p:cNvGrpSpPr>
          <p:nvPr/>
        </p:nvGrpSpPr>
        <p:grpSpPr bwMode="auto">
          <a:xfrm>
            <a:off x="441325" y="1268413"/>
            <a:ext cx="14211300" cy="7189787"/>
            <a:chOff x="379710" y="1221780"/>
            <a:chExt cx="14210654" cy="7189926"/>
          </a:xfrm>
        </p:grpSpPr>
        <p:sp>
          <p:nvSpPr>
            <p:cNvPr id="8" name="Rectangle 7"/>
            <p:cNvSpPr/>
            <p:nvPr/>
          </p:nvSpPr>
          <p:spPr>
            <a:xfrm>
              <a:off x="417808" y="1755190"/>
              <a:ext cx="14172556" cy="6656516"/>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7"/>
            <p:cNvSpPr>
              <a:spLocks noChangeArrowheads="1"/>
            </p:cNvSpPr>
            <p:nvPr/>
          </p:nvSpPr>
          <p:spPr bwMode="auto">
            <a:xfrm>
              <a:off x="379710" y="1602787"/>
              <a:ext cx="13985239" cy="6654929"/>
            </a:xfrm>
            <a:prstGeom prst="rect">
              <a:avLst/>
            </a:prstGeom>
            <a:noFill/>
            <a:ln w="9525">
              <a:noFill/>
              <a:miter lim="800000"/>
              <a:headEnd/>
              <a:tailEnd/>
            </a:ln>
            <a:effectLst/>
          </p:spPr>
          <p:txBody>
            <a:bodyPr lIns="76069" tIns="38032" rIns="76069" bIns="38032">
              <a:spAutoFit/>
            </a:bodyPr>
            <a:lstStyle/>
            <a:p>
              <a:pPr marL="822960" lvl="1" indent="-457200" defTabSz="1214438">
                <a:spcBef>
                  <a:spcPts val="300"/>
                </a:spcBef>
                <a:buFont typeface="Arial" pitchFamily="34" charset="0"/>
                <a:buChar char="•"/>
                <a:defRPr/>
              </a:pPr>
              <a:endParaRPr lang="en-US" sz="1800" dirty="0"/>
            </a:p>
            <a:p>
              <a:pPr marL="822960" lvl="2" indent="-457200" defTabSz="1214438">
                <a:spcBef>
                  <a:spcPts val="300"/>
                </a:spcBef>
                <a:buFont typeface="Wingdings" pitchFamily="2" charset="2"/>
                <a:buChar char="ü"/>
                <a:defRPr/>
              </a:pPr>
              <a:r>
                <a:rPr lang="en-US" sz="3200" dirty="0"/>
                <a:t>Adapt PPACG 4-Step Travel Demand Model for evacuation simulation</a:t>
              </a:r>
            </a:p>
            <a:p>
              <a:pPr marL="365760" lvl="2" indent="0" defTabSz="1214438">
                <a:spcBef>
                  <a:spcPts val="300"/>
                </a:spcBef>
                <a:defRPr/>
              </a:pPr>
              <a:r>
                <a:rPr lang="en-US" sz="800" dirty="0"/>
                <a:t> </a:t>
              </a:r>
            </a:p>
            <a:p>
              <a:pPr marL="822960" lvl="2" indent="-457200" defTabSz="1214438">
                <a:spcBef>
                  <a:spcPts val="300"/>
                </a:spcBef>
                <a:buFont typeface="Wingdings" pitchFamily="2" charset="2"/>
                <a:buChar char="ü"/>
                <a:defRPr/>
              </a:pPr>
              <a:r>
                <a:rPr lang="en-US" sz="3200" dirty="0"/>
                <a:t>Use available data to support model adaptation and applic</a:t>
              </a:r>
              <a:r>
                <a:rPr lang="en-US" sz="3000" dirty="0"/>
                <a:t>ation</a:t>
              </a:r>
            </a:p>
            <a:p>
              <a:pPr marL="365760" lvl="2" indent="0" defTabSz="1214438">
                <a:spcBef>
                  <a:spcPts val="300"/>
                </a:spcBef>
                <a:defRPr/>
              </a:pPr>
              <a:endParaRPr lang="en-US" sz="800" dirty="0"/>
            </a:p>
            <a:p>
              <a:pPr marL="822960" lvl="2" indent="-457200" defTabSz="1214438">
                <a:spcBef>
                  <a:spcPts val="300"/>
                </a:spcBef>
                <a:buFont typeface="Wingdings" pitchFamily="2" charset="2"/>
                <a:buChar char="ü"/>
                <a:defRPr/>
              </a:pPr>
              <a:r>
                <a:rPr lang="en-US" sz="3200" dirty="0"/>
                <a:t>Leverage Technical  Steering Committee Exper</a:t>
              </a:r>
              <a:r>
                <a:rPr lang="en-US" sz="3000" dirty="0"/>
                <a:t>tise </a:t>
              </a:r>
            </a:p>
            <a:p>
              <a:pPr marL="1502410" lvl="3" indent="-457200" defTabSz="1214438">
                <a:spcBef>
                  <a:spcPts val="300"/>
                </a:spcBef>
                <a:buFont typeface="Arial" pitchFamily="34" charset="0"/>
                <a:buChar char="•"/>
                <a:defRPr/>
              </a:pPr>
              <a:r>
                <a:rPr lang="en-US" sz="3000" dirty="0"/>
                <a:t>To establish evacuation protocols to be modeled</a:t>
              </a:r>
            </a:p>
            <a:p>
              <a:pPr marL="1502410" lvl="3" indent="-457200" defTabSz="1214438">
                <a:spcBef>
                  <a:spcPts val="300"/>
                </a:spcBef>
                <a:buFont typeface="Arial" pitchFamily="34" charset="0"/>
                <a:buChar char="•"/>
                <a:defRPr/>
              </a:pPr>
              <a:r>
                <a:rPr lang="en-US" sz="3000" dirty="0"/>
                <a:t>To validate model performance – Are the model results reasonable?</a:t>
              </a:r>
            </a:p>
            <a:p>
              <a:pPr marL="1045210" lvl="3" indent="0" defTabSz="1214438">
                <a:spcBef>
                  <a:spcPts val="300"/>
                </a:spcBef>
                <a:defRPr/>
              </a:pPr>
              <a:endParaRPr lang="en-US" sz="800" dirty="0"/>
            </a:p>
            <a:p>
              <a:pPr marL="822960" lvl="2" indent="-457200" defTabSz="1214438">
                <a:spcBef>
                  <a:spcPts val="300"/>
                </a:spcBef>
                <a:buFont typeface="Wingdings" pitchFamily="2" charset="2"/>
                <a:buChar char="ü"/>
                <a:defRPr/>
              </a:pPr>
              <a:r>
                <a:rPr lang="en-US" sz="3200" dirty="0"/>
                <a:t>Use an iterative screening approach to optimize Traffic Control Plans </a:t>
              </a:r>
            </a:p>
            <a:p>
              <a:pPr marL="365760" lvl="2" indent="0" defTabSz="1214438">
                <a:spcBef>
                  <a:spcPts val="300"/>
                </a:spcBef>
                <a:defRPr/>
              </a:pPr>
              <a:endParaRPr lang="en-US" sz="800" dirty="0"/>
            </a:p>
            <a:p>
              <a:pPr marL="822960" lvl="2" indent="-457200" defTabSz="1214438">
                <a:spcBef>
                  <a:spcPts val="300"/>
                </a:spcBef>
                <a:buFont typeface="Wingdings" pitchFamily="2" charset="2"/>
                <a:buChar char="ü"/>
                <a:defRPr/>
              </a:pPr>
              <a:r>
                <a:rPr lang="en-US" sz="3200" dirty="0"/>
                <a:t>Produce Traffic Control Plan maps to meet user requirements </a:t>
              </a:r>
            </a:p>
            <a:p>
              <a:pPr marL="1502410" lvl="3" indent="-457200" defTabSz="1214438">
                <a:spcBef>
                  <a:spcPts val="300"/>
                </a:spcBef>
                <a:buFont typeface="Arial" pitchFamily="34" charset="0"/>
                <a:buChar char="•"/>
                <a:defRPr/>
              </a:pPr>
              <a:r>
                <a:rPr lang="en-US" sz="3000" dirty="0"/>
                <a:t>OEM strategists</a:t>
              </a:r>
            </a:p>
            <a:p>
              <a:pPr marL="1502410" lvl="3" indent="-457200" defTabSz="1214438">
                <a:spcBef>
                  <a:spcPts val="300"/>
                </a:spcBef>
                <a:buFont typeface="Arial" pitchFamily="34" charset="0"/>
                <a:buChar char="•"/>
                <a:defRPr/>
              </a:pPr>
              <a:r>
                <a:rPr lang="en-US" sz="3000" dirty="0"/>
                <a:t>Emergency dispatchers</a:t>
              </a:r>
            </a:p>
            <a:p>
              <a:pPr marL="1502410" lvl="3" indent="-457200" defTabSz="1214438">
                <a:spcBef>
                  <a:spcPts val="300"/>
                </a:spcBef>
                <a:buFont typeface="Arial" pitchFamily="34" charset="0"/>
                <a:buChar char="•"/>
                <a:defRPr/>
              </a:pPr>
              <a:r>
                <a:rPr lang="en-US" sz="3000" dirty="0"/>
                <a:t>Law enforcement traffic control personnel</a:t>
              </a:r>
            </a:p>
            <a:p>
              <a:pPr marL="1502410" lvl="3" indent="-457200" defTabSz="1214438">
                <a:spcBef>
                  <a:spcPts val="300"/>
                </a:spcBef>
                <a:buFont typeface="Arial" pitchFamily="34" charset="0"/>
                <a:buChar char="•"/>
                <a:defRPr/>
              </a:pPr>
              <a:r>
                <a:rPr lang="en-US" sz="3000" dirty="0"/>
                <a:t>Emergency responders</a:t>
              </a:r>
            </a:p>
          </p:txBody>
        </p:sp>
        <p:sp>
          <p:nvSpPr>
            <p:cNvPr id="10" name="Rectangle 9"/>
            <p:cNvSpPr/>
            <p:nvPr/>
          </p:nvSpPr>
          <p:spPr>
            <a:xfrm>
              <a:off x="452732" y="1221780"/>
              <a:ext cx="14137632" cy="533410"/>
            </a:xfrm>
            <a:prstGeom prst="rect">
              <a:avLst/>
            </a:prstGeom>
            <a:solidFill>
              <a:schemeClr val="tx1"/>
            </a:solid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b="1" dirty="0">
                  <a:latin typeface="Palatino Linotype" pitchFamily="18" charset="0"/>
                </a:rPr>
                <a:t>Selected M</a:t>
              </a:r>
              <a:r>
                <a:rPr lang="en-US" sz="3200" b="1" dirty="0" smtClean="0">
                  <a:latin typeface="Palatino Linotype" pitchFamily="18" charset="0"/>
                </a:rPr>
                <a:t>odeling &amp; Planning </a:t>
              </a:r>
              <a:r>
                <a:rPr lang="en-US" sz="3200" b="1" dirty="0">
                  <a:latin typeface="Palatino Linotype" pitchFamily="18" charset="0"/>
                </a:rPr>
                <a:t>Approach</a:t>
              </a:r>
            </a:p>
          </p:txBody>
        </p:sp>
      </p:grpSp>
      <p:sp>
        <p:nvSpPr>
          <p:cNvPr id="7" name="TextBox 6"/>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5</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2600" y="863600"/>
            <a:ext cx="14147800" cy="80518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19" name="TextBox 10"/>
          <p:cNvSpPr txBox="1">
            <a:spLocks noChangeArrowheads="1"/>
          </p:cNvSpPr>
          <p:nvPr/>
        </p:nvSpPr>
        <p:spPr bwMode="auto">
          <a:xfrm>
            <a:off x="457200" y="7938"/>
            <a:ext cx="1295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smtClean="0">
                <a:solidFill>
                  <a:schemeClr val="bg1"/>
                </a:solidFill>
                <a:latin typeface="Palatino Linotype" pitchFamily="18" charset="0"/>
              </a:rPr>
              <a:t>Basis for Evacuation Model – </a:t>
            </a:r>
            <a:r>
              <a:rPr lang="en-US" sz="3600" dirty="0">
                <a:solidFill>
                  <a:schemeClr val="bg1"/>
                </a:solidFill>
                <a:latin typeface="Palatino Linotype" pitchFamily="18" charset="0"/>
              </a:rPr>
              <a:t>Context and Protocols</a:t>
            </a:r>
          </a:p>
        </p:txBody>
      </p:sp>
      <p:sp>
        <p:nvSpPr>
          <p:cNvPr id="5" name="Rectangle 7"/>
          <p:cNvSpPr>
            <a:spLocks noChangeArrowheads="1"/>
          </p:cNvSpPr>
          <p:nvPr/>
        </p:nvSpPr>
        <p:spPr bwMode="auto">
          <a:xfrm>
            <a:off x="762000" y="1243013"/>
            <a:ext cx="13258800" cy="1358900"/>
          </a:xfrm>
          <a:prstGeom prst="rect">
            <a:avLst/>
          </a:prstGeom>
          <a:noFill/>
          <a:ln w="9525">
            <a:noFill/>
            <a:miter lim="800000"/>
            <a:headEnd/>
            <a:tailEnd/>
          </a:ln>
          <a:effectLst/>
        </p:spPr>
        <p:txBody>
          <a:bodyPr lIns="76069" tIns="38032" rIns="76069" bIns="38032">
            <a:spAutoFit/>
          </a:bodyPr>
          <a:lstStyle/>
          <a:p>
            <a:pPr defTabSz="1214438">
              <a:lnSpc>
                <a:spcPct val="95000"/>
              </a:lnSpc>
              <a:spcBef>
                <a:spcPct val="5000"/>
              </a:spcBef>
              <a:defRPr/>
            </a:pPr>
            <a:endParaRPr lang="en-US" sz="2400" b="1" dirty="0">
              <a:solidFill>
                <a:schemeClr val="tx2">
                  <a:lumMod val="40000"/>
                  <a:lumOff val="60000"/>
                </a:schemeClr>
              </a:solidFill>
              <a:latin typeface="Palatino Linotype" pitchFamily="18" charset="0"/>
            </a:endParaRPr>
          </a:p>
          <a:p>
            <a:pPr marL="822960" lvl="1" indent="-457200" defTabSz="1214438">
              <a:spcBef>
                <a:spcPts val="300"/>
              </a:spcBef>
              <a:defRPr/>
            </a:pPr>
            <a:endParaRPr lang="en-US" sz="1800" b="1" dirty="0"/>
          </a:p>
          <a:p>
            <a:pPr defTabSz="1214438">
              <a:lnSpc>
                <a:spcPct val="95000"/>
              </a:lnSpc>
              <a:spcBef>
                <a:spcPct val="5000"/>
              </a:spcBef>
              <a:defRPr/>
            </a:pPr>
            <a:endParaRPr lang="en-US" sz="4000" b="1" dirty="0">
              <a:solidFill>
                <a:schemeClr val="tx2">
                  <a:lumMod val="40000"/>
                  <a:lumOff val="60000"/>
                </a:schemeClr>
              </a:solidFill>
              <a:latin typeface="Palatino Linotype"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650187868"/>
              </p:ext>
            </p:extLst>
          </p:nvPr>
        </p:nvGraphicFramePr>
        <p:xfrm>
          <a:off x="808038" y="1174750"/>
          <a:ext cx="13487400" cy="7448550"/>
        </p:xfrm>
        <a:graphic>
          <a:graphicData uri="http://schemas.openxmlformats.org/drawingml/2006/table">
            <a:tbl>
              <a:tblPr/>
              <a:tblGrid>
                <a:gridCol w="4343400"/>
                <a:gridCol w="9144000"/>
              </a:tblGrid>
              <a:tr h="244818">
                <a:tc>
                  <a:txBody>
                    <a:bodyPr/>
                    <a:lstStyle/>
                    <a:p>
                      <a:pPr marL="0" marR="0" algn="just">
                        <a:lnSpc>
                          <a:spcPct val="115000"/>
                        </a:lnSpc>
                        <a:spcBef>
                          <a:spcPts val="0"/>
                        </a:spcBef>
                        <a:spcAft>
                          <a:spcPts val="0"/>
                        </a:spcAft>
                      </a:pPr>
                      <a:r>
                        <a:rPr lang="en-US" sz="2500" b="1" cap="all" baseline="0" dirty="0" smtClean="0">
                          <a:solidFill>
                            <a:srgbClr val="000000"/>
                          </a:solidFill>
                          <a:latin typeface="Arial" pitchFamily="34" charset="0"/>
                          <a:ea typeface="Calibri"/>
                          <a:cs typeface="Arial" pitchFamily="34" charset="0"/>
                        </a:rPr>
                        <a:t>category</a:t>
                      </a:r>
                      <a:endParaRPr lang="en-US" sz="2500" cap="all" baseline="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500" b="1" cap="all" baseline="0" dirty="0" smtClean="0">
                          <a:solidFill>
                            <a:srgbClr val="000000"/>
                          </a:solidFill>
                          <a:latin typeface="Arial" pitchFamily="34" charset="0"/>
                          <a:ea typeface="Times New Roman"/>
                          <a:cs typeface="Arial" pitchFamily="34" charset="0"/>
                        </a:rPr>
                        <a:t>Protocols, Characteristics </a:t>
                      </a:r>
                      <a:r>
                        <a:rPr lang="en-US" sz="2500" b="1" cap="all" baseline="0" dirty="0">
                          <a:solidFill>
                            <a:srgbClr val="000000"/>
                          </a:solidFill>
                          <a:latin typeface="Arial" pitchFamily="34" charset="0"/>
                          <a:ea typeface="Times New Roman"/>
                          <a:cs typeface="Arial" pitchFamily="34" charset="0"/>
                        </a:rPr>
                        <a:t>or Attributes</a:t>
                      </a:r>
                      <a:endParaRPr lang="en-US" sz="2500" cap="all" baseline="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384">
                <a:tc>
                  <a:txBody>
                    <a:bodyPr/>
                    <a:lstStyle/>
                    <a:p>
                      <a:pPr marL="0" marR="0" algn="l">
                        <a:lnSpc>
                          <a:spcPct val="115000"/>
                        </a:lnSpc>
                        <a:spcBef>
                          <a:spcPts val="0"/>
                        </a:spcBef>
                        <a:spcAft>
                          <a:spcPts val="0"/>
                        </a:spcAft>
                      </a:pPr>
                      <a:r>
                        <a:rPr lang="en-US" sz="2500" cap="all" baseline="0" dirty="0" smtClean="0">
                          <a:solidFill>
                            <a:srgbClr val="000000"/>
                          </a:solidFill>
                          <a:latin typeface="Arial" pitchFamily="34" charset="0"/>
                          <a:ea typeface="Times New Roman"/>
                          <a:cs typeface="Arial" pitchFamily="34" charset="0"/>
                        </a:rPr>
                        <a:t>Define Scenarios</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Identify</a:t>
                      </a:r>
                      <a:r>
                        <a:rPr lang="en-US" sz="2500" baseline="0" dirty="0" smtClean="0">
                          <a:solidFill>
                            <a:srgbClr val="000000"/>
                          </a:solidFill>
                          <a:latin typeface="Arial" pitchFamily="34" charset="0"/>
                          <a:ea typeface="Times New Roman"/>
                          <a:cs typeface="Arial" pitchFamily="34" charset="0"/>
                        </a:rPr>
                        <a:t> potential </a:t>
                      </a:r>
                      <a:r>
                        <a:rPr lang="en-US" sz="2500" dirty="0" smtClean="0">
                          <a:solidFill>
                            <a:srgbClr val="000000"/>
                          </a:solidFill>
                          <a:latin typeface="Arial" pitchFamily="34" charset="0"/>
                          <a:ea typeface="Times New Roman"/>
                          <a:cs typeface="Arial" pitchFamily="34" charset="0"/>
                        </a:rPr>
                        <a:t>fire spread/risk</a:t>
                      </a:r>
                      <a:r>
                        <a:rPr lang="en-US" sz="2500" baseline="0" dirty="0" smtClean="0">
                          <a:solidFill>
                            <a:srgbClr val="000000"/>
                          </a:solidFill>
                          <a:latin typeface="Arial" pitchFamily="34" charset="0"/>
                          <a:ea typeface="Times New Roman"/>
                          <a:cs typeface="Arial" pitchFamily="34" charset="0"/>
                        </a:rPr>
                        <a:t> subareas</a:t>
                      </a:r>
                      <a:r>
                        <a:rPr lang="en-US" sz="2500" dirty="0" smtClean="0">
                          <a:solidFill>
                            <a:srgbClr val="000000"/>
                          </a:solidFill>
                          <a:latin typeface="Arial" pitchFamily="34" charset="0"/>
                          <a:ea typeface="Times New Roman"/>
                          <a:cs typeface="Arial" pitchFamily="34" charset="0"/>
                        </a:rPr>
                        <a:t> </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Evaluate</a:t>
                      </a:r>
                      <a:r>
                        <a:rPr lang="en-US" sz="2500" baseline="0" dirty="0" smtClean="0">
                          <a:solidFill>
                            <a:srgbClr val="000000"/>
                          </a:solidFill>
                          <a:latin typeface="Arial" pitchFamily="34" charset="0"/>
                          <a:ea typeface="Times New Roman"/>
                          <a:cs typeface="Arial" pitchFamily="34" charset="0"/>
                        </a:rPr>
                        <a:t> </a:t>
                      </a:r>
                      <a:r>
                        <a:rPr lang="en-US" sz="2500" dirty="0" smtClean="0">
                          <a:solidFill>
                            <a:srgbClr val="000000"/>
                          </a:solidFill>
                          <a:latin typeface="Arial" pitchFamily="34" charset="0"/>
                          <a:ea typeface="Times New Roman"/>
                          <a:cs typeface="Arial" pitchFamily="34" charset="0"/>
                        </a:rPr>
                        <a:t>no-notice versus notice evacuation</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Calibri"/>
                          <a:cs typeface="Arial" pitchFamily="34" charset="0"/>
                        </a:rPr>
                        <a:t>Establish</a:t>
                      </a:r>
                      <a:r>
                        <a:rPr lang="en-US" sz="2500" baseline="0" dirty="0" smtClean="0">
                          <a:solidFill>
                            <a:srgbClr val="000000"/>
                          </a:solidFill>
                          <a:latin typeface="Arial" pitchFamily="34" charset="0"/>
                          <a:ea typeface="Calibri"/>
                          <a:cs typeface="Arial" pitchFamily="34" charset="0"/>
                        </a:rPr>
                        <a:t> </a:t>
                      </a:r>
                      <a:r>
                        <a:rPr lang="en-US" sz="2500" dirty="0" smtClean="0">
                          <a:solidFill>
                            <a:srgbClr val="000000"/>
                          </a:solidFill>
                          <a:latin typeface="Arial" pitchFamily="34" charset="0"/>
                          <a:ea typeface="Calibri"/>
                          <a:cs typeface="Arial" pitchFamily="34" charset="0"/>
                        </a:rPr>
                        <a:t>background</a:t>
                      </a:r>
                      <a:r>
                        <a:rPr lang="en-US" sz="2500" baseline="0" dirty="0" smtClean="0">
                          <a:solidFill>
                            <a:srgbClr val="000000"/>
                          </a:solidFill>
                          <a:latin typeface="Arial" pitchFamily="34" charset="0"/>
                          <a:ea typeface="Calibri"/>
                          <a:cs typeface="Arial" pitchFamily="34" charset="0"/>
                        </a:rPr>
                        <a:t> traffic conditions</a:t>
                      </a:r>
                      <a:endParaRPr lang="en-US" sz="25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4454">
                <a:tc>
                  <a:txBody>
                    <a:bodyPr/>
                    <a:lstStyle/>
                    <a:p>
                      <a:pPr marL="0" marR="0" algn="l">
                        <a:lnSpc>
                          <a:spcPct val="115000"/>
                        </a:lnSpc>
                        <a:spcBef>
                          <a:spcPts val="0"/>
                        </a:spcBef>
                        <a:spcAft>
                          <a:spcPts val="0"/>
                        </a:spcAft>
                      </a:pPr>
                      <a:r>
                        <a:rPr lang="en-US" sz="2500" cap="all" baseline="0" dirty="0" smtClean="0">
                          <a:solidFill>
                            <a:srgbClr val="000000"/>
                          </a:solidFill>
                          <a:latin typeface="Arial" pitchFamily="34" charset="0"/>
                          <a:ea typeface="Times New Roman"/>
                          <a:cs typeface="Arial" pitchFamily="34" charset="0"/>
                        </a:rPr>
                        <a:t>Traffic Control</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Intersection-level control</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Signal </a:t>
                      </a:r>
                      <a:r>
                        <a:rPr lang="en-US" sz="2500" dirty="0">
                          <a:solidFill>
                            <a:srgbClr val="000000"/>
                          </a:solidFill>
                          <a:latin typeface="Arial" pitchFamily="34" charset="0"/>
                          <a:ea typeface="Times New Roman"/>
                          <a:cs typeface="Arial" pitchFamily="34" charset="0"/>
                        </a:rPr>
                        <a:t>preemption/emergency </a:t>
                      </a:r>
                      <a:r>
                        <a:rPr lang="en-US" sz="2500" dirty="0" smtClean="0">
                          <a:solidFill>
                            <a:srgbClr val="000000"/>
                          </a:solidFill>
                          <a:latin typeface="Arial" pitchFamily="34" charset="0"/>
                          <a:ea typeface="Times New Roman"/>
                          <a:cs typeface="Arial" pitchFamily="34" charset="0"/>
                        </a:rPr>
                        <a:t>operation</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Route closures</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Traveler </a:t>
                      </a:r>
                      <a:r>
                        <a:rPr lang="en-US" sz="2500" dirty="0">
                          <a:solidFill>
                            <a:srgbClr val="000000"/>
                          </a:solidFill>
                          <a:latin typeface="Arial" pitchFamily="34" charset="0"/>
                          <a:ea typeface="Times New Roman"/>
                          <a:cs typeface="Arial" pitchFamily="34" charset="0"/>
                        </a:rPr>
                        <a:t>information </a:t>
                      </a:r>
                      <a:r>
                        <a:rPr lang="en-US" sz="2500" dirty="0" smtClean="0">
                          <a:solidFill>
                            <a:srgbClr val="000000"/>
                          </a:solidFill>
                          <a:latin typeface="Arial" pitchFamily="34" charset="0"/>
                          <a:ea typeface="Times New Roman"/>
                          <a:cs typeface="Arial" pitchFamily="34" charset="0"/>
                        </a:rPr>
                        <a:t>systems</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Contra-flow operations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8872">
                <a:tc>
                  <a:txBody>
                    <a:bodyPr/>
                    <a:lstStyle/>
                    <a:p>
                      <a:pPr marL="0" marR="0" algn="l">
                        <a:lnSpc>
                          <a:spcPct val="115000"/>
                        </a:lnSpc>
                        <a:spcBef>
                          <a:spcPts val="0"/>
                        </a:spcBef>
                        <a:spcAft>
                          <a:spcPts val="0"/>
                        </a:spcAft>
                      </a:pPr>
                      <a:r>
                        <a:rPr lang="en-US" sz="2500" cap="all" baseline="0" dirty="0" smtClean="0">
                          <a:solidFill>
                            <a:srgbClr val="000000"/>
                          </a:solidFill>
                          <a:latin typeface="Arial" pitchFamily="34" charset="0"/>
                          <a:ea typeface="Times New Roman"/>
                          <a:cs typeface="Arial" pitchFamily="34" charset="0"/>
                        </a:rPr>
                        <a:t>Evacuation PROTOCOLS</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Required evacuation rate:</a:t>
                      </a:r>
                      <a:r>
                        <a:rPr lang="en-US" sz="2500" baseline="0" dirty="0" smtClean="0">
                          <a:solidFill>
                            <a:srgbClr val="000000"/>
                          </a:solidFill>
                          <a:latin typeface="Arial" pitchFamily="34" charset="0"/>
                          <a:ea typeface="Times New Roman"/>
                          <a:cs typeface="Arial" pitchFamily="34" charset="0"/>
                        </a:rPr>
                        <a:t> </a:t>
                      </a:r>
                      <a:r>
                        <a:rPr lang="en-US" sz="2500" dirty="0" smtClean="0">
                          <a:solidFill>
                            <a:srgbClr val="000000"/>
                          </a:solidFill>
                          <a:latin typeface="Arial" pitchFamily="34" charset="0"/>
                          <a:ea typeface="Times New Roman"/>
                          <a:cs typeface="Arial" pitchFamily="34" charset="0"/>
                        </a:rPr>
                        <a:t>notice, no-notice,</a:t>
                      </a:r>
                      <a:r>
                        <a:rPr lang="en-US" sz="2500" baseline="0" dirty="0" smtClean="0">
                          <a:solidFill>
                            <a:srgbClr val="000000"/>
                          </a:solidFill>
                          <a:latin typeface="Arial" pitchFamily="34" charset="0"/>
                          <a:ea typeface="Times New Roman"/>
                          <a:cs typeface="Arial" pitchFamily="34" charset="0"/>
                        </a:rPr>
                        <a:t> </a:t>
                      </a:r>
                      <a:r>
                        <a:rPr lang="en-US" sz="2500" dirty="0" smtClean="0">
                          <a:solidFill>
                            <a:srgbClr val="000000"/>
                          </a:solidFill>
                          <a:latin typeface="Arial" pitchFamily="34" charset="0"/>
                          <a:ea typeface="Times New Roman"/>
                          <a:cs typeface="Arial" pitchFamily="34" charset="0"/>
                        </a:rPr>
                        <a:t>staged evacuation</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Shelters: locations, capacities</a:t>
                      </a:r>
                      <a:r>
                        <a:rPr lang="en-US" sz="2500" baseline="0" dirty="0" smtClean="0">
                          <a:solidFill>
                            <a:srgbClr val="000000"/>
                          </a:solidFill>
                          <a:latin typeface="Arial" pitchFamily="34" charset="0"/>
                          <a:ea typeface="Times New Roman"/>
                          <a:cs typeface="Arial" pitchFamily="34" charset="0"/>
                        </a:rPr>
                        <a:t> </a:t>
                      </a:r>
                      <a:endParaRPr lang="en-US" sz="2500" dirty="0" smtClean="0">
                        <a:solidFill>
                          <a:srgbClr val="000000"/>
                        </a:solidFill>
                        <a:latin typeface="Arial" pitchFamily="34" charset="0"/>
                        <a:ea typeface="Times New Roman"/>
                        <a:cs typeface="Arial" pitchFamily="34" charset="0"/>
                      </a:endParaRP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Notification </a:t>
                      </a:r>
                      <a:r>
                        <a:rPr lang="en-US" sz="2500" dirty="0">
                          <a:solidFill>
                            <a:srgbClr val="000000"/>
                          </a:solidFill>
                          <a:latin typeface="Arial" pitchFamily="34" charset="0"/>
                          <a:ea typeface="Times New Roman"/>
                          <a:cs typeface="Arial" pitchFamily="34" charset="0"/>
                        </a:rPr>
                        <a:t>means</a:t>
                      </a:r>
                      <a:endParaRPr lang="en-US" sz="25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745">
                <a:tc>
                  <a:txBody>
                    <a:bodyPr/>
                    <a:lstStyle/>
                    <a:p>
                      <a:pPr marL="0" marR="0" algn="l">
                        <a:lnSpc>
                          <a:spcPct val="115000"/>
                        </a:lnSpc>
                        <a:spcBef>
                          <a:spcPts val="0"/>
                        </a:spcBef>
                        <a:spcAft>
                          <a:spcPts val="0"/>
                        </a:spcAft>
                      </a:pPr>
                      <a:r>
                        <a:rPr lang="en-US" sz="2500" cap="all" baseline="0" dirty="0">
                          <a:solidFill>
                            <a:srgbClr val="000000"/>
                          </a:solidFill>
                          <a:latin typeface="Arial" pitchFamily="34" charset="0"/>
                          <a:ea typeface="Times New Roman"/>
                          <a:cs typeface="Arial" pitchFamily="34" charset="0"/>
                        </a:rPr>
                        <a:t>Evacuee Behavior</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a:lnSpc>
                          <a:spcPct val="115000"/>
                        </a:lnSpc>
                        <a:spcBef>
                          <a:spcPts val="0"/>
                        </a:spcBef>
                        <a:spcAft>
                          <a:spcPts val="0"/>
                        </a:spcAft>
                        <a:buFont typeface="Arial" pitchFamily="34" charset="0"/>
                        <a:buChar char="•"/>
                      </a:pPr>
                      <a:r>
                        <a:rPr lang="en-US" sz="2500" dirty="0">
                          <a:solidFill>
                            <a:srgbClr val="000000"/>
                          </a:solidFill>
                          <a:latin typeface="Arial" pitchFamily="34" charset="0"/>
                          <a:ea typeface="Times New Roman"/>
                          <a:cs typeface="Arial" pitchFamily="34" charset="0"/>
                        </a:rPr>
                        <a:t>Mobilization time, activity sequence, </a:t>
                      </a:r>
                      <a:endParaRPr lang="en-US" sz="2500" dirty="0" smtClean="0">
                        <a:solidFill>
                          <a:srgbClr val="000000"/>
                        </a:solidFill>
                        <a:latin typeface="Arial" pitchFamily="34" charset="0"/>
                        <a:ea typeface="Times New Roman"/>
                        <a:cs typeface="Arial" pitchFamily="34" charset="0"/>
                      </a:endParaRP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Vehicle </a:t>
                      </a:r>
                      <a:r>
                        <a:rPr lang="en-US" sz="2500" dirty="0">
                          <a:solidFill>
                            <a:srgbClr val="000000"/>
                          </a:solidFill>
                          <a:latin typeface="Arial" pitchFamily="34" charset="0"/>
                          <a:ea typeface="Times New Roman"/>
                          <a:cs typeface="Arial" pitchFamily="34" charset="0"/>
                        </a:rPr>
                        <a:t>occupancy rate</a:t>
                      </a:r>
                      <a:endParaRPr lang="en-US" sz="25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325">
                <a:tc>
                  <a:txBody>
                    <a:bodyPr/>
                    <a:lstStyle/>
                    <a:p>
                      <a:pPr marL="0" marR="0" algn="l">
                        <a:lnSpc>
                          <a:spcPct val="115000"/>
                        </a:lnSpc>
                        <a:spcBef>
                          <a:spcPts val="0"/>
                        </a:spcBef>
                        <a:spcAft>
                          <a:spcPts val="0"/>
                        </a:spcAft>
                      </a:pPr>
                      <a:r>
                        <a:rPr lang="en-US" sz="2500" cap="all" baseline="0" dirty="0">
                          <a:solidFill>
                            <a:srgbClr val="000000"/>
                          </a:solidFill>
                          <a:latin typeface="Arial" pitchFamily="34" charset="0"/>
                          <a:ea typeface="Times New Roman"/>
                          <a:cs typeface="Arial" pitchFamily="34" charset="0"/>
                        </a:rPr>
                        <a:t>Special Facilities</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15000"/>
                        </a:lnSpc>
                        <a:spcBef>
                          <a:spcPts val="0"/>
                        </a:spcBef>
                        <a:spcAft>
                          <a:spcPts val="0"/>
                        </a:spcAft>
                        <a:buFont typeface="Arial" pitchFamily="34" charset="0"/>
                        <a:buNone/>
                      </a:pPr>
                      <a:r>
                        <a:rPr lang="en-US" sz="2500" dirty="0">
                          <a:solidFill>
                            <a:srgbClr val="000000"/>
                          </a:solidFill>
                          <a:latin typeface="Arial" pitchFamily="34" charset="0"/>
                          <a:ea typeface="Times New Roman"/>
                          <a:cs typeface="Arial" pitchFamily="34" charset="0"/>
                        </a:rPr>
                        <a:t>Evacuation </a:t>
                      </a:r>
                      <a:r>
                        <a:rPr lang="en-US" sz="2500" dirty="0" smtClean="0">
                          <a:solidFill>
                            <a:srgbClr val="000000"/>
                          </a:solidFill>
                          <a:latin typeface="Arial" pitchFamily="34" charset="0"/>
                          <a:ea typeface="Times New Roman"/>
                          <a:cs typeface="Arial" pitchFamily="34" charset="0"/>
                        </a:rPr>
                        <a:t>procedures/responsibilities</a:t>
                      </a:r>
                      <a:r>
                        <a:rPr lang="en-US" sz="2500" baseline="0" dirty="0" smtClean="0">
                          <a:solidFill>
                            <a:srgbClr val="000000"/>
                          </a:solidFill>
                          <a:latin typeface="Arial" pitchFamily="34" charset="0"/>
                          <a:ea typeface="Times New Roman"/>
                          <a:cs typeface="Arial" pitchFamily="34" charset="0"/>
                        </a:rPr>
                        <a:t> </a:t>
                      </a:r>
                      <a:r>
                        <a:rPr lang="en-US" sz="2500" dirty="0" smtClean="0">
                          <a:solidFill>
                            <a:srgbClr val="000000"/>
                          </a:solidFill>
                          <a:latin typeface="Arial" pitchFamily="34" charset="0"/>
                          <a:ea typeface="Times New Roman"/>
                          <a:cs typeface="Arial" pitchFamily="34" charset="0"/>
                        </a:rPr>
                        <a:t>for schools</a:t>
                      </a:r>
                      <a:r>
                        <a:rPr lang="en-US" sz="2500" dirty="0">
                          <a:solidFill>
                            <a:srgbClr val="000000"/>
                          </a:solidFill>
                          <a:latin typeface="Arial" pitchFamily="34" charset="0"/>
                          <a:ea typeface="Times New Roman"/>
                          <a:cs typeface="Arial" pitchFamily="34" charset="0"/>
                        </a:rPr>
                        <a:t>, jails, </a:t>
                      </a:r>
                      <a:endParaRPr lang="en-US" sz="2500" dirty="0" smtClean="0">
                        <a:solidFill>
                          <a:srgbClr val="000000"/>
                        </a:solidFill>
                        <a:latin typeface="Arial" pitchFamily="34" charset="0"/>
                        <a:ea typeface="Times New Roman"/>
                        <a:cs typeface="Arial" pitchFamily="34" charset="0"/>
                      </a:endParaRPr>
                    </a:p>
                    <a:p>
                      <a:pPr marL="0" marR="0" indent="0" algn="l">
                        <a:lnSpc>
                          <a:spcPct val="115000"/>
                        </a:lnSpc>
                        <a:spcBef>
                          <a:spcPts val="0"/>
                        </a:spcBef>
                        <a:spcAft>
                          <a:spcPts val="0"/>
                        </a:spcAft>
                        <a:buFont typeface="Arial" pitchFamily="34" charset="0"/>
                        <a:buNone/>
                      </a:pPr>
                      <a:r>
                        <a:rPr lang="en-US" sz="2500" dirty="0" smtClean="0">
                          <a:solidFill>
                            <a:srgbClr val="000000"/>
                          </a:solidFill>
                          <a:latin typeface="Arial" pitchFamily="34" charset="0"/>
                          <a:ea typeface="Times New Roman"/>
                          <a:cs typeface="Arial" pitchFamily="34" charset="0"/>
                        </a:rPr>
                        <a:t>nursing </a:t>
                      </a:r>
                      <a:r>
                        <a:rPr lang="en-US" sz="2500" dirty="0">
                          <a:solidFill>
                            <a:srgbClr val="000000"/>
                          </a:solidFill>
                          <a:latin typeface="Arial" pitchFamily="34" charset="0"/>
                          <a:ea typeface="Times New Roman"/>
                          <a:cs typeface="Arial" pitchFamily="34" charset="0"/>
                        </a:rPr>
                        <a:t>homes, hospitals </a:t>
                      </a:r>
                      <a:r>
                        <a:rPr lang="en-US" sz="2500" dirty="0" smtClean="0">
                          <a:solidFill>
                            <a:srgbClr val="000000"/>
                          </a:solidFill>
                          <a:latin typeface="Arial" pitchFamily="34" charset="0"/>
                          <a:ea typeface="Times New Roman"/>
                          <a:cs typeface="Arial" pitchFamily="34" charset="0"/>
                        </a:rPr>
                        <a:t>and special facilities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6</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911225"/>
            <a:ext cx="14173200" cy="6629400"/>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3" name="TextBox 10"/>
          <p:cNvSpPr txBox="1">
            <a:spLocks noChangeArrowheads="1"/>
          </p:cNvSpPr>
          <p:nvPr/>
        </p:nvSpPr>
        <p:spPr bwMode="auto">
          <a:xfrm>
            <a:off x="393700" y="7938"/>
            <a:ext cx="1295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smtClean="0">
                <a:solidFill>
                  <a:schemeClr val="bg1"/>
                </a:solidFill>
                <a:latin typeface="Palatino Linotype" pitchFamily="18" charset="0"/>
              </a:rPr>
              <a:t>Basis for Evacuation Model  </a:t>
            </a:r>
            <a:r>
              <a:rPr lang="en-US" sz="3600" dirty="0">
                <a:solidFill>
                  <a:schemeClr val="bg1"/>
                </a:solidFill>
                <a:latin typeface="Palatino Linotype" pitchFamily="18" charset="0"/>
              </a:rPr>
              <a:t>– Required </a:t>
            </a:r>
            <a:r>
              <a:rPr lang="en-US" sz="3600" dirty="0" smtClean="0">
                <a:solidFill>
                  <a:schemeClr val="bg1"/>
                </a:solidFill>
                <a:latin typeface="Palatino Linotype" pitchFamily="18" charset="0"/>
              </a:rPr>
              <a:t>Data Inputs</a:t>
            </a:r>
            <a:endParaRPr lang="en-US" sz="3600" dirty="0">
              <a:solidFill>
                <a:schemeClr val="bg1"/>
              </a:solidFill>
              <a:latin typeface="Palatino Linotype" pitchFamily="18" charset="0"/>
            </a:endParaRPr>
          </a:p>
        </p:txBody>
      </p:sp>
      <p:sp>
        <p:nvSpPr>
          <p:cNvPr id="5" name="Rectangle 7"/>
          <p:cNvSpPr>
            <a:spLocks noChangeArrowheads="1"/>
          </p:cNvSpPr>
          <p:nvPr/>
        </p:nvSpPr>
        <p:spPr bwMode="auto">
          <a:xfrm>
            <a:off x="762000" y="1243013"/>
            <a:ext cx="13258800" cy="1358900"/>
          </a:xfrm>
          <a:prstGeom prst="rect">
            <a:avLst/>
          </a:prstGeom>
          <a:noFill/>
          <a:ln w="9525">
            <a:noFill/>
            <a:miter lim="800000"/>
            <a:headEnd/>
            <a:tailEnd/>
          </a:ln>
          <a:effectLst/>
        </p:spPr>
        <p:txBody>
          <a:bodyPr lIns="76069" tIns="38032" rIns="76069" bIns="38032">
            <a:spAutoFit/>
          </a:bodyPr>
          <a:lstStyle/>
          <a:p>
            <a:pPr defTabSz="1214438">
              <a:lnSpc>
                <a:spcPct val="95000"/>
              </a:lnSpc>
              <a:spcBef>
                <a:spcPct val="5000"/>
              </a:spcBef>
              <a:defRPr/>
            </a:pPr>
            <a:endParaRPr lang="en-US" sz="2400" b="1" dirty="0">
              <a:solidFill>
                <a:schemeClr val="tx2">
                  <a:lumMod val="40000"/>
                  <a:lumOff val="60000"/>
                </a:schemeClr>
              </a:solidFill>
              <a:latin typeface="Palatino Linotype" pitchFamily="18" charset="0"/>
            </a:endParaRPr>
          </a:p>
          <a:p>
            <a:pPr marL="822960" lvl="1" indent="-457200" defTabSz="1214438">
              <a:spcBef>
                <a:spcPts val="300"/>
              </a:spcBef>
              <a:defRPr/>
            </a:pPr>
            <a:endParaRPr lang="en-US" sz="1800" b="1" dirty="0"/>
          </a:p>
          <a:p>
            <a:pPr defTabSz="1214438">
              <a:lnSpc>
                <a:spcPct val="95000"/>
              </a:lnSpc>
              <a:spcBef>
                <a:spcPct val="5000"/>
              </a:spcBef>
              <a:defRPr/>
            </a:pPr>
            <a:endParaRPr lang="en-US" sz="4000" b="1" dirty="0">
              <a:solidFill>
                <a:schemeClr val="tx2">
                  <a:lumMod val="40000"/>
                  <a:lumOff val="60000"/>
                </a:schemeClr>
              </a:solidFill>
              <a:latin typeface="Palatino Linotype" pitchFamily="18" charset="0"/>
            </a:endParaRPr>
          </a:p>
        </p:txBody>
      </p:sp>
      <p:graphicFrame>
        <p:nvGraphicFramePr>
          <p:cNvPr id="11" name="Table 10"/>
          <p:cNvGraphicFramePr>
            <a:graphicFrameLocks noGrp="1"/>
          </p:cNvGraphicFramePr>
          <p:nvPr/>
        </p:nvGraphicFramePr>
        <p:xfrm>
          <a:off x="746125" y="1169988"/>
          <a:ext cx="13639800" cy="6065916"/>
        </p:xfrm>
        <a:graphic>
          <a:graphicData uri="http://schemas.openxmlformats.org/drawingml/2006/table">
            <a:tbl>
              <a:tblPr/>
              <a:tblGrid>
                <a:gridCol w="4700722"/>
                <a:gridCol w="8939078"/>
              </a:tblGrid>
              <a:tr h="438071">
                <a:tc>
                  <a:txBody>
                    <a:bodyPr/>
                    <a:lstStyle/>
                    <a:p>
                      <a:pPr marL="0" marR="0" algn="just">
                        <a:lnSpc>
                          <a:spcPct val="115000"/>
                        </a:lnSpc>
                        <a:spcBef>
                          <a:spcPts val="0"/>
                        </a:spcBef>
                        <a:spcAft>
                          <a:spcPts val="0"/>
                        </a:spcAft>
                      </a:pPr>
                      <a:r>
                        <a:rPr lang="en-US" sz="2500" b="1" cap="all" baseline="0" dirty="0" smtClean="0">
                          <a:solidFill>
                            <a:srgbClr val="000000"/>
                          </a:solidFill>
                          <a:latin typeface="Arial" pitchFamily="34" charset="0"/>
                          <a:ea typeface="Calibri"/>
                          <a:cs typeface="Arial" pitchFamily="34" charset="0"/>
                        </a:rPr>
                        <a:t>category</a:t>
                      </a:r>
                      <a:endParaRPr lang="en-US" sz="2500" cap="all" baseline="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500" b="1" cap="all" baseline="0" dirty="0" smtClean="0">
                          <a:solidFill>
                            <a:srgbClr val="000000"/>
                          </a:solidFill>
                          <a:latin typeface="Arial" pitchFamily="34" charset="0"/>
                          <a:ea typeface="Times New Roman"/>
                          <a:cs typeface="Arial" pitchFamily="34" charset="0"/>
                        </a:rPr>
                        <a:t>Protocols, Characteristics </a:t>
                      </a:r>
                      <a:r>
                        <a:rPr lang="en-US" sz="2500" b="1" cap="all" baseline="0" dirty="0">
                          <a:solidFill>
                            <a:srgbClr val="000000"/>
                          </a:solidFill>
                          <a:latin typeface="Arial" pitchFamily="34" charset="0"/>
                          <a:ea typeface="Times New Roman"/>
                          <a:cs typeface="Arial" pitchFamily="34" charset="0"/>
                        </a:rPr>
                        <a:t>or Attributes</a:t>
                      </a:r>
                      <a:endParaRPr lang="en-US" sz="2500" cap="all" baseline="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2688">
                <a:tc>
                  <a:txBody>
                    <a:bodyPr/>
                    <a:lstStyle/>
                    <a:p>
                      <a:pPr marL="0" marR="0" algn="l">
                        <a:lnSpc>
                          <a:spcPct val="115000"/>
                        </a:lnSpc>
                        <a:spcBef>
                          <a:spcPts val="0"/>
                        </a:spcBef>
                        <a:spcAft>
                          <a:spcPts val="0"/>
                        </a:spcAft>
                      </a:pPr>
                      <a:r>
                        <a:rPr lang="en-US" sz="2500" cap="all" baseline="0" dirty="0">
                          <a:solidFill>
                            <a:srgbClr val="000000"/>
                          </a:solidFill>
                          <a:latin typeface="Arial" pitchFamily="34" charset="0"/>
                          <a:ea typeface="Times New Roman"/>
                          <a:cs typeface="Arial" pitchFamily="34" charset="0"/>
                        </a:rPr>
                        <a:t>Demographic Data</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a:lnSpc>
                          <a:spcPct val="115000"/>
                        </a:lnSpc>
                        <a:spcBef>
                          <a:spcPts val="0"/>
                        </a:spcBef>
                        <a:spcAft>
                          <a:spcPts val="0"/>
                        </a:spcAft>
                        <a:buFont typeface="Arial" pitchFamily="34" charset="0"/>
                        <a:buChar char="•"/>
                      </a:pPr>
                      <a:r>
                        <a:rPr lang="en-US" sz="2500" dirty="0">
                          <a:solidFill>
                            <a:srgbClr val="000000"/>
                          </a:solidFill>
                          <a:latin typeface="Arial" pitchFamily="34" charset="0"/>
                          <a:ea typeface="Times New Roman"/>
                          <a:cs typeface="Arial" pitchFamily="34" charset="0"/>
                        </a:rPr>
                        <a:t>Automobile </a:t>
                      </a:r>
                      <a:r>
                        <a:rPr lang="en-US" sz="2500" dirty="0" smtClean="0">
                          <a:solidFill>
                            <a:srgbClr val="000000"/>
                          </a:solidFill>
                          <a:latin typeface="Arial" pitchFamily="34" charset="0"/>
                          <a:ea typeface="Times New Roman"/>
                          <a:cs typeface="Arial" pitchFamily="34" charset="0"/>
                        </a:rPr>
                        <a:t>ownership by TAZ</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Number </a:t>
                      </a:r>
                      <a:r>
                        <a:rPr lang="en-US" sz="2500" dirty="0">
                          <a:solidFill>
                            <a:srgbClr val="000000"/>
                          </a:solidFill>
                          <a:latin typeface="Arial" pitchFamily="34" charset="0"/>
                          <a:ea typeface="Times New Roman"/>
                          <a:cs typeface="Arial" pitchFamily="34" charset="0"/>
                        </a:rPr>
                        <a:t>of </a:t>
                      </a:r>
                      <a:r>
                        <a:rPr lang="en-US" sz="2500" dirty="0" smtClean="0">
                          <a:solidFill>
                            <a:srgbClr val="000000"/>
                          </a:solidFill>
                          <a:latin typeface="Arial" pitchFamily="34" charset="0"/>
                          <a:ea typeface="Times New Roman"/>
                          <a:cs typeface="Arial" pitchFamily="34" charset="0"/>
                        </a:rPr>
                        <a:t>households by TAZ</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Number </a:t>
                      </a:r>
                      <a:r>
                        <a:rPr lang="en-US" sz="2500" dirty="0">
                          <a:solidFill>
                            <a:srgbClr val="000000"/>
                          </a:solidFill>
                          <a:latin typeface="Arial" pitchFamily="34" charset="0"/>
                          <a:ea typeface="Times New Roman"/>
                          <a:cs typeface="Arial" pitchFamily="34" charset="0"/>
                        </a:rPr>
                        <a:t>of persons and age </a:t>
                      </a:r>
                      <a:r>
                        <a:rPr lang="en-US" sz="2500" dirty="0" smtClean="0">
                          <a:solidFill>
                            <a:srgbClr val="000000"/>
                          </a:solidFill>
                          <a:latin typeface="Arial" pitchFamily="34" charset="0"/>
                          <a:ea typeface="Times New Roman"/>
                          <a:cs typeface="Arial" pitchFamily="34" charset="0"/>
                        </a:rPr>
                        <a:t>distribution by TAZ </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Disabled </a:t>
                      </a:r>
                      <a:r>
                        <a:rPr lang="en-US" sz="2500" dirty="0">
                          <a:solidFill>
                            <a:srgbClr val="000000"/>
                          </a:solidFill>
                          <a:latin typeface="Arial" pitchFamily="34" charset="0"/>
                          <a:ea typeface="Times New Roman"/>
                          <a:cs typeface="Arial" pitchFamily="34" charset="0"/>
                        </a:rPr>
                        <a:t>representation within </a:t>
                      </a:r>
                      <a:r>
                        <a:rPr lang="en-US" sz="2500" dirty="0" smtClean="0">
                          <a:solidFill>
                            <a:srgbClr val="000000"/>
                          </a:solidFill>
                          <a:latin typeface="Arial" pitchFamily="34" charset="0"/>
                          <a:ea typeface="Times New Roman"/>
                          <a:cs typeface="Arial" pitchFamily="34" charset="0"/>
                        </a:rPr>
                        <a:t>households by TAZ</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Calibri"/>
                          <a:cs typeface="Arial" pitchFamily="34" charset="0"/>
                        </a:rPr>
                        <a:t>Assisted evacuation group quarters population by TAZ</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Calibri"/>
                          <a:cs typeface="Arial" pitchFamily="34" charset="0"/>
                        </a:rPr>
                        <a:t>Shelter capacity</a:t>
                      </a:r>
                      <a:r>
                        <a:rPr lang="en-US" sz="2500" baseline="0" dirty="0" smtClean="0">
                          <a:solidFill>
                            <a:srgbClr val="000000"/>
                          </a:solidFill>
                          <a:latin typeface="Arial" pitchFamily="34" charset="0"/>
                          <a:ea typeface="Calibri"/>
                          <a:cs typeface="Arial" pitchFamily="34" charset="0"/>
                        </a:rPr>
                        <a:t> and locations by TAZ</a:t>
                      </a:r>
                      <a:endParaRPr lang="en-US" sz="25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304">
                <a:tc>
                  <a:txBody>
                    <a:bodyPr/>
                    <a:lstStyle/>
                    <a:p>
                      <a:pPr marL="0" marR="0" algn="l">
                        <a:lnSpc>
                          <a:spcPct val="115000"/>
                        </a:lnSpc>
                        <a:spcBef>
                          <a:spcPts val="0"/>
                        </a:spcBef>
                        <a:spcAft>
                          <a:spcPts val="0"/>
                        </a:spcAft>
                      </a:pPr>
                      <a:r>
                        <a:rPr lang="en-US" sz="2500" cap="all" baseline="0" dirty="0" smtClean="0">
                          <a:latin typeface="Arial" pitchFamily="34" charset="0"/>
                          <a:ea typeface="Calibri"/>
                          <a:cs typeface="Arial" pitchFamily="34" charset="0"/>
                        </a:rPr>
                        <a:t>Background Traffic</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500" dirty="0" smtClean="0">
                          <a:latin typeface="Arial" pitchFamily="34" charset="0"/>
                          <a:ea typeface="Calibri"/>
                          <a:cs typeface="Arial" pitchFamily="34" charset="0"/>
                        </a:rPr>
                        <a:t>Background</a:t>
                      </a:r>
                      <a:r>
                        <a:rPr lang="en-US" sz="2500" baseline="0" dirty="0" smtClean="0">
                          <a:latin typeface="Arial" pitchFamily="34" charset="0"/>
                          <a:ea typeface="Calibri"/>
                          <a:cs typeface="Arial" pitchFamily="34" charset="0"/>
                        </a:rPr>
                        <a:t> traffic for preload</a:t>
                      </a:r>
                      <a:endParaRPr lang="en-US" sz="25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4211">
                <a:tc>
                  <a:txBody>
                    <a:bodyPr/>
                    <a:lstStyle/>
                    <a:p>
                      <a:pPr marL="0" marR="0" algn="l">
                        <a:lnSpc>
                          <a:spcPct val="115000"/>
                        </a:lnSpc>
                        <a:spcBef>
                          <a:spcPts val="0"/>
                        </a:spcBef>
                        <a:spcAft>
                          <a:spcPts val="0"/>
                        </a:spcAft>
                      </a:pPr>
                      <a:r>
                        <a:rPr lang="en-US" sz="2500" cap="all" baseline="0" dirty="0" smtClean="0">
                          <a:latin typeface="Arial" pitchFamily="34" charset="0"/>
                          <a:ea typeface="Calibri"/>
                          <a:cs typeface="Arial" pitchFamily="34" charset="0"/>
                        </a:rPr>
                        <a:t>Evacuee Destinations</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500" baseline="0" dirty="0" smtClean="0">
                          <a:latin typeface="Arial" pitchFamily="34" charset="0"/>
                          <a:ea typeface="Calibri"/>
                          <a:cs typeface="Arial" pitchFamily="34" charset="0"/>
                        </a:rPr>
                        <a:t>E</a:t>
                      </a:r>
                      <a:r>
                        <a:rPr lang="en-US" sz="2500" dirty="0" smtClean="0">
                          <a:latin typeface="Arial" pitchFamily="34" charset="0"/>
                          <a:ea typeface="Calibri"/>
                          <a:cs typeface="Arial" pitchFamily="34" charset="0"/>
                        </a:rPr>
                        <a:t>vacuee destinations/splits by TAZ/external</a:t>
                      </a:r>
                      <a:r>
                        <a:rPr lang="en-US" sz="2500" baseline="0" dirty="0" smtClean="0">
                          <a:latin typeface="Arial" pitchFamily="34" charset="0"/>
                          <a:ea typeface="Calibri"/>
                          <a:cs typeface="Arial" pitchFamily="34" charset="0"/>
                        </a:rPr>
                        <a:t> station</a:t>
                      </a:r>
                      <a:endParaRPr lang="en-US" sz="25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7563">
                <a:tc>
                  <a:txBody>
                    <a:bodyPr/>
                    <a:lstStyle/>
                    <a:p>
                      <a:pPr marL="0" marR="0" algn="l">
                        <a:lnSpc>
                          <a:spcPct val="115000"/>
                        </a:lnSpc>
                        <a:spcBef>
                          <a:spcPts val="0"/>
                        </a:spcBef>
                        <a:spcAft>
                          <a:spcPts val="0"/>
                        </a:spcAft>
                      </a:pPr>
                      <a:r>
                        <a:rPr lang="en-US" sz="2500" cap="all" baseline="0" dirty="0">
                          <a:solidFill>
                            <a:srgbClr val="000000"/>
                          </a:solidFill>
                          <a:latin typeface="Arial" pitchFamily="34" charset="0"/>
                          <a:ea typeface="Times New Roman"/>
                          <a:cs typeface="Arial" pitchFamily="34" charset="0"/>
                        </a:rPr>
                        <a:t>Road Network</a:t>
                      </a:r>
                      <a:endParaRPr lang="en-US" sz="2500" cap="all" baseline="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a:lnSpc>
                          <a:spcPct val="115000"/>
                        </a:lnSpc>
                        <a:spcBef>
                          <a:spcPts val="0"/>
                        </a:spcBef>
                        <a:spcAft>
                          <a:spcPts val="0"/>
                        </a:spcAft>
                        <a:buFont typeface="Arial" pitchFamily="34" charset="0"/>
                        <a:buChar char="•"/>
                      </a:pPr>
                      <a:r>
                        <a:rPr lang="en-US" sz="2500" dirty="0">
                          <a:solidFill>
                            <a:srgbClr val="000000"/>
                          </a:solidFill>
                          <a:latin typeface="Arial" pitchFamily="34" charset="0"/>
                          <a:ea typeface="Times New Roman"/>
                          <a:cs typeface="Arial" pitchFamily="34" charset="0"/>
                        </a:rPr>
                        <a:t>Roadway </a:t>
                      </a:r>
                      <a:r>
                        <a:rPr lang="en-US" sz="2500" dirty="0" smtClean="0">
                          <a:solidFill>
                            <a:srgbClr val="000000"/>
                          </a:solidFill>
                          <a:latin typeface="Arial" pitchFamily="34" charset="0"/>
                          <a:ea typeface="Times New Roman"/>
                          <a:cs typeface="Arial" pitchFamily="34" charset="0"/>
                        </a:rPr>
                        <a:t>network layout</a:t>
                      </a:r>
                      <a:r>
                        <a:rPr lang="en-US" sz="2500" baseline="0" dirty="0" smtClean="0">
                          <a:solidFill>
                            <a:srgbClr val="000000"/>
                          </a:solidFill>
                          <a:latin typeface="Arial" pitchFamily="34" charset="0"/>
                          <a:ea typeface="Times New Roman"/>
                          <a:cs typeface="Arial" pitchFamily="34" charset="0"/>
                        </a:rPr>
                        <a:t> (links/nodes)</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Intersection</a:t>
                      </a:r>
                      <a:r>
                        <a:rPr lang="en-US" sz="2500" baseline="0" dirty="0" smtClean="0">
                          <a:solidFill>
                            <a:srgbClr val="000000"/>
                          </a:solidFill>
                          <a:latin typeface="Arial" pitchFamily="34" charset="0"/>
                          <a:ea typeface="Times New Roman"/>
                          <a:cs typeface="Arial" pitchFamily="34" charset="0"/>
                        </a:rPr>
                        <a:t> control (type/ approach classification hierarchy)</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Number </a:t>
                      </a:r>
                      <a:r>
                        <a:rPr lang="en-US" sz="2500" dirty="0">
                          <a:solidFill>
                            <a:srgbClr val="000000"/>
                          </a:solidFill>
                          <a:latin typeface="Arial" pitchFamily="34" charset="0"/>
                          <a:ea typeface="Times New Roman"/>
                          <a:cs typeface="Arial" pitchFamily="34" charset="0"/>
                        </a:rPr>
                        <a:t>of </a:t>
                      </a:r>
                      <a:r>
                        <a:rPr lang="en-US" sz="2500" dirty="0" smtClean="0">
                          <a:solidFill>
                            <a:srgbClr val="000000"/>
                          </a:solidFill>
                          <a:latin typeface="Arial" pitchFamily="34" charset="0"/>
                          <a:ea typeface="Times New Roman"/>
                          <a:cs typeface="Arial" pitchFamily="34" charset="0"/>
                        </a:rPr>
                        <a:t>lanes/link capacity</a:t>
                      </a:r>
                    </a:p>
                    <a:p>
                      <a:pPr marL="342900" marR="0" indent="-342900" algn="l">
                        <a:lnSpc>
                          <a:spcPct val="115000"/>
                        </a:lnSpc>
                        <a:spcBef>
                          <a:spcPts val="0"/>
                        </a:spcBef>
                        <a:spcAft>
                          <a:spcPts val="0"/>
                        </a:spcAft>
                        <a:buFont typeface="Arial" pitchFamily="34" charset="0"/>
                        <a:buChar char="•"/>
                      </a:pPr>
                      <a:r>
                        <a:rPr lang="en-US" sz="2500" dirty="0" smtClean="0">
                          <a:solidFill>
                            <a:srgbClr val="000000"/>
                          </a:solidFill>
                          <a:latin typeface="Arial" pitchFamily="34" charset="0"/>
                          <a:ea typeface="Times New Roman"/>
                          <a:cs typeface="Arial" pitchFamily="34" charset="0"/>
                        </a:rPr>
                        <a:t>Free-flow link speeds</a:t>
                      </a:r>
                      <a:endParaRPr lang="en-US" sz="25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7</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38200" y="28194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67" name="TextBox 10"/>
          <p:cNvSpPr txBox="1">
            <a:spLocks noChangeArrowheads="1"/>
          </p:cNvSpPr>
          <p:nvPr/>
        </p:nvSpPr>
        <p:spPr bwMode="auto">
          <a:xfrm>
            <a:off x="762000" y="7938"/>
            <a:ext cx="1386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smtClean="0">
                <a:solidFill>
                  <a:schemeClr val="bg1"/>
                </a:solidFill>
                <a:latin typeface="Palatino Linotype" pitchFamily="18" charset="0"/>
              </a:rPr>
              <a:t>Evacuation </a:t>
            </a:r>
            <a:r>
              <a:rPr lang="en-US" sz="3600" dirty="0">
                <a:solidFill>
                  <a:schemeClr val="bg1"/>
                </a:solidFill>
                <a:latin typeface="Palatino Linotype" pitchFamily="18" charset="0"/>
              </a:rPr>
              <a:t>Model Application </a:t>
            </a:r>
            <a:r>
              <a:rPr lang="en-US" sz="3600" dirty="0" smtClean="0">
                <a:solidFill>
                  <a:schemeClr val="bg1"/>
                </a:solidFill>
                <a:latin typeface="Palatino Linotype" pitchFamily="18" charset="0"/>
              </a:rPr>
              <a:t>and Planning Process</a:t>
            </a:r>
            <a:endParaRPr lang="en-US" sz="3600" dirty="0">
              <a:solidFill>
                <a:schemeClr val="bg1"/>
              </a:solidFill>
              <a:latin typeface="Palatino Linotype" pitchFamily="18" charset="0"/>
            </a:endParaRPr>
          </a:p>
        </p:txBody>
      </p:sp>
      <p:sp>
        <p:nvSpPr>
          <p:cNvPr id="33" name="TextBox 32"/>
          <p:cNvSpPr txBox="1"/>
          <p:nvPr/>
        </p:nvSpPr>
        <p:spPr>
          <a:xfrm>
            <a:off x="914400" y="2844800"/>
            <a:ext cx="2209800" cy="3954463"/>
          </a:xfrm>
          <a:prstGeom prst="rect">
            <a:avLst/>
          </a:prstGeom>
          <a:noFill/>
        </p:spPr>
        <p:txBody>
          <a:bodyPr>
            <a:spAutoFit/>
          </a:bodyPr>
          <a:lstStyle/>
          <a:p>
            <a:pPr>
              <a:spcAft>
                <a:spcPts val="300"/>
              </a:spcAft>
              <a:defRPr/>
            </a:pPr>
            <a:r>
              <a:rPr lang="en-US" sz="2000" b="1" cap="all" dirty="0">
                <a:solidFill>
                  <a:schemeClr val="bg1"/>
                </a:solidFill>
                <a:latin typeface="Arial Narrow" pitchFamily="34" charset="0"/>
              </a:rPr>
              <a:t>Project Initiation</a:t>
            </a:r>
          </a:p>
          <a:p>
            <a:pPr>
              <a:spcAft>
                <a:spcPts val="30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Create Steering Committee</a:t>
            </a:r>
          </a:p>
          <a:p>
            <a:pPr marL="182880" indent="-182880">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Establish Modeling &amp; Evacuation Protocols</a:t>
            </a:r>
          </a:p>
          <a:p>
            <a:pPr marL="182880" indent="-182880">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Adapt PPACG Travel Model</a:t>
            </a:r>
          </a:p>
        </p:txBody>
      </p:sp>
      <p:sp>
        <p:nvSpPr>
          <p:cNvPr id="42" name="Right Arrow 41"/>
          <p:cNvSpPr/>
          <p:nvPr/>
        </p:nvSpPr>
        <p:spPr>
          <a:xfrm>
            <a:off x="838200" y="12827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1</a:t>
            </a:r>
          </a:p>
        </p:txBody>
      </p:sp>
      <p:sp>
        <p:nvSpPr>
          <p:cNvPr id="43" name="Right Arrow 42"/>
          <p:cNvSpPr/>
          <p:nvPr/>
        </p:nvSpPr>
        <p:spPr>
          <a:xfrm>
            <a:off x="3581400" y="12700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2</a:t>
            </a:r>
          </a:p>
        </p:txBody>
      </p:sp>
      <p:sp>
        <p:nvSpPr>
          <p:cNvPr id="44" name="Right Arrow 43"/>
          <p:cNvSpPr/>
          <p:nvPr/>
        </p:nvSpPr>
        <p:spPr>
          <a:xfrm>
            <a:off x="6324600" y="12827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3</a:t>
            </a:r>
          </a:p>
        </p:txBody>
      </p:sp>
      <p:sp>
        <p:nvSpPr>
          <p:cNvPr id="45" name="Right Arrow 44"/>
          <p:cNvSpPr/>
          <p:nvPr/>
        </p:nvSpPr>
        <p:spPr>
          <a:xfrm>
            <a:off x="9067800" y="1270000"/>
            <a:ext cx="1905000" cy="1219200"/>
          </a:xfrm>
          <a:prstGeom prs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4</a:t>
            </a:r>
          </a:p>
        </p:txBody>
      </p:sp>
      <p:sp>
        <p:nvSpPr>
          <p:cNvPr id="46" name="Rectangle 45"/>
          <p:cNvSpPr/>
          <p:nvPr/>
        </p:nvSpPr>
        <p:spPr>
          <a:xfrm>
            <a:off x="11798300" y="1574800"/>
            <a:ext cx="1905000" cy="609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STEP 5</a:t>
            </a:r>
          </a:p>
        </p:txBody>
      </p:sp>
      <p:sp>
        <p:nvSpPr>
          <p:cNvPr id="48" name="Rectangle 47"/>
          <p:cNvSpPr/>
          <p:nvPr/>
        </p:nvSpPr>
        <p:spPr>
          <a:xfrm>
            <a:off x="3581400" y="28194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TextBox 48"/>
          <p:cNvSpPr txBox="1"/>
          <p:nvPr/>
        </p:nvSpPr>
        <p:spPr>
          <a:xfrm>
            <a:off x="3683000" y="2844800"/>
            <a:ext cx="2209800" cy="4878388"/>
          </a:xfrm>
          <a:prstGeom prst="rect">
            <a:avLst/>
          </a:prstGeom>
          <a:noFill/>
        </p:spPr>
        <p:txBody>
          <a:bodyPr>
            <a:spAutoFit/>
          </a:bodyPr>
          <a:lstStyle/>
          <a:p>
            <a:pPr>
              <a:spcAft>
                <a:spcPts val="300"/>
              </a:spcAft>
              <a:defRPr/>
            </a:pPr>
            <a:r>
              <a:rPr lang="en-US" sz="2000" b="1" cap="all" dirty="0">
                <a:solidFill>
                  <a:schemeClr val="bg1"/>
                </a:solidFill>
                <a:latin typeface="Arial Narrow" pitchFamily="34" charset="0"/>
              </a:rPr>
              <a:t>District Level Screening</a:t>
            </a:r>
          </a:p>
          <a:p>
            <a:pPr>
              <a:spcAft>
                <a:spcPts val="30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Identify “pinch   points”</a:t>
            </a:r>
          </a:p>
          <a:p>
            <a:pPr>
              <a:spcAft>
                <a:spcPts val="300"/>
              </a:spcAft>
              <a:defRPr/>
            </a:pPr>
            <a:endParaRPr lang="en-US" sz="14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Iteratively apply and test traffic control strategies or  advance area to Neighborhood Level Screening </a:t>
            </a:r>
          </a:p>
          <a:p>
            <a:pPr>
              <a:spcAft>
                <a:spcPts val="300"/>
              </a:spcAft>
              <a:defRPr/>
            </a:pPr>
            <a:endParaRPr lang="en-US" sz="1400" b="1" dirty="0">
              <a:solidFill>
                <a:schemeClr val="bg1"/>
              </a:solidFill>
              <a:latin typeface="Arial Narrow" pitchFamily="34" charset="0"/>
            </a:endParaRPr>
          </a:p>
          <a:p>
            <a:pPr marL="342900" indent="-342900">
              <a:spcAft>
                <a:spcPts val="0"/>
              </a:spcAft>
              <a:buFont typeface="Wingdings" pitchFamily="2" charset="2"/>
              <a:buChar char="ü"/>
              <a:defRPr/>
            </a:pPr>
            <a:r>
              <a:rPr lang="en-US" sz="2000" b="1" dirty="0">
                <a:solidFill>
                  <a:schemeClr val="bg1"/>
                </a:solidFill>
                <a:latin typeface="Arial Narrow" pitchFamily="34" charset="0"/>
              </a:rPr>
              <a:t>Establish traffic control plan</a:t>
            </a:r>
          </a:p>
        </p:txBody>
      </p:sp>
      <p:sp>
        <p:nvSpPr>
          <p:cNvPr id="50" name="Rectangle 49"/>
          <p:cNvSpPr/>
          <p:nvPr/>
        </p:nvSpPr>
        <p:spPr>
          <a:xfrm>
            <a:off x="6311900" y="28575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TextBox 50"/>
          <p:cNvSpPr txBox="1"/>
          <p:nvPr/>
        </p:nvSpPr>
        <p:spPr>
          <a:xfrm>
            <a:off x="6400800" y="2857500"/>
            <a:ext cx="2209800" cy="1846263"/>
          </a:xfrm>
          <a:prstGeom prst="rect">
            <a:avLst/>
          </a:prstGeom>
          <a:noFill/>
        </p:spPr>
        <p:txBody>
          <a:bodyPr>
            <a:spAutoFit/>
          </a:bodyPr>
          <a:lstStyle/>
          <a:p>
            <a:pPr>
              <a:spcAft>
                <a:spcPts val="0"/>
              </a:spcAft>
              <a:defRPr/>
            </a:pPr>
            <a:r>
              <a:rPr lang="en-US" sz="2000" b="1" cap="all" dirty="0">
                <a:solidFill>
                  <a:schemeClr val="bg1"/>
                </a:solidFill>
                <a:latin typeface="Arial Narrow" pitchFamily="34" charset="0"/>
              </a:rPr>
              <a:t>Neighborhood Level Screening</a:t>
            </a:r>
          </a:p>
          <a:p>
            <a:pPr>
              <a:spcAft>
                <a:spcPts val="0"/>
              </a:spcAft>
              <a:defRPr/>
            </a:pPr>
            <a:endParaRPr lang="en-US" sz="1400" b="1" dirty="0">
              <a:solidFill>
                <a:schemeClr val="bg1"/>
              </a:solidFill>
              <a:latin typeface="Arial Narrow" pitchFamily="34" charset="0"/>
            </a:endParaRPr>
          </a:p>
          <a:p>
            <a:pPr>
              <a:spcAft>
                <a:spcPts val="0"/>
              </a:spcAft>
              <a:defRPr/>
            </a:pPr>
            <a:r>
              <a:rPr lang="en-US" sz="2000" b="1" dirty="0">
                <a:solidFill>
                  <a:schemeClr val="bg1"/>
                </a:solidFill>
                <a:latin typeface="Arial Narrow" pitchFamily="34" charset="0"/>
              </a:rPr>
              <a:t>Conduct Screening Analysis at the Neighborhood Level</a:t>
            </a:r>
          </a:p>
        </p:txBody>
      </p:sp>
      <p:sp>
        <p:nvSpPr>
          <p:cNvPr id="52" name="Rectangle 51"/>
          <p:cNvSpPr/>
          <p:nvPr/>
        </p:nvSpPr>
        <p:spPr>
          <a:xfrm>
            <a:off x="9067800" y="28194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TextBox 52"/>
          <p:cNvSpPr txBox="1"/>
          <p:nvPr/>
        </p:nvSpPr>
        <p:spPr>
          <a:xfrm>
            <a:off x="9067800" y="2794000"/>
            <a:ext cx="2362200" cy="5516563"/>
          </a:xfrm>
          <a:prstGeom prst="rect">
            <a:avLst/>
          </a:prstGeom>
          <a:noFill/>
        </p:spPr>
        <p:txBody>
          <a:bodyPr>
            <a:spAutoFit/>
          </a:bodyPr>
          <a:lstStyle/>
          <a:p>
            <a:pPr>
              <a:spcAft>
                <a:spcPts val="300"/>
              </a:spcAft>
              <a:defRPr/>
            </a:pPr>
            <a:r>
              <a:rPr lang="en-US" sz="2000" b="1" dirty="0">
                <a:solidFill>
                  <a:schemeClr val="bg1"/>
                </a:solidFill>
                <a:latin typeface="Arial Narrow" pitchFamily="34" charset="0"/>
              </a:rPr>
              <a:t>TRAFFIC CONTROL  </a:t>
            </a:r>
          </a:p>
          <a:p>
            <a:pPr>
              <a:spcAft>
                <a:spcPts val="300"/>
              </a:spcAft>
              <a:defRPr/>
            </a:pPr>
            <a:r>
              <a:rPr lang="en-US" sz="2000" b="1" dirty="0">
                <a:solidFill>
                  <a:schemeClr val="bg1"/>
                </a:solidFill>
                <a:latin typeface="Arial Narrow" pitchFamily="34" charset="0"/>
              </a:rPr>
              <a:t>STRATEGIES</a:t>
            </a:r>
          </a:p>
          <a:p>
            <a:pPr>
              <a:spcAft>
                <a:spcPts val="300"/>
              </a:spcAft>
              <a:defRPr/>
            </a:pPr>
            <a:endParaRPr lang="en-US" sz="800"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Evaluate alternative evacuation traffic control strategies</a:t>
            </a:r>
          </a:p>
          <a:p>
            <a:pPr>
              <a:spcAft>
                <a:spcPts val="300"/>
              </a:spcAft>
              <a:defRPr/>
            </a:pPr>
            <a:endParaRPr lang="en-US" sz="800" b="1" dirty="0">
              <a:solidFill>
                <a:schemeClr val="bg1"/>
              </a:solidFill>
              <a:latin typeface="Arial Narrow" pitchFamily="34" charset="0"/>
            </a:endParaRPr>
          </a:p>
          <a:p>
            <a:pPr marL="548640" indent="-182880">
              <a:spcAft>
                <a:spcPts val="0"/>
              </a:spcAft>
              <a:buFont typeface="Arial" pitchFamily="34" charset="0"/>
              <a:buChar char="•"/>
              <a:defRPr/>
            </a:pPr>
            <a:r>
              <a:rPr lang="en-US" sz="2000" b="1" dirty="0">
                <a:solidFill>
                  <a:schemeClr val="bg1"/>
                </a:solidFill>
                <a:latin typeface="Arial Narrow" pitchFamily="34" charset="0"/>
              </a:rPr>
              <a:t>Contra-flow operations </a:t>
            </a:r>
          </a:p>
          <a:p>
            <a:pPr marL="365760">
              <a:spcAft>
                <a:spcPts val="0"/>
              </a:spcAft>
              <a:defRPr/>
            </a:pPr>
            <a:r>
              <a:rPr lang="en-US" sz="800" b="1" dirty="0">
                <a:solidFill>
                  <a:schemeClr val="bg1"/>
                </a:solidFill>
                <a:latin typeface="Arial Narrow" pitchFamily="34" charset="0"/>
              </a:rPr>
              <a:t>   </a:t>
            </a:r>
          </a:p>
          <a:p>
            <a:pPr marL="548640" indent="-182880">
              <a:spcAft>
                <a:spcPts val="0"/>
              </a:spcAft>
              <a:buFont typeface="Arial" pitchFamily="34" charset="0"/>
              <a:buChar char="•"/>
              <a:defRPr/>
            </a:pPr>
            <a:r>
              <a:rPr lang="en-US" sz="2000" b="1" dirty="0">
                <a:solidFill>
                  <a:schemeClr val="bg1"/>
                </a:solidFill>
                <a:latin typeface="Arial Narrow" pitchFamily="34" charset="0"/>
              </a:rPr>
              <a:t>Road closures</a:t>
            </a:r>
          </a:p>
          <a:p>
            <a:pPr marL="548640">
              <a:spcAft>
                <a:spcPts val="0"/>
              </a:spcAft>
              <a:defRPr/>
            </a:pPr>
            <a:endParaRPr lang="en-US" sz="800" b="1" dirty="0">
              <a:solidFill>
                <a:schemeClr val="bg1"/>
              </a:solidFill>
              <a:latin typeface="Arial Narrow" pitchFamily="34" charset="0"/>
            </a:endParaRPr>
          </a:p>
          <a:p>
            <a:pPr marL="548640" indent="-182880">
              <a:spcAft>
                <a:spcPts val="0"/>
              </a:spcAft>
              <a:buFont typeface="Arial" pitchFamily="34" charset="0"/>
              <a:buChar char="•"/>
              <a:defRPr/>
            </a:pPr>
            <a:r>
              <a:rPr lang="en-US" sz="2000" b="1" dirty="0">
                <a:solidFill>
                  <a:schemeClr val="bg1"/>
                </a:solidFill>
                <a:latin typeface="Arial Narrow" pitchFamily="34" charset="0"/>
              </a:rPr>
              <a:t>No Entry</a:t>
            </a:r>
          </a:p>
          <a:p>
            <a:pPr marL="548640">
              <a:spcAft>
                <a:spcPts val="0"/>
              </a:spcAft>
              <a:defRPr/>
            </a:pPr>
            <a:endParaRPr lang="en-US" sz="800" b="1" dirty="0">
              <a:solidFill>
                <a:schemeClr val="bg1"/>
              </a:solidFill>
              <a:latin typeface="Arial Narrow" pitchFamily="34" charset="0"/>
            </a:endParaRPr>
          </a:p>
          <a:p>
            <a:pPr marL="548640" indent="-182880">
              <a:spcAft>
                <a:spcPts val="0"/>
              </a:spcAft>
              <a:buFont typeface="Arial" pitchFamily="34" charset="0"/>
              <a:buChar char="•"/>
              <a:defRPr/>
            </a:pPr>
            <a:r>
              <a:rPr lang="en-US" sz="2000" b="1" dirty="0">
                <a:solidFill>
                  <a:schemeClr val="bg1"/>
                </a:solidFill>
                <a:latin typeface="Arial Narrow" pitchFamily="34" charset="0"/>
              </a:rPr>
              <a:t>Regional route restrictions</a:t>
            </a:r>
          </a:p>
          <a:p>
            <a:pPr>
              <a:spcAft>
                <a:spcPts val="0"/>
              </a:spcAft>
              <a:defRPr/>
            </a:pPr>
            <a:endParaRPr lang="en-US" sz="1400" b="1" dirty="0">
              <a:solidFill>
                <a:schemeClr val="bg1"/>
              </a:solidFill>
              <a:latin typeface="Arial Narrow" pitchFamily="34" charset="0"/>
            </a:endParaRPr>
          </a:p>
          <a:p>
            <a:pPr marL="342900" indent="-342900">
              <a:spcAft>
                <a:spcPts val="0"/>
              </a:spcAft>
              <a:buFont typeface="Wingdings" pitchFamily="2" charset="2"/>
              <a:buChar char="ü"/>
              <a:defRPr/>
            </a:pPr>
            <a:r>
              <a:rPr lang="en-US" sz="2000" b="1" dirty="0">
                <a:solidFill>
                  <a:schemeClr val="bg1"/>
                </a:solidFill>
                <a:latin typeface="Arial Narrow" pitchFamily="34" charset="0"/>
              </a:rPr>
              <a:t>Establish traffic control plan</a:t>
            </a:r>
          </a:p>
        </p:txBody>
      </p:sp>
      <p:sp>
        <p:nvSpPr>
          <p:cNvPr id="54" name="Rectangle 53"/>
          <p:cNvSpPr/>
          <p:nvPr/>
        </p:nvSpPr>
        <p:spPr>
          <a:xfrm>
            <a:off x="11760200" y="2819400"/>
            <a:ext cx="2362200" cy="5562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TextBox 54"/>
          <p:cNvSpPr txBox="1"/>
          <p:nvPr/>
        </p:nvSpPr>
        <p:spPr>
          <a:xfrm>
            <a:off x="11836400" y="2819400"/>
            <a:ext cx="2209800" cy="4892675"/>
          </a:xfrm>
          <a:prstGeom prst="rect">
            <a:avLst/>
          </a:prstGeom>
          <a:noFill/>
        </p:spPr>
        <p:txBody>
          <a:bodyPr>
            <a:spAutoFit/>
          </a:bodyPr>
          <a:lstStyle/>
          <a:p>
            <a:pPr>
              <a:spcAft>
                <a:spcPts val="300"/>
              </a:spcAft>
              <a:defRPr/>
            </a:pPr>
            <a:r>
              <a:rPr lang="en-US" sz="2000" b="1" cap="all" dirty="0">
                <a:solidFill>
                  <a:schemeClr val="bg1"/>
                </a:solidFill>
                <a:latin typeface="Arial Narrow" pitchFamily="34" charset="0"/>
              </a:rPr>
              <a:t>Traffic Control Plans  </a:t>
            </a:r>
          </a:p>
          <a:p>
            <a:pPr>
              <a:spcAft>
                <a:spcPts val="300"/>
              </a:spcAft>
              <a:defRPr/>
            </a:pPr>
            <a:endParaRPr lang="en-US" sz="800" b="1" dirty="0">
              <a:solidFill>
                <a:schemeClr val="bg1"/>
              </a:solidFill>
              <a:latin typeface="Arial Narrow" pitchFamily="34" charset="0"/>
            </a:endParaRPr>
          </a:p>
          <a:p>
            <a:pPr marL="342900" indent="-342900">
              <a:spcAft>
                <a:spcPts val="300"/>
              </a:spcAft>
              <a:buFont typeface="Wingdings" pitchFamily="2" charset="2"/>
              <a:buChar char="ü"/>
              <a:defRPr/>
            </a:pPr>
            <a:r>
              <a:rPr lang="en-US" sz="2000" b="1" dirty="0">
                <a:solidFill>
                  <a:schemeClr val="bg1"/>
                </a:solidFill>
                <a:latin typeface="Arial Narrow" pitchFamily="34" charset="0"/>
              </a:rPr>
              <a:t>Prepare District Level traffic control plans for six  (6) Districts and Manitou Springs</a:t>
            </a:r>
          </a:p>
          <a:p>
            <a:pPr>
              <a:spcAft>
                <a:spcPts val="300"/>
              </a:spcAft>
              <a:defRPr/>
            </a:pPr>
            <a:endParaRPr lang="en-US" sz="1400" b="1" dirty="0">
              <a:solidFill>
                <a:schemeClr val="bg1"/>
              </a:solidFill>
              <a:latin typeface="Arial Narrow" pitchFamily="34" charset="0"/>
            </a:endParaRPr>
          </a:p>
          <a:p>
            <a:pPr marL="342900" indent="-342900">
              <a:spcAft>
                <a:spcPts val="0"/>
              </a:spcAft>
              <a:buFont typeface="Wingdings" pitchFamily="2" charset="2"/>
              <a:buChar char="ü"/>
              <a:defRPr/>
            </a:pPr>
            <a:r>
              <a:rPr lang="en-US" sz="2000" b="1" dirty="0">
                <a:solidFill>
                  <a:schemeClr val="bg1"/>
                </a:solidFill>
                <a:latin typeface="Arial Narrow" pitchFamily="34" charset="0"/>
              </a:rPr>
              <a:t>Prepare traffic control plans for two (2) Districts at Neighborhood Level (eight (8) neighborhoods)</a:t>
            </a:r>
          </a:p>
        </p:txBody>
      </p:sp>
      <p:sp>
        <p:nvSpPr>
          <p:cNvPr id="18" name="TextBox 17"/>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8</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1697038"/>
            <a:ext cx="14173200" cy="2798762"/>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291" name="TextBox 10"/>
          <p:cNvSpPr txBox="1">
            <a:spLocks noChangeArrowheads="1"/>
          </p:cNvSpPr>
          <p:nvPr/>
        </p:nvSpPr>
        <p:spPr bwMode="auto">
          <a:xfrm>
            <a:off x="457200" y="76200"/>
            <a:ext cx="1394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defRPr>
            </a:lvl1pPr>
            <a:lvl2pPr marL="742950" indent="-285750" eaLnBrk="0" hangingPunct="0">
              <a:defRPr sz="2700">
                <a:solidFill>
                  <a:schemeClr val="tx1"/>
                </a:solidFill>
                <a:latin typeface="Arial" charset="0"/>
              </a:defRPr>
            </a:lvl2pPr>
            <a:lvl3pPr marL="1143000" indent="-228600" eaLnBrk="0" hangingPunct="0">
              <a:defRPr sz="2700">
                <a:solidFill>
                  <a:schemeClr val="tx1"/>
                </a:solidFill>
                <a:latin typeface="Arial" charset="0"/>
              </a:defRPr>
            </a:lvl3pPr>
            <a:lvl4pPr marL="1600200" indent="-228600" eaLnBrk="0" hangingPunct="0">
              <a:defRPr sz="2700">
                <a:solidFill>
                  <a:schemeClr val="tx1"/>
                </a:solidFill>
                <a:latin typeface="Arial" charset="0"/>
              </a:defRPr>
            </a:lvl4pPr>
            <a:lvl5pPr marL="2057400" indent="-228600" eaLnBrk="0" hangingPunct="0">
              <a:defRPr sz="2700">
                <a:solidFill>
                  <a:schemeClr val="tx1"/>
                </a:solidFill>
                <a:latin typeface="Arial" charset="0"/>
              </a:defRPr>
            </a:lvl5pPr>
            <a:lvl6pPr marL="2514600" indent="-228600" defTabSz="1357313" eaLnBrk="0" fontAlgn="base" hangingPunct="0">
              <a:spcBef>
                <a:spcPct val="0"/>
              </a:spcBef>
              <a:spcAft>
                <a:spcPct val="0"/>
              </a:spcAft>
              <a:defRPr sz="2700">
                <a:solidFill>
                  <a:schemeClr val="tx1"/>
                </a:solidFill>
                <a:latin typeface="Arial" charset="0"/>
              </a:defRPr>
            </a:lvl6pPr>
            <a:lvl7pPr marL="2971800" indent="-228600" defTabSz="1357313" eaLnBrk="0" fontAlgn="base" hangingPunct="0">
              <a:spcBef>
                <a:spcPct val="0"/>
              </a:spcBef>
              <a:spcAft>
                <a:spcPct val="0"/>
              </a:spcAft>
              <a:defRPr sz="2700">
                <a:solidFill>
                  <a:schemeClr val="tx1"/>
                </a:solidFill>
                <a:latin typeface="Arial" charset="0"/>
              </a:defRPr>
            </a:lvl7pPr>
            <a:lvl8pPr marL="3429000" indent="-228600" defTabSz="1357313" eaLnBrk="0" fontAlgn="base" hangingPunct="0">
              <a:spcBef>
                <a:spcPct val="0"/>
              </a:spcBef>
              <a:spcAft>
                <a:spcPct val="0"/>
              </a:spcAft>
              <a:defRPr sz="2700">
                <a:solidFill>
                  <a:schemeClr val="tx1"/>
                </a:solidFill>
                <a:latin typeface="Arial" charset="0"/>
              </a:defRPr>
            </a:lvl8pPr>
            <a:lvl9pPr marL="3886200" indent="-228600" defTabSz="1357313" eaLnBrk="0" fontAlgn="base" hangingPunct="0">
              <a:spcBef>
                <a:spcPct val="0"/>
              </a:spcBef>
              <a:spcAft>
                <a:spcPct val="0"/>
              </a:spcAft>
              <a:defRPr sz="2700">
                <a:solidFill>
                  <a:schemeClr val="tx1"/>
                </a:solidFill>
                <a:latin typeface="Arial" charset="0"/>
              </a:defRPr>
            </a:lvl9pPr>
          </a:lstStyle>
          <a:p>
            <a:pPr eaLnBrk="1" hangingPunct="1"/>
            <a:r>
              <a:rPr lang="en-US" sz="3600" dirty="0">
                <a:solidFill>
                  <a:schemeClr val="bg1"/>
                </a:solidFill>
                <a:latin typeface="Palatino Linotype" pitchFamily="18" charset="0"/>
              </a:rPr>
              <a:t>Step 1:  Project Initiation</a:t>
            </a:r>
          </a:p>
        </p:txBody>
      </p:sp>
      <p:sp>
        <p:nvSpPr>
          <p:cNvPr id="5" name="Rectangle 4"/>
          <p:cNvSpPr/>
          <p:nvPr/>
        </p:nvSpPr>
        <p:spPr>
          <a:xfrm>
            <a:off x="457200" y="5087938"/>
            <a:ext cx="14173200" cy="3217862"/>
          </a:xfrm>
          <a:prstGeom prst="rect">
            <a:avLst/>
          </a:prstGeom>
          <a:gradFill flip="none" rotWithShape="1">
            <a:gsLst>
              <a:gs pos="0">
                <a:srgbClr val="91AAB1"/>
              </a:gs>
              <a:gs pos="50000">
                <a:srgbClr val="9FB0AA"/>
              </a:gs>
              <a:gs pos="100000">
                <a:srgbClr val="EBF0F9">
                  <a:alpha val="80000"/>
                </a:srgbClr>
              </a:gs>
            </a:gsLst>
            <a:lin ang="0" scaled="1"/>
            <a:tileRect/>
          </a:gradFill>
          <a:ln>
            <a:noFill/>
          </a:ln>
          <a:effectLst>
            <a:outerShdw blurRad="152400" dist="152400" dir="5400000"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7"/>
          <p:cNvSpPr>
            <a:spLocks noChangeArrowheads="1"/>
          </p:cNvSpPr>
          <p:nvPr/>
        </p:nvSpPr>
        <p:spPr bwMode="auto">
          <a:xfrm>
            <a:off x="457200" y="1751013"/>
            <a:ext cx="10591800" cy="6386512"/>
          </a:xfrm>
          <a:prstGeom prst="rect">
            <a:avLst/>
          </a:prstGeom>
          <a:noFill/>
          <a:ln w="9525">
            <a:noFill/>
            <a:miter lim="800000"/>
            <a:headEnd/>
            <a:tailEnd/>
          </a:ln>
        </p:spPr>
        <p:txBody>
          <a:bodyPr lIns="76069" tIns="38032" rIns="76069" bIns="38032">
            <a:spAutoFit/>
          </a:bodyPr>
          <a:lstStyle/>
          <a:p>
            <a:pPr marL="822325" lvl="1" indent="-457200" defTabSz="1214438">
              <a:spcBef>
                <a:spcPts val="300"/>
              </a:spcBef>
              <a:buFont typeface="Arial" charset="0"/>
              <a:buChar char="•"/>
              <a:defRPr/>
            </a:pPr>
            <a:r>
              <a:rPr lang="en-US" sz="2500" dirty="0"/>
              <a:t>Consultant Project Team</a:t>
            </a:r>
          </a:p>
          <a:p>
            <a:pPr marL="822325" lvl="1" indent="-457200" defTabSz="1214438">
              <a:spcBef>
                <a:spcPts val="300"/>
              </a:spcBef>
              <a:buFont typeface="Arial" charset="0"/>
              <a:buChar char="•"/>
              <a:defRPr/>
            </a:pPr>
            <a:r>
              <a:rPr lang="en-US" sz="2500" dirty="0"/>
              <a:t>PPACG Modeling Staff</a:t>
            </a:r>
          </a:p>
          <a:p>
            <a:pPr marL="822325" lvl="1" indent="-457200" defTabSz="1214438">
              <a:spcBef>
                <a:spcPts val="300"/>
              </a:spcBef>
              <a:buFont typeface="Arial" charset="0"/>
              <a:buChar char="•"/>
              <a:defRPr/>
            </a:pPr>
            <a:r>
              <a:rPr lang="en-US" sz="2500" dirty="0"/>
              <a:t>Colorado Springs Office of Emergency Management</a:t>
            </a:r>
          </a:p>
          <a:p>
            <a:pPr marL="822325" lvl="1" indent="-457200" defTabSz="1214438">
              <a:spcBef>
                <a:spcPts val="300"/>
              </a:spcBef>
              <a:buFont typeface="Arial" charset="0"/>
              <a:buChar char="•"/>
              <a:defRPr/>
            </a:pPr>
            <a:r>
              <a:rPr lang="en-US" sz="2500" dirty="0"/>
              <a:t>Colorado Springs Engineering – TOC</a:t>
            </a:r>
          </a:p>
          <a:p>
            <a:pPr marL="822325" lvl="1" indent="-457200" defTabSz="1214438">
              <a:spcBef>
                <a:spcPts val="300"/>
              </a:spcBef>
              <a:buFont typeface="Arial" charset="0"/>
              <a:buChar char="•"/>
              <a:defRPr/>
            </a:pPr>
            <a:r>
              <a:rPr lang="en-US" sz="2500" dirty="0"/>
              <a:t>Colorado Springs Police Department</a:t>
            </a:r>
          </a:p>
          <a:p>
            <a:pPr marL="822325" lvl="1" indent="-457200" defTabSz="1214438">
              <a:spcBef>
                <a:spcPts val="300"/>
              </a:spcBef>
              <a:buFont typeface="Arial" charset="0"/>
              <a:buChar char="•"/>
              <a:defRPr/>
            </a:pPr>
            <a:r>
              <a:rPr lang="en-US" sz="2500" dirty="0"/>
              <a:t>Colorado Springs Fire Department</a:t>
            </a:r>
          </a:p>
          <a:p>
            <a:pPr marL="822325" lvl="1" indent="-457200" defTabSz="1214438">
              <a:spcBef>
                <a:spcPts val="300"/>
              </a:spcBef>
              <a:defRPr/>
            </a:pPr>
            <a:endParaRPr lang="en-US" sz="1800" b="1" dirty="0"/>
          </a:p>
          <a:p>
            <a:pPr defTabSz="1214438">
              <a:lnSpc>
                <a:spcPct val="95000"/>
              </a:lnSpc>
              <a:spcBef>
                <a:spcPct val="5000"/>
              </a:spcBef>
              <a:defRPr/>
            </a:pPr>
            <a:endParaRPr lang="en-US" sz="2400" b="1" dirty="0"/>
          </a:p>
          <a:p>
            <a:pPr marL="822325" lvl="2" indent="-457200" defTabSz="1214438">
              <a:spcBef>
                <a:spcPts val="300"/>
              </a:spcBef>
              <a:buFont typeface="Arial" charset="0"/>
              <a:buChar char="•"/>
              <a:defRPr/>
            </a:pPr>
            <a:r>
              <a:rPr lang="en-US" sz="2500" dirty="0"/>
              <a:t>Choice of background traffic conditions</a:t>
            </a:r>
          </a:p>
          <a:p>
            <a:pPr marL="365125" lvl="2" indent="0" defTabSz="1214438">
              <a:spcBef>
                <a:spcPts val="300"/>
              </a:spcBef>
              <a:defRPr/>
            </a:pPr>
            <a:endParaRPr lang="en-US" sz="800" dirty="0"/>
          </a:p>
          <a:p>
            <a:pPr marL="822325" lvl="2" indent="-457200" defTabSz="1214438">
              <a:spcBef>
                <a:spcPts val="300"/>
              </a:spcBef>
              <a:buFont typeface="Arial" charset="0"/>
              <a:buChar char="•"/>
              <a:defRPr/>
            </a:pPr>
            <a:r>
              <a:rPr lang="en-US" sz="2500" dirty="0"/>
              <a:t>Population/vehicles to be evacuated </a:t>
            </a:r>
          </a:p>
          <a:p>
            <a:pPr marL="822325" lvl="2" indent="-457200" defTabSz="1214438">
              <a:spcBef>
                <a:spcPts val="300"/>
              </a:spcBef>
              <a:buFont typeface="Arial" charset="0"/>
              <a:buChar char="•"/>
              <a:defRPr/>
            </a:pPr>
            <a:r>
              <a:rPr lang="en-US" sz="2500" dirty="0"/>
              <a:t>Restrictions/shared responsibilities</a:t>
            </a:r>
          </a:p>
          <a:p>
            <a:pPr marL="822325" lvl="2" indent="-457200" defTabSz="1214438">
              <a:spcBef>
                <a:spcPts val="300"/>
              </a:spcBef>
              <a:buFont typeface="Arial" charset="0"/>
              <a:buChar char="•"/>
              <a:defRPr/>
            </a:pPr>
            <a:r>
              <a:rPr lang="en-US" sz="2500" dirty="0"/>
              <a:t>Evacuee destinations – “shelter-in-place,” official shelters, other</a:t>
            </a:r>
          </a:p>
          <a:p>
            <a:pPr marL="822325" lvl="2" indent="-457200" defTabSz="1214438">
              <a:spcBef>
                <a:spcPts val="300"/>
              </a:spcBef>
              <a:buFont typeface="Arial" charset="0"/>
              <a:buChar char="•"/>
              <a:defRPr/>
            </a:pPr>
            <a:r>
              <a:rPr lang="en-US" sz="2500" dirty="0"/>
              <a:t>Contra-flow/no contra-flow</a:t>
            </a:r>
          </a:p>
          <a:p>
            <a:pPr marL="822325" lvl="2" indent="-457200" defTabSz="1214438">
              <a:spcBef>
                <a:spcPts val="300"/>
              </a:spcBef>
              <a:buFont typeface="Arial" charset="0"/>
              <a:buChar char="•"/>
              <a:defRPr/>
            </a:pPr>
            <a:r>
              <a:rPr lang="en-US" sz="2500" dirty="0"/>
              <a:t>Required “time-to-evacuate”</a:t>
            </a:r>
          </a:p>
          <a:p>
            <a:pPr marL="822325" lvl="2" indent="-457200" defTabSz="1214438">
              <a:spcBef>
                <a:spcPts val="300"/>
              </a:spcBef>
              <a:buFont typeface="Arial" charset="0"/>
              <a:buChar char="•"/>
              <a:defRPr/>
            </a:pPr>
            <a:r>
              <a:rPr lang="en-US" sz="2500" dirty="0"/>
              <a:t>Resident re-entry restrictions</a:t>
            </a:r>
          </a:p>
        </p:txBody>
      </p:sp>
      <p:sp>
        <p:nvSpPr>
          <p:cNvPr id="7" name="Rectangle 6"/>
          <p:cNvSpPr/>
          <p:nvPr/>
        </p:nvSpPr>
        <p:spPr>
          <a:xfrm>
            <a:off x="457200" y="1163672"/>
            <a:ext cx="141732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Establish Technical Steering Committee</a:t>
            </a:r>
          </a:p>
        </p:txBody>
      </p:sp>
      <p:sp>
        <p:nvSpPr>
          <p:cNvPr id="9" name="Rectangle 8"/>
          <p:cNvSpPr/>
          <p:nvPr/>
        </p:nvSpPr>
        <p:spPr>
          <a:xfrm>
            <a:off x="457200" y="4880044"/>
            <a:ext cx="14185900" cy="533400"/>
          </a:xfrm>
          <a:prstGeom prst="rect">
            <a:avLst/>
          </a:prstGeom>
          <a:solidFill>
            <a:schemeClr val="tx1"/>
          </a:solidFill>
          <a:ln>
            <a:solidFill>
              <a:schemeClr val="bg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4438">
              <a:lnSpc>
                <a:spcPct val="95000"/>
              </a:lnSpc>
              <a:spcBef>
                <a:spcPct val="5000"/>
              </a:spcBef>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Establish Modeling/Evacuation Protocols</a:t>
            </a:r>
          </a:p>
        </p:txBody>
      </p:sp>
      <p:sp>
        <p:nvSpPr>
          <p:cNvPr id="10" name="TextBox 9"/>
          <p:cNvSpPr txBox="1"/>
          <p:nvPr/>
        </p:nvSpPr>
        <p:spPr>
          <a:xfrm>
            <a:off x="14067155" y="202624"/>
            <a:ext cx="410845" cy="307777"/>
          </a:xfrm>
          <a:prstGeom prst="rect">
            <a:avLst/>
          </a:prstGeom>
          <a:noFill/>
        </p:spPr>
        <p:txBody>
          <a:bodyPr wrap="square" rtlCol="0">
            <a:spAutoFit/>
          </a:bodyPr>
          <a:lstStyle/>
          <a:p>
            <a:fld id="{A23C972B-60FA-4ADB-95BE-9D51E18C5B42}" type="slidenum">
              <a:rPr lang="en-US" sz="1400" i="1" smtClean="0">
                <a:solidFill>
                  <a:schemeClr val="bg1"/>
                </a:solidFill>
              </a:rPr>
              <a:t>9</a:t>
            </a:fld>
            <a:endParaRPr lang="en-US" sz="1400" i="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6787</TotalTime>
  <Words>2938</Words>
  <Application>Microsoft Office PowerPoint</Application>
  <PresentationFormat>Custom</PresentationFormat>
  <Paragraphs>557</Paragraphs>
  <Slides>30</Slides>
  <Notes>21</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HDR,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thaugh</dc:creator>
  <cp:lastModifiedBy>mpazdear</cp:lastModifiedBy>
  <cp:revision>438</cp:revision>
  <dcterms:created xsi:type="dcterms:W3CDTF">2010-10-25T20:58:40Z</dcterms:created>
  <dcterms:modified xsi:type="dcterms:W3CDTF">2013-05-14T14:59:42Z</dcterms:modified>
</cp:coreProperties>
</file>