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54" r:id="rId5"/>
  </p:sldMasterIdLst>
  <p:notesMasterIdLst>
    <p:notesMasterId r:id="rId31"/>
  </p:notesMasterIdLst>
  <p:handoutMasterIdLst>
    <p:handoutMasterId r:id="rId32"/>
  </p:handoutMasterIdLst>
  <p:sldIdLst>
    <p:sldId id="268" r:id="rId6"/>
    <p:sldId id="456" r:id="rId7"/>
    <p:sldId id="514" r:id="rId8"/>
    <p:sldId id="515" r:id="rId9"/>
    <p:sldId id="511" r:id="rId10"/>
    <p:sldId id="516" r:id="rId11"/>
    <p:sldId id="517" r:id="rId12"/>
    <p:sldId id="522" r:id="rId13"/>
    <p:sldId id="523" r:id="rId14"/>
    <p:sldId id="524" r:id="rId15"/>
    <p:sldId id="519" r:id="rId16"/>
    <p:sldId id="526" r:id="rId17"/>
    <p:sldId id="512" r:id="rId18"/>
    <p:sldId id="478" r:id="rId19"/>
    <p:sldId id="505" r:id="rId20"/>
    <p:sldId id="506" r:id="rId21"/>
    <p:sldId id="490" r:id="rId22"/>
    <p:sldId id="507" r:id="rId23"/>
    <p:sldId id="509" r:id="rId24"/>
    <p:sldId id="481" r:id="rId25"/>
    <p:sldId id="498" r:id="rId26"/>
    <p:sldId id="508" r:id="rId27"/>
    <p:sldId id="484" r:id="rId28"/>
    <p:sldId id="527" r:id="rId29"/>
    <p:sldId id="486" r:id="rId3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B7A"/>
    <a:srgbClr val="5C8093"/>
    <a:srgbClr val="808080"/>
    <a:srgbClr val="FF3300"/>
    <a:srgbClr val="FF9900"/>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344" autoAdjust="0"/>
    <p:restoredTop sz="94746" autoAdjust="0"/>
  </p:normalViewPr>
  <p:slideViewPr>
    <p:cSldViewPr>
      <p:cViewPr>
        <p:scale>
          <a:sx n="80" d="100"/>
          <a:sy n="80" d="100"/>
        </p:scale>
        <p:origin x="-5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608"/>
    </p:cViewPr>
  </p:sorterViewPr>
  <p:notesViewPr>
    <p:cSldViewPr>
      <p:cViewPr varScale="1">
        <p:scale>
          <a:sx n="75" d="100"/>
          <a:sy n="75" d="100"/>
        </p:scale>
        <p:origin x="-202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6FB81-796F-4249-95C0-A0FA1890ED4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C65F246F-729F-4521-92D3-37F1BAF9EADC}">
      <dgm:prSet phldrT="[Text]"/>
      <dgm:spPr/>
      <dgm:t>
        <a:bodyPr/>
        <a:lstStyle/>
        <a:p>
          <a:r>
            <a:rPr lang="en-US" dirty="0" smtClean="0"/>
            <a:t>Household and Firm Model</a:t>
          </a:r>
          <a:endParaRPr lang="en-US" dirty="0"/>
        </a:p>
      </dgm:t>
    </dgm:pt>
    <dgm:pt modelId="{816F781F-B0B4-4CB8-8F1E-C1C0177AE348}" type="parTrans" cxnId="{46F03FB9-CF7C-4AE7-B6CF-ECD98F13EA6D}">
      <dgm:prSet/>
      <dgm:spPr/>
      <dgm:t>
        <a:bodyPr/>
        <a:lstStyle/>
        <a:p>
          <a:endParaRPr lang="en-US"/>
        </a:p>
      </dgm:t>
    </dgm:pt>
    <dgm:pt modelId="{DEE52F63-D963-46FD-97D1-80A4E79FC73F}" type="sibTrans" cxnId="{46F03FB9-CF7C-4AE7-B6CF-ECD98F13EA6D}">
      <dgm:prSet/>
      <dgm:spPr/>
      <dgm:t>
        <a:bodyPr/>
        <a:lstStyle/>
        <a:p>
          <a:endParaRPr lang="en-US" dirty="0"/>
        </a:p>
      </dgm:t>
    </dgm:pt>
    <dgm:pt modelId="{2A53CFEF-92BC-4621-9606-1D3F6B553465}">
      <dgm:prSet phldrT="[Text]"/>
      <dgm:spPr/>
      <dgm:t>
        <a:bodyPr/>
        <a:lstStyle/>
        <a:p>
          <a:r>
            <a:rPr lang="en-US" dirty="0" smtClean="0"/>
            <a:t>Urban Form Models</a:t>
          </a:r>
          <a:endParaRPr lang="en-US" dirty="0"/>
        </a:p>
      </dgm:t>
    </dgm:pt>
    <dgm:pt modelId="{CB030E6D-447D-47C6-B43B-C522223377A8}" type="parTrans" cxnId="{FBB47DA8-B694-4E45-A142-F695EA69C428}">
      <dgm:prSet/>
      <dgm:spPr/>
      <dgm:t>
        <a:bodyPr/>
        <a:lstStyle/>
        <a:p>
          <a:endParaRPr lang="en-US"/>
        </a:p>
      </dgm:t>
    </dgm:pt>
    <dgm:pt modelId="{BD9F17AC-8DF5-48CA-9091-344598700C8A}" type="sibTrans" cxnId="{FBB47DA8-B694-4E45-A142-F695EA69C428}">
      <dgm:prSet/>
      <dgm:spPr/>
      <dgm:t>
        <a:bodyPr/>
        <a:lstStyle/>
        <a:p>
          <a:endParaRPr lang="en-US" dirty="0"/>
        </a:p>
      </dgm:t>
    </dgm:pt>
    <dgm:pt modelId="{D462A4B5-E935-4846-B404-B88C6BF8C94B}">
      <dgm:prSet phldrT="[Text]"/>
      <dgm:spPr/>
      <dgm:t>
        <a:bodyPr/>
        <a:lstStyle/>
        <a:p>
          <a:r>
            <a:rPr lang="en-US" dirty="0" smtClean="0"/>
            <a:t>Accessibility Models</a:t>
          </a:r>
          <a:endParaRPr lang="en-US" dirty="0"/>
        </a:p>
      </dgm:t>
    </dgm:pt>
    <dgm:pt modelId="{761CDBC4-ED52-46C3-8A3C-77517A1673C6}" type="parTrans" cxnId="{4E7F046D-D0E2-4BD7-892D-BF98FD0FFB65}">
      <dgm:prSet/>
      <dgm:spPr/>
      <dgm:t>
        <a:bodyPr/>
        <a:lstStyle/>
        <a:p>
          <a:endParaRPr lang="en-US"/>
        </a:p>
      </dgm:t>
    </dgm:pt>
    <dgm:pt modelId="{5786B51A-1B86-4706-A6FC-CCA067B54534}" type="sibTrans" cxnId="{4E7F046D-D0E2-4BD7-892D-BF98FD0FFB65}">
      <dgm:prSet/>
      <dgm:spPr/>
      <dgm:t>
        <a:bodyPr/>
        <a:lstStyle/>
        <a:p>
          <a:endParaRPr lang="en-US" dirty="0"/>
        </a:p>
      </dgm:t>
    </dgm:pt>
    <dgm:pt modelId="{EFFD1BA6-B468-44F9-B71B-509331FDE638}">
      <dgm:prSet phldrT="[Text]"/>
      <dgm:spPr/>
      <dgm:t>
        <a:bodyPr/>
        <a:lstStyle/>
        <a:p>
          <a:r>
            <a:rPr lang="en-US" dirty="0" smtClean="0"/>
            <a:t>Vehicle Models</a:t>
          </a:r>
          <a:endParaRPr lang="en-US" dirty="0" smtClean="0"/>
        </a:p>
      </dgm:t>
    </dgm:pt>
    <dgm:pt modelId="{51D4299F-EE52-451E-8429-1E4365627E9A}" type="parTrans" cxnId="{5CD73D13-DC98-4E42-AEC1-B5E478E13B24}">
      <dgm:prSet/>
      <dgm:spPr/>
      <dgm:t>
        <a:bodyPr/>
        <a:lstStyle/>
        <a:p>
          <a:endParaRPr lang="en-US"/>
        </a:p>
      </dgm:t>
    </dgm:pt>
    <dgm:pt modelId="{B213D32E-302A-4E81-932E-75917A4BF953}" type="sibTrans" cxnId="{5CD73D13-DC98-4E42-AEC1-B5E478E13B24}">
      <dgm:prSet/>
      <dgm:spPr/>
      <dgm:t>
        <a:bodyPr/>
        <a:lstStyle/>
        <a:p>
          <a:endParaRPr lang="en-US" dirty="0"/>
        </a:p>
      </dgm:t>
    </dgm:pt>
    <dgm:pt modelId="{EFA9CB1B-2C4D-47DE-AF31-23766EE7F11E}">
      <dgm:prSet phldrT="[Text]"/>
      <dgm:spPr/>
      <dgm:t>
        <a:bodyPr/>
        <a:lstStyle/>
        <a:p>
          <a:r>
            <a:rPr lang="en-US" dirty="0" smtClean="0"/>
            <a:t>Travel Demand Models</a:t>
          </a:r>
          <a:endParaRPr lang="en-US" dirty="0" smtClean="0"/>
        </a:p>
      </dgm:t>
    </dgm:pt>
    <dgm:pt modelId="{104EB22E-9FC9-4921-82DE-2D488D690B7A}" type="parTrans" cxnId="{F818A4A6-DC61-4C29-B779-3E388112FDDB}">
      <dgm:prSet/>
      <dgm:spPr/>
      <dgm:t>
        <a:bodyPr/>
        <a:lstStyle/>
        <a:p>
          <a:endParaRPr lang="en-US"/>
        </a:p>
      </dgm:t>
    </dgm:pt>
    <dgm:pt modelId="{ADE32CA7-E057-42A5-8B2B-BCDF27BDCB37}" type="sibTrans" cxnId="{F818A4A6-DC61-4C29-B779-3E388112FDDB}">
      <dgm:prSet/>
      <dgm:spPr/>
      <dgm:t>
        <a:bodyPr/>
        <a:lstStyle/>
        <a:p>
          <a:endParaRPr lang="en-US" dirty="0"/>
        </a:p>
      </dgm:t>
    </dgm:pt>
    <dgm:pt modelId="{35808C1E-05F4-4BC9-B767-3CA437830F07}">
      <dgm:prSet phldrT="[Text]"/>
      <dgm:spPr/>
      <dgm:t>
        <a:bodyPr/>
        <a:lstStyle/>
        <a:p>
          <a:r>
            <a:rPr lang="en-US" dirty="0" smtClean="0"/>
            <a:t>Congestion</a:t>
          </a:r>
          <a:endParaRPr lang="en-US" dirty="0" smtClean="0"/>
        </a:p>
      </dgm:t>
    </dgm:pt>
    <dgm:pt modelId="{DCA240CD-10A4-45FD-ACD4-5806FE575982}" type="parTrans" cxnId="{DFC3B620-9681-4A58-9F14-68B2E089413F}">
      <dgm:prSet/>
      <dgm:spPr/>
      <dgm:t>
        <a:bodyPr/>
        <a:lstStyle/>
        <a:p>
          <a:endParaRPr lang="en-US"/>
        </a:p>
      </dgm:t>
    </dgm:pt>
    <dgm:pt modelId="{7BFAF1B1-D76B-41CE-ABB3-8382AF4FE172}" type="sibTrans" cxnId="{DFC3B620-9681-4A58-9F14-68B2E089413F}">
      <dgm:prSet/>
      <dgm:spPr/>
      <dgm:t>
        <a:bodyPr/>
        <a:lstStyle/>
        <a:p>
          <a:endParaRPr lang="en-US"/>
        </a:p>
      </dgm:t>
    </dgm:pt>
    <dgm:pt modelId="{A652F909-91B6-423E-B7B2-B78E10ACAF66}">
      <dgm:prSet phldrT="[Text]"/>
      <dgm:spPr/>
      <dgm:t>
        <a:bodyPr/>
        <a:lstStyle/>
        <a:p>
          <a:r>
            <a:rPr lang="en-US" dirty="0" smtClean="0"/>
            <a:t>Induced Travel</a:t>
          </a:r>
          <a:endParaRPr lang="en-US" dirty="0" smtClean="0"/>
        </a:p>
      </dgm:t>
    </dgm:pt>
    <dgm:pt modelId="{C1E46E0A-92E9-47B9-A7C8-14D9718B2114}" type="parTrans" cxnId="{15E54C97-E6C9-4006-BF2E-E3B1D8B3C437}">
      <dgm:prSet/>
      <dgm:spPr/>
      <dgm:t>
        <a:bodyPr/>
        <a:lstStyle/>
        <a:p>
          <a:endParaRPr lang="en-US"/>
        </a:p>
      </dgm:t>
    </dgm:pt>
    <dgm:pt modelId="{89B566F1-97FE-4C48-A1EF-EAA320F48351}" type="sibTrans" cxnId="{15E54C97-E6C9-4006-BF2E-E3B1D8B3C437}">
      <dgm:prSet/>
      <dgm:spPr/>
      <dgm:t>
        <a:bodyPr/>
        <a:lstStyle/>
        <a:p>
          <a:endParaRPr lang="en-US"/>
        </a:p>
      </dgm:t>
    </dgm:pt>
    <dgm:pt modelId="{024AF87C-69E0-4BD2-ABFC-D489C52ABF90}">
      <dgm:prSet phldrT="[Text]"/>
      <dgm:spPr/>
      <dgm:t>
        <a:bodyPr/>
        <a:lstStyle/>
        <a:p>
          <a:r>
            <a:rPr lang="en-US" dirty="0" smtClean="0"/>
            <a:t>Policy Adjustments</a:t>
          </a:r>
          <a:endParaRPr lang="en-US" dirty="0" smtClean="0"/>
        </a:p>
      </dgm:t>
    </dgm:pt>
    <dgm:pt modelId="{73D27912-52E4-4815-AFCA-096DE7B62FA4}" type="parTrans" cxnId="{7653E261-09BC-43D2-AFB8-6A7EADD69EEC}">
      <dgm:prSet/>
      <dgm:spPr/>
      <dgm:t>
        <a:bodyPr/>
        <a:lstStyle/>
        <a:p>
          <a:endParaRPr lang="en-US"/>
        </a:p>
      </dgm:t>
    </dgm:pt>
    <dgm:pt modelId="{316091DF-59F8-4082-A2BB-BCFFA8DCD356}" type="sibTrans" cxnId="{7653E261-09BC-43D2-AFB8-6A7EADD69EEC}">
      <dgm:prSet/>
      <dgm:spPr/>
      <dgm:t>
        <a:bodyPr/>
        <a:lstStyle/>
        <a:p>
          <a:endParaRPr lang="en-US"/>
        </a:p>
      </dgm:t>
    </dgm:pt>
    <dgm:pt modelId="{FA934784-E0A2-4B03-83A8-90276D0DF3E2}">
      <dgm:prSet phldrT="[Text]"/>
      <dgm:spPr/>
      <dgm:t>
        <a:bodyPr/>
        <a:lstStyle/>
        <a:p>
          <a:r>
            <a:rPr lang="en-US" dirty="0" smtClean="0"/>
            <a:t>Performance Metrics</a:t>
          </a:r>
          <a:endParaRPr lang="en-US" dirty="0" smtClean="0"/>
        </a:p>
      </dgm:t>
    </dgm:pt>
    <dgm:pt modelId="{8CB592C0-7E54-4040-9A45-D29DBF8AA27F}" type="parTrans" cxnId="{6D37E2BB-9FA0-43D5-983C-5EB92CE67691}">
      <dgm:prSet/>
      <dgm:spPr/>
      <dgm:t>
        <a:bodyPr/>
        <a:lstStyle/>
        <a:p>
          <a:endParaRPr lang="en-US"/>
        </a:p>
      </dgm:t>
    </dgm:pt>
    <dgm:pt modelId="{BB6A028F-C47E-4C64-B88E-F41C2DA221F1}" type="sibTrans" cxnId="{6D37E2BB-9FA0-43D5-983C-5EB92CE67691}">
      <dgm:prSet/>
      <dgm:spPr/>
      <dgm:t>
        <a:bodyPr/>
        <a:lstStyle/>
        <a:p>
          <a:endParaRPr lang="en-US"/>
        </a:p>
      </dgm:t>
    </dgm:pt>
    <dgm:pt modelId="{BCDAF588-082D-43DF-A3C9-A3550B129F4E}" type="pres">
      <dgm:prSet presAssocID="{55D6FB81-796F-4249-95C0-A0FA1890ED45}" presName="linearFlow" presStyleCnt="0">
        <dgm:presLayoutVars>
          <dgm:resizeHandles val="exact"/>
        </dgm:presLayoutVars>
      </dgm:prSet>
      <dgm:spPr/>
      <dgm:t>
        <a:bodyPr/>
        <a:lstStyle/>
        <a:p>
          <a:endParaRPr lang="en-US"/>
        </a:p>
      </dgm:t>
    </dgm:pt>
    <dgm:pt modelId="{98460F5F-E95F-443C-AA0B-472E80DD8A9C}" type="pres">
      <dgm:prSet presAssocID="{C65F246F-729F-4521-92D3-37F1BAF9EADC}" presName="node" presStyleLbl="node1" presStyleIdx="0" presStyleCnt="9">
        <dgm:presLayoutVars>
          <dgm:bulletEnabled val="1"/>
        </dgm:presLayoutVars>
      </dgm:prSet>
      <dgm:spPr/>
      <dgm:t>
        <a:bodyPr/>
        <a:lstStyle/>
        <a:p>
          <a:endParaRPr lang="en-US"/>
        </a:p>
      </dgm:t>
    </dgm:pt>
    <dgm:pt modelId="{6227C2AC-AC06-440B-BAF8-E9432CC0FE30}" type="pres">
      <dgm:prSet presAssocID="{DEE52F63-D963-46FD-97D1-80A4E79FC73F}" presName="sibTrans" presStyleLbl="sibTrans2D1" presStyleIdx="0" presStyleCnt="8"/>
      <dgm:spPr/>
      <dgm:t>
        <a:bodyPr/>
        <a:lstStyle/>
        <a:p>
          <a:endParaRPr lang="en-US"/>
        </a:p>
      </dgm:t>
    </dgm:pt>
    <dgm:pt modelId="{E4FEA380-7FC2-47B3-A7F1-D87A15AAF337}" type="pres">
      <dgm:prSet presAssocID="{DEE52F63-D963-46FD-97D1-80A4E79FC73F}" presName="connectorText" presStyleLbl="sibTrans2D1" presStyleIdx="0" presStyleCnt="8"/>
      <dgm:spPr/>
      <dgm:t>
        <a:bodyPr/>
        <a:lstStyle/>
        <a:p>
          <a:endParaRPr lang="en-US"/>
        </a:p>
      </dgm:t>
    </dgm:pt>
    <dgm:pt modelId="{B62B92CC-E045-49D7-9CD1-4740CF31B86D}" type="pres">
      <dgm:prSet presAssocID="{2A53CFEF-92BC-4621-9606-1D3F6B553465}" presName="node" presStyleLbl="node1" presStyleIdx="1" presStyleCnt="9">
        <dgm:presLayoutVars>
          <dgm:bulletEnabled val="1"/>
        </dgm:presLayoutVars>
      </dgm:prSet>
      <dgm:spPr/>
      <dgm:t>
        <a:bodyPr/>
        <a:lstStyle/>
        <a:p>
          <a:endParaRPr lang="en-US"/>
        </a:p>
      </dgm:t>
    </dgm:pt>
    <dgm:pt modelId="{2640AD82-6131-457F-993C-2BCC1FE9EC72}" type="pres">
      <dgm:prSet presAssocID="{BD9F17AC-8DF5-48CA-9091-344598700C8A}" presName="sibTrans" presStyleLbl="sibTrans2D1" presStyleIdx="1" presStyleCnt="8"/>
      <dgm:spPr/>
      <dgm:t>
        <a:bodyPr/>
        <a:lstStyle/>
        <a:p>
          <a:endParaRPr lang="en-US"/>
        </a:p>
      </dgm:t>
    </dgm:pt>
    <dgm:pt modelId="{15028A09-A8BF-411D-92B9-0D5F95B64750}" type="pres">
      <dgm:prSet presAssocID="{BD9F17AC-8DF5-48CA-9091-344598700C8A}" presName="connectorText" presStyleLbl="sibTrans2D1" presStyleIdx="1" presStyleCnt="8"/>
      <dgm:spPr/>
      <dgm:t>
        <a:bodyPr/>
        <a:lstStyle/>
        <a:p>
          <a:endParaRPr lang="en-US"/>
        </a:p>
      </dgm:t>
    </dgm:pt>
    <dgm:pt modelId="{7B284EDE-AC42-4041-AF34-2A30DCC49321}" type="pres">
      <dgm:prSet presAssocID="{D462A4B5-E935-4846-B404-B88C6BF8C94B}" presName="node" presStyleLbl="node1" presStyleIdx="2" presStyleCnt="9">
        <dgm:presLayoutVars>
          <dgm:bulletEnabled val="1"/>
        </dgm:presLayoutVars>
      </dgm:prSet>
      <dgm:spPr/>
      <dgm:t>
        <a:bodyPr/>
        <a:lstStyle/>
        <a:p>
          <a:endParaRPr lang="en-US"/>
        </a:p>
      </dgm:t>
    </dgm:pt>
    <dgm:pt modelId="{17B88E17-470D-450F-B96C-18C953C66546}" type="pres">
      <dgm:prSet presAssocID="{5786B51A-1B86-4706-A6FC-CCA067B54534}" presName="sibTrans" presStyleLbl="sibTrans2D1" presStyleIdx="2" presStyleCnt="8"/>
      <dgm:spPr/>
      <dgm:t>
        <a:bodyPr/>
        <a:lstStyle/>
        <a:p>
          <a:endParaRPr lang="en-US"/>
        </a:p>
      </dgm:t>
    </dgm:pt>
    <dgm:pt modelId="{D80E20C7-49CE-44E0-968B-643F35B1D235}" type="pres">
      <dgm:prSet presAssocID="{5786B51A-1B86-4706-A6FC-CCA067B54534}" presName="connectorText" presStyleLbl="sibTrans2D1" presStyleIdx="2" presStyleCnt="8"/>
      <dgm:spPr/>
      <dgm:t>
        <a:bodyPr/>
        <a:lstStyle/>
        <a:p>
          <a:endParaRPr lang="en-US"/>
        </a:p>
      </dgm:t>
    </dgm:pt>
    <dgm:pt modelId="{04DD6699-1659-4D40-B353-AA7B16B53A4A}" type="pres">
      <dgm:prSet presAssocID="{EFFD1BA6-B468-44F9-B71B-509331FDE638}" presName="node" presStyleLbl="node1" presStyleIdx="3" presStyleCnt="9">
        <dgm:presLayoutVars>
          <dgm:bulletEnabled val="1"/>
        </dgm:presLayoutVars>
      </dgm:prSet>
      <dgm:spPr/>
      <dgm:t>
        <a:bodyPr/>
        <a:lstStyle/>
        <a:p>
          <a:endParaRPr lang="en-US"/>
        </a:p>
      </dgm:t>
    </dgm:pt>
    <dgm:pt modelId="{BDE9E5CB-FB58-4BB7-AC85-67A186D3B350}" type="pres">
      <dgm:prSet presAssocID="{B213D32E-302A-4E81-932E-75917A4BF953}" presName="sibTrans" presStyleLbl="sibTrans2D1" presStyleIdx="3" presStyleCnt="8"/>
      <dgm:spPr/>
      <dgm:t>
        <a:bodyPr/>
        <a:lstStyle/>
        <a:p>
          <a:endParaRPr lang="en-US"/>
        </a:p>
      </dgm:t>
    </dgm:pt>
    <dgm:pt modelId="{98068900-648A-4B8C-89E3-F317924C9512}" type="pres">
      <dgm:prSet presAssocID="{B213D32E-302A-4E81-932E-75917A4BF953}" presName="connectorText" presStyleLbl="sibTrans2D1" presStyleIdx="3" presStyleCnt="8"/>
      <dgm:spPr/>
      <dgm:t>
        <a:bodyPr/>
        <a:lstStyle/>
        <a:p>
          <a:endParaRPr lang="en-US"/>
        </a:p>
      </dgm:t>
    </dgm:pt>
    <dgm:pt modelId="{EA331ADA-3E3F-4973-86F1-9E14450B99ED}" type="pres">
      <dgm:prSet presAssocID="{EFA9CB1B-2C4D-47DE-AF31-23766EE7F11E}" presName="node" presStyleLbl="node1" presStyleIdx="4" presStyleCnt="9">
        <dgm:presLayoutVars>
          <dgm:bulletEnabled val="1"/>
        </dgm:presLayoutVars>
      </dgm:prSet>
      <dgm:spPr/>
      <dgm:t>
        <a:bodyPr/>
        <a:lstStyle/>
        <a:p>
          <a:endParaRPr lang="en-US"/>
        </a:p>
      </dgm:t>
    </dgm:pt>
    <dgm:pt modelId="{CA77906C-D172-44BA-9503-139AC32FF1FE}" type="pres">
      <dgm:prSet presAssocID="{ADE32CA7-E057-42A5-8B2B-BCDF27BDCB37}" presName="sibTrans" presStyleLbl="sibTrans2D1" presStyleIdx="4" presStyleCnt="8"/>
      <dgm:spPr/>
      <dgm:t>
        <a:bodyPr/>
        <a:lstStyle/>
        <a:p>
          <a:endParaRPr lang="en-US"/>
        </a:p>
      </dgm:t>
    </dgm:pt>
    <dgm:pt modelId="{AC7A7605-B3E0-4C5F-A25D-D4BEABBE87F8}" type="pres">
      <dgm:prSet presAssocID="{ADE32CA7-E057-42A5-8B2B-BCDF27BDCB37}" presName="connectorText" presStyleLbl="sibTrans2D1" presStyleIdx="4" presStyleCnt="8"/>
      <dgm:spPr/>
      <dgm:t>
        <a:bodyPr/>
        <a:lstStyle/>
        <a:p>
          <a:endParaRPr lang="en-US"/>
        </a:p>
      </dgm:t>
    </dgm:pt>
    <dgm:pt modelId="{225011FD-9FBD-4CD1-BF09-CA1252C39946}" type="pres">
      <dgm:prSet presAssocID="{35808C1E-05F4-4BC9-B767-3CA437830F07}" presName="node" presStyleLbl="node1" presStyleIdx="5" presStyleCnt="9">
        <dgm:presLayoutVars>
          <dgm:bulletEnabled val="1"/>
        </dgm:presLayoutVars>
      </dgm:prSet>
      <dgm:spPr/>
      <dgm:t>
        <a:bodyPr/>
        <a:lstStyle/>
        <a:p>
          <a:endParaRPr lang="en-US"/>
        </a:p>
      </dgm:t>
    </dgm:pt>
    <dgm:pt modelId="{A1D99936-BEC8-4BDD-A4A9-AB2C39267B01}" type="pres">
      <dgm:prSet presAssocID="{7BFAF1B1-D76B-41CE-ABB3-8382AF4FE172}" presName="sibTrans" presStyleLbl="sibTrans2D1" presStyleIdx="5" presStyleCnt="8"/>
      <dgm:spPr/>
      <dgm:t>
        <a:bodyPr/>
        <a:lstStyle/>
        <a:p>
          <a:endParaRPr lang="en-US"/>
        </a:p>
      </dgm:t>
    </dgm:pt>
    <dgm:pt modelId="{44DA9051-B9E6-4222-881D-3DFAFB606FFC}" type="pres">
      <dgm:prSet presAssocID="{7BFAF1B1-D76B-41CE-ABB3-8382AF4FE172}" presName="connectorText" presStyleLbl="sibTrans2D1" presStyleIdx="5" presStyleCnt="8"/>
      <dgm:spPr/>
      <dgm:t>
        <a:bodyPr/>
        <a:lstStyle/>
        <a:p>
          <a:endParaRPr lang="en-US"/>
        </a:p>
      </dgm:t>
    </dgm:pt>
    <dgm:pt modelId="{7A2EDB12-A442-4E1C-8E2E-E84B99FCE1C8}" type="pres">
      <dgm:prSet presAssocID="{A652F909-91B6-423E-B7B2-B78E10ACAF66}" presName="node" presStyleLbl="node1" presStyleIdx="6" presStyleCnt="9">
        <dgm:presLayoutVars>
          <dgm:bulletEnabled val="1"/>
        </dgm:presLayoutVars>
      </dgm:prSet>
      <dgm:spPr/>
      <dgm:t>
        <a:bodyPr/>
        <a:lstStyle/>
        <a:p>
          <a:endParaRPr lang="en-US"/>
        </a:p>
      </dgm:t>
    </dgm:pt>
    <dgm:pt modelId="{FC6F913E-531F-4D1C-B12F-209E00953DE6}" type="pres">
      <dgm:prSet presAssocID="{89B566F1-97FE-4C48-A1EF-EAA320F48351}" presName="sibTrans" presStyleLbl="sibTrans2D1" presStyleIdx="6" presStyleCnt="8"/>
      <dgm:spPr/>
    </dgm:pt>
    <dgm:pt modelId="{F633B9FE-F37D-4592-8E67-1B3B60DBECDA}" type="pres">
      <dgm:prSet presAssocID="{89B566F1-97FE-4C48-A1EF-EAA320F48351}" presName="connectorText" presStyleLbl="sibTrans2D1" presStyleIdx="6" presStyleCnt="8"/>
      <dgm:spPr/>
    </dgm:pt>
    <dgm:pt modelId="{8685A1F5-0F47-486A-A841-3046A08FFD27}" type="pres">
      <dgm:prSet presAssocID="{024AF87C-69E0-4BD2-ABFC-D489C52ABF90}" presName="node" presStyleLbl="node1" presStyleIdx="7" presStyleCnt="9">
        <dgm:presLayoutVars>
          <dgm:bulletEnabled val="1"/>
        </dgm:presLayoutVars>
      </dgm:prSet>
      <dgm:spPr/>
      <dgm:t>
        <a:bodyPr/>
        <a:lstStyle/>
        <a:p>
          <a:endParaRPr lang="en-US"/>
        </a:p>
      </dgm:t>
    </dgm:pt>
    <dgm:pt modelId="{1BEE9118-0CB0-43C4-B1A5-C38684769A42}" type="pres">
      <dgm:prSet presAssocID="{316091DF-59F8-4082-A2BB-BCFFA8DCD356}" presName="sibTrans" presStyleLbl="sibTrans2D1" presStyleIdx="7" presStyleCnt="8"/>
      <dgm:spPr/>
    </dgm:pt>
    <dgm:pt modelId="{E19F2054-08FA-4F2C-AEBB-8671392D49B3}" type="pres">
      <dgm:prSet presAssocID="{316091DF-59F8-4082-A2BB-BCFFA8DCD356}" presName="connectorText" presStyleLbl="sibTrans2D1" presStyleIdx="7" presStyleCnt="8"/>
      <dgm:spPr/>
    </dgm:pt>
    <dgm:pt modelId="{F31EF99D-D054-42F4-9617-8DFBB1F95EAA}" type="pres">
      <dgm:prSet presAssocID="{FA934784-E0A2-4B03-83A8-90276D0DF3E2}" presName="node" presStyleLbl="node1" presStyleIdx="8" presStyleCnt="9">
        <dgm:presLayoutVars>
          <dgm:bulletEnabled val="1"/>
        </dgm:presLayoutVars>
      </dgm:prSet>
      <dgm:spPr/>
      <dgm:t>
        <a:bodyPr/>
        <a:lstStyle/>
        <a:p>
          <a:endParaRPr lang="en-US"/>
        </a:p>
      </dgm:t>
    </dgm:pt>
  </dgm:ptLst>
  <dgm:cxnLst>
    <dgm:cxn modelId="{493DAB10-C4B8-455A-9E2C-02E455C27D9D}" type="presOf" srcId="{7BFAF1B1-D76B-41CE-ABB3-8382AF4FE172}" destId="{44DA9051-B9E6-4222-881D-3DFAFB606FFC}" srcOrd="1" destOrd="0" presId="urn:microsoft.com/office/officeart/2005/8/layout/process2"/>
    <dgm:cxn modelId="{6F86F440-38AC-46F0-B121-B9E2DE95C9E2}" type="presOf" srcId="{DEE52F63-D963-46FD-97D1-80A4E79FC73F}" destId="{E4FEA380-7FC2-47B3-A7F1-D87A15AAF337}" srcOrd="1" destOrd="0" presId="urn:microsoft.com/office/officeart/2005/8/layout/process2"/>
    <dgm:cxn modelId="{4E7F046D-D0E2-4BD7-892D-BF98FD0FFB65}" srcId="{55D6FB81-796F-4249-95C0-A0FA1890ED45}" destId="{D462A4B5-E935-4846-B404-B88C6BF8C94B}" srcOrd="2" destOrd="0" parTransId="{761CDBC4-ED52-46C3-8A3C-77517A1673C6}" sibTransId="{5786B51A-1B86-4706-A6FC-CCA067B54534}"/>
    <dgm:cxn modelId="{46F03FB9-CF7C-4AE7-B6CF-ECD98F13EA6D}" srcId="{55D6FB81-796F-4249-95C0-A0FA1890ED45}" destId="{C65F246F-729F-4521-92D3-37F1BAF9EADC}" srcOrd="0" destOrd="0" parTransId="{816F781F-B0B4-4CB8-8F1E-C1C0177AE348}" sibTransId="{DEE52F63-D963-46FD-97D1-80A4E79FC73F}"/>
    <dgm:cxn modelId="{DFC3B620-9681-4A58-9F14-68B2E089413F}" srcId="{55D6FB81-796F-4249-95C0-A0FA1890ED45}" destId="{35808C1E-05F4-4BC9-B767-3CA437830F07}" srcOrd="5" destOrd="0" parTransId="{DCA240CD-10A4-45FD-ACD4-5806FE575982}" sibTransId="{7BFAF1B1-D76B-41CE-ABB3-8382AF4FE172}"/>
    <dgm:cxn modelId="{96187B4C-701C-4235-966D-30E1F5707CDC}" type="presOf" srcId="{B213D32E-302A-4E81-932E-75917A4BF953}" destId="{BDE9E5CB-FB58-4BB7-AC85-67A186D3B350}" srcOrd="0" destOrd="0" presId="urn:microsoft.com/office/officeart/2005/8/layout/process2"/>
    <dgm:cxn modelId="{7653E261-09BC-43D2-AFB8-6A7EADD69EEC}" srcId="{55D6FB81-796F-4249-95C0-A0FA1890ED45}" destId="{024AF87C-69E0-4BD2-ABFC-D489C52ABF90}" srcOrd="7" destOrd="0" parTransId="{73D27912-52E4-4815-AFCA-096DE7B62FA4}" sibTransId="{316091DF-59F8-4082-A2BB-BCFFA8DCD356}"/>
    <dgm:cxn modelId="{9A8E1B4B-E76E-485A-8E7A-5E6DD6D892B3}" type="presOf" srcId="{EFA9CB1B-2C4D-47DE-AF31-23766EE7F11E}" destId="{EA331ADA-3E3F-4973-86F1-9E14450B99ED}" srcOrd="0" destOrd="0" presId="urn:microsoft.com/office/officeart/2005/8/layout/process2"/>
    <dgm:cxn modelId="{E8641DCE-736B-4A31-A644-55B5C7339792}" type="presOf" srcId="{316091DF-59F8-4082-A2BB-BCFFA8DCD356}" destId="{E19F2054-08FA-4F2C-AEBB-8671392D49B3}" srcOrd="1" destOrd="0" presId="urn:microsoft.com/office/officeart/2005/8/layout/process2"/>
    <dgm:cxn modelId="{DE8FA2C3-2962-4600-83C7-24866C8792C9}" type="presOf" srcId="{ADE32CA7-E057-42A5-8B2B-BCDF27BDCB37}" destId="{CA77906C-D172-44BA-9503-139AC32FF1FE}" srcOrd="0" destOrd="0" presId="urn:microsoft.com/office/officeart/2005/8/layout/process2"/>
    <dgm:cxn modelId="{F818A4A6-DC61-4C29-B779-3E388112FDDB}" srcId="{55D6FB81-796F-4249-95C0-A0FA1890ED45}" destId="{EFA9CB1B-2C4D-47DE-AF31-23766EE7F11E}" srcOrd="4" destOrd="0" parTransId="{104EB22E-9FC9-4921-82DE-2D488D690B7A}" sibTransId="{ADE32CA7-E057-42A5-8B2B-BCDF27BDCB37}"/>
    <dgm:cxn modelId="{D4CE740B-8F21-44F4-8038-A71C983D466F}" type="presOf" srcId="{5786B51A-1B86-4706-A6FC-CCA067B54534}" destId="{17B88E17-470D-450F-B96C-18C953C66546}" srcOrd="0" destOrd="0" presId="urn:microsoft.com/office/officeart/2005/8/layout/process2"/>
    <dgm:cxn modelId="{5AF3BDDC-DE71-4C26-A9D2-733EB6CE0695}" type="presOf" srcId="{DEE52F63-D963-46FD-97D1-80A4E79FC73F}" destId="{6227C2AC-AC06-440B-BAF8-E9432CC0FE30}" srcOrd="0" destOrd="0" presId="urn:microsoft.com/office/officeart/2005/8/layout/process2"/>
    <dgm:cxn modelId="{07B6754D-0726-4B7A-BE08-81871AB6965D}" type="presOf" srcId="{024AF87C-69E0-4BD2-ABFC-D489C52ABF90}" destId="{8685A1F5-0F47-486A-A841-3046A08FFD27}" srcOrd="0" destOrd="0" presId="urn:microsoft.com/office/officeart/2005/8/layout/process2"/>
    <dgm:cxn modelId="{094DCFF4-0BE1-4CF5-AC29-EEB0271AD217}" type="presOf" srcId="{7BFAF1B1-D76B-41CE-ABB3-8382AF4FE172}" destId="{A1D99936-BEC8-4BDD-A4A9-AB2C39267B01}" srcOrd="0" destOrd="0" presId="urn:microsoft.com/office/officeart/2005/8/layout/process2"/>
    <dgm:cxn modelId="{CA52CE55-DF30-42D0-A399-E07C481E4534}" type="presOf" srcId="{C65F246F-729F-4521-92D3-37F1BAF9EADC}" destId="{98460F5F-E95F-443C-AA0B-472E80DD8A9C}" srcOrd="0" destOrd="0" presId="urn:microsoft.com/office/officeart/2005/8/layout/process2"/>
    <dgm:cxn modelId="{5CD73D13-DC98-4E42-AEC1-B5E478E13B24}" srcId="{55D6FB81-796F-4249-95C0-A0FA1890ED45}" destId="{EFFD1BA6-B468-44F9-B71B-509331FDE638}" srcOrd="3" destOrd="0" parTransId="{51D4299F-EE52-451E-8429-1E4365627E9A}" sibTransId="{B213D32E-302A-4E81-932E-75917A4BF953}"/>
    <dgm:cxn modelId="{8A6C99FA-9084-497A-A16E-AC3BB03C6C61}" type="presOf" srcId="{55D6FB81-796F-4249-95C0-A0FA1890ED45}" destId="{BCDAF588-082D-43DF-A3C9-A3550B129F4E}" srcOrd="0" destOrd="0" presId="urn:microsoft.com/office/officeart/2005/8/layout/process2"/>
    <dgm:cxn modelId="{249C3902-6465-4E22-96BF-AEE6E443E5EF}" type="presOf" srcId="{2A53CFEF-92BC-4621-9606-1D3F6B553465}" destId="{B62B92CC-E045-49D7-9CD1-4740CF31B86D}" srcOrd="0" destOrd="0" presId="urn:microsoft.com/office/officeart/2005/8/layout/process2"/>
    <dgm:cxn modelId="{08DD371C-4A62-4B08-8F88-3C6D6C222BCF}" type="presOf" srcId="{B213D32E-302A-4E81-932E-75917A4BF953}" destId="{98068900-648A-4B8C-89E3-F317924C9512}" srcOrd="1" destOrd="0" presId="urn:microsoft.com/office/officeart/2005/8/layout/process2"/>
    <dgm:cxn modelId="{EAA55AD3-9553-4589-B0D9-E74B9366ACCA}" type="presOf" srcId="{FA934784-E0A2-4B03-83A8-90276D0DF3E2}" destId="{F31EF99D-D054-42F4-9617-8DFBB1F95EAA}" srcOrd="0" destOrd="0" presId="urn:microsoft.com/office/officeart/2005/8/layout/process2"/>
    <dgm:cxn modelId="{3CC18617-363F-4631-BB12-22E3A3E12061}" type="presOf" srcId="{EFFD1BA6-B468-44F9-B71B-509331FDE638}" destId="{04DD6699-1659-4D40-B353-AA7B16B53A4A}" srcOrd="0" destOrd="0" presId="urn:microsoft.com/office/officeart/2005/8/layout/process2"/>
    <dgm:cxn modelId="{DC6FFCBB-A59C-4BC7-A1AE-281720E634C3}" type="presOf" srcId="{A652F909-91B6-423E-B7B2-B78E10ACAF66}" destId="{7A2EDB12-A442-4E1C-8E2E-E84B99FCE1C8}" srcOrd="0" destOrd="0" presId="urn:microsoft.com/office/officeart/2005/8/layout/process2"/>
    <dgm:cxn modelId="{593B1156-7599-4225-A379-30A0E09DF11D}" type="presOf" srcId="{5786B51A-1B86-4706-A6FC-CCA067B54534}" destId="{D80E20C7-49CE-44E0-968B-643F35B1D235}" srcOrd="1" destOrd="0" presId="urn:microsoft.com/office/officeart/2005/8/layout/process2"/>
    <dgm:cxn modelId="{3675F6BD-CAC7-4094-8BF5-0379FCE4FDA1}" type="presOf" srcId="{35808C1E-05F4-4BC9-B767-3CA437830F07}" destId="{225011FD-9FBD-4CD1-BF09-CA1252C39946}" srcOrd="0" destOrd="0" presId="urn:microsoft.com/office/officeart/2005/8/layout/process2"/>
    <dgm:cxn modelId="{FBB47DA8-B694-4E45-A142-F695EA69C428}" srcId="{55D6FB81-796F-4249-95C0-A0FA1890ED45}" destId="{2A53CFEF-92BC-4621-9606-1D3F6B553465}" srcOrd="1" destOrd="0" parTransId="{CB030E6D-447D-47C6-B43B-C522223377A8}" sibTransId="{BD9F17AC-8DF5-48CA-9091-344598700C8A}"/>
    <dgm:cxn modelId="{C92FCEC6-2940-4D17-98A7-820181BBED86}" type="presOf" srcId="{BD9F17AC-8DF5-48CA-9091-344598700C8A}" destId="{2640AD82-6131-457F-993C-2BCC1FE9EC72}" srcOrd="0" destOrd="0" presId="urn:microsoft.com/office/officeart/2005/8/layout/process2"/>
    <dgm:cxn modelId="{A57D0602-8E1F-4699-81A8-719EAC08C1CC}" type="presOf" srcId="{89B566F1-97FE-4C48-A1EF-EAA320F48351}" destId="{F633B9FE-F37D-4592-8E67-1B3B60DBECDA}" srcOrd="1" destOrd="0" presId="urn:microsoft.com/office/officeart/2005/8/layout/process2"/>
    <dgm:cxn modelId="{2900078E-2C11-4214-972B-C1F37BED713A}" type="presOf" srcId="{89B566F1-97FE-4C48-A1EF-EAA320F48351}" destId="{FC6F913E-531F-4D1C-B12F-209E00953DE6}" srcOrd="0" destOrd="0" presId="urn:microsoft.com/office/officeart/2005/8/layout/process2"/>
    <dgm:cxn modelId="{4A49ED77-FCEC-49D5-A967-53B94D5D9B0D}" type="presOf" srcId="{BD9F17AC-8DF5-48CA-9091-344598700C8A}" destId="{15028A09-A8BF-411D-92B9-0D5F95B64750}" srcOrd="1" destOrd="0" presId="urn:microsoft.com/office/officeart/2005/8/layout/process2"/>
    <dgm:cxn modelId="{1E00A872-216F-4482-ABF1-C16F101B6F28}" type="presOf" srcId="{ADE32CA7-E057-42A5-8B2B-BCDF27BDCB37}" destId="{AC7A7605-B3E0-4C5F-A25D-D4BEABBE87F8}" srcOrd="1" destOrd="0" presId="urn:microsoft.com/office/officeart/2005/8/layout/process2"/>
    <dgm:cxn modelId="{4E7D8C94-6D4A-4080-A7CE-C3655919BE9D}" type="presOf" srcId="{D462A4B5-E935-4846-B404-B88C6BF8C94B}" destId="{7B284EDE-AC42-4041-AF34-2A30DCC49321}" srcOrd="0" destOrd="0" presId="urn:microsoft.com/office/officeart/2005/8/layout/process2"/>
    <dgm:cxn modelId="{6D37E2BB-9FA0-43D5-983C-5EB92CE67691}" srcId="{55D6FB81-796F-4249-95C0-A0FA1890ED45}" destId="{FA934784-E0A2-4B03-83A8-90276D0DF3E2}" srcOrd="8" destOrd="0" parTransId="{8CB592C0-7E54-4040-9A45-D29DBF8AA27F}" sibTransId="{BB6A028F-C47E-4C64-B88E-F41C2DA221F1}"/>
    <dgm:cxn modelId="{6EA3D97E-9702-4977-A3E3-D5BD9956E2DC}" type="presOf" srcId="{316091DF-59F8-4082-A2BB-BCFFA8DCD356}" destId="{1BEE9118-0CB0-43C4-B1A5-C38684769A42}" srcOrd="0" destOrd="0" presId="urn:microsoft.com/office/officeart/2005/8/layout/process2"/>
    <dgm:cxn modelId="{15E54C97-E6C9-4006-BF2E-E3B1D8B3C437}" srcId="{55D6FB81-796F-4249-95C0-A0FA1890ED45}" destId="{A652F909-91B6-423E-B7B2-B78E10ACAF66}" srcOrd="6" destOrd="0" parTransId="{C1E46E0A-92E9-47B9-A7C8-14D9718B2114}" sibTransId="{89B566F1-97FE-4C48-A1EF-EAA320F48351}"/>
    <dgm:cxn modelId="{038F8CB8-B932-4824-A77D-E10F322124F2}" type="presParOf" srcId="{BCDAF588-082D-43DF-A3C9-A3550B129F4E}" destId="{98460F5F-E95F-443C-AA0B-472E80DD8A9C}" srcOrd="0" destOrd="0" presId="urn:microsoft.com/office/officeart/2005/8/layout/process2"/>
    <dgm:cxn modelId="{8A51676A-1607-4DB3-8F7B-075C614A2B09}" type="presParOf" srcId="{BCDAF588-082D-43DF-A3C9-A3550B129F4E}" destId="{6227C2AC-AC06-440B-BAF8-E9432CC0FE30}" srcOrd="1" destOrd="0" presId="urn:microsoft.com/office/officeart/2005/8/layout/process2"/>
    <dgm:cxn modelId="{2F540759-E223-4AC0-8153-2A8FF8481AAB}" type="presParOf" srcId="{6227C2AC-AC06-440B-BAF8-E9432CC0FE30}" destId="{E4FEA380-7FC2-47B3-A7F1-D87A15AAF337}" srcOrd="0" destOrd="0" presId="urn:microsoft.com/office/officeart/2005/8/layout/process2"/>
    <dgm:cxn modelId="{A2A7F8B4-401D-49D5-881E-F0B31626363E}" type="presParOf" srcId="{BCDAF588-082D-43DF-A3C9-A3550B129F4E}" destId="{B62B92CC-E045-49D7-9CD1-4740CF31B86D}" srcOrd="2" destOrd="0" presId="urn:microsoft.com/office/officeart/2005/8/layout/process2"/>
    <dgm:cxn modelId="{238F4038-0377-4C43-9A35-9A6BC7591E95}" type="presParOf" srcId="{BCDAF588-082D-43DF-A3C9-A3550B129F4E}" destId="{2640AD82-6131-457F-993C-2BCC1FE9EC72}" srcOrd="3" destOrd="0" presId="urn:microsoft.com/office/officeart/2005/8/layout/process2"/>
    <dgm:cxn modelId="{2BCB9C97-49D9-4645-8E23-4D77CE90857C}" type="presParOf" srcId="{2640AD82-6131-457F-993C-2BCC1FE9EC72}" destId="{15028A09-A8BF-411D-92B9-0D5F95B64750}" srcOrd="0" destOrd="0" presId="urn:microsoft.com/office/officeart/2005/8/layout/process2"/>
    <dgm:cxn modelId="{EA10C10A-AA24-4D3A-A1DC-33767E621B76}" type="presParOf" srcId="{BCDAF588-082D-43DF-A3C9-A3550B129F4E}" destId="{7B284EDE-AC42-4041-AF34-2A30DCC49321}" srcOrd="4" destOrd="0" presId="urn:microsoft.com/office/officeart/2005/8/layout/process2"/>
    <dgm:cxn modelId="{6FDB2DAF-4EF8-4608-9439-7C4118CE6635}" type="presParOf" srcId="{BCDAF588-082D-43DF-A3C9-A3550B129F4E}" destId="{17B88E17-470D-450F-B96C-18C953C66546}" srcOrd="5" destOrd="0" presId="urn:microsoft.com/office/officeart/2005/8/layout/process2"/>
    <dgm:cxn modelId="{A1268F5C-66E0-443B-894F-666BBEA55E5D}" type="presParOf" srcId="{17B88E17-470D-450F-B96C-18C953C66546}" destId="{D80E20C7-49CE-44E0-968B-643F35B1D235}" srcOrd="0" destOrd="0" presId="urn:microsoft.com/office/officeart/2005/8/layout/process2"/>
    <dgm:cxn modelId="{3D9A7536-6E20-4DCF-B25F-FF3FAF99118C}" type="presParOf" srcId="{BCDAF588-082D-43DF-A3C9-A3550B129F4E}" destId="{04DD6699-1659-4D40-B353-AA7B16B53A4A}" srcOrd="6" destOrd="0" presId="urn:microsoft.com/office/officeart/2005/8/layout/process2"/>
    <dgm:cxn modelId="{338EED29-8A8F-4A5F-BAC8-70F1315FAFCF}" type="presParOf" srcId="{BCDAF588-082D-43DF-A3C9-A3550B129F4E}" destId="{BDE9E5CB-FB58-4BB7-AC85-67A186D3B350}" srcOrd="7" destOrd="0" presId="urn:microsoft.com/office/officeart/2005/8/layout/process2"/>
    <dgm:cxn modelId="{6089AF3B-D0C9-4286-ABA5-A3C8096BE3D4}" type="presParOf" srcId="{BDE9E5CB-FB58-4BB7-AC85-67A186D3B350}" destId="{98068900-648A-4B8C-89E3-F317924C9512}" srcOrd="0" destOrd="0" presId="urn:microsoft.com/office/officeart/2005/8/layout/process2"/>
    <dgm:cxn modelId="{9E70F4BC-168A-4282-B815-EA7B2044972F}" type="presParOf" srcId="{BCDAF588-082D-43DF-A3C9-A3550B129F4E}" destId="{EA331ADA-3E3F-4973-86F1-9E14450B99ED}" srcOrd="8" destOrd="0" presId="urn:microsoft.com/office/officeart/2005/8/layout/process2"/>
    <dgm:cxn modelId="{E6548655-1119-4D0D-A3EE-3BD7FA211328}" type="presParOf" srcId="{BCDAF588-082D-43DF-A3C9-A3550B129F4E}" destId="{CA77906C-D172-44BA-9503-139AC32FF1FE}" srcOrd="9" destOrd="0" presId="urn:microsoft.com/office/officeart/2005/8/layout/process2"/>
    <dgm:cxn modelId="{C9521790-631B-4ACF-B609-0986147DF7D2}" type="presParOf" srcId="{CA77906C-D172-44BA-9503-139AC32FF1FE}" destId="{AC7A7605-B3E0-4C5F-A25D-D4BEABBE87F8}" srcOrd="0" destOrd="0" presId="urn:microsoft.com/office/officeart/2005/8/layout/process2"/>
    <dgm:cxn modelId="{8A94CCC6-DF9D-4815-9FCF-DC01313EF5AC}" type="presParOf" srcId="{BCDAF588-082D-43DF-A3C9-A3550B129F4E}" destId="{225011FD-9FBD-4CD1-BF09-CA1252C39946}" srcOrd="10" destOrd="0" presId="urn:microsoft.com/office/officeart/2005/8/layout/process2"/>
    <dgm:cxn modelId="{F6E7FC5E-CFD1-4DDB-816E-C3E85EC8DB29}" type="presParOf" srcId="{BCDAF588-082D-43DF-A3C9-A3550B129F4E}" destId="{A1D99936-BEC8-4BDD-A4A9-AB2C39267B01}" srcOrd="11" destOrd="0" presId="urn:microsoft.com/office/officeart/2005/8/layout/process2"/>
    <dgm:cxn modelId="{C7AD214A-92C2-44A0-A9CC-B99A95DA2CA1}" type="presParOf" srcId="{A1D99936-BEC8-4BDD-A4A9-AB2C39267B01}" destId="{44DA9051-B9E6-4222-881D-3DFAFB606FFC}" srcOrd="0" destOrd="0" presId="urn:microsoft.com/office/officeart/2005/8/layout/process2"/>
    <dgm:cxn modelId="{7BA8A352-ECE6-48F7-B531-E6661D67FAFD}" type="presParOf" srcId="{BCDAF588-082D-43DF-A3C9-A3550B129F4E}" destId="{7A2EDB12-A442-4E1C-8E2E-E84B99FCE1C8}" srcOrd="12" destOrd="0" presId="urn:microsoft.com/office/officeart/2005/8/layout/process2"/>
    <dgm:cxn modelId="{C7270433-7E34-46CF-BBAF-94CF9C2AE17B}" type="presParOf" srcId="{BCDAF588-082D-43DF-A3C9-A3550B129F4E}" destId="{FC6F913E-531F-4D1C-B12F-209E00953DE6}" srcOrd="13" destOrd="0" presId="urn:microsoft.com/office/officeart/2005/8/layout/process2"/>
    <dgm:cxn modelId="{2FD172A4-C003-4767-ACBE-D8F7B8C47516}" type="presParOf" srcId="{FC6F913E-531F-4D1C-B12F-209E00953DE6}" destId="{F633B9FE-F37D-4592-8E67-1B3B60DBECDA}" srcOrd="0" destOrd="0" presId="urn:microsoft.com/office/officeart/2005/8/layout/process2"/>
    <dgm:cxn modelId="{DB3B3BA1-A242-4526-A410-87854670ECAD}" type="presParOf" srcId="{BCDAF588-082D-43DF-A3C9-A3550B129F4E}" destId="{8685A1F5-0F47-486A-A841-3046A08FFD27}" srcOrd="14" destOrd="0" presId="urn:microsoft.com/office/officeart/2005/8/layout/process2"/>
    <dgm:cxn modelId="{BE4FD31C-F091-4BF2-B8DD-1A4472B07B10}" type="presParOf" srcId="{BCDAF588-082D-43DF-A3C9-A3550B129F4E}" destId="{1BEE9118-0CB0-43C4-B1A5-C38684769A42}" srcOrd="15" destOrd="0" presId="urn:microsoft.com/office/officeart/2005/8/layout/process2"/>
    <dgm:cxn modelId="{AFDBA363-61AA-45CF-AF75-1A29BA84D8A8}" type="presParOf" srcId="{1BEE9118-0CB0-43C4-B1A5-C38684769A42}" destId="{E19F2054-08FA-4F2C-AEBB-8671392D49B3}" srcOrd="0" destOrd="0" presId="urn:microsoft.com/office/officeart/2005/8/layout/process2"/>
    <dgm:cxn modelId="{199CFA3E-8351-497B-8003-E250F3BCD5AF}" type="presParOf" srcId="{BCDAF588-082D-43DF-A3C9-A3550B129F4E}" destId="{F31EF99D-D054-42F4-9617-8DFBB1F95EAA}" srcOrd="1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60F5F-E95F-443C-AA0B-472E80DD8A9C}">
      <dsp:nvSpPr>
        <dsp:cNvPr id="0" name=""/>
        <dsp:cNvSpPr/>
      </dsp:nvSpPr>
      <dsp:spPr>
        <a:xfrm>
          <a:off x="840811" y="706"/>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Household and Firm Model</a:t>
          </a:r>
          <a:endParaRPr lang="en-US" sz="1100" kern="1200" dirty="0"/>
        </a:p>
      </dsp:txBody>
      <dsp:txXfrm>
        <a:off x="853855" y="13750"/>
        <a:ext cx="959289" cy="419280"/>
      </dsp:txXfrm>
    </dsp:sp>
    <dsp:sp modelId="{6227C2AC-AC06-440B-BAF8-E9432CC0FE30}">
      <dsp:nvSpPr>
        <dsp:cNvPr id="0" name=""/>
        <dsp:cNvSpPr/>
      </dsp:nvSpPr>
      <dsp:spPr>
        <a:xfrm rot="5400000">
          <a:off x="1249993" y="457209"/>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1273375" y="473910"/>
        <a:ext cx="120249" cy="116909"/>
      </dsp:txXfrm>
    </dsp:sp>
    <dsp:sp modelId="{B62B92CC-E045-49D7-9CD1-4740CF31B86D}">
      <dsp:nvSpPr>
        <dsp:cNvPr id="0" name=""/>
        <dsp:cNvSpPr/>
      </dsp:nvSpPr>
      <dsp:spPr>
        <a:xfrm>
          <a:off x="840811" y="668759"/>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Urban Form Models</a:t>
          </a:r>
          <a:endParaRPr lang="en-US" sz="1100" kern="1200" dirty="0"/>
        </a:p>
      </dsp:txBody>
      <dsp:txXfrm>
        <a:off x="853855" y="681803"/>
        <a:ext cx="959289" cy="419280"/>
      </dsp:txXfrm>
    </dsp:sp>
    <dsp:sp modelId="{2640AD82-6131-457F-993C-2BCC1FE9EC72}">
      <dsp:nvSpPr>
        <dsp:cNvPr id="0" name=""/>
        <dsp:cNvSpPr/>
      </dsp:nvSpPr>
      <dsp:spPr>
        <a:xfrm rot="5400000">
          <a:off x="1249993" y="1125261"/>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1273375" y="1141962"/>
        <a:ext cx="120249" cy="116909"/>
      </dsp:txXfrm>
    </dsp:sp>
    <dsp:sp modelId="{7B284EDE-AC42-4041-AF34-2A30DCC49321}">
      <dsp:nvSpPr>
        <dsp:cNvPr id="0" name=""/>
        <dsp:cNvSpPr/>
      </dsp:nvSpPr>
      <dsp:spPr>
        <a:xfrm>
          <a:off x="840811" y="1336811"/>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Accessibility Models</a:t>
          </a:r>
          <a:endParaRPr lang="en-US" sz="1100" kern="1200" dirty="0"/>
        </a:p>
      </dsp:txBody>
      <dsp:txXfrm>
        <a:off x="853855" y="1349855"/>
        <a:ext cx="959289" cy="419280"/>
      </dsp:txXfrm>
    </dsp:sp>
    <dsp:sp modelId="{17B88E17-470D-450F-B96C-18C953C66546}">
      <dsp:nvSpPr>
        <dsp:cNvPr id="0" name=""/>
        <dsp:cNvSpPr/>
      </dsp:nvSpPr>
      <dsp:spPr>
        <a:xfrm rot="5400000">
          <a:off x="1249993" y="1793313"/>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1273375" y="1810014"/>
        <a:ext cx="120249" cy="116909"/>
      </dsp:txXfrm>
    </dsp:sp>
    <dsp:sp modelId="{04DD6699-1659-4D40-B353-AA7B16B53A4A}">
      <dsp:nvSpPr>
        <dsp:cNvPr id="0" name=""/>
        <dsp:cNvSpPr/>
      </dsp:nvSpPr>
      <dsp:spPr>
        <a:xfrm>
          <a:off x="840811" y="2004863"/>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Vehicle Models</a:t>
          </a:r>
          <a:endParaRPr lang="en-US" sz="1100" kern="1200" dirty="0" smtClean="0"/>
        </a:p>
      </dsp:txBody>
      <dsp:txXfrm>
        <a:off x="853855" y="2017907"/>
        <a:ext cx="959289" cy="419280"/>
      </dsp:txXfrm>
    </dsp:sp>
    <dsp:sp modelId="{BDE9E5CB-FB58-4BB7-AC85-67A186D3B350}">
      <dsp:nvSpPr>
        <dsp:cNvPr id="0" name=""/>
        <dsp:cNvSpPr/>
      </dsp:nvSpPr>
      <dsp:spPr>
        <a:xfrm rot="5400000">
          <a:off x="1249993" y="2461366"/>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1273375" y="2478067"/>
        <a:ext cx="120249" cy="116909"/>
      </dsp:txXfrm>
    </dsp:sp>
    <dsp:sp modelId="{EA331ADA-3E3F-4973-86F1-9E14450B99ED}">
      <dsp:nvSpPr>
        <dsp:cNvPr id="0" name=""/>
        <dsp:cNvSpPr/>
      </dsp:nvSpPr>
      <dsp:spPr>
        <a:xfrm>
          <a:off x="840811" y="2672915"/>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Travel Demand Models</a:t>
          </a:r>
          <a:endParaRPr lang="en-US" sz="1100" kern="1200" dirty="0" smtClean="0"/>
        </a:p>
      </dsp:txBody>
      <dsp:txXfrm>
        <a:off x="853855" y="2685959"/>
        <a:ext cx="959289" cy="419280"/>
      </dsp:txXfrm>
    </dsp:sp>
    <dsp:sp modelId="{CA77906C-D172-44BA-9503-139AC32FF1FE}">
      <dsp:nvSpPr>
        <dsp:cNvPr id="0" name=""/>
        <dsp:cNvSpPr/>
      </dsp:nvSpPr>
      <dsp:spPr>
        <a:xfrm rot="5400000">
          <a:off x="1249993" y="3129418"/>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rot="-5400000">
        <a:off x="1273375" y="3146119"/>
        <a:ext cx="120249" cy="116909"/>
      </dsp:txXfrm>
    </dsp:sp>
    <dsp:sp modelId="{225011FD-9FBD-4CD1-BF09-CA1252C39946}">
      <dsp:nvSpPr>
        <dsp:cNvPr id="0" name=""/>
        <dsp:cNvSpPr/>
      </dsp:nvSpPr>
      <dsp:spPr>
        <a:xfrm>
          <a:off x="840811" y="3340968"/>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Congestion</a:t>
          </a:r>
          <a:endParaRPr lang="en-US" sz="1100" kern="1200" dirty="0" smtClean="0"/>
        </a:p>
      </dsp:txBody>
      <dsp:txXfrm>
        <a:off x="853855" y="3354012"/>
        <a:ext cx="959289" cy="419280"/>
      </dsp:txXfrm>
    </dsp:sp>
    <dsp:sp modelId="{A1D99936-BEC8-4BDD-A4A9-AB2C39267B01}">
      <dsp:nvSpPr>
        <dsp:cNvPr id="0" name=""/>
        <dsp:cNvSpPr/>
      </dsp:nvSpPr>
      <dsp:spPr>
        <a:xfrm rot="5400000">
          <a:off x="1249993" y="3797470"/>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1273375" y="3814171"/>
        <a:ext cx="120249" cy="116909"/>
      </dsp:txXfrm>
    </dsp:sp>
    <dsp:sp modelId="{7A2EDB12-A442-4E1C-8E2E-E84B99FCE1C8}">
      <dsp:nvSpPr>
        <dsp:cNvPr id="0" name=""/>
        <dsp:cNvSpPr/>
      </dsp:nvSpPr>
      <dsp:spPr>
        <a:xfrm>
          <a:off x="840811" y="4009020"/>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Induced Travel</a:t>
          </a:r>
          <a:endParaRPr lang="en-US" sz="1100" kern="1200" dirty="0" smtClean="0"/>
        </a:p>
      </dsp:txBody>
      <dsp:txXfrm>
        <a:off x="853855" y="4022064"/>
        <a:ext cx="959289" cy="419280"/>
      </dsp:txXfrm>
    </dsp:sp>
    <dsp:sp modelId="{FC6F913E-531F-4D1C-B12F-209E00953DE6}">
      <dsp:nvSpPr>
        <dsp:cNvPr id="0" name=""/>
        <dsp:cNvSpPr/>
      </dsp:nvSpPr>
      <dsp:spPr>
        <a:xfrm rot="5400000">
          <a:off x="1249993" y="4465522"/>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1273375" y="4482223"/>
        <a:ext cx="120249" cy="116909"/>
      </dsp:txXfrm>
    </dsp:sp>
    <dsp:sp modelId="{8685A1F5-0F47-486A-A841-3046A08FFD27}">
      <dsp:nvSpPr>
        <dsp:cNvPr id="0" name=""/>
        <dsp:cNvSpPr/>
      </dsp:nvSpPr>
      <dsp:spPr>
        <a:xfrm>
          <a:off x="840811" y="4677072"/>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Policy Adjustments</a:t>
          </a:r>
          <a:endParaRPr lang="en-US" sz="1100" kern="1200" dirty="0" smtClean="0"/>
        </a:p>
      </dsp:txBody>
      <dsp:txXfrm>
        <a:off x="853855" y="4690116"/>
        <a:ext cx="959289" cy="419280"/>
      </dsp:txXfrm>
    </dsp:sp>
    <dsp:sp modelId="{1BEE9118-0CB0-43C4-B1A5-C38684769A42}">
      <dsp:nvSpPr>
        <dsp:cNvPr id="0" name=""/>
        <dsp:cNvSpPr/>
      </dsp:nvSpPr>
      <dsp:spPr>
        <a:xfrm rot="5400000">
          <a:off x="1249993" y="5133575"/>
          <a:ext cx="167013" cy="2004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1273375" y="5150276"/>
        <a:ext cx="120249" cy="116909"/>
      </dsp:txXfrm>
    </dsp:sp>
    <dsp:sp modelId="{F31EF99D-D054-42F4-9617-8DFBB1F95EAA}">
      <dsp:nvSpPr>
        <dsp:cNvPr id="0" name=""/>
        <dsp:cNvSpPr/>
      </dsp:nvSpPr>
      <dsp:spPr>
        <a:xfrm>
          <a:off x="840811" y="5345124"/>
          <a:ext cx="985377" cy="4453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Performance Metrics</a:t>
          </a:r>
          <a:endParaRPr lang="en-US" sz="1100" kern="1200" dirty="0" smtClean="0"/>
        </a:p>
      </dsp:txBody>
      <dsp:txXfrm>
        <a:off x="853855" y="5358168"/>
        <a:ext cx="959289" cy="4192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smtClean="0"/>
              <a:t>SHRP 2 </a:t>
            </a:r>
            <a:r>
              <a:rPr lang="en-US" smtClean="0"/>
              <a:t>C16 Effect </a:t>
            </a:r>
            <a:r>
              <a:rPr lang="en-US" dirty="0" smtClean="0"/>
              <a:t>of Smart Growth Policies on Travel Demand</a:t>
            </a: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smtClean="0"/>
              <a:t>4/16/2012</a:t>
            </a: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smtClean="0"/>
              <a:t>Resource Systems Group</a:t>
            </a: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D617B22-4F0F-487F-9F23-1DF1650B87D4}" type="slidenum">
              <a:rPr lang="en-US" smtClean="0"/>
              <a:pPr/>
              <a:t>‹#›</a:t>
            </a:fld>
            <a:endParaRPr lang="en-US"/>
          </a:p>
        </p:txBody>
      </p:sp>
    </p:spTree>
    <p:extLst>
      <p:ext uri="{BB962C8B-B14F-4D97-AF65-F5344CB8AC3E}">
        <p14:creationId xmlns:p14="http://schemas.microsoft.com/office/powerpoint/2010/main" val="3390054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2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2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B2711F2-5B13-474F-878B-554D5F9C152E}" type="slidenum">
              <a:rPr lang="en-US"/>
              <a:pPr/>
              <a:t>‹#›</a:t>
            </a:fld>
            <a:endParaRPr lang="en-US"/>
          </a:p>
        </p:txBody>
      </p:sp>
    </p:spTree>
    <p:extLst>
      <p:ext uri="{BB962C8B-B14F-4D97-AF65-F5344CB8AC3E}">
        <p14:creationId xmlns:p14="http://schemas.microsoft.com/office/powerpoint/2010/main" val="28861180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4144965" y="9120190"/>
            <a:ext cx="3170237" cy="481012"/>
          </a:xfrm>
          <a:prstGeom prst="rect">
            <a:avLst/>
          </a:prstGeom>
          <a:noFill/>
          <a:ln w="9525">
            <a:noFill/>
            <a:miter lim="800000"/>
            <a:headEnd/>
            <a:tailEnd/>
          </a:ln>
        </p:spPr>
        <p:txBody>
          <a:bodyPr lIns="95916" tIns="47958" rIns="95916" bIns="47958" anchor="b"/>
          <a:lstStyle/>
          <a:p>
            <a:pPr algn="r" defTabSz="958850"/>
            <a:fld id="{736A4BEF-A59B-4C17-8249-CF2C6E75CB9A}" type="slidenum">
              <a:rPr lang="en-US" sz="1300"/>
              <a:pPr algn="r" defTabSz="958850"/>
              <a:t>25</a:t>
            </a:fld>
            <a:endParaRPr lang="en-US" sz="13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74725" y="4560891"/>
            <a:ext cx="5365750" cy="4319587"/>
          </a:xfrm>
          <a:noFill/>
          <a:ln/>
        </p:spPr>
        <p:txBody>
          <a:bodyPr lIns="95916" tIns="47958" rIns="95916" bIns="47958"/>
          <a:lstStyle/>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7840808" y="3443009"/>
            <a:ext cx="187085" cy="457379"/>
          </a:xfrm>
          <a:prstGeom prst="rect">
            <a:avLst/>
          </a:prstGeom>
          <a:noFill/>
          <a:ln w="9525">
            <a:noFill/>
            <a:miter lim="800000"/>
            <a:headEnd/>
            <a:tailEnd/>
          </a:ln>
        </p:spPr>
        <p:txBody>
          <a:bodyPr wrap="none" lIns="91418" tIns="45709" rIns="91418" bIns="45709">
            <a:spAutoFit/>
          </a:bodyPr>
          <a:lstStyle/>
          <a:p>
            <a:pPr defTabSz="914501" eaLnBrk="0" hangingPunct="0">
              <a:defRPr/>
            </a:pPr>
            <a:endParaRPr lang="en-US" sz="2400" dirty="0">
              <a:ea typeface="+mn-ea"/>
            </a:endParaRPr>
          </a:p>
        </p:txBody>
      </p:sp>
      <p:sp>
        <p:nvSpPr>
          <p:cNvPr id="124930" name="Rectangle 2"/>
          <p:cNvSpPr>
            <a:spLocks noGrp="1" noChangeArrowheads="1"/>
          </p:cNvSpPr>
          <p:nvPr>
            <p:ph type="ctrTitle"/>
          </p:nvPr>
        </p:nvSpPr>
        <p:spPr>
          <a:xfrm>
            <a:off x="3879273" y="941295"/>
            <a:ext cx="3810000" cy="874059"/>
          </a:xfrm>
        </p:spPr>
        <p:txBody>
          <a:bodyPr tIns="0" anchor="t"/>
          <a:lstStyle>
            <a:lvl1pPr>
              <a:defRPr sz="2200"/>
            </a:lvl1pPr>
          </a:lstStyle>
          <a:p>
            <a:r>
              <a:rPr lang="en-US" smtClean="0"/>
              <a:t>Click to edit Master title style</a:t>
            </a:r>
            <a:endParaRPr lang="en-US" dirty="0"/>
          </a:p>
        </p:txBody>
      </p:sp>
      <p:sp>
        <p:nvSpPr>
          <p:cNvPr id="124931" name="Rectangle 3"/>
          <p:cNvSpPr>
            <a:spLocks noGrp="1" noChangeArrowheads="1"/>
          </p:cNvSpPr>
          <p:nvPr>
            <p:ph type="subTitle" idx="1"/>
          </p:nvPr>
        </p:nvSpPr>
        <p:spPr>
          <a:xfrm>
            <a:off x="3879273" y="1815354"/>
            <a:ext cx="3810000" cy="806824"/>
          </a:xfrm>
        </p:spPr>
        <p:txBody>
          <a:bodyPr lIns="0" tIns="0"/>
          <a:lstStyle>
            <a:lvl1pPr marL="0" indent="0">
              <a:defRPr sz="1600">
                <a:solidFill>
                  <a:schemeClr val="bg1"/>
                </a:solidFill>
              </a:defRPr>
            </a:lvl1pPr>
          </a:lstStyle>
          <a:p>
            <a:r>
              <a:rPr lang="en-US" smtClean="0"/>
              <a:t>Click to edit Master subtitle style</a:t>
            </a:r>
            <a:endParaRPr lang="en-US" dirty="0"/>
          </a:p>
        </p:txBody>
      </p:sp>
      <p:sp>
        <p:nvSpPr>
          <p:cNvPr id="6" name="Date Placeholder 5"/>
          <p:cNvSpPr>
            <a:spLocks noGrp="1" noChangeArrowheads="1"/>
          </p:cNvSpPr>
          <p:nvPr>
            <p:ph type="dt" sz="half" idx="10"/>
          </p:nvPr>
        </p:nvSpPr>
        <p:spPr bwMode="auto">
          <a:xfrm>
            <a:off x="4267489" y="4572000"/>
            <a:ext cx="1905000" cy="381000"/>
          </a:xfrm>
          <a:prstGeom prst="rect">
            <a:avLst/>
          </a:prstGeom>
          <a:ln>
            <a:miter lim="800000"/>
            <a:headEnd/>
            <a:tailEnd/>
          </a:ln>
        </p:spPr>
        <p:txBody>
          <a:bodyPr vert="horz" wrap="square" lIns="0" tIns="45709" rIns="91418" bIns="45709" numCol="1" anchor="t" anchorCtr="0" compatLnSpc="1">
            <a:prstTxWarp prst="textNoShape">
              <a:avLst/>
            </a:prstTxWarp>
          </a:bodyPr>
          <a:lstStyle>
            <a:lvl1pPr eaLnBrk="0" hangingPunct="0">
              <a:defRPr sz="1400">
                <a:solidFill>
                  <a:schemeClr val="bg1"/>
                </a:solidFill>
                <a:latin typeface="+mn-lt"/>
                <a:ea typeface="+mn-ea"/>
                <a:cs typeface="+mn-cs"/>
              </a:defRPr>
            </a:lvl1pPr>
          </a:lstStyle>
          <a:p>
            <a:pPr>
              <a:defRPr/>
            </a:pPr>
            <a:r>
              <a:rPr lang="en-US" dirty="0" smtClean="0"/>
              <a:t>April 1, 2011</a:t>
            </a:r>
            <a:endParaRPr lang="en-US" dirty="0"/>
          </a:p>
        </p:txBody>
      </p:sp>
      <p:sp>
        <p:nvSpPr>
          <p:cNvPr id="7" name="Footer Placeholder 6"/>
          <p:cNvSpPr>
            <a:spLocks noGrp="1" noChangeArrowheads="1"/>
          </p:cNvSpPr>
          <p:nvPr>
            <p:ph type="ftr" sz="quarter" idx="11"/>
          </p:nvPr>
        </p:nvSpPr>
        <p:spPr bwMode="auto">
          <a:xfrm>
            <a:off x="4267490" y="3885640"/>
            <a:ext cx="4114511" cy="610721"/>
          </a:xfrm>
          <a:prstGeom prst="rect">
            <a:avLst/>
          </a:prstGeom>
          <a:ln>
            <a:miter lim="800000"/>
            <a:headEnd/>
            <a:tailEnd/>
          </a:ln>
        </p:spPr>
        <p:txBody>
          <a:bodyPr vert="horz" wrap="square" lIns="0" tIns="45709" rIns="91418" bIns="45709" numCol="1" anchor="t" anchorCtr="0" compatLnSpc="1">
            <a:prstTxWarp prst="textNoShape">
              <a:avLst/>
            </a:prstTxWarp>
          </a:bodyPr>
          <a:lstStyle>
            <a:lvl1pPr eaLnBrk="0" hangingPunct="0">
              <a:defRPr sz="1800" b="1">
                <a:solidFill>
                  <a:schemeClr val="bg1"/>
                </a:solidFill>
                <a:latin typeface="+mn-lt"/>
                <a:ea typeface="+mn-ea"/>
                <a:cs typeface="+mn-cs"/>
              </a:defRPr>
            </a:lvl1pPr>
          </a:lstStyle>
          <a:p>
            <a:pPr>
              <a:defRPr/>
            </a:pPr>
            <a:r>
              <a:rPr lang="en-US" i="1" dirty="0" smtClean="0"/>
              <a:t>Prepared for:</a:t>
            </a:r>
          </a:p>
          <a:p>
            <a:pPr>
              <a:defRPr/>
            </a:pPr>
            <a:r>
              <a:rPr lang="en-US" sz="2200" dirty="0" smtClean="0"/>
              <a:t>Client Name</a:t>
            </a:r>
            <a:endParaRPr lang="en-US" sz="2200" dirty="0"/>
          </a:p>
        </p:txBody>
      </p:sp>
      <p:pic>
        <p:nvPicPr>
          <p:cNvPr id="9" name="Picture 8" descr="logo_large"/>
          <p:cNvPicPr>
            <a:picLocks noChangeAspect="1" noChangeArrowheads="1"/>
          </p:cNvPicPr>
          <p:nvPr userDrawn="1"/>
        </p:nvPicPr>
        <p:blipFill>
          <a:blip r:embed="rId3" cstate="print"/>
          <a:srcRect/>
          <a:stretch>
            <a:fillRect/>
          </a:stretch>
        </p:blipFill>
        <p:spPr bwMode="auto">
          <a:xfrm>
            <a:off x="282575" y="1143000"/>
            <a:ext cx="2994025" cy="698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0" name="Content Placeholder 6"/>
          <p:cNvSpPr>
            <a:spLocks noGrp="1"/>
          </p:cNvSpPr>
          <p:nvPr>
            <p:ph sz="quarter" idx="16" hasCustomPrompt="1"/>
          </p:nvPr>
        </p:nvSpPr>
        <p:spPr>
          <a:xfrm>
            <a:off x="1482436" y="1143000"/>
            <a:ext cx="4336473" cy="1447800"/>
          </a:xfrm>
          <a:ln w="19050">
            <a:noFill/>
          </a:ln>
        </p:spPr>
        <p:txBody>
          <a:bodyPr>
            <a:noAutofit/>
          </a:bodyPr>
          <a:lstStyle>
            <a:lvl1pPr marL="0" indent="0">
              <a:buNone/>
              <a:defRPr sz="1600" baseline="0"/>
            </a:lvl1pPr>
          </a:lstStyle>
          <a:p>
            <a:pPr lvl="0"/>
            <a:r>
              <a:rPr lang="en-US" dirty="0" smtClean="0"/>
              <a:t>Click to enter category description</a:t>
            </a:r>
          </a:p>
        </p:txBody>
      </p:sp>
      <p:sp>
        <p:nvSpPr>
          <p:cNvPr id="14" name="Content Placeholder 6"/>
          <p:cNvSpPr>
            <a:spLocks noGrp="1"/>
          </p:cNvSpPr>
          <p:nvPr>
            <p:ph sz="quarter" idx="17" hasCustomPrompt="1"/>
          </p:nvPr>
        </p:nvSpPr>
        <p:spPr>
          <a:xfrm>
            <a:off x="1482436" y="2590800"/>
            <a:ext cx="4336473" cy="1447800"/>
          </a:xfrm>
          <a:ln w="19050">
            <a:noFill/>
          </a:ln>
        </p:spPr>
        <p:txBody>
          <a:bodyPr>
            <a:noAutofit/>
          </a:bodyPr>
          <a:lstStyle>
            <a:lvl1pPr marL="0" indent="0">
              <a:buNone/>
              <a:defRPr sz="1600"/>
            </a:lvl1pPr>
          </a:lstStyle>
          <a:p>
            <a:pPr lvl="0"/>
            <a:r>
              <a:rPr lang="en-US" dirty="0" smtClean="0"/>
              <a:t>Click to enter category description</a:t>
            </a:r>
          </a:p>
        </p:txBody>
      </p:sp>
      <p:sp>
        <p:nvSpPr>
          <p:cNvPr id="17" name="Content Placeholder 6"/>
          <p:cNvSpPr>
            <a:spLocks noGrp="1"/>
          </p:cNvSpPr>
          <p:nvPr>
            <p:ph sz="quarter" idx="18" hasCustomPrompt="1"/>
          </p:nvPr>
        </p:nvSpPr>
        <p:spPr>
          <a:xfrm>
            <a:off x="1482436" y="4038600"/>
            <a:ext cx="4336473" cy="1447800"/>
          </a:xfrm>
          <a:ln w="19050">
            <a:noFill/>
          </a:ln>
        </p:spPr>
        <p:txBody>
          <a:bodyPr>
            <a:noAutofit/>
          </a:bodyPr>
          <a:lstStyle>
            <a:lvl1pPr marL="0" indent="0">
              <a:buNone/>
              <a:defRPr sz="1600"/>
            </a:lvl1pPr>
          </a:lstStyle>
          <a:p>
            <a:pPr lvl="0"/>
            <a:r>
              <a:rPr lang="en-US" dirty="0" smtClean="0"/>
              <a:t>Click to enter category </a:t>
            </a:r>
            <a:r>
              <a:rPr lang="en-US" dirty="0" err="1" smtClean="0"/>
              <a:t>descripiton</a:t>
            </a:r>
            <a:endParaRPr lang="en-US" dirty="0" smtClean="0"/>
          </a:p>
        </p:txBody>
      </p:sp>
      <p:sp>
        <p:nvSpPr>
          <p:cNvPr id="20" name="Content Placeholder 6"/>
          <p:cNvSpPr>
            <a:spLocks noGrp="1"/>
          </p:cNvSpPr>
          <p:nvPr>
            <p:ph sz="quarter" idx="19" hasCustomPrompt="1"/>
          </p:nvPr>
        </p:nvSpPr>
        <p:spPr>
          <a:xfrm>
            <a:off x="1482436" y="5486400"/>
            <a:ext cx="4336473" cy="1219200"/>
          </a:xfrm>
          <a:ln w="19050">
            <a:noFill/>
          </a:ln>
        </p:spPr>
        <p:txBody>
          <a:bodyPr>
            <a:noAutofit/>
          </a:bodyPr>
          <a:lstStyle>
            <a:lvl1pPr marL="0" indent="0">
              <a:buNone/>
              <a:defRPr sz="1600" baseline="0"/>
            </a:lvl1pPr>
          </a:lstStyle>
          <a:p>
            <a:pPr lvl="0"/>
            <a:r>
              <a:rPr lang="en-US" dirty="0" smtClean="0"/>
              <a:t>Click to enter category description</a:t>
            </a:r>
          </a:p>
        </p:txBody>
      </p:sp>
      <p:sp>
        <p:nvSpPr>
          <p:cNvPr id="26" name="Picture Placeholder 25"/>
          <p:cNvSpPr>
            <a:spLocks noGrp="1"/>
          </p:cNvSpPr>
          <p:nvPr>
            <p:ph type="pic" sz="quarter" idx="20"/>
          </p:nvPr>
        </p:nvSpPr>
        <p:spPr>
          <a:xfrm>
            <a:off x="6234546" y="1143000"/>
            <a:ext cx="2694709" cy="2667000"/>
          </a:xfrm>
        </p:spPr>
        <p:txBody>
          <a:bodyPr/>
          <a:lstStyle/>
          <a:p>
            <a:r>
              <a:rPr lang="en-US" smtClean="0"/>
              <a:t>Click icon to add picture</a:t>
            </a:r>
            <a:endParaRPr lang="en-US"/>
          </a:p>
        </p:txBody>
      </p:sp>
      <p:sp>
        <p:nvSpPr>
          <p:cNvPr id="28" name="Chart Placeholder 27"/>
          <p:cNvSpPr>
            <a:spLocks noGrp="1"/>
          </p:cNvSpPr>
          <p:nvPr>
            <p:ph type="chart" sz="quarter" idx="21"/>
          </p:nvPr>
        </p:nvSpPr>
        <p:spPr>
          <a:xfrm>
            <a:off x="6234546" y="3962400"/>
            <a:ext cx="2694709" cy="2667000"/>
          </a:xfrm>
        </p:spPr>
        <p:txBody>
          <a:bodyPr/>
          <a:lstStyle/>
          <a:p>
            <a:r>
              <a:rPr lang="en-US" smtClean="0"/>
              <a:t>Click icon to add chart</a:t>
            </a:r>
            <a:endParaRPr lang="en-US"/>
          </a:p>
        </p:txBody>
      </p:sp>
      <p:sp>
        <p:nvSpPr>
          <p:cNvPr id="45" name="Text Placeholder 44"/>
          <p:cNvSpPr>
            <a:spLocks noGrp="1"/>
          </p:cNvSpPr>
          <p:nvPr>
            <p:ph type="body" sz="quarter" idx="22" hasCustomPrompt="1"/>
          </p:nvPr>
        </p:nvSpPr>
        <p:spPr>
          <a:xfrm>
            <a:off x="415636" y="1143000"/>
            <a:ext cx="1066800" cy="14478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46" name="Text Placeholder 44"/>
          <p:cNvSpPr>
            <a:spLocks noGrp="1"/>
          </p:cNvSpPr>
          <p:nvPr>
            <p:ph type="body" sz="quarter" idx="23" hasCustomPrompt="1"/>
          </p:nvPr>
        </p:nvSpPr>
        <p:spPr>
          <a:xfrm>
            <a:off x="415636" y="2590800"/>
            <a:ext cx="1066800" cy="14478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47" name="Text Placeholder 44"/>
          <p:cNvSpPr>
            <a:spLocks noGrp="1"/>
          </p:cNvSpPr>
          <p:nvPr>
            <p:ph type="body" sz="quarter" idx="24" hasCustomPrompt="1"/>
          </p:nvPr>
        </p:nvSpPr>
        <p:spPr>
          <a:xfrm>
            <a:off x="415636" y="4038600"/>
            <a:ext cx="1066800" cy="14478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48" name="Text Placeholder 44"/>
          <p:cNvSpPr>
            <a:spLocks noGrp="1"/>
          </p:cNvSpPr>
          <p:nvPr>
            <p:ph type="body" sz="quarter" idx="25" hasCustomPrompt="1"/>
          </p:nvPr>
        </p:nvSpPr>
        <p:spPr>
          <a:xfrm>
            <a:off x="415636" y="5486400"/>
            <a:ext cx="1066800" cy="1219200"/>
          </a:xfrm>
        </p:spPr>
        <p:txBody>
          <a:bodyPr>
            <a:noAutofit/>
          </a:bodyPr>
          <a:lstStyle>
            <a:lvl1pPr marL="0" indent="0">
              <a:buFontTx/>
              <a:buNone/>
              <a:defRPr sz="1600" b="1">
                <a:solidFill>
                  <a:schemeClr val="accent1"/>
                </a:solidFill>
              </a:defRPr>
            </a:lvl1pPr>
          </a:lstStyle>
          <a:p>
            <a:pPr lvl="0"/>
            <a:r>
              <a:rPr lang="en-US" dirty="0" smtClean="0"/>
              <a:t>Category</a:t>
            </a:r>
            <a:endParaRPr lang="en-US" dirty="0"/>
          </a:p>
        </p:txBody>
      </p:sp>
      <p:sp>
        <p:nvSpPr>
          <p:cNvPr id="16" name="Content Placeholder 15"/>
          <p:cNvSpPr>
            <a:spLocks noGrp="1"/>
          </p:cNvSpPr>
          <p:nvPr>
            <p:ph sz="quarter" idx="26" hasCustomPrompt="1"/>
          </p:nvPr>
        </p:nvSpPr>
        <p:spPr>
          <a:xfrm>
            <a:off x="415637" y="672354"/>
            <a:ext cx="8312727" cy="470647"/>
          </a:xfrm>
        </p:spPr>
        <p:txBody>
          <a:bodyPr/>
          <a:lstStyle>
            <a:lvl1pPr>
              <a:defRPr sz="2200">
                <a:solidFill>
                  <a:schemeClr val="tx2"/>
                </a:solidFill>
              </a:defRPr>
            </a:lvl1pPr>
          </a:lstStyle>
          <a:p>
            <a:pPr lvl="0"/>
            <a:r>
              <a:rPr lang="en-US" dirty="0" smtClean="0"/>
              <a:t>Click to add Summary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03257BC-C520-4185-8D3B-3FB04B4EA77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C7A79F-F81D-F14B-B496-797C9086D93A}" type="datetimeFigureOut">
              <a:rPr lang="en-US" smtClean="0"/>
              <a:t>5/8/2013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018A4B-FC4B-0645-8514-4510C02712E1}" type="slidenum">
              <a:rPr lang="en-US" smtClean="0"/>
              <a:t>‹#›</a:t>
            </a:fld>
            <a:endParaRPr lang="en-US"/>
          </a:p>
        </p:txBody>
      </p:sp>
    </p:spTree>
    <p:extLst>
      <p:ext uri="{BB962C8B-B14F-4D97-AF65-F5344CB8AC3E}">
        <p14:creationId xmlns:p14="http://schemas.microsoft.com/office/powerpoint/2010/main" val="97548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17F7D129-7F7D-4C10-9502-E9965673E95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C164705-44DA-4093-B71A-7A530A5A27F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48B2A0F8-EBEB-404A-BF71-840FBCDFF89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3429000"/>
            <a:ext cx="4038600" cy="295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3429000"/>
            <a:ext cx="4038600" cy="295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AEC9C1B-98D7-4310-BB37-DB4DE72FC816}"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EB82183-8B01-4627-A3F9-1AABBF3A8969}"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2E3FFCE-A11A-4234-B62D-1F0BDCC74B6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0B95ED7-30D8-43CF-80D7-1EDDC8124BD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Summary">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5637" y="739588"/>
            <a:ext cx="8243455" cy="605118"/>
          </a:xfrm>
        </p:spPr>
        <p:txBody>
          <a:bodyPr/>
          <a:lstStyle>
            <a:lvl1pPr marL="0" indent="0">
              <a:defRPr sz="2200" i="1">
                <a:solidFill>
                  <a:schemeClr val="tx2"/>
                </a:solidFill>
              </a:defRPr>
            </a:lvl1pPr>
          </a:lstStyle>
          <a:p>
            <a:pPr lvl="0"/>
            <a:r>
              <a:rPr lang="en-US" dirty="0" smtClean="0"/>
              <a:t>Click to add Summary</a:t>
            </a:r>
          </a:p>
        </p:txBody>
      </p:sp>
      <p:sp>
        <p:nvSpPr>
          <p:cNvPr id="6" name="Rectangle 3"/>
          <p:cNvSpPr>
            <a:spLocks noGrp="1" noChangeArrowheads="1"/>
          </p:cNvSpPr>
          <p:nvPr>
            <p:ph type="title"/>
          </p:nvPr>
        </p:nvSpPr>
        <p:spPr bwMode="auto">
          <a:xfrm>
            <a:off x="207818" y="71438"/>
            <a:ext cx="8478694" cy="533681"/>
          </a:xfrm>
          <a:prstGeom prst="rect">
            <a:avLst/>
          </a:prstGeom>
          <a:noFill/>
          <a:ln w="9525">
            <a:noFill/>
            <a:miter lim="800000"/>
            <a:headEnd/>
            <a:tailEnd/>
          </a:ln>
        </p:spPr>
        <p:txBody>
          <a:bodyPr vert="horz" wrap="square" lIns="0" tIns="45709" rIns="91418" bIns="45709" numCol="1" anchor="b" anchorCtr="0" compatLnSpc="1">
            <a:prstTxWarp prst="textNoShape">
              <a:avLst/>
            </a:prstTxWarp>
          </a:bodyPr>
          <a:lstStyle/>
          <a:p>
            <a:pPr lvl="0"/>
            <a:r>
              <a:rPr lang="en-US" smtClean="0"/>
              <a:t>Click to edit Master title style</a:t>
            </a:r>
            <a:endParaRPr lang="en-US" dirty="0" smtClean="0"/>
          </a:p>
        </p:txBody>
      </p:sp>
      <p:sp>
        <p:nvSpPr>
          <p:cNvPr id="9" name="Content Placeholder 8"/>
          <p:cNvSpPr>
            <a:spLocks noGrp="1"/>
          </p:cNvSpPr>
          <p:nvPr>
            <p:ph sz="quarter" idx="11" hasCustomPrompt="1"/>
          </p:nvPr>
        </p:nvSpPr>
        <p:spPr>
          <a:xfrm>
            <a:off x="415637" y="1411941"/>
            <a:ext cx="8312727" cy="4908176"/>
          </a:xfrm>
        </p:spPr>
        <p:txBody>
          <a:bodyPr/>
          <a:lstStyle>
            <a:lvl1pPr>
              <a:defRPr b="1">
                <a:solidFill>
                  <a:srgbClr val="5C8093"/>
                </a:solidFill>
              </a:defRPr>
            </a:lvl1pPr>
            <a:lvl2pPr marL="685244" indent="-227940">
              <a:buFont typeface="Wingdings" pitchFamily="2" charset="2"/>
              <a:buChar char="§"/>
              <a:defRPr/>
            </a:lvl2pPr>
            <a:lvl3pPr marL="1092686" indent="-178078">
              <a:buFont typeface="Calibri" pitchFamily="34" charset="0"/>
              <a:buChar char="-"/>
              <a:defRPr/>
            </a:lvl3pPr>
            <a:lvl4pPr marL="1434595" indent="-178078">
              <a:buFont typeface="Arial" pitchFamily="34" charset="0"/>
              <a:buChar char="•"/>
              <a:defRPr/>
            </a:lvl4pPr>
            <a:lvl5pPr marL="1777929" indent="-178078">
              <a:buFont typeface="Wingdings" pitchFamily="2" charset="2"/>
              <a:buChar char="Ø"/>
              <a:defRPr/>
            </a:lvl5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hasCustomPrompt="1"/>
          </p:nvPr>
        </p:nvSpPr>
        <p:spPr>
          <a:xfrm>
            <a:off x="415637" y="1008530"/>
            <a:ext cx="3671455" cy="4840941"/>
          </a:xfrm>
        </p:spPr>
        <p:txBody>
          <a:bodyPr/>
          <a:lstStyle>
            <a:lvl1pPr>
              <a:defRPr baseline="0"/>
            </a:lvl1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1" hasCustomPrompt="1"/>
          </p:nvPr>
        </p:nvSpPr>
        <p:spPr>
          <a:xfrm>
            <a:off x="4572000" y="1008530"/>
            <a:ext cx="3810000" cy="4840941"/>
          </a:xfrm>
        </p:spPr>
        <p:txBody>
          <a:bodyPr/>
          <a:lstStyle>
            <a:lvl1pPr>
              <a:defRPr/>
            </a:lvl1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6447536"/>
      </p:ext>
    </p:extLst>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6648" y="3888443"/>
            <a:ext cx="7065818" cy="120183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656648" y="2564747"/>
            <a:ext cx="7065818" cy="1323694"/>
          </a:xfrm>
        </p:spPr>
        <p:txBody>
          <a:bodyPr anchor="b"/>
          <a:lstStyle>
            <a:lvl1pPr marL="0" indent="0">
              <a:buNone/>
              <a:defRPr sz="1800"/>
            </a:lvl1pPr>
            <a:lvl2pPr marL="410243" indent="0">
              <a:buNone/>
              <a:defRPr sz="1600"/>
            </a:lvl2pPr>
            <a:lvl3pPr marL="820487" indent="0">
              <a:buNone/>
              <a:defRPr sz="1400"/>
            </a:lvl3pPr>
            <a:lvl4pPr marL="1230730" indent="0">
              <a:buNone/>
              <a:defRPr sz="1300"/>
            </a:lvl4pPr>
            <a:lvl5pPr marL="1640973" indent="0">
              <a:buNone/>
              <a:defRPr sz="1300"/>
            </a:lvl5pPr>
            <a:lvl6pPr marL="2051216" indent="0">
              <a:buNone/>
              <a:defRPr sz="1300"/>
            </a:lvl6pPr>
            <a:lvl7pPr marL="2461461" indent="0">
              <a:buNone/>
              <a:defRPr sz="1300"/>
            </a:lvl7pPr>
            <a:lvl8pPr marL="2871703" indent="0">
              <a:buNone/>
              <a:defRPr sz="1300"/>
            </a:lvl8pPr>
            <a:lvl9pPr marL="3281946" indent="0">
              <a:buNone/>
              <a:defRPr sz="13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Summary +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6442364" y="1815353"/>
            <a:ext cx="2701636" cy="4034118"/>
          </a:xfrm>
        </p:spPr>
        <p:txBody>
          <a:bodyPr/>
          <a:lstStyle>
            <a:lvl1pPr marL="0" indent="0">
              <a:defRPr/>
            </a:lvl1pPr>
          </a:lstStyle>
          <a:p>
            <a:pPr lvl="0"/>
            <a:r>
              <a:rPr lang="en-US" dirty="0" smtClean="0"/>
              <a:t>Click to add graphic </a:t>
            </a:r>
          </a:p>
        </p:txBody>
      </p:sp>
      <p:sp>
        <p:nvSpPr>
          <p:cNvPr id="13" name="Rectangle 3"/>
          <p:cNvSpPr>
            <a:spLocks noGrp="1" noChangeArrowheads="1"/>
          </p:cNvSpPr>
          <p:nvPr>
            <p:ph type="title"/>
          </p:nvPr>
        </p:nvSpPr>
        <p:spPr bwMode="auto">
          <a:xfrm>
            <a:off x="207818" y="71438"/>
            <a:ext cx="8478694" cy="533681"/>
          </a:xfrm>
          <a:prstGeom prst="rect">
            <a:avLst/>
          </a:prstGeom>
          <a:noFill/>
          <a:ln w="9525">
            <a:noFill/>
            <a:miter lim="800000"/>
            <a:headEnd/>
            <a:tailEnd/>
          </a:ln>
        </p:spPr>
        <p:txBody>
          <a:bodyPr vert="horz" wrap="square" lIns="0" tIns="45709" rIns="91418" bIns="45709" numCol="1" anchor="b" anchorCtr="0" compatLnSpc="1">
            <a:prstTxWarp prst="textNoShape">
              <a:avLst/>
            </a:prstTxWarp>
          </a:bodyPr>
          <a:lstStyle/>
          <a:p>
            <a:pPr lvl="0"/>
            <a:r>
              <a:rPr lang="en-US" smtClean="0"/>
              <a:t>Click to edit Master title style</a:t>
            </a:r>
            <a:endParaRPr lang="en-US" dirty="0" smtClean="0"/>
          </a:p>
        </p:txBody>
      </p:sp>
      <p:sp>
        <p:nvSpPr>
          <p:cNvPr id="15" name="Content Placeholder 14"/>
          <p:cNvSpPr>
            <a:spLocks noGrp="1"/>
          </p:cNvSpPr>
          <p:nvPr>
            <p:ph sz="quarter" idx="12" hasCustomPrompt="1"/>
          </p:nvPr>
        </p:nvSpPr>
        <p:spPr>
          <a:xfrm>
            <a:off x="415637" y="739588"/>
            <a:ext cx="8312727" cy="1008529"/>
          </a:xfrm>
        </p:spPr>
        <p:txBody>
          <a:bodyPr>
            <a:normAutofit/>
          </a:bodyPr>
          <a:lstStyle>
            <a:lvl1pPr marL="0" indent="0">
              <a:defRPr sz="2200">
                <a:solidFill>
                  <a:schemeClr val="tx2"/>
                </a:solidFill>
              </a:defRPr>
            </a:lvl1pPr>
          </a:lstStyle>
          <a:p>
            <a:pPr lvl="0"/>
            <a:r>
              <a:rPr lang="en-US" dirty="0" smtClean="0"/>
              <a:t>Click to add Summary</a:t>
            </a:r>
          </a:p>
        </p:txBody>
      </p:sp>
      <p:sp>
        <p:nvSpPr>
          <p:cNvPr id="17" name="Content Placeholder 16"/>
          <p:cNvSpPr>
            <a:spLocks noGrp="1"/>
          </p:cNvSpPr>
          <p:nvPr>
            <p:ph sz="quarter" idx="13" hasCustomPrompt="1"/>
          </p:nvPr>
        </p:nvSpPr>
        <p:spPr>
          <a:xfrm>
            <a:off x="415636" y="1815353"/>
            <a:ext cx="5818909" cy="4370294"/>
          </a:xfrm>
        </p:spPr>
        <p:txBody>
          <a:bodyPr>
            <a:normAutofit/>
          </a:bodyPr>
          <a:lstStyle>
            <a:lvl1pPr>
              <a:defRPr/>
            </a:lvl1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 Summary + Call-out box">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415636" y="1815353"/>
            <a:ext cx="5818909" cy="403411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1" hasCustomPrompt="1"/>
          </p:nvPr>
        </p:nvSpPr>
        <p:spPr>
          <a:xfrm>
            <a:off x="6442364" y="1815353"/>
            <a:ext cx="2701636" cy="1546412"/>
          </a:xfrm>
          <a:solidFill>
            <a:schemeClr val="accent1"/>
          </a:solidFill>
        </p:spPr>
        <p:txBody>
          <a:bodyPr/>
          <a:lstStyle>
            <a:lvl1pPr marL="0" indent="0">
              <a:defRPr>
                <a:solidFill>
                  <a:schemeClr val="bg1"/>
                </a:solidFill>
              </a:defRPr>
            </a:lvl1pPr>
          </a:lstStyle>
          <a:p>
            <a:pPr lvl="0"/>
            <a:r>
              <a:rPr lang="en-US" dirty="0" smtClean="0"/>
              <a:t>Click to add call-out box</a:t>
            </a:r>
          </a:p>
        </p:txBody>
      </p:sp>
      <p:sp>
        <p:nvSpPr>
          <p:cNvPr id="13" name="Rectangle 3"/>
          <p:cNvSpPr>
            <a:spLocks noGrp="1" noChangeArrowheads="1"/>
          </p:cNvSpPr>
          <p:nvPr>
            <p:ph type="title"/>
          </p:nvPr>
        </p:nvSpPr>
        <p:spPr bwMode="auto">
          <a:xfrm>
            <a:off x="207818" y="71438"/>
            <a:ext cx="8478694" cy="533681"/>
          </a:xfrm>
          <a:prstGeom prst="rect">
            <a:avLst/>
          </a:prstGeom>
          <a:noFill/>
          <a:ln w="9525">
            <a:noFill/>
            <a:miter lim="800000"/>
            <a:headEnd/>
            <a:tailEnd/>
          </a:ln>
        </p:spPr>
        <p:txBody>
          <a:bodyPr vert="horz" wrap="square" lIns="0" tIns="45709" rIns="91418" bIns="45709" numCol="1" anchor="b" anchorCtr="0" compatLnSpc="1">
            <a:prstTxWarp prst="textNoShape">
              <a:avLst/>
            </a:prstTxWarp>
          </a:bodyPr>
          <a:lstStyle/>
          <a:p>
            <a:pPr lvl="0"/>
            <a:r>
              <a:rPr lang="en-US" smtClean="0"/>
              <a:t>Click to edit Master title style</a:t>
            </a:r>
            <a:endParaRPr lang="en-US" dirty="0" smtClean="0"/>
          </a:p>
        </p:txBody>
      </p:sp>
      <p:sp>
        <p:nvSpPr>
          <p:cNvPr id="15" name="Content Placeholder 14"/>
          <p:cNvSpPr>
            <a:spLocks noGrp="1"/>
          </p:cNvSpPr>
          <p:nvPr>
            <p:ph sz="quarter" idx="12" hasCustomPrompt="1"/>
          </p:nvPr>
        </p:nvSpPr>
        <p:spPr>
          <a:xfrm>
            <a:off x="415637" y="739588"/>
            <a:ext cx="8312727" cy="1008529"/>
          </a:xfrm>
        </p:spPr>
        <p:txBody>
          <a:bodyPr>
            <a:normAutofit/>
          </a:bodyPr>
          <a:lstStyle>
            <a:lvl1pPr marL="0" indent="0">
              <a:defRPr sz="2200">
                <a:solidFill>
                  <a:schemeClr val="tx2"/>
                </a:solidFill>
              </a:defRPr>
            </a:lvl1pPr>
          </a:lstStyle>
          <a:p>
            <a:pPr lvl="0"/>
            <a:r>
              <a:rPr lang="en-US" dirty="0" smtClean="0"/>
              <a:t>Click to add Summary</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hasCustomPrompt="1"/>
          </p:nvPr>
        </p:nvSpPr>
        <p:spPr>
          <a:xfrm>
            <a:off x="415637" y="1008530"/>
            <a:ext cx="3671455" cy="4840941"/>
          </a:xfrm>
        </p:spPr>
        <p:txBody>
          <a:bodyPr/>
          <a:lstStyle>
            <a:lvl1pPr>
              <a:defRPr baseline="0"/>
            </a:lvl1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1" hasCustomPrompt="1"/>
          </p:nvPr>
        </p:nvSpPr>
        <p:spPr>
          <a:xfrm>
            <a:off x="4572000" y="1008530"/>
            <a:ext cx="3810000" cy="4840941"/>
          </a:xfrm>
        </p:spPr>
        <p:txBody>
          <a:bodyPr/>
          <a:lstStyle>
            <a:lvl1pPr>
              <a:defRPr/>
            </a:lvl1p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 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415637" y="1613647"/>
            <a:ext cx="3671455" cy="48409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4572000" y="1613647"/>
            <a:ext cx="3810000" cy="48409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hasCustomPrompt="1"/>
          </p:nvPr>
        </p:nvSpPr>
        <p:spPr>
          <a:xfrm>
            <a:off x="415637" y="739589"/>
            <a:ext cx="8312727" cy="806824"/>
          </a:xfrm>
        </p:spPr>
        <p:txBody>
          <a:bodyPr/>
          <a:lstStyle>
            <a:lvl1pPr>
              <a:defRPr sz="2200">
                <a:solidFill>
                  <a:schemeClr val="tx2"/>
                </a:solidFill>
              </a:defRPr>
            </a:lvl1pPr>
          </a:lstStyle>
          <a:p>
            <a:pPr lvl="0"/>
            <a:r>
              <a:rPr lang="en-US" dirty="0" smtClean="0"/>
              <a:t>Click to add Summary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69273" y="6252882"/>
            <a:ext cx="1593273" cy="403412"/>
          </a:xfrm>
          <a:prstGeom prst="rect">
            <a:avLst/>
          </a:prstGeom>
          <a:solidFill>
            <a:schemeClr val="bg1"/>
          </a:solidFill>
          <a:ln w="9525">
            <a:noFill/>
            <a:miter lim="800000"/>
            <a:headEnd/>
            <a:tailEnd/>
          </a:ln>
          <a:effectLst/>
        </p:spPr>
        <p:txBody>
          <a:bodyPr wrap="none" lIns="82058" tIns="41029" rIns="82058" bIns="41029" anchor="ctr"/>
          <a:lstStyle/>
          <a:p>
            <a:pPr eaLnBrk="0" hangingPunct="0">
              <a:defRPr/>
            </a:pPr>
            <a:endParaRPr lang="en-US" dirty="0"/>
          </a:p>
        </p:txBody>
      </p:sp>
      <p:sp>
        <p:nvSpPr>
          <p:cNvPr id="2051" name="Rectangle 3"/>
          <p:cNvSpPr>
            <a:spLocks noGrp="1" noChangeArrowheads="1"/>
          </p:cNvSpPr>
          <p:nvPr>
            <p:ph type="title"/>
          </p:nvPr>
        </p:nvSpPr>
        <p:spPr bwMode="auto">
          <a:xfrm>
            <a:off x="207818" y="71437"/>
            <a:ext cx="8478694" cy="533681"/>
          </a:xfrm>
          <a:prstGeom prst="rect">
            <a:avLst/>
          </a:prstGeom>
          <a:noFill/>
          <a:ln w="9525">
            <a:noFill/>
            <a:miter lim="800000"/>
            <a:headEnd/>
            <a:tailEnd/>
          </a:ln>
        </p:spPr>
        <p:txBody>
          <a:bodyPr vert="horz" wrap="square" lIns="0" tIns="45714" rIns="91429" bIns="45714" numCol="1" anchor="b" anchorCtr="0" compatLnSpc="1">
            <a:prstTxWarp prst="textNoShape">
              <a:avLst/>
            </a:prstTxWarp>
          </a:bodyPr>
          <a:lstStyle/>
          <a:p>
            <a:pPr lvl="0"/>
            <a:r>
              <a:rPr lang="en-US" smtClean="0"/>
              <a:t>Click to edit Master title style</a:t>
            </a:r>
            <a:endParaRPr lang="en-US" dirty="0" smtClean="0"/>
          </a:p>
        </p:txBody>
      </p:sp>
      <p:sp>
        <p:nvSpPr>
          <p:cNvPr id="2052" name="Rectangle 4"/>
          <p:cNvSpPr>
            <a:spLocks noGrp="1" noChangeArrowheads="1"/>
          </p:cNvSpPr>
          <p:nvPr>
            <p:ph type="body" idx="1"/>
          </p:nvPr>
        </p:nvSpPr>
        <p:spPr bwMode="auto">
          <a:xfrm>
            <a:off x="415636" y="762000"/>
            <a:ext cx="8423853" cy="2057681"/>
          </a:xfrm>
          <a:prstGeom prst="rect">
            <a:avLst/>
          </a:prstGeom>
          <a:noFill/>
          <a:ln w="9525">
            <a:noFill/>
            <a:miter lim="800000"/>
            <a:headEnd/>
            <a:tailEnd/>
          </a:ln>
        </p:spPr>
        <p:txBody>
          <a:bodyPr vert="horz" wrap="square" lIns="91429" tIns="45714" rIns="91429" bIns="45714" numCol="1" anchor="t" anchorCtr="0" compatLnSpc="1">
            <a:prstTxWarp prst="textNoShape">
              <a:avLst/>
            </a:prstTxWarp>
            <a:normAutofit/>
          </a:body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3910" name="Text Box 6"/>
          <p:cNvSpPr txBox="1">
            <a:spLocks noChangeArrowheads="1"/>
          </p:cNvSpPr>
          <p:nvPr/>
        </p:nvSpPr>
        <p:spPr bwMode="auto">
          <a:xfrm>
            <a:off x="8458489" y="6524626"/>
            <a:ext cx="609023" cy="305360"/>
          </a:xfrm>
          <a:prstGeom prst="rect">
            <a:avLst/>
          </a:prstGeom>
          <a:noFill/>
          <a:ln w="9525">
            <a:noFill/>
            <a:miter lim="800000"/>
            <a:headEnd/>
            <a:tailEnd/>
          </a:ln>
        </p:spPr>
        <p:txBody>
          <a:bodyPr lIns="91429" tIns="45714" rIns="91429" bIns="45714">
            <a:spAutoFit/>
          </a:bodyPr>
          <a:lstStyle/>
          <a:p>
            <a:pPr algn="r" defTabSz="914608" eaLnBrk="0" hangingPunct="0">
              <a:spcBef>
                <a:spcPct val="50000"/>
              </a:spcBef>
              <a:defRPr/>
            </a:pPr>
            <a:fld id="{B55BBFD6-4165-4EBA-B9E7-817CCDDBB5F8}" type="slidenum">
              <a:rPr lang="en-US" sz="1400" b="1">
                <a:solidFill>
                  <a:srgbClr val="3D7B7A"/>
                </a:solidFill>
                <a:latin typeface="Trebuchet MS" pitchFamily="34" charset="0"/>
                <a:ea typeface="+mn-ea"/>
              </a:rPr>
              <a:pPr algn="r" defTabSz="914608" eaLnBrk="0" hangingPunct="0">
                <a:spcBef>
                  <a:spcPct val="50000"/>
                </a:spcBef>
                <a:defRPr/>
              </a:pPr>
              <a:t>‹#›</a:t>
            </a:fld>
            <a:endParaRPr lang="en-US" sz="1400" b="1" dirty="0">
              <a:solidFill>
                <a:srgbClr val="3D7B7A"/>
              </a:solidFill>
              <a:latin typeface="Trebuchet MS" pitchFamily="34" charset="0"/>
              <a:ea typeface="+mn-ea"/>
            </a:endParaRPr>
          </a:p>
        </p:txBody>
      </p:sp>
      <p:pic>
        <p:nvPicPr>
          <p:cNvPr id="2055" name="Picture 10" descr="Color Logo mtns"/>
          <p:cNvPicPr>
            <a:picLocks noChangeAspect="1" noChangeArrowheads="1"/>
          </p:cNvPicPr>
          <p:nvPr/>
        </p:nvPicPr>
        <p:blipFill>
          <a:blip r:embed="rId15" cstate="print"/>
          <a:srcRect/>
          <a:stretch>
            <a:fillRect/>
          </a:stretch>
        </p:blipFill>
        <p:spPr bwMode="auto">
          <a:xfrm>
            <a:off x="207818" y="6377548"/>
            <a:ext cx="277091" cy="26894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8" r:id="rId11"/>
    <p:sldLayoutId id="2147483701" r:id="rId12"/>
  </p:sldLayoutIdLst>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txStyles>
    <p:titleStyle>
      <a:lvl1pPr algn="l" defTabSz="914608" rtl="0" eaLnBrk="1" fontAlgn="base" hangingPunct="1">
        <a:spcBef>
          <a:spcPct val="0"/>
        </a:spcBef>
        <a:spcAft>
          <a:spcPct val="0"/>
        </a:spcAft>
        <a:defRPr sz="2500" b="1">
          <a:solidFill>
            <a:schemeClr val="bg1"/>
          </a:solidFill>
          <a:latin typeface="+mj-lt"/>
          <a:ea typeface="MS PGothic" pitchFamily="34" charset="-128"/>
          <a:cs typeface="+mj-cs"/>
        </a:defRPr>
      </a:lvl1pPr>
      <a:lvl2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2pPr>
      <a:lvl3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3pPr>
      <a:lvl4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4pPr>
      <a:lvl5pPr algn="l" defTabSz="914608" rtl="0" eaLnBrk="1" fontAlgn="base" hangingPunct="1">
        <a:spcBef>
          <a:spcPct val="0"/>
        </a:spcBef>
        <a:spcAft>
          <a:spcPct val="0"/>
        </a:spcAft>
        <a:defRPr sz="2600" b="1">
          <a:solidFill>
            <a:schemeClr val="bg1"/>
          </a:solidFill>
          <a:latin typeface="Arial" charset="0"/>
          <a:ea typeface="MS PGothic" pitchFamily="34" charset="-128"/>
          <a:cs typeface="Arial" charset="0"/>
        </a:defRPr>
      </a:lvl5pPr>
      <a:lvl6pPr marL="410291"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6pPr>
      <a:lvl7pPr marL="820583"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7pPr>
      <a:lvl8pPr marL="1230874"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8pPr>
      <a:lvl9pPr marL="1641165" algn="l" rtl="0" eaLnBrk="1" fontAlgn="base" hangingPunct="1">
        <a:spcBef>
          <a:spcPct val="0"/>
        </a:spcBef>
        <a:spcAft>
          <a:spcPct val="0"/>
        </a:spcAft>
        <a:defRPr sz="2300" b="1">
          <a:solidFill>
            <a:schemeClr val="bg1"/>
          </a:solidFill>
          <a:latin typeface="Arial" charset="0"/>
          <a:ea typeface="ＭＳ Ｐゴシック" pitchFamily="34" charset="-128"/>
          <a:cs typeface="Arial" charset="0"/>
        </a:defRPr>
      </a:lvl9pPr>
    </p:titleStyle>
    <p:bodyStyle>
      <a:lvl1pPr marL="0" indent="0" algn="l" defTabSz="914608" rtl="0" eaLnBrk="1" fontAlgn="base" hangingPunct="1">
        <a:spcBef>
          <a:spcPct val="20000"/>
        </a:spcBef>
        <a:spcAft>
          <a:spcPct val="0"/>
        </a:spcAft>
        <a:buFont typeface="Wingdings" pitchFamily="2" charset="2"/>
        <a:defRPr sz="2200" baseline="0">
          <a:solidFill>
            <a:srgbClr val="333333"/>
          </a:solidFill>
          <a:latin typeface="+mn-lt"/>
          <a:ea typeface="MS PGothic" pitchFamily="34" charset="-128"/>
          <a:cs typeface="+mn-cs"/>
        </a:defRPr>
      </a:lvl1pPr>
      <a:lvl2pPr marL="685244" indent="-227940" algn="l" defTabSz="914608" rtl="0" eaLnBrk="1" fontAlgn="base" hangingPunct="1">
        <a:spcBef>
          <a:spcPct val="20000"/>
        </a:spcBef>
        <a:spcAft>
          <a:spcPct val="0"/>
        </a:spcAft>
        <a:buChar char="–"/>
        <a:defRPr sz="2200">
          <a:solidFill>
            <a:srgbClr val="333333"/>
          </a:solidFill>
          <a:latin typeface="+mn-lt"/>
          <a:ea typeface="MS PGothic" pitchFamily="34" charset="-128"/>
          <a:cs typeface="+mn-cs"/>
        </a:defRPr>
      </a:lvl2pPr>
      <a:lvl3pPr marL="1092686" indent="-178078" algn="l" defTabSz="914608" rtl="0" eaLnBrk="1" fontAlgn="base" hangingPunct="1">
        <a:spcBef>
          <a:spcPct val="20000"/>
        </a:spcBef>
        <a:spcAft>
          <a:spcPct val="0"/>
        </a:spcAft>
        <a:buFont typeface="Times" pitchFamily="-112" charset="0"/>
        <a:buChar char="•"/>
        <a:defRPr sz="2000">
          <a:solidFill>
            <a:srgbClr val="333333"/>
          </a:solidFill>
          <a:latin typeface="+mn-lt"/>
          <a:ea typeface="MS PGothic" pitchFamily="34" charset="-128"/>
          <a:cs typeface="+mn-cs"/>
        </a:defRPr>
      </a:lvl3pPr>
      <a:lvl4pPr marL="1434595" indent="-178078" algn="l" defTabSz="914608" rtl="0" eaLnBrk="1" fontAlgn="base" hangingPunct="1">
        <a:spcBef>
          <a:spcPct val="20000"/>
        </a:spcBef>
        <a:spcAft>
          <a:spcPct val="0"/>
        </a:spcAft>
        <a:buFont typeface="Wingdings" pitchFamily="2" charset="2"/>
        <a:buChar char="§"/>
        <a:defRPr sz="2000">
          <a:solidFill>
            <a:srgbClr val="333333"/>
          </a:solidFill>
          <a:latin typeface="+mn-lt"/>
          <a:ea typeface="MS PGothic" pitchFamily="34" charset="-128"/>
          <a:cs typeface="+mn-cs"/>
        </a:defRPr>
      </a:lvl4pPr>
      <a:lvl5pPr marL="1777929" indent="-178078" algn="l" defTabSz="914608" rtl="0" eaLnBrk="1" fontAlgn="base" hangingPunct="1">
        <a:spcBef>
          <a:spcPct val="20000"/>
        </a:spcBef>
        <a:spcAft>
          <a:spcPct val="0"/>
        </a:spcAft>
        <a:buFont typeface="Calibri" pitchFamily="34" charset="0"/>
        <a:buChar char="–"/>
        <a:defRPr sz="2000">
          <a:solidFill>
            <a:srgbClr val="333333"/>
          </a:solidFill>
          <a:latin typeface="+mn-lt"/>
          <a:ea typeface="MS PGothic" pitchFamily="34" charset="-128"/>
          <a:cs typeface="+mn-cs"/>
        </a:defRPr>
      </a:lvl5pPr>
      <a:lvl6pPr marL="2005868" indent="-159558" algn="l" rtl="0" eaLnBrk="1" fontAlgn="base" hangingPunct="1">
        <a:spcBef>
          <a:spcPct val="20000"/>
        </a:spcBef>
        <a:spcAft>
          <a:spcPct val="0"/>
        </a:spcAft>
        <a:buChar char="»"/>
        <a:defRPr sz="1400">
          <a:solidFill>
            <a:srgbClr val="5F5F5F"/>
          </a:solidFill>
          <a:latin typeface="+mn-lt"/>
          <a:ea typeface="+mn-ea"/>
          <a:cs typeface="+mn-cs"/>
        </a:defRPr>
      </a:lvl6pPr>
      <a:lvl7pPr marL="2416160" indent="-159558" algn="l" rtl="0" eaLnBrk="1" fontAlgn="base" hangingPunct="1">
        <a:spcBef>
          <a:spcPct val="20000"/>
        </a:spcBef>
        <a:spcAft>
          <a:spcPct val="0"/>
        </a:spcAft>
        <a:buChar char="»"/>
        <a:defRPr sz="1400">
          <a:solidFill>
            <a:srgbClr val="5F5F5F"/>
          </a:solidFill>
          <a:latin typeface="+mn-lt"/>
          <a:ea typeface="+mn-ea"/>
          <a:cs typeface="+mn-cs"/>
        </a:defRPr>
      </a:lvl7pPr>
      <a:lvl8pPr marL="2826451" indent="-159558" algn="l" rtl="0" eaLnBrk="1" fontAlgn="base" hangingPunct="1">
        <a:spcBef>
          <a:spcPct val="20000"/>
        </a:spcBef>
        <a:spcAft>
          <a:spcPct val="0"/>
        </a:spcAft>
        <a:buChar char="»"/>
        <a:defRPr sz="1400">
          <a:solidFill>
            <a:srgbClr val="5F5F5F"/>
          </a:solidFill>
          <a:latin typeface="+mn-lt"/>
          <a:ea typeface="+mn-ea"/>
          <a:cs typeface="+mn-cs"/>
        </a:defRPr>
      </a:lvl8pPr>
      <a:lvl9pPr marL="3236742" indent="-159558" algn="l" rtl="0" eaLnBrk="1" fontAlgn="base" hangingPunct="1">
        <a:spcBef>
          <a:spcPct val="20000"/>
        </a:spcBef>
        <a:spcAft>
          <a:spcPct val="0"/>
        </a:spcAft>
        <a:buChar char="»"/>
        <a:defRPr sz="1400">
          <a:solidFill>
            <a:srgbClr val="5F5F5F"/>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srcRect/>
          <a:stretch>
            <a:fillRect b="-1302"/>
          </a:stretch>
        </a:blipFill>
        <a:effectLst/>
      </p:bgPr>
    </p:bg>
    <p:spTree>
      <p:nvGrpSpPr>
        <p:cNvPr id="1" name=""/>
        <p:cNvGrpSpPr/>
        <p:nvPr/>
      </p:nvGrpSpPr>
      <p:grpSpPr>
        <a:xfrm>
          <a:off x="0" y="0"/>
          <a:ext cx="0" cy="0"/>
          <a:chOff x="0" y="0"/>
          <a:chExt cx="0" cy="0"/>
        </a:xfrm>
      </p:grpSpPr>
      <p:sp>
        <p:nvSpPr>
          <p:cNvPr id="52231" name="Rectangle 30"/>
          <p:cNvSpPr>
            <a:spLocks noChangeArrowheads="1"/>
          </p:cNvSpPr>
          <p:nvPr/>
        </p:nvSpPr>
        <p:spPr bwMode="auto">
          <a:xfrm>
            <a:off x="0" y="0"/>
            <a:ext cx="9144000" cy="2743200"/>
          </a:xfrm>
          <a:prstGeom prst="rect">
            <a:avLst/>
          </a:prstGeom>
          <a:solidFill>
            <a:srgbClr val="5C8093"/>
          </a:solidFill>
          <a:ln w="0">
            <a:noFill/>
            <a:miter lim="800000"/>
            <a:headEnd/>
            <a:tailEnd/>
          </a:ln>
        </p:spPr>
        <p:txBody>
          <a:bodyPr wrap="none" anchor="ctr"/>
          <a:lstStyle/>
          <a:p>
            <a:pPr eaLnBrk="0" hangingPunct="0"/>
            <a:endParaRPr lang="en-US" sz="2400">
              <a:ea typeface="MS PGothic" pitchFamily="34" charset="-128"/>
            </a:endParaRPr>
          </a:p>
        </p:txBody>
      </p:sp>
      <p:sp>
        <p:nvSpPr>
          <p:cNvPr id="52230" name="Freeform 29"/>
          <p:cNvSpPr>
            <a:spLocks/>
          </p:cNvSpPr>
          <p:nvPr/>
        </p:nvSpPr>
        <p:spPr bwMode="auto">
          <a:xfrm>
            <a:off x="0" y="2514600"/>
            <a:ext cx="9144000" cy="533400"/>
          </a:xfrm>
          <a:custGeom>
            <a:avLst/>
            <a:gdLst>
              <a:gd name="T0" fmla="*/ 0 w 5760"/>
              <a:gd name="T1" fmla="*/ 533400 h 336"/>
              <a:gd name="T2" fmla="*/ 8686800 w 5760"/>
              <a:gd name="T3" fmla="*/ 533400 h 336"/>
              <a:gd name="T4" fmla="*/ 9144000 w 5760"/>
              <a:gd name="T5" fmla="*/ 228600 h 336"/>
              <a:gd name="T6" fmla="*/ 9144000 w 5760"/>
              <a:gd name="T7" fmla="*/ 0 h 336"/>
              <a:gd name="T8" fmla="*/ 0 w 5760"/>
              <a:gd name="T9" fmla="*/ 0 h 336"/>
              <a:gd name="T10" fmla="*/ 0 w 5760"/>
              <a:gd name="T11" fmla="*/ 533400 h 336"/>
              <a:gd name="T12" fmla="*/ 0 60000 65536"/>
              <a:gd name="T13" fmla="*/ 0 60000 65536"/>
              <a:gd name="T14" fmla="*/ 0 60000 65536"/>
              <a:gd name="T15" fmla="*/ 0 60000 65536"/>
              <a:gd name="T16" fmla="*/ 0 60000 65536"/>
              <a:gd name="T17" fmla="*/ 0 60000 65536"/>
              <a:gd name="T18" fmla="*/ 0 w 5760"/>
              <a:gd name="T19" fmla="*/ 0 h 336"/>
              <a:gd name="T20" fmla="*/ 5760 w 576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0" h="336">
                <a:moveTo>
                  <a:pt x="0" y="336"/>
                </a:moveTo>
                <a:lnTo>
                  <a:pt x="5472" y="336"/>
                </a:lnTo>
                <a:lnTo>
                  <a:pt x="5760" y="144"/>
                </a:lnTo>
                <a:lnTo>
                  <a:pt x="5760" y="0"/>
                </a:lnTo>
                <a:lnTo>
                  <a:pt x="0" y="0"/>
                </a:lnTo>
                <a:lnTo>
                  <a:pt x="0" y="336"/>
                </a:lnTo>
                <a:close/>
              </a:path>
            </a:pathLst>
          </a:custGeom>
          <a:solidFill>
            <a:srgbClr val="5C8093"/>
          </a:solidFill>
          <a:ln w="9525">
            <a:noFill/>
            <a:round/>
            <a:headEnd/>
            <a:tailEnd/>
          </a:ln>
        </p:spPr>
        <p:txBody>
          <a:bodyPr wrap="none" anchor="ctr"/>
          <a:lstStyle/>
          <a:p>
            <a:pPr eaLnBrk="0" hangingPunct="0"/>
            <a:endParaRPr lang="en-US" sz="2400">
              <a:ea typeface="MS PGothic" pitchFamily="34" charset="-128"/>
            </a:endParaRPr>
          </a:p>
        </p:txBody>
      </p:sp>
      <p:sp>
        <p:nvSpPr>
          <p:cNvPr id="52227" name="Rectangle 3"/>
          <p:cNvSpPr>
            <a:spLocks noGrp="1" noChangeArrowheads="1"/>
          </p:cNvSpPr>
          <p:nvPr>
            <p:ph type="title"/>
          </p:nvPr>
        </p:nvSpPr>
        <p:spPr bwMode="auto">
          <a:xfrm>
            <a:off x="533400" y="2362200"/>
            <a:ext cx="8229600" cy="533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en-US" dirty="0" smtClean="0"/>
              <a:t>Click to edit Master title style</a:t>
            </a:r>
          </a:p>
        </p:txBody>
      </p:sp>
      <p:sp>
        <p:nvSpPr>
          <p:cNvPr id="52228" name="Rectangle 4"/>
          <p:cNvSpPr>
            <a:spLocks noGrp="1" noChangeArrowheads="1"/>
          </p:cNvSpPr>
          <p:nvPr>
            <p:ph type="body" idx="1"/>
          </p:nvPr>
        </p:nvSpPr>
        <p:spPr bwMode="auto">
          <a:xfrm>
            <a:off x="533400" y="3429000"/>
            <a:ext cx="8229600" cy="295751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smtClean="0"/>
              <a:t>Click to add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2229" name="Rectangle 5"/>
          <p:cNvSpPr>
            <a:spLocks noGrp="1" noChangeArrowheads="1"/>
          </p:cNvSpPr>
          <p:nvPr>
            <p:ph type="sldNum" sz="quarter" idx="4"/>
          </p:nvPr>
        </p:nvSpPr>
        <p:spPr bwMode="auto">
          <a:xfrm>
            <a:off x="8289925" y="6324600"/>
            <a:ext cx="685800" cy="457200"/>
          </a:xfrm>
          <a:prstGeom prst="rect">
            <a:avLst/>
          </a:prstGeom>
          <a:noFill/>
          <a:ln w="9525">
            <a:noFill/>
            <a:miter lim="800000"/>
            <a:headEnd/>
            <a:tailEnd/>
          </a:ln>
          <a:effectLst/>
        </p:spPr>
        <p:txBody>
          <a:bodyPr vert="horz" wrap="square" lIns="91440" tIns="45720" rIns="0" bIns="45720" numCol="1" anchor="b" anchorCtr="0" compatLnSpc="1">
            <a:prstTxWarp prst="textNoShape">
              <a:avLst/>
            </a:prstTxWarp>
          </a:bodyPr>
          <a:lstStyle>
            <a:lvl1pPr algn="r">
              <a:defRPr sz="1400">
                <a:solidFill>
                  <a:srgbClr val="3F7B7A"/>
                </a:solidFill>
                <a:latin typeface="+mn-lt"/>
              </a:defRPr>
            </a:lvl1pPr>
          </a:lstStyle>
          <a:p>
            <a:fld id="{60C99077-889A-4C8C-BEA5-38B01E6EBA7F}" type="slidenum">
              <a:rPr lang="en-US"/>
              <a:pPr/>
              <a:t>‹#›</a:t>
            </a:fld>
            <a:endParaRPr lang="en-US"/>
          </a:p>
        </p:txBody>
      </p:sp>
      <p:sp>
        <p:nvSpPr>
          <p:cNvPr id="52233" name="Line 36"/>
          <p:cNvSpPr>
            <a:spLocks noChangeShapeType="1"/>
          </p:cNvSpPr>
          <p:nvPr/>
        </p:nvSpPr>
        <p:spPr bwMode="auto">
          <a:xfrm>
            <a:off x="0" y="3200400"/>
            <a:ext cx="8763000" cy="0"/>
          </a:xfrm>
          <a:prstGeom prst="line">
            <a:avLst/>
          </a:prstGeom>
          <a:noFill/>
          <a:ln w="9525">
            <a:solidFill>
              <a:srgbClr val="DADADA"/>
            </a:solidFill>
            <a:round/>
            <a:headEnd/>
            <a:tailEnd/>
          </a:ln>
        </p:spPr>
        <p:txBody>
          <a:bodyPr wrap="none" anchor="ctr"/>
          <a:lstStyle/>
          <a:p>
            <a:endParaRPr lang="en-US"/>
          </a:p>
        </p:txBody>
      </p:sp>
      <p:sp>
        <p:nvSpPr>
          <p:cNvPr id="52234" name="Line 38"/>
          <p:cNvSpPr>
            <a:spLocks noChangeShapeType="1"/>
          </p:cNvSpPr>
          <p:nvPr/>
        </p:nvSpPr>
        <p:spPr bwMode="auto">
          <a:xfrm flipV="1">
            <a:off x="8763000" y="2971800"/>
            <a:ext cx="381000" cy="228600"/>
          </a:xfrm>
          <a:prstGeom prst="line">
            <a:avLst/>
          </a:prstGeom>
          <a:noFill/>
          <a:ln w="9525">
            <a:solidFill>
              <a:srgbClr val="DADADA"/>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2" r:id="rId5"/>
    <p:sldLayoutId id="2147483683" r:id="rId6"/>
    <p:sldLayoutId id="2147483685" r:id="rId7"/>
    <p:sldLayoutId id="2147483700" r:id="rId8"/>
  </p:sldLayoutIdLst>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Trebuchet MS" pitchFamily="34" charset="0"/>
        </a:defRPr>
      </a:lvl2pPr>
      <a:lvl3pPr algn="l" rtl="0" fontAlgn="base">
        <a:spcBef>
          <a:spcPct val="0"/>
        </a:spcBef>
        <a:spcAft>
          <a:spcPct val="0"/>
        </a:spcAft>
        <a:defRPr sz="2600" b="1">
          <a:solidFill>
            <a:schemeClr val="bg1"/>
          </a:solidFill>
          <a:latin typeface="Trebuchet MS" pitchFamily="34" charset="0"/>
        </a:defRPr>
      </a:lvl3pPr>
      <a:lvl4pPr algn="l" rtl="0" fontAlgn="base">
        <a:spcBef>
          <a:spcPct val="0"/>
        </a:spcBef>
        <a:spcAft>
          <a:spcPct val="0"/>
        </a:spcAft>
        <a:defRPr sz="2600" b="1">
          <a:solidFill>
            <a:schemeClr val="bg1"/>
          </a:solidFill>
          <a:latin typeface="Trebuchet MS" pitchFamily="34" charset="0"/>
        </a:defRPr>
      </a:lvl4pPr>
      <a:lvl5pPr algn="l" rtl="0" fontAlgn="base">
        <a:spcBef>
          <a:spcPct val="0"/>
        </a:spcBef>
        <a:spcAft>
          <a:spcPct val="0"/>
        </a:spcAft>
        <a:defRPr sz="2600" b="1">
          <a:solidFill>
            <a:schemeClr val="bg1"/>
          </a:solidFill>
          <a:latin typeface="Trebuchet MS" pitchFamily="34" charset="0"/>
        </a:defRPr>
      </a:lvl5pPr>
      <a:lvl6pPr marL="457200" algn="l" rtl="0" fontAlgn="base">
        <a:spcBef>
          <a:spcPct val="0"/>
        </a:spcBef>
        <a:spcAft>
          <a:spcPct val="0"/>
        </a:spcAft>
        <a:defRPr sz="2600" b="1">
          <a:solidFill>
            <a:schemeClr val="bg1"/>
          </a:solidFill>
          <a:latin typeface="Trebuchet MS" pitchFamily="34" charset="0"/>
        </a:defRPr>
      </a:lvl6pPr>
      <a:lvl7pPr marL="914400" algn="l" rtl="0" fontAlgn="base">
        <a:spcBef>
          <a:spcPct val="0"/>
        </a:spcBef>
        <a:spcAft>
          <a:spcPct val="0"/>
        </a:spcAft>
        <a:defRPr sz="2600" b="1">
          <a:solidFill>
            <a:schemeClr val="bg1"/>
          </a:solidFill>
          <a:latin typeface="Trebuchet MS" pitchFamily="34" charset="0"/>
        </a:defRPr>
      </a:lvl7pPr>
      <a:lvl8pPr marL="1371600" algn="l" rtl="0" fontAlgn="base">
        <a:spcBef>
          <a:spcPct val="0"/>
        </a:spcBef>
        <a:spcAft>
          <a:spcPct val="0"/>
        </a:spcAft>
        <a:defRPr sz="2600" b="1">
          <a:solidFill>
            <a:schemeClr val="bg1"/>
          </a:solidFill>
          <a:latin typeface="Trebuchet MS" pitchFamily="34" charset="0"/>
        </a:defRPr>
      </a:lvl8pPr>
      <a:lvl9pPr marL="1828800" algn="l" rtl="0" fontAlgn="base">
        <a:spcBef>
          <a:spcPct val="0"/>
        </a:spcBef>
        <a:spcAft>
          <a:spcPct val="0"/>
        </a:spcAft>
        <a:defRPr sz="2600" b="1">
          <a:solidFill>
            <a:schemeClr val="bg1"/>
          </a:solidFill>
          <a:latin typeface="Trebuchet MS" pitchFamily="34" charset="0"/>
        </a:defRPr>
      </a:lvl9pPr>
    </p:titleStyle>
    <p:bodyStyle>
      <a:lvl1pPr marL="166688" indent="-166688" algn="l" rtl="0" fontAlgn="base">
        <a:spcBef>
          <a:spcPct val="20000"/>
        </a:spcBef>
        <a:spcAft>
          <a:spcPct val="15000"/>
        </a:spcAft>
        <a:buSzPct val="85000"/>
        <a:buFont typeface="Wingdings 2" pitchFamily="18" charset="2"/>
        <a:buChar char="¡"/>
        <a:defRPr b="1">
          <a:solidFill>
            <a:schemeClr val="accent1"/>
          </a:solidFill>
          <a:latin typeface="+mn-lt"/>
          <a:ea typeface="+mn-ea"/>
          <a:cs typeface="+mn-cs"/>
        </a:defRPr>
      </a:lvl1pPr>
      <a:lvl2pPr marL="461963" indent="-180975" algn="l" rtl="0" fontAlgn="base">
        <a:spcBef>
          <a:spcPct val="20000"/>
        </a:spcBef>
        <a:spcAft>
          <a:spcPct val="0"/>
        </a:spcAft>
        <a:buSzPct val="85000"/>
        <a:buFont typeface="Wingdings 2" pitchFamily="18" charset="2"/>
        <a:buChar char="¡"/>
        <a:defRPr sz="1400">
          <a:solidFill>
            <a:schemeClr val="tx1"/>
          </a:solidFill>
          <a:latin typeface="+mn-lt"/>
        </a:defRPr>
      </a:lvl2pPr>
      <a:lvl3pPr marL="747713" indent="-171450" algn="l" rtl="0" fontAlgn="base">
        <a:spcBef>
          <a:spcPct val="20000"/>
        </a:spcBef>
        <a:spcAft>
          <a:spcPct val="0"/>
        </a:spcAft>
        <a:buSzPct val="85000"/>
        <a:buFont typeface="Trebuchet MS" pitchFamily="34" charset="0"/>
        <a:buChar char="—"/>
        <a:defRPr sz="1400">
          <a:solidFill>
            <a:schemeClr val="tx1"/>
          </a:solidFill>
          <a:latin typeface="+mn-lt"/>
        </a:defRPr>
      </a:lvl3pPr>
      <a:lvl4pPr marL="1030288" indent="-168275" algn="l" rtl="0" fontAlgn="base">
        <a:spcBef>
          <a:spcPct val="20000"/>
        </a:spcBef>
        <a:spcAft>
          <a:spcPct val="0"/>
        </a:spcAft>
        <a:buSzPct val="85000"/>
        <a:buFont typeface="Wingdings" pitchFamily="2" charset="2"/>
        <a:buChar char="Ø"/>
        <a:defRPr sz="1400">
          <a:solidFill>
            <a:schemeClr val="tx1"/>
          </a:solidFill>
          <a:latin typeface="+mn-lt"/>
        </a:defRPr>
      </a:lvl4pPr>
      <a:lvl5pPr marL="1312863" indent="-168275" algn="l" rtl="0" fontAlgn="base">
        <a:spcBef>
          <a:spcPct val="20000"/>
        </a:spcBef>
        <a:spcAft>
          <a:spcPct val="0"/>
        </a:spcAft>
        <a:buSzPct val="85000"/>
        <a:buChar char="•"/>
        <a:defRPr sz="1400">
          <a:solidFill>
            <a:schemeClr val="tx1"/>
          </a:solidFill>
          <a:latin typeface="+mn-lt"/>
        </a:defRPr>
      </a:lvl5pPr>
      <a:lvl6pPr marL="1770063" indent="-168275" algn="l" rtl="0" fontAlgn="base">
        <a:spcBef>
          <a:spcPct val="20000"/>
        </a:spcBef>
        <a:spcAft>
          <a:spcPct val="0"/>
        </a:spcAft>
        <a:buSzPct val="85000"/>
        <a:buChar char="•"/>
        <a:defRPr sz="1400">
          <a:solidFill>
            <a:schemeClr val="tx1"/>
          </a:solidFill>
          <a:latin typeface="+mn-lt"/>
        </a:defRPr>
      </a:lvl6pPr>
      <a:lvl7pPr marL="2227263" indent="-168275" algn="l" rtl="0" fontAlgn="base">
        <a:spcBef>
          <a:spcPct val="20000"/>
        </a:spcBef>
        <a:spcAft>
          <a:spcPct val="0"/>
        </a:spcAft>
        <a:buSzPct val="85000"/>
        <a:buChar char="•"/>
        <a:defRPr sz="1400">
          <a:solidFill>
            <a:schemeClr val="tx1"/>
          </a:solidFill>
          <a:latin typeface="+mn-lt"/>
        </a:defRPr>
      </a:lvl7pPr>
      <a:lvl8pPr marL="2684463" indent="-168275" algn="l" rtl="0" fontAlgn="base">
        <a:spcBef>
          <a:spcPct val="20000"/>
        </a:spcBef>
        <a:spcAft>
          <a:spcPct val="0"/>
        </a:spcAft>
        <a:buSzPct val="85000"/>
        <a:buChar char="•"/>
        <a:defRPr sz="1400">
          <a:solidFill>
            <a:schemeClr val="tx1"/>
          </a:solidFill>
          <a:latin typeface="+mn-lt"/>
        </a:defRPr>
      </a:lvl8pPr>
      <a:lvl9pPr marL="3141663" indent="-168275" algn="l" rtl="0" fontAlgn="base">
        <a:spcBef>
          <a:spcPct val="20000"/>
        </a:spcBef>
        <a:spcAft>
          <a:spcPct val="0"/>
        </a:spcAft>
        <a:buSzPct val="85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rb.org/Main/Blurbs/168761.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79272" y="941295"/>
            <a:ext cx="4502727" cy="1954305"/>
          </a:xfrm>
        </p:spPr>
        <p:txBody>
          <a:bodyPr/>
          <a:lstStyle/>
          <a:p>
            <a:r>
              <a:rPr lang="en-US" dirty="0"/>
              <a:t>Smart Growth Area Planning Tool (</a:t>
            </a:r>
            <a:r>
              <a:rPr lang="en-US" dirty="0" err="1"/>
              <a:t>SmartGAP</a:t>
            </a:r>
            <a:r>
              <a:rPr lang="en-US" dirty="0" smtClean="0"/>
              <a:t>): Pilot </a:t>
            </a:r>
            <a:r>
              <a:rPr lang="en-US" dirty="0" smtClean="0"/>
              <a:t>Test </a:t>
            </a:r>
            <a:r>
              <a:rPr lang="en-US" dirty="0" smtClean="0"/>
              <a:t>Results</a:t>
            </a:r>
            <a:r>
              <a:rPr lang="en-US" i="1" dirty="0" smtClean="0"/>
              <a:t> </a:t>
            </a:r>
            <a:endParaRPr lang="en-US" dirty="0"/>
          </a:p>
        </p:txBody>
      </p:sp>
      <p:sp>
        <p:nvSpPr>
          <p:cNvPr id="3" name="Rectangle 4"/>
          <p:cNvSpPr>
            <a:spLocks noChangeArrowheads="1"/>
          </p:cNvSpPr>
          <p:nvPr/>
        </p:nvSpPr>
        <p:spPr bwMode="auto">
          <a:xfrm>
            <a:off x="3886200" y="3048000"/>
            <a:ext cx="4572000" cy="2819400"/>
          </a:xfrm>
          <a:prstGeom prst="rect">
            <a:avLst/>
          </a:prstGeom>
          <a:noFill/>
          <a:ln w="9525">
            <a:noFill/>
            <a:miter lim="800000"/>
            <a:headEnd/>
            <a:tailEnd/>
          </a:ln>
          <a:effectLst/>
        </p:spPr>
        <p:txBody>
          <a:bodyPr lIns="0"/>
          <a:lstStyle/>
          <a:p>
            <a:r>
              <a:rPr lang="en-US" sz="1400" i="1" dirty="0">
                <a:solidFill>
                  <a:schemeClr val="bg1"/>
                </a:solidFill>
                <a:latin typeface="Trebuchet MS" pitchFamily="34" charset="0"/>
              </a:rPr>
              <a:t>Prepared </a:t>
            </a:r>
            <a:r>
              <a:rPr lang="en-US" sz="1400" i="1" dirty="0" smtClean="0">
                <a:solidFill>
                  <a:schemeClr val="bg1"/>
                </a:solidFill>
                <a:latin typeface="Trebuchet MS" pitchFamily="34" charset="0"/>
              </a:rPr>
              <a:t>for</a:t>
            </a:r>
            <a:endParaRPr lang="en-US" sz="1400" i="1" dirty="0">
              <a:solidFill>
                <a:schemeClr val="bg1"/>
              </a:solidFill>
              <a:latin typeface="Trebuchet MS" pitchFamily="34" charset="0"/>
            </a:endParaRPr>
          </a:p>
          <a:p>
            <a:r>
              <a:rPr lang="en-US" sz="1600" b="1" dirty="0" smtClean="0">
                <a:solidFill>
                  <a:schemeClr val="bg1"/>
                </a:solidFill>
                <a:latin typeface="Trebuchet MS" pitchFamily="34" charset="0"/>
              </a:rPr>
              <a:t>14</a:t>
            </a:r>
            <a:r>
              <a:rPr lang="en-US" sz="1600" b="1" baseline="30000" dirty="0" smtClean="0">
                <a:solidFill>
                  <a:schemeClr val="bg1"/>
                </a:solidFill>
                <a:latin typeface="Trebuchet MS" pitchFamily="34" charset="0"/>
              </a:rPr>
              <a:t>th</a:t>
            </a:r>
            <a:r>
              <a:rPr lang="en-US" sz="1600" b="1" dirty="0" smtClean="0">
                <a:solidFill>
                  <a:schemeClr val="bg1"/>
                </a:solidFill>
                <a:latin typeface="Trebuchet MS" pitchFamily="34" charset="0"/>
              </a:rPr>
              <a:t> TRB National Transportation Planning Applications Conference</a:t>
            </a:r>
          </a:p>
          <a:p>
            <a:r>
              <a:rPr lang="en-US" sz="1600" b="1" dirty="0" smtClean="0">
                <a:solidFill>
                  <a:schemeClr val="bg1"/>
                </a:solidFill>
                <a:latin typeface="Trebuchet MS" pitchFamily="34" charset="0"/>
              </a:rPr>
              <a:t>May 5-9, 2013, Columbus, Ohio</a:t>
            </a:r>
          </a:p>
          <a:p>
            <a:endParaRPr lang="en-US" sz="1400" b="1" dirty="0">
              <a:solidFill>
                <a:schemeClr val="bg1"/>
              </a:solidFill>
              <a:latin typeface="Trebuchet MS" pitchFamily="34" charset="0"/>
            </a:endParaRPr>
          </a:p>
          <a:p>
            <a:endParaRPr lang="en-US" sz="1400" b="1" dirty="0" smtClean="0">
              <a:solidFill>
                <a:schemeClr val="bg1"/>
              </a:solidFill>
              <a:latin typeface="Trebuchet MS" pitchFamily="34" charset="0"/>
            </a:endParaRPr>
          </a:p>
          <a:p>
            <a:endParaRPr lang="en-US" sz="1400" b="1" dirty="0" smtClean="0">
              <a:solidFill>
                <a:schemeClr val="bg1"/>
              </a:solidFill>
              <a:latin typeface="Trebuchet MS" pitchFamily="34" charset="0"/>
            </a:endParaRPr>
          </a:p>
          <a:p>
            <a:r>
              <a:rPr lang="en-US" sz="1400" i="1" dirty="0" smtClean="0">
                <a:solidFill>
                  <a:schemeClr val="bg1"/>
                </a:solidFill>
                <a:latin typeface="Trebuchet MS" pitchFamily="34" charset="0"/>
              </a:rPr>
              <a:t>Presented </a:t>
            </a:r>
            <a:r>
              <a:rPr lang="en-US" sz="1400" i="1" dirty="0" smtClean="0">
                <a:solidFill>
                  <a:schemeClr val="bg1"/>
                </a:solidFill>
                <a:latin typeface="Trebuchet MS" pitchFamily="34" charset="0"/>
              </a:rPr>
              <a:t>by</a:t>
            </a:r>
          </a:p>
          <a:p>
            <a:r>
              <a:rPr lang="en-US" sz="1600" b="1" dirty="0" smtClean="0">
                <a:solidFill>
                  <a:schemeClr val="bg1"/>
                </a:solidFill>
                <a:latin typeface="Trebuchet MS" pitchFamily="34" charset="0"/>
              </a:rPr>
              <a:t>Colin Smith, RSG</a:t>
            </a:r>
          </a:p>
        </p:txBody>
      </p:sp>
      <p:sp>
        <p:nvSpPr>
          <p:cNvPr id="4" name="Rectangle 5"/>
          <p:cNvSpPr>
            <a:spLocks noGrp="1" noChangeArrowheads="1"/>
          </p:cNvSpPr>
          <p:nvPr>
            <p:ph type="dt" sz="half" idx="10"/>
          </p:nvPr>
        </p:nvSpPr>
        <p:spPr>
          <a:xfrm>
            <a:off x="3962400" y="5943600"/>
            <a:ext cx="1905000" cy="381000"/>
          </a:xfrm>
          <a:ln/>
        </p:spPr>
        <p:txBody>
          <a:bodyPr/>
          <a:lstStyle/>
          <a:p>
            <a:r>
              <a:rPr lang="en-US" dirty="0" smtClean="0"/>
              <a:t>May </a:t>
            </a:r>
            <a:r>
              <a:rPr lang="en-US" dirty="0"/>
              <a:t>8</a:t>
            </a:r>
            <a:r>
              <a:rPr lang="en-US" dirty="0" smtClean="0"/>
              <a:t>, </a:t>
            </a:r>
            <a:r>
              <a:rPr lang="en-US" dirty="0" smtClean="0"/>
              <a:t>2013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5637" y="739588"/>
            <a:ext cx="8243455" cy="860612"/>
          </a:xfrm>
        </p:spPr>
        <p:txBody>
          <a:bodyPr>
            <a:normAutofit/>
          </a:bodyPr>
          <a:lstStyle/>
          <a:p>
            <a:r>
              <a:rPr lang="en-US" b="1" dirty="0" smtClean="0"/>
              <a:t>Predicts the Change in Work Trip VMT for each Household due to TDM</a:t>
            </a:r>
            <a:endParaRPr lang="en-US" b="1" dirty="0"/>
          </a:p>
        </p:txBody>
      </p:sp>
      <p:sp>
        <p:nvSpPr>
          <p:cNvPr id="3" name="Title 2"/>
          <p:cNvSpPr>
            <a:spLocks noGrp="1"/>
          </p:cNvSpPr>
          <p:nvPr>
            <p:ph type="title"/>
          </p:nvPr>
        </p:nvSpPr>
        <p:spPr/>
        <p:txBody>
          <a:bodyPr/>
          <a:lstStyle/>
          <a:p>
            <a:r>
              <a:rPr lang="en-US" dirty="0" smtClean="0"/>
              <a:t>Travel Demand Management Strategies</a:t>
            </a:r>
            <a:endParaRPr lang="en-US" dirty="0"/>
          </a:p>
        </p:txBody>
      </p:sp>
      <p:sp>
        <p:nvSpPr>
          <p:cNvPr id="4" name="Content Placeholder 3"/>
          <p:cNvSpPr>
            <a:spLocks noGrp="1"/>
          </p:cNvSpPr>
          <p:nvPr>
            <p:ph sz="quarter" idx="11"/>
          </p:nvPr>
        </p:nvSpPr>
        <p:spPr>
          <a:xfrm>
            <a:off x="415637" y="2057399"/>
            <a:ext cx="8118763" cy="4262717"/>
          </a:xfrm>
        </p:spPr>
        <p:txBody>
          <a:bodyPr/>
          <a:lstStyle/>
          <a:p>
            <a:pPr marL="964366" lvl="1" indent="-457200">
              <a:buFont typeface="Wingdings" pitchFamily="2" charset="2"/>
              <a:buChar char="§"/>
            </a:pPr>
            <a:endParaRPr lang="en-US" dirty="0" smtClean="0"/>
          </a:p>
          <a:p>
            <a:pPr lvl="1">
              <a:buFont typeface="Wingdings" pitchFamily="2" charset="2"/>
              <a:buChar char="§"/>
            </a:pPr>
            <a:endParaRPr lang="en-US" dirty="0" smtClean="0"/>
          </a:p>
          <a:p>
            <a:pPr lvl="1">
              <a:buFont typeface="Wingdings" pitchFamily="2" charset="2"/>
              <a:buChar char="§"/>
            </a:pPr>
            <a:endParaRPr lang="en-US" dirty="0" smtClean="0"/>
          </a:p>
          <a:p>
            <a:endParaRPr lang="en-US" dirty="0"/>
          </a:p>
        </p:txBody>
      </p:sp>
      <p:sp>
        <p:nvSpPr>
          <p:cNvPr id="5" name="TextBox 4"/>
          <p:cNvSpPr txBox="1"/>
          <p:nvPr/>
        </p:nvSpPr>
        <p:spPr>
          <a:xfrm>
            <a:off x="5181600" y="1752600"/>
            <a:ext cx="28956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Primary Source:</a:t>
            </a:r>
          </a:p>
          <a:p>
            <a:pPr algn="ctr"/>
            <a:r>
              <a:rPr lang="en-US" dirty="0" smtClean="0"/>
              <a:t>CAPCOA</a:t>
            </a:r>
            <a:endParaRPr lang="en-US" dirty="0"/>
          </a:p>
        </p:txBody>
      </p:sp>
      <p:graphicFrame>
        <p:nvGraphicFramePr>
          <p:cNvPr id="8" name="Table 7"/>
          <p:cNvGraphicFramePr>
            <a:graphicFrameLocks noGrp="1"/>
          </p:cNvGraphicFramePr>
          <p:nvPr/>
        </p:nvGraphicFramePr>
        <p:xfrm>
          <a:off x="457200" y="2209800"/>
          <a:ext cx="4191000" cy="1509756"/>
        </p:xfrm>
        <a:graphic>
          <a:graphicData uri="http://schemas.openxmlformats.org/drawingml/2006/table">
            <a:tbl>
              <a:tblPr firstRow="1" bandRow="1">
                <a:tableStyleId>{5C22544A-7EE6-4342-B048-85BDC9FD1C3A}</a:tableStyleId>
              </a:tblPr>
              <a:tblGrid>
                <a:gridCol w="2743200"/>
                <a:gridCol w="1447800"/>
              </a:tblGrid>
              <a:tr h="532405">
                <a:tc>
                  <a:txBody>
                    <a:bodyPr/>
                    <a:lstStyle/>
                    <a:p>
                      <a:pPr marL="0" marR="0" lvl="1" indent="0" algn="ctr" defTabSz="820583" rtl="0" eaLnBrk="1" fontAlgn="auto" latinLnBrk="0" hangingPunct="1">
                        <a:lnSpc>
                          <a:spcPct val="100000"/>
                        </a:lnSpc>
                        <a:spcBef>
                          <a:spcPts val="0"/>
                        </a:spcBef>
                        <a:spcAft>
                          <a:spcPts val="0"/>
                        </a:spcAft>
                        <a:buClrTx/>
                        <a:buSzTx/>
                        <a:buFontTx/>
                        <a:buNone/>
                        <a:tabLst/>
                        <a:defRPr/>
                      </a:pPr>
                      <a:r>
                        <a:rPr lang="en-US" sz="1600" dirty="0" smtClean="0">
                          <a:latin typeface="+mn-lt"/>
                        </a:rPr>
                        <a:t>Vanpool Program</a:t>
                      </a:r>
                    </a:p>
                  </a:txBody>
                  <a:tcPr/>
                </a:tc>
                <a:tc>
                  <a:txBody>
                    <a:bodyPr/>
                    <a:lstStyle/>
                    <a:p>
                      <a:pPr algn="ctr"/>
                      <a:r>
                        <a:rPr lang="en-US" sz="1600" dirty="0" smtClean="0"/>
                        <a:t>Percent VMT Reduction</a:t>
                      </a:r>
                      <a:endParaRPr lang="en-US" sz="1600" dirty="0"/>
                    </a:p>
                  </a:txBody>
                  <a:tcPr/>
                </a:tc>
              </a:tr>
              <a:tr h="310212">
                <a:tc>
                  <a:txBody>
                    <a:bodyPr/>
                    <a:lstStyle/>
                    <a:p>
                      <a:pPr algn="l" fontAlgn="b"/>
                      <a:r>
                        <a:rPr lang="en-US" sz="1600" b="0" i="0" u="none" strike="noStrike" dirty="0">
                          <a:solidFill>
                            <a:srgbClr val="000000"/>
                          </a:solidFill>
                          <a:latin typeface="Calibri"/>
                        </a:rPr>
                        <a:t>Low Level of Participation</a:t>
                      </a:r>
                    </a:p>
                  </a:txBody>
                  <a:tcPr marL="0" marR="0" marT="0" marB="0" anchor="b"/>
                </a:tc>
                <a:tc>
                  <a:txBody>
                    <a:bodyPr/>
                    <a:lstStyle/>
                    <a:p>
                      <a:pPr algn="ctr" fontAlgn="b"/>
                      <a:r>
                        <a:rPr lang="en-US" sz="1600" b="0" i="0" u="none" strike="noStrike">
                          <a:solidFill>
                            <a:srgbClr val="000000"/>
                          </a:solidFill>
                          <a:latin typeface="Calibri"/>
                        </a:rPr>
                        <a:t>0.30%</a:t>
                      </a:r>
                    </a:p>
                  </a:txBody>
                  <a:tcPr marL="0" marR="0" marT="0" marB="0" anchor="b"/>
                </a:tc>
              </a:tr>
              <a:tr h="310212">
                <a:tc>
                  <a:txBody>
                    <a:bodyPr/>
                    <a:lstStyle/>
                    <a:p>
                      <a:pPr algn="l" fontAlgn="b"/>
                      <a:r>
                        <a:rPr lang="en-US" sz="1600" b="0" i="0" u="none" strike="noStrike" dirty="0">
                          <a:solidFill>
                            <a:srgbClr val="000000"/>
                          </a:solidFill>
                          <a:latin typeface="Calibri"/>
                        </a:rPr>
                        <a:t>Medium Level of Participation</a:t>
                      </a:r>
                    </a:p>
                  </a:txBody>
                  <a:tcPr marL="0" marR="0" marT="0" marB="0" anchor="b"/>
                </a:tc>
                <a:tc>
                  <a:txBody>
                    <a:bodyPr/>
                    <a:lstStyle/>
                    <a:p>
                      <a:pPr algn="ctr" fontAlgn="b"/>
                      <a:r>
                        <a:rPr lang="en-US" sz="1600" b="0" i="0" u="none" strike="noStrike">
                          <a:solidFill>
                            <a:srgbClr val="000000"/>
                          </a:solidFill>
                          <a:latin typeface="Calibri"/>
                        </a:rPr>
                        <a:t>6.85%</a:t>
                      </a:r>
                    </a:p>
                  </a:txBody>
                  <a:tcPr marL="0" marR="0" marT="0" marB="0" anchor="b"/>
                </a:tc>
              </a:tr>
              <a:tr h="310212">
                <a:tc>
                  <a:txBody>
                    <a:bodyPr/>
                    <a:lstStyle/>
                    <a:p>
                      <a:pPr algn="l" fontAlgn="b"/>
                      <a:r>
                        <a:rPr lang="en-US" sz="1600" b="0" i="0" u="none" strike="noStrike">
                          <a:solidFill>
                            <a:srgbClr val="000000"/>
                          </a:solidFill>
                          <a:latin typeface="Calibri"/>
                        </a:rPr>
                        <a:t>High Level of Participation</a:t>
                      </a:r>
                    </a:p>
                  </a:txBody>
                  <a:tcPr marL="0" marR="0" marT="0" marB="0" anchor="b"/>
                </a:tc>
                <a:tc>
                  <a:txBody>
                    <a:bodyPr/>
                    <a:lstStyle/>
                    <a:p>
                      <a:pPr algn="ctr" fontAlgn="b"/>
                      <a:r>
                        <a:rPr lang="en-US" sz="1600" b="0" i="0" u="none" strike="noStrike" dirty="0">
                          <a:solidFill>
                            <a:srgbClr val="000000"/>
                          </a:solidFill>
                          <a:latin typeface="Calibri"/>
                        </a:rPr>
                        <a:t>13.40%</a:t>
                      </a:r>
                    </a:p>
                  </a:txBody>
                  <a:tcPr marL="0" marR="0" marT="0" marB="0" anchor="b"/>
                </a:tc>
              </a:tr>
            </a:tbl>
          </a:graphicData>
        </a:graphic>
      </p:graphicFrame>
      <p:graphicFrame>
        <p:nvGraphicFramePr>
          <p:cNvPr id="9" name="Table 8"/>
          <p:cNvGraphicFramePr>
            <a:graphicFrameLocks noGrp="1"/>
          </p:cNvGraphicFramePr>
          <p:nvPr/>
        </p:nvGraphicFramePr>
        <p:xfrm>
          <a:off x="381000" y="4038600"/>
          <a:ext cx="8305800" cy="1798321"/>
        </p:xfrm>
        <a:graphic>
          <a:graphicData uri="http://schemas.openxmlformats.org/drawingml/2006/table">
            <a:tbl>
              <a:tblPr firstRow="1" bandRow="1">
                <a:tableStyleId>{284E427A-3D55-4303-BF80-6455036E1DE7}</a:tableStyleId>
              </a:tblPr>
              <a:tblGrid>
                <a:gridCol w="2667000"/>
                <a:gridCol w="1127760"/>
                <a:gridCol w="1127760"/>
                <a:gridCol w="1127760"/>
                <a:gridCol w="1127760"/>
                <a:gridCol w="1127760"/>
              </a:tblGrid>
              <a:tr h="532405">
                <a:tc>
                  <a:txBody>
                    <a:bodyPr/>
                    <a:lstStyle/>
                    <a:p>
                      <a:pPr marL="0" marR="0" lvl="1" indent="0" algn="ctr" defTabSz="820583"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Telecommuting</a:t>
                      </a:r>
                      <a:endParaRPr lang="en-US" sz="1600" dirty="0" smtClean="0">
                        <a:solidFill>
                          <a:schemeClr val="tx1"/>
                        </a:solidFill>
                        <a:latin typeface="+mn-lt"/>
                      </a:endParaRPr>
                    </a:p>
                  </a:txBody>
                  <a:tcPr/>
                </a:tc>
                <a:tc gridSpan="5">
                  <a:txBody>
                    <a:bodyPr/>
                    <a:lstStyle/>
                    <a:p>
                      <a:pPr algn="ctr"/>
                      <a:r>
                        <a:rPr lang="en-US" sz="1600" dirty="0" smtClean="0">
                          <a:solidFill>
                            <a:schemeClr val="tx1"/>
                          </a:solidFill>
                        </a:rPr>
                        <a:t>VMT Reduction based on Percent Employees Participating</a:t>
                      </a:r>
                      <a:endParaRPr lang="en-US" sz="1600" dirty="0">
                        <a:solidFill>
                          <a:schemeClr val="tx1"/>
                        </a:solidFill>
                      </a:endParaRPr>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r>
              <a:tr h="305795">
                <a:tc>
                  <a:txBody>
                    <a:bodyPr/>
                    <a:lstStyle/>
                    <a:p>
                      <a:pPr marL="0" marR="0" lvl="1" indent="0" algn="ctr" defTabSz="820583" rtl="0" eaLnBrk="1" fontAlgn="auto" latinLnBrk="0" hangingPunct="1">
                        <a:lnSpc>
                          <a:spcPct val="100000"/>
                        </a:lnSpc>
                        <a:spcBef>
                          <a:spcPts val="0"/>
                        </a:spcBef>
                        <a:spcAft>
                          <a:spcPts val="0"/>
                        </a:spcAft>
                        <a:buClrTx/>
                        <a:buSzTx/>
                        <a:buFontTx/>
                        <a:buNone/>
                        <a:tabLst/>
                        <a:defRPr/>
                      </a:pPr>
                      <a:endParaRPr lang="en-US" sz="1600" dirty="0" smtClean="0">
                        <a:latin typeface="+mn-lt"/>
                      </a:endParaRPr>
                    </a:p>
                  </a:txBody>
                  <a:tcPr/>
                </a:tc>
                <a:tc>
                  <a:txBody>
                    <a:bodyPr/>
                    <a:lstStyle/>
                    <a:p>
                      <a:pPr algn="ctr"/>
                      <a:r>
                        <a:rPr lang="en-US" sz="1600" b="1" dirty="0" smtClean="0"/>
                        <a:t>1%</a:t>
                      </a:r>
                      <a:endParaRPr lang="en-US" sz="1600" b="1" dirty="0"/>
                    </a:p>
                  </a:txBody>
                  <a:tcPr/>
                </a:tc>
                <a:tc>
                  <a:txBody>
                    <a:bodyPr/>
                    <a:lstStyle/>
                    <a:p>
                      <a:pPr algn="ctr"/>
                      <a:r>
                        <a:rPr lang="en-US" sz="1600" b="1" dirty="0" smtClean="0"/>
                        <a:t>3%</a:t>
                      </a:r>
                      <a:endParaRPr lang="en-US" sz="1600" b="1" dirty="0"/>
                    </a:p>
                  </a:txBody>
                  <a:tcPr/>
                </a:tc>
                <a:tc>
                  <a:txBody>
                    <a:bodyPr/>
                    <a:lstStyle/>
                    <a:p>
                      <a:pPr algn="ctr"/>
                      <a:r>
                        <a:rPr lang="en-US" sz="1600" b="1" dirty="0" smtClean="0"/>
                        <a:t>5%</a:t>
                      </a:r>
                      <a:endParaRPr lang="en-US" sz="1600" b="1" dirty="0"/>
                    </a:p>
                  </a:txBody>
                  <a:tcPr/>
                </a:tc>
                <a:tc>
                  <a:txBody>
                    <a:bodyPr/>
                    <a:lstStyle/>
                    <a:p>
                      <a:pPr algn="ctr"/>
                      <a:r>
                        <a:rPr lang="en-US" sz="1600" b="1" dirty="0" smtClean="0"/>
                        <a:t>10%</a:t>
                      </a:r>
                      <a:endParaRPr lang="en-US" sz="1600" b="1" dirty="0"/>
                    </a:p>
                  </a:txBody>
                  <a:tcPr/>
                </a:tc>
                <a:tc>
                  <a:txBody>
                    <a:bodyPr/>
                    <a:lstStyle/>
                    <a:p>
                      <a:pPr algn="ctr"/>
                      <a:r>
                        <a:rPr lang="en-US" sz="1600" b="1" dirty="0" smtClean="0"/>
                        <a:t>25%</a:t>
                      </a:r>
                      <a:endParaRPr lang="en-US" sz="1600" b="1" dirty="0"/>
                    </a:p>
                  </a:txBody>
                  <a:tcPr/>
                </a:tc>
              </a:tr>
              <a:tr h="310212">
                <a:tc>
                  <a:txBody>
                    <a:bodyPr/>
                    <a:lstStyle/>
                    <a:p>
                      <a:pPr algn="l" fontAlgn="b"/>
                      <a:r>
                        <a:rPr lang="en-US" sz="1600" u="none" strike="noStrike"/>
                        <a:t>9/80 Schedule</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0.07%</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dirty="0"/>
                        <a:t>0.21%</a:t>
                      </a:r>
                      <a:endParaRPr lang="en-US" sz="1600" b="0" i="0" u="none" strike="noStrike" dirty="0">
                        <a:solidFill>
                          <a:srgbClr val="000000"/>
                        </a:solidFill>
                        <a:latin typeface="Calibri"/>
                      </a:endParaRPr>
                    </a:p>
                  </a:txBody>
                  <a:tcPr marL="0" marR="0" marT="0" marB="0" anchor="b"/>
                </a:tc>
                <a:tc>
                  <a:txBody>
                    <a:bodyPr/>
                    <a:lstStyle/>
                    <a:p>
                      <a:pPr algn="ctr" fontAlgn="b"/>
                      <a:r>
                        <a:rPr lang="en-US" sz="1600" u="none" strike="noStrike" dirty="0"/>
                        <a:t>0.35%</a:t>
                      </a:r>
                      <a:endParaRPr lang="en-US" sz="1600" b="0" i="0" u="none" strike="noStrike" dirty="0">
                        <a:solidFill>
                          <a:srgbClr val="000000"/>
                        </a:solidFill>
                        <a:latin typeface="Calibri"/>
                      </a:endParaRPr>
                    </a:p>
                  </a:txBody>
                  <a:tcPr marL="0" marR="0" marT="0" marB="0" anchor="b"/>
                </a:tc>
                <a:tc>
                  <a:txBody>
                    <a:bodyPr/>
                    <a:lstStyle/>
                    <a:p>
                      <a:pPr algn="ctr" fontAlgn="b"/>
                      <a:r>
                        <a:rPr lang="en-US" sz="1600" u="none" strike="noStrike"/>
                        <a:t>0.70%</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1.75%</a:t>
                      </a:r>
                      <a:endParaRPr lang="en-US" sz="1600" b="0" i="0" u="none" strike="noStrike">
                        <a:solidFill>
                          <a:srgbClr val="000000"/>
                        </a:solidFill>
                        <a:latin typeface="Calibri"/>
                      </a:endParaRPr>
                    </a:p>
                  </a:txBody>
                  <a:tcPr marL="0" marR="0" marT="0" marB="0" anchor="b"/>
                </a:tc>
              </a:tr>
              <a:tr h="310212">
                <a:tc>
                  <a:txBody>
                    <a:bodyPr/>
                    <a:lstStyle/>
                    <a:p>
                      <a:pPr algn="l" fontAlgn="b"/>
                      <a:r>
                        <a:rPr lang="en-US" sz="1600" u="none" strike="noStrike"/>
                        <a:t>4/40 Schedule</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0.15%</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0.45%</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dirty="0"/>
                        <a:t>0.70%</a:t>
                      </a:r>
                      <a:endParaRPr lang="en-US" sz="1600" b="0" i="0" u="none" strike="noStrike" dirty="0">
                        <a:solidFill>
                          <a:srgbClr val="000000"/>
                        </a:solidFill>
                        <a:latin typeface="Calibri"/>
                      </a:endParaRPr>
                    </a:p>
                  </a:txBody>
                  <a:tcPr marL="0" marR="0" marT="0" marB="0" anchor="b"/>
                </a:tc>
                <a:tc>
                  <a:txBody>
                    <a:bodyPr/>
                    <a:lstStyle/>
                    <a:p>
                      <a:pPr algn="ctr" fontAlgn="b"/>
                      <a:r>
                        <a:rPr lang="en-US" sz="1600" u="none" strike="noStrike" dirty="0"/>
                        <a:t>1.50%</a:t>
                      </a:r>
                      <a:endParaRPr lang="en-US" sz="1600" b="0" i="0" u="none" strike="noStrike" dirty="0">
                        <a:solidFill>
                          <a:srgbClr val="000000"/>
                        </a:solidFill>
                        <a:latin typeface="Calibri"/>
                      </a:endParaRPr>
                    </a:p>
                  </a:txBody>
                  <a:tcPr marL="0" marR="0" marT="0" marB="0" anchor="b"/>
                </a:tc>
                <a:tc>
                  <a:txBody>
                    <a:bodyPr/>
                    <a:lstStyle/>
                    <a:p>
                      <a:pPr algn="ctr" fontAlgn="b"/>
                      <a:r>
                        <a:rPr lang="en-US" sz="1600" u="none" strike="noStrike"/>
                        <a:t>3.75%</a:t>
                      </a:r>
                      <a:endParaRPr lang="en-US" sz="1600" b="0" i="0" u="none" strike="noStrike">
                        <a:solidFill>
                          <a:srgbClr val="000000"/>
                        </a:solidFill>
                        <a:latin typeface="Calibri"/>
                      </a:endParaRPr>
                    </a:p>
                  </a:txBody>
                  <a:tcPr marL="0" marR="0" marT="0" marB="0" anchor="b"/>
                </a:tc>
              </a:tr>
              <a:tr h="310212">
                <a:tc>
                  <a:txBody>
                    <a:bodyPr/>
                    <a:lstStyle/>
                    <a:p>
                      <a:pPr algn="l" fontAlgn="b"/>
                      <a:r>
                        <a:rPr lang="en-US" sz="1600" u="none" strike="noStrike"/>
                        <a:t>Telecommuting 1.5 days a week</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0.22%</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0.66%</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a:t>1.10%</a:t>
                      </a:r>
                      <a:endParaRPr lang="en-US" sz="1600" b="0" i="0" u="none" strike="noStrike">
                        <a:solidFill>
                          <a:srgbClr val="000000"/>
                        </a:solidFill>
                        <a:latin typeface="Calibri"/>
                      </a:endParaRPr>
                    </a:p>
                  </a:txBody>
                  <a:tcPr marL="0" marR="0" marT="0" marB="0" anchor="b"/>
                </a:tc>
                <a:tc>
                  <a:txBody>
                    <a:bodyPr/>
                    <a:lstStyle/>
                    <a:p>
                      <a:pPr algn="ctr" fontAlgn="b"/>
                      <a:r>
                        <a:rPr lang="en-US" sz="1600" u="none" strike="noStrike" dirty="0"/>
                        <a:t>2.20%</a:t>
                      </a:r>
                      <a:endParaRPr lang="en-US" sz="1600" b="0" i="0" u="none" strike="noStrike" dirty="0">
                        <a:solidFill>
                          <a:srgbClr val="000000"/>
                        </a:solidFill>
                        <a:latin typeface="Calibri"/>
                      </a:endParaRPr>
                    </a:p>
                  </a:txBody>
                  <a:tcPr marL="0" marR="0" marT="0" marB="0" anchor="b"/>
                </a:tc>
                <a:tc>
                  <a:txBody>
                    <a:bodyPr/>
                    <a:lstStyle/>
                    <a:p>
                      <a:pPr algn="ctr" fontAlgn="b"/>
                      <a:r>
                        <a:rPr lang="en-US" sz="1600" u="none" strike="noStrike" dirty="0"/>
                        <a:t>5.50%</a:t>
                      </a:r>
                      <a:endParaRPr lang="en-US" sz="1600" b="0" i="0" u="none" strike="noStrike" dirty="0">
                        <a:solidFill>
                          <a:srgbClr val="000000"/>
                        </a:solidFill>
                        <a:latin typeface="Calibri"/>
                      </a:endParaRPr>
                    </a:p>
                  </a:txBody>
                  <a:tcPr marL="0" marR="0" marT="0" marB="0" anchor="b"/>
                </a:tc>
              </a:tr>
            </a:tbl>
          </a:graphicData>
        </a:graphic>
      </p:graphicFrame>
    </p:spTree>
    <p:extLst>
      <p:ext uri="{BB962C8B-B14F-4D97-AF65-F5344CB8AC3E}">
        <p14:creationId xmlns:p14="http://schemas.microsoft.com/office/powerpoint/2010/main" val="13773523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600200" y="762000"/>
            <a:ext cx="6302438" cy="5486400"/>
          </a:xfrm>
          <a:prstGeom prst="rect">
            <a:avLst/>
          </a:prstGeom>
          <a:noFill/>
          <a:ln w="9525">
            <a:noFill/>
            <a:miter lim="800000"/>
            <a:headEnd/>
            <a:tailEnd/>
          </a:ln>
        </p:spPr>
      </p:pic>
    </p:spTree>
    <p:extLst>
      <p:ext uri="{BB962C8B-B14F-4D97-AF65-F5344CB8AC3E}">
        <p14:creationId xmlns:p14="http://schemas.microsoft.com/office/powerpoint/2010/main" val="27579406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Reports</a:t>
            </a:r>
            <a:endParaRPr lang="en-US" dirty="0"/>
          </a:p>
        </p:txBody>
      </p:sp>
      <p:sp>
        <p:nvSpPr>
          <p:cNvPr id="3" name="Content Placeholder 2"/>
          <p:cNvSpPr>
            <a:spLocks noGrp="1"/>
          </p:cNvSpPr>
          <p:nvPr>
            <p:ph idx="1"/>
          </p:nvPr>
        </p:nvSpPr>
        <p:spPr>
          <a:xfrm>
            <a:off x="415637" y="1219200"/>
            <a:ext cx="3394364" cy="5181600"/>
          </a:xfrm>
        </p:spPr>
        <p:txBody>
          <a:bodyPr>
            <a:normAutofit/>
          </a:bodyPr>
          <a:lstStyle/>
          <a:p>
            <a:pPr marL="342900" indent="-342900">
              <a:buFont typeface="Wingdings" pitchFamily="2" charset="2"/>
              <a:buChar char="§"/>
            </a:pPr>
            <a:r>
              <a:rPr lang="en-US" dirty="0" smtClean="0"/>
              <a:t>Community Impacts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Direct Travel Impacts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Environment and Energy Impacts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Financial and Economic Impacts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Location Impacts</a:t>
            </a:r>
          </a:p>
          <a:p>
            <a:pPr marL="342900" indent="-342900">
              <a:buFont typeface="Wingdings" pitchFamily="2" charset="2"/>
              <a:buChar char="§"/>
            </a:pPr>
            <a:endParaRPr lang="en-US" dirty="0" smtClean="0"/>
          </a:p>
          <a:p>
            <a:pPr marL="342900" indent="-342900">
              <a:buFont typeface="Wingdings" pitchFamily="2" charset="2"/>
              <a:buChar char="§"/>
            </a:pPr>
            <a:r>
              <a:rPr lang="en-US" dirty="0" smtClean="0"/>
              <a:t>Input Summaries</a:t>
            </a:r>
            <a:endParaRPr lang="en-US" dirty="0"/>
          </a:p>
        </p:txBody>
      </p:sp>
      <p:pic>
        <p:nvPicPr>
          <p:cNvPr id="3074" name="Picture 2"/>
          <p:cNvPicPr>
            <a:picLocks noChangeAspect="1" noChangeArrowheads="1"/>
          </p:cNvPicPr>
          <p:nvPr/>
        </p:nvPicPr>
        <p:blipFill>
          <a:blip r:embed="rId2" cstate="print"/>
          <a:srcRect l="27808" r="11739" b="11111"/>
          <a:stretch>
            <a:fillRect/>
          </a:stretch>
        </p:blipFill>
        <p:spPr bwMode="auto">
          <a:xfrm>
            <a:off x="4038600" y="640278"/>
            <a:ext cx="4648200" cy="5949696"/>
          </a:xfrm>
          <a:prstGeom prst="rect">
            <a:avLst/>
          </a:prstGeom>
          <a:noFill/>
          <a:ln w="9525">
            <a:noFill/>
            <a:miter lim="800000"/>
            <a:headEnd/>
            <a:tailEnd/>
          </a:ln>
        </p:spPr>
      </p:pic>
    </p:spTree>
    <p:extLst>
      <p:ext uri="{BB962C8B-B14F-4D97-AF65-F5344CB8AC3E}">
        <p14:creationId xmlns:p14="http://schemas.microsoft.com/office/powerpoint/2010/main" val="3635860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Pilot Test Objectives</a:t>
            </a:r>
            <a:endParaRPr lang="en-US" dirty="0"/>
          </a:p>
        </p:txBody>
      </p:sp>
      <p:sp>
        <p:nvSpPr>
          <p:cNvPr id="4" name="Content Placeholder 3"/>
          <p:cNvSpPr>
            <a:spLocks noGrp="1"/>
          </p:cNvSpPr>
          <p:nvPr>
            <p:ph sz="quarter" idx="11"/>
          </p:nvPr>
        </p:nvSpPr>
        <p:spPr>
          <a:xfrm>
            <a:off x="415637" y="914400"/>
            <a:ext cx="8312727" cy="5410200"/>
          </a:xfrm>
        </p:spPr>
        <p:txBody>
          <a:bodyPr>
            <a:normAutofit/>
          </a:bodyPr>
          <a:lstStyle/>
          <a:p>
            <a:pPr marL="457304" lvl="1" indent="0">
              <a:buNone/>
            </a:pPr>
            <a:r>
              <a:rPr lang="en-US" dirty="0" smtClean="0">
                <a:solidFill>
                  <a:srgbClr val="5C8093"/>
                </a:solidFill>
              </a:rPr>
              <a:t>Four test implementations of the software</a:t>
            </a:r>
          </a:p>
          <a:p>
            <a:pPr lvl="2">
              <a:buFont typeface="Wingdings" pitchFamily="2" charset="2"/>
              <a:buChar char="§"/>
            </a:pPr>
            <a:r>
              <a:rPr lang="en-US" dirty="0" smtClean="0"/>
              <a:t>Atlanta Regional Commission (ARC)</a:t>
            </a:r>
          </a:p>
          <a:p>
            <a:pPr lvl="2">
              <a:buFont typeface="Wingdings" pitchFamily="2" charset="2"/>
              <a:buChar char="§"/>
            </a:pPr>
            <a:r>
              <a:rPr lang="en-US" dirty="0" smtClean="0"/>
              <a:t>Thurston Regional Planning Commission (TRPC)</a:t>
            </a:r>
          </a:p>
          <a:p>
            <a:pPr lvl="2">
              <a:buFont typeface="Wingdings" pitchFamily="2" charset="2"/>
              <a:buChar char="§"/>
            </a:pPr>
            <a:r>
              <a:rPr lang="en-US" dirty="0" smtClean="0"/>
              <a:t>Maryland DOT (region with Maryland/DC area)</a:t>
            </a:r>
          </a:p>
          <a:p>
            <a:pPr lvl="2">
              <a:buFont typeface="Wingdings" pitchFamily="2" charset="2"/>
              <a:buChar char="§"/>
            </a:pPr>
            <a:r>
              <a:rPr lang="en-US" dirty="0" smtClean="0"/>
              <a:t>RSG tested Portland Metro region</a:t>
            </a:r>
          </a:p>
          <a:p>
            <a:pPr marL="457304" lvl="1" indent="0">
              <a:buNone/>
            </a:pPr>
            <a:r>
              <a:rPr lang="en-US" dirty="0" smtClean="0">
                <a:solidFill>
                  <a:srgbClr val="5C8093"/>
                </a:solidFill>
              </a:rPr>
              <a:t>Software </a:t>
            </a:r>
            <a:r>
              <a:rPr lang="en-US" dirty="0" smtClean="0">
                <a:solidFill>
                  <a:srgbClr val="5C8093"/>
                </a:solidFill>
              </a:rPr>
              <a:t>testing to understand</a:t>
            </a:r>
          </a:p>
          <a:p>
            <a:pPr lvl="2">
              <a:buFont typeface="Wingdings" pitchFamily="2" charset="2"/>
              <a:buChar char="§"/>
            </a:pPr>
            <a:r>
              <a:rPr lang="en-US" dirty="0" smtClean="0"/>
              <a:t>Usability of the software</a:t>
            </a:r>
          </a:p>
          <a:p>
            <a:pPr lvl="2">
              <a:buFont typeface="Wingdings" pitchFamily="2" charset="2"/>
              <a:buChar char="§"/>
            </a:pPr>
            <a:r>
              <a:rPr lang="en-US" dirty="0" smtClean="0"/>
              <a:t>Complexity of developing input data</a:t>
            </a:r>
          </a:p>
          <a:p>
            <a:pPr lvl="2">
              <a:buFont typeface="Wingdings" pitchFamily="2" charset="2"/>
              <a:buChar char="§"/>
            </a:pPr>
            <a:r>
              <a:rPr lang="en-US" dirty="0" smtClean="0"/>
              <a:t>Usefulness of output metrics</a:t>
            </a:r>
          </a:p>
          <a:p>
            <a:pPr lvl="2">
              <a:buFont typeface="Wingdings" pitchFamily="2" charset="2"/>
              <a:buChar char="§"/>
            </a:pPr>
            <a:r>
              <a:rPr lang="en-US" dirty="0" smtClean="0"/>
              <a:t>Reasonableness of the results</a:t>
            </a:r>
          </a:p>
          <a:p>
            <a:pPr marL="457304" lvl="1" indent="0">
              <a:buNone/>
            </a:pPr>
            <a:r>
              <a:rPr lang="en-US" dirty="0" smtClean="0">
                <a:solidFill>
                  <a:srgbClr val="5C8093"/>
                </a:solidFill>
              </a:rPr>
              <a:t>Generate feedback that will inform </a:t>
            </a:r>
          </a:p>
          <a:p>
            <a:pPr marL="1150496" lvl="2" indent="-285750">
              <a:buFont typeface="Wingdings" pitchFamily="2" charset="2"/>
              <a:buChar char="§"/>
            </a:pPr>
            <a:r>
              <a:rPr lang="en-US" dirty="0" smtClean="0">
                <a:solidFill>
                  <a:schemeClr val="tx1"/>
                </a:solidFill>
              </a:rPr>
              <a:t>Final updates to the software and user’s guide</a:t>
            </a:r>
          </a:p>
          <a:p>
            <a:pPr marL="1150496" lvl="2" indent="-285750">
              <a:buFont typeface="Wingdings" pitchFamily="2" charset="2"/>
              <a:buChar char="§"/>
            </a:pPr>
            <a:r>
              <a:rPr lang="en-US" dirty="0" smtClean="0">
                <a:solidFill>
                  <a:schemeClr val="tx1"/>
                </a:solidFill>
              </a:rPr>
              <a:t>Suggestions for future updates</a:t>
            </a:r>
          </a:p>
          <a:p>
            <a:pPr lvl="2">
              <a:buFont typeface="Wingdings" pitchFamily="2" charset="2"/>
              <a:buChar char="§"/>
            </a:pPr>
            <a:endParaRPr lang="en-US" dirty="0" smtClean="0"/>
          </a:p>
        </p:txBody>
      </p:sp>
    </p:spTree>
    <p:extLst>
      <p:ext uri="{BB962C8B-B14F-4D97-AF65-F5344CB8AC3E}">
        <p14:creationId xmlns:p14="http://schemas.microsoft.com/office/powerpoint/2010/main" val="20572239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33400"/>
            <a:ext cx="9177647" cy="5943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357393705"/>
              </p:ext>
            </p:extLst>
          </p:nvPr>
        </p:nvGraphicFramePr>
        <p:xfrm>
          <a:off x="435923" y="762000"/>
          <a:ext cx="8305800" cy="5257456"/>
        </p:xfrm>
        <a:graphic>
          <a:graphicData uri="http://schemas.openxmlformats.org/drawingml/2006/table">
            <a:tbl>
              <a:tblPr firstRow="1" bandRow="1">
                <a:tableStyleId>{5C22544A-7EE6-4342-B048-85BDC9FD1C3A}</a:tableStyleId>
              </a:tblPr>
              <a:tblGrid>
                <a:gridCol w="1219200"/>
                <a:gridCol w="3429000"/>
                <a:gridCol w="1788795"/>
                <a:gridCol w="1868805"/>
              </a:tblGrid>
              <a:tr h="388448">
                <a:tc>
                  <a:txBody>
                    <a:bodyPr/>
                    <a:lstStyle/>
                    <a:p>
                      <a:pPr algn="ctr"/>
                      <a:r>
                        <a:rPr lang="en-US" dirty="0" smtClean="0"/>
                        <a:t>Scenario</a:t>
                      </a:r>
                      <a:endParaRPr lang="en-US" dirty="0"/>
                    </a:p>
                  </a:txBody>
                  <a:tcPr/>
                </a:tc>
                <a:tc>
                  <a:txBody>
                    <a:bodyPr/>
                    <a:lstStyle/>
                    <a:p>
                      <a:pPr algn="ctr"/>
                      <a:r>
                        <a:rPr lang="en-US" dirty="0" smtClean="0"/>
                        <a:t>Land Use</a:t>
                      </a:r>
                      <a:endParaRPr lang="en-US" dirty="0"/>
                    </a:p>
                  </a:txBody>
                  <a:tcPr/>
                </a:tc>
                <a:tc>
                  <a:txBody>
                    <a:bodyPr/>
                    <a:lstStyle/>
                    <a:p>
                      <a:pPr algn="ctr"/>
                      <a:r>
                        <a:rPr lang="en-US" dirty="0" smtClean="0"/>
                        <a:t>Transportation</a:t>
                      </a:r>
                      <a:endParaRPr lang="en-US" dirty="0"/>
                    </a:p>
                  </a:txBody>
                  <a:tcPr/>
                </a:tc>
                <a:tc>
                  <a:txBody>
                    <a:bodyPr/>
                    <a:lstStyle/>
                    <a:p>
                      <a:pPr algn="ctr"/>
                      <a:r>
                        <a:rPr lang="en-US" dirty="0" smtClean="0"/>
                        <a:t>Policy</a:t>
                      </a:r>
                      <a:endParaRPr lang="en-US" dirty="0"/>
                    </a:p>
                  </a:txBody>
                  <a:tcPr/>
                </a:tc>
              </a:tr>
              <a:tr h="388448">
                <a:tc>
                  <a:txBody>
                    <a:bodyPr/>
                    <a:lstStyle/>
                    <a:p>
                      <a:pPr algn="ctr"/>
                      <a:r>
                        <a:rPr lang="en-US" sz="1400" dirty="0" smtClean="0"/>
                        <a:t>#1</a:t>
                      </a:r>
                      <a:endParaRPr lang="en-US" sz="1400" dirty="0"/>
                    </a:p>
                  </a:txBody>
                  <a:tcPr/>
                </a:tc>
                <a:tc>
                  <a:txBody>
                    <a:bodyPr/>
                    <a:lstStyle/>
                    <a:p>
                      <a:pPr algn="ctr"/>
                      <a:r>
                        <a:rPr lang="en-US" sz="1400" dirty="0" smtClean="0"/>
                        <a:t>Baseline</a:t>
                      </a:r>
                      <a:endParaRPr lang="en-US" sz="1400" dirty="0"/>
                    </a:p>
                  </a:txBody>
                  <a:tcPr/>
                </a:tc>
                <a:tc>
                  <a:txBody>
                    <a:bodyPr/>
                    <a:lstStyle/>
                    <a:p>
                      <a:pPr algn="ctr"/>
                      <a:r>
                        <a:rPr lang="en-US" sz="1400" dirty="0" smtClean="0"/>
                        <a:t>Baseline</a:t>
                      </a:r>
                      <a:endParaRPr lang="en-US" sz="1400" dirty="0"/>
                    </a:p>
                  </a:txBody>
                  <a:tcPr/>
                </a:tc>
                <a:tc>
                  <a:txBody>
                    <a:bodyPr/>
                    <a:lstStyle/>
                    <a:p>
                      <a:pPr algn="ctr"/>
                      <a:r>
                        <a:rPr lang="en-US" sz="1400" dirty="0" smtClean="0"/>
                        <a:t>Baseline</a:t>
                      </a:r>
                      <a:endParaRPr lang="en-US" sz="1400" dirty="0"/>
                    </a:p>
                  </a:txBody>
                  <a:tcPr/>
                </a:tc>
              </a:tr>
              <a:tr h="491167">
                <a:tc>
                  <a:txBody>
                    <a:bodyPr/>
                    <a:lstStyle/>
                    <a:p>
                      <a:pPr algn="ctr"/>
                      <a:r>
                        <a:rPr lang="en-US" sz="1400" dirty="0" smtClean="0"/>
                        <a:t>#2</a:t>
                      </a:r>
                      <a:endParaRPr lang="en-US" sz="1400" dirty="0"/>
                    </a:p>
                  </a:txBody>
                  <a:tcPr/>
                </a:tc>
                <a:tc>
                  <a:txBody>
                    <a:bodyPr/>
                    <a:lstStyle/>
                    <a:p>
                      <a:pPr algn="ctr"/>
                      <a:r>
                        <a:rPr lang="en-US" sz="1400" dirty="0" smtClean="0"/>
                        <a:t>Baseline</a:t>
                      </a:r>
                      <a:endParaRPr lang="en-US" sz="1400" dirty="0"/>
                    </a:p>
                  </a:txBody>
                  <a:tcPr/>
                </a:tc>
                <a:tc>
                  <a:txBody>
                    <a:bodyPr/>
                    <a:lstStyle/>
                    <a:p>
                      <a:pPr algn="ctr"/>
                      <a:r>
                        <a:rPr lang="en-US" sz="1400" dirty="0" smtClean="0"/>
                        <a:t>+</a:t>
                      </a:r>
                      <a:r>
                        <a:rPr lang="en-US" sz="1400" baseline="0" dirty="0" smtClean="0"/>
                        <a:t> 20% in Transit Supply</a:t>
                      </a:r>
                      <a:endParaRPr lang="en-US" sz="1400" dirty="0"/>
                    </a:p>
                  </a:txBody>
                  <a:tcPr/>
                </a:tc>
                <a:tc>
                  <a:txBody>
                    <a:bodyPr/>
                    <a:lstStyle/>
                    <a:p>
                      <a:pPr algn="ctr"/>
                      <a:r>
                        <a:rPr lang="en-US" sz="1400" dirty="0" smtClean="0"/>
                        <a:t>Baseline</a:t>
                      </a:r>
                      <a:endParaRPr lang="en-US" sz="1400" dirty="0"/>
                    </a:p>
                  </a:txBody>
                  <a:tcPr/>
                </a:tc>
              </a:tr>
              <a:tr h="491167">
                <a:tc>
                  <a:txBody>
                    <a:bodyPr/>
                    <a:lstStyle/>
                    <a:p>
                      <a:pPr algn="ctr"/>
                      <a:r>
                        <a:rPr lang="en-US" sz="1400" dirty="0" smtClean="0"/>
                        <a:t>#3</a:t>
                      </a:r>
                      <a:endParaRPr lang="en-US" sz="1400" dirty="0"/>
                    </a:p>
                  </a:txBody>
                  <a:tcPr/>
                </a:tc>
                <a:tc>
                  <a:txBody>
                    <a:bodyPr/>
                    <a:lstStyle/>
                    <a:p>
                      <a:pPr algn="ctr"/>
                      <a:r>
                        <a:rPr lang="en-US" sz="1400" dirty="0" smtClean="0"/>
                        <a:t>Baseline</a:t>
                      </a:r>
                      <a:endParaRPr lang="en-US" sz="1400" dirty="0"/>
                    </a:p>
                  </a:txBody>
                  <a:tcPr/>
                </a:tc>
                <a:tc>
                  <a:txBody>
                    <a:bodyPr/>
                    <a:lstStyle/>
                    <a:p>
                      <a:pPr algn="ctr"/>
                      <a:r>
                        <a:rPr lang="en-US" sz="1400" dirty="0" smtClean="0"/>
                        <a:t>+ 20% in Roadway Supply</a:t>
                      </a:r>
                      <a:endParaRPr lang="en-US" sz="1400" dirty="0"/>
                    </a:p>
                  </a:txBody>
                  <a:tcPr/>
                </a:tc>
                <a:tc>
                  <a:txBody>
                    <a:bodyPr/>
                    <a:lstStyle/>
                    <a:p>
                      <a:pPr algn="ctr"/>
                      <a:r>
                        <a:rPr lang="en-US" sz="1400" dirty="0" smtClean="0"/>
                        <a:t>Baseline</a:t>
                      </a:r>
                      <a:endParaRPr lang="en-US" sz="1400" dirty="0"/>
                    </a:p>
                  </a:txBody>
                  <a:tcPr/>
                </a:tc>
              </a:tr>
              <a:tr h="491167">
                <a:tc>
                  <a:txBody>
                    <a:bodyPr/>
                    <a:lstStyle/>
                    <a:p>
                      <a:pPr algn="ctr"/>
                      <a:r>
                        <a:rPr lang="en-US" sz="1400" dirty="0" smtClean="0"/>
                        <a:t>#4</a:t>
                      </a:r>
                      <a:endParaRPr lang="en-US" sz="1400" dirty="0"/>
                    </a:p>
                  </a:txBody>
                  <a:tcPr/>
                </a:tc>
                <a:tc>
                  <a:txBody>
                    <a:bodyPr/>
                    <a:lstStyle/>
                    <a:p>
                      <a:pPr algn="ctr"/>
                      <a:r>
                        <a:rPr lang="en-US" sz="1400" dirty="0" smtClean="0"/>
                        <a:t>Baseline</a:t>
                      </a:r>
                      <a:endParaRPr lang="en-US" sz="1400" dirty="0"/>
                    </a:p>
                  </a:txBody>
                  <a:tcPr/>
                </a:tc>
                <a:tc>
                  <a:txBody>
                    <a:bodyPr/>
                    <a:lstStyle/>
                    <a:p>
                      <a:pPr algn="ctr"/>
                      <a:r>
                        <a:rPr lang="en-US" sz="1400" b="0" dirty="0" smtClean="0"/>
                        <a:t>Baseline</a:t>
                      </a:r>
                      <a:endParaRPr lang="en-US" sz="1400" b="0" dirty="0"/>
                    </a:p>
                  </a:txBody>
                  <a:tcPr/>
                </a:tc>
                <a:tc>
                  <a:txBody>
                    <a:bodyPr/>
                    <a:lstStyle/>
                    <a:p>
                      <a:pPr algn="ctr"/>
                      <a:r>
                        <a:rPr lang="en-US" sz="1400" dirty="0" smtClean="0"/>
                        <a:t>+20% in</a:t>
                      </a:r>
                      <a:r>
                        <a:rPr lang="en-US" sz="1400" baseline="0" dirty="0" smtClean="0"/>
                        <a:t> Lane Miles with ITS</a:t>
                      </a:r>
                      <a:endParaRPr lang="en-US" sz="1400" dirty="0"/>
                    </a:p>
                  </a:txBody>
                  <a:tcPr/>
                </a:tc>
              </a:tr>
              <a:tr h="693413">
                <a:tc>
                  <a:txBody>
                    <a:bodyPr/>
                    <a:lstStyle/>
                    <a:p>
                      <a:pPr algn="ctr"/>
                      <a:r>
                        <a:rPr lang="en-US" sz="1400" dirty="0" smtClean="0"/>
                        <a:t>#5</a:t>
                      </a:r>
                      <a:endParaRPr lang="en-US" sz="1400" dirty="0"/>
                    </a:p>
                  </a:txBody>
                  <a:tcPr/>
                </a:tc>
                <a:tc>
                  <a:txBody>
                    <a:bodyPr/>
                    <a:lstStyle/>
                    <a:p>
                      <a:pPr algn="ctr"/>
                      <a:r>
                        <a:rPr lang="en-US" sz="1400" dirty="0" smtClean="0"/>
                        <a:t>Shift</a:t>
                      </a:r>
                      <a:r>
                        <a:rPr lang="en-US" sz="1400" baseline="0" dirty="0" smtClean="0"/>
                        <a:t> 10% of Population and Employment to Close in Community and 10% to Urban Core.  Proportional reduction from Suburban Area</a:t>
                      </a:r>
                      <a:endParaRPr lang="en-US" sz="1400" dirty="0"/>
                    </a:p>
                  </a:txBody>
                  <a:tcPr/>
                </a:tc>
                <a:tc>
                  <a:txBody>
                    <a:bodyPr/>
                    <a:lstStyle/>
                    <a:p>
                      <a:pPr algn="ctr"/>
                      <a:r>
                        <a:rPr lang="en-US" sz="1400" dirty="0" smtClean="0"/>
                        <a:t>Baseline</a:t>
                      </a:r>
                      <a:endParaRPr lang="en-US" sz="1400" dirty="0"/>
                    </a:p>
                  </a:txBody>
                  <a:tcPr/>
                </a:tc>
                <a:tc>
                  <a:txBody>
                    <a:bodyPr/>
                    <a:lstStyle/>
                    <a:p>
                      <a:pPr algn="ctr"/>
                      <a:r>
                        <a:rPr lang="en-US" sz="1400" dirty="0" smtClean="0"/>
                        <a:t>Baseline</a:t>
                      </a:r>
                      <a:endParaRPr lang="en-US" sz="1400" dirty="0"/>
                    </a:p>
                  </a:txBody>
                  <a:tcPr/>
                </a:tc>
              </a:tr>
              <a:tr h="713804">
                <a:tc>
                  <a:txBody>
                    <a:bodyPr/>
                    <a:lstStyle/>
                    <a:p>
                      <a:pPr algn="ctr"/>
                      <a:r>
                        <a:rPr lang="en-US" sz="1400" dirty="0" smtClean="0"/>
                        <a:t>#6</a:t>
                      </a:r>
                      <a:endParaRPr lang="en-US" sz="1400" dirty="0"/>
                    </a:p>
                  </a:txBody>
                  <a:tcPr/>
                </a:tc>
                <a:tc>
                  <a:txBody>
                    <a:bodyPr/>
                    <a:lstStyle/>
                    <a:p>
                      <a:pPr algn="ctr"/>
                      <a:r>
                        <a:rPr lang="en-US" sz="1400" dirty="0" smtClean="0"/>
                        <a:t>Shift</a:t>
                      </a:r>
                      <a:r>
                        <a:rPr lang="en-US" sz="1400" baseline="0" dirty="0" smtClean="0"/>
                        <a:t> 20% of Population and Employment to Close in Community and 20% to Urban Core.  Proportional reduction from Suburban Area</a:t>
                      </a:r>
                      <a:endParaRPr lang="en-US" sz="1400" dirty="0" smtClean="0"/>
                    </a:p>
                  </a:txBody>
                  <a:tcPr/>
                </a:tc>
                <a:tc>
                  <a:txBody>
                    <a:bodyPr/>
                    <a:lstStyle/>
                    <a:p>
                      <a:pPr algn="ctr"/>
                      <a:r>
                        <a:rPr lang="en-US" sz="1400" dirty="0" smtClean="0"/>
                        <a:t>Baseline</a:t>
                      </a:r>
                      <a:endParaRPr lang="en-US" sz="1400" dirty="0"/>
                    </a:p>
                  </a:txBody>
                  <a:tcPr/>
                </a:tc>
                <a:tc>
                  <a:txBody>
                    <a:bodyPr/>
                    <a:lstStyle/>
                    <a:p>
                      <a:pPr algn="ctr"/>
                      <a:r>
                        <a:rPr lang="en-US" sz="1400" dirty="0" smtClean="0"/>
                        <a:t>Baseline</a:t>
                      </a:r>
                      <a:endParaRPr lang="en-US" sz="1400" dirty="0"/>
                    </a:p>
                  </a:txBody>
                  <a:tcPr/>
                </a:tc>
              </a:tr>
              <a:tr h="693413">
                <a:tc>
                  <a:txBody>
                    <a:bodyPr/>
                    <a:lstStyle/>
                    <a:p>
                      <a:pPr algn="ctr"/>
                      <a:r>
                        <a:rPr lang="en-US" sz="1400" dirty="0" smtClean="0"/>
                        <a:t>#7</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Shift</a:t>
                      </a:r>
                      <a:r>
                        <a:rPr lang="en-US" sz="1400" baseline="0" dirty="0" smtClean="0"/>
                        <a:t> 30% of Population and Employment to Close in Community and 30% to Urban Core.  Proportional reduction from Suburban Area</a:t>
                      </a:r>
                      <a:endParaRPr lang="en-US" sz="1400" dirty="0" smtClean="0"/>
                    </a:p>
                  </a:txBody>
                  <a:tcPr/>
                </a:tc>
                <a:tc>
                  <a:txBody>
                    <a:bodyPr/>
                    <a:lstStyle/>
                    <a:p>
                      <a:pPr algn="ctr"/>
                      <a:r>
                        <a:rPr lang="en-US" sz="1400" dirty="0" smtClean="0"/>
                        <a:t>Baseline</a:t>
                      </a:r>
                      <a:endParaRPr lang="en-US" sz="1400" dirty="0"/>
                    </a:p>
                  </a:txBody>
                  <a:tcPr/>
                </a:tc>
                <a:tc>
                  <a:txBody>
                    <a:bodyPr/>
                    <a:lstStyle/>
                    <a:p>
                      <a:pPr algn="ctr"/>
                      <a:r>
                        <a:rPr lang="en-US" sz="1400" dirty="0" smtClean="0"/>
                        <a:t>Baseline</a:t>
                      </a:r>
                      <a:endParaRPr lang="en-US" sz="1400" dirty="0"/>
                    </a:p>
                  </a:txBody>
                  <a:tcPr/>
                </a:tc>
              </a:tr>
              <a:tr h="693413">
                <a:tc>
                  <a:txBody>
                    <a:bodyPr/>
                    <a:lstStyle/>
                    <a:p>
                      <a:pPr algn="ctr"/>
                      <a:r>
                        <a:rPr lang="en-US" sz="1400" dirty="0" smtClean="0"/>
                        <a:t>#8</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Shift</a:t>
                      </a:r>
                      <a:r>
                        <a:rPr lang="en-US" sz="1400" baseline="0" dirty="0" smtClean="0"/>
                        <a:t> 30% of Population and Employment to Close in Community and 30% to Urban Core.  Proportional reduction from Suburban Area</a:t>
                      </a:r>
                      <a:endParaRPr lang="en-US" sz="1400" dirty="0" smtClean="0"/>
                    </a:p>
                  </a:txBody>
                  <a:tcPr/>
                </a:tc>
                <a:tc>
                  <a:txBody>
                    <a:bodyPr/>
                    <a:lstStyle/>
                    <a:p>
                      <a:pPr algn="ctr"/>
                      <a:r>
                        <a:rPr lang="en-US" sz="1400" dirty="0" smtClean="0"/>
                        <a:t>+20%</a:t>
                      </a:r>
                      <a:r>
                        <a:rPr lang="en-US" sz="1400" baseline="0" dirty="0" smtClean="0"/>
                        <a:t> in Transit Supply</a:t>
                      </a:r>
                      <a:endParaRPr lang="en-US" sz="1400" dirty="0"/>
                    </a:p>
                  </a:txBody>
                  <a:tcPr/>
                </a:tc>
                <a:tc>
                  <a:txBody>
                    <a:bodyPr/>
                    <a:lstStyle/>
                    <a:p>
                      <a:pPr algn="ctr"/>
                      <a:r>
                        <a:rPr lang="en-US" sz="1400" dirty="0" smtClean="0"/>
                        <a:t>+20% in Lane Miles with ITS</a:t>
                      </a:r>
                      <a:endParaRPr lang="en-US" sz="1400" dirty="0"/>
                    </a:p>
                  </a:txBody>
                  <a:tcPr/>
                </a:tc>
              </a:tr>
            </a:tbl>
          </a:graphicData>
        </a:graphic>
      </p:graphicFrame>
      <p:sp>
        <p:nvSpPr>
          <p:cNvPr id="7" name="Title 6"/>
          <p:cNvSpPr>
            <a:spLocks noGrp="1"/>
          </p:cNvSpPr>
          <p:nvPr>
            <p:ph type="title"/>
          </p:nvPr>
        </p:nvSpPr>
        <p:spPr/>
        <p:txBody>
          <a:bodyPr/>
          <a:lstStyle/>
          <a:p>
            <a:r>
              <a:rPr lang="en-US" dirty="0" smtClean="0"/>
              <a:t>Test Scenarios</a:t>
            </a:r>
            <a:endParaRPr lang="en-US" dirty="0"/>
          </a:p>
        </p:txBody>
      </p:sp>
    </p:spTree>
    <p:extLst>
      <p:ext uri="{BB962C8B-B14F-4D97-AF65-F5344CB8AC3E}">
        <p14:creationId xmlns:p14="http://schemas.microsoft.com/office/powerpoint/2010/main" val="17543558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500" dirty="0" smtClean="0">
                <a:latin typeface="+mj-lt"/>
              </a:rPr>
              <a:t>TRPC: Region Overview</a:t>
            </a:r>
            <a:endParaRPr lang="en-US" sz="2500" dirty="0" smtClean="0">
              <a:latin typeface="+mj-lt"/>
              <a:cs typeface="+mj-cs"/>
            </a:endParaRPr>
          </a:p>
        </p:txBody>
      </p:sp>
      <p:sp>
        <p:nvSpPr>
          <p:cNvPr id="4" name="Content Placeholder 3"/>
          <p:cNvSpPr>
            <a:spLocks noGrp="1"/>
          </p:cNvSpPr>
          <p:nvPr>
            <p:ph sz="quarter" idx="11"/>
          </p:nvPr>
        </p:nvSpPr>
        <p:spPr>
          <a:xfrm>
            <a:off x="-304800" y="914400"/>
            <a:ext cx="4724400" cy="5410200"/>
          </a:xfrm>
        </p:spPr>
        <p:txBody>
          <a:bodyPr>
            <a:normAutofit/>
          </a:bodyPr>
          <a:lstStyle/>
          <a:p>
            <a:pPr marL="457304" lvl="1" indent="0">
              <a:buNone/>
            </a:pPr>
            <a:r>
              <a:rPr lang="en-US" dirty="0" smtClean="0">
                <a:solidFill>
                  <a:srgbClr val="5C8093"/>
                </a:solidFill>
              </a:rPr>
              <a:t>Olympia, Washington metropolitan area</a:t>
            </a:r>
          </a:p>
          <a:p>
            <a:pPr lvl="2">
              <a:buFont typeface="Wingdings" pitchFamily="2" charset="2"/>
              <a:buChar char="§"/>
            </a:pPr>
            <a:r>
              <a:rPr lang="en-US" dirty="0" smtClean="0"/>
              <a:t>Single county, Thurston</a:t>
            </a:r>
          </a:p>
          <a:p>
            <a:pPr lvl="2">
              <a:buFont typeface="Wingdings" pitchFamily="2" charset="2"/>
              <a:buChar char="§"/>
            </a:pPr>
            <a:r>
              <a:rPr lang="en-US" dirty="0" smtClean="0"/>
              <a:t>2010 population of </a:t>
            </a:r>
            <a:r>
              <a:rPr lang="en-US" u="sng" dirty="0" smtClean="0"/>
              <a:t>250,000 </a:t>
            </a:r>
            <a:r>
              <a:rPr lang="en-US" dirty="0" smtClean="0"/>
              <a:t>and 2040 projected population of </a:t>
            </a:r>
            <a:r>
              <a:rPr lang="en-US" u="sng" dirty="0" smtClean="0"/>
              <a:t>425,000 </a:t>
            </a:r>
            <a:r>
              <a:rPr lang="en-US" dirty="0" smtClean="0"/>
              <a:t>(growth of 69%)</a:t>
            </a:r>
          </a:p>
          <a:p>
            <a:pPr lvl="2">
              <a:buFont typeface="Wingdings" pitchFamily="2" charset="2"/>
              <a:buChar char="§"/>
            </a:pPr>
            <a:r>
              <a:rPr lang="en-US" dirty="0" smtClean="0"/>
              <a:t>2010 employment of </a:t>
            </a:r>
            <a:r>
              <a:rPr lang="en-US" u="sng" dirty="0" smtClean="0"/>
              <a:t>130,000 </a:t>
            </a:r>
            <a:r>
              <a:rPr lang="en-US" dirty="0" smtClean="0"/>
              <a:t>and 2040 project growth of 100%</a:t>
            </a:r>
          </a:p>
        </p:txBody>
      </p:sp>
      <p:pic>
        <p:nvPicPr>
          <p:cNvPr id="1026" name="Picture 2" descr="C:\Projects\SHRP2C16\Documents\TRPC Materials\TRPC_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685800"/>
            <a:ext cx="4343400" cy="562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632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500" dirty="0" smtClean="0">
                <a:latin typeface="+mj-lt"/>
                <a:cs typeface="+mj-cs"/>
              </a:rPr>
              <a:t>TRPC: Population and employment</a:t>
            </a:r>
          </a:p>
        </p:txBody>
      </p:sp>
      <p:sp>
        <p:nvSpPr>
          <p:cNvPr id="6" name="TextBox 5"/>
          <p:cNvSpPr txBox="1"/>
          <p:nvPr/>
        </p:nvSpPr>
        <p:spPr>
          <a:xfrm>
            <a:off x="5638800" y="4648200"/>
            <a:ext cx="1143000" cy="276999"/>
          </a:xfrm>
          <a:prstGeom prst="rect">
            <a:avLst/>
          </a:prstGeom>
          <a:noFill/>
        </p:spPr>
        <p:txBody>
          <a:bodyPr wrap="square" rtlCol="0">
            <a:spAutoFit/>
          </a:bodyPr>
          <a:lstStyle/>
          <a:p>
            <a:r>
              <a:rPr lang="en-US" sz="1200" b="1" dirty="0" smtClean="0">
                <a:solidFill>
                  <a:schemeClr val="bg1"/>
                </a:solidFill>
              </a:rPr>
              <a:t>Washington</a:t>
            </a:r>
            <a:endParaRPr lang="en-US" sz="1200" b="1" dirty="0">
              <a:solidFill>
                <a:schemeClr val="bg1"/>
              </a:solidFill>
            </a:endParaRPr>
          </a:p>
        </p:txBody>
      </p:sp>
      <p:sp>
        <p:nvSpPr>
          <p:cNvPr id="7" name="TextBox 6"/>
          <p:cNvSpPr txBox="1"/>
          <p:nvPr/>
        </p:nvSpPr>
        <p:spPr>
          <a:xfrm>
            <a:off x="6858000" y="5029200"/>
            <a:ext cx="1143000" cy="276999"/>
          </a:xfrm>
          <a:prstGeom prst="rect">
            <a:avLst/>
          </a:prstGeom>
          <a:noFill/>
        </p:spPr>
        <p:txBody>
          <a:bodyPr wrap="square" rtlCol="0">
            <a:spAutoFit/>
          </a:bodyPr>
          <a:lstStyle/>
          <a:p>
            <a:r>
              <a:rPr lang="en-US" sz="1200" b="1" dirty="0" smtClean="0">
                <a:solidFill>
                  <a:schemeClr val="bg1"/>
                </a:solidFill>
              </a:rPr>
              <a:t>Clackamas</a:t>
            </a:r>
            <a:endParaRPr lang="en-US" sz="1200" b="1" dirty="0">
              <a:solidFill>
                <a:schemeClr val="bg1"/>
              </a:solidFill>
            </a:endParaRPr>
          </a:p>
        </p:txBody>
      </p:sp>
      <p:sp>
        <p:nvSpPr>
          <p:cNvPr id="8" name="TextBox 7"/>
          <p:cNvSpPr txBox="1"/>
          <p:nvPr/>
        </p:nvSpPr>
        <p:spPr>
          <a:xfrm>
            <a:off x="6553200" y="4676001"/>
            <a:ext cx="1143000" cy="276999"/>
          </a:xfrm>
          <a:prstGeom prst="rect">
            <a:avLst/>
          </a:prstGeom>
          <a:noFill/>
        </p:spPr>
        <p:txBody>
          <a:bodyPr wrap="square" rtlCol="0">
            <a:spAutoFit/>
          </a:bodyPr>
          <a:lstStyle/>
          <a:p>
            <a:r>
              <a:rPr lang="en-US" sz="1200" b="1" dirty="0" smtClean="0">
                <a:solidFill>
                  <a:schemeClr val="bg1"/>
                </a:solidFill>
              </a:rPr>
              <a:t>Multnomah</a:t>
            </a:r>
            <a:endParaRPr lang="en-US" sz="1200" b="1" dirty="0">
              <a:solidFill>
                <a:schemeClr val="bg1"/>
              </a:solidFill>
            </a:endParaRPr>
          </a:p>
        </p:txBody>
      </p:sp>
      <p:sp>
        <p:nvSpPr>
          <p:cNvPr id="13" name="TextBox 12"/>
          <p:cNvSpPr txBox="1"/>
          <p:nvPr/>
        </p:nvSpPr>
        <p:spPr>
          <a:xfrm>
            <a:off x="228600" y="5281136"/>
            <a:ext cx="4419600" cy="738664"/>
          </a:xfrm>
          <a:prstGeom prst="rect">
            <a:avLst/>
          </a:prstGeom>
          <a:noFill/>
        </p:spPr>
        <p:txBody>
          <a:bodyPr wrap="square" rtlCol="0">
            <a:spAutoFit/>
          </a:bodyPr>
          <a:lstStyle/>
          <a:p>
            <a:r>
              <a:rPr lang="en-US" sz="1400" dirty="0" smtClean="0"/>
              <a:t>Overall population in the base case is ~65% suburban in 2040, ~20% rural, ~10% CIC and only ~2% urban core</a:t>
            </a:r>
          </a:p>
        </p:txBody>
      </p:sp>
      <p:sp>
        <p:nvSpPr>
          <p:cNvPr id="14" name="TextBox 13"/>
          <p:cNvSpPr txBox="1"/>
          <p:nvPr/>
        </p:nvSpPr>
        <p:spPr>
          <a:xfrm>
            <a:off x="4724400" y="5294293"/>
            <a:ext cx="4419600" cy="523220"/>
          </a:xfrm>
          <a:prstGeom prst="rect">
            <a:avLst/>
          </a:prstGeom>
          <a:noFill/>
        </p:spPr>
        <p:txBody>
          <a:bodyPr wrap="square" rtlCol="0">
            <a:spAutoFit/>
          </a:bodyPr>
          <a:lstStyle/>
          <a:p>
            <a:r>
              <a:rPr lang="en-US" sz="1400" dirty="0" smtClean="0"/>
              <a:t>Employment is slightly more evenly distributed, with ~50% in suburban, ~25% CIC, and ~15% urban core</a:t>
            </a:r>
          </a:p>
        </p:txBody>
      </p:sp>
      <p:pic>
        <p:nvPicPr>
          <p:cNvPr id="2050" name="Picture 2" descr="C:\Projects\SHRP2C16\Documents\TRPC Materials\trpc\PopByAreaType_v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Projects\SHRP2C16\Documents\TRPC Materials\trpc\EmpByAreaType_v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858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373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6" y="0"/>
            <a:ext cx="8229600" cy="533400"/>
          </a:xfrm>
        </p:spPr>
        <p:txBody>
          <a:bodyPr/>
          <a:lstStyle/>
          <a:p>
            <a:r>
              <a:rPr lang="en-US" dirty="0" smtClean="0"/>
              <a:t>SmartGAP Place Types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80719" cy="521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0834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500" dirty="0" smtClean="0">
                <a:latin typeface="+mj-lt"/>
                <a:cs typeface="+mj-cs"/>
              </a:rPr>
              <a:t>TRPC: Population allocation</a:t>
            </a:r>
          </a:p>
        </p:txBody>
      </p:sp>
      <p:sp>
        <p:nvSpPr>
          <p:cNvPr id="6" name="TextBox 5"/>
          <p:cNvSpPr txBox="1"/>
          <p:nvPr/>
        </p:nvSpPr>
        <p:spPr>
          <a:xfrm>
            <a:off x="5638800" y="4648200"/>
            <a:ext cx="1143000" cy="276999"/>
          </a:xfrm>
          <a:prstGeom prst="rect">
            <a:avLst/>
          </a:prstGeom>
          <a:noFill/>
        </p:spPr>
        <p:txBody>
          <a:bodyPr wrap="square" rtlCol="0">
            <a:spAutoFit/>
          </a:bodyPr>
          <a:lstStyle/>
          <a:p>
            <a:r>
              <a:rPr lang="en-US" sz="1200" b="1" dirty="0" smtClean="0">
                <a:solidFill>
                  <a:schemeClr val="bg1"/>
                </a:solidFill>
              </a:rPr>
              <a:t>Washington</a:t>
            </a:r>
            <a:endParaRPr lang="en-US" sz="1200" b="1" dirty="0">
              <a:solidFill>
                <a:schemeClr val="bg1"/>
              </a:solidFill>
            </a:endParaRPr>
          </a:p>
        </p:txBody>
      </p:sp>
      <p:sp>
        <p:nvSpPr>
          <p:cNvPr id="7" name="TextBox 6"/>
          <p:cNvSpPr txBox="1"/>
          <p:nvPr/>
        </p:nvSpPr>
        <p:spPr>
          <a:xfrm>
            <a:off x="6858000" y="5029200"/>
            <a:ext cx="1143000" cy="276999"/>
          </a:xfrm>
          <a:prstGeom prst="rect">
            <a:avLst/>
          </a:prstGeom>
          <a:noFill/>
        </p:spPr>
        <p:txBody>
          <a:bodyPr wrap="square" rtlCol="0">
            <a:spAutoFit/>
          </a:bodyPr>
          <a:lstStyle/>
          <a:p>
            <a:r>
              <a:rPr lang="en-US" sz="1200" b="1" dirty="0" smtClean="0">
                <a:solidFill>
                  <a:schemeClr val="bg1"/>
                </a:solidFill>
              </a:rPr>
              <a:t>Clackamas</a:t>
            </a:r>
            <a:endParaRPr lang="en-US" sz="1200" b="1" dirty="0">
              <a:solidFill>
                <a:schemeClr val="bg1"/>
              </a:solidFill>
            </a:endParaRPr>
          </a:p>
        </p:txBody>
      </p:sp>
      <p:sp>
        <p:nvSpPr>
          <p:cNvPr id="8" name="TextBox 7"/>
          <p:cNvSpPr txBox="1"/>
          <p:nvPr/>
        </p:nvSpPr>
        <p:spPr>
          <a:xfrm>
            <a:off x="6553200" y="4676001"/>
            <a:ext cx="1143000" cy="276999"/>
          </a:xfrm>
          <a:prstGeom prst="rect">
            <a:avLst/>
          </a:prstGeom>
          <a:noFill/>
        </p:spPr>
        <p:txBody>
          <a:bodyPr wrap="square" rtlCol="0">
            <a:spAutoFit/>
          </a:bodyPr>
          <a:lstStyle/>
          <a:p>
            <a:r>
              <a:rPr lang="en-US" sz="1200" b="1" dirty="0" smtClean="0">
                <a:solidFill>
                  <a:schemeClr val="bg1"/>
                </a:solidFill>
              </a:rPr>
              <a:t>Multnomah</a:t>
            </a:r>
            <a:endParaRPr lang="en-US" sz="1200" b="1" dirty="0">
              <a:solidFill>
                <a:schemeClr val="bg1"/>
              </a:solidFill>
            </a:endParaRPr>
          </a:p>
        </p:txBody>
      </p:sp>
      <p:sp>
        <p:nvSpPr>
          <p:cNvPr id="13" name="TextBox 12"/>
          <p:cNvSpPr txBox="1"/>
          <p:nvPr/>
        </p:nvSpPr>
        <p:spPr>
          <a:xfrm>
            <a:off x="228600" y="5281136"/>
            <a:ext cx="4419600" cy="738664"/>
          </a:xfrm>
          <a:prstGeom prst="rect">
            <a:avLst/>
          </a:prstGeom>
          <a:noFill/>
        </p:spPr>
        <p:txBody>
          <a:bodyPr wrap="square" rtlCol="0">
            <a:spAutoFit/>
          </a:bodyPr>
          <a:lstStyle/>
          <a:p>
            <a:r>
              <a:rPr lang="en-US" sz="1400" dirty="0" smtClean="0"/>
              <a:t>TRPC moved relatively modest amounts of growth from suburban to close in communities for their land use allocation scenarios</a:t>
            </a:r>
          </a:p>
        </p:txBody>
      </p:sp>
      <p:sp>
        <p:nvSpPr>
          <p:cNvPr id="14" name="TextBox 13"/>
          <p:cNvSpPr txBox="1"/>
          <p:nvPr/>
        </p:nvSpPr>
        <p:spPr>
          <a:xfrm>
            <a:off x="4724400" y="5294293"/>
            <a:ext cx="4419600" cy="738664"/>
          </a:xfrm>
          <a:prstGeom prst="rect">
            <a:avLst/>
          </a:prstGeom>
          <a:noFill/>
        </p:spPr>
        <p:txBody>
          <a:bodyPr wrap="square" rtlCol="0">
            <a:spAutoFit/>
          </a:bodyPr>
          <a:lstStyle/>
          <a:p>
            <a:r>
              <a:rPr lang="en-US" sz="1400" dirty="0" smtClean="0"/>
              <a:t>Similarly, new residential growth was moved in modest amounts from residential areas to mixed use areas</a:t>
            </a:r>
          </a:p>
        </p:txBody>
      </p:sp>
      <p:pic>
        <p:nvPicPr>
          <p:cNvPr id="3074" name="Picture 2" descr="C:\Projects\SHRP2C16\Documents\TRPC Materials\trpc\PopByAreaType_Scen_v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96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Projects\SHRP2C16\Documents\TRPC Materials\trpc\PopByDevType_Scen_v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09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97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500" dirty="0" smtClean="0">
                <a:latin typeface="+mj-lt"/>
                <a:cs typeface="+mj-cs"/>
              </a:rPr>
              <a:t>TRPC: Employment allocation</a:t>
            </a:r>
          </a:p>
        </p:txBody>
      </p:sp>
      <p:sp>
        <p:nvSpPr>
          <p:cNvPr id="6" name="TextBox 5"/>
          <p:cNvSpPr txBox="1"/>
          <p:nvPr/>
        </p:nvSpPr>
        <p:spPr>
          <a:xfrm>
            <a:off x="5638800" y="4648200"/>
            <a:ext cx="1143000" cy="276999"/>
          </a:xfrm>
          <a:prstGeom prst="rect">
            <a:avLst/>
          </a:prstGeom>
          <a:noFill/>
        </p:spPr>
        <p:txBody>
          <a:bodyPr wrap="square" rtlCol="0">
            <a:spAutoFit/>
          </a:bodyPr>
          <a:lstStyle/>
          <a:p>
            <a:r>
              <a:rPr lang="en-US" sz="1200" b="1" dirty="0" smtClean="0">
                <a:solidFill>
                  <a:schemeClr val="bg1"/>
                </a:solidFill>
              </a:rPr>
              <a:t>Washington</a:t>
            </a:r>
            <a:endParaRPr lang="en-US" sz="1200" b="1" dirty="0">
              <a:solidFill>
                <a:schemeClr val="bg1"/>
              </a:solidFill>
            </a:endParaRPr>
          </a:p>
        </p:txBody>
      </p:sp>
      <p:sp>
        <p:nvSpPr>
          <p:cNvPr id="7" name="TextBox 6"/>
          <p:cNvSpPr txBox="1"/>
          <p:nvPr/>
        </p:nvSpPr>
        <p:spPr>
          <a:xfrm>
            <a:off x="6858000" y="5029200"/>
            <a:ext cx="1143000" cy="276999"/>
          </a:xfrm>
          <a:prstGeom prst="rect">
            <a:avLst/>
          </a:prstGeom>
          <a:noFill/>
        </p:spPr>
        <p:txBody>
          <a:bodyPr wrap="square" rtlCol="0">
            <a:spAutoFit/>
          </a:bodyPr>
          <a:lstStyle/>
          <a:p>
            <a:r>
              <a:rPr lang="en-US" sz="1200" b="1" dirty="0" smtClean="0">
                <a:solidFill>
                  <a:schemeClr val="bg1"/>
                </a:solidFill>
              </a:rPr>
              <a:t>Clackamas</a:t>
            </a:r>
            <a:endParaRPr lang="en-US" sz="1200" b="1" dirty="0">
              <a:solidFill>
                <a:schemeClr val="bg1"/>
              </a:solidFill>
            </a:endParaRPr>
          </a:p>
        </p:txBody>
      </p:sp>
      <p:sp>
        <p:nvSpPr>
          <p:cNvPr id="8" name="TextBox 7"/>
          <p:cNvSpPr txBox="1"/>
          <p:nvPr/>
        </p:nvSpPr>
        <p:spPr>
          <a:xfrm>
            <a:off x="6553200" y="4676001"/>
            <a:ext cx="1143000" cy="276999"/>
          </a:xfrm>
          <a:prstGeom prst="rect">
            <a:avLst/>
          </a:prstGeom>
          <a:noFill/>
        </p:spPr>
        <p:txBody>
          <a:bodyPr wrap="square" rtlCol="0">
            <a:spAutoFit/>
          </a:bodyPr>
          <a:lstStyle/>
          <a:p>
            <a:r>
              <a:rPr lang="en-US" sz="1200" b="1" dirty="0" smtClean="0">
                <a:solidFill>
                  <a:schemeClr val="bg1"/>
                </a:solidFill>
              </a:rPr>
              <a:t>Multnomah</a:t>
            </a:r>
            <a:endParaRPr lang="en-US" sz="1200" b="1" dirty="0">
              <a:solidFill>
                <a:schemeClr val="bg1"/>
              </a:solidFill>
            </a:endParaRPr>
          </a:p>
        </p:txBody>
      </p:sp>
      <p:sp>
        <p:nvSpPr>
          <p:cNvPr id="13" name="TextBox 12"/>
          <p:cNvSpPr txBox="1"/>
          <p:nvPr/>
        </p:nvSpPr>
        <p:spPr>
          <a:xfrm>
            <a:off x="228600" y="5281136"/>
            <a:ext cx="4419600" cy="954107"/>
          </a:xfrm>
          <a:prstGeom prst="rect">
            <a:avLst/>
          </a:prstGeom>
          <a:noFill/>
        </p:spPr>
        <p:txBody>
          <a:bodyPr wrap="square" rtlCol="0">
            <a:spAutoFit/>
          </a:bodyPr>
          <a:lstStyle/>
          <a:p>
            <a:r>
              <a:rPr lang="en-US" sz="1400" dirty="0" smtClean="0"/>
              <a:t>TRPC was similarly conservative with employment and moved relatively small amounts of growth from suburban to close in communities for their land use allocation scenarios</a:t>
            </a:r>
          </a:p>
        </p:txBody>
      </p:sp>
      <p:sp>
        <p:nvSpPr>
          <p:cNvPr id="14" name="TextBox 13"/>
          <p:cNvSpPr txBox="1"/>
          <p:nvPr/>
        </p:nvSpPr>
        <p:spPr>
          <a:xfrm>
            <a:off x="4724400" y="5294293"/>
            <a:ext cx="4419600" cy="523220"/>
          </a:xfrm>
          <a:prstGeom prst="rect">
            <a:avLst/>
          </a:prstGeom>
          <a:noFill/>
        </p:spPr>
        <p:txBody>
          <a:bodyPr wrap="square" rtlCol="0">
            <a:spAutoFit/>
          </a:bodyPr>
          <a:lstStyle/>
          <a:p>
            <a:r>
              <a:rPr lang="en-US" sz="1400" dirty="0" smtClean="0"/>
              <a:t>For new employment growth, small amounts were moved from residential areas to mixed use areas</a:t>
            </a:r>
          </a:p>
        </p:txBody>
      </p:sp>
      <p:pic>
        <p:nvPicPr>
          <p:cNvPr id="4101" name="Picture 5" descr="C:\Projects\SHRP2C16\Documents\TRPC Materials\trpc\EmpByDevType_Sce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096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Projects\SHRP2C16\Documents\TRPC Materials\trpc\EmpByAreaType_Sce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81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r>
              <a:rPr lang="en-US" dirty="0" smtClean="0"/>
              <a:t>	</a:t>
            </a:r>
            <a:endParaRPr lang="en-US" dirty="0"/>
          </a:p>
        </p:txBody>
      </p:sp>
      <p:sp>
        <p:nvSpPr>
          <p:cNvPr id="4" name="Content Placeholder 3"/>
          <p:cNvSpPr>
            <a:spLocks noGrp="1"/>
          </p:cNvSpPr>
          <p:nvPr>
            <p:ph sz="quarter" idx="11"/>
          </p:nvPr>
        </p:nvSpPr>
        <p:spPr>
          <a:xfrm>
            <a:off x="415637" y="1411940"/>
            <a:ext cx="8042563" cy="5141259"/>
          </a:xfrm>
        </p:spPr>
        <p:txBody>
          <a:bodyPr>
            <a:normAutofit/>
          </a:bodyPr>
          <a:lstStyle/>
          <a:p>
            <a:r>
              <a:rPr lang="en-US" dirty="0"/>
              <a:t>Project </a:t>
            </a:r>
            <a:r>
              <a:rPr lang="en-US" dirty="0" smtClean="0"/>
              <a:t>Overview</a:t>
            </a:r>
            <a:endParaRPr lang="en-US" dirty="0"/>
          </a:p>
          <a:p>
            <a:r>
              <a:rPr lang="en-US" dirty="0" smtClean="0"/>
              <a:t>Software</a:t>
            </a:r>
            <a:endParaRPr lang="en-US" dirty="0"/>
          </a:p>
          <a:p>
            <a:pPr marL="1142444" lvl="1" indent="-457200"/>
            <a:r>
              <a:rPr lang="en-US" dirty="0"/>
              <a:t>Smart Growth Area Planning Tool (</a:t>
            </a:r>
            <a:r>
              <a:rPr lang="en-US" dirty="0" err="1"/>
              <a:t>SmartGAP</a:t>
            </a:r>
            <a:r>
              <a:rPr lang="en-US" dirty="0"/>
              <a:t>) </a:t>
            </a:r>
          </a:p>
          <a:p>
            <a:r>
              <a:rPr lang="en-US" dirty="0"/>
              <a:t>Pilot Tests</a:t>
            </a:r>
          </a:p>
          <a:p>
            <a:pPr marL="1142444" lvl="1" indent="-457200"/>
            <a:r>
              <a:rPr lang="en-US" dirty="0"/>
              <a:t>Atlanta Regional Commission (ARC)</a:t>
            </a:r>
          </a:p>
          <a:p>
            <a:pPr marL="1142444" lvl="1" indent="-457200"/>
            <a:r>
              <a:rPr lang="en-US" dirty="0" smtClean="0"/>
              <a:t>Maryland </a:t>
            </a:r>
            <a:r>
              <a:rPr lang="en-US" dirty="0"/>
              <a:t>Department of Transportation (</a:t>
            </a:r>
            <a:r>
              <a:rPr lang="en-US" dirty="0" smtClean="0"/>
              <a:t>MDOT</a:t>
            </a:r>
          </a:p>
          <a:p>
            <a:pPr marL="1142444" lvl="1" indent="-457200"/>
            <a:r>
              <a:rPr lang="en-US" dirty="0"/>
              <a:t>Thurston Regional Planning Commission (TRPC</a:t>
            </a:r>
            <a:r>
              <a:rPr lang="en-US" dirty="0" smtClean="0"/>
              <a:t>)</a:t>
            </a:r>
          </a:p>
          <a:p>
            <a:pPr marL="457200" indent="-457200"/>
            <a:r>
              <a:rPr lang="en-US" dirty="0" smtClean="0"/>
              <a:t>Publication Release</a:t>
            </a:r>
            <a:endParaRPr lang="en-US" dirty="0" smtClean="0"/>
          </a:p>
        </p:txBody>
      </p:sp>
    </p:spTree>
    <p:extLst>
      <p:ext uri="{BB962C8B-B14F-4D97-AF65-F5344CB8AC3E}">
        <p14:creationId xmlns:p14="http://schemas.microsoft.com/office/powerpoint/2010/main" val="3485716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500" dirty="0" smtClean="0">
                <a:latin typeface="+mj-lt"/>
                <a:cs typeface="+mj-cs"/>
              </a:rPr>
              <a:t>Change in Vehicle Miles and Vehicle Hours Traveled</a:t>
            </a:r>
          </a:p>
        </p:txBody>
      </p:sp>
      <p:sp>
        <p:nvSpPr>
          <p:cNvPr id="7" name="TextBox 6"/>
          <p:cNvSpPr txBox="1"/>
          <p:nvPr/>
        </p:nvSpPr>
        <p:spPr>
          <a:xfrm>
            <a:off x="6858000" y="5029200"/>
            <a:ext cx="1143000" cy="276999"/>
          </a:xfrm>
          <a:prstGeom prst="rect">
            <a:avLst/>
          </a:prstGeom>
          <a:noFill/>
        </p:spPr>
        <p:txBody>
          <a:bodyPr wrap="square" rtlCol="0">
            <a:spAutoFit/>
          </a:bodyPr>
          <a:lstStyle/>
          <a:p>
            <a:r>
              <a:rPr lang="en-US" sz="1200" b="1" dirty="0" smtClean="0">
                <a:solidFill>
                  <a:schemeClr val="bg1"/>
                </a:solidFill>
              </a:rPr>
              <a:t>Clackamas</a:t>
            </a:r>
            <a:endParaRPr lang="en-US" sz="1200" b="1" dirty="0">
              <a:solidFill>
                <a:schemeClr val="bg1"/>
              </a:solidFill>
            </a:endParaRPr>
          </a:p>
        </p:txBody>
      </p:sp>
      <p:sp>
        <p:nvSpPr>
          <p:cNvPr id="8" name="TextBox 7"/>
          <p:cNvSpPr txBox="1"/>
          <p:nvPr/>
        </p:nvSpPr>
        <p:spPr>
          <a:xfrm>
            <a:off x="6553200" y="4676001"/>
            <a:ext cx="1143000" cy="276999"/>
          </a:xfrm>
          <a:prstGeom prst="rect">
            <a:avLst/>
          </a:prstGeom>
          <a:noFill/>
        </p:spPr>
        <p:txBody>
          <a:bodyPr wrap="square" rtlCol="0">
            <a:spAutoFit/>
          </a:bodyPr>
          <a:lstStyle/>
          <a:p>
            <a:r>
              <a:rPr lang="en-US" sz="1200" b="1" dirty="0" smtClean="0">
                <a:solidFill>
                  <a:schemeClr val="bg1"/>
                </a:solidFill>
              </a:rPr>
              <a:t>Multnomah</a:t>
            </a:r>
            <a:endParaRPr lang="en-US" sz="1200" b="1" dirty="0">
              <a:solidFill>
                <a:schemeClr val="bg1"/>
              </a:solidFill>
            </a:endParaRPr>
          </a:p>
        </p:txBody>
      </p:sp>
      <p:sp>
        <p:nvSpPr>
          <p:cNvPr id="13" name="TextBox 12"/>
          <p:cNvSpPr txBox="1"/>
          <p:nvPr/>
        </p:nvSpPr>
        <p:spPr>
          <a:xfrm>
            <a:off x="231569" y="5231249"/>
            <a:ext cx="8686800" cy="1169551"/>
          </a:xfrm>
          <a:prstGeom prst="rect">
            <a:avLst/>
          </a:prstGeom>
          <a:noFill/>
        </p:spPr>
        <p:txBody>
          <a:bodyPr wrap="square" rtlCol="0">
            <a:spAutoFit/>
          </a:bodyPr>
          <a:lstStyle/>
          <a:p>
            <a:pPr marL="285750" indent="-285750">
              <a:buFont typeface="Arial" pitchFamily="34" charset="0"/>
              <a:buChar char="•"/>
            </a:pPr>
            <a:r>
              <a:rPr lang="en-US" sz="1400" dirty="0" smtClean="0"/>
              <a:t>VMT is sensitive to changes in demand and supply.  The third scenario – adding highway lane miles – increases VMT slightly. Other scenarios – adding transit, or focusing development in central areas – reduces VMT. </a:t>
            </a:r>
          </a:p>
          <a:p>
            <a:pPr marL="285750" indent="-285750">
              <a:buFont typeface="Arial" pitchFamily="34" charset="0"/>
              <a:buChar char="•"/>
            </a:pPr>
            <a:r>
              <a:rPr lang="en-US" sz="1400" dirty="0" smtClean="0"/>
              <a:t>VHT responds slightly differently. VMT reductions tend to result in lower VHT, but also policies that reduce congestion can reduce VHT even with no change or an increase in VMT.</a:t>
            </a:r>
          </a:p>
        </p:txBody>
      </p:sp>
      <p:pic>
        <p:nvPicPr>
          <p:cNvPr id="5122" name="Picture 2" descr="C:\Projects\SHRP2C16\Documents\TRPC Materials\trpc\DvmtBySce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Projects\SHRP2C16\Documents\TRPC Materials\trpc\VehHrBySce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858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4055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sz="2500" dirty="0" smtClean="0">
                <a:latin typeface="+mj-lt"/>
                <a:cs typeface="+mj-cs"/>
              </a:rPr>
              <a:t>Changes in Average Speeds and GHG Emissions</a:t>
            </a:r>
          </a:p>
        </p:txBody>
      </p:sp>
      <p:sp>
        <p:nvSpPr>
          <p:cNvPr id="6" name="TextBox 5"/>
          <p:cNvSpPr txBox="1"/>
          <p:nvPr/>
        </p:nvSpPr>
        <p:spPr>
          <a:xfrm>
            <a:off x="5638800" y="4648200"/>
            <a:ext cx="1143000" cy="276999"/>
          </a:xfrm>
          <a:prstGeom prst="rect">
            <a:avLst/>
          </a:prstGeom>
          <a:noFill/>
        </p:spPr>
        <p:txBody>
          <a:bodyPr wrap="square" rtlCol="0">
            <a:spAutoFit/>
          </a:bodyPr>
          <a:lstStyle/>
          <a:p>
            <a:r>
              <a:rPr lang="en-US" sz="1200" b="1" dirty="0" smtClean="0">
                <a:solidFill>
                  <a:schemeClr val="bg1"/>
                </a:solidFill>
              </a:rPr>
              <a:t>Washington</a:t>
            </a:r>
            <a:endParaRPr lang="en-US" sz="1200" b="1" dirty="0">
              <a:solidFill>
                <a:schemeClr val="bg1"/>
              </a:solidFill>
            </a:endParaRPr>
          </a:p>
        </p:txBody>
      </p:sp>
      <p:sp>
        <p:nvSpPr>
          <p:cNvPr id="7" name="TextBox 6"/>
          <p:cNvSpPr txBox="1"/>
          <p:nvPr/>
        </p:nvSpPr>
        <p:spPr>
          <a:xfrm>
            <a:off x="6858000" y="5029200"/>
            <a:ext cx="1143000" cy="276999"/>
          </a:xfrm>
          <a:prstGeom prst="rect">
            <a:avLst/>
          </a:prstGeom>
          <a:noFill/>
        </p:spPr>
        <p:txBody>
          <a:bodyPr wrap="square" rtlCol="0">
            <a:spAutoFit/>
          </a:bodyPr>
          <a:lstStyle/>
          <a:p>
            <a:r>
              <a:rPr lang="en-US" sz="1200" b="1" dirty="0" smtClean="0">
                <a:solidFill>
                  <a:schemeClr val="bg1"/>
                </a:solidFill>
              </a:rPr>
              <a:t>Clackamas</a:t>
            </a:r>
            <a:endParaRPr lang="en-US" sz="1200" b="1" dirty="0">
              <a:solidFill>
                <a:schemeClr val="bg1"/>
              </a:solidFill>
            </a:endParaRPr>
          </a:p>
        </p:txBody>
      </p:sp>
      <p:sp>
        <p:nvSpPr>
          <p:cNvPr id="8" name="TextBox 7"/>
          <p:cNvSpPr txBox="1"/>
          <p:nvPr/>
        </p:nvSpPr>
        <p:spPr>
          <a:xfrm>
            <a:off x="6553200" y="4676001"/>
            <a:ext cx="1143000" cy="276999"/>
          </a:xfrm>
          <a:prstGeom prst="rect">
            <a:avLst/>
          </a:prstGeom>
          <a:noFill/>
        </p:spPr>
        <p:txBody>
          <a:bodyPr wrap="square" rtlCol="0">
            <a:spAutoFit/>
          </a:bodyPr>
          <a:lstStyle/>
          <a:p>
            <a:r>
              <a:rPr lang="en-US" sz="1200" b="1" dirty="0" smtClean="0">
                <a:solidFill>
                  <a:schemeClr val="bg1"/>
                </a:solidFill>
              </a:rPr>
              <a:t>Multnomah</a:t>
            </a:r>
            <a:endParaRPr lang="en-US" sz="1200" b="1" dirty="0">
              <a:solidFill>
                <a:schemeClr val="bg1"/>
              </a:solidFill>
            </a:endParaRPr>
          </a:p>
        </p:txBody>
      </p:sp>
      <p:sp>
        <p:nvSpPr>
          <p:cNvPr id="14" name="TextBox 13"/>
          <p:cNvSpPr txBox="1"/>
          <p:nvPr/>
        </p:nvSpPr>
        <p:spPr>
          <a:xfrm>
            <a:off x="228600" y="5181600"/>
            <a:ext cx="8382000" cy="738664"/>
          </a:xfrm>
          <a:prstGeom prst="rect">
            <a:avLst/>
          </a:prstGeom>
          <a:noFill/>
        </p:spPr>
        <p:txBody>
          <a:bodyPr wrap="square" rtlCol="0">
            <a:spAutoFit/>
          </a:bodyPr>
          <a:lstStyle/>
          <a:p>
            <a:r>
              <a:rPr lang="en-US" sz="1400" dirty="0" smtClean="0"/>
              <a:t>The pattern of reductions in GHG is affected by both change in VMT and also changes in congestion and travel speeds. Congestion reduction through ITS and additional transit provision have the largest impacts on GHG emissions </a:t>
            </a:r>
          </a:p>
        </p:txBody>
      </p:sp>
      <p:pic>
        <p:nvPicPr>
          <p:cNvPr id="6146" name="Picture 2" descr="C:\Projects\SHRP2C16\Documents\TRPC Materials\trpc\AveSpeedBySce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4548"/>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Projects\SHRP2C16\Documents\TRPC Materials\trpc\GHGbyScen.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95699"/>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286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Projects\SHRP2C16\Documents\TRPC Materials\trpc\VehicleTrips_Scen_v2.jpe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5699"/>
            <a:ext cx="228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Projects\SHRP2C16\Documents\TRPC Materials\trpc\TransitCapCost_Scen_v2.jpe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95699"/>
            <a:ext cx="228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Projects\SHRP2C16\Documents\TRPC Materials\trpc\TransitOpCost_Scen_v2.jpe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609600"/>
            <a:ext cx="228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Projects\SHRP2C16\Documents\TRPC Materials\trpc\TransitTrips_Scen_v2.jpe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
            <a:ext cx="228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lvl="1"/>
            <a:r>
              <a:rPr lang="en-US" sz="2500" dirty="0" smtClean="0">
                <a:latin typeface="+mj-lt"/>
                <a:cs typeface="+mj-cs"/>
              </a:rPr>
              <a:t>Transit and Vehicle Trips and Transit Costs</a:t>
            </a:r>
          </a:p>
        </p:txBody>
      </p:sp>
      <p:sp>
        <p:nvSpPr>
          <p:cNvPr id="6" name="TextBox 5"/>
          <p:cNvSpPr txBox="1"/>
          <p:nvPr/>
        </p:nvSpPr>
        <p:spPr>
          <a:xfrm>
            <a:off x="5638800" y="4648200"/>
            <a:ext cx="1143000" cy="276999"/>
          </a:xfrm>
          <a:prstGeom prst="rect">
            <a:avLst/>
          </a:prstGeom>
          <a:noFill/>
        </p:spPr>
        <p:txBody>
          <a:bodyPr wrap="square" rtlCol="0">
            <a:spAutoFit/>
          </a:bodyPr>
          <a:lstStyle/>
          <a:p>
            <a:r>
              <a:rPr lang="en-US" sz="1200" b="1" dirty="0" smtClean="0">
                <a:solidFill>
                  <a:schemeClr val="bg1"/>
                </a:solidFill>
              </a:rPr>
              <a:t>Washington</a:t>
            </a:r>
            <a:endParaRPr lang="en-US" sz="1200" b="1" dirty="0">
              <a:solidFill>
                <a:schemeClr val="bg1"/>
              </a:solidFill>
            </a:endParaRPr>
          </a:p>
        </p:txBody>
      </p:sp>
      <p:sp>
        <p:nvSpPr>
          <p:cNvPr id="7" name="TextBox 6"/>
          <p:cNvSpPr txBox="1"/>
          <p:nvPr/>
        </p:nvSpPr>
        <p:spPr>
          <a:xfrm>
            <a:off x="6858000" y="5029200"/>
            <a:ext cx="1143000" cy="276999"/>
          </a:xfrm>
          <a:prstGeom prst="rect">
            <a:avLst/>
          </a:prstGeom>
          <a:noFill/>
        </p:spPr>
        <p:txBody>
          <a:bodyPr wrap="square" rtlCol="0">
            <a:spAutoFit/>
          </a:bodyPr>
          <a:lstStyle/>
          <a:p>
            <a:r>
              <a:rPr lang="en-US" sz="1200" b="1" dirty="0" smtClean="0">
                <a:solidFill>
                  <a:schemeClr val="bg1"/>
                </a:solidFill>
              </a:rPr>
              <a:t>Clackamas</a:t>
            </a:r>
            <a:endParaRPr lang="en-US" sz="1200" b="1" dirty="0">
              <a:solidFill>
                <a:schemeClr val="bg1"/>
              </a:solidFill>
            </a:endParaRPr>
          </a:p>
        </p:txBody>
      </p:sp>
      <p:sp>
        <p:nvSpPr>
          <p:cNvPr id="8" name="TextBox 7"/>
          <p:cNvSpPr txBox="1"/>
          <p:nvPr/>
        </p:nvSpPr>
        <p:spPr>
          <a:xfrm>
            <a:off x="6553200" y="4676001"/>
            <a:ext cx="1143000" cy="276999"/>
          </a:xfrm>
          <a:prstGeom prst="rect">
            <a:avLst/>
          </a:prstGeom>
          <a:noFill/>
        </p:spPr>
        <p:txBody>
          <a:bodyPr wrap="square" rtlCol="0">
            <a:spAutoFit/>
          </a:bodyPr>
          <a:lstStyle/>
          <a:p>
            <a:r>
              <a:rPr lang="en-US" sz="1200" b="1" dirty="0" smtClean="0">
                <a:solidFill>
                  <a:schemeClr val="bg1"/>
                </a:solidFill>
              </a:rPr>
              <a:t>Multnomah</a:t>
            </a:r>
            <a:endParaRPr lang="en-US" sz="1200" b="1" dirty="0">
              <a:solidFill>
                <a:schemeClr val="bg1"/>
              </a:solidFill>
            </a:endParaRPr>
          </a:p>
        </p:txBody>
      </p:sp>
      <p:sp>
        <p:nvSpPr>
          <p:cNvPr id="13" name="TextBox 12"/>
          <p:cNvSpPr txBox="1"/>
          <p:nvPr/>
        </p:nvSpPr>
        <p:spPr>
          <a:xfrm>
            <a:off x="228600" y="5281136"/>
            <a:ext cx="4419600" cy="1169551"/>
          </a:xfrm>
          <a:prstGeom prst="rect">
            <a:avLst/>
          </a:prstGeom>
          <a:noFill/>
        </p:spPr>
        <p:txBody>
          <a:bodyPr wrap="square" rtlCol="0">
            <a:spAutoFit/>
          </a:bodyPr>
          <a:lstStyle/>
          <a:p>
            <a:r>
              <a:rPr lang="en-US" sz="1400" dirty="0" smtClean="0"/>
              <a:t>Transit trip metric is based on land use effects only: allocating growth to more transit accessible locations (i.e. CIC and mixed use) increases transit use.</a:t>
            </a:r>
          </a:p>
          <a:p>
            <a:r>
              <a:rPr lang="en-US" sz="1400" dirty="0" smtClean="0"/>
              <a:t>Operating costs and capital costs are proportion to use so follow the same pattern.</a:t>
            </a:r>
          </a:p>
        </p:txBody>
      </p:sp>
      <p:sp>
        <p:nvSpPr>
          <p:cNvPr id="14" name="TextBox 13"/>
          <p:cNvSpPr txBox="1"/>
          <p:nvPr/>
        </p:nvSpPr>
        <p:spPr>
          <a:xfrm>
            <a:off x="4724400" y="5294293"/>
            <a:ext cx="4419600" cy="954107"/>
          </a:xfrm>
          <a:prstGeom prst="rect">
            <a:avLst/>
          </a:prstGeom>
          <a:noFill/>
        </p:spPr>
        <p:txBody>
          <a:bodyPr wrap="square" rtlCol="0">
            <a:spAutoFit/>
          </a:bodyPr>
          <a:lstStyle/>
          <a:p>
            <a:r>
              <a:rPr lang="en-US" sz="1400" dirty="0" smtClean="0"/>
              <a:t>Vehicle trips are calculated in a similar way to transit trips – again the calculation is only based on land use effects. Allocating growth to more central and mixed use areas reduces vehicle trips.</a:t>
            </a:r>
          </a:p>
        </p:txBody>
      </p:sp>
      <p:sp>
        <p:nvSpPr>
          <p:cNvPr id="12" name="TextBox 11"/>
          <p:cNvSpPr txBox="1"/>
          <p:nvPr/>
        </p:nvSpPr>
        <p:spPr>
          <a:xfrm>
            <a:off x="381000" y="1219200"/>
            <a:ext cx="1143000" cy="646331"/>
          </a:xfrm>
          <a:prstGeom prst="rect">
            <a:avLst/>
          </a:prstGeom>
          <a:noFill/>
        </p:spPr>
        <p:txBody>
          <a:bodyPr wrap="square" rtlCol="0">
            <a:spAutoFit/>
          </a:bodyPr>
          <a:lstStyle/>
          <a:p>
            <a:r>
              <a:rPr lang="en-US" dirty="0" smtClean="0"/>
              <a:t>Transit Trips</a:t>
            </a:r>
            <a:endParaRPr lang="en-US" dirty="0"/>
          </a:p>
        </p:txBody>
      </p:sp>
      <p:sp>
        <p:nvSpPr>
          <p:cNvPr id="15" name="TextBox 14"/>
          <p:cNvSpPr txBox="1"/>
          <p:nvPr/>
        </p:nvSpPr>
        <p:spPr>
          <a:xfrm>
            <a:off x="2590800" y="1219200"/>
            <a:ext cx="1295400" cy="923330"/>
          </a:xfrm>
          <a:prstGeom prst="rect">
            <a:avLst/>
          </a:prstGeom>
          <a:noFill/>
        </p:spPr>
        <p:txBody>
          <a:bodyPr wrap="square" rtlCol="0">
            <a:spAutoFit/>
          </a:bodyPr>
          <a:lstStyle/>
          <a:p>
            <a:r>
              <a:rPr lang="en-US" dirty="0" smtClean="0"/>
              <a:t>Transit Operating Costs</a:t>
            </a:r>
            <a:endParaRPr lang="en-US" dirty="0"/>
          </a:p>
        </p:txBody>
      </p:sp>
      <p:sp>
        <p:nvSpPr>
          <p:cNvPr id="16" name="TextBox 15"/>
          <p:cNvSpPr txBox="1"/>
          <p:nvPr/>
        </p:nvSpPr>
        <p:spPr>
          <a:xfrm>
            <a:off x="4876800" y="1219200"/>
            <a:ext cx="1295400" cy="923330"/>
          </a:xfrm>
          <a:prstGeom prst="rect">
            <a:avLst/>
          </a:prstGeom>
          <a:noFill/>
        </p:spPr>
        <p:txBody>
          <a:bodyPr wrap="square" rtlCol="0">
            <a:spAutoFit/>
          </a:bodyPr>
          <a:lstStyle/>
          <a:p>
            <a:r>
              <a:rPr lang="en-US" dirty="0" smtClean="0"/>
              <a:t>Transit Capital Costs</a:t>
            </a:r>
            <a:endParaRPr lang="en-US" dirty="0"/>
          </a:p>
        </p:txBody>
      </p:sp>
      <p:sp>
        <p:nvSpPr>
          <p:cNvPr id="17" name="TextBox 16"/>
          <p:cNvSpPr txBox="1"/>
          <p:nvPr/>
        </p:nvSpPr>
        <p:spPr>
          <a:xfrm>
            <a:off x="7239000" y="3648670"/>
            <a:ext cx="1295400" cy="646331"/>
          </a:xfrm>
          <a:prstGeom prst="rect">
            <a:avLst/>
          </a:prstGeom>
          <a:noFill/>
        </p:spPr>
        <p:txBody>
          <a:bodyPr wrap="square" rtlCol="0">
            <a:spAutoFit/>
          </a:bodyPr>
          <a:lstStyle/>
          <a:p>
            <a:r>
              <a:rPr lang="en-US" dirty="0" smtClean="0"/>
              <a:t>Vehicle Trips</a:t>
            </a:r>
            <a:endParaRPr lang="en-US" dirty="0"/>
          </a:p>
        </p:txBody>
      </p:sp>
    </p:spTree>
    <p:extLst>
      <p:ext uri="{BB962C8B-B14F-4D97-AF65-F5344CB8AC3E}">
        <p14:creationId xmlns:p14="http://schemas.microsoft.com/office/powerpoint/2010/main" val="357018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Pilot Test Summary</a:t>
            </a:r>
            <a:endParaRPr lang="en-US" dirty="0"/>
          </a:p>
        </p:txBody>
      </p:sp>
      <p:sp>
        <p:nvSpPr>
          <p:cNvPr id="4" name="Content Placeholder 3"/>
          <p:cNvSpPr>
            <a:spLocks noGrp="1"/>
          </p:cNvSpPr>
          <p:nvPr>
            <p:ph sz="quarter" idx="11"/>
          </p:nvPr>
        </p:nvSpPr>
        <p:spPr>
          <a:xfrm>
            <a:off x="415637" y="914400"/>
            <a:ext cx="8312727" cy="5334000"/>
          </a:xfrm>
        </p:spPr>
        <p:txBody>
          <a:bodyPr>
            <a:normAutofit fontScale="92500" lnSpcReduction="10000"/>
          </a:bodyPr>
          <a:lstStyle/>
          <a:p>
            <a:pPr>
              <a:buFont typeface="Wingdings" pitchFamily="2" charset="2"/>
              <a:buChar char="§"/>
            </a:pPr>
            <a:r>
              <a:rPr lang="en-US" dirty="0" smtClean="0">
                <a:solidFill>
                  <a:srgbClr val="5C8093"/>
                </a:solidFill>
              </a:rPr>
              <a:t>Performance metrics were consistent with expectations</a:t>
            </a:r>
          </a:p>
          <a:p>
            <a:pPr>
              <a:buFont typeface="Wingdings" pitchFamily="2" charset="2"/>
              <a:buChar char="§"/>
            </a:pPr>
            <a:r>
              <a:rPr lang="en-US" dirty="0" smtClean="0">
                <a:solidFill>
                  <a:srgbClr val="5C8093"/>
                </a:solidFill>
              </a:rPr>
              <a:t>Installation and input file preparation were easy</a:t>
            </a:r>
          </a:p>
          <a:p>
            <a:pPr lvl="1"/>
            <a:r>
              <a:rPr lang="en-US" dirty="0">
                <a:solidFill>
                  <a:schemeClr val="tx1"/>
                </a:solidFill>
              </a:rPr>
              <a:t>TRPC were able to run the model across their network to allow multiple users within the MPO to use the same installation</a:t>
            </a:r>
          </a:p>
          <a:p>
            <a:pPr>
              <a:buFont typeface="Wingdings" pitchFamily="2" charset="2"/>
              <a:buChar char="§"/>
            </a:pPr>
            <a:r>
              <a:rPr lang="en-US" dirty="0" smtClean="0">
                <a:solidFill>
                  <a:srgbClr val="5C8093"/>
                </a:solidFill>
              </a:rPr>
              <a:t>Regional policy scenario testing is useful for</a:t>
            </a:r>
          </a:p>
          <a:p>
            <a:pPr lvl="1"/>
            <a:r>
              <a:rPr lang="en-US" dirty="0" smtClean="0">
                <a:solidFill>
                  <a:schemeClr val="tx1"/>
                </a:solidFill>
              </a:rPr>
              <a:t>Smaller MPOs and local </a:t>
            </a:r>
            <a:r>
              <a:rPr lang="en-US" dirty="0">
                <a:solidFill>
                  <a:schemeClr val="tx1"/>
                </a:solidFill>
              </a:rPr>
              <a:t>jurisdictions without advanced travel demand models</a:t>
            </a:r>
          </a:p>
          <a:p>
            <a:pPr lvl="1"/>
            <a:r>
              <a:rPr lang="en-US" dirty="0" smtClean="0">
                <a:solidFill>
                  <a:schemeClr val="tx1"/>
                </a:solidFill>
              </a:rPr>
              <a:t>Provides a fast way for agencies with good travel demand modeling tools to pre-screen </a:t>
            </a:r>
            <a:r>
              <a:rPr lang="en-US" dirty="0">
                <a:solidFill>
                  <a:schemeClr val="tx1"/>
                </a:solidFill>
              </a:rPr>
              <a:t>policy scenarios before undertaking extensive travel demand modeling exercises that are resource </a:t>
            </a:r>
            <a:r>
              <a:rPr lang="en-US" dirty="0" smtClean="0">
                <a:solidFill>
                  <a:schemeClr val="tx1"/>
                </a:solidFill>
              </a:rPr>
              <a:t>intensive</a:t>
            </a:r>
          </a:p>
          <a:p>
            <a:pPr>
              <a:buFont typeface="Wingdings" pitchFamily="2" charset="2"/>
              <a:buChar char="§"/>
            </a:pPr>
            <a:r>
              <a:rPr lang="en-US" dirty="0" smtClean="0">
                <a:solidFill>
                  <a:srgbClr val="5C8093"/>
                </a:solidFill>
              </a:rPr>
              <a:t>Run times are reasonable</a:t>
            </a:r>
          </a:p>
          <a:p>
            <a:pPr lvl="1"/>
            <a:r>
              <a:rPr lang="en-US" dirty="0" smtClean="0">
                <a:solidFill>
                  <a:schemeClr val="tx1"/>
                </a:solidFill>
              </a:rPr>
              <a:t>Atlanta Regional Commission (ARC) took ~ 1 hour 45 minutes</a:t>
            </a:r>
          </a:p>
          <a:p>
            <a:pPr lvl="1"/>
            <a:r>
              <a:rPr lang="en-US" dirty="0" smtClean="0">
                <a:solidFill>
                  <a:schemeClr val="tx1"/>
                </a:solidFill>
              </a:rPr>
              <a:t>Thurston Regional Planning Commission (TRPC) took ~ 4 minutes</a:t>
            </a:r>
          </a:p>
          <a:p>
            <a:pPr lvl="1"/>
            <a:r>
              <a:rPr lang="en-US" dirty="0" smtClean="0">
                <a:solidFill>
                  <a:schemeClr val="tx1"/>
                </a:solidFill>
              </a:rPr>
              <a:t>Maryland DOT (MDOT) took ~17 minutes for Montgomery County and ~2 minutes for Cecil County </a:t>
            </a:r>
          </a:p>
          <a:p>
            <a:pPr lvl="1"/>
            <a:r>
              <a:rPr lang="en-US" dirty="0" smtClean="0">
                <a:solidFill>
                  <a:schemeClr val="tx1"/>
                </a:solidFill>
              </a:rPr>
              <a:t>RSG </a:t>
            </a:r>
            <a:r>
              <a:rPr lang="en-US" dirty="0" smtClean="0">
                <a:solidFill>
                  <a:schemeClr val="tx1"/>
                </a:solidFill>
              </a:rPr>
              <a:t>Test Bed for Portland Metro Region took </a:t>
            </a:r>
            <a:r>
              <a:rPr lang="en-US" dirty="0">
                <a:solidFill>
                  <a:schemeClr val="tx1"/>
                </a:solidFill>
              </a:rPr>
              <a:t>~ </a:t>
            </a:r>
            <a:r>
              <a:rPr lang="en-US" dirty="0" smtClean="0">
                <a:solidFill>
                  <a:schemeClr val="tx1"/>
                </a:solidFill>
              </a:rPr>
              <a:t>25 minutes</a:t>
            </a:r>
            <a:endParaRPr lang="en-US" dirty="0">
              <a:solidFill>
                <a:schemeClr val="tx1"/>
              </a:solidFill>
            </a:endParaRPr>
          </a:p>
          <a:p>
            <a:pPr lvl="2">
              <a:buFont typeface="Wingdings" pitchFamily="2" charset="2"/>
              <a:buChar char="§"/>
            </a:pPr>
            <a:endParaRPr lang="en-US" dirty="0" smtClean="0"/>
          </a:p>
          <a:p>
            <a:pPr lvl="2">
              <a:buFont typeface="Wingdings" pitchFamily="2" charset="2"/>
              <a:buChar char="§"/>
            </a:pPr>
            <a:endParaRPr lang="en-US" dirty="0" smtClean="0"/>
          </a:p>
        </p:txBody>
      </p:sp>
    </p:spTree>
    <p:extLst>
      <p:ext uri="{BB962C8B-B14F-4D97-AF65-F5344CB8AC3E}">
        <p14:creationId xmlns:p14="http://schemas.microsoft.com/office/powerpoint/2010/main" val="33348971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Prepublication versions are now available!</a:t>
            </a:r>
            <a:endParaRPr lang="en-US" dirty="0"/>
          </a:p>
        </p:txBody>
      </p:sp>
      <p:sp>
        <p:nvSpPr>
          <p:cNvPr id="3" name="Title 2"/>
          <p:cNvSpPr>
            <a:spLocks noGrp="1"/>
          </p:cNvSpPr>
          <p:nvPr>
            <p:ph type="title"/>
          </p:nvPr>
        </p:nvSpPr>
        <p:spPr/>
        <p:txBody>
          <a:bodyPr/>
          <a:lstStyle/>
          <a:p>
            <a:r>
              <a:rPr lang="en-US" dirty="0" smtClean="0"/>
              <a:t>Publications</a:t>
            </a:r>
            <a:endParaRPr lang="en-US" dirty="0"/>
          </a:p>
        </p:txBody>
      </p:sp>
      <p:sp>
        <p:nvSpPr>
          <p:cNvPr id="4" name="Content Placeholder 3"/>
          <p:cNvSpPr>
            <a:spLocks noGrp="1"/>
          </p:cNvSpPr>
          <p:nvPr>
            <p:ph sz="quarter" idx="11"/>
          </p:nvPr>
        </p:nvSpPr>
        <p:spPr>
          <a:xfrm>
            <a:off x="415637" y="1411941"/>
            <a:ext cx="4842163" cy="4908176"/>
          </a:xfrm>
        </p:spPr>
        <p:txBody>
          <a:bodyPr/>
          <a:lstStyle/>
          <a:p>
            <a:r>
              <a:rPr lang="en-US" dirty="0" smtClean="0"/>
              <a:t>The final report, </a:t>
            </a:r>
            <a:r>
              <a:rPr lang="en-US" dirty="0" err="1" smtClean="0"/>
              <a:t>SmartGAP</a:t>
            </a:r>
            <a:r>
              <a:rPr lang="en-US" dirty="0" smtClean="0"/>
              <a:t> user’s guide, and </a:t>
            </a:r>
            <a:r>
              <a:rPr lang="en-US" dirty="0" err="1" smtClean="0"/>
              <a:t>SmartGAP</a:t>
            </a:r>
            <a:r>
              <a:rPr lang="en-US" dirty="0" smtClean="0"/>
              <a:t> software are now available at:</a:t>
            </a:r>
          </a:p>
          <a:p>
            <a:r>
              <a:rPr lang="en-US" dirty="0">
                <a:hlinkClick r:id="rId2"/>
              </a:rPr>
              <a:t>http://www.trb.org/Main/Blurbs/168761.aspx</a:t>
            </a:r>
            <a:endParaRPr lang="en-US" dirty="0"/>
          </a:p>
        </p:txBody>
      </p:sp>
      <p:pic>
        <p:nvPicPr>
          <p:cNvPr id="1026" name="Picture 2" descr="http://www.trb.org/Resource.ashx?sn=cover_SHRP2prepubC16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62000"/>
            <a:ext cx="3352800" cy="434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9292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reeform 2"/>
          <p:cNvSpPr>
            <a:spLocks/>
          </p:cNvSpPr>
          <p:nvPr/>
        </p:nvSpPr>
        <p:spPr bwMode="auto">
          <a:xfrm>
            <a:off x="0" y="2514321"/>
            <a:ext cx="9144000" cy="533680"/>
          </a:xfrm>
          <a:custGeom>
            <a:avLst/>
            <a:gdLst>
              <a:gd name="T0" fmla="*/ 0 w 5760"/>
              <a:gd name="T1" fmla="*/ 2147483647 h 336"/>
              <a:gd name="T2" fmla="*/ 2147483647 w 5760"/>
              <a:gd name="T3" fmla="*/ 2147483647 h 336"/>
              <a:gd name="T4" fmla="*/ 2147483647 w 5760"/>
              <a:gd name="T5" fmla="*/ 2147483647 h 336"/>
              <a:gd name="T6" fmla="*/ 2147483647 w 5760"/>
              <a:gd name="T7" fmla="*/ 0 h 336"/>
              <a:gd name="T8" fmla="*/ 0 w 5760"/>
              <a:gd name="T9" fmla="*/ 0 h 336"/>
              <a:gd name="T10" fmla="*/ 0 w 5760"/>
              <a:gd name="T11" fmla="*/ 2147483647 h 336"/>
              <a:gd name="T12" fmla="*/ 0 60000 65536"/>
              <a:gd name="T13" fmla="*/ 0 60000 65536"/>
              <a:gd name="T14" fmla="*/ 0 60000 65536"/>
              <a:gd name="T15" fmla="*/ 0 60000 65536"/>
              <a:gd name="T16" fmla="*/ 0 60000 65536"/>
              <a:gd name="T17" fmla="*/ 0 60000 65536"/>
              <a:gd name="T18" fmla="*/ 0 w 5760"/>
              <a:gd name="T19" fmla="*/ 0 h 336"/>
              <a:gd name="T20" fmla="*/ 5760 w 576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5760" h="336">
                <a:moveTo>
                  <a:pt x="0" y="336"/>
                </a:moveTo>
                <a:lnTo>
                  <a:pt x="5472" y="336"/>
                </a:lnTo>
                <a:lnTo>
                  <a:pt x="5760" y="144"/>
                </a:lnTo>
                <a:lnTo>
                  <a:pt x="5760" y="0"/>
                </a:lnTo>
                <a:lnTo>
                  <a:pt x="0" y="0"/>
                </a:lnTo>
                <a:lnTo>
                  <a:pt x="0" y="336"/>
                </a:lnTo>
                <a:close/>
              </a:path>
            </a:pathLst>
          </a:custGeom>
          <a:solidFill>
            <a:srgbClr val="598094"/>
          </a:solidFill>
          <a:ln w="9525">
            <a:noFill/>
            <a:round/>
            <a:headEnd/>
            <a:tailEnd/>
          </a:ln>
        </p:spPr>
        <p:txBody>
          <a:bodyPr wrap="none" lIns="91387" tIns="45693" rIns="91387" bIns="45693" anchor="ctr"/>
          <a:lstStyle/>
          <a:p>
            <a:endParaRPr lang="en-US" dirty="0"/>
          </a:p>
        </p:txBody>
      </p:sp>
      <p:sp>
        <p:nvSpPr>
          <p:cNvPr id="30723" name="Rectangle 3"/>
          <p:cNvSpPr>
            <a:spLocks noChangeArrowheads="1"/>
          </p:cNvSpPr>
          <p:nvPr/>
        </p:nvSpPr>
        <p:spPr bwMode="auto">
          <a:xfrm>
            <a:off x="0" y="0"/>
            <a:ext cx="9144000" cy="2742640"/>
          </a:xfrm>
          <a:prstGeom prst="rect">
            <a:avLst/>
          </a:prstGeom>
          <a:solidFill>
            <a:schemeClr val="accent1"/>
          </a:solidFill>
          <a:ln w="0">
            <a:noFill/>
            <a:miter lim="800000"/>
            <a:headEnd/>
            <a:tailEnd/>
          </a:ln>
        </p:spPr>
        <p:txBody>
          <a:bodyPr wrap="none" lIns="91387" tIns="45693" rIns="91387" bIns="45693" anchor="ctr"/>
          <a:lstStyle/>
          <a:p>
            <a:pPr defTabSz="914501"/>
            <a:endParaRPr lang="en-US" dirty="0"/>
          </a:p>
        </p:txBody>
      </p:sp>
      <p:sp>
        <p:nvSpPr>
          <p:cNvPr id="12" name="Rectangle 3"/>
          <p:cNvSpPr>
            <a:spLocks noChangeArrowheads="1"/>
          </p:cNvSpPr>
          <p:nvPr/>
        </p:nvSpPr>
        <p:spPr bwMode="auto">
          <a:xfrm>
            <a:off x="0" y="0"/>
            <a:ext cx="9144000" cy="2742640"/>
          </a:xfrm>
          <a:prstGeom prst="rect">
            <a:avLst/>
          </a:prstGeom>
          <a:solidFill>
            <a:srgbClr val="5C8093"/>
          </a:solidFill>
          <a:ln w="0">
            <a:noFill/>
            <a:miter lim="800000"/>
            <a:headEnd/>
            <a:tailEnd/>
          </a:ln>
        </p:spPr>
        <p:txBody>
          <a:bodyPr wrap="none" lIns="91418" tIns="45709" rIns="91418" bIns="45709" anchor="ctr"/>
          <a:lstStyle/>
          <a:p>
            <a:pPr defTabSz="914501"/>
            <a:endParaRPr lang="en-US" sz="2000" dirty="0"/>
          </a:p>
        </p:txBody>
      </p:sp>
      <p:sp>
        <p:nvSpPr>
          <p:cNvPr id="30725" name="Line 6"/>
          <p:cNvSpPr>
            <a:spLocks noChangeShapeType="1"/>
          </p:cNvSpPr>
          <p:nvPr/>
        </p:nvSpPr>
        <p:spPr bwMode="auto">
          <a:xfrm>
            <a:off x="0" y="3276320"/>
            <a:ext cx="8763000" cy="0"/>
          </a:xfrm>
          <a:prstGeom prst="line">
            <a:avLst/>
          </a:prstGeom>
          <a:noFill/>
          <a:ln w="9525">
            <a:solidFill>
              <a:srgbClr val="DADADA"/>
            </a:solidFill>
            <a:round/>
            <a:headEnd/>
            <a:tailEnd/>
          </a:ln>
        </p:spPr>
        <p:txBody>
          <a:bodyPr wrap="none" lIns="82048" tIns="41025" rIns="82048" bIns="41025" anchor="ctr"/>
          <a:lstStyle/>
          <a:p>
            <a:endParaRPr lang="en-US" dirty="0"/>
          </a:p>
        </p:txBody>
      </p:sp>
      <p:sp>
        <p:nvSpPr>
          <p:cNvPr id="30726" name="Line 7"/>
          <p:cNvSpPr>
            <a:spLocks noChangeShapeType="1"/>
          </p:cNvSpPr>
          <p:nvPr/>
        </p:nvSpPr>
        <p:spPr bwMode="auto">
          <a:xfrm flipV="1">
            <a:off x="8763000" y="3048001"/>
            <a:ext cx="381000" cy="228320"/>
          </a:xfrm>
          <a:prstGeom prst="line">
            <a:avLst/>
          </a:prstGeom>
          <a:noFill/>
          <a:ln w="9525">
            <a:solidFill>
              <a:srgbClr val="DADADA"/>
            </a:solidFill>
            <a:round/>
            <a:headEnd/>
            <a:tailEnd/>
          </a:ln>
        </p:spPr>
        <p:txBody>
          <a:bodyPr wrap="none" lIns="82048" tIns="41025" rIns="82048" bIns="41025" anchor="ct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3563471"/>
          </a:xfrm>
          <a:prstGeom prst="rect">
            <a:avLst/>
          </a:prstGeom>
          <a:noFill/>
          <a:ln w="9525">
            <a:noFill/>
            <a:miter lim="800000"/>
            <a:headEnd/>
            <a:tailEnd/>
          </a:ln>
          <a:effectLst/>
        </p:spPr>
      </p:pic>
      <p:sp>
        <p:nvSpPr>
          <p:cNvPr id="9" name="Rectangle 4"/>
          <p:cNvSpPr>
            <a:spLocks noChangeArrowheads="1"/>
          </p:cNvSpPr>
          <p:nvPr/>
        </p:nvSpPr>
        <p:spPr bwMode="auto">
          <a:xfrm>
            <a:off x="346364" y="3563471"/>
            <a:ext cx="3997036" cy="2554941"/>
          </a:xfrm>
          <a:prstGeom prst="rect">
            <a:avLst/>
          </a:prstGeom>
          <a:noFill/>
          <a:ln w="9525">
            <a:noFill/>
            <a:miter lim="800000"/>
            <a:headEnd/>
            <a:tailEnd/>
          </a:ln>
        </p:spPr>
        <p:txBody>
          <a:bodyPr lIns="0" tIns="45709" rIns="91418" bIns="45709" anchor="t"/>
          <a:lstStyle/>
          <a:p>
            <a:pPr defTabSz="914608">
              <a:tabLst>
                <a:tab pos="4665639" algn="l"/>
              </a:tabLst>
            </a:pPr>
            <a:r>
              <a:rPr lang="en-US" sz="1600" b="1" dirty="0" err="1" smtClean="0">
                <a:solidFill>
                  <a:srgbClr val="333333"/>
                </a:solidFill>
                <a:latin typeface="Trebuchet MS" pitchFamily="34" charset="0"/>
              </a:rPr>
              <a:t>Maren</a:t>
            </a:r>
            <a:r>
              <a:rPr lang="en-US" sz="1600" b="1" dirty="0" smtClean="0">
                <a:solidFill>
                  <a:srgbClr val="333333"/>
                </a:solidFill>
                <a:latin typeface="Trebuchet MS" pitchFamily="34" charset="0"/>
              </a:rPr>
              <a:t> </a:t>
            </a:r>
            <a:r>
              <a:rPr lang="en-US" sz="1600" b="1" dirty="0" err="1" smtClean="0">
                <a:solidFill>
                  <a:srgbClr val="333333"/>
                </a:solidFill>
                <a:latin typeface="Trebuchet MS" pitchFamily="34" charset="0"/>
              </a:rPr>
              <a:t>Outwater</a:t>
            </a:r>
            <a:endParaRPr lang="en-US" sz="1600" b="1" dirty="0" smtClean="0">
              <a:solidFill>
                <a:srgbClr val="333333"/>
              </a:solidFill>
              <a:latin typeface="Trebuchet MS" pitchFamily="34" charset="0"/>
            </a:endParaRPr>
          </a:p>
          <a:p>
            <a:pPr defTabSz="914608">
              <a:tabLst>
                <a:tab pos="4665639" algn="l"/>
              </a:tabLst>
            </a:pPr>
            <a:r>
              <a:rPr lang="en-US" sz="1600" dirty="0" smtClean="0">
                <a:solidFill>
                  <a:srgbClr val="333333"/>
                </a:solidFill>
                <a:latin typeface="Trebuchet MS" pitchFamily="34" charset="0"/>
              </a:rPr>
              <a:t>RSG</a:t>
            </a:r>
            <a:endParaRPr lang="en-US" sz="1600" dirty="0" smtClean="0">
              <a:solidFill>
                <a:srgbClr val="333333"/>
              </a:solidFill>
              <a:latin typeface="Trebuchet MS" pitchFamily="34" charset="0"/>
            </a:endParaRPr>
          </a:p>
          <a:p>
            <a:pPr defTabSz="914608">
              <a:tabLst>
                <a:tab pos="4665639" algn="l"/>
              </a:tabLst>
            </a:pPr>
            <a:r>
              <a:rPr lang="en-US" sz="1600" dirty="0" smtClean="0">
                <a:solidFill>
                  <a:srgbClr val="333333"/>
                </a:solidFill>
                <a:latin typeface="Trebuchet MS" pitchFamily="34" charset="0"/>
              </a:rPr>
              <a:t>maren.outwater@rsginc.com</a:t>
            </a:r>
          </a:p>
          <a:p>
            <a:pPr defTabSz="914608">
              <a:tabLst>
                <a:tab pos="4665639" algn="l"/>
              </a:tabLst>
            </a:pPr>
            <a:r>
              <a:rPr lang="en-US" sz="1600" dirty="0" smtClean="0">
                <a:solidFill>
                  <a:srgbClr val="333333"/>
                </a:solidFill>
                <a:latin typeface="Trebuchet MS" pitchFamily="34" charset="0"/>
              </a:rPr>
              <a:t>414-446-5402</a:t>
            </a:r>
          </a:p>
          <a:p>
            <a:pPr defTabSz="914608">
              <a:tabLst>
                <a:tab pos="4665639" algn="l"/>
              </a:tabLst>
            </a:pPr>
            <a:r>
              <a:rPr lang="en-US" sz="1600" dirty="0" smtClean="0">
                <a:solidFill>
                  <a:srgbClr val="333333"/>
                </a:solidFill>
                <a:latin typeface="Trebuchet MS" pitchFamily="34" charset="0"/>
              </a:rPr>
              <a:t>www.rsginc.com</a:t>
            </a:r>
            <a:endParaRPr lang="en-US" sz="1600" dirty="0">
              <a:solidFill>
                <a:srgbClr val="333333"/>
              </a:solidFill>
              <a:latin typeface="Trebuchet MS" pitchFamily="34" charset="0"/>
            </a:endParaRPr>
          </a:p>
        </p:txBody>
      </p:sp>
      <p:sp>
        <p:nvSpPr>
          <p:cNvPr id="10" name="Rectangle 4"/>
          <p:cNvSpPr>
            <a:spLocks noChangeArrowheads="1"/>
          </p:cNvSpPr>
          <p:nvPr/>
        </p:nvSpPr>
        <p:spPr bwMode="auto">
          <a:xfrm>
            <a:off x="3886200" y="3581400"/>
            <a:ext cx="3997036" cy="2554941"/>
          </a:xfrm>
          <a:prstGeom prst="rect">
            <a:avLst/>
          </a:prstGeom>
          <a:noFill/>
          <a:ln w="9525">
            <a:noFill/>
            <a:miter lim="800000"/>
            <a:headEnd/>
            <a:tailEnd/>
          </a:ln>
        </p:spPr>
        <p:txBody>
          <a:bodyPr lIns="0" tIns="45709" rIns="91418" bIns="45709" anchor="t"/>
          <a:lstStyle/>
          <a:p>
            <a:pPr defTabSz="914608">
              <a:tabLst>
                <a:tab pos="4665639" algn="l"/>
              </a:tabLst>
            </a:pPr>
            <a:r>
              <a:rPr lang="en-US" sz="1600" b="1" dirty="0" smtClean="0">
                <a:solidFill>
                  <a:srgbClr val="333333"/>
                </a:solidFill>
                <a:latin typeface="Trebuchet MS" pitchFamily="34" charset="0"/>
              </a:rPr>
              <a:t>Colin </a:t>
            </a:r>
            <a:r>
              <a:rPr lang="en-US" sz="1600" b="1" dirty="0" smtClean="0">
                <a:solidFill>
                  <a:srgbClr val="333333"/>
                </a:solidFill>
                <a:latin typeface="Trebuchet MS" pitchFamily="34" charset="0"/>
              </a:rPr>
              <a:t>Smith</a:t>
            </a:r>
          </a:p>
          <a:p>
            <a:pPr defTabSz="914608">
              <a:tabLst>
                <a:tab pos="4665639" algn="l"/>
              </a:tabLst>
            </a:pPr>
            <a:r>
              <a:rPr lang="en-US" sz="1600" dirty="0" smtClean="0">
                <a:solidFill>
                  <a:srgbClr val="333333"/>
                </a:solidFill>
                <a:latin typeface="Trebuchet MS" pitchFamily="34" charset="0"/>
              </a:rPr>
              <a:t>RSG</a:t>
            </a:r>
          </a:p>
          <a:p>
            <a:pPr defTabSz="914608">
              <a:tabLst>
                <a:tab pos="4665639" algn="l"/>
              </a:tabLst>
            </a:pPr>
            <a:r>
              <a:rPr lang="en-US" sz="1600" dirty="0" smtClean="0">
                <a:solidFill>
                  <a:srgbClr val="333333"/>
                </a:solidFill>
                <a:latin typeface="Trebuchet MS" pitchFamily="34" charset="0"/>
              </a:rPr>
              <a:t>colin</a:t>
            </a:r>
            <a:r>
              <a:rPr lang="en-US" sz="1600" dirty="0" smtClean="0">
                <a:solidFill>
                  <a:srgbClr val="333333"/>
                </a:solidFill>
                <a:latin typeface="Trebuchet MS" pitchFamily="34" charset="0"/>
              </a:rPr>
              <a:t>.smith@rsginc.com</a:t>
            </a:r>
            <a:endParaRPr lang="en-US" sz="1600" dirty="0" smtClean="0">
              <a:solidFill>
                <a:srgbClr val="333333"/>
              </a:solidFill>
              <a:latin typeface="Trebuchet MS" pitchFamily="34" charset="0"/>
            </a:endParaRPr>
          </a:p>
          <a:p>
            <a:pPr defTabSz="914608">
              <a:tabLst>
                <a:tab pos="4665639" algn="l"/>
              </a:tabLst>
            </a:pPr>
            <a:r>
              <a:rPr lang="en-US" sz="1600" dirty="0" smtClean="0">
                <a:solidFill>
                  <a:srgbClr val="333333"/>
                </a:solidFill>
                <a:latin typeface="Trebuchet MS" pitchFamily="34" charset="0"/>
              </a:rPr>
              <a:t>802-295-4999</a:t>
            </a:r>
            <a:endParaRPr lang="en-US" sz="1600" dirty="0" smtClean="0">
              <a:solidFill>
                <a:srgbClr val="333333"/>
              </a:solidFill>
              <a:latin typeface="Trebuchet MS" pitchFamily="34" charset="0"/>
            </a:endParaRPr>
          </a:p>
          <a:p>
            <a:pPr defTabSz="914608">
              <a:tabLst>
                <a:tab pos="4665639" algn="l"/>
              </a:tabLst>
            </a:pPr>
            <a:r>
              <a:rPr lang="en-US" sz="1600" dirty="0" smtClean="0">
                <a:solidFill>
                  <a:srgbClr val="333333"/>
                </a:solidFill>
                <a:latin typeface="Trebuchet MS" pitchFamily="34" charset="0"/>
              </a:rPr>
              <a:t>www.rsginc.com</a:t>
            </a:r>
            <a:endParaRPr lang="en-US" sz="1600" dirty="0">
              <a:solidFill>
                <a:srgbClr val="333333"/>
              </a:solidFill>
              <a:latin typeface="Trebuchet MS" pitchFamily="34" charset="0"/>
            </a:endParaRPr>
          </a:p>
        </p:txBody>
      </p:sp>
    </p:spTree>
    <p:extLst>
      <p:ext uri="{BB962C8B-B14F-4D97-AF65-F5344CB8AC3E}">
        <p14:creationId xmlns:p14="http://schemas.microsoft.com/office/powerpoint/2010/main" val="19140431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i="1" dirty="0" smtClean="0"/>
              <a:t>Work funded by Strategic Highway Research Program Project C16</a:t>
            </a:r>
            <a:endParaRPr lang="en-US" i="1" dirty="0"/>
          </a:p>
        </p:txBody>
      </p:sp>
      <p:sp>
        <p:nvSpPr>
          <p:cNvPr id="3" name="Title 2"/>
          <p:cNvSpPr>
            <a:spLocks noGrp="1"/>
          </p:cNvSpPr>
          <p:nvPr>
            <p:ph type="title"/>
          </p:nvPr>
        </p:nvSpPr>
        <p:spPr/>
        <p:txBody>
          <a:bodyPr/>
          <a:lstStyle/>
          <a:p>
            <a:r>
              <a:rPr lang="en-US" dirty="0" smtClean="0"/>
              <a:t>Acknowledgements	</a:t>
            </a:r>
            <a:endParaRPr lang="en-US" dirty="0"/>
          </a:p>
        </p:txBody>
      </p:sp>
      <p:sp>
        <p:nvSpPr>
          <p:cNvPr id="4" name="Content Placeholder 3"/>
          <p:cNvSpPr>
            <a:spLocks noGrp="1"/>
          </p:cNvSpPr>
          <p:nvPr>
            <p:ph sz="quarter" idx="11"/>
          </p:nvPr>
        </p:nvSpPr>
        <p:spPr>
          <a:xfrm>
            <a:off x="415637" y="1411940"/>
            <a:ext cx="8042563" cy="5141259"/>
          </a:xfrm>
        </p:spPr>
        <p:txBody>
          <a:bodyPr>
            <a:normAutofit fontScale="92500" lnSpcReduction="20000"/>
          </a:bodyPr>
          <a:lstStyle/>
          <a:p>
            <a:r>
              <a:rPr lang="en-US" dirty="0" smtClean="0"/>
              <a:t>Transportation Research Board</a:t>
            </a:r>
          </a:p>
          <a:p>
            <a:pPr lvl="1"/>
            <a:r>
              <a:rPr lang="en-US" dirty="0" smtClean="0"/>
              <a:t>Jo Allen Gause, Project Manager</a:t>
            </a:r>
          </a:p>
          <a:p>
            <a:pPr lvl="1"/>
            <a:r>
              <a:rPr lang="en-US" dirty="0" smtClean="0"/>
              <a:t>Stephen Andrle, Director</a:t>
            </a:r>
          </a:p>
          <a:p>
            <a:pPr lvl="1"/>
            <a:r>
              <a:rPr lang="en-US" dirty="0" smtClean="0"/>
              <a:t>Technical Expert Task Group (TETG) Members</a:t>
            </a:r>
          </a:p>
          <a:p>
            <a:r>
              <a:rPr lang="en-US" dirty="0" smtClean="0"/>
              <a:t>Project Team</a:t>
            </a:r>
          </a:p>
          <a:p>
            <a:pPr lvl="1"/>
            <a:r>
              <a:rPr lang="en-US" dirty="0" smtClean="0"/>
              <a:t>RSG</a:t>
            </a:r>
          </a:p>
          <a:p>
            <a:pPr lvl="1"/>
            <a:r>
              <a:rPr lang="en-US" dirty="0" smtClean="0"/>
              <a:t>Fehr &amp; Peers</a:t>
            </a:r>
          </a:p>
          <a:p>
            <a:pPr lvl="1"/>
            <a:r>
              <a:rPr lang="en-US" dirty="0" smtClean="0"/>
              <a:t>Robert Cervero</a:t>
            </a:r>
          </a:p>
          <a:p>
            <a:pPr lvl="1"/>
            <a:r>
              <a:rPr lang="en-US" dirty="0" smtClean="0"/>
              <a:t>Kara Kockelman</a:t>
            </a:r>
          </a:p>
          <a:p>
            <a:pPr lvl="1"/>
            <a:r>
              <a:rPr lang="en-US" dirty="0" smtClean="0"/>
              <a:t>Richard Kuzmyak</a:t>
            </a:r>
          </a:p>
          <a:p>
            <a:r>
              <a:rPr lang="en-US" dirty="0" smtClean="0"/>
              <a:t>Agencies Implementing Pilot Tests</a:t>
            </a:r>
          </a:p>
          <a:p>
            <a:pPr lvl="1"/>
            <a:r>
              <a:rPr lang="en-US" dirty="0" smtClean="0"/>
              <a:t>Maryland Department of Transportation</a:t>
            </a:r>
          </a:p>
          <a:p>
            <a:pPr lvl="1"/>
            <a:r>
              <a:rPr lang="en-US" dirty="0" smtClean="0"/>
              <a:t>Atlanta Regional Commission</a:t>
            </a:r>
          </a:p>
          <a:p>
            <a:pPr lvl="1"/>
            <a:r>
              <a:rPr lang="en-US" dirty="0" smtClean="0"/>
              <a:t>Thurston Regional Planning Commission</a:t>
            </a:r>
          </a:p>
          <a:p>
            <a:r>
              <a:rPr lang="en-US" dirty="0" smtClean="0"/>
              <a:t>Open Source Software Platform (</a:t>
            </a:r>
            <a:r>
              <a:rPr lang="en-US" dirty="0" err="1" smtClean="0"/>
              <a:t>GreenSTEP</a:t>
            </a:r>
            <a:r>
              <a:rPr lang="en-US" dirty="0" smtClean="0"/>
              <a:t>)</a:t>
            </a:r>
          </a:p>
          <a:p>
            <a:pPr lvl="1"/>
            <a:r>
              <a:rPr lang="en-US" dirty="0" smtClean="0"/>
              <a:t>Oregon Department of Transportation</a:t>
            </a:r>
            <a:endParaRPr lang="en-US" dirty="0"/>
          </a:p>
        </p:txBody>
      </p:sp>
    </p:spTree>
    <p:extLst>
      <p:ext uri="{BB962C8B-B14F-4D97-AF65-F5344CB8AC3E}">
        <p14:creationId xmlns:p14="http://schemas.microsoft.com/office/powerpoint/2010/main" val="2026535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SHRP 2 C 16 Project Overview</a:t>
            </a:r>
            <a:endParaRPr lang="en-US" dirty="0"/>
          </a:p>
        </p:txBody>
      </p:sp>
      <p:sp>
        <p:nvSpPr>
          <p:cNvPr id="4" name="Content Placeholder 3"/>
          <p:cNvSpPr>
            <a:spLocks noGrp="1"/>
          </p:cNvSpPr>
          <p:nvPr>
            <p:ph sz="quarter" idx="11"/>
          </p:nvPr>
        </p:nvSpPr>
        <p:spPr>
          <a:xfrm>
            <a:off x="415637" y="914400"/>
            <a:ext cx="8312727" cy="5405717"/>
          </a:xfrm>
        </p:spPr>
        <p:txBody>
          <a:bodyPr>
            <a:normAutofit/>
          </a:bodyPr>
          <a:lstStyle/>
          <a:p>
            <a:r>
              <a:rPr lang="en-US" b="1" dirty="0" smtClean="0">
                <a:solidFill>
                  <a:srgbClr val="5C8093"/>
                </a:solidFill>
              </a:rPr>
              <a:t>Purpose</a:t>
            </a:r>
          </a:p>
          <a:p>
            <a:pPr marL="676656" lvl="1" indent="-228600">
              <a:buFont typeface="Wingdings" pitchFamily="2" charset="2"/>
              <a:buChar char="§"/>
            </a:pPr>
            <a:r>
              <a:rPr lang="en-US" dirty="0"/>
              <a:t>Provide tools, methods, and resources to evaluate smart growth policies on travel demand</a:t>
            </a:r>
          </a:p>
          <a:p>
            <a:r>
              <a:rPr lang="en-US" b="1" dirty="0" smtClean="0">
                <a:solidFill>
                  <a:srgbClr val="5C8093"/>
                </a:solidFill>
              </a:rPr>
              <a:t>Objectives</a:t>
            </a:r>
          </a:p>
          <a:p>
            <a:pPr lvl="1">
              <a:buFont typeface="Wingdings" pitchFamily="2" charset="2"/>
              <a:buChar char="§"/>
            </a:pPr>
            <a:r>
              <a:rPr lang="en-US" dirty="0" smtClean="0"/>
              <a:t>Understand critical decision points in the transportation planning process and how smart growth approaches affect demand for capacity</a:t>
            </a:r>
          </a:p>
          <a:p>
            <a:pPr lvl="1">
              <a:buFont typeface="Wingdings" pitchFamily="2" charset="2"/>
              <a:buChar char="§"/>
            </a:pPr>
            <a:r>
              <a:rPr lang="en-US" dirty="0" smtClean="0"/>
              <a:t>Research the dynamics and inter-relationships of smart growth strategies with the performance of a transportation investment</a:t>
            </a:r>
          </a:p>
          <a:p>
            <a:pPr lvl="1">
              <a:buFont typeface="Wingdings" pitchFamily="2" charset="2"/>
              <a:buChar char="§"/>
            </a:pPr>
            <a:r>
              <a:rPr lang="en-US" dirty="0" smtClean="0"/>
              <a:t>Identify range of features and capabilities that new tools need to represent</a:t>
            </a:r>
          </a:p>
          <a:p>
            <a:pPr lvl="1">
              <a:buFont typeface="Wingdings" pitchFamily="2" charset="2"/>
              <a:buChar char="§"/>
            </a:pPr>
            <a:r>
              <a:rPr lang="en-US" dirty="0" smtClean="0"/>
              <a:t>Facilitate improved communication, interaction and partnerships between decision-makers and planners in transportation and land use arenas</a:t>
            </a:r>
          </a:p>
        </p:txBody>
      </p:sp>
    </p:spTree>
    <p:extLst>
      <p:ext uri="{BB962C8B-B14F-4D97-AF65-F5344CB8AC3E}">
        <p14:creationId xmlns:p14="http://schemas.microsoft.com/office/powerpoint/2010/main" val="322298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Based on interviews with planning officials</a:t>
            </a:r>
            <a:endParaRPr lang="en-US" dirty="0"/>
          </a:p>
        </p:txBody>
      </p:sp>
      <p:sp>
        <p:nvSpPr>
          <p:cNvPr id="3" name="Title 2"/>
          <p:cNvSpPr>
            <a:spLocks noGrp="1"/>
          </p:cNvSpPr>
          <p:nvPr>
            <p:ph type="title"/>
          </p:nvPr>
        </p:nvSpPr>
        <p:spPr/>
        <p:txBody>
          <a:bodyPr/>
          <a:lstStyle/>
          <a:p>
            <a:r>
              <a:rPr lang="en-US" dirty="0" smtClean="0"/>
              <a:t>Key Practitioner Information Needs</a:t>
            </a:r>
            <a:endParaRPr lang="en-US" dirty="0"/>
          </a:p>
        </p:txBody>
      </p:sp>
      <p:sp>
        <p:nvSpPr>
          <p:cNvPr id="4" name="Content Placeholder 3"/>
          <p:cNvSpPr>
            <a:spLocks noGrp="1"/>
          </p:cNvSpPr>
          <p:nvPr>
            <p:ph sz="quarter" idx="11"/>
          </p:nvPr>
        </p:nvSpPr>
        <p:spPr/>
        <p:txBody>
          <a:bodyPr>
            <a:normAutofit lnSpcReduction="10000"/>
          </a:bodyPr>
          <a:lstStyle/>
          <a:p>
            <a:r>
              <a:rPr lang="en-US" dirty="0" smtClean="0"/>
              <a:t>Most agencies are interested in scenario planning as a strategy for evaluating smart growth</a:t>
            </a:r>
          </a:p>
          <a:p>
            <a:pPr lvl="1">
              <a:buFont typeface="Wingdings" pitchFamily="2" charset="2"/>
              <a:buChar char="§"/>
            </a:pPr>
            <a:r>
              <a:rPr lang="en-US" dirty="0" smtClean="0"/>
              <a:t>Develop a regional scenario planning tool</a:t>
            </a:r>
            <a:endParaRPr lang="en-US" dirty="0"/>
          </a:p>
          <a:p>
            <a:r>
              <a:rPr lang="en-US" dirty="0" smtClean="0"/>
              <a:t>Many agencies need coordination, cooperation, and communication with local governments on land use policy, since land use regulations are governed by local governments </a:t>
            </a:r>
          </a:p>
          <a:p>
            <a:pPr lvl="1">
              <a:buFont typeface="Wingdings" pitchFamily="2" charset="2"/>
              <a:buChar char="§"/>
            </a:pPr>
            <a:r>
              <a:rPr lang="en-US" dirty="0" smtClean="0"/>
              <a:t>Develop a tool that can be used by land use and transportation planners to provide opportunities for interaction on common goals</a:t>
            </a:r>
          </a:p>
          <a:p>
            <a:r>
              <a:rPr lang="en-US" dirty="0" smtClean="0"/>
              <a:t>Agencies also want to understand</a:t>
            </a:r>
          </a:p>
          <a:p>
            <a:pPr lvl="1">
              <a:buFont typeface="Wingdings" pitchFamily="2" charset="2"/>
              <a:buChar char="§"/>
            </a:pPr>
            <a:r>
              <a:rPr lang="en-US" dirty="0" smtClean="0"/>
              <a:t>Induced demand, TDM and urban form</a:t>
            </a:r>
          </a:p>
          <a:p>
            <a:pPr lvl="1">
              <a:buFont typeface="Wingdings" pitchFamily="2" charset="2"/>
              <a:buChar char="§"/>
            </a:pPr>
            <a:r>
              <a:rPr lang="en-US" dirty="0" smtClean="0"/>
              <a:t>Congestion reduction</a:t>
            </a:r>
          </a:p>
          <a:p>
            <a:pPr lvl="1">
              <a:buFont typeface="Wingdings" pitchFamily="2" charset="2"/>
              <a:buChar char="§"/>
            </a:pPr>
            <a:r>
              <a:rPr lang="en-US" dirty="0" smtClean="0"/>
              <a:t>Outcomes and performance</a:t>
            </a:r>
            <a:endParaRPr lang="en-US" dirty="0"/>
          </a:p>
        </p:txBody>
      </p:sp>
    </p:spTree>
    <p:extLst>
      <p:ext uri="{BB962C8B-B14F-4D97-AF65-F5344CB8AC3E}">
        <p14:creationId xmlns:p14="http://schemas.microsoft.com/office/powerpoint/2010/main" val="2744541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Software Tool Design </a:t>
            </a:r>
            <a:endParaRPr lang="en-US" dirty="0"/>
          </a:p>
        </p:txBody>
      </p:sp>
      <p:sp>
        <p:nvSpPr>
          <p:cNvPr id="4" name="Content Placeholder 3"/>
          <p:cNvSpPr>
            <a:spLocks noGrp="1"/>
          </p:cNvSpPr>
          <p:nvPr>
            <p:ph sz="quarter" idx="11"/>
          </p:nvPr>
        </p:nvSpPr>
        <p:spPr>
          <a:xfrm>
            <a:off x="228600" y="762000"/>
            <a:ext cx="3470563" cy="4908176"/>
          </a:xfrm>
        </p:spPr>
        <p:txBody>
          <a:bodyPr>
            <a:normAutofit/>
          </a:bodyPr>
          <a:lstStyle/>
          <a:p>
            <a:pPr>
              <a:lnSpc>
                <a:spcPct val="150000"/>
              </a:lnSpc>
            </a:pPr>
            <a:r>
              <a:rPr lang="en-US" dirty="0" smtClean="0"/>
              <a:t>Evaluates regional scenarios</a:t>
            </a:r>
          </a:p>
          <a:p>
            <a:pPr lvl="1">
              <a:lnSpc>
                <a:spcPct val="150000"/>
              </a:lnSpc>
              <a:buFont typeface="Wingdings" pitchFamily="2" charset="2"/>
              <a:buChar char="§"/>
            </a:pPr>
            <a:r>
              <a:rPr lang="en-US" sz="2000" dirty="0" smtClean="0"/>
              <a:t>Built environment</a:t>
            </a:r>
          </a:p>
          <a:p>
            <a:pPr lvl="1">
              <a:lnSpc>
                <a:spcPct val="150000"/>
              </a:lnSpc>
              <a:buFont typeface="Wingdings" pitchFamily="2" charset="2"/>
              <a:buChar char="§"/>
            </a:pPr>
            <a:r>
              <a:rPr lang="en-US" sz="2000" dirty="0" smtClean="0"/>
              <a:t>Travel demand </a:t>
            </a:r>
          </a:p>
          <a:p>
            <a:pPr lvl="1">
              <a:lnSpc>
                <a:spcPct val="150000"/>
              </a:lnSpc>
              <a:buFont typeface="Wingdings" pitchFamily="2" charset="2"/>
              <a:buChar char="§"/>
            </a:pPr>
            <a:r>
              <a:rPr lang="en-US" sz="2000" dirty="0" smtClean="0"/>
              <a:t>Transportation supply</a:t>
            </a:r>
          </a:p>
          <a:p>
            <a:pPr lvl="1">
              <a:lnSpc>
                <a:spcPct val="150000"/>
              </a:lnSpc>
              <a:buFont typeface="Wingdings" pitchFamily="2" charset="2"/>
              <a:buChar char="§"/>
            </a:pPr>
            <a:r>
              <a:rPr lang="en-US" sz="2000" dirty="0" smtClean="0"/>
              <a:t>Policies</a:t>
            </a:r>
          </a:p>
          <a:p>
            <a:pPr>
              <a:lnSpc>
                <a:spcPct val="150000"/>
              </a:lnSpc>
            </a:pPr>
            <a:r>
              <a:rPr lang="en-US" dirty="0" smtClean="0"/>
              <a:t>Considers households and firms individually</a:t>
            </a:r>
          </a:p>
          <a:p>
            <a:pPr>
              <a:lnSpc>
                <a:spcPct val="150000"/>
              </a:lnSpc>
            </a:pPr>
            <a:r>
              <a:rPr lang="en-US" dirty="0" smtClean="0"/>
              <a:t>Easy to use and freely distributed</a:t>
            </a:r>
          </a:p>
        </p:txBody>
      </p:sp>
      <p:graphicFrame>
        <p:nvGraphicFramePr>
          <p:cNvPr id="5" name="Table 4"/>
          <p:cNvGraphicFramePr>
            <a:graphicFrameLocks noGrp="1"/>
          </p:cNvGraphicFramePr>
          <p:nvPr>
            <p:extLst>
              <p:ext uri="{D42A27DB-BD31-4B8C-83A1-F6EECF244321}">
                <p14:modId xmlns:p14="http://schemas.microsoft.com/office/powerpoint/2010/main" val="2777448770"/>
              </p:ext>
            </p:extLst>
          </p:nvPr>
        </p:nvGraphicFramePr>
        <p:xfrm>
          <a:off x="3886200" y="2209800"/>
          <a:ext cx="5029200" cy="3241713"/>
        </p:xfrm>
        <a:graphic>
          <a:graphicData uri="http://schemas.openxmlformats.org/drawingml/2006/table">
            <a:tbl>
              <a:tblPr firstRow="1" bandRow="1">
                <a:tableStyleId>{5C22544A-7EE6-4342-B048-85BDC9FD1C3A}</a:tableStyleId>
              </a:tblPr>
              <a:tblGrid>
                <a:gridCol w="1219200"/>
                <a:gridCol w="952500"/>
                <a:gridCol w="952500"/>
                <a:gridCol w="952500"/>
                <a:gridCol w="952500"/>
              </a:tblGrid>
              <a:tr h="278215">
                <a:tc>
                  <a:txBody>
                    <a:bodyPr/>
                    <a:lstStyle/>
                    <a:p>
                      <a:pPr marL="0" marR="0" indent="0" algn="ctr" defTabSz="820583"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oFill/>
                  </a:tcPr>
                </a:tc>
                <a:tc gridSpan="4">
                  <a:txBody>
                    <a:bodyPr/>
                    <a:lstStyle/>
                    <a:p>
                      <a:pPr algn="ctr" fontAlgn="b"/>
                      <a:r>
                        <a:rPr lang="en-US" sz="1400" b="1" i="0" u="none" strike="noStrike" dirty="0" smtClean="0">
                          <a:solidFill>
                            <a:schemeClr val="bg1"/>
                          </a:solidFill>
                          <a:latin typeface="Calibri"/>
                        </a:rPr>
                        <a:t>Area Type</a:t>
                      </a:r>
                      <a:endParaRPr lang="en-US" sz="1400" b="1" i="0" u="none" strike="noStrike" dirty="0">
                        <a:solidFill>
                          <a:schemeClr val="bg1"/>
                        </a:solidFill>
                        <a:latin typeface="Calibri"/>
                      </a:endParaRPr>
                    </a:p>
                  </a:txBody>
                  <a:tcPr marL="9525" marR="9525" marT="9525" marB="0" anchor="ctr">
                    <a:solidFill>
                      <a:srgbClr val="5C8093"/>
                    </a:solidFill>
                  </a:tcPr>
                </a:tc>
                <a:tc hMerge="1">
                  <a:txBody>
                    <a:bodyPr/>
                    <a:lstStyle/>
                    <a:p>
                      <a:pPr algn="ctr" fontAlgn="b"/>
                      <a:endParaRPr lang="en-US" sz="1400" b="1" i="0" u="none" strike="noStrike" dirty="0">
                        <a:solidFill>
                          <a:schemeClr val="bg1"/>
                        </a:solidFill>
                        <a:latin typeface="Calibri"/>
                      </a:endParaRPr>
                    </a:p>
                  </a:txBody>
                  <a:tcPr marL="9525" marR="9525" marT="9525" marB="0" anchor="ctr"/>
                </a:tc>
                <a:tc hMerge="1">
                  <a:txBody>
                    <a:bodyPr/>
                    <a:lstStyle/>
                    <a:p>
                      <a:pPr algn="ctr" fontAlgn="b"/>
                      <a:endParaRPr lang="en-US" sz="1400" b="1" i="0" u="none" strike="noStrike" dirty="0">
                        <a:solidFill>
                          <a:schemeClr val="bg1"/>
                        </a:solidFill>
                        <a:latin typeface="Calibri"/>
                      </a:endParaRPr>
                    </a:p>
                  </a:txBody>
                  <a:tcPr marL="9525" marR="9525" marT="9525" marB="0" anchor="ctr"/>
                </a:tc>
                <a:tc hMerge="1">
                  <a:txBody>
                    <a:bodyPr/>
                    <a:lstStyle/>
                    <a:p>
                      <a:pPr algn="ctr" fontAlgn="b"/>
                      <a:endParaRPr lang="en-US" sz="1400" b="1" i="0" u="none" strike="noStrike" dirty="0">
                        <a:solidFill>
                          <a:schemeClr val="bg1"/>
                        </a:solidFill>
                        <a:latin typeface="Calibri"/>
                      </a:endParaRPr>
                    </a:p>
                  </a:txBody>
                  <a:tcPr marL="9525" marR="9525" marT="9525" marB="0" anchor="ctr"/>
                </a:tc>
              </a:tr>
              <a:tr h="457711">
                <a:tc>
                  <a:txBody>
                    <a:bodyPr/>
                    <a:lstStyle/>
                    <a:p>
                      <a:pPr marL="0" marR="0" indent="0" algn="ctr" defTabSz="820583"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Development</a:t>
                      </a:r>
                      <a:r>
                        <a:rPr lang="en-US" sz="1400" b="1" baseline="0" dirty="0" smtClean="0">
                          <a:solidFill>
                            <a:schemeClr val="bg1"/>
                          </a:solidFill>
                        </a:rPr>
                        <a:t> Type</a:t>
                      </a:r>
                      <a:endParaRPr lang="en-US" sz="1800" dirty="0" smtClean="0">
                        <a:solidFill>
                          <a:schemeClr val="tx1"/>
                        </a:solidFill>
                      </a:endParaRPr>
                    </a:p>
                  </a:txBody>
                  <a:tcPr anchor="ctr">
                    <a:solidFill>
                      <a:srgbClr val="5C8093"/>
                    </a:solidFill>
                  </a:tcPr>
                </a:tc>
                <a:tc>
                  <a:txBody>
                    <a:bodyPr/>
                    <a:lstStyle/>
                    <a:p>
                      <a:pPr algn="ctr" fontAlgn="b"/>
                      <a:r>
                        <a:rPr lang="en-US" sz="1200" b="1" i="0" u="none" strike="noStrike" dirty="0">
                          <a:solidFill>
                            <a:schemeClr val="bg1"/>
                          </a:solidFill>
                          <a:latin typeface="Calibri"/>
                        </a:rPr>
                        <a:t>Urban Core</a:t>
                      </a:r>
                    </a:p>
                  </a:txBody>
                  <a:tcPr marL="9525" marR="9525" marT="9525" marB="0" anchor="ctr">
                    <a:solidFill>
                      <a:srgbClr val="5C8093"/>
                    </a:solidFill>
                  </a:tcPr>
                </a:tc>
                <a:tc>
                  <a:txBody>
                    <a:bodyPr/>
                    <a:lstStyle/>
                    <a:p>
                      <a:pPr algn="ctr" fontAlgn="b"/>
                      <a:r>
                        <a:rPr lang="en-US" sz="1200" b="1" i="0" u="none" strike="noStrike" dirty="0">
                          <a:solidFill>
                            <a:schemeClr val="bg1"/>
                          </a:solidFill>
                          <a:latin typeface="Calibri"/>
                        </a:rPr>
                        <a:t>Close in Community</a:t>
                      </a:r>
                    </a:p>
                  </a:txBody>
                  <a:tcPr marL="9525" marR="9525" marT="9525" marB="0" anchor="ctr">
                    <a:solidFill>
                      <a:srgbClr val="5C8093"/>
                    </a:solidFill>
                  </a:tcPr>
                </a:tc>
                <a:tc>
                  <a:txBody>
                    <a:bodyPr/>
                    <a:lstStyle/>
                    <a:p>
                      <a:pPr algn="ctr" fontAlgn="b"/>
                      <a:r>
                        <a:rPr lang="en-US" sz="1200" b="1" i="0" u="none" strike="noStrike" dirty="0">
                          <a:solidFill>
                            <a:schemeClr val="bg1"/>
                          </a:solidFill>
                          <a:latin typeface="Calibri"/>
                        </a:rPr>
                        <a:t>Suburban</a:t>
                      </a:r>
                    </a:p>
                  </a:txBody>
                  <a:tcPr marL="9525" marR="9525" marT="9525" marB="0" anchor="ctr">
                    <a:solidFill>
                      <a:srgbClr val="5C8093"/>
                    </a:solidFill>
                  </a:tcPr>
                </a:tc>
                <a:tc>
                  <a:txBody>
                    <a:bodyPr/>
                    <a:lstStyle/>
                    <a:p>
                      <a:pPr algn="ctr" fontAlgn="b"/>
                      <a:r>
                        <a:rPr lang="en-US" sz="1200" b="1" i="0" u="none" strike="noStrike" dirty="0">
                          <a:solidFill>
                            <a:schemeClr val="bg1"/>
                          </a:solidFill>
                          <a:latin typeface="Calibri"/>
                        </a:rPr>
                        <a:t>Rural</a:t>
                      </a:r>
                    </a:p>
                  </a:txBody>
                  <a:tcPr marL="9525" marR="9525" marT="9525" marB="0" anchor="ctr">
                    <a:solidFill>
                      <a:srgbClr val="5C8093"/>
                    </a:solidFill>
                  </a:tcPr>
                </a:tc>
              </a:tr>
              <a:tr h="457711">
                <a:tc>
                  <a:txBody>
                    <a:bodyPr/>
                    <a:lstStyle/>
                    <a:p>
                      <a:pPr algn="ctr" fontAlgn="b"/>
                      <a:r>
                        <a:rPr lang="en-US" sz="1200" b="1" i="0" u="none" strike="noStrike" kern="1200" dirty="0">
                          <a:solidFill>
                            <a:schemeClr val="bg1"/>
                          </a:solidFill>
                          <a:latin typeface="Calibri"/>
                          <a:ea typeface="+mn-ea"/>
                          <a:cs typeface="+mn-cs"/>
                        </a:rPr>
                        <a:t>Residential</a:t>
                      </a:r>
                    </a:p>
                  </a:txBody>
                  <a:tcPr marL="9525" marR="9525" marT="9525" marB="0" anchor="ctr">
                    <a:solidFill>
                      <a:srgbClr val="5C8093"/>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algn="ctr"/>
                      <a:endParaRPr lang="en-US" sz="900" dirty="0"/>
                    </a:p>
                  </a:txBody>
                  <a:tcPr anchor="ctr">
                    <a:solidFill>
                      <a:schemeClr val="bg1">
                        <a:lumMod val="85000"/>
                      </a:schemeClr>
                    </a:solidFill>
                  </a:tcPr>
                </a:tc>
              </a:tr>
              <a:tr h="457711">
                <a:tc>
                  <a:txBody>
                    <a:bodyPr/>
                    <a:lstStyle/>
                    <a:p>
                      <a:pPr algn="ctr" fontAlgn="b"/>
                      <a:r>
                        <a:rPr lang="en-US" sz="1200" b="1" i="0" u="none" strike="noStrike" kern="1200" dirty="0">
                          <a:solidFill>
                            <a:schemeClr val="bg1"/>
                          </a:solidFill>
                          <a:latin typeface="Calibri"/>
                          <a:ea typeface="+mn-ea"/>
                          <a:cs typeface="+mn-cs"/>
                        </a:rPr>
                        <a:t>Employment</a:t>
                      </a:r>
                    </a:p>
                  </a:txBody>
                  <a:tcPr marL="9525" marR="9525" marT="9525" marB="0" anchor="ctr">
                    <a:solidFill>
                      <a:srgbClr val="5C8093"/>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algn="ctr"/>
                      <a:endParaRPr lang="en-US" sz="900" dirty="0"/>
                    </a:p>
                  </a:txBody>
                  <a:tcPr anchor="ctr">
                    <a:solidFill>
                      <a:schemeClr val="bg1">
                        <a:lumMod val="85000"/>
                      </a:schemeClr>
                    </a:solidFill>
                  </a:tcPr>
                </a:tc>
              </a:tr>
              <a:tr h="457711">
                <a:tc>
                  <a:txBody>
                    <a:bodyPr/>
                    <a:lstStyle/>
                    <a:p>
                      <a:pPr algn="ctr" fontAlgn="b"/>
                      <a:r>
                        <a:rPr lang="en-US" sz="1200" b="1" i="0" u="none" strike="noStrike" kern="1200" dirty="0">
                          <a:solidFill>
                            <a:schemeClr val="bg1"/>
                          </a:solidFill>
                          <a:latin typeface="Calibri"/>
                          <a:ea typeface="+mn-ea"/>
                          <a:cs typeface="+mn-cs"/>
                        </a:rPr>
                        <a:t>Mixed-Use</a:t>
                      </a:r>
                    </a:p>
                  </a:txBody>
                  <a:tcPr marL="9525" marR="9525" marT="9525" marB="0" anchor="ctr">
                    <a:solidFill>
                      <a:srgbClr val="5C8093"/>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algn="ctr"/>
                      <a:endParaRPr lang="en-US" sz="900" dirty="0"/>
                    </a:p>
                  </a:txBody>
                  <a:tcPr anchor="ctr">
                    <a:solidFill>
                      <a:schemeClr val="bg1">
                        <a:lumMod val="85000"/>
                      </a:schemeClr>
                    </a:solidFill>
                  </a:tcPr>
                </a:tc>
              </a:tr>
              <a:tr h="557429">
                <a:tc>
                  <a:txBody>
                    <a:bodyPr/>
                    <a:lstStyle/>
                    <a:p>
                      <a:pPr algn="ctr" fontAlgn="b"/>
                      <a:r>
                        <a:rPr lang="en-US" sz="1200" b="1" i="0" u="none" strike="noStrike" kern="1200" dirty="0">
                          <a:solidFill>
                            <a:schemeClr val="bg1"/>
                          </a:solidFill>
                          <a:latin typeface="Calibri"/>
                          <a:ea typeface="+mn-ea"/>
                          <a:cs typeface="+mn-cs"/>
                        </a:rPr>
                        <a:t>Transit Oriented Development</a:t>
                      </a:r>
                    </a:p>
                  </a:txBody>
                  <a:tcPr marL="9525" marR="9525" marT="9525" marB="0" anchor="ctr">
                    <a:solidFill>
                      <a:srgbClr val="5C8093"/>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c>
                  <a:txBody>
                    <a:bodyPr/>
                    <a:lstStyle/>
                    <a:p>
                      <a:pPr algn="ctr"/>
                      <a:endParaRPr lang="en-US" sz="900" dirty="0"/>
                    </a:p>
                  </a:txBody>
                  <a:tcPr anchor="ctr">
                    <a:solidFill>
                      <a:schemeClr val="bg1">
                        <a:lumMod val="85000"/>
                      </a:schemeClr>
                    </a:solidFill>
                  </a:tcPr>
                </a:tc>
              </a:tr>
              <a:tr h="457711">
                <a:tc>
                  <a:txBody>
                    <a:bodyPr/>
                    <a:lstStyle/>
                    <a:p>
                      <a:pPr algn="ctr" fontAlgn="b"/>
                      <a:r>
                        <a:rPr lang="en-US" sz="1200" b="1" i="0" u="none" strike="noStrike" kern="1200" dirty="0">
                          <a:solidFill>
                            <a:schemeClr val="bg1"/>
                          </a:solidFill>
                          <a:latin typeface="Calibri"/>
                          <a:ea typeface="+mn-ea"/>
                          <a:cs typeface="+mn-cs"/>
                        </a:rPr>
                        <a:t>Rural</a:t>
                      </a:r>
                      <a:r>
                        <a:rPr lang="en-US" sz="1200" b="1" i="0" u="none" strike="noStrike" kern="1200" dirty="0" smtClean="0">
                          <a:solidFill>
                            <a:schemeClr val="bg1"/>
                          </a:solidFill>
                          <a:latin typeface="Calibri"/>
                          <a:ea typeface="+mn-ea"/>
                          <a:cs typeface="+mn-cs"/>
                        </a:rPr>
                        <a:t>/</a:t>
                      </a:r>
                    </a:p>
                    <a:p>
                      <a:pPr algn="ctr" fontAlgn="b"/>
                      <a:r>
                        <a:rPr lang="en-US" sz="1200" b="1" i="0" u="none" strike="noStrike" kern="1200" dirty="0" smtClean="0">
                          <a:solidFill>
                            <a:schemeClr val="bg1"/>
                          </a:solidFill>
                          <a:latin typeface="Calibri"/>
                          <a:ea typeface="+mn-ea"/>
                          <a:cs typeface="+mn-cs"/>
                        </a:rPr>
                        <a:t>Greenfield</a:t>
                      </a:r>
                      <a:endParaRPr lang="en-US" sz="1200" b="1" i="0" u="none" strike="noStrike" kern="1200" dirty="0">
                        <a:solidFill>
                          <a:schemeClr val="bg1"/>
                        </a:solidFill>
                        <a:latin typeface="Calibri"/>
                        <a:ea typeface="+mn-ea"/>
                        <a:cs typeface="+mn-cs"/>
                      </a:endParaRPr>
                    </a:p>
                  </a:txBody>
                  <a:tcPr marL="9525" marR="9525" marT="9525" marB="0" anchor="ctr">
                    <a:solidFill>
                      <a:srgbClr val="5C8093"/>
                    </a:solidFill>
                  </a:tcPr>
                </a:tc>
                <a:tc>
                  <a:txBody>
                    <a:bodyPr/>
                    <a:lstStyle/>
                    <a:p>
                      <a:pPr algn="ctr"/>
                      <a:endParaRPr lang="en-US" sz="900" dirty="0"/>
                    </a:p>
                  </a:txBody>
                  <a:tcPr anchor="ctr">
                    <a:solidFill>
                      <a:schemeClr val="bg1">
                        <a:lumMod val="85000"/>
                      </a:schemeClr>
                    </a:solidFill>
                  </a:tcPr>
                </a:tc>
                <a:tc>
                  <a:txBody>
                    <a:bodyPr/>
                    <a:lstStyle/>
                    <a:p>
                      <a:pPr algn="ctr"/>
                      <a:endParaRPr lang="en-US" sz="900" dirty="0"/>
                    </a:p>
                  </a:txBody>
                  <a:tcPr anchor="ctr">
                    <a:solidFill>
                      <a:schemeClr val="bg1">
                        <a:lumMod val="85000"/>
                      </a:schemeClr>
                    </a:solidFill>
                  </a:tcPr>
                </a:tc>
                <a:tc>
                  <a:txBody>
                    <a:bodyPr/>
                    <a:lstStyle/>
                    <a:p>
                      <a:pPr algn="ctr"/>
                      <a:endParaRPr lang="en-US" sz="900" dirty="0"/>
                    </a:p>
                  </a:txBody>
                  <a:tcPr anchor="ctr">
                    <a:solidFill>
                      <a:schemeClr val="bg1">
                        <a:lumMod val="85000"/>
                      </a:schemeClr>
                    </a:solidFill>
                  </a:tcPr>
                </a:tc>
                <a:tc>
                  <a:txBody>
                    <a:bodyPr/>
                    <a:lstStyle/>
                    <a:p>
                      <a:pPr marL="0" algn="ctr" defTabSz="820583" rtl="0" eaLnBrk="1" latinLnBrk="0" hangingPunct="1">
                        <a:buFont typeface="Wingdings" pitchFamily="2" charset="2"/>
                        <a:buChar char="ü"/>
                      </a:pPr>
                      <a:r>
                        <a:rPr lang="en-US" sz="1800" b="1" kern="1200" dirty="0" smtClean="0">
                          <a:solidFill>
                            <a:schemeClr val="accent1">
                              <a:lumMod val="50000"/>
                            </a:schemeClr>
                          </a:solidFill>
                          <a:latin typeface="+mn-lt"/>
                          <a:ea typeface="+mn-ea"/>
                          <a:cs typeface="+mn-cs"/>
                        </a:rPr>
                        <a:t> </a:t>
                      </a:r>
                    </a:p>
                  </a:txBody>
                  <a:tcPr anchor="ctr">
                    <a:solidFill>
                      <a:schemeClr val="accent1">
                        <a:lumMod val="20000"/>
                        <a:lumOff val="80000"/>
                      </a:schemeClr>
                    </a:solidFill>
                  </a:tcPr>
                </a:tc>
              </a:tr>
            </a:tbl>
          </a:graphicData>
        </a:graphic>
      </p:graphicFrame>
      <p:sp>
        <p:nvSpPr>
          <p:cNvPr id="6" name="TextBox 5"/>
          <p:cNvSpPr txBox="1"/>
          <p:nvPr/>
        </p:nvSpPr>
        <p:spPr>
          <a:xfrm>
            <a:off x="4572000" y="1676400"/>
            <a:ext cx="3352800" cy="461665"/>
          </a:xfrm>
          <a:prstGeom prst="rect">
            <a:avLst/>
          </a:prstGeom>
          <a:noFill/>
        </p:spPr>
        <p:txBody>
          <a:bodyPr wrap="square" rtlCol="0">
            <a:spAutoFit/>
          </a:bodyPr>
          <a:lstStyle/>
          <a:p>
            <a:pPr algn="ctr"/>
            <a:r>
              <a:rPr lang="en-US" sz="2400" b="1" dirty="0" smtClean="0">
                <a:latin typeface="+mn-lt"/>
              </a:rPr>
              <a:t>PLACE TYPES</a:t>
            </a:r>
          </a:p>
        </p:txBody>
      </p:sp>
    </p:spTree>
    <p:extLst>
      <p:ext uri="{BB962C8B-B14F-4D97-AF65-F5344CB8AC3E}">
        <p14:creationId xmlns:p14="http://schemas.microsoft.com/office/powerpoint/2010/main" val="4041290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SmartGAP</a:t>
            </a:r>
            <a:r>
              <a:rPr lang="en-US" dirty="0" smtClean="0"/>
              <a:t> Process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048817400"/>
              </p:ext>
            </p:extLst>
          </p:nvPr>
        </p:nvGraphicFramePr>
        <p:xfrm>
          <a:off x="152400" y="685800"/>
          <a:ext cx="2667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86000" y="773668"/>
            <a:ext cx="5791200" cy="369332"/>
          </a:xfrm>
          <a:prstGeom prst="rect">
            <a:avLst/>
          </a:prstGeom>
          <a:noFill/>
        </p:spPr>
        <p:txBody>
          <a:bodyPr wrap="square" rtlCol="0">
            <a:spAutoFit/>
          </a:bodyPr>
          <a:lstStyle/>
          <a:p>
            <a:pPr lvl="0"/>
            <a:r>
              <a:rPr lang="en-US" dirty="0" smtClean="0"/>
              <a:t>Synthesizes a list of </a:t>
            </a:r>
            <a:r>
              <a:rPr lang="en-US" dirty="0" smtClean="0"/>
              <a:t>households and firms in the </a:t>
            </a:r>
            <a:r>
              <a:rPr lang="en-US" dirty="0" smtClean="0"/>
              <a:t>region</a:t>
            </a:r>
            <a:endParaRPr lang="en-US" dirty="0" smtClean="0"/>
          </a:p>
        </p:txBody>
      </p:sp>
      <p:sp>
        <p:nvSpPr>
          <p:cNvPr id="8" name="TextBox 7"/>
          <p:cNvSpPr txBox="1"/>
          <p:nvPr/>
        </p:nvSpPr>
        <p:spPr>
          <a:xfrm>
            <a:off x="2286000" y="1371600"/>
            <a:ext cx="6096000" cy="369332"/>
          </a:xfrm>
          <a:prstGeom prst="rect">
            <a:avLst/>
          </a:prstGeom>
          <a:noFill/>
        </p:spPr>
        <p:txBody>
          <a:bodyPr wrap="square" rtlCol="0">
            <a:spAutoFit/>
          </a:bodyPr>
          <a:lstStyle/>
          <a:p>
            <a:pPr lvl="0"/>
            <a:r>
              <a:rPr lang="en-US" dirty="0" smtClean="0"/>
              <a:t>Allocates households and firms to the 13 place types</a:t>
            </a:r>
            <a:endParaRPr lang="en-US" dirty="0" smtClean="0"/>
          </a:p>
        </p:txBody>
      </p:sp>
      <p:sp>
        <p:nvSpPr>
          <p:cNvPr id="9" name="TextBox 8"/>
          <p:cNvSpPr txBox="1"/>
          <p:nvPr/>
        </p:nvSpPr>
        <p:spPr>
          <a:xfrm>
            <a:off x="2269176" y="1905000"/>
            <a:ext cx="5655623" cy="646331"/>
          </a:xfrm>
          <a:prstGeom prst="rect">
            <a:avLst/>
          </a:prstGeom>
          <a:noFill/>
        </p:spPr>
        <p:txBody>
          <a:bodyPr wrap="square" rtlCol="0">
            <a:spAutoFit/>
          </a:bodyPr>
          <a:lstStyle/>
          <a:p>
            <a:pPr lvl="0"/>
            <a:r>
              <a:rPr lang="en-US" dirty="0" smtClean="0"/>
              <a:t>Tags households with transportation accessibility based on highway supply and transit revenue miles</a:t>
            </a:r>
            <a:endParaRPr lang="en-US" dirty="0" smtClean="0"/>
          </a:p>
        </p:txBody>
      </p:sp>
      <p:sp>
        <p:nvSpPr>
          <p:cNvPr id="10" name="TextBox 9"/>
          <p:cNvSpPr txBox="1"/>
          <p:nvPr/>
        </p:nvSpPr>
        <p:spPr>
          <a:xfrm>
            <a:off x="2286000" y="2630269"/>
            <a:ext cx="6400800" cy="646331"/>
          </a:xfrm>
          <a:prstGeom prst="rect">
            <a:avLst/>
          </a:prstGeom>
          <a:noFill/>
        </p:spPr>
        <p:txBody>
          <a:bodyPr wrap="square" rtlCol="0">
            <a:spAutoFit/>
          </a:bodyPr>
          <a:lstStyle/>
          <a:p>
            <a:pPr lvl="0"/>
            <a:r>
              <a:rPr lang="en-US" dirty="0" smtClean="0"/>
              <a:t>Simulates household vehicle ownership, vehicles types, and vintages</a:t>
            </a:r>
            <a:endParaRPr lang="en-US" dirty="0" smtClean="0"/>
          </a:p>
        </p:txBody>
      </p:sp>
      <p:sp>
        <p:nvSpPr>
          <p:cNvPr id="11" name="TextBox 10"/>
          <p:cNvSpPr txBox="1"/>
          <p:nvPr/>
        </p:nvSpPr>
        <p:spPr>
          <a:xfrm>
            <a:off x="2286000" y="3364468"/>
            <a:ext cx="6096000" cy="369332"/>
          </a:xfrm>
          <a:prstGeom prst="rect">
            <a:avLst/>
          </a:prstGeom>
          <a:noFill/>
        </p:spPr>
        <p:txBody>
          <a:bodyPr wrap="square" rtlCol="0">
            <a:spAutoFit/>
          </a:bodyPr>
          <a:lstStyle/>
          <a:p>
            <a:pPr lvl="0"/>
            <a:r>
              <a:rPr lang="en-US" dirty="0" smtClean="0"/>
              <a:t>Simulates the amount of daily travel by each household</a:t>
            </a:r>
            <a:endParaRPr lang="en-US" dirty="0" smtClean="0"/>
          </a:p>
        </p:txBody>
      </p:sp>
      <p:sp>
        <p:nvSpPr>
          <p:cNvPr id="12" name="TextBox 11"/>
          <p:cNvSpPr txBox="1"/>
          <p:nvPr/>
        </p:nvSpPr>
        <p:spPr>
          <a:xfrm>
            <a:off x="2285999" y="3925669"/>
            <a:ext cx="5638799" cy="646331"/>
          </a:xfrm>
          <a:prstGeom prst="rect">
            <a:avLst/>
          </a:prstGeom>
          <a:noFill/>
        </p:spPr>
        <p:txBody>
          <a:bodyPr wrap="square" rtlCol="0">
            <a:spAutoFit/>
          </a:bodyPr>
          <a:lstStyle/>
          <a:p>
            <a:pPr lvl="0"/>
            <a:r>
              <a:rPr lang="en-US" dirty="0" smtClean="0"/>
              <a:t>Estimates congestion based on the amount of travel demand and the highway supply</a:t>
            </a:r>
            <a:endParaRPr lang="en-US" dirty="0" smtClean="0"/>
          </a:p>
        </p:txBody>
      </p:sp>
      <p:sp>
        <p:nvSpPr>
          <p:cNvPr id="13" name="TextBox 12"/>
          <p:cNvSpPr txBox="1"/>
          <p:nvPr/>
        </p:nvSpPr>
        <p:spPr>
          <a:xfrm>
            <a:off x="2286001" y="4611469"/>
            <a:ext cx="6248399" cy="646331"/>
          </a:xfrm>
          <a:prstGeom prst="rect">
            <a:avLst/>
          </a:prstGeom>
          <a:noFill/>
        </p:spPr>
        <p:txBody>
          <a:bodyPr wrap="square" rtlCol="0">
            <a:spAutoFit/>
          </a:bodyPr>
          <a:lstStyle/>
          <a:p>
            <a:pPr lvl="0"/>
            <a:r>
              <a:rPr lang="en-US" dirty="0" smtClean="0"/>
              <a:t>Adjusts vehicle ownership and amount of travel based on changes to transportation supply and urban form </a:t>
            </a:r>
            <a:endParaRPr lang="en-US" dirty="0" smtClean="0"/>
          </a:p>
        </p:txBody>
      </p:sp>
      <p:sp>
        <p:nvSpPr>
          <p:cNvPr id="14" name="TextBox 13"/>
          <p:cNvSpPr txBox="1"/>
          <p:nvPr/>
        </p:nvSpPr>
        <p:spPr>
          <a:xfrm>
            <a:off x="2286000" y="5297269"/>
            <a:ext cx="6248399" cy="646331"/>
          </a:xfrm>
          <a:prstGeom prst="rect">
            <a:avLst/>
          </a:prstGeom>
          <a:noFill/>
        </p:spPr>
        <p:txBody>
          <a:bodyPr wrap="square" rtlCol="0">
            <a:spAutoFit/>
          </a:bodyPr>
          <a:lstStyle/>
          <a:p>
            <a:pPr lvl="0"/>
            <a:r>
              <a:rPr lang="en-US" dirty="0" smtClean="0"/>
              <a:t>Adjusts travel demand and congestion based on policies such as ITS, TDM, pricing </a:t>
            </a:r>
            <a:endParaRPr lang="en-US" dirty="0" smtClean="0"/>
          </a:p>
        </p:txBody>
      </p:sp>
      <p:sp>
        <p:nvSpPr>
          <p:cNvPr id="15" name="TextBox 14"/>
          <p:cNvSpPr txBox="1"/>
          <p:nvPr/>
        </p:nvSpPr>
        <p:spPr>
          <a:xfrm>
            <a:off x="2286000" y="5983069"/>
            <a:ext cx="6248399" cy="646331"/>
          </a:xfrm>
          <a:prstGeom prst="rect">
            <a:avLst/>
          </a:prstGeom>
          <a:noFill/>
        </p:spPr>
        <p:txBody>
          <a:bodyPr wrap="square" rtlCol="0">
            <a:spAutoFit/>
          </a:bodyPr>
          <a:lstStyle/>
          <a:p>
            <a:pPr lvl="0"/>
            <a:r>
              <a:rPr lang="en-US" dirty="0" smtClean="0"/>
              <a:t>Calculates performance metrics such as VMT, delay, emissions, job accessibility, accidents </a:t>
            </a:r>
            <a:endParaRPr lang="en-US" dirty="0" smtClean="0"/>
          </a:p>
        </p:txBody>
      </p:sp>
    </p:spTree>
    <p:extLst>
      <p:ext uri="{BB962C8B-B14F-4D97-AF65-F5344CB8AC3E}">
        <p14:creationId xmlns:p14="http://schemas.microsoft.com/office/powerpoint/2010/main" val="30053681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8601" y="739588"/>
            <a:ext cx="8458200" cy="860612"/>
          </a:xfrm>
        </p:spPr>
        <p:txBody>
          <a:bodyPr>
            <a:normAutofit fontScale="92500" lnSpcReduction="20000"/>
          </a:bodyPr>
          <a:lstStyle/>
          <a:p>
            <a:r>
              <a:rPr lang="en-US" dirty="0"/>
              <a:t>Predicts the change in VMT for each household due to changes in urban form and the short </a:t>
            </a:r>
            <a:r>
              <a:rPr lang="en-US" dirty="0" smtClean="0"/>
              <a:t>term </a:t>
            </a:r>
            <a:r>
              <a:rPr lang="en-US" dirty="0"/>
              <a:t>induced demand effects of increases in transportation supply.</a:t>
            </a:r>
          </a:p>
        </p:txBody>
      </p:sp>
      <p:sp>
        <p:nvSpPr>
          <p:cNvPr id="3" name="Title 2"/>
          <p:cNvSpPr>
            <a:spLocks noGrp="1"/>
          </p:cNvSpPr>
          <p:nvPr>
            <p:ph type="title"/>
          </p:nvPr>
        </p:nvSpPr>
        <p:spPr/>
        <p:txBody>
          <a:bodyPr/>
          <a:lstStyle/>
          <a:p>
            <a:r>
              <a:rPr lang="en-US" dirty="0" smtClean="0"/>
              <a:t>Induced Demand and Urban Form Effects on Travel</a:t>
            </a:r>
            <a:endParaRPr lang="en-US" dirty="0"/>
          </a:p>
        </p:txBody>
      </p:sp>
      <p:sp>
        <p:nvSpPr>
          <p:cNvPr id="4" name="Content Placeholder 3"/>
          <p:cNvSpPr>
            <a:spLocks noGrp="1"/>
          </p:cNvSpPr>
          <p:nvPr>
            <p:ph sz="quarter" idx="11"/>
          </p:nvPr>
        </p:nvSpPr>
        <p:spPr>
          <a:xfrm>
            <a:off x="415637" y="2057399"/>
            <a:ext cx="8118763" cy="4262717"/>
          </a:xfrm>
        </p:spPr>
        <p:txBody>
          <a:bodyPr/>
          <a:lstStyle/>
          <a:p>
            <a:pPr marL="964366" lvl="1" indent="-457200">
              <a:buFont typeface="Wingdings" pitchFamily="2" charset="2"/>
              <a:buChar char="§"/>
            </a:pPr>
            <a:endParaRPr lang="en-US" dirty="0" smtClean="0"/>
          </a:p>
          <a:p>
            <a:pPr lvl="1">
              <a:buFont typeface="Wingdings" pitchFamily="2" charset="2"/>
              <a:buChar char="§"/>
            </a:pPr>
            <a:endParaRPr lang="en-US" dirty="0" smtClean="0"/>
          </a:p>
          <a:p>
            <a:pPr lvl="1">
              <a:buFont typeface="Wingdings" pitchFamily="2" charset="2"/>
              <a:buChar char="§"/>
            </a:pPr>
            <a:endParaRPr lang="en-US" dirty="0" smtClean="0"/>
          </a:p>
          <a:p>
            <a:endParaRPr lang="en-US" dirty="0"/>
          </a:p>
        </p:txBody>
      </p:sp>
      <p:sp>
        <p:nvSpPr>
          <p:cNvPr id="5" name="TextBox 4"/>
          <p:cNvSpPr txBox="1"/>
          <p:nvPr/>
        </p:nvSpPr>
        <p:spPr>
          <a:xfrm>
            <a:off x="5410200" y="1447800"/>
            <a:ext cx="28956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Primary Source:</a:t>
            </a:r>
          </a:p>
          <a:p>
            <a:pPr algn="ctr"/>
            <a:r>
              <a:rPr lang="en-US" dirty="0" smtClean="0"/>
              <a:t>Meta Analysis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6242795"/>
              </p:ext>
            </p:extLst>
          </p:nvPr>
        </p:nvGraphicFramePr>
        <p:xfrm>
          <a:off x="609600" y="2433320"/>
          <a:ext cx="7391400" cy="2062480"/>
        </p:xfrm>
        <a:graphic>
          <a:graphicData uri="http://schemas.openxmlformats.org/drawingml/2006/table">
            <a:tbl>
              <a:tblPr firstRow="1" bandRow="1">
                <a:tableStyleId>{5C22544A-7EE6-4342-B048-85BDC9FD1C3A}</a:tableStyleId>
              </a:tblPr>
              <a:tblGrid>
                <a:gridCol w="2590800"/>
                <a:gridCol w="3276600"/>
                <a:gridCol w="1524000"/>
              </a:tblGrid>
              <a:tr h="370840">
                <a:tc>
                  <a:txBody>
                    <a:bodyPr/>
                    <a:lstStyle/>
                    <a:p>
                      <a:pPr algn="ctr"/>
                      <a:r>
                        <a:rPr lang="en-US" dirty="0" smtClean="0"/>
                        <a:t>Category</a:t>
                      </a:r>
                      <a:endParaRPr lang="en-US" dirty="0"/>
                    </a:p>
                  </a:txBody>
                  <a:tcPr/>
                </a:tc>
                <a:tc>
                  <a:txBody>
                    <a:bodyPr/>
                    <a:lstStyle/>
                    <a:p>
                      <a:r>
                        <a:rPr lang="en-US" dirty="0" smtClean="0"/>
                        <a:t>Urban</a:t>
                      </a:r>
                      <a:r>
                        <a:rPr lang="en-US" baseline="0" dirty="0" smtClean="0"/>
                        <a:t> Form Description</a:t>
                      </a:r>
                      <a:endParaRPr lang="en-US" dirty="0"/>
                    </a:p>
                  </a:txBody>
                  <a:tcPr/>
                </a:tc>
                <a:tc>
                  <a:txBody>
                    <a:bodyPr/>
                    <a:lstStyle/>
                    <a:p>
                      <a:pPr algn="ctr"/>
                      <a:r>
                        <a:rPr lang="en-US" dirty="0" smtClean="0"/>
                        <a:t>Elasticity</a:t>
                      </a:r>
                      <a:r>
                        <a:rPr lang="en-US" baseline="0" dirty="0" smtClean="0"/>
                        <a:t> for Change in VMT</a:t>
                      </a:r>
                      <a:endParaRPr lang="en-US" dirty="0"/>
                    </a:p>
                  </a:txBody>
                  <a:tcPr/>
                </a:tc>
              </a:tr>
              <a:tr h="370840">
                <a:tc>
                  <a:txBody>
                    <a:bodyPr/>
                    <a:lstStyle/>
                    <a:p>
                      <a:pPr algn="l" fontAlgn="b"/>
                      <a:r>
                        <a:rPr lang="en-US" sz="1800" b="0" i="0" u="none" strike="noStrike" dirty="0" smtClean="0">
                          <a:solidFill>
                            <a:srgbClr val="000000"/>
                          </a:solidFill>
                          <a:latin typeface="Calibri"/>
                        </a:rPr>
                        <a:t>Density</a:t>
                      </a:r>
                      <a:endParaRPr lang="en-US" sz="1800" b="0" i="0" u="none" strike="noStrike" dirty="0">
                        <a:solidFill>
                          <a:srgbClr val="000000"/>
                        </a:solidFill>
                        <a:latin typeface="Calibri"/>
                      </a:endParaRPr>
                    </a:p>
                  </a:txBody>
                  <a:tcPr marL="9525" marR="9525" marT="9525" marB="0" anchor="b"/>
                </a:tc>
                <a:tc>
                  <a:txBody>
                    <a:bodyPr/>
                    <a:lstStyle/>
                    <a:p>
                      <a:pPr algn="l" fontAlgn="b"/>
                      <a:r>
                        <a:rPr lang="en-US" sz="1800" b="0" i="0" u="none" strike="noStrike">
                          <a:solidFill>
                            <a:srgbClr val="000000"/>
                          </a:solidFill>
                          <a:latin typeface="Calibri"/>
                        </a:rPr>
                        <a:t>Household/Population Density</a:t>
                      </a:r>
                    </a:p>
                  </a:txBody>
                  <a:tcPr marL="9525" marR="9525" marT="9525" marB="0" anchor="b"/>
                </a:tc>
                <a:tc>
                  <a:txBody>
                    <a:bodyPr/>
                    <a:lstStyle/>
                    <a:p>
                      <a:pPr algn="r" fontAlgn="b"/>
                      <a:r>
                        <a:rPr lang="en-US" sz="1800" b="0" i="0" u="none" strike="noStrike">
                          <a:solidFill>
                            <a:srgbClr val="000000"/>
                          </a:solidFill>
                          <a:latin typeface="Calibri"/>
                        </a:rPr>
                        <a:t>-0.04</a:t>
                      </a:r>
                    </a:p>
                  </a:txBody>
                  <a:tcPr marL="9525" marR="9525" marT="9525" marB="0" anchor="b"/>
                </a:tc>
              </a:tr>
              <a:tr h="370840">
                <a:tc>
                  <a:txBody>
                    <a:bodyPr/>
                    <a:lstStyle/>
                    <a:p>
                      <a:pPr algn="l" fontAlgn="b"/>
                      <a:r>
                        <a:rPr lang="en-US" sz="1800" b="0" i="0" u="none" strike="noStrike" dirty="0" smtClean="0">
                          <a:solidFill>
                            <a:srgbClr val="000000"/>
                          </a:solidFill>
                          <a:latin typeface="Calibri"/>
                        </a:rPr>
                        <a:t>Diversity</a:t>
                      </a:r>
                      <a:endParaRPr lang="en-US" sz="1800" b="0" i="0" u="none" strike="noStrike" dirty="0">
                        <a:solidFill>
                          <a:srgbClr val="000000"/>
                        </a:solidFill>
                        <a:latin typeface="Calibri"/>
                      </a:endParaRPr>
                    </a:p>
                  </a:txBody>
                  <a:tcPr marL="9525" marR="9525" marT="9525" marB="0" anchor="b"/>
                </a:tc>
                <a:tc>
                  <a:txBody>
                    <a:bodyPr/>
                    <a:lstStyle/>
                    <a:p>
                      <a:pPr algn="l" fontAlgn="b"/>
                      <a:r>
                        <a:rPr lang="en-US" sz="1800" b="0" i="0" u="none" strike="noStrike" dirty="0">
                          <a:solidFill>
                            <a:srgbClr val="000000"/>
                          </a:solidFill>
                          <a:latin typeface="Calibri"/>
                        </a:rPr>
                        <a:t>Land Use Mix (entropy</a:t>
                      </a:r>
                      <a:r>
                        <a:rPr lang="en-US" sz="1800" b="0" i="0" u="none" strike="noStrike" dirty="0" smtClean="0">
                          <a:solidFill>
                            <a:srgbClr val="000000"/>
                          </a:solidFill>
                          <a:latin typeface="Calibri"/>
                        </a:rPr>
                        <a:t>) </a:t>
                      </a:r>
                      <a:endParaRPr lang="en-US" sz="1800" b="0" i="0" u="none" strike="noStrike" dirty="0">
                        <a:solidFill>
                          <a:srgbClr val="000000"/>
                        </a:solidFill>
                        <a:latin typeface="Calibri"/>
                      </a:endParaRPr>
                    </a:p>
                  </a:txBody>
                  <a:tcPr marL="9525" marR="9525" marT="9525" marB="0" anchor="b"/>
                </a:tc>
                <a:tc>
                  <a:txBody>
                    <a:bodyPr/>
                    <a:lstStyle/>
                    <a:p>
                      <a:pPr algn="r" fontAlgn="b"/>
                      <a:r>
                        <a:rPr lang="en-US" sz="1800" b="0" i="0" u="none" strike="noStrike">
                          <a:solidFill>
                            <a:srgbClr val="000000"/>
                          </a:solidFill>
                          <a:latin typeface="Calibri"/>
                        </a:rPr>
                        <a:t>-0.09</a:t>
                      </a:r>
                    </a:p>
                  </a:txBody>
                  <a:tcPr marL="9525" marR="9525" marT="9525" marB="0" anchor="b"/>
                </a:tc>
              </a:tr>
              <a:tr h="370840">
                <a:tc>
                  <a:txBody>
                    <a:bodyPr/>
                    <a:lstStyle/>
                    <a:p>
                      <a:pPr algn="l" fontAlgn="b"/>
                      <a:r>
                        <a:rPr lang="en-US" sz="1800" b="0" i="0" u="none" strike="noStrike" dirty="0" smtClean="0">
                          <a:solidFill>
                            <a:srgbClr val="000000"/>
                          </a:solidFill>
                          <a:latin typeface="Calibri"/>
                        </a:rPr>
                        <a:t>Design</a:t>
                      </a:r>
                      <a:endParaRPr lang="en-US" sz="1800" b="0" i="0" u="none" strike="noStrike" dirty="0">
                        <a:solidFill>
                          <a:srgbClr val="000000"/>
                        </a:solidFill>
                        <a:latin typeface="Calibri"/>
                      </a:endParaRPr>
                    </a:p>
                  </a:txBody>
                  <a:tcPr marL="9525" marR="9525" marT="9525" marB="0" anchor="b"/>
                </a:tc>
                <a:tc>
                  <a:txBody>
                    <a:bodyPr/>
                    <a:lstStyle/>
                    <a:p>
                      <a:pPr algn="l" fontAlgn="b"/>
                      <a:r>
                        <a:rPr lang="en-US" sz="1800" b="0" i="0" u="none" strike="noStrike">
                          <a:solidFill>
                            <a:srgbClr val="000000"/>
                          </a:solidFill>
                          <a:latin typeface="Calibri"/>
                        </a:rPr>
                        <a:t>Intersection/Street Density</a:t>
                      </a:r>
                    </a:p>
                  </a:txBody>
                  <a:tcPr marL="9525" marR="9525" marT="9525" marB="0" anchor="b"/>
                </a:tc>
                <a:tc>
                  <a:txBody>
                    <a:bodyPr/>
                    <a:lstStyle/>
                    <a:p>
                      <a:pPr algn="r" fontAlgn="b"/>
                      <a:r>
                        <a:rPr lang="en-US" sz="1800" b="0" i="0" u="none" strike="noStrike" dirty="0">
                          <a:solidFill>
                            <a:srgbClr val="000000"/>
                          </a:solidFill>
                          <a:latin typeface="Calibri"/>
                        </a:rPr>
                        <a:t>-0.12</a:t>
                      </a:r>
                    </a:p>
                  </a:txBody>
                  <a:tcPr marL="9525" marR="9525" marT="9525" marB="0" anchor="b"/>
                </a:tc>
              </a:tr>
              <a:tr h="370840">
                <a:tc>
                  <a:txBody>
                    <a:bodyPr/>
                    <a:lstStyle/>
                    <a:p>
                      <a:pPr algn="l" fontAlgn="b"/>
                      <a:r>
                        <a:rPr lang="en-US" sz="1800" b="0" i="0" u="none" strike="noStrike" dirty="0" smtClean="0">
                          <a:solidFill>
                            <a:srgbClr val="000000"/>
                          </a:solidFill>
                          <a:latin typeface="Calibri"/>
                        </a:rPr>
                        <a:t>Distance to Transit</a:t>
                      </a:r>
                      <a:endParaRPr lang="en-US" sz="1800" b="0" i="0" u="none" strike="noStrike" dirty="0">
                        <a:solidFill>
                          <a:srgbClr val="000000"/>
                        </a:solidFill>
                        <a:latin typeface="Calibri"/>
                      </a:endParaRPr>
                    </a:p>
                  </a:txBody>
                  <a:tcPr marL="9525" marR="9525" marT="9525" marB="0" anchor="b"/>
                </a:tc>
                <a:tc>
                  <a:txBody>
                    <a:bodyPr/>
                    <a:lstStyle/>
                    <a:p>
                      <a:pPr algn="l" fontAlgn="b"/>
                      <a:r>
                        <a:rPr lang="en-US" sz="1800" b="0" i="0" u="none" strike="noStrike">
                          <a:solidFill>
                            <a:srgbClr val="000000"/>
                          </a:solidFill>
                          <a:latin typeface="Calibri"/>
                        </a:rPr>
                        <a:t>Distance to Nearest Transit Stop</a:t>
                      </a:r>
                    </a:p>
                  </a:txBody>
                  <a:tcPr marL="9525" marR="9525" marT="9525" marB="0" anchor="b"/>
                </a:tc>
                <a:tc>
                  <a:txBody>
                    <a:bodyPr/>
                    <a:lstStyle/>
                    <a:p>
                      <a:pPr algn="r" fontAlgn="b"/>
                      <a:r>
                        <a:rPr lang="en-US" sz="1800" b="0" i="0" u="none" strike="noStrike" dirty="0">
                          <a:solidFill>
                            <a:srgbClr val="000000"/>
                          </a:solidFill>
                          <a:latin typeface="Calibri"/>
                        </a:rPr>
                        <a:t>-0.05</a:t>
                      </a:r>
                    </a:p>
                  </a:txBody>
                  <a:tcPr marL="9525" marR="9525" marT="9525" marB="0" anchor="b"/>
                </a:tc>
              </a:tr>
            </a:tbl>
          </a:graphicData>
        </a:graphic>
      </p:graphicFrame>
    </p:spTree>
    <p:extLst>
      <p:ext uri="{BB962C8B-B14F-4D97-AF65-F5344CB8AC3E}">
        <p14:creationId xmlns:p14="http://schemas.microsoft.com/office/powerpoint/2010/main" val="2394568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5637" y="739588"/>
            <a:ext cx="8243455" cy="860612"/>
          </a:xfrm>
        </p:spPr>
        <p:txBody>
          <a:bodyPr>
            <a:normAutofit/>
          </a:bodyPr>
          <a:lstStyle/>
          <a:p>
            <a:r>
              <a:rPr lang="en-US" b="1" dirty="0" smtClean="0"/>
              <a:t>Predicts the Change in VMT for each Household due to Transportation Policies</a:t>
            </a:r>
            <a:endParaRPr lang="en-US" b="1" dirty="0"/>
          </a:p>
        </p:txBody>
      </p:sp>
      <p:sp>
        <p:nvSpPr>
          <p:cNvPr id="3" name="Title 2"/>
          <p:cNvSpPr>
            <a:spLocks noGrp="1"/>
          </p:cNvSpPr>
          <p:nvPr>
            <p:ph type="title"/>
          </p:nvPr>
        </p:nvSpPr>
        <p:spPr/>
        <p:txBody>
          <a:bodyPr/>
          <a:lstStyle/>
          <a:p>
            <a:r>
              <a:rPr lang="en-US" dirty="0" smtClean="0"/>
              <a:t>Transportation Policies</a:t>
            </a:r>
            <a:endParaRPr lang="en-US" dirty="0"/>
          </a:p>
        </p:txBody>
      </p:sp>
      <p:sp>
        <p:nvSpPr>
          <p:cNvPr id="4" name="Content Placeholder 3"/>
          <p:cNvSpPr>
            <a:spLocks noGrp="1"/>
          </p:cNvSpPr>
          <p:nvPr>
            <p:ph sz="quarter" idx="11"/>
          </p:nvPr>
        </p:nvSpPr>
        <p:spPr>
          <a:xfrm>
            <a:off x="415637" y="2057399"/>
            <a:ext cx="8118763" cy="4262717"/>
          </a:xfrm>
        </p:spPr>
        <p:txBody>
          <a:bodyPr/>
          <a:lstStyle/>
          <a:p>
            <a:r>
              <a:rPr lang="en-US" sz="2400" dirty="0" smtClean="0"/>
              <a:t>Pricing Policies</a:t>
            </a:r>
          </a:p>
          <a:p>
            <a:pPr lvl="1">
              <a:buFont typeface="Wingdings" pitchFamily="2" charset="2"/>
              <a:buChar char="§"/>
            </a:pPr>
            <a:r>
              <a:rPr lang="en-US" dirty="0" smtClean="0"/>
              <a:t>VMT charges (cents per mile)</a:t>
            </a:r>
          </a:p>
          <a:p>
            <a:pPr lvl="1">
              <a:buFont typeface="Wingdings" pitchFamily="2" charset="2"/>
              <a:buChar char="§"/>
            </a:pPr>
            <a:r>
              <a:rPr lang="en-US" dirty="0" smtClean="0"/>
              <a:t>Parking </a:t>
            </a:r>
            <a:r>
              <a:rPr lang="en-US" dirty="0" smtClean="0"/>
              <a:t>pricing based on</a:t>
            </a:r>
          </a:p>
          <a:p>
            <a:pPr marL="1371808" lvl="2" indent="-457200">
              <a:buFont typeface="+mj-lt"/>
              <a:buAutoNum type="alphaLcParenR"/>
            </a:pPr>
            <a:r>
              <a:rPr lang="en-US" dirty="0" smtClean="0"/>
              <a:t>Percent of workplace and non-workplace parking that is priced</a:t>
            </a:r>
          </a:p>
          <a:p>
            <a:pPr marL="1371808" lvl="2" indent="-457200">
              <a:buFont typeface="+mj-lt"/>
              <a:buAutoNum type="alphaLcParenR"/>
            </a:pPr>
            <a:r>
              <a:rPr lang="en-US" dirty="0" smtClean="0"/>
              <a:t>Parking rates per space</a:t>
            </a:r>
          </a:p>
          <a:p>
            <a:pPr marL="556" indent="-228600"/>
            <a:r>
              <a:rPr lang="en-US" sz="2400" dirty="0" smtClean="0"/>
              <a:t>ITS strategies</a:t>
            </a:r>
          </a:p>
          <a:p>
            <a:pPr marL="914400" lvl="1" indent="-457200">
              <a:buFont typeface="Wingdings" pitchFamily="2" charset="2"/>
              <a:buChar char="§"/>
            </a:pPr>
            <a:r>
              <a:rPr lang="en-US" dirty="0" smtClean="0"/>
              <a:t>Percentage of freeways with ITS strategies</a:t>
            </a:r>
          </a:p>
          <a:p>
            <a:pPr marL="914400" lvl="1" indent="-457200">
              <a:buFont typeface="Wingdings" pitchFamily="2" charset="2"/>
              <a:buChar char="§"/>
            </a:pPr>
            <a:r>
              <a:rPr lang="en-US" dirty="0" smtClean="0"/>
              <a:t>Percentage of arterials with ITS strategies</a:t>
            </a:r>
          </a:p>
          <a:p>
            <a:pPr marL="964366" lvl="1" indent="-457200">
              <a:buFont typeface="Wingdings" pitchFamily="2" charset="2"/>
              <a:buChar char="§"/>
            </a:pPr>
            <a:endParaRPr lang="en-US" dirty="0" smtClean="0"/>
          </a:p>
          <a:p>
            <a:pPr lvl="1">
              <a:buFont typeface="Wingdings" pitchFamily="2" charset="2"/>
              <a:buChar char="§"/>
            </a:pPr>
            <a:endParaRPr lang="en-US" dirty="0" smtClean="0"/>
          </a:p>
          <a:p>
            <a:pPr lvl="1">
              <a:buFont typeface="Wingdings" pitchFamily="2" charset="2"/>
              <a:buChar char="§"/>
            </a:pPr>
            <a:endParaRPr lang="en-US" dirty="0" smtClean="0"/>
          </a:p>
          <a:p>
            <a:endParaRPr lang="en-US" dirty="0"/>
          </a:p>
        </p:txBody>
      </p:sp>
      <p:sp>
        <p:nvSpPr>
          <p:cNvPr id="5" name="TextBox 4"/>
          <p:cNvSpPr txBox="1"/>
          <p:nvPr/>
        </p:nvSpPr>
        <p:spPr>
          <a:xfrm>
            <a:off x="5181600" y="1752600"/>
            <a:ext cx="2895600"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Primary Source:</a:t>
            </a:r>
          </a:p>
          <a:p>
            <a:pPr algn="ctr"/>
            <a:r>
              <a:rPr lang="en-US" dirty="0" err="1" smtClean="0"/>
              <a:t>GreenSTEP</a:t>
            </a:r>
            <a:endParaRPr lang="en-US" dirty="0"/>
          </a:p>
        </p:txBody>
      </p:sp>
    </p:spTree>
    <p:extLst>
      <p:ext uri="{BB962C8B-B14F-4D97-AF65-F5344CB8AC3E}">
        <p14:creationId xmlns:p14="http://schemas.microsoft.com/office/powerpoint/2010/main" val="2675485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PPT_Template_standard">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RSG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B7B7B7"/>
        </a:dk1>
        <a:lt1>
          <a:srgbClr val="FFFFFF"/>
        </a:lt1>
        <a:dk2>
          <a:srgbClr val="000000"/>
        </a:dk2>
        <a:lt2>
          <a:srgbClr val="808080"/>
        </a:lt2>
        <a:accent1>
          <a:srgbClr val="598094"/>
        </a:accent1>
        <a:accent2>
          <a:srgbClr val="235A37"/>
        </a:accent2>
        <a:accent3>
          <a:srgbClr val="FFFFFF"/>
        </a:accent3>
        <a:accent4>
          <a:srgbClr val="9C9C9C"/>
        </a:accent4>
        <a:accent5>
          <a:srgbClr val="B5C0C8"/>
        </a:accent5>
        <a:accent6>
          <a:srgbClr val="1F5131"/>
        </a:accent6>
        <a:hlink>
          <a:srgbClr val="0073B4"/>
        </a:hlink>
        <a:folHlink>
          <a:srgbClr val="AFC14F"/>
        </a:folHlink>
      </a:clrScheme>
      <a:clrMap bg1="lt1" tx1="dk1" bg2="lt2" tx2="dk2" accent1="accent1" accent2="accent2" accent3="accent3" accent4="accent4" accent5="accent5" accent6="accent6" hlink="hlink" folHlink="folHlink"/>
    </a:extraClrScheme>
    <a:extraClrScheme>
      <a:clrScheme name="Blank Presentation 2">
        <a:dk1>
          <a:srgbClr val="808080"/>
        </a:dk1>
        <a:lt1>
          <a:srgbClr val="FFFFFF"/>
        </a:lt1>
        <a:dk2>
          <a:srgbClr val="000000"/>
        </a:dk2>
        <a:lt2>
          <a:srgbClr val="808080"/>
        </a:lt2>
        <a:accent1>
          <a:srgbClr val="598094"/>
        </a:accent1>
        <a:accent2>
          <a:srgbClr val="235A37"/>
        </a:accent2>
        <a:accent3>
          <a:srgbClr val="FFFFFF"/>
        </a:accent3>
        <a:accent4>
          <a:srgbClr val="6C6C6C"/>
        </a:accent4>
        <a:accent5>
          <a:srgbClr val="B5C0C8"/>
        </a:accent5>
        <a:accent6>
          <a:srgbClr val="1F5131"/>
        </a:accent6>
        <a:hlink>
          <a:srgbClr val="BC610D"/>
        </a:hlink>
        <a:folHlink>
          <a:srgbClr val="AFC1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PT Intro Bullet">
  <a:themeElements>
    <a:clrScheme name="18PT Intro Bullet 15">
      <a:dk1>
        <a:srgbClr val="000000"/>
      </a:dk1>
      <a:lt1>
        <a:srgbClr val="FFFFFF"/>
      </a:lt1>
      <a:dk2>
        <a:srgbClr val="F8F8F8"/>
      </a:dk2>
      <a:lt2>
        <a:srgbClr val="808080"/>
      </a:lt2>
      <a:accent1>
        <a:srgbClr val="5C8093"/>
      </a:accent1>
      <a:accent2>
        <a:srgbClr val="275A38"/>
      </a:accent2>
      <a:accent3>
        <a:srgbClr val="FFFFFF"/>
      </a:accent3>
      <a:accent4>
        <a:srgbClr val="000000"/>
      </a:accent4>
      <a:accent5>
        <a:srgbClr val="B5C0C8"/>
      </a:accent5>
      <a:accent6>
        <a:srgbClr val="225132"/>
      </a:accent6>
      <a:hlink>
        <a:srgbClr val="269A99"/>
      </a:hlink>
      <a:folHlink>
        <a:srgbClr val="AFC14F"/>
      </a:folHlink>
    </a:clrScheme>
    <a:fontScheme name="RSG Presentation">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PT Intro 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PT Intro Bu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PT Intro Bu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PT Intro Bu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PT Intro Bu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PT Intro Bu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PT Intro Bu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PT Intro Bu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PT Intro Bu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PT Intro Bu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PT Intro Bu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PT Intro Bu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PT Intro Bullet 13">
        <a:dk1>
          <a:srgbClr val="000000"/>
        </a:dk1>
        <a:lt1>
          <a:srgbClr val="FFFFFF"/>
        </a:lt1>
        <a:dk2>
          <a:srgbClr val="F8F8F8"/>
        </a:dk2>
        <a:lt2>
          <a:srgbClr val="808080"/>
        </a:lt2>
        <a:accent1>
          <a:srgbClr val="3F7B7A"/>
        </a:accent1>
        <a:accent2>
          <a:srgbClr val="333399"/>
        </a:accent2>
        <a:accent3>
          <a:srgbClr val="FFFFFF"/>
        </a:accent3>
        <a:accent4>
          <a:srgbClr val="000000"/>
        </a:accent4>
        <a:accent5>
          <a:srgbClr val="AFBFBE"/>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PT Intro Bullet 14">
        <a:dk1>
          <a:srgbClr val="000000"/>
        </a:dk1>
        <a:lt1>
          <a:srgbClr val="FFFFFF"/>
        </a:lt1>
        <a:dk2>
          <a:srgbClr val="F8F8F8"/>
        </a:dk2>
        <a:lt2>
          <a:srgbClr val="808080"/>
        </a:lt2>
        <a:accent1>
          <a:srgbClr val="5C8093"/>
        </a:accent1>
        <a:accent2>
          <a:srgbClr val="275A38"/>
        </a:accent2>
        <a:accent3>
          <a:srgbClr val="FFFFFF"/>
        </a:accent3>
        <a:accent4>
          <a:srgbClr val="000000"/>
        </a:accent4>
        <a:accent5>
          <a:srgbClr val="B5C0C8"/>
        </a:accent5>
        <a:accent6>
          <a:srgbClr val="225132"/>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PT Intro Bullet 15">
        <a:dk1>
          <a:srgbClr val="000000"/>
        </a:dk1>
        <a:lt1>
          <a:srgbClr val="FFFFFF"/>
        </a:lt1>
        <a:dk2>
          <a:srgbClr val="F8F8F8"/>
        </a:dk2>
        <a:lt2>
          <a:srgbClr val="808080"/>
        </a:lt2>
        <a:accent1>
          <a:srgbClr val="5C8093"/>
        </a:accent1>
        <a:accent2>
          <a:srgbClr val="275A38"/>
        </a:accent2>
        <a:accent3>
          <a:srgbClr val="FFFFFF"/>
        </a:accent3>
        <a:accent4>
          <a:srgbClr val="000000"/>
        </a:accent4>
        <a:accent5>
          <a:srgbClr val="B5C0C8"/>
        </a:accent5>
        <a:accent6>
          <a:srgbClr val="225132"/>
        </a:accent6>
        <a:hlink>
          <a:srgbClr val="269A99"/>
        </a:hlink>
        <a:folHlink>
          <a:srgbClr val="AFC14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24AD3F3F2B0429082A616D03B519D" ma:contentTypeVersion="2" ma:contentTypeDescription="Create a new document." ma:contentTypeScope="" ma:versionID="0297feb41e3a446843c071059d1962f4">
  <xsd:schema xmlns:xsd="http://www.w3.org/2001/XMLSchema" xmlns:xs="http://www.w3.org/2001/XMLSchema" xmlns:p="http://schemas.microsoft.com/office/2006/metadata/properties" xmlns:ns2="312f12d9-5dd9-44d0-a05e-75902c0f6bdf" targetNamespace="http://schemas.microsoft.com/office/2006/metadata/properties" ma:root="true" ma:fieldsID="89d672e0adb0c3e934a8ad6cd09eb1e3" ns2:_="">
    <xsd:import namespace="312f12d9-5dd9-44d0-a05e-75902c0f6bdf"/>
    <xsd:element name="properties">
      <xsd:complexType>
        <xsd:sequence>
          <xsd:element name="documentManagement">
            <xsd:complexType>
              <xsd:all>
                <xsd:element ref="ns2:Location_x002d_specific" minOccurs="0"/>
                <xsd:element ref="ns2:Log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f12d9-5dd9-44d0-a05e-75902c0f6bdf" elementFormDefault="qualified">
    <xsd:import namespace="http://schemas.microsoft.com/office/2006/documentManagement/types"/>
    <xsd:import namespace="http://schemas.microsoft.com/office/infopath/2007/PartnerControls"/>
    <xsd:element name="Location_x002d_specific" ma:index="8" nillable="true" ma:displayName="Location" ma:default="NA" ma:format="Dropdown" ma:internalName="Location_x002d_specific">
      <xsd:simpleType>
        <xsd:restriction base="dms:Choice">
          <xsd:enumeration value="Burlington"/>
          <xsd:enumeration value="WRJ"/>
          <xsd:enumeration value="SLC"/>
          <xsd:enumeration value="Chicago"/>
          <xsd:enumeration value="NA"/>
        </xsd:restriction>
      </xsd:simpleType>
    </xsd:element>
    <xsd:element name="Logo" ma:index="9" nillable="true" ma:displayName="Logo" ma:default="Standard" ma:format="Dropdown" ma:internalName="Logo">
      <xsd:simpleType>
        <xsd:restriction base="dms:Choice">
          <xsd:enumeration value="Standard"/>
          <xsd:enumeration value="25th Anniv"/>
          <xsd:enumeration value="25th+Best Places"/>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_x002d_specific xmlns="312f12d9-5dd9-44d0-a05e-75902c0f6bdf">NA</Location_x002d_specific>
    <Logo xmlns="312f12d9-5dd9-44d0-a05e-75902c0f6bdf">25th Anniv</Log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135DA1-E7A1-4A75-BEE2-A6F5EC652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f12d9-5dd9-44d0-a05e-75902c0f6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1BB390-E7D4-4B96-8207-629F28635539}">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312f12d9-5dd9-44d0-a05e-75902c0f6bdf"/>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289E8B9-04D9-47AB-8EE2-E79EB6491F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PPT_Template_standard</Template>
  <TotalTime>14363</TotalTime>
  <Words>1612</Words>
  <Application>Microsoft Office PowerPoint</Application>
  <PresentationFormat>On-screen Show (4:3)</PresentationFormat>
  <Paragraphs>318</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PPT_Template_standard</vt:lpstr>
      <vt:lpstr>18PT Intro Bullet</vt:lpstr>
      <vt:lpstr>Smart Growth Area Planning Tool (SmartGAP): Pilot Test Results </vt:lpstr>
      <vt:lpstr>Outline </vt:lpstr>
      <vt:lpstr>Acknowledgements </vt:lpstr>
      <vt:lpstr>SHRP 2 C 16 Project Overview</vt:lpstr>
      <vt:lpstr>Key Practitioner Information Needs</vt:lpstr>
      <vt:lpstr>Software Tool Design </vt:lpstr>
      <vt:lpstr>SmartGAP Process</vt:lpstr>
      <vt:lpstr>Induced Demand and Urban Form Effects on Travel</vt:lpstr>
      <vt:lpstr>Transportation Policies</vt:lpstr>
      <vt:lpstr>Travel Demand Management Strategies</vt:lpstr>
      <vt:lpstr>Interface</vt:lpstr>
      <vt:lpstr>Model Reports</vt:lpstr>
      <vt:lpstr>Pilot Test Objectives</vt:lpstr>
      <vt:lpstr>Test Scenarios</vt:lpstr>
      <vt:lpstr>TRPC: Region Overview</vt:lpstr>
      <vt:lpstr>TRPC: Population and employment</vt:lpstr>
      <vt:lpstr>SmartGAP Place Types</vt:lpstr>
      <vt:lpstr>TRPC: Population allocation</vt:lpstr>
      <vt:lpstr>TRPC: Employment allocation</vt:lpstr>
      <vt:lpstr>Change in Vehicle Miles and Vehicle Hours Traveled</vt:lpstr>
      <vt:lpstr>Changes in Average Speeds and GHG Emissions</vt:lpstr>
      <vt:lpstr>Transit and Vehicle Trips and Transit Costs</vt:lpstr>
      <vt:lpstr>Pilot Test Summary</vt:lpstr>
      <vt:lpstr>Publications</vt:lpstr>
      <vt:lpstr>PowerPoint Presentation</vt:lpstr>
    </vt:vector>
  </TitlesOfParts>
  <Company>Resource Systems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Maren Outwater</dc:creator>
  <cp:lastModifiedBy>Colin Smith</cp:lastModifiedBy>
  <cp:revision>839</cp:revision>
  <dcterms:created xsi:type="dcterms:W3CDTF">2011-06-21T18:48:47Z</dcterms:created>
  <dcterms:modified xsi:type="dcterms:W3CDTF">2013-05-08T08:00:46Z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0x0101000F024AD3F3F2B0429082A616D03B519D</vt:lpwstr>
  </property>
</Properties>
</file>