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74" r:id="rId5"/>
    <p:sldId id="264" r:id="rId6"/>
    <p:sldId id="275" r:id="rId7"/>
    <p:sldId id="288" r:id="rId8"/>
    <p:sldId id="289" r:id="rId9"/>
    <p:sldId id="290" r:id="rId10"/>
    <p:sldId id="276" r:id="rId11"/>
    <p:sldId id="277" r:id="rId12"/>
    <p:sldId id="278" r:id="rId13"/>
    <p:sldId id="279" r:id="rId14"/>
    <p:sldId id="280" r:id="rId15"/>
    <p:sldId id="295" r:id="rId16"/>
    <p:sldId id="296" r:id="rId17"/>
    <p:sldId id="281" r:id="rId18"/>
    <p:sldId id="283" r:id="rId19"/>
    <p:sldId id="282" r:id="rId20"/>
    <p:sldId id="292" r:id="rId21"/>
    <p:sldId id="294" r:id="rId22"/>
    <p:sldId id="284" r:id="rId23"/>
    <p:sldId id="293" r:id="rId24"/>
    <p:sldId id="285" r:id="rId25"/>
    <p:sldId id="286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500000"/>
    <a:srgbClr val="4C0000"/>
    <a:srgbClr val="2E0000"/>
    <a:srgbClr val="4B77B6"/>
    <a:srgbClr val="8FA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002C2-6942-4189-87BE-49B0795180CD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1D614-7CD3-41B7-844C-80B5F1C38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Therefore GPS travel data obtained from subsample of respondents to improve modeling results (trip rate correction factors</a:t>
            </a:r>
            <a:r>
              <a:rPr lang="en-US" baseline="0" dirty="0" smtClean="0"/>
              <a:t> applied to entire CATI sample).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2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3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Improved</a:t>
            </a:r>
            <a:r>
              <a:rPr lang="en-US" baseline="0" dirty="0" smtClean="0"/>
              <a:t> sensitivity and shorter cold start signal acquisition delay.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4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AC3D66-4466-4BB4-941B-1C5F8D0DE7A2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00C619-A12B-44D5-B4CA-1E1DD79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38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AC3D66-4466-4BB4-941B-1C5F8D0DE7A2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00C619-A12B-44D5-B4CA-1E1DD79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1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AC3D66-4466-4BB4-941B-1C5F8D0DE7A2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00C619-A12B-44D5-B4CA-1E1DD79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4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AC3D66-4466-4BB4-941B-1C5F8D0DE7A2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00C619-A12B-44D5-B4CA-1E1DD79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9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AC3D66-4466-4BB4-941B-1C5F8D0DE7A2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00C619-A12B-44D5-B4CA-1E1DD79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0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AC3D66-4466-4BB4-941B-1C5F8D0DE7A2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00C619-A12B-44D5-B4CA-1E1DD79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2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AC3D66-4466-4BB4-941B-1C5F8D0DE7A2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00C619-A12B-44D5-B4CA-1E1DD79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1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AC3D66-4466-4BB4-941B-1C5F8D0DE7A2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00C619-A12B-44D5-B4CA-1E1DD79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9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AC3D66-4466-4BB4-941B-1C5F8D0DE7A2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00C619-A12B-44D5-B4CA-1E1DD79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35040"/>
            <a:ext cx="9144000" cy="822960"/>
          </a:xfrm>
          <a:prstGeom prst="rect">
            <a:avLst/>
          </a:prstGeom>
          <a:gradFill>
            <a:gsLst>
              <a:gs pos="0">
                <a:srgbClr val="500000"/>
              </a:gs>
              <a:gs pos="45000">
                <a:srgbClr val="4C0000"/>
              </a:gs>
              <a:gs pos="100000">
                <a:srgbClr val="2E0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rtlCol="0" anchor="ctr"/>
          <a:lstStyle/>
          <a:p>
            <a:pPr algn="r">
              <a:tabLst/>
            </a:pPr>
            <a:endParaRPr lang="en-US" sz="2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TTI_white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72200"/>
            <a:ext cx="2762347" cy="533400"/>
          </a:xfrm>
          <a:prstGeom prst="rect">
            <a:avLst/>
          </a:prstGeom>
        </p:spPr>
      </p:pic>
      <p:pic>
        <p:nvPicPr>
          <p:cNvPr id="10" name="Picture 9" descr="TTI-grey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1576"/>
            <a:ext cx="8077200" cy="522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4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praprut@tamu.ed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GIS Techniques and Algorithms to Automate the Processing of GPS-Derived Travel Survey Data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2895600"/>
            <a:ext cx="7239000" cy="3048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Praprut Songchitruksa, Ph.D., P.E.</a:t>
            </a:r>
          </a:p>
          <a:p>
            <a:r>
              <a:rPr lang="en-US" sz="2000" b="1" dirty="0" smtClean="0"/>
              <a:t>Mark Ojah</a:t>
            </a:r>
          </a:p>
          <a:p>
            <a:r>
              <a:rPr lang="en-US" sz="2000" dirty="0" smtClean="0"/>
              <a:t>Texas A&amp;M Transportation Institute</a:t>
            </a:r>
          </a:p>
          <a:p>
            <a:endParaRPr lang="en-US" sz="2000" dirty="0" smtClean="0"/>
          </a:p>
          <a:p>
            <a:r>
              <a:rPr lang="en-US" sz="2000" dirty="0" smtClean="0"/>
              <a:t>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TRB National Transportation Planning Applications Conference</a:t>
            </a:r>
          </a:p>
          <a:p>
            <a:r>
              <a:rPr lang="en-US" sz="2000" dirty="0" smtClean="0"/>
              <a:t>Columbus, OH</a:t>
            </a:r>
          </a:p>
          <a:p>
            <a:r>
              <a:rPr lang="en-US" sz="2000" dirty="0" smtClean="0"/>
              <a:t>May 8, 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30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</a:t>
            </a:r>
            <a:r>
              <a:rPr lang="en-US" dirty="0" smtClean="0"/>
              <a:t>Missed Trip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Overlay GIS network and </a:t>
            </a:r>
            <a:r>
              <a:rPr lang="en-US" dirty="0" smtClean="0"/>
              <a:t>use </a:t>
            </a:r>
            <a:r>
              <a:rPr lang="en-US" dirty="0" smtClean="0"/>
              <a:t>GPS data attributes and spatial relationships to identify additional trip ends</a:t>
            </a:r>
          </a:p>
          <a:p>
            <a:r>
              <a:rPr lang="en-US" dirty="0" smtClean="0"/>
              <a:t>Goal: </a:t>
            </a:r>
            <a:r>
              <a:rPr lang="en-US" dirty="0" smtClean="0"/>
              <a:t>Detect </a:t>
            </a:r>
            <a:r>
              <a:rPr lang="en-US" dirty="0" smtClean="0"/>
              <a:t>missed trip ends while minimizing false </a:t>
            </a:r>
            <a:r>
              <a:rPr lang="en-US" dirty="0" smtClean="0"/>
              <a:t>positives </a:t>
            </a:r>
            <a:r>
              <a:rPr lang="en-US" dirty="0" smtClean="0"/>
              <a:t>such </a:t>
            </a:r>
            <a:r>
              <a:rPr lang="en-US" dirty="0" smtClean="0"/>
              <a:t>as traffic stops at traffic control devices.</a:t>
            </a:r>
          </a:p>
          <a:p>
            <a:r>
              <a:rPr lang="en-US" dirty="0" smtClean="0"/>
              <a:t>Criteria for additional trip ends</a:t>
            </a:r>
          </a:p>
          <a:p>
            <a:pPr lvl="1"/>
            <a:r>
              <a:rPr lang="en-US" dirty="0" smtClean="0"/>
              <a:t>Minimum trip-end dwell time (15 seconds)</a:t>
            </a:r>
          </a:p>
          <a:p>
            <a:pPr lvl="1"/>
            <a:r>
              <a:rPr lang="en-US" dirty="0" smtClean="0"/>
              <a:t>Minimum buffer to closest network link (40 feet)</a:t>
            </a:r>
          </a:p>
          <a:p>
            <a:pPr lvl="1"/>
            <a:r>
              <a:rPr lang="en-US" dirty="0" smtClean="0"/>
              <a:t>Minimum radius to the last trip end (0.1 miles)</a:t>
            </a:r>
          </a:p>
          <a:p>
            <a:pPr lvl="1"/>
            <a:r>
              <a:rPr lang="en-US" dirty="0" smtClean="0"/>
              <a:t>Minimum trip length (along GPS </a:t>
            </a:r>
            <a:r>
              <a:rPr lang="en-US" dirty="0" smtClean="0"/>
              <a:t>paths) </a:t>
            </a:r>
            <a:r>
              <a:rPr lang="en-US" dirty="0" smtClean="0"/>
              <a:t>from the last trip end (0.2 miles)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0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Compile trip ends from </a:t>
            </a:r>
            <a:r>
              <a:rPr lang="en-US" dirty="0" smtClean="0"/>
              <a:t>first </a:t>
            </a:r>
            <a:r>
              <a:rPr lang="en-US" dirty="0" smtClean="0"/>
              <a:t>and second steps.</a:t>
            </a:r>
          </a:p>
          <a:p>
            <a:r>
              <a:rPr lang="en-US" dirty="0" smtClean="0"/>
              <a:t>Identify and exclude external trips using a </a:t>
            </a:r>
            <a:r>
              <a:rPr lang="en-US" dirty="0" err="1" smtClean="0"/>
              <a:t>geofencing</a:t>
            </a:r>
            <a:r>
              <a:rPr lang="en-US" dirty="0" smtClean="0"/>
              <a:t> technique.</a:t>
            </a:r>
          </a:p>
          <a:p>
            <a:r>
              <a:rPr lang="en-US" dirty="0" smtClean="0"/>
              <a:t>Import geocoded home and work locations for each household to </a:t>
            </a:r>
            <a:r>
              <a:rPr lang="en-US" dirty="0" smtClean="0"/>
              <a:t>generate trip </a:t>
            </a:r>
            <a:r>
              <a:rPr lang="en-US" dirty="0" smtClean="0"/>
              <a:t>types (HBW, HBO, and NHB).</a:t>
            </a:r>
          </a:p>
          <a:p>
            <a:r>
              <a:rPr lang="en-US" dirty="0" smtClean="0"/>
              <a:t>Include only “full households” for comparison with CATI (i.e. only households with both GPS and CATI data available for all vehicles).</a:t>
            </a:r>
          </a:p>
          <a:p>
            <a:r>
              <a:rPr lang="en-US" dirty="0" smtClean="0"/>
              <a:t>Classification parameters</a:t>
            </a:r>
          </a:p>
          <a:p>
            <a:pPr lvl="1"/>
            <a:r>
              <a:rPr lang="en-US" dirty="0" smtClean="0"/>
              <a:t>Maximum radius for home/work location: 0.3 miles</a:t>
            </a:r>
          </a:p>
          <a:p>
            <a:pPr lvl="1"/>
            <a:r>
              <a:rPr lang="en-US" dirty="0" smtClean="0"/>
              <a:t>Exception radius for the first origin trip end: 1.3 miles (to </a:t>
            </a:r>
            <a:r>
              <a:rPr lang="en-US" dirty="0" smtClean="0"/>
              <a:t>account for longe</a:t>
            </a:r>
            <a:r>
              <a:rPr lang="en-US" dirty="0" smtClean="0"/>
              <a:t>r </a:t>
            </a:r>
            <a:r>
              <a:rPr lang="en-US" dirty="0" smtClean="0"/>
              <a:t>cold-start </a:t>
            </a:r>
            <a:r>
              <a:rPr lang="en-US" dirty="0" smtClean="0"/>
              <a:t>signal acquisition)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86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Algorithm-Generated GPS 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3180" y="5410200"/>
            <a:ext cx="5722620" cy="6397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Yellow Dot: 15 sec &lt; Dwell Time &lt; 120 sec</a:t>
            </a:r>
          </a:p>
          <a:p>
            <a:r>
              <a:rPr lang="en-US" dirty="0" smtClean="0"/>
              <a:t>Blue Rectangle: Dwell Time &gt;120 sec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6324600" cy="403193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28800" y="4343400"/>
            <a:ext cx="754380" cy="685800"/>
          </a:xfrm>
          <a:prstGeom prst="ellipse">
            <a:avLst/>
          </a:prstGeom>
          <a:noFill/>
          <a:ln w="38100">
            <a:solidFill>
              <a:srgbClr val="8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0865" y="2720876"/>
            <a:ext cx="121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GPS signal blockage from overpass is </a:t>
            </a:r>
            <a:r>
              <a:rPr lang="en-US" dirty="0" smtClean="0"/>
              <a:t>properly recognized as part of the same trip.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768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Algorithm-Generated GPS 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486400"/>
            <a:ext cx="4114800" cy="427387"/>
          </a:xfrm>
        </p:spPr>
        <p:txBody>
          <a:bodyPr>
            <a:normAutofit/>
          </a:bodyPr>
          <a:lstStyle/>
          <a:p>
            <a:r>
              <a:rPr lang="en-US" sz="1600" dirty="0" smtClean="0"/>
              <a:t>Yellow Dot: 15 sec &lt; Dwell Time &lt; 120 </a:t>
            </a:r>
            <a:r>
              <a:rPr lang="en-US" sz="1600" dirty="0" smtClean="0"/>
              <a:t>sec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66800" y="2672293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stops due to traffic control (dwell time between 15 and 120 seconds) are not mistaken as trip ends.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91776"/>
            <a:ext cx="4343400" cy="482201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76800" y="1102410"/>
            <a:ext cx="457200" cy="415636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1135442"/>
            <a:ext cx="457200" cy="415636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29400" y="3294963"/>
            <a:ext cx="457200" cy="415636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29400" y="4495800"/>
            <a:ext cx="457200" cy="415636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5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Algorithm-Generated Trip Summary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3810000"/>
            <a:ext cx="8229600" cy="2011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For each trip, the trip information is checked for its reasonableness (e.g. speed within plausible range). </a:t>
            </a:r>
            <a:r>
              <a:rPr lang="en-US" sz="2400" dirty="0" smtClean="0"/>
              <a:t>A trip </a:t>
            </a:r>
            <a:r>
              <a:rPr lang="en-US" sz="2400" dirty="0" smtClean="0"/>
              <a:t>is flagged as invalid if its characteristics do not pass </a:t>
            </a:r>
            <a:r>
              <a:rPr lang="en-US" sz="2400" dirty="0" smtClean="0"/>
              <a:t>these </a:t>
            </a:r>
            <a:r>
              <a:rPr lang="en-US" sz="2400" dirty="0" smtClean="0"/>
              <a:t>checks.</a:t>
            </a:r>
          </a:p>
          <a:p>
            <a:r>
              <a:rPr lang="en-US" sz="2400" dirty="0" smtClean="0"/>
              <a:t>Several relevant tables can be generated from the trip-by-trip table, e.g., trip rates by trip types, dwell time/trip length distribution, etc.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671084"/>
              </p:ext>
            </p:extLst>
          </p:nvPr>
        </p:nvGraphicFramePr>
        <p:xfrm>
          <a:off x="538278" y="1441765"/>
          <a:ext cx="8224722" cy="2139635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978202"/>
                <a:gridCol w="382059"/>
                <a:gridCol w="461105"/>
                <a:gridCol w="635000"/>
                <a:gridCol w="1264745"/>
                <a:gridCol w="638175"/>
                <a:gridCol w="1264745"/>
                <a:gridCol w="724594"/>
                <a:gridCol w="619198"/>
                <a:gridCol w="650875"/>
                <a:gridCol w="606024"/>
              </a:tblGrid>
              <a:tr h="1084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TripNum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HHID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UnitID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Beg_HWO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Beg_LocDateTime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End_HWO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End_LocDateTime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TripLength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TripTime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DwellTime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TripType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62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2101_193_0001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193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2007-09-11 06:48:10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2007-09-11 06:49:27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0.3506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1.28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50.47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HBO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62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2101_193_0002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2007-09-11 07:39:55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2007-09-11 07:42:43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0.6309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298.13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HBO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62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2101_193_0003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2007-09-11 12:40:51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2007-09-11 12:43:00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0.8123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2.15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4.05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HBO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62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2101_193_0004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2007-09-11 12:47:03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2007-09-11 12:50:54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1.1639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3.85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HBO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62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2104_106_0001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2104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2007-09-11 08:52:37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2007-09-11 08:58:38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3.0051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6.02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HBW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62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2104_106_0002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2104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2007-09-11 09:01:26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2007-09-11 09:07:14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2.0434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5.8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262.08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NHB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62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2104_106_0003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2104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2007-09-11 13:29:19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2007-09-11 13:31:15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0.5531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0.27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NHB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62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2104_106_0004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2104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2007-09-11 13:31:31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2007-09-11 14:05:09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5.0993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33.63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306.18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HBO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62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2104_106_0005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2104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2007-09-11 19:11:20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2007-09-11 19:18:18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4.2203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6.97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3.9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HBO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62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2104_106_0006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2104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2007-09-11 19:22:12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2007-09-11 19:30:53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4.3412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8.68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HBO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776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(Open-Source http://www.r-project.org)</a:t>
            </a:r>
            <a:endParaRPr lang="en-US" dirty="0" smtClean="0"/>
          </a:p>
          <a:p>
            <a:pPr lvl="1"/>
            <a:r>
              <a:rPr lang="en-US" dirty="0" smtClean="0"/>
              <a:t>Base Package</a:t>
            </a:r>
          </a:p>
          <a:p>
            <a:pPr lvl="1"/>
            <a:r>
              <a:rPr lang="en-US" dirty="0" err="1"/>
              <a:t>RPyGeo</a:t>
            </a:r>
            <a:r>
              <a:rPr lang="en-US" dirty="0"/>
              <a:t> Package (Execute geoprocessing commands within R)</a:t>
            </a:r>
          </a:p>
          <a:p>
            <a:pPr lvl="1"/>
            <a:r>
              <a:rPr lang="en-US" dirty="0" smtClean="0"/>
              <a:t>Several other packages</a:t>
            </a:r>
          </a:p>
          <a:p>
            <a:r>
              <a:rPr lang="en-US" dirty="0" smtClean="0"/>
              <a:t>ArcGIS Geoprocessing Using Python</a:t>
            </a:r>
          </a:p>
        </p:txBody>
      </p:sp>
    </p:spTree>
    <p:extLst>
      <p:ext uri="{BB962C8B-B14F-4D97-AF65-F5344CB8AC3E}">
        <p14:creationId xmlns:p14="http://schemas.microsoft.com/office/powerpoint/2010/main" val="3698014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 truth data are obtained from basic spreadsheet processing using a 2-minute dwell time threshold and then followed by manual </a:t>
            </a:r>
            <a:r>
              <a:rPr lang="en-US" dirty="0" smtClean="0"/>
              <a:t>review/edit </a:t>
            </a:r>
            <a:r>
              <a:rPr lang="en-US" dirty="0" smtClean="0"/>
              <a:t>of all GPS traces.</a:t>
            </a:r>
          </a:p>
          <a:p>
            <a:r>
              <a:rPr lang="en-US" dirty="0" smtClean="0"/>
              <a:t>Parameters used in </a:t>
            </a:r>
            <a:r>
              <a:rPr lang="en-US" dirty="0" smtClean="0"/>
              <a:t>the new </a:t>
            </a:r>
            <a:r>
              <a:rPr lang="en-US" dirty="0" smtClean="0"/>
              <a:t>algorithm have been </a:t>
            </a:r>
            <a:r>
              <a:rPr lang="en-US" dirty="0" err="1" smtClean="0"/>
              <a:t>finetuned</a:t>
            </a:r>
            <a:r>
              <a:rPr lang="en-US" dirty="0" smtClean="0"/>
              <a:t> during this validation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64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Validation 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032475"/>
              </p:ext>
            </p:extLst>
          </p:nvPr>
        </p:nvGraphicFramePr>
        <p:xfrm>
          <a:off x="1143000" y="1729740"/>
          <a:ext cx="7086600" cy="176403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57373"/>
                <a:gridCol w="796247"/>
                <a:gridCol w="1114746"/>
                <a:gridCol w="1035121"/>
                <a:gridCol w="1273996"/>
                <a:gridCol w="230911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Trip Type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Ground Truth </a:t>
                      </a:r>
                      <a:r>
                        <a:rPr lang="en-US" sz="1600" b="1" u="none" strike="noStrike" dirty="0">
                          <a:effectLst/>
                        </a:rPr>
                        <a:t>#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Algorithm #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Ground Truth </a:t>
                      </a:r>
                      <a:r>
                        <a:rPr lang="en-US" sz="1600" b="1" u="none" strike="noStrike" dirty="0">
                          <a:effectLst/>
                        </a:rPr>
                        <a:t>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Algorithm 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Algorithm – Ground Truth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HBO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43.9%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47.3%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3.4</a:t>
                      </a:r>
                      <a:r>
                        <a:rPr lang="en-US" sz="1600" u="none" strike="noStrike" dirty="0">
                          <a:effectLst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HBW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8.5%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10.2%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1.8</a:t>
                      </a:r>
                      <a:r>
                        <a:rPr lang="en-US" sz="1600" u="none" strike="noStrike" dirty="0">
                          <a:effectLst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NHB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47.6%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42.5%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-5.2</a:t>
                      </a:r>
                      <a:r>
                        <a:rPr lang="en-US" sz="1600" u="none" strike="noStrike" dirty="0">
                          <a:effectLst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1136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1135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Total </a:t>
                      </a:r>
                      <a:r>
                        <a:rPr lang="en-US" sz="1600" b="1" u="none" strike="noStrike" dirty="0" smtClean="0">
                          <a:effectLst/>
                        </a:rPr>
                        <a:t>Trip Difference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-1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% Trip Diff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-0.1</a:t>
                      </a:r>
                      <a:r>
                        <a:rPr lang="en-US" sz="1600" b="1" u="none" strike="noStrike" dirty="0">
                          <a:effectLst/>
                        </a:rPr>
                        <a:t>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166902"/>
              </p:ext>
            </p:extLst>
          </p:nvPr>
        </p:nvGraphicFramePr>
        <p:xfrm>
          <a:off x="1143000" y="4179570"/>
          <a:ext cx="7162800" cy="176403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63366"/>
                <a:gridCol w="804809"/>
                <a:gridCol w="1126733"/>
                <a:gridCol w="1046252"/>
                <a:gridCol w="1287694"/>
                <a:gridCol w="233394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Trip Type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Ground Truth </a:t>
                      </a:r>
                      <a:r>
                        <a:rPr lang="en-US" sz="1600" b="1" u="none" strike="noStrike" dirty="0">
                          <a:effectLst/>
                        </a:rPr>
                        <a:t>#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Algorithm #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Ground Truth </a:t>
                      </a:r>
                      <a:r>
                        <a:rPr lang="en-US" sz="1600" b="1" u="none" strike="noStrike" dirty="0">
                          <a:effectLst/>
                        </a:rPr>
                        <a:t>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Algorithm 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Algorithm – Ground Truth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HBO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48.5%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46.4%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-2.1</a:t>
                      </a:r>
                      <a:r>
                        <a:rPr lang="en-US" sz="1600" u="none" strike="noStrike" dirty="0">
                          <a:effectLst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HBW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0.6</a:t>
                      </a:r>
                      <a:r>
                        <a:rPr lang="en-US" sz="1600" u="none" strike="noStrike" dirty="0">
                          <a:effectLst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NHB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43.6%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45.1%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1.5</a:t>
                      </a:r>
                      <a:r>
                        <a:rPr lang="en-US" sz="1600" u="none" strike="noStrike" dirty="0">
                          <a:effectLst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Total Trip </a:t>
                      </a:r>
                      <a:r>
                        <a:rPr lang="en-US" sz="1600" b="1" u="none" strike="noStrike" dirty="0" smtClean="0">
                          <a:effectLst/>
                        </a:rPr>
                        <a:t>Difference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% Trip Diff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0.1</a:t>
                      </a:r>
                      <a:r>
                        <a:rPr lang="en-US" sz="1600" b="1" u="none" strike="noStrike" dirty="0">
                          <a:effectLst/>
                        </a:rPr>
                        <a:t>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7936" y="1287108"/>
            <a:ext cx="2043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Amarillo, TX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3729335"/>
            <a:ext cx="2043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Waco, TX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08726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between GPS and CATI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CATI data for </a:t>
            </a:r>
            <a:r>
              <a:rPr lang="en-US" dirty="0" smtClean="0"/>
              <a:t>households that </a:t>
            </a:r>
            <a:r>
              <a:rPr lang="en-US" dirty="0" smtClean="0"/>
              <a:t>participated in GPS survey.</a:t>
            </a:r>
          </a:p>
          <a:p>
            <a:r>
              <a:rPr lang="en-US" dirty="0" smtClean="0"/>
              <a:t>Only “full households” are included for comparison.</a:t>
            </a:r>
          </a:p>
          <a:p>
            <a:r>
              <a:rPr lang="en-US" dirty="0" smtClean="0"/>
              <a:t>Algorithm </a:t>
            </a:r>
            <a:r>
              <a:rPr lang="en-US" dirty="0" smtClean="0"/>
              <a:t>processes CATI data </a:t>
            </a:r>
            <a:r>
              <a:rPr lang="en-US" dirty="0" smtClean="0"/>
              <a:t>into </a:t>
            </a:r>
            <a:r>
              <a:rPr lang="en-US" dirty="0" smtClean="0"/>
              <a:t>same format as </a:t>
            </a:r>
            <a:r>
              <a:rPr lang="en-US" dirty="0" smtClean="0"/>
              <a:t>GPS </a:t>
            </a:r>
            <a:r>
              <a:rPr lang="en-US" dirty="0" smtClean="0"/>
              <a:t>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50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GPS </a:t>
            </a:r>
            <a:r>
              <a:rPr lang="en-US" dirty="0" err="1" smtClean="0"/>
              <a:t>vs</a:t>
            </a:r>
            <a:r>
              <a:rPr lang="en-US" dirty="0" smtClean="0"/>
              <a:t> CATI – Trip Rates by Trip Types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664898"/>
              </p:ext>
            </p:extLst>
          </p:nvPr>
        </p:nvGraphicFramePr>
        <p:xfrm>
          <a:off x="1231198" y="1828799"/>
          <a:ext cx="6553200" cy="134620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374590"/>
                <a:gridCol w="782194"/>
                <a:gridCol w="512877"/>
                <a:gridCol w="764939"/>
                <a:gridCol w="512877"/>
                <a:gridCol w="764939"/>
                <a:gridCol w="512877"/>
                <a:gridCol w="605693"/>
                <a:gridCol w="722214"/>
              </a:tblGrid>
              <a:tr h="13716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HBW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HBO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NHB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Total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2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GPS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CATI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GPS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CATI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GPS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CATI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GPS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CATI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805">
                <a:tc grid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Full Households (134 Households, 200 Vehicles)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Trips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141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516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589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441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1,294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1,098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Trips/Vehicle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0.63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0.72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2.94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2.62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2.99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2.24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6.57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5.57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Trips/Household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0.93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4.33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3.85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4.40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3.29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9.66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1447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Amarillo, Texas</a:t>
            </a:r>
            <a:endParaRPr lang="en-US" sz="20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755939"/>
              </p:ext>
            </p:extLst>
          </p:nvPr>
        </p:nvGraphicFramePr>
        <p:xfrm>
          <a:off x="1231198" y="4038599"/>
          <a:ext cx="6553200" cy="134620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374590"/>
                <a:gridCol w="782194"/>
                <a:gridCol w="512877"/>
                <a:gridCol w="764939"/>
                <a:gridCol w="512877"/>
                <a:gridCol w="764939"/>
                <a:gridCol w="512877"/>
                <a:gridCol w="605693"/>
                <a:gridCol w="722214"/>
              </a:tblGrid>
              <a:tr h="13716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HBW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HBO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NHB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Total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2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GPS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CATI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GPS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CATI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GPS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CATI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GPS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CATI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805"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Full Households (145 Households, 197 Vehicles)</a:t>
                      </a:r>
                      <a:endParaRPr lang="en-US" sz="20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Trips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590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551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771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1,500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1,310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Trips/Vehicle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0.71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0.92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2.99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2.80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3.91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2.93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7.61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6.65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Trips/Household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4.07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3.80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5.32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3.98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10.34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9.03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3000" y="3657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Lubbock, Texas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1725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297363"/>
          </a:xfrm>
        </p:spPr>
        <p:txBody>
          <a:bodyPr/>
          <a:lstStyle/>
          <a:p>
            <a:r>
              <a:rPr lang="en-US" dirty="0" smtClean="0"/>
              <a:t>Project Background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Algorithm Development and Refinement</a:t>
            </a:r>
          </a:p>
          <a:p>
            <a:r>
              <a:rPr lang="en-US" dirty="0" smtClean="0"/>
              <a:t>Algorithm Implementation</a:t>
            </a:r>
          </a:p>
          <a:p>
            <a:r>
              <a:rPr lang="en-US" dirty="0" smtClean="0"/>
              <a:t>Validation and Comparison with CATI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Difference in Mean Trip Rates (GPS-CATI)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227637"/>
            <a:ext cx="8229600" cy="639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positive values indicate higher GPS trip rates and thus the tendency toward trip underreporting in the CATI survey.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469332"/>
              </p:ext>
            </p:extLst>
          </p:nvPr>
        </p:nvGraphicFramePr>
        <p:xfrm>
          <a:off x="1624963" y="3505200"/>
          <a:ext cx="5918837" cy="155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2718"/>
                <a:gridCol w="902778"/>
                <a:gridCol w="902778"/>
                <a:gridCol w="902778"/>
                <a:gridCol w="902778"/>
                <a:gridCol w="815007"/>
              </a:tblGrid>
              <a:tr h="23939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Household Income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Household Size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Weighted Average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</a:t>
                      </a:r>
                      <a:endParaRPr lang="en-US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4+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$0-$14,999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2.40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6.50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3.75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2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$15,000-$29,999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1.80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3.50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-1.86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6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$30,000-$49,999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5.50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0.78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0.71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1.41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$50,000-$74,999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1.88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2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$75,000+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1.95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-0.13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2.29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1.54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1.86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0.19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1.31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314658"/>
              </p:ext>
            </p:extLst>
          </p:nvPr>
        </p:nvGraphicFramePr>
        <p:xfrm>
          <a:off x="1624963" y="1600200"/>
          <a:ext cx="5918837" cy="155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2718"/>
                <a:gridCol w="902778"/>
                <a:gridCol w="902778"/>
                <a:gridCol w="902778"/>
                <a:gridCol w="902778"/>
                <a:gridCol w="815007"/>
              </a:tblGrid>
              <a:tr h="23939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Household Income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Household Size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Weighted Average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4+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$0-$14,999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1.25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0.84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2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$15,000-$29,999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3.22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1.50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3.67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2.19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6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$30,000-$49,999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-0.11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$50,000-$74,999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-1.00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1.57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0.77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2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$75,000+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-0.50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2.50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2.17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2.50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2.29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1.68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1.94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1.65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1.47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96200" y="3048000"/>
            <a:ext cx="1066800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Less than 5 households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42137" y="1493050"/>
            <a:ext cx="1310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Amarillo, Texas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6567" y="3396281"/>
            <a:ext cx="1310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Lubbock, Texas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32590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Significant efficiency improvement in GPS data processing.</a:t>
            </a:r>
          </a:p>
          <a:p>
            <a:r>
              <a:rPr lang="en-US" dirty="0" smtClean="0"/>
              <a:t>Algorithm </a:t>
            </a:r>
            <a:r>
              <a:rPr lang="en-US" dirty="0" smtClean="0"/>
              <a:t>performs </a:t>
            </a:r>
            <a:r>
              <a:rPr lang="en-US" dirty="0" smtClean="0"/>
              <a:t>well for detecting </a:t>
            </a:r>
            <a:r>
              <a:rPr lang="en-US" dirty="0" smtClean="0"/>
              <a:t>trips </a:t>
            </a:r>
            <a:r>
              <a:rPr lang="en-US" dirty="0" smtClean="0"/>
              <a:t>in GPS </a:t>
            </a:r>
            <a:r>
              <a:rPr lang="en-US" dirty="0" smtClean="0"/>
              <a:t>data. </a:t>
            </a:r>
            <a:r>
              <a:rPr lang="en-US" dirty="0" smtClean="0"/>
              <a:t>Trip </a:t>
            </a:r>
            <a:r>
              <a:rPr lang="en-US" dirty="0" smtClean="0"/>
              <a:t>counts </a:t>
            </a:r>
            <a:r>
              <a:rPr lang="en-US" dirty="0" smtClean="0"/>
              <a:t>are very close to </a:t>
            </a:r>
            <a:r>
              <a:rPr lang="en-US" dirty="0" smtClean="0"/>
              <a:t>ground </a:t>
            </a:r>
            <a:r>
              <a:rPr lang="en-US" dirty="0" smtClean="0"/>
              <a:t>truth validation.</a:t>
            </a:r>
          </a:p>
          <a:p>
            <a:r>
              <a:rPr lang="en-US" dirty="0" smtClean="0"/>
              <a:t>Challenge </a:t>
            </a:r>
            <a:r>
              <a:rPr lang="en-US" dirty="0" smtClean="0"/>
              <a:t>remains in trip type classifications. </a:t>
            </a:r>
            <a:r>
              <a:rPr lang="en-US" dirty="0" smtClean="0"/>
              <a:t>Accuracy may be improved </a:t>
            </a:r>
            <a:r>
              <a:rPr lang="en-US" dirty="0" smtClean="0"/>
              <a:t>with newer GPS units.</a:t>
            </a:r>
          </a:p>
          <a:p>
            <a:r>
              <a:rPr lang="en-US" dirty="0" smtClean="0"/>
              <a:t>Overall trip underreporting by CATI versus GPS is in the range of 10%-15%.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84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 smtClean="0"/>
              <a:t>Research/Improvements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Improve </a:t>
            </a:r>
            <a:r>
              <a:rPr lang="en-US" dirty="0" smtClean="0"/>
              <a:t>trip </a:t>
            </a:r>
            <a:r>
              <a:rPr lang="en-US" dirty="0" smtClean="0"/>
              <a:t>type classification</a:t>
            </a:r>
          </a:p>
          <a:p>
            <a:pPr lvl="1"/>
            <a:r>
              <a:rPr lang="en-US" dirty="0" smtClean="0"/>
              <a:t>Look at travel activity pattern over multiple days</a:t>
            </a:r>
          </a:p>
          <a:p>
            <a:pPr lvl="1"/>
            <a:r>
              <a:rPr lang="en-US" dirty="0" smtClean="0"/>
              <a:t>Correlate trip end locations with land use layers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 smtClean="0"/>
              <a:t>demographics </a:t>
            </a:r>
            <a:r>
              <a:rPr lang="en-US" dirty="0" smtClean="0"/>
              <a:t>and/or </a:t>
            </a:r>
            <a:r>
              <a:rPr lang="en-US" dirty="0" smtClean="0"/>
              <a:t>structural </a:t>
            </a:r>
            <a:r>
              <a:rPr lang="en-US" dirty="0" smtClean="0"/>
              <a:t>characteristics of </a:t>
            </a:r>
            <a:r>
              <a:rPr lang="en-US" dirty="0" smtClean="0"/>
              <a:t>stops </a:t>
            </a:r>
            <a:r>
              <a:rPr lang="en-US" dirty="0" smtClean="0"/>
              <a:t>(e.g. short pick-up/drop-off stop versus longer ones)</a:t>
            </a:r>
          </a:p>
          <a:p>
            <a:pPr lvl="1"/>
            <a:r>
              <a:rPr lang="en-US" dirty="0" smtClean="0"/>
              <a:t>Hybrid approach</a:t>
            </a:r>
          </a:p>
          <a:p>
            <a:r>
              <a:rPr lang="en-US" dirty="0" smtClean="0"/>
              <a:t>Improve users’ experience</a:t>
            </a:r>
          </a:p>
          <a:p>
            <a:pPr lvl="1"/>
            <a:r>
              <a:rPr lang="en-US" dirty="0" smtClean="0"/>
              <a:t>Enhance user </a:t>
            </a:r>
            <a:r>
              <a:rPr lang="en-US" dirty="0" smtClean="0"/>
              <a:t>interface</a:t>
            </a:r>
            <a:endParaRPr lang="en-US" dirty="0" smtClean="0"/>
          </a:p>
          <a:p>
            <a:r>
              <a:rPr lang="en-US" dirty="0" smtClean="0"/>
              <a:t>Explore </a:t>
            </a:r>
            <a:r>
              <a:rPr lang="en-US" dirty="0" smtClean="0"/>
              <a:t>applicability </a:t>
            </a:r>
            <a:r>
              <a:rPr lang="en-US" dirty="0" smtClean="0"/>
              <a:t>and modification needs for processing non-vehicle GPS devices across multiple modes (e.g., smart </a:t>
            </a:r>
            <a:r>
              <a:rPr lang="en-US" dirty="0" smtClean="0"/>
              <a:t>phone with walk, bike, transit, etc.).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9305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3025"/>
            <a:ext cx="7772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1752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Contact Information</a:t>
            </a:r>
          </a:p>
          <a:p>
            <a:r>
              <a:rPr lang="en-US" sz="2400" dirty="0" smtClean="0"/>
              <a:t>Praprut Songchitruksa</a:t>
            </a:r>
          </a:p>
          <a:p>
            <a:r>
              <a:rPr lang="en-US" sz="2400" dirty="0" smtClean="0"/>
              <a:t>979-862-3559</a:t>
            </a:r>
          </a:p>
          <a:p>
            <a:r>
              <a:rPr lang="en-US" sz="2400" dirty="0" smtClean="0">
                <a:hlinkClick r:id="rId2"/>
              </a:rPr>
              <a:t>praprut@tamu.edu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583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Conventional travel survey data were collected using household trip diaries and </a:t>
            </a:r>
            <a:r>
              <a:rPr lang="en-US" dirty="0" smtClean="0"/>
              <a:t>the Computer Assisted </a:t>
            </a:r>
            <a:r>
              <a:rPr lang="en-US" dirty="0" smtClean="0"/>
              <a:t>Telephone Interview (CATI</a:t>
            </a:r>
            <a:r>
              <a:rPr lang="en-US" dirty="0" smtClean="0"/>
              <a:t>) technique.</a:t>
            </a:r>
            <a:endParaRPr lang="en-US" dirty="0" smtClean="0"/>
          </a:p>
          <a:p>
            <a:r>
              <a:rPr lang="en-US" dirty="0" smtClean="0"/>
              <a:t>Issues with CATI data</a:t>
            </a:r>
          </a:p>
          <a:p>
            <a:pPr lvl="1"/>
            <a:r>
              <a:rPr lang="en-US" dirty="0" smtClean="0"/>
              <a:t>Require significant time and effort </a:t>
            </a:r>
            <a:r>
              <a:rPr lang="en-US" dirty="0" smtClean="0"/>
              <a:t>on the part of respondents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Missing/Unreported/Incorrectly reported </a:t>
            </a:r>
            <a:r>
              <a:rPr lang="en-US" dirty="0" smtClean="0"/>
              <a:t>trips are inevitable.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6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GPS Data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Dwell time threshold alone is often inadequate.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sz="2400" dirty="0" smtClean="0"/>
              <a:t>Long </a:t>
            </a:r>
            <a:r>
              <a:rPr lang="en-US" sz="2400" dirty="0" smtClean="0"/>
              <a:t>stop due to </a:t>
            </a:r>
            <a:r>
              <a:rPr lang="en-US" sz="2400" dirty="0" smtClean="0"/>
              <a:t>congestion/traffic control (e.g., at-grade </a:t>
            </a:r>
            <a:r>
              <a:rPr lang="en-US" sz="2400" dirty="0" smtClean="0"/>
              <a:t>railroad crossings, signal stops, etc</a:t>
            </a:r>
            <a:r>
              <a:rPr lang="en-US" sz="2400" dirty="0" smtClean="0"/>
              <a:t>.)</a:t>
            </a:r>
            <a:endParaRPr lang="en-US" sz="24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79550" y="3338513"/>
            <a:ext cx="5911850" cy="2147887"/>
            <a:chOff x="1470" y="445"/>
            <a:chExt cx="9311" cy="338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37" t="31593" r="61044" b="30437"/>
            <a:stretch>
              <a:fillRect/>
            </a:stretch>
          </p:blipFill>
          <p:spPr bwMode="auto">
            <a:xfrm>
              <a:off x="1470" y="445"/>
              <a:ext cx="4562" cy="338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418" y="2000"/>
              <a:ext cx="948" cy="872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6" t="37875" r="64287" b="17406"/>
            <a:stretch>
              <a:fillRect/>
            </a:stretch>
          </p:blipFill>
          <p:spPr bwMode="auto">
            <a:xfrm>
              <a:off x="6037" y="445"/>
              <a:ext cx="4744" cy="338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495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Missed Trip </a:t>
            </a:r>
            <a:r>
              <a:rPr lang="en-US" dirty="0" smtClean="0"/>
              <a:t>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3429000" cy="4525963"/>
          </a:xfrm>
        </p:spPr>
        <p:txBody>
          <a:bodyPr/>
          <a:lstStyle/>
          <a:p>
            <a:r>
              <a:rPr lang="en-US" dirty="0" smtClean="0"/>
              <a:t>Stops </a:t>
            </a:r>
            <a:r>
              <a:rPr lang="en-US" dirty="0" smtClean="0"/>
              <a:t>of short </a:t>
            </a:r>
            <a:r>
              <a:rPr lang="en-US" dirty="0" smtClean="0"/>
              <a:t>dwell time </a:t>
            </a:r>
            <a:r>
              <a:rPr lang="en-US" dirty="0" smtClean="0"/>
              <a:t>are often </a:t>
            </a:r>
            <a:r>
              <a:rPr lang="en-US" dirty="0" smtClean="0"/>
              <a:t>missed.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419601" y="1295400"/>
            <a:ext cx="3657600" cy="4724519"/>
            <a:chOff x="2927" y="1700"/>
            <a:chExt cx="6386" cy="8248"/>
          </a:xfrm>
        </p:grpSpPr>
        <p:pic>
          <p:nvPicPr>
            <p:cNvPr id="4099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24" t="38063" r="1350" b="32866"/>
            <a:stretch>
              <a:fillRect/>
            </a:stretch>
          </p:blipFill>
          <p:spPr bwMode="auto">
            <a:xfrm>
              <a:off x="2927" y="1700"/>
              <a:ext cx="6386" cy="24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74" t="21324" r="2025" b="32678"/>
            <a:stretch>
              <a:fillRect/>
            </a:stretch>
          </p:blipFill>
          <p:spPr bwMode="auto">
            <a:xfrm>
              <a:off x="2927" y="4156"/>
              <a:ext cx="6386" cy="29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3" t="23389" r="51019" b="26572"/>
            <a:stretch>
              <a:fillRect/>
            </a:stretch>
          </p:blipFill>
          <p:spPr bwMode="auto">
            <a:xfrm>
              <a:off x="2927" y="7093"/>
              <a:ext cx="6386" cy="28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96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GPS Signal Reception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1"/>
            <a:ext cx="8229600" cy="1524000"/>
          </a:xfrm>
        </p:spPr>
        <p:txBody>
          <a:bodyPr/>
          <a:lstStyle/>
          <a:p>
            <a:r>
              <a:rPr lang="en-US" dirty="0" smtClean="0"/>
              <a:t>Spotty </a:t>
            </a:r>
            <a:r>
              <a:rPr lang="en-US" dirty="0" smtClean="0"/>
              <a:t>data and signal acquisition delay </a:t>
            </a:r>
            <a:r>
              <a:rPr lang="en-US" dirty="0" smtClean="0"/>
              <a:t>can be misleading and falsely identified as a trip end.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09600" y="2571606"/>
            <a:ext cx="8077201" cy="3193262"/>
            <a:chOff x="1444" y="2603"/>
            <a:chExt cx="9342" cy="369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10" t="15843" r="3638" b="19687"/>
            <a:stretch>
              <a:fillRect/>
            </a:stretch>
          </p:blipFill>
          <p:spPr bwMode="auto">
            <a:xfrm>
              <a:off x="6218" y="2603"/>
              <a:ext cx="4568" cy="36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03" t="16556" r="12105" b="19644"/>
            <a:stretch>
              <a:fillRect/>
            </a:stretch>
          </p:blipFill>
          <p:spPr bwMode="auto">
            <a:xfrm>
              <a:off x="1444" y="2603"/>
              <a:ext cx="4771" cy="36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72" t="19150" r="47960" b="68817"/>
            <a:stretch>
              <a:fillRect/>
            </a:stretch>
          </p:blipFill>
          <p:spPr bwMode="auto">
            <a:xfrm>
              <a:off x="1539" y="2711"/>
              <a:ext cx="2570" cy="13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5787" y="5026"/>
              <a:ext cx="295" cy="143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770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an algorithm to automate the processing of in-vehicle GPS </a:t>
            </a:r>
            <a:r>
              <a:rPr lang="en-US" dirty="0" smtClean="0"/>
              <a:t>data.</a:t>
            </a:r>
            <a:endParaRPr lang="en-US" dirty="0" smtClean="0"/>
          </a:p>
          <a:p>
            <a:r>
              <a:rPr lang="en-US" dirty="0" smtClean="0"/>
              <a:t>Validate the algorithm-generated </a:t>
            </a:r>
            <a:r>
              <a:rPr lang="en-US" dirty="0" smtClean="0"/>
              <a:t>results </a:t>
            </a:r>
            <a:r>
              <a:rPr lang="en-US" dirty="0" smtClean="0"/>
              <a:t>against ground truth </a:t>
            </a:r>
            <a:r>
              <a:rPr lang="en-US" dirty="0" smtClean="0"/>
              <a:t>data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Compare the algorithm-generated results with CATI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8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GPS Data Processing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primary steps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Split trips using GPS data attributes.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Identify missed trip ends using GIS-based street network.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Classify trip types.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Compile trip-by-trip summary and generate trip statistics.</a:t>
            </a:r>
          </a:p>
        </p:txBody>
      </p:sp>
    </p:spTree>
    <p:extLst>
      <p:ext uri="{BB962C8B-B14F-4D97-AF65-F5344CB8AC3E}">
        <p14:creationId xmlns:p14="http://schemas.microsoft.com/office/powerpoint/2010/main" val="378735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Splitting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basic criteria</a:t>
            </a:r>
          </a:p>
          <a:p>
            <a:pPr lvl="1"/>
            <a:r>
              <a:rPr lang="en-US" dirty="0" smtClean="0"/>
              <a:t>Minimum dwell time: 2 minutes</a:t>
            </a:r>
          </a:p>
          <a:p>
            <a:pPr lvl="1"/>
            <a:r>
              <a:rPr lang="en-US" dirty="0" smtClean="0"/>
              <a:t>Minimum trip length: 0.6 miles (reduces the number of false trips from </a:t>
            </a:r>
            <a:r>
              <a:rPr lang="en-US" dirty="0" smtClean="0"/>
              <a:t>GPS signal interruptions)</a:t>
            </a:r>
            <a:endParaRPr lang="en-US" dirty="0" smtClean="0"/>
          </a:p>
          <a:p>
            <a:r>
              <a:rPr lang="en-US" dirty="0" smtClean="0"/>
              <a:t>The threshold should be conservative in this step.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4718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White Maro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3734"/>
      </a:accent1>
      <a:accent2>
        <a:srgbClr val="4F6128"/>
      </a:accent2>
      <a:accent3>
        <a:srgbClr val="9BBB59"/>
      </a:accent3>
      <a:accent4>
        <a:srgbClr val="FFC000"/>
      </a:accent4>
      <a:accent5>
        <a:srgbClr val="0F243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DC72832795194D83090711D7870F82" ma:contentTypeVersion="0" ma:contentTypeDescription="Create a new document." ma:contentTypeScope="" ma:versionID="61f18a64f5663e6f7758984b3c3e779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BDC9AF-C90D-48C6-AA6C-5EC575B1F0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01C3C88-D389-4F00-9611-BC29CA2BD4D3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A5CFAEC-3635-4530-85A9-51DAFAEBA3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1416</Words>
  <Application>Microsoft Office PowerPoint</Application>
  <PresentationFormat>On-screen Show (4:3)</PresentationFormat>
  <Paragraphs>466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Custom Design</vt:lpstr>
      <vt:lpstr>GIS Techniques and Algorithms to Automate the Processing of GPS-Derived Travel Survey Data</vt:lpstr>
      <vt:lpstr>Outline</vt:lpstr>
      <vt:lpstr>Project Background</vt:lpstr>
      <vt:lpstr>Issues with GPS Data Processing</vt:lpstr>
      <vt:lpstr>Missed Trip Ends</vt:lpstr>
      <vt:lpstr>Poor GPS Signal Reception</vt:lpstr>
      <vt:lpstr>Objectives</vt:lpstr>
      <vt:lpstr>GPS Data Processing Algorithm</vt:lpstr>
      <vt:lpstr>Trip Splitting</vt:lpstr>
      <vt:lpstr>Identify Missed Trip Ends</vt:lpstr>
      <vt:lpstr>Trip Classification</vt:lpstr>
      <vt:lpstr>Algorithm-Generated GPS Trips</vt:lpstr>
      <vt:lpstr>Algorithm-Generated GPS Trips</vt:lpstr>
      <vt:lpstr>Algorithm-Generated Trip Summary</vt:lpstr>
      <vt:lpstr>Algorithm Implementation</vt:lpstr>
      <vt:lpstr>Algorithm Validation</vt:lpstr>
      <vt:lpstr>Validation Results</vt:lpstr>
      <vt:lpstr>Comparison between GPS and CATI</vt:lpstr>
      <vt:lpstr>GPS vs CATI – Trip Rates by Trip Types</vt:lpstr>
      <vt:lpstr>Difference in Mean Trip Rates (GPS-CATI)</vt:lpstr>
      <vt:lpstr>Findings</vt:lpstr>
      <vt:lpstr>Future Research/Improvements</vt:lpstr>
      <vt:lpstr>Questions?</vt:lpstr>
    </vt:vector>
  </TitlesOfParts>
  <Company>tti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and Pavements</dc:title>
  <dc:creator>s-yates</dc:creator>
  <cp:lastModifiedBy>Praprut Songchitruksa</cp:lastModifiedBy>
  <cp:revision>99</cp:revision>
  <dcterms:created xsi:type="dcterms:W3CDTF">2011-11-15T15:55:39Z</dcterms:created>
  <dcterms:modified xsi:type="dcterms:W3CDTF">2013-04-10T21:05:15Z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0x010100E1DC72832795194D83090711D7870F82</vt:lpwstr>
  </property>
</Properties>
</file>