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63" r:id="rId1"/>
  </p:sldMasterIdLst>
  <p:notesMasterIdLst>
    <p:notesMasterId r:id="rId48"/>
  </p:notesMasterIdLst>
  <p:handoutMasterIdLst>
    <p:handoutMasterId r:id="rId49"/>
  </p:handoutMasterIdLst>
  <p:sldIdLst>
    <p:sldId id="301" r:id="rId2"/>
    <p:sldId id="284" r:id="rId3"/>
    <p:sldId id="305" r:id="rId4"/>
    <p:sldId id="372" r:id="rId5"/>
    <p:sldId id="348" r:id="rId6"/>
    <p:sldId id="327" r:id="rId7"/>
    <p:sldId id="285" r:id="rId8"/>
    <p:sldId id="357" r:id="rId9"/>
    <p:sldId id="349" r:id="rId10"/>
    <p:sldId id="328" r:id="rId11"/>
    <p:sldId id="374" r:id="rId12"/>
    <p:sldId id="350" r:id="rId13"/>
    <p:sldId id="336" r:id="rId14"/>
    <p:sldId id="337" r:id="rId15"/>
    <p:sldId id="386" r:id="rId16"/>
    <p:sldId id="389" r:id="rId17"/>
    <p:sldId id="340" r:id="rId18"/>
    <p:sldId id="351" r:id="rId19"/>
    <p:sldId id="380" r:id="rId20"/>
    <p:sldId id="391" r:id="rId21"/>
    <p:sldId id="342" r:id="rId22"/>
    <p:sldId id="381" r:id="rId23"/>
    <p:sldId id="343" r:id="rId24"/>
    <p:sldId id="362" r:id="rId25"/>
    <p:sldId id="363" r:id="rId26"/>
    <p:sldId id="387" r:id="rId27"/>
    <p:sldId id="367" r:id="rId28"/>
    <p:sldId id="371" r:id="rId29"/>
    <p:sldId id="312" r:id="rId30"/>
    <p:sldId id="311" r:id="rId31"/>
    <p:sldId id="304" r:id="rId32"/>
    <p:sldId id="359" r:id="rId33"/>
    <p:sldId id="287" r:id="rId34"/>
    <p:sldId id="324" r:id="rId35"/>
    <p:sldId id="353" r:id="rId36"/>
    <p:sldId id="354" r:id="rId37"/>
    <p:sldId id="355" r:id="rId38"/>
    <p:sldId id="356" r:id="rId39"/>
    <p:sldId id="382" r:id="rId40"/>
    <p:sldId id="383" r:id="rId41"/>
    <p:sldId id="384" r:id="rId42"/>
    <p:sldId id="322" r:id="rId43"/>
    <p:sldId id="392" r:id="rId44"/>
    <p:sldId id="390" r:id="rId45"/>
    <p:sldId id="321" r:id="rId46"/>
    <p:sldId id="388" r:id="rId4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source Systems Group" initials="RS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8093"/>
    <a:srgbClr val="FF3300"/>
    <a:srgbClr val="FFFF66"/>
    <a:srgbClr val="F9F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3" autoAdjust="0"/>
    <p:restoredTop sz="95541" autoAdjust="0"/>
  </p:normalViewPr>
  <p:slideViewPr>
    <p:cSldViewPr snapToGrid="0">
      <p:cViewPr>
        <p:scale>
          <a:sx n="60" d="100"/>
          <a:sy n="60" d="100"/>
        </p:scale>
        <p:origin x="-900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648"/>
    </p:cViewPr>
  </p:sorterViewPr>
  <p:notesViewPr>
    <p:cSldViewPr snapToGrid="0">
      <p:cViewPr varScale="1">
        <p:scale>
          <a:sx n="86" d="100"/>
          <a:sy n="86" d="100"/>
        </p:scale>
        <p:origin x="-3792" y="-72"/>
      </p:cViewPr>
      <p:guideLst>
        <p:guide orient="horz" pos="2928"/>
        <p:guide pos="2167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BCD8C6D-F0FA-4A0C-B9A9-DEE6726F194F}" type="datetimeFigureOut">
              <a:rPr lang="en-US" smtClean="0"/>
              <a:pPr/>
              <a:t>5/6/2013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49983A5-89C9-431B-91E4-EDE3C58EA2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88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C45922D-5D33-4C93-9216-7650AF9AEF5F}" type="datetimeFigureOut">
              <a:rPr lang="en-US" smtClean="0"/>
              <a:pPr/>
              <a:t>5/6/2013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F376D1B-1FDC-456F-9B44-715363D4C8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6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04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31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31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3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82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82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82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63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Utah </a:t>
            </a:r>
            <a:r>
              <a:rPr lang="en-US" sz="1200" b="0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is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o</a:t>
            </a:r>
            <a:r>
              <a:rPr lang="en-US" sz="1200" b="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ne of the highest coal producing states </a:t>
            </a:r>
            <a:r>
              <a:rPr lang="en-US" sz="1000" b="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(ranked 14</a:t>
            </a:r>
            <a:r>
              <a:rPr lang="en-US" sz="1000" b="0" kern="1200" baseline="300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th</a:t>
            </a:r>
            <a:r>
              <a:rPr lang="en-US" sz="1000" b="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in 2008), and n</a:t>
            </a:r>
            <a:r>
              <a:rPr lang="en-US" sz="1200" b="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eighbor to the highest coal producing state, Wyoming.</a:t>
            </a:r>
          </a:p>
          <a:p>
            <a:pPr marR="0" lvl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Assumed coal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is produced at coal mines and attracted to coal-fired power plants. Mines and power plants were located with GIS data and compared to the county distribution from Transearch.</a:t>
            </a:r>
            <a:endParaRPr lang="en-US" sz="1200" b="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63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Utah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is o</a:t>
            </a:r>
            <a:r>
              <a:rPr lang="en-US" sz="1200" b="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ne of the highest crude oil producing states </a:t>
            </a:r>
            <a:r>
              <a:rPr lang="en-US" sz="1000" b="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(ranked 11</a:t>
            </a:r>
            <a:r>
              <a:rPr lang="en-US" sz="1000" b="0" kern="1200" baseline="300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th</a:t>
            </a:r>
            <a:r>
              <a:rPr lang="en-US" sz="1000" b="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in 2011), and n</a:t>
            </a:r>
            <a:r>
              <a:rPr lang="en-US" sz="1200" b="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eighbor to the two highest coal producing states, Wyoming and Colorado.</a:t>
            </a:r>
            <a:endParaRPr lang="en-US" sz="1000" b="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r>
              <a:rPr lang="en-US" dirty="0" smtClean="0"/>
              <a:t>Crude oil was produced</a:t>
            </a:r>
            <a:r>
              <a:rPr lang="en-US" baseline="0" dirty="0" smtClean="0"/>
              <a:t> at wells and attracted to refineries.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63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589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82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7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99399" y="8830660"/>
            <a:ext cx="2982417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5" tIns="45862" rIns="91725" bIns="45862" anchor="b"/>
          <a:lstStyle/>
          <a:p>
            <a:pPr algn="r" defTabSz="916953"/>
            <a:fld id="{736A4BEF-A59B-4C17-8249-CF2C6E75CB9A}" type="slidenum">
              <a:rPr lang="en-US" sz="1200"/>
              <a:pPr algn="r" defTabSz="916953"/>
              <a:t>30</a:t>
            </a:fld>
            <a:endParaRPr lang="en-US" sz="1200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979" y="4416101"/>
            <a:ext cx="5047858" cy="4182457"/>
          </a:xfrm>
          <a:noFill/>
          <a:ln/>
        </p:spPr>
        <p:txBody>
          <a:bodyPr lIns="91725" tIns="45862" rIns="91725" bIns="45862"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8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821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82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82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840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905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939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9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-288893">
              <a:lnSpc>
                <a:spcPct val="170000"/>
              </a:lnSpc>
              <a:spcBef>
                <a:spcPts val="1213"/>
              </a:spcBef>
              <a:spcAft>
                <a:spcPct val="20000"/>
              </a:spcAft>
              <a:buClr>
                <a:schemeClr val="tx1"/>
              </a:buClr>
              <a:buSzPct val="85000"/>
              <a:tabLst>
                <a:tab pos="1733360" algn="l"/>
              </a:tabLst>
            </a:pP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3682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94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94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94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6029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33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3183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63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82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82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82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97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28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6D1B-1FDC-456F-9B44-715363D4C84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82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67200" y="1066800"/>
            <a:ext cx="4648200" cy="9906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2055813"/>
            <a:ext cx="4648200" cy="687387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67200" y="4570413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7112" name="Picture 8" descr="logo_lar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575" y="1143000"/>
            <a:ext cx="29940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9258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14A1C0-A086-4E40-AB7F-5D389309013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28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B2A0F8-EBEB-404A-BF71-840FBCDFF89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7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BACF3A-6A0C-4131-BD22-50DEED22A94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9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130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Freeform 13"/>
          <p:cNvSpPr>
            <a:spLocks/>
          </p:cNvSpPr>
          <p:nvPr/>
        </p:nvSpPr>
        <p:spPr bwMode="auto">
          <a:xfrm>
            <a:off x="0" y="0"/>
            <a:ext cx="9144000" cy="5334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5472" y="336"/>
              </a:cxn>
              <a:cxn ang="0">
                <a:pos x="5760" y="144"/>
              </a:cxn>
              <a:cxn ang="0">
                <a:pos x="5760" y="0"/>
              </a:cxn>
              <a:cxn ang="0">
                <a:pos x="0" y="0"/>
              </a:cxn>
              <a:cxn ang="0">
                <a:pos x="0" y="336"/>
              </a:cxn>
            </a:cxnLst>
            <a:rect l="0" t="0" r="r" b="b"/>
            <a:pathLst>
              <a:path w="5760" h="336">
                <a:moveTo>
                  <a:pt x="0" y="336"/>
                </a:moveTo>
                <a:lnTo>
                  <a:pt x="5472" y="336"/>
                </a:lnTo>
                <a:lnTo>
                  <a:pt x="5760" y="144"/>
                </a:lnTo>
                <a:lnTo>
                  <a:pt x="5760" y="0"/>
                </a:lnTo>
                <a:lnTo>
                  <a:pt x="0" y="0"/>
                </a:lnTo>
                <a:lnTo>
                  <a:pt x="0" y="336"/>
                </a:lnTo>
                <a:close/>
              </a:path>
            </a:pathLst>
          </a:custGeom>
          <a:solidFill>
            <a:srgbClr val="598094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762000"/>
            <a:ext cx="822960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9925" y="6324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F7B7A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D0E9FB-B0EB-4046-BF0F-A0B85F1EE56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1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9pPr>
    </p:titleStyle>
    <p:bodyStyle>
      <a:lvl1pPr marL="166688" indent="-166688" algn="l" rtl="0" fontAlgn="base">
        <a:spcBef>
          <a:spcPct val="20000"/>
        </a:spcBef>
        <a:spcAft>
          <a:spcPct val="15000"/>
        </a:spcAft>
        <a:buSzPct val="85000"/>
        <a:buFont typeface="Wingdings 2" pitchFamily="18" charset="2"/>
        <a:buChar char="¡"/>
        <a:defRPr b="1">
          <a:solidFill>
            <a:schemeClr val="accent1"/>
          </a:solidFill>
          <a:latin typeface="+mn-lt"/>
          <a:ea typeface="+mn-ea"/>
          <a:cs typeface="+mn-cs"/>
        </a:defRPr>
      </a:lvl1pPr>
      <a:lvl2pPr marL="461963" indent="-180975" algn="l" rtl="0" fontAlgn="base">
        <a:spcBef>
          <a:spcPct val="20000"/>
        </a:spcBef>
        <a:spcAft>
          <a:spcPct val="0"/>
        </a:spcAft>
        <a:buSzPct val="85000"/>
        <a:buFont typeface="Wingdings 2" pitchFamily="18" charset="2"/>
        <a:buChar char="¡"/>
        <a:defRPr sz="1400">
          <a:solidFill>
            <a:schemeClr val="tx1"/>
          </a:solidFill>
          <a:latin typeface="+mn-lt"/>
        </a:defRPr>
      </a:lvl2pPr>
      <a:lvl3pPr marL="747713" indent="-171450" algn="l" rtl="0" fontAlgn="base">
        <a:spcBef>
          <a:spcPct val="20000"/>
        </a:spcBef>
        <a:spcAft>
          <a:spcPct val="0"/>
        </a:spcAft>
        <a:buSzPct val="85000"/>
        <a:buFont typeface="Trebuchet MS" pitchFamily="34" charset="0"/>
        <a:buChar char="—"/>
        <a:defRPr sz="1400">
          <a:solidFill>
            <a:schemeClr val="tx1"/>
          </a:solidFill>
          <a:latin typeface="+mn-lt"/>
        </a:defRPr>
      </a:lvl3pPr>
      <a:lvl4pPr marL="1030288" indent="-166688" algn="l" rtl="0" fontAlgn="base">
        <a:spcBef>
          <a:spcPct val="20000"/>
        </a:spcBef>
        <a:spcAft>
          <a:spcPct val="0"/>
        </a:spcAft>
        <a:buSzPct val="85000"/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4pPr>
      <a:lvl5pPr marL="13128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5pPr>
      <a:lvl6pPr marL="17700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6pPr>
      <a:lvl7pPr marL="22272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7pPr>
      <a:lvl8pPr marL="26844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8pPr>
      <a:lvl9pPr marL="31416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slide" Target="slide43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image" Target="../media/image51.emf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65.png"/><Relationship Id="rId7" Type="http://schemas.openxmlformats.org/officeDocument/2006/relationships/slide" Target="slide23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Kaveh\Desktop\Desktop\CFS Presentation\farmdocuments.png"/>
          <p:cNvPicPr>
            <a:picLocks noChangeAspect="1" noChangeArrowheads="1"/>
          </p:cNvPicPr>
          <p:nvPr/>
        </p:nvPicPr>
        <p:blipFill rotWithShape="1">
          <a:blip r:embed="rId3" cstate="print"/>
          <a:srcRect b="16917"/>
          <a:stretch/>
        </p:blipFill>
        <p:spPr bwMode="auto">
          <a:xfrm rot="374768">
            <a:off x="1733550" y="2583032"/>
            <a:ext cx="1727273" cy="1143001"/>
          </a:xfrm>
          <a:prstGeom prst="rect">
            <a:avLst/>
          </a:prstGeom>
          <a:noFill/>
        </p:spPr>
      </p:pic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0" y="1219200"/>
            <a:ext cx="5257800" cy="985868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Development of a Statewide Freight</a:t>
            </a:r>
            <a:br>
              <a:rPr lang="en-US" sz="2000" dirty="0" smtClean="0">
                <a:solidFill>
                  <a:srgbClr val="FFFF00"/>
                </a:solidFill>
              </a:rPr>
            </a:br>
            <a:r>
              <a:rPr lang="en-US" sz="2000" dirty="0" smtClean="0">
                <a:solidFill>
                  <a:srgbClr val="FFFF00"/>
                </a:solidFill>
              </a:rPr>
              <a:t>Trip Forecasting Model </a:t>
            </a:r>
            <a:br>
              <a:rPr lang="en-US" sz="2000" dirty="0" smtClean="0">
                <a:solidFill>
                  <a:srgbClr val="FFFF00"/>
                </a:solidFill>
              </a:rPr>
            </a:br>
            <a:r>
              <a:rPr lang="en-US" sz="2000" dirty="0" smtClean="0">
                <a:solidFill>
                  <a:srgbClr val="FFFF00"/>
                </a:solidFill>
              </a:rPr>
              <a:t>for Utah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4090988" y="5715000"/>
            <a:ext cx="4695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14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TRB Applications Conference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May 06, 2013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217318" y="3468624"/>
            <a:ext cx="2474120" cy="26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marL="285750" lvl="1" algn="ctr"/>
            <a:r>
              <a:rPr lang="en-US" sz="1400" dirty="0" smtClean="0">
                <a:solidFill>
                  <a:srgbClr val="FFFF00"/>
                </a:solidFill>
              </a:rPr>
              <a:t>Chad </a:t>
            </a:r>
            <a:r>
              <a:rPr lang="en-US" sz="1400" dirty="0">
                <a:solidFill>
                  <a:srgbClr val="FFFF00"/>
                </a:solidFill>
              </a:rPr>
              <a:t>Worthen      </a:t>
            </a:r>
            <a:r>
              <a:rPr lang="en-US" sz="1600" dirty="0" smtClean="0"/>
              <a:t>RSG</a:t>
            </a:r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7" name="Picture 3" descr="C:\Users\Kaveh\Desktop\Desktop\CFS Presentation\cfs_faf_zones.jpg"/>
          <p:cNvPicPr>
            <a:picLocks noChangeAspect="1" noChangeArrowheads="1"/>
          </p:cNvPicPr>
          <p:nvPr/>
        </p:nvPicPr>
        <p:blipFill rotWithShape="1">
          <a:blip r:embed="rId4" cstate="print"/>
          <a:srcRect b="9183"/>
          <a:stretch/>
        </p:blipFill>
        <p:spPr bwMode="auto">
          <a:xfrm rot="20157187">
            <a:off x="186441" y="2546493"/>
            <a:ext cx="1959558" cy="1332440"/>
          </a:xfrm>
          <a:prstGeom prst="rect">
            <a:avLst/>
          </a:prstGeom>
          <a:noFill/>
        </p:spPr>
      </p:pic>
      <p:pic>
        <p:nvPicPr>
          <p:cNvPr id="11" name="Picture 2" descr="C:\Users\Kaveh\Desktop\Desktop\CFS Presentation\figure1.png"/>
          <p:cNvPicPr>
            <a:picLocks noChangeAspect="1" noChangeArrowheads="1"/>
          </p:cNvPicPr>
          <p:nvPr/>
        </p:nvPicPr>
        <p:blipFill rotWithShape="1">
          <a:blip r:embed="rId5" cstate="print"/>
          <a:srcRect r="39153"/>
          <a:stretch/>
        </p:blipFill>
        <p:spPr bwMode="auto">
          <a:xfrm rot="1327142">
            <a:off x="256643" y="3781293"/>
            <a:ext cx="924691" cy="1369449"/>
          </a:xfrm>
          <a:prstGeom prst="rect">
            <a:avLst/>
          </a:prstGeom>
          <a:noFill/>
        </p:spPr>
      </p:pic>
      <p:pic>
        <p:nvPicPr>
          <p:cNvPr id="10" name="Picture 5" descr="C:\Users\Kaveh\Desktop\Desktop\CFS Presentation\200849_163541_ocean freight 00.JPG"/>
          <p:cNvPicPr>
            <a:picLocks noChangeAspect="1" noChangeArrowheads="1"/>
          </p:cNvPicPr>
          <p:nvPr/>
        </p:nvPicPr>
        <p:blipFill rotWithShape="1">
          <a:blip r:embed="rId6" cstate="print"/>
          <a:srcRect l="6256" t="15068" b="12660"/>
          <a:stretch/>
        </p:blipFill>
        <p:spPr bwMode="auto">
          <a:xfrm rot="855481">
            <a:off x="1207099" y="3875215"/>
            <a:ext cx="1940012" cy="1381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VAIO\Desktop\Presentation Seminar Lit. Rev\fo09navistarhd.jpg"/>
          <p:cNvPicPr>
            <a:picLocks noChangeAspect="1" noChangeArrowheads="1"/>
          </p:cNvPicPr>
          <p:nvPr/>
        </p:nvPicPr>
        <p:blipFill rotWithShape="1">
          <a:blip r:embed="rId7" cstate="print"/>
          <a:srcRect l="4762" t="11406" r="15421" b="14286"/>
          <a:stretch/>
        </p:blipFill>
        <p:spPr bwMode="auto">
          <a:xfrm rot="21169991">
            <a:off x="280129" y="5072476"/>
            <a:ext cx="2735366" cy="169772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217318" y="3786633"/>
            <a:ext cx="2474120" cy="26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marL="285750" lvl="1" algn="ctr"/>
            <a:r>
              <a:rPr lang="en-US" sz="1400" dirty="0" smtClean="0">
                <a:solidFill>
                  <a:srgbClr val="FFFF00"/>
                </a:solidFill>
              </a:rPr>
              <a:t>Kaveh </a:t>
            </a:r>
            <a:r>
              <a:rPr lang="en-US" sz="1400" dirty="0">
                <a:solidFill>
                  <a:srgbClr val="FFFF00"/>
                </a:solidFill>
              </a:rPr>
              <a:t>Shabani     </a:t>
            </a:r>
            <a:r>
              <a:rPr lang="en-US" sz="1600" dirty="0" smtClean="0"/>
              <a:t>RSG</a:t>
            </a:r>
            <a:endParaRPr lang="en-US" sz="16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217318" y="4103117"/>
            <a:ext cx="2474120" cy="26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marL="285750" lvl="1" algn="ctr"/>
            <a:r>
              <a:rPr lang="en-US" sz="1400" dirty="0" smtClean="0">
                <a:solidFill>
                  <a:srgbClr val="FFFF00"/>
                </a:solidFill>
              </a:rPr>
              <a:t>Maren </a:t>
            </a:r>
            <a:r>
              <a:rPr lang="en-US" sz="1400" dirty="0">
                <a:solidFill>
                  <a:srgbClr val="FFFF00"/>
                </a:solidFill>
              </a:rPr>
              <a:t>Outwater  </a:t>
            </a:r>
            <a:r>
              <a:rPr lang="en-US" sz="1400" dirty="0" smtClean="0">
                <a:solidFill>
                  <a:srgbClr val="FFFF00"/>
                </a:solidFill>
              </a:rPr>
              <a:t> </a:t>
            </a:r>
            <a:r>
              <a:rPr lang="en-US" sz="1600" dirty="0" smtClean="0"/>
              <a:t>RSG</a:t>
            </a:r>
            <a:endParaRPr lang="en-US" sz="16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72000" y="3065485"/>
            <a:ext cx="3195638" cy="26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1400" i="1" dirty="0">
                <a:latin typeface="Trebuchet MS" pitchFamily="34" charset="0"/>
              </a:rPr>
              <a:t>Prepared by</a:t>
            </a:r>
            <a:r>
              <a:rPr lang="en-US" sz="1400" i="1" dirty="0" smtClean="0">
                <a:latin typeface="Trebuchet MS" pitchFamily="34" charset="0"/>
              </a:rPr>
              <a:t>:</a:t>
            </a:r>
            <a:endParaRPr lang="en-US" sz="1400" i="1" dirty="0">
              <a:latin typeface="Trebuchet MS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217318" y="4419600"/>
            <a:ext cx="2702719" cy="26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marL="285750" lvl="1" algn="ctr"/>
            <a:r>
              <a:rPr lang="en-US" sz="1400" dirty="0" smtClean="0">
                <a:solidFill>
                  <a:srgbClr val="FFFF00"/>
                </a:solidFill>
              </a:rPr>
              <a:t>Walt Steinvorth    </a:t>
            </a:r>
            <a:r>
              <a:rPr lang="en-US" sz="1600" dirty="0" smtClean="0"/>
              <a:t>UDOT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32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Friction Factors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52400" y="2752723"/>
            <a:ext cx="2286000" cy="30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9pPr>
          </a:lstStyle>
          <a:p>
            <a:r>
              <a:rPr lang="en-US" sz="200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Long-Haul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752600" y="6449291"/>
            <a:ext cx="6629400" cy="256309"/>
            <a:chOff x="1653550" y="6373091"/>
            <a:chExt cx="6858000" cy="256309"/>
          </a:xfrm>
        </p:grpSpPr>
        <p:sp>
          <p:nvSpPr>
            <p:cNvPr id="7" name="Text Placeholder 3"/>
            <p:cNvSpPr txBox="1">
              <a:spLocks/>
            </p:cNvSpPr>
            <p:nvPr/>
          </p:nvSpPr>
          <p:spPr>
            <a:xfrm>
              <a:off x="1653550" y="6373091"/>
              <a:ext cx="6858000" cy="2563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algn="l" rtl="0" eaLnBrk="1" fontAlgn="auto" latinLnBrk="0" hangingPunct="1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fa-IR" sz="1200" b="1" i="0" u="none" strike="noStrike" kern="1200" normalizeH="0" baseline="0" noProof="0" dirty="0">
                <a:solidFill>
                  <a:schemeClr val="accent3">
                    <a:lumMod val="50000"/>
                  </a:schemeClr>
                </a:solidFill>
                <a:uLnTx/>
                <a:uFillTx/>
              </a:endParaRPr>
            </a:p>
          </p:txBody>
        </p:sp>
        <p:sp>
          <p:nvSpPr>
            <p:cNvPr id="8" name="Text Placeholder 3"/>
            <p:cNvSpPr txBox="1">
              <a:spLocks/>
            </p:cNvSpPr>
            <p:nvPr/>
          </p:nvSpPr>
          <p:spPr>
            <a:xfrm>
              <a:off x="698755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Closing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9" name="Text Placeholder 3"/>
            <p:cNvSpPr txBox="1">
              <a:spLocks/>
            </p:cNvSpPr>
            <p:nvPr/>
          </p:nvSpPr>
          <p:spPr>
            <a:xfrm>
              <a:off x="53340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Issues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10" name="Text Placeholder 3"/>
            <p:cNvSpPr txBox="1">
              <a:spLocks/>
            </p:cNvSpPr>
            <p:nvPr/>
          </p:nvSpPr>
          <p:spPr>
            <a:xfrm>
              <a:off x="3439856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bg1"/>
                  </a:solidFill>
                  <a:uLnTx/>
                  <a:uFillTx/>
                </a:rPr>
                <a:t>Model Steps</a:t>
              </a:r>
              <a:endParaRPr kumimoji="0" lang="fa-IR" sz="1200" b="1" i="0" u="none" strike="noStrike" kern="1200" normalizeH="0" baseline="0" noProof="0" dirty="0">
                <a:solidFill>
                  <a:schemeClr val="bg1"/>
                </a:solidFill>
                <a:uLnTx/>
                <a:uFillTx/>
              </a:endParaRPr>
            </a:p>
          </p:txBody>
        </p:sp>
        <p:sp>
          <p:nvSpPr>
            <p:cNvPr id="11" name="Text Placeholder 3"/>
            <p:cNvSpPr txBox="1">
              <a:spLocks/>
            </p:cNvSpPr>
            <p:nvPr/>
          </p:nvSpPr>
          <p:spPr>
            <a:xfrm>
              <a:off x="16764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Introduction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9600"/>
            <a:ext cx="4114800" cy="183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52723"/>
            <a:ext cx="4114800" cy="181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82950"/>
            <a:ext cx="4114800" cy="18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 bwMode="auto">
          <a:xfrm>
            <a:off x="151628" y="685800"/>
            <a:ext cx="2286000" cy="30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9pPr>
          </a:lstStyle>
          <a:p>
            <a:r>
              <a:rPr lang="en-US" sz="200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Short-Haul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304800" y="1066944"/>
            <a:ext cx="4572000" cy="12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Based on QRFM II and other area freight model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Exponential function form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Unique curve for light, medium and heavy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304800" y="3200400"/>
            <a:ext cx="4572000" cy="191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Calibrated using Transearch and national skims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Exponential, Gamma and Step function forms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Unique curve for each commodity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Unique set for internal-external movements (II, IX and XI)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04800" y="5843923"/>
            <a:ext cx="592278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8100000">
              <a:srgbClr val="5C8093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45720" tIns="45720" rIns="45720" bIns="45720">
            <a:spAutoFit/>
          </a:bodyPr>
          <a:lstStyle/>
          <a:p>
            <a:r>
              <a:rPr lang="en-US" sz="14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Details</a:t>
            </a:r>
            <a:endParaRPr lang="en-US" sz="1400" i="1" dirty="0"/>
          </a:p>
        </p:txBody>
      </p:sp>
      <p:sp>
        <p:nvSpPr>
          <p:cNvPr id="4" name="Rectangle 3"/>
          <p:cNvSpPr/>
          <p:nvPr/>
        </p:nvSpPr>
        <p:spPr>
          <a:xfrm>
            <a:off x="132578" y="5110586"/>
            <a:ext cx="4572000" cy="6124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176212">
              <a:lnSpc>
                <a:spcPct val="150000"/>
              </a:lnSpc>
            </a:pPr>
            <a:r>
              <a:rPr lang="en-US" sz="1200" i="1" dirty="0"/>
              <a:t>Note: internal-internal (II), internal-external (IX), external-internal (XI), and external-external (XX)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1672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Trip Length Frequency Validation </a:t>
            </a:r>
            <a:r>
              <a:rPr lang="en-US" sz="2000" dirty="0" smtClean="0"/>
              <a:t>(Example)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752600" y="6449291"/>
            <a:ext cx="6629400" cy="256309"/>
            <a:chOff x="1653550" y="6373091"/>
            <a:chExt cx="6858000" cy="256309"/>
          </a:xfrm>
        </p:grpSpPr>
        <p:sp>
          <p:nvSpPr>
            <p:cNvPr id="7" name="Text Placeholder 3"/>
            <p:cNvSpPr txBox="1">
              <a:spLocks/>
            </p:cNvSpPr>
            <p:nvPr/>
          </p:nvSpPr>
          <p:spPr>
            <a:xfrm>
              <a:off x="1653550" y="6373091"/>
              <a:ext cx="6858000" cy="2563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algn="l" rtl="0" eaLnBrk="1" fontAlgn="auto" latinLnBrk="0" hangingPunct="1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fa-IR" sz="1200" b="1" i="0" u="none" strike="noStrike" kern="1200" normalizeH="0" baseline="0" noProof="0" dirty="0">
                <a:solidFill>
                  <a:schemeClr val="accent3">
                    <a:lumMod val="50000"/>
                  </a:schemeClr>
                </a:solidFill>
                <a:uLnTx/>
                <a:uFillTx/>
              </a:endParaRPr>
            </a:p>
          </p:txBody>
        </p:sp>
        <p:sp>
          <p:nvSpPr>
            <p:cNvPr id="8" name="Text Placeholder 3"/>
            <p:cNvSpPr txBox="1">
              <a:spLocks/>
            </p:cNvSpPr>
            <p:nvPr/>
          </p:nvSpPr>
          <p:spPr>
            <a:xfrm>
              <a:off x="698755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Closing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9" name="Text Placeholder 3"/>
            <p:cNvSpPr txBox="1">
              <a:spLocks/>
            </p:cNvSpPr>
            <p:nvPr/>
          </p:nvSpPr>
          <p:spPr>
            <a:xfrm>
              <a:off x="53340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Issues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10" name="Text Placeholder 3"/>
            <p:cNvSpPr txBox="1">
              <a:spLocks/>
            </p:cNvSpPr>
            <p:nvPr/>
          </p:nvSpPr>
          <p:spPr>
            <a:xfrm>
              <a:off x="3439856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bg1"/>
                  </a:solidFill>
                  <a:uLnTx/>
                  <a:uFillTx/>
                </a:rPr>
                <a:t>Model Steps</a:t>
              </a:r>
              <a:endParaRPr kumimoji="0" lang="fa-IR" sz="1200" b="1" i="0" u="none" strike="noStrike" kern="1200" normalizeH="0" baseline="0" noProof="0" dirty="0">
                <a:solidFill>
                  <a:schemeClr val="bg1"/>
                </a:solidFill>
                <a:uLnTx/>
                <a:uFillTx/>
              </a:endParaRPr>
            </a:p>
          </p:txBody>
        </p:sp>
        <p:sp>
          <p:nvSpPr>
            <p:cNvPr id="11" name="Text Placeholder 3"/>
            <p:cNvSpPr txBox="1">
              <a:spLocks/>
            </p:cNvSpPr>
            <p:nvPr/>
          </p:nvSpPr>
          <p:spPr>
            <a:xfrm>
              <a:off x="16764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Introduction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6" y="685800"/>
            <a:ext cx="3859500" cy="178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94155" y="1388061"/>
            <a:ext cx="518425" cy="63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930590" y="676835"/>
            <a:ext cx="3899647" cy="1783080"/>
            <a:chOff x="4935072" y="676835"/>
            <a:chExt cx="3899647" cy="1783080"/>
          </a:xfrm>
        </p:grpSpPr>
        <p:pic>
          <p:nvPicPr>
            <p:cNvPr id="10256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072" y="676835"/>
              <a:ext cx="3899647" cy="1783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itle 1"/>
            <p:cNvSpPr txBox="1">
              <a:spLocks/>
            </p:cNvSpPr>
            <p:nvPr/>
          </p:nvSpPr>
          <p:spPr bwMode="auto">
            <a:xfrm>
              <a:off x="6373380" y="707364"/>
              <a:ext cx="2424223" cy="999647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bg1"/>
                  </a:solidFill>
                  <a:latin typeface="Arial" charset="0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bg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bg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bg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bg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bg1"/>
                  </a:solidFill>
                  <a:latin typeface="Trebuchet MS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bg1"/>
                  </a:solidFill>
                  <a:latin typeface="Trebuchet MS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bg1"/>
                  </a:solidFill>
                  <a:latin typeface="Trebuchet MS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bg1"/>
                  </a:solidFill>
                  <a:latin typeface="Trebuchet MS" charset="0"/>
                </a:defRPr>
              </a:lvl9pPr>
            </a:lstStyle>
            <a:p>
              <a:r>
                <a:rPr lang="en-US" sz="1400" b="0" i="1" dirty="0" smtClean="0">
                  <a:solidFill>
                    <a:srgbClr val="C00000"/>
                  </a:solidFill>
                </a:rPr>
                <a:t>Used </a:t>
              </a:r>
              <a:r>
                <a:rPr lang="en-US" sz="1400" b="0" i="1" dirty="0">
                  <a:solidFill>
                    <a:srgbClr val="C00000"/>
                  </a:solidFill>
                </a:rPr>
                <a:t>step function to get the </a:t>
              </a:r>
              <a:r>
                <a:rPr lang="en-US" sz="1400" b="0" i="1" dirty="0" smtClean="0">
                  <a:solidFill>
                    <a:srgbClr val="C00000"/>
                  </a:solidFill>
                </a:rPr>
                <a:t>best match</a:t>
              </a:r>
            </a:p>
            <a:p>
              <a:r>
                <a:rPr lang="en-US" sz="1400" b="0" i="1" dirty="0" smtClean="0">
                  <a:solidFill>
                    <a:srgbClr val="C00000"/>
                  </a:solidFill>
                </a:rPr>
                <a:t>(MNRLs </a:t>
              </a:r>
              <a:r>
                <a:rPr lang="en-US" sz="1400" b="0" i="1" dirty="0">
                  <a:solidFill>
                    <a:srgbClr val="C00000"/>
                  </a:solidFill>
                </a:rPr>
                <a:t>very important because of high total tons</a:t>
              </a:r>
              <a:r>
                <a:rPr lang="en-US" sz="1400" b="0" i="1" dirty="0" smtClean="0">
                  <a:solidFill>
                    <a:srgbClr val="C00000"/>
                  </a:solidFill>
                </a:rPr>
                <a:t>)</a:t>
              </a:r>
              <a:endParaRPr lang="en-US" sz="1400" b="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94156" y="3125289"/>
            <a:ext cx="518425" cy="63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90" y="2552700"/>
            <a:ext cx="3899647" cy="178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6" y="4424083"/>
            <a:ext cx="3859500" cy="178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11823" y="4992189"/>
            <a:ext cx="518425" cy="63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89" y="4419600"/>
            <a:ext cx="3899647" cy="178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 bwMode="auto">
          <a:xfrm>
            <a:off x="6361815" y="2583313"/>
            <a:ext cx="2424223" cy="104238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9pPr>
          </a:lstStyle>
          <a:p>
            <a:r>
              <a:rPr lang="en-US" sz="1400" b="0" i="1" dirty="0">
                <a:solidFill>
                  <a:srgbClr val="C00000"/>
                </a:solidFill>
              </a:rPr>
              <a:t>Got </a:t>
            </a:r>
            <a:r>
              <a:rPr lang="en-US" sz="1400" b="0" i="1" dirty="0" smtClean="0">
                <a:solidFill>
                  <a:srgbClr val="C00000"/>
                </a:solidFill>
              </a:rPr>
              <a:t>a perfect </a:t>
            </a:r>
            <a:r>
              <a:rPr lang="en-US" sz="1400" b="0" i="1" dirty="0">
                <a:solidFill>
                  <a:srgbClr val="C00000"/>
                </a:solidFill>
              </a:rPr>
              <a:t>match with a simple exponential </a:t>
            </a:r>
            <a:r>
              <a:rPr lang="en-US" sz="1400" b="0" i="1" dirty="0" smtClean="0">
                <a:solidFill>
                  <a:srgbClr val="C00000"/>
                </a:solidFill>
              </a:rPr>
              <a:t>function (several related friction factors also worked)</a:t>
            </a:r>
            <a:endParaRPr lang="en-US" sz="1400" b="0" i="1" dirty="0">
              <a:solidFill>
                <a:srgbClr val="C00000"/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6996223" y="4455982"/>
            <a:ext cx="1796560" cy="859641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9pPr>
          </a:lstStyle>
          <a:p>
            <a:r>
              <a:rPr lang="en-US" sz="1400" b="0" i="1" dirty="0" smtClean="0">
                <a:solidFill>
                  <a:srgbClr val="C00000"/>
                </a:solidFill>
              </a:rPr>
              <a:t>One of the worst cases, ended up using a step </a:t>
            </a:r>
            <a:r>
              <a:rPr lang="en-US" sz="1400" b="0" i="1" dirty="0">
                <a:solidFill>
                  <a:srgbClr val="C00000"/>
                </a:solidFill>
              </a:rPr>
              <a:t>function to get the </a:t>
            </a:r>
            <a:r>
              <a:rPr lang="en-US" sz="1400" b="0" i="1" dirty="0" smtClean="0">
                <a:solidFill>
                  <a:srgbClr val="C00000"/>
                </a:solidFill>
              </a:rPr>
              <a:t>best match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6" y="2552699"/>
            <a:ext cx="3859500" cy="178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66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MODE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48B2A0F8-EBEB-404A-BF71-840FBCDFF89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1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Modes and Mode Share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61418" y="1931205"/>
            <a:ext cx="3288666" cy="1934483"/>
            <a:chOff x="5358557" y="3467099"/>
            <a:chExt cx="3589155" cy="2019300"/>
          </a:xfrm>
        </p:grpSpPr>
        <p:pic>
          <p:nvPicPr>
            <p:cNvPr id="16386" name="Picture 2" descr="C:\Users\kaveh.shabani\Desktop\USTM Presentation-Kaveh\bnsf_logistics_park_terminal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58557" y="3467099"/>
              <a:ext cx="3589155" cy="19049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itle 1"/>
            <p:cNvSpPr txBox="1">
              <a:spLocks/>
            </p:cNvSpPr>
            <p:nvPr/>
          </p:nvSpPr>
          <p:spPr bwMode="auto">
            <a:xfrm rot="10800000" flipV="1">
              <a:off x="5486400" y="5257798"/>
              <a:ext cx="3352800" cy="228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bg1"/>
                  </a:solidFill>
                  <a:latin typeface="Arial" charset="0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bg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bg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bg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bg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bg1"/>
                  </a:solidFill>
                  <a:latin typeface="Trebuchet MS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bg1"/>
                  </a:solidFill>
                  <a:latin typeface="Trebuchet MS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bg1"/>
                  </a:solidFill>
                  <a:latin typeface="Trebuchet MS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bg1"/>
                  </a:solidFill>
                  <a:latin typeface="Trebuchet MS" charset="0"/>
                </a:defRPr>
              </a:lvl9pPr>
            </a:lstStyle>
            <a:p>
              <a:r>
                <a:rPr lang="en-US" sz="700" b="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Source: http://people.hoftsra.edu</a:t>
              </a:r>
              <a:endParaRPr lang="en-US" sz="7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52600" y="6449291"/>
            <a:ext cx="6629400" cy="256309"/>
            <a:chOff x="1653550" y="6373091"/>
            <a:chExt cx="6858000" cy="256309"/>
          </a:xfrm>
        </p:grpSpPr>
        <p:sp>
          <p:nvSpPr>
            <p:cNvPr id="8" name="Text Placeholder 3"/>
            <p:cNvSpPr txBox="1">
              <a:spLocks/>
            </p:cNvSpPr>
            <p:nvPr/>
          </p:nvSpPr>
          <p:spPr>
            <a:xfrm>
              <a:off x="1653550" y="6373091"/>
              <a:ext cx="6858000" cy="2563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algn="l" rtl="0" eaLnBrk="1" fontAlgn="auto" latinLnBrk="0" hangingPunct="1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fa-IR" sz="1200" b="1" i="0" u="none" strike="noStrike" kern="1200" normalizeH="0" baseline="0" noProof="0" dirty="0">
                <a:solidFill>
                  <a:schemeClr val="accent3">
                    <a:lumMod val="50000"/>
                  </a:schemeClr>
                </a:solidFill>
                <a:uLnTx/>
                <a:uFillTx/>
              </a:endParaRPr>
            </a:p>
          </p:txBody>
        </p:sp>
        <p:sp>
          <p:nvSpPr>
            <p:cNvPr id="9" name="Text Placeholder 3"/>
            <p:cNvSpPr txBox="1">
              <a:spLocks/>
            </p:cNvSpPr>
            <p:nvPr/>
          </p:nvSpPr>
          <p:spPr>
            <a:xfrm>
              <a:off x="698755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Closing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10" name="Text Placeholder 3"/>
            <p:cNvSpPr txBox="1">
              <a:spLocks/>
            </p:cNvSpPr>
            <p:nvPr/>
          </p:nvSpPr>
          <p:spPr>
            <a:xfrm>
              <a:off x="53340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Issues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11" name="Text Placeholder 3"/>
            <p:cNvSpPr txBox="1">
              <a:spLocks/>
            </p:cNvSpPr>
            <p:nvPr/>
          </p:nvSpPr>
          <p:spPr>
            <a:xfrm>
              <a:off x="3439856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bg1"/>
                  </a:solidFill>
                  <a:uLnTx/>
                  <a:uFillTx/>
                </a:rPr>
                <a:t>Model Steps</a:t>
              </a:r>
              <a:endParaRPr kumimoji="0" lang="fa-IR" sz="1200" b="1" i="0" u="none" strike="noStrike" kern="1200" normalizeH="0" baseline="0" noProof="0" dirty="0">
                <a:solidFill>
                  <a:schemeClr val="bg1"/>
                </a:solidFill>
                <a:uLnTx/>
                <a:uFillTx/>
              </a:endParaRPr>
            </a:p>
          </p:txBody>
        </p:sp>
        <p:sp>
          <p:nvSpPr>
            <p:cNvPr id="12" name="Text Placeholder 3"/>
            <p:cNvSpPr txBox="1">
              <a:spLocks/>
            </p:cNvSpPr>
            <p:nvPr/>
          </p:nvSpPr>
          <p:spPr>
            <a:xfrm>
              <a:off x="16764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Introduction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44723" y="817460"/>
            <a:ext cx="5562600" cy="845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Mode share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not </a:t>
            </a: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mode choice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model</a:t>
            </a:r>
          </a:p>
          <a:p>
            <a:pPr marL="285750" indent="-285750">
              <a:lnSpc>
                <a:spcPct val="20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Long haul only</a:t>
            </a:r>
          </a:p>
        </p:txBody>
      </p:sp>
      <p:pic>
        <p:nvPicPr>
          <p:cNvPr id="2051" name="Picture 3" descr="U:\WGX\_Papers-Abstracts\2012-08_TRB Applications Conference\_Presentation\Pics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0"/>
          <a:stretch/>
        </p:blipFill>
        <p:spPr bwMode="auto">
          <a:xfrm>
            <a:off x="5070535" y="4005075"/>
            <a:ext cx="3812374" cy="1810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44723" y="1537530"/>
            <a:ext cx="55626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Modes</a:t>
            </a:r>
          </a:p>
          <a:p>
            <a:pPr marL="742950" lvl="2" indent="-285750"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Truck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– primary mode &amp; purpose of model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742950" lvl="2" indent="-285750"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Intermodal (IMX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) – to identify truck element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1200150" lvl="2" indent="-285750">
              <a:buSzPct val="100000"/>
              <a:buFont typeface="Calibri" pitchFamily="34" charset="0"/>
              <a:buChar char="—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Goods moved by combination of TRUCK and RAIL</a:t>
            </a:r>
          </a:p>
          <a:p>
            <a:pPr marL="1200150" lvl="2" indent="-285750">
              <a:buSzPct val="100000"/>
              <a:buFont typeface="Calibri" pitchFamily="34" charset="0"/>
              <a:buChar char="—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Connections happen at railroad terminals 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1200150" lvl="2" indent="-285750">
              <a:buSzPct val="100000"/>
              <a:buFont typeface="Calibri" pitchFamily="34" charset="0"/>
              <a:buChar char="—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No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ports and airports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terminals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742950" lvl="2" indent="-285750"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Other – modes not assigned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1200150" lvl="2" indent="-285750">
              <a:buSzPct val="100000"/>
              <a:buFont typeface="Calibri" pitchFamily="34" charset="0"/>
              <a:buChar char="—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Pipeline and air</a:t>
            </a:r>
          </a:p>
          <a:p>
            <a:pPr marL="1200150" lvl="2" indent="-285750">
              <a:buSzPct val="100000"/>
              <a:buFont typeface="Calibri" pitchFamily="34" charset="0"/>
              <a:buChar char="—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These modes are not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assigned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4723" y="4120290"/>
            <a:ext cx="556260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lnSpc>
                <a:spcPct val="25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Mode Share</a:t>
            </a:r>
          </a:p>
          <a:p>
            <a:pPr marL="742950" lvl="1" indent="-285750">
              <a:buSzPct val="120000"/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Mode shares determined by Transearch</a:t>
            </a:r>
          </a:p>
          <a:p>
            <a:pPr marL="742950" lvl="2" indent="-285750">
              <a:buSzPct val="120000"/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Exceptions: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200150" lvl="2" indent="-285750">
              <a:buSzPct val="100000"/>
              <a:buFont typeface="Calibri" pitchFamily="34" charset="0"/>
              <a:buChar char="—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Coal</a:t>
            </a:r>
          </a:p>
          <a:p>
            <a:pPr marL="1200150" lvl="2" indent="-285750">
              <a:buSzPct val="100000"/>
              <a:buFont typeface="Calibri" pitchFamily="34" charset="0"/>
              <a:buChar char="—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Oil and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gas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8219767" y="5952530"/>
            <a:ext cx="592278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8100000">
              <a:srgbClr val="5C8093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45720" tIns="45720" rIns="45720" bIns="45720">
            <a:spAutoFit/>
          </a:bodyPr>
          <a:lstStyle/>
          <a:p>
            <a:r>
              <a:rPr lang="en-US" sz="14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Details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25587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Mode Share by Commodity Group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25"/>
          <a:stretch/>
        </p:blipFill>
        <p:spPr bwMode="auto">
          <a:xfrm>
            <a:off x="5247167" y="838200"/>
            <a:ext cx="355127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93"/>
          <a:stretch/>
        </p:blipFill>
        <p:spPr bwMode="auto">
          <a:xfrm>
            <a:off x="5247167" y="3567090"/>
            <a:ext cx="356190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752600" y="6449291"/>
            <a:ext cx="6629400" cy="256309"/>
            <a:chOff x="1653550" y="6373091"/>
            <a:chExt cx="6858000" cy="256309"/>
          </a:xfrm>
        </p:grpSpPr>
        <p:sp>
          <p:nvSpPr>
            <p:cNvPr id="9" name="Text Placeholder 3"/>
            <p:cNvSpPr txBox="1">
              <a:spLocks/>
            </p:cNvSpPr>
            <p:nvPr/>
          </p:nvSpPr>
          <p:spPr>
            <a:xfrm>
              <a:off x="1653550" y="6373091"/>
              <a:ext cx="6858000" cy="2563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algn="l" rtl="0" eaLnBrk="1" fontAlgn="auto" latinLnBrk="0" hangingPunct="1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fa-IR" sz="1200" b="1" i="0" u="none" strike="noStrike" kern="1200" normalizeH="0" baseline="0" noProof="0" dirty="0">
                <a:solidFill>
                  <a:schemeClr val="accent3">
                    <a:lumMod val="50000"/>
                  </a:schemeClr>
                </a:solidFill>
                <a:uLnTx/>
                <a:uFillTx/>
              </a:endParaRPr>
            </a:p>
          </p:txBody>
        </p:sp>
        <p:sp>
          <p:nvSpPr>
            <p:cNvPr id="10" name="Text Placeholder 3"/>
            <p:cNvSpPr txBox="1">
              <a:spLocks/>
            </p:cNvSpPr>
            <p:nvPr/>
          </p:nvSpPr>
          <p:spPr>
            <a:xfrm>
              <a:off x="698755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Closing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11" name="Text Placeholder 3"/>
            <p:cNvSpPr txBox="1">
              <a:spLocks/>
            </p:cNvSpPr>
            <p:nvPr/>
          </p:nvSpPr>
          <p:spPr>
            <a:xfrm>
              <a:off x="53340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Issues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12" name="Text Placeholder 3"/>
            <p:cNvSpPr txBox="1">
              <a:spLocks/>
            </p:cNvSpPr>
            <p:nvPr/>
          </p:nvSpPr>
          <p:spPr>
            <a:xfrm>
              <a:off x="3439856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bg1"/>
                  </a:solidFill>
                  <a:uLnTx/>
                  <a:uFillTx/>
                </a:rPr>
                <a:t>Model Steps</a:t>
              </a:r>
              <a:endParaRPr kumimoji="0" lang="fa-IR" sz="1200" b="1" i="0" u="none" strike="noStrike" kern="1200" normalizeH="0" baseline="0" noProof="0" dirty="0">
                <a:solidFill>
                  <a:schemeClr val="bg1"/>
                </a:solidFill>
                <a:uLnTx/>
                <a:uFillTx/>
              </a:endParaRPr>
            </a:p>
          </p:txBody>
        </p:sp>
        <p:sp>
          <p:nvSpPr>
            <p:cNvPr id="13" name="Text Placeholder 3"/>
            <p:cNvSpPr txBox="1">
              <a:spLocks/>
            </p:cNvSpPr>
            <p:nvPr/>
          </p:nvSpPr>
          <p:spPr>
            <a:xfrm>
              <a:off x="16764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Introduction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47749" y="3852236"/>
            <a:ext cx="46065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Aft>
                <a:spcPts val="1200"/>
              </a:spcAft>
              <a:buSzPct val="120000"/>
              <a:buFont typeface="Arial" pitchFamily="34" charset="0"/>
              <a:buChar char="•"/>
            </a:pP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Most II goods moved by truck</a:t>
            </a:r>
          </a:p>
          <a:p>
            <a:pPr marL="285750" lvl="1" indent="-285750">
              <a:spcAft>
                <a:spcPts val="1200"/>
              </a:spcAft>
              <a:buSzPct val="120000"/>
              <a:buFont typeface="Arial" pitchFamily="34" charset="0"/>
              <a:buChar char="•"/>
            </a:pP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IX &amp; XI goods have larger share moved by modes other than truck</a:t>
            </a:r>
          </a:p>
          <a:p>
            <a:pPr marL="285750" lvl="1" indent="-285750">
              <a:spcAft>
                <a:spcPts val="1200"/>
              </a:spcAft>
              <a:buSzPct val="120000"/>
              <a:buFont typeface="Arial" pitchFamily="34" charset="0"/>
              <a:buChar char="•"/>
            </a:pP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Mineral, which had very high tonnage, is dominated by truck mode</a:t>
            </a:r>
            <a:endParaRPr lang="en-US" sz="280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28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Payload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736950"/>
            <a:ext cx="2743200" cy="533400"/>
          </a:xfrm>
          <a:prstGeom prst="rect">
            <a:avLst/>
          </a:prstGeom>
        </p:spPr>
        <p:txBody>
          <a:bodyPr vert="horz" lIns="91440" tIns="45720" rIns="91440" bIns="45720" numCol="1" rtlCol="1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000" dirty="0" smtClean="0">
                <a:latin typeface="Calibri" pitchFamily="34" charset="0"/>
                <a:ea typeface="+mj-ea"/>
                <a:cs typeface="Calibri" pitchFamily="34" charset="0"/>
              </a:rPr>
              <a:t>Average tons/truck</a:t>
            </a:r>
            <a:endParaRPr lang="en-US" sz="1400" dirty="0" smtClean="0"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60903" y="4953000"/>
            <a:ext cx="3581400" cy="818705"/>
          </a:xfrm>
          <a:prstGeom prst="rect">
            <a:avLst/>
          </a:prstGeom>
        </p:spPr>
        <p:txBody>
          <a:bodyPr vert="horz" lIns="91440" tIns="45720" rIns="91440" bIns="45720" numCol="1" rtlCol="1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Appeared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unreasonably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high</a:t>
            </a:r>
          </a:p>
          <a:p>
            <a:pPr>
              <a:spcBef>
                <a:spcPct val="0"/>
              </a:spcBef>
              <a:defRPr/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Almost double the national average</a:t>
            </a:r>
          </a:p>
          <a:p>
            <a:pPr lvl="0">
              <a:spcBef>
                <a:spcPct val="0"/>
              </a:spcBef>
              <a:defRPr/>
            </a:pPr>
            <a:endParaRPr lang="en-US" dirty="0">
              <a:solidFill>
                <a:srgbClr val="FF000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737152"/>
              </p:ext>
            </p:extLst>
          </p:nvPr>
        </p:nvGraphicFramePr>
        <p:xfrm>
          <a:off x="5465826" y="1811510"/>
          <a:ext cx="3106674" cy="186338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066800"/>
                <a:gridCol w="2039874"/>
              </a:tblGrid>
              <a:tr h="3048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kern="1200" dirty="0">
                          <a:effectLst/>
                        </a:rPr>
                        <a:t>State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215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kern="1200" dirty="0">
                          <a:effectLst/>
                        </a:rPr>
                        <a:t>Payload Factor (tons/truck)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8542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kern="1200" dirty="0">
                          <a:effectLst/>
                        </a:rPr>
                        <a:t>Colorado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kern="1200" dirty="0">
                          <a:effectLst/>
                        </a:rPr>
                        <a:t>27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8542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kern="1200" dirty="0">
                          <a:effectLst/>
                        </a:rPr>
                        <a:t>Montana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kern="1200" dirty="0">
                          <a:effectLst/>
                        </a:rPr>
                        <a:t>24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8542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kern="1200" dirty="0">
                          <a:effectLst/>
                        </a:rPr>
                        <a:t>Utah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kern="1200" dirty="0">
                          <a:effectLst/>
                        </a:rPr>
                        <a:t>48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8542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kern="1200" dirty="0">
                          <a:effectLst/>
                        </a:rPr>
                        <a:t>Wyoming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kern="1200" dirty="0">
                          <a:effectLst/>
                        </a:rPr>
                        <a:t>33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8542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kern="1200" dirty="0">
                          <a:effectLst/>
                        </a:rPr>
                        <a:t>USA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kern="1200" dirty="0">
                          <a:effectLst/>
                        </a:rPr>
                        <a:t>26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429150" y="3657600"/>
            <a:ext cx="3352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Note: Data is for medium and heavy trucks</a:t>
            </a: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Source: Vehicle Inventory and Use Survey 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(VIUS, 2002)</a:t>
            </a: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249981" y="986504"/>
            <a:ext cx="3581400" cy="567692"/>
          </a:xfrm>
          <a:prstGeom prst="rect">
            <a:avLst/>
          </a:prstGeom>
        </p:spPr>
        <p:txBody>
          <a:bodyPr vert="horz" lIns="91440" tIns="45720" rIns="91440" bIns="45720" numCol="1" rtlCol="1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  <a:ea typeface="+mj-ea"/>
                <a:cs typeface="Calibri" pitchFamily="34" charset="0"/>
              </a:rPr>
              <a:t>Utah </a:t>
            </a:r>
            <a:r>
              <a:rPr lang="en-US" sz="1400" dirty="0">
                <a:latin typeface="Calibri" pitchFamily="34" charset="0"/>
                <a:ea typeface="+mj-ea"/>
                <a:cs typeface="Calibri" pitchFamily="34" charset="0"/>
              </a:rPr>
              <a:t>allows very large bulk carrier trucks (doubles) that are not allowed by most </a:t>
            </a:r>
            <a:r>
              <a:rPr lang="en-US" sz="1400" dirty="0" smtClean="0">
                <a:latin typeface="Calibri" pitchFamily="34" charset="0"/>
                <a:ea typeface="+mj-ea"/>
                <a:cs typeface="Calibri" pitchFamily="34" charset="0"/>
              </a:rPr>
              <a:t>states</a:t>
            </a:r>
            <a:endParaRPr lang="en-US" sz="1400" dirty="0"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4099" name="Picture 3" descr="U:\WGX\_Papers-Abstracts\2013-02_TRF Annual Conference\_Presentations\Pics\Coal_Truck_Tavan_Tolgoi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4267200"/>
            <a:ext cx="3505200" cy="1843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175358"/>
              </p:ext>
            </p:extLst>
          </p:nvPr>
        </p:nvGraphicFramePr>
        <p:xfrm>
          <a:off x="232264" y="1249680"/>
          <a:ext cx="4410727" cy="3415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906"/>
                <a:gridCol w="2599005"/>
                <a:gridCol w="1382816"/>
              </a:tblGrid>
              <a:tr h="48793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Commodity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Average Payload (Tons)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 marT="0" marB="0" anchor="ctr"/>
                </a:tc>
              </a:tr>
              <a:tr h="243969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Agricultural/meat/fish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23.5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3969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Prepared foodstuff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23.1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3969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Metal &amp; Nonmetal Ores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26.3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3969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Coal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48.4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3969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Crude Petroleum &amp; Gas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30.9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3969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Petroleum or Coal Products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32.3</a:t>
                      </a:r>
                    </a:p>
                  </a:txBody>
                  <a:tcPr marL="68580" marR="68580" marT="0" marB="0" anchor="ctr"/>
                </a:tc>
              </a:tr>
              <a:tr h="243969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Chemicals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18.7</a:t>
                      </a:r>
                    </a:p>
                  </a:txBody>
                  <a:tcPr marL="68580" marR="68580" marT="0" marB="0" anchor="ctr"/>
                </a:tc>
              </a:tr>
              <a:tr h="243969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Textile &amp; Paper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13.5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3969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Building  material &amp; machinery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22.6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3969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Manufactured equipment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16.5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3969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Lumber &amp; Retail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19.5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3969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Intermodal &amp; Mail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25.9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9" name="Oval 18"/>
          <p:cNvSpPr/>
          <p:nvPr/>
        </p:nvSpPr>
        <p:spPr>
          <a:xfrm>
            <a:off x="3743849" y="2428351"/>
            <a:ext cx="408502" cy="3048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752600" y="6449291"/>
            <a:ext cx="6629400" cy="256309"/>
            <a:chOff x="1653550" y="6373091"/>
            <a:chExt cx="6858000" cy="256309"/>
          </a:xfrm>
        </p:grpSpPr>
        <p:sp>
          <p:nvSpPr>
            <p:cNvPr id="20" name="Text Placeholder 3"/>
            <p:cNvSpPr txBox="1">
              <a:spLocks/>
            </p:cNvSpPr>
            <p:nvPr/>
          </p:nvSpPr>
          <p:spPr>
            <a:xfrm>
              <a:off x="1653550" y="6373091"/>
              <a:ext cx="6858000" cy="2563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algn="l" rtl="0" eaLnBrk="1" fontAlgn="auto" latinLnBrk="0" hangingPunct="1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fa-IR" sz="1200" b="1" i="0" u="none" strike="noStrike" kern="1200" normalizeH="0" baseline="0" noProof="0" dirty="0">
                <a:solidFill>
                  <a:schemeClr val="accent3">
                    <a:lumMod val="50000"/>
                  </a:schemeClr>
                </a:solidFill>
                <a:uLnTx/>
                <a:uFillTx/>
              </a:endParaRPr>
            </a:p>
          </p:txBody>
        </p:sp>
        <p:sp>
          <p:nvSpPr>
            <p:cNvPr id="21" name="Text Placeholder 3"/>
            <p:cNvSpPr txBox="1">
              <a:spLocks/>
            </p:cNvSpPr>
            <p:nvPr/>
          </p:nvSpPr>
          <p:spPr>
            <a:xfrm>
              <a:off x="698755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Closing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22" name="Text Placeholder 3"/>
            <p:cNvSpPr txBox="1">
              <a:spLocks/>
            </p:cNvSpPr>
            <p:nvPr/>
          </p:nvSpPr>
          <p:spPr>
            <a:xfrm>
              <a:off x="53340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Issues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23" name="Text Placeholder 3"/>
            <p:cNvSpPr txBox="1">
              <a:spLocks/>
            </p:cNvSpPr>
            <p:nvPr/>
          </p:nvSpPr>
          <p:spPr>
            <a:xfrm>
              <a:off x="3439856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bg1"/>
                  </a:solidFill>
                  <a:uLnTx/>
                  <a:uFillTx/>
                </a:rPr>
                <a:t>Model Steps</a:t>
              </a:r>
              <a:endParaRPr kumimoji="0" lang="fa-IR" sz="1200" b="1" i="0" u="none" strike="noStrike" kern="1200" normalizeH="0" baseline="0" noProof="0" dirty="0">
                <a:solidFill>
                  <a:schemeClr val="bg1"/>
                </a:solidFill>
                <a:uLnTx/>
                <a:uFillTx/>
              </a:endParaRPr>
            </a:p>
          </p:txBody>
        </p:sp>
        <p:sp>
          <p:nvSpPr>
            <p:cNvPr id="24" name="Text Placeholder 3"/>
            <p:cNvSpPr txBox="1">
              <a:spLocks/>
            </p:cNvSpPr>
            <p:nvPr/>
          </p:nvSpPr>
          <p:spPr>
            <a:xfrm>
              <a:off x="16764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Introduction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28600" y="4672946"/>
            <a:ext cx="33528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Source: Vehicle Inventory and Use Survey 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(VIUS, 2002)</a:t>
            </a: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26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Annual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752600" y="6449291"/>
            <a:ext cx="6629400" cy="256309"/>
            <a:chOff x="1653550" y="6373091"/>
            <a:chExt cx="6858000" cy="256309"/>
          </a:xfrm>
        </p:grpSpPr>
        <p:sp>
          <p:nvSpPr>
            <p:cNvPr id="20" name="Text Placeholder 3"/>
            <p:cNvSpPr txBox="1">
              <a:spLocks/>
            </p:cNvSpPr>
            <p:nvPr/>
          </p:nvSpPr>
          <p:spPr>
            <a:xfrm>
              <a:off x="1653550" y="6373091"/>
              <a:ext cx="6858000" cy="2563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algn="l" rtl="0" eaLnBrk="1" fontAlgn="auto" latinLnBrk="0" hangingPunct="1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fa-IR" sz="1200" b="1" i="0" u="none" strike="noStrike" kern="1200" normalizeH="0" baseline="0" noProof="0" dirty="0">
                <a:solidFill>
                  <a:schemeClr val="accent3">
                    <a:lumMod val="50000"/>
                  </a:schemeClr>
                </a:solidFill>
                <a:uLnTx/>
                <a:uFillTx/>
              </a:endParaRPr>
            </a:p>
          </p:txBody>
        </p:sp>
        <p:sp>
          <p:nvSpPr>
            <p:cNvPr id="21" name="Text Placeholder 3"/>
            <p:cNvSpPr txBox="1">
              <a:spLocks/>
            </p:cNvSpPr>
            <p:nvPr/>
          </p:nvSpPr>
          <p:spPr>
            <a:xfrm>
              <a:off x="698755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Closing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22" name="Text Placeholder 3"/>
            <p:cNvSpPr txBox="1">
              <a:spLocks/>
            </p:cNvSpPr>
            <p:nvPr/>
          </p:nvSpPr>
          <p:spPr>
            <a:xfrm>
              <a:off x="53340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Issues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23" name="Text Placeholder 3"/>
            <p:cNvSpPr txBox="1">
              <a:spLocks/>
            </p:cNvSpPr>
            <p:nvPr/>
          </p:nvSpPr>
          <p:spPr>
            <a:xfrm>
              <a:off x="3439856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bg1"/>
                  </a:solidFill>
                  <a:uLnTx/>
                  <a:uFillTx/>
                </a:rPr>
                <a:t>Model Steps</a:t>
              </a:r>
              <a:endParaRPr kumimoji="0" lang="fa-IR" sz="1200" b="1" i="0" u="none" strike="noStrike" kern="1200" normalizeH="0" baseline="0" noProof="0" dirty="0">
                <a:solidFill>
                  <a:schemeClr val="bg1"/>
                </a:solidFill>
                <a:uLnTx/>
                <a:uFillTx/>
              </a:endParaRPr>
            </a:p>
          </p:txBody>
        </p:sp>
        <p:sp>
          <p:nvSpPr>
            <p:cNvPr id="24" name="Text Placeholder 3"/>
            <p:cNvSpPr txBox="1">
              <a:spLocks/>
            </p:cNvSpPr>
            <p:nvPr/>
          </p:nvSpPr>
          <p:spPr>
            <a:xfrm>
              <a:off x="16764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Introduction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838312"/>
              </p:ext>
            </p:extLst>
          </p:nvPr>
        </p:nvGraphicFramePr>
        <p:xfrm>
          <a:off x="306152" y="1131239"/>
          <a:ext cx="3720936" cy="28419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5062"/>
                <a:gridCol w="2905874"/>
              </a:tblGrid>
              <a:tr h="286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Days/Year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402" marR="9402" marT="94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Description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402" marR="9402" marT="9402" marB="0" anchor="ctr"/>
                </a:tc>
              </a:tr>
              <a:tr h="4259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402" marR="9402" marT="9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 Days a week (No Holidays)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402" marT="9402" marB="0" anchor="ctr"/>
                </a:tc>
              </a:tr>
              <a:tr h="4259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402" marR="9402" marT="9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 Days a week (Less 6 Major Holidays)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402" marT="9402" marB="0" anchor="ctr"/>
                </a:tc>
              </a:tr>
              <a:tr h="4259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402" marR="9402" marT="9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 Days a week (No Holidays)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402" marT="9402" marB="0" anchor="ctr"/>
                </a:tc>
              </a:tr>
              <a:tr h="4259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402" marR="9402" marT="9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 Days a week (Less 6 Major Holidays)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402" marT="9402" marB="0" anchor="ctr"/>
                </a:tc>
              </a:tr>
              <a:tr h="4259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402" marR="9402" marT="9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 Days a week (No Holidays)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402" marT="9402" marB="0" anchor="ctr"/>
                </a:tc>
              </a:tr>
              <a:tr h="4259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402" marR="9402" marT="9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 Days a week (Less 6 Major Holidays)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402" marT="9402" marB="0" anchor="ctr"/>
                </a:tc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309045" y="593569"/>
            <a:ext cx="3421680" cy="533400"/>
          </a:xfrm>
          <a:prstGeom prst="rect">
            <a:avLst/>
          </a:prstGeom>
        </p:spPr>
        <p:txBody>
          <a:bodyPr vert="horz" lIns="91440" tIns="45720" rIns="91440" bIns="45720" numCol="1" rtlCol="1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b="1" i="1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Average Working Days per Year</a:t>
            </a:r>
            <a:endParaRPr lang="en-US" sz="1200" b="1" i="1" dirty="0" smtClean="0">
              <a:solidFill>
                <a:srgbClr val="FF000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9045" y="3173208"/>
            <a:ext cx="3725286" cy="3456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30856" y="4256168"/>
            <a:ext cx="3421680" cy="362833"/>
          </a:xfrm>
          <a:prstGeom prst="rect">
            <a:avLst/>
          </a:prstGeom>
        </p:spPr>
        <p:txBody>
          <a:bodyPr vert="horz" lIns="91440" tIns="45720" rIns="91440" bIns="45720" numCol="1" rtlCol="1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b="1" i="1" dirty="0" smtClean="0">
                <a:latin typeface="Calibri" pitchFamily="34" charset="0"/>
                <a:ea typeface="+mj-ea"/>
                <a:cs typeface="Calibri" pitchFamily="34" charset="0"/>
              </a:rPr>
              <a:t>Medium + Heavy Truck Counts</a:t>
            </a:r>
            <a:endParaRPr lang="en-US" sz="1050" b="1" i="1" dirty="0" smtClean="0"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76" y="4199859"/>
            <a:ext cx="4003544" cy="215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0" y="4562691"/>
            <a:ext cx="3131161" cy="154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399260" y="1254004"/>
            <a:ext cx="4606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SzPct val="120000"/>
              <a:buFont typeface="Arial" pitchFamily="34" charset="0"/>
              <a:buChar char="•"/>
            </a:pP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Distribution in truck counts shows stronger weekday trend</a:t>
            </a:r>
            <a:endParaRPr lang="en-US" sz="20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14441" y="5043834"/>
            <a:ext cx="349218" cy="42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399259" y="2202791"/>
            <a:ext cx="46065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Aft>
                <a:spcPts val="1200"/>
              </a:spcAft>
              <a:buSzPct val="120000"/>
              <a:buFont typeface="Arial" pitchFamily="34" charset="0"/>
              <a:buChar char="•"/>
            </a:pP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More important, validation  suggests that goods are distributed 5 days/week regardless if goods shipped weekdays or weekends</a:t>
            </a:r>
            <a:endParaRPr lang="en-US" sz="28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5">
            <a:hlinkClick r:id="rId6" action="ppaction://hlinksldjump"/>
          </p:cNvPr>
          <p:cNvSpPr/>
          <p:nvPr/>
        </p:nvSpPr>
        <p:spPr>
          <a:xfrm>
            <a:off x="8234680" y="3396037"/>
            <a:ext cx="592278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8100000">
              <a:srgbClr val="5C8093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45720" tIns="45720" rIns="45720" bIns="45720">
            <a:spAutoFit/>
          </a:bodyPr>
          <a:lstStyle/>
          <a:p>
            <a:r>
              <a:rPr lang="en-US" sz="14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Details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8037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7" grpId="0"/>
      <p:bldP spid="25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Percent Empty</a:t>
            </a:r>
          </a:p>
        </p:txBody>
      </p:sp>
      <p:sp>
        <p:nvSpPr>
          <p:cNvPr id="2" name="Rectangle 1"/>
          <p:cNvSpPr/>
          <p:nvPr/>
        </p:nvSpPr>
        <p:spPr>
          <a:xfrm>
            <a:off x="155425" y="5506997"/>
            <a:ext cx="37786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>
                <a:latin typeface="Calibri" pitchFamily="34" charset="0"/>
                <a:cs typeface="Calibri" pitchFamily="34" charset="0"/>
              </a:rPr>
              <a:t>Source: 2002 VIUS database (note: some values interpolated)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92247" y="817460"/>
            <a:ext cx="55404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% Driven Empty with Utah Home Base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by </a:t>
            </a:r>
            <a:r>
              <a:rPr lang="en-US" sz="16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commodity </a:t>
            </a:r>
            <a:r>
              <a:rPr lang="en-US" sz="16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group (for </a:t>
            </a:r>
            <a:r>
              <a:rPr lang="en-US" sz="16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heavy trucks)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052666"/>
              </p:ext>
            </p:extLst>
          </p:nvPr>
        </p:nvGraphicFramePr>
        <p:xfrm>
          <a:off x="163926" y="1595709"/>
          <a:ext cx="5495879" cy="38690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660"/>
                <a:gridCol w="2077089"/>
                <a:gridCol w="618226"/>
                <a:gridCol w="618226"/>
                <a:gridCol w="618226"/>
                <a:gridCol w="618226"/>
                <a:gridCol w="618226"/>
              </a:tblGrid>
              <a:tr h="210540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Commodity</a:t>
                      </a:r>
                      <a:endParaRPr lang="en-US" sz="11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 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Empty (Input to the model)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776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&lt;= 50 Miles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 marT="0" marB="0" anchor="ctr">
                    <a:solidFill>
                      <a:srgbClr val="5C80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51-100 Miles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C80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101-200 Miles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C80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201-500 Miles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C80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&gt;500 Miles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C8093"/>
                    </a:solidFill>
                  </a:tcPr>
                </a:tc>
              </a:tr>
              <a:tr h="27221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Agricultural/meat/fish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21%</a:t>
                      </a:r>
                    </a:p>
                  </a:txBody>
                  <a:tcPr marL="0" marR="0" marT="0" marB="0" anchor="ctr"/>
                </a:tc>
              </a:tr>
              <a:tr h="27221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Prepared foodstuff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8%</a:t>
                      </a:r>
                    </a:p>
                  </a:txBody>
                  <a:tcPr marL="0" marR="0" marT="0" marB="0" anchor="ctr"/>
                </a:tc>
              </a:tr>
              <a:tr h="27221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Metal &amp; Nonmetal Ores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13%</a:t>
                      </a:r>
                    </a:p>
                  </a:txBody>
                  <a:tcPr marL="0" marR="0" marT="0" marB="0" anchor="ctr"/>
                </a:tc>
              </a:tr>
              <a:tr h="27221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Coal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8%</a:t>
                      </a:r>
                    </a:p>
                  </a:txBody>
                  <a:tcPr marL="0" marR="0" marT="0" marB="0" anchor="ctr"/>
                </a:tc>
              </a:tr>
              <a:tr h="27221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Crude Petroleum &amp; Gas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13%</a:t>
                      </a:r>
                    </a:p>
                  </a:txBody>
                  <a:tcPr marL="0" marR="0" marT="0" marB="0" anchor="ctr"/>
                </a:tc>
              </a:tr>
              <a:tr h="27221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Petroleum or Coal Products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30%</a:t>
                      </a:r>
                    </a:p>
                  </a:txBody>
                  <a:tcPr marL="0" marR="0" marT="0" marB="0" anchor="ctr"/>
                </a:tc>
              </a:tr>
              <a:tr h="27221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Chemicals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6%</a:t>
                      </a:r>
                    </a:p>
                  </a:txBody>
                  <a:tcPr marL="0" marR="0" marT="0" marB="0" anchor="ctr"/>
                </a:tc>
              </a:tr>
              <a:tr h="27221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Textile &amp; Paper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10%</a:t>
                      </a:r>
                    </a:p>
                  </a:txBody>
                  <a:tcPr marL="0" marR="0" marT="0" marB="0" anchor="ctr"/>
                </a:tc>
              </a:tr>
              <a:tr h="26637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Building  material &amp; machinery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21%</a:t>
                      </a:r>
                    </a:p>
                  </a:txBody>
                  <a:tcPr marL="0" marR="0" marT="0" marB="0" anchor="ctr"/>
                </a:tc>
              </a:tr>
              <a:tr h="27221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Manufactured equipment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27%</a:t>
                      </a:r>
                    </a:p>
                  </a:txBody>
                  <a:tcPr marL="0" marR="0" marT="0" marB="0" anchor="ctr"/>
                </a:tc>
              </a:tr>
              <a:tr h="27221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Lumber &amp; Retail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7%</a:t>
                      </a:r>
                    </a:p>
                  </a:txBody>
                  <a:tcPr marL="0" marR="0" marT="0" marB="0" anchor="ctr"/>
                </a:tc>
              </a:tr>
              <a:tr h="27221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Intermodal &amp; Mail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6%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752600" y="6449291"/>
            <a:ext cx="6629400" cy="256309"/>
            <a:chOff x="1653550" y="6373091"/>
            <a:chExt cx="6858000" cy="256309"/>
          </a:xfrm>
        </p:grpSpPr>
        <p:sp>
          <p:nvSpPr>
            <p:cNvPr id="13" name="Text Placeholder 3"/>
            <p:cNvSpPr txBox="1">
              <a:spLocks/>
            </p:cNvSpPr>
            <p:nvPr/>
          </p:nvSpPr>
          <p:spPr>
            <a:xfrm>
              <a:off x="1653550" y="6373091"/>
              <a:ext cx="6858000" cy="2563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algn="l" rtl="0" eaLnBrk="1" fontAlgn="auto" latinLnBrk="0" hangingPunct="1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fa-IR" sz="1200" b="1" i="0" u="none" strike="noStrike" kern="1200" normalizeH="0" baseline="0" noProof="0" dirty="0">
                <a:solidFill>
                  <a:schemeClr val="accent3">
                    <a:lumMod val="50000"/>
                  </a:schemeClr>
                </a:solidFill>
                <a:uLnTx/>
                <a:uFillTx/>
              </a:endParaRPr>
            </a:p>
          </p:txBody>
        </p:sp>
        <p:sp>
          <p:nvSpPr>
            <p:cNvPr id="18" name="Text Placeholder 3"/>
            <p:cNvSpPr txBox="1">
              <a:spLocks/>
            </p:cNvSpPr>
            <p:nvPr/>
          </p:nvSpPr>
          <p:spPr>
            <a:xfrm>
              <a:off x="698755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Closing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19" name="Text Placeholder 3"/>
            <p:cNvSpPr txBox="1">
              <a:spLocks/>
            </p:cNvSpPr>
            <p:nvPr/>
          </p:nvSpPr>
          <p:spPr>
            <a:xfrm>
              <a:off x="53340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Issues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20" name="Text Placeholder 3"/>
            <p:cNvSpPr txBox="1">
              <a:spLocks/>
            </p:cNvSpPr>
            <p:nvPr/>
          </p:nvSpPr>
          <p:spPr>
            <a:xfrm>
              <a:off x="3439856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bg1"/>
                  </a:solidFill>
                  <a:uLnTx/>
                  <a:uFillTx/>
                </a:rPr>
                <a:t>Model Steps</a:t>
              </a:r>
              <a:endParaRPr kumimoji="0" lang="fa-IR" sz="1200" b="1" i="0" u="none" strike="noStrike" kern="1200" normalizeH="0" baseline="0" noProof="0" dirty="0">
                <a:solidFill>
                  <a:schemeClr val="bg1"/>
                </a:solidFill>
                <a:uLnTx/>
                <a:uFillTx/>
              </a:endParaRPr>
            </a:p>
          </p:txBody>
        </p:sp>
        <p:sp>
          <p:nvSpPr>
            <p:cNvPr id="21" name="Text Placeholder 3"/>
            <p:cNvSpPr txBox="1">
              <a:spLocks/>
            </p:cNvSpPr>
            <p:nvPr/>
          </p:nvSpPr>
          <p:spPr>
            <a:xfrm>
              <a:off x="16764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Introduction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839365" y="2038216"/>
            <a:ext cx="2592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The % empty return trips were calculated using the following formula, applied to the transposed truck trip matrices.</a:t>
            </a:r>
            <a:endParaRPr lang="en-US" sz="1400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8219767" y="5952530"/>
            <a:ext cx="592278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8100000">
              <a:srgbClr val="5C8093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45720" tIns="45720" rIns="45720" bIns="45720">
            <a:spAutoFit/>
          </a:bodyPr>
          <a:lstStyle/>
          <a:p>
            <a:r>
              <a:rPr lang="en-US" sz="14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Details</a:t>
            </a:r>
            <a:endParaRPr lang="en-US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4" b="50000"/>
          <a:stretch/>
        </p:blipFill>
        <p:spPr bwMode="auto">
          <a:xfrm>
            <a:off x="5817878" y="3014658"/>
            <a:ext cx="2924376" cy="194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6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ASSIGNMENT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48B2A0F8-EBEB-404A-BF71-840FBCDFF89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Truck Trip Summary  </a:t>
            </a:r>
            <a:r>
              <a:rPr lang="en-US" sz="2000" u="sng" dirty="0" smtClean="0"/>
              <a:t>SHORT HAUL</a:t>
            </a:r>
            <a:endParaRPr lang="en-US" sz="2000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752600" y="6449291"/>
            <a:ext cx="6629400" cy="256309"/>
            <a:chOff x="1653550" y="6373091"/>
            <a:chExt cx="6858000" cy="256309"/>
          </a:xfrm>
        </p:grpSpPr>
        <p:sp>
          <p:nvSpPr>
            <p:cNvPr id="23" name="Text Placeholder 3"/>
            <p:cNvSpPr txBox="1">
              <a:spLocks/>
            </p:cNvSpPr>
            <p:nvPr/>
          </p:nvSpPr>
          <p:spPr>
            <a:xfrm>
              <a:off x="1653550" y="6373091"/>
              <a:ext cx="6858000" cy="2563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algn="l" rtl="0" eaLnBrk="1" fontAlgn="auto" latinLnBrk="0" hangingPunct="1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fa-IR" sz="1200" b="1" i="0" u="none" strike="noStrike" kern="1200" normalizeH="0" baseline="0" noProof="0" dirty="0">
                <a:solidFill>
                  <a:schemeClr val="accent3">
                    <a:lumMod val="50000"/>
                  </a:schemeClr>
                </a:solidFill>
                <a:uLnTx/>
                <a:uFillTx/>
              </a:endParaRPr>
            </a:p>
          </p:txBody>
        </p:sp>
        <p:sp>
          <p:nvSpPr>
            <p:cNvPr id="24" name="Text Placeholder 3"/>
            <p:cNvSpPr txBox="1">
              <a:spLocks/>
            </p:cNvSpPr>
            <p:nvPr/>
          </p:nvSpPr>
          <p:spPr>
            <a:xfrm>
              <a:off x="698755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Closing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25" name="Text Placeholder 3"/>
            <p:cNvSpPr txBox="1">
              <a:spLocks/>
            </p:cNvSpPr>
            <p:nvPr/>
          </p:nvSpPr>
          <p:spPr>
            <a:xfrm>
              <a:off x="53340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Issues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6" name="Text Placeholder 3"/>
            <p:cNvSpPr txBox="1">
              <a:spLocks/>
            </p:cNvSpPr>
            <p:nvPr/>
          </p:nvSpPr>
          <p:spPr>
            <a:xfrm>
              <a:off x="3439856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Model Steps</a:t>
              </a:r>
              <a:endParaRPr lang="fa-I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 Placeholder 3"/>
            <p:cNvSpPr txBox="1">
              <a:spLocks/>
            </p:cNvSpPr>
            <p:nvPr/>
          </p:nvSpPr>
          <p:spPr>
            <a:xfrm>
              <a:off x="16764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Introduction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92506" y="621347"/>
            <a:ext cx="2679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Short-Haul Truck Trips 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(per day)</a:t>
            </a:r>
            <a:endParaRPr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7491" y="4584115"/>
            <a:ext cx="8194318" cy="103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1200"/>
              </a:spcAft>
              <a:buSzPct val="120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Trips proportional to socioeconomic activity, most of which occurs in MPO areas</a:t>
            </a:r>
          </a:p>
          <a:p>
            <a:pPr marL="171450" indent="-171450">
              <a:lnSpc>
                <a:spcPct val="150000"/>
              </a:lnSpc>
              <a:spcAft>
                <a:spcPts val="1200"/>
              </a:spcAft>
              <a:buSzPct val="120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Internal short-haul trips inside MPO areas are replaced by data from MPO models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89887" y="3961974"/>
            <a:ext cx="3957331" cy="355154"/>
          </a:xfrm>
          <a:prstGeom prst="rect">
            <a:avLst/>
          </a:prstGeom>
        </p:spPr>
        <p:txBody>
          <a:bodyPr vert="horz" lIns="91440" tIns="45720" rIns="91440" bIns="45720" numCol="1" rtlCol="1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3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Gray text indicates data to be replaced by MPO models</a:t>
            </a:r>
            <a:endParaRPr lang="en-US" sz="1300" i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94" y="931326"/>
            <a:ext cx="7142416" cy="303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03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Freight Model Components</a:t>
            </a:r>
            <a:endParaRPr lang="en-US" sz="1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23823"/>
              </p:ext>
            </p:extLst>
          </p:nvPr>
        </p:nvGraphicFramePr>
        <p:xfrm>
          <a:off x="381000" y="1256509"/>
          <a:ext cx="4129406" cy="28735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66800"/>
                <a:gridCol w="3062606"/>
              </a:tblGrid>
              <a:tr h="718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Generation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Trip end production </a:t>
                      </a:r>
                      <a:r>
                        <a:rPr lang="en-US" sz="14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&amp; attraction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in</a:t>
                      </a:r>
                      <a:r>
                        <a:rPr lang="en-US" sz="1400" u="none" strike="noStrike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tons by 12 commodity groups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</a:tr>
              <a:tr h="71837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Distribution</a:t>
                      </a:r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Use gravity models</a:t>
                      </a:r>
                      <a:r>
                        <a:rPr lang="en-US" sz="1400" u="none" strike="noStrike" kern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to l</a:t>
                      </a:r>
                      <a:r>
                        <a:rPr lang="en-US" sz="1400" u="none" strike="noStrike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ink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together </a:t>
                      </a:r>
                      <a:r>
                        <a:rPr lang="en-US" sz="1400" u="none" strike="noStrike" kern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trip </a:t>
                      </a:r>
                      <a:r>
                        <a:rPr lang="en-US" sz="1400" u="none" strike="noStrike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ends</a:t>
                      </a:r>
                    </a:p>
                  </a:txBody>
                  <a:tcPr marR="9525" marT="9525" marB="0" anchor="ctr"/>
                </a:tc>
              </a:tr>
              <a:tr h="718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Mode Share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Determine </a:t>
                      </a:r>
                      <a:r>
                        <a:rPr lang="en-US" sz="14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tonnage 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moved </a:t>
                      </a:r>
                      <a:endParaRPr lang="en-US" sz="1400" u="none" strike="noStrike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by 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truck &amp; other modes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</a:tr>
              <a:tr h="718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kern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Assignment</a:t>
                      </a:r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Assign medium 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&amp; heavy </a:t>
                      </a:r>
                      <a:endParaRPr lang="en-US" sz="1400" u="none" strike="noStrike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trucks 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to roadway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71475" y="548625"/>
            <a:ext cx="420052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Long-Haul</a:t>
            </a:r>
            <a:endParaRPr lang="en-US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Commodity Flow Freight Model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817722"/>
              </p:ext>
            </p:extLst>
          </p:nvPr>
        </p:nvGraphicFramePr>
        <p:xfrm>
          <a:off x="4779249" y="1256510"/>
          <a:ext cx="4007881" cy="223916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11951"/>
                <a:gridCol w="2995930"/>
              </a:tblGrid>
              <a:tr h="746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Generation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Trip end production </a:t>
                      </a:r>
                      <a:r>
                        <a:rPr lang="en-US" sz="14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&amp; attraction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vehicles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</a:tr>
              <a:tr h="74638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Distribution</a:t>
                      </a:r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Use gravity models</a:t>
                      </a:r>
                      <a:r>
                        <a:rPr lang="en-US" sz="1400" u="none" strike="noStrike" kern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to l</a:t>
                      </a:r>
                      <a:r>
                        <a:rPr lang="en-US" sz="1400" u="none" strike="noStrike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ink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together trip ends</a:t>
                      </a:r>
                    </a:p>
                  </a:txBody>
                  <a:tcPr marR="9525" marT="9525" marB="0" anchor="ctr"/>
                </a:tc>
              </a:tr>
              <a:tr h="746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kern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Assignment</a:t>
                      </a:r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Assign </a:t>
                      </a:r>
                      <a:r>
                        <a:rPr lang="en-US" sz="14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light, medium &amp; heavy 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commercial</a:t>
                      </a:r>
                      <a:r>
                        <a:rPr lang="en-US" sz="1400" u="none" strike="noStrike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vehicles &amp; trucks  </a:t>
                      </a:r>
                      <a:r>
                        <a:rPr lang="en-US" sz="14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to 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roadway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4724400" y="548625"/>
            <a:ext cx="4114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Short-Haul</a:t>
            </a:r>
            <a:endParaRPr lang="en-US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Commercial Vehicle &amp; Truck Model</a:t>
            </a:r>
            <a:endParaRPr lang="en-U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Content Placeholder 7"/>
          <p:cNvSpPr>
            <a:spLocks noGrp="1"/>
          </p:cNvSpPr>
          <p:nvPr>
            <p:ph idx="1"/>
          </p:nvPr>
        </p:nvSpPr>
        <p:spPr>
          <a:xfrm>
            <a:off x="99892" y="4351882"/>
            <a:ext cx="8839200" cy="1909318"/>
          </a:xfrm>
        </p:spPr>
        <p:txBody>
          <a:bodyPr/>
          <a:lstStyle/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/>
              <a:t>Long-haul uses Transearch </a:t>
            </a:r>
            <a:r>
              <a:rPr lang="en-US" sz="1600" dirty="0" smtClean="0"/>
              <a:t>&amp; socioeconomic </a:t>
            </a:r>
            <a:r>
              <a:rPr lang="en-US" sz="1600" dirty="0"/>
              <a:t>data, short-haul uses socioeconomic data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 smtClean="0"/>
              <a:t>Long-haul includes national component, short-haul is just statewide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 smtClean="0"/>
              <a:t>Replaces the commercial and truck component in existing statewide model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752600" y="6449291"/>
            <a:ext cx="6629400" cy="256309"/>
            <a:chOff x="1653550" y="6373091"/>
            <a:chExt cx="6858000" cy="256309"/>
          </a:xfrm>
        </p:grpSpPr>
        <p:sp>
          <p:nvSpPr>
            <p:cNvPr id="19" name="Text Placeholder 3"/>
            <p:cNvSpPr txBox="1">
              <a:spLocks/>
            </p:cNvSpPr>
            <p:nvPr/>
          </p:nvSpPr>
          <p:spPr>
            <a:xfrm>
              <a:off x="1653550" y="6373091"/>
              <a:ext cx="6858000" cy="2563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algn="l" rtl="0" eaLnBrk="1" fontAlgn="auto" latinLnBrk="0" hangingPunct="1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fa-IR" sz="1200" b="1" i="0" u="none" strike="noStrike" kern="1200" normalizeH="0" baseline="0" noProof="0" dirty="0">
                <a:solidFill>
                  <a:schemeClr val="accent3">
                    <a:lumMod val="50000"/>
                  </a:schemeClr>
                </a:solidFill>
                <a:uLnTx/>
                <a:uFillTx/>
              </a:endParaRPr>
            </a:p>
          </p:txBody>
        </p:sp>
        <p:sp>
          <p:nvSpPr>
            <p:cNvPr id="20" name="Text Placeholder 3"/>
            <p:cNvSpPr txBox="1">
              <a:spLocks/>
            </p:cNvSpPr>
            <p:nvPr/>
          </p:nvSpPr>
          <p:spPr>
            <a:xfrm>
              <a:off x="698755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Closing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21" name="Text Placeholder 3"/>
            <p:cNvSpPr txBox="1">
              <a:spLocks/>
            </p:cNvSpPr>
            <p:nvPr/>
          </p:nvSpPr>
          <p:spPr>
            <a:xfrm>
              <a:off x="53340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Issues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22" name="Text Placeholder 3"/>
            <p:cNvSpPr txBox="1">
              <a:spLocks/>
            </p:cNvSpPr>
            <p:nvPr/>
          </p:nvSpPr>
          <p:spPr>
            <a:xfrm>
              <a:off x="3439856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Model Steps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23" name="Text Placeholder 3"/>
            <p:cNvSpPr txBox="1">
              <a:spLocks/>
            </p:cNvSpPr>
            <p:nvPr/>
          </p:nvSpPr>
          <p:spPr>
            <a:xfrm>
              <a:off x="16764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Introduction</a:t>
              </a:r>
              <a:endParaRPr kumimoji="0" lang="fa-IR" sz="1200" b="1" i="0" u="none" strike="noStrike" kern="1200" normalizeH="0" baseline="0" noProof="0" dirty="0">
                <a:solidFill>
                  <a:schemeClr val="bg1"/>
                </a:solidFill>
                <a:uLnTx/>
                <a:uFillTx/>
              </a:endParaRPr>
            </a:p>
          </p:txBody>
        </p:sp>
      </p:grpSp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8219767" y="5952530"/>
            <a:ext cx="592278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8100000">
              <a:srgbClr val="5C8093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45720" tIns="45720" rIns="45720" bIns="45720">
            <a:spAutoFit/>
          </a:bodyPr>
          <a:lstStyle/>
          <a:p>
            <a:r>
              <a:rPr lang="en-US" sz="14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Details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79071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Truck Trip Summary  </a:t>
            </a:r>
            <a:r>
              <a:rPr lang="en-US" sz="2000" u="sng" dirty="0" smtClean="0"/>
              <a:t>LONG HAUL</a:t>
            </a:r>
            <a:endParaRPr lang="en-US" sz="2000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752600" y="6449291"/>
            <a:ext cx="6629400" cy="256309"/>
            <a:chOff x="1653550" y="6373091"/>
            <a:chExt cx="6858000" cy="256309"/>
          </a:xfrm>
        </p:grpSpPr>
        <p:sp>
          <p:nvSpPr>
            <p:cNvPr id="23" name="Text Placeholder 3"/>
            <p:cNvSpPr txBox="1">
              <a:spLocks/>
            </p:cNvSpPr>
            <p:nvPr/>
          </p:nvSpPr>
          <p:spPr>
            <a:xfrm>
              <a:off x="1653550" y="6373091"/>
              <a:ext cx="6858000" cy="2563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algn="l" rtl="0" eaLnBrk="1" fontAlgn="auto" latinLnBrk="0" hangingPunct="1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fa-IR" sz="1200" b="1" i="0" u="none" strike="noStrike" kern="1200" normalizeH="0" baseline="0" noProof="0" dirty="0">
                <a:solidFill>
                  <a:schemeClr val="accent3">
                    <a:lumMod val="50000"/>
                  </a:schemeClr>
                </a:solidFill>
                <a:uLnTx/>
                <a:uFillTx/>
              </a:endParaRPr>
            </a:p>
          </p:txBody>
        </p:sp>
        <p:sp>
          <p:nvSpPr>
            <p:cNvPr id="24" name="Text Placeholder 3"/>
            <p:cNvSpPr txBox="1">
              <a:spLocks/>
            </p:cNvSpPr>
            <p:nvPr/>
          </p:nvSpPr>
          <p:spPr>
            <a:xfrm>
              <a:off x="698755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Closing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25" name="Text Placeholder 3"/>
            <p:cNvSpPr txBox="1">
              <a:spLocks/>
            </p:cNvSpPr>
            <p:nvPr/>
          </p:nvSpPr>
          <p:spPr>
            <a:xfrm>
              <a:off x="53340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Issues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6" name="Text Placeholder 3"/>
            <p:cNvSpPr txBox="1">
              <a:spLocks/>
            </p:cNvSpPr>
            <p:nvPr/>
          </p:nvSpPr>
          <p:spPr>
            <a:xfrm>
              <a:off x="3439856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Model Steps</a:t>
              </a:r>
              <a:endParaRPr lang="fa-I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 Placeholder 3"/>
            <p:cNvSpPr txBox="1">
              <a:spLocks/>
            </p:cNvSpPr>
            <p:nvPr/>
          </p:nvSpPr>
          <p:spPr>
            <a:xfrm>
              <a:off x="16764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Introduction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41568" y="552526"/>
            <a:ext cx="2622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Long-Haul Truck Trips 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(per day)</a:t>
            </a:r>
          </a:p>
          <a:p>
            <a:pPr>
              <a:defRPr/>
            </a:pP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51" y="844914"/>
            <a:ext cx="4811711" cy="290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06" y="3767453"/>
            <a:ext cx="3429000" cy="252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357358" y="4056009"/>
            <a:ext cx="3648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SzPct val="120000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All long-haul trips used by MPO models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791405" y="1547795"/>
            <a:ext cx="5214028" cy="923330"/>
            <a:chOff x="3791405" y="1547795"/>
            <a:chExt cx="5214028" cy="923330"/>
          </a:xfrm>
        </p:grpSpPr>
        <p:sp>
          <p:nvSpPr>
            <p:cNvPr id="14" name="Rectangle 13"/>
            <p:cNvSpPr/>
            <p:nvPr/>
          </p:nvSpPr>
          <p:spPr>
            <a:xfrm>
              <a:off x="5357358" y="1547795"/>
              <a:ext cx="364807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buSzPct val="120000"/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Utah has a high percentage of external through trips (nearly half of all long-haul trips)</a:t>
              </a:r>
            </a:p>
          </p:txBody>
        </p:sp>
        <p:cxnSp>
          <p:nvCxnSpPr>
            <p:cNvPr id="29" name="Straight Arrow Connector 28"/>
            <p:cNvCxnSpPr>
              <a:endCxn id="14" idx="1"/>
            </p:cNvCxnSpPr>
            <p:nvPr/>
          </p:nvCxnSpPr>
          <p:spPr>
            <a:xfrm>
              <a:off x="3791405" y="1817047"/>
              <a:ext cx="1565953" cy="192413"/>
            </a:xfrm>
            <a:prstGeom prst="straightConnector1">
              <a:avLst/>
            </a:prstGeom>
            <a:ln w="12700" cap="flat" cmpd="sng">
              <a:solidFill>
                <a:srgbClr val="FF0000">
                  <a:alpha val="34000"/>
                </a:srgbClr>
              </a:solidFill>
              <a:prstDash val="lgDash"/>
              <a:round/>
              <a:headEnd type="triangle"/>
              <a:tailEnd type="none" w="lg" len="lg"/>
            </a:ln>
            <a:effectLst>
              <a:glow>
                <a:schemeClr val="accent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1504950" y="2374918"/>
            <a:ext cx="7500483" cy="1185385"/>
            <a:chOff x="1504950" y="2374918"/>
            <a:chExt cx="7500483" cy="1185385"/>
          </a:xfrm>
        </p:grpSpPr>
        <p:sp>
          <p:nvSpPr>
            <p:cNvPr id="15" name="Rectangle 14"/>
            <p:cNvSpPr/>
            <p:nvPr/>
          </p:nvSpPr>
          <p:spPr>
            <a:xfrm>
              <a:off x="5357358" y="2913972"/>
              <a:ext cx="36480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buSzPct val="120000"/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Mineral commodity type dominate the internal truck trips</a:t>
              </a:r>
            </a:p>
          </p:txBody>
        </p:sp>
        <p:cxnSp>
          <p:nvCxnSpPr>
            <p:cNvPr id="33" name="Straight Arrow Connector 32"/>
            <p:cNvCxnSpPr>
              <a:endCxn id="15" idx="1"/>
            </p:cNvCxnSpPr>
            <p:nvPr/>
          </p:nvCxnSpPr>
          <p:spPr>
            <a:xfrm>
              <a:off x="1504950" y="2374918"/>
              <a:ext cx="3852408" cy="862220"/>
            </a:xfrm>
            <a:prstGeom prst="straightConnector1">
              <a:avLst/>
            </a:prstGeom>
            <a:ln w="12700" cap="flat" cmpd="sng">
              <a:solidFill>
                <a:srgbClr val="FF0000">
                  <a:alpha val="34000"/>
                </a:srgbClr>
              </a:solidFill>
              <a:prstDash val="lgDash"/>
              <a:round/>
              <a:headEnd type="triangle"/>
              <a:tailEnd type="none" w="lg" len="lg"/>
            </a:ln>
            <a:effectLst>
              <a:glow>
                <a:schemeClr val="accent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020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Traffic Count Validation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3276600" cy="25908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154 Truck Counts in Validation</a:t>
            </a:r>
          </a:p>
          <a:p>
            <a:pPr lvl="2"/>
            <a:r>
              <a:rPr lang="en-US" dirty="0">
                <a:latin typeface="Calibri" pitchFamily="34" charset="0"/>
                <a:cs typeface="Calibri" pitchFamily="34" charset="0"/>
              </a:rPr>
              <a:t>110 Arterial</a:t>
            </a:r>
          </a:p>
          <a:p>
            <a:pPr lvl="2"/>
            <a:r>
              <a:rPr lang="en-US" dirty="0" smtClean="0">
                <a:latin typeface="Calibri" pitchFamily="34" charset="0"/>
                <a:cs typeface="Calibri" pitchFamily="34" charset="0"/>
              </a:rPr>
              <a:t>44 Freeway</a:t>
            </a:r>
          </a:p>
          <a:p>
            <a:pPr lvl="2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58 Truck Counts on Primary Freight Corridor</a:t>
            </a:r>
          </a:p>
          <a:p>
            <a:pPr lvl="2"/>
            <a:r>
              <a:rPr lang="en-US" dirty="0" smtClean="0">
                <a:latin typeface="Calibri" pitchFamily="34" charset="0"/>
                <a:cs typeface="Calibri" pitchFamily="34" charset="0"/>
              </a:rPr>
              <a:t>28 Arterial</a:t>
            </a:r>
          </a:p>
          <a:p>
            <a:pPr lvl="2"/>
            <a:r>
              <a:rPr lang="en-US" dirty="0" smtClean="0">
                <a:latin typeface="Calibri" pitchFamily="34" charset="0"/>
                <a:cs typeface="Calibri" pitchFamily="34" charset="0"/>
              </a:rPr>
              <a:t>30 Freeway</a:t>
            </a:r>
          </a:p>
          <a:p>
            <a:pPr marL="280988" lvl="1" indent="0">
              <a:buNone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26" name="Picture 2" descr="C:\Users\chad\Desktop\Validation Counts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4" t="7516" b="5003"/>
          <a:stretch/>
        </p:blipFill>
        <p:spPr bwMode="auto">
          <a:xfrm>
            <a:off x="3886200" y="561268"/>
            <a:ext cx="4800600" cy="557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752600" y="6449291"/>
            <a:ext cx="6629400" cy="256309"/>
            <a:chOff x="1653550" y="6373091"/>
            <a:chExt cx="6858000" cy="256309"/>
          </a:xfrm>
        </p:grpSpPr>
        <p:sp>
          <p:nvSpPr>
            <p:cNvPr id="7" name="Text Placeholder 3"/>
            <p:cNvSpPr txBox="1">
              <a:spLocks/>
            </p:cNvSpPr>
            <p:nvPr/>
          </p:nvSpPr>
          <p:spPr>
            <a:xfrm>
              <a:off x="1653550" y="6373091"/>
              <a:ext cx="6858000" cy="2563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algn="l" rtl="0" eaLnBrk="1" fontAlgn="auto" latinLnBrk="0" hangingPunct="1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fa-IR" sz="1200" b="1" i="0" u="none" strike="noStrike" kern="1200" normalizeH="0" baseline="0" noProof="0" dirty="0">
                <a:solidFill>
                  <a:schemeClr val="accent3">
                    <a:lumMod val="50000"/>
                  </a:schemeClr>
                </a:solidFill>
                <a:uLnTx/>
                <a:uFillTx/>
              </a:endParaRPr>
            </a:p>
          </p:txBody>
        </p:sp>
        <p:sp>
          <p:nvSpPr>
            <p:cNvPr id="8" name="Text Placeholder 3"/>
            <p:cNvSpPr txBox="1">
              <a:spLocks/>
            </p:cNvSpPr>
            <p:nvPr/>
          </p:nvSpPr>
          <p:spPr>
            <a:xfrm>
              <a:off x="698755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Closing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9" name="Text Placeholder 3"/>
            <p:cNvSpPr txBox="1">
              <a:spLocks/>
            </p:cNvSpPr>
            <p:nvPr/>
          </p:nvSpPr>
          <p:spPr>
            <a:xfrm>
              <a:off x="53340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Issues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0" name="Text Placeholder 3"/>
            <p:cNvSpPr txBox="1">
              <a:spLocks/>
            </p:cNvSpPr>
            <p:nvPr/>
          </p:nvSpPr>
          <p:spPr>
            <a:xfrm>
              <a:off x="3439856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Model Steps</a:t>
              </a:r>
              <a:endParaRPr lang="fa-I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 Placeholder 3"/>
            <p:cNvSpPr txBox="1">
              <a:spLocks/>
            </p:cNvSpPr>
            <p:nvPr/>
          </p:nvSpPr>
          <p:spPr>
            <a:xfrm>
              <a:off x="16764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Introduction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85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Truck Classification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87941"/>
              </p:ext>
            </p:extLst>
          </p:nvPr>
        </p:nvGraphicFramePr>
        <p:xfrm>
          <a:off x="709612" y="923448"/>
          <a:ext cx="4014787" cy="800577"/>
        </p:xfrm>
        <a:graphic>
          <a:graphicData uri="http://schemas.openxmlformats.org/drawingml/2006/table">
            <a:tbl>
              <a:tblPr/>
              <a:tblGrid>
                <a:gridCol w="713740"/>
                <a:gridCol w="1412610"/>
                <a:gridCol w="1888437"/>
              </a:tblGrid>
              <a:tr h="2668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Light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FHWA Class 1-3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4"/>
                    </a:solidFill>
                  </a:tcPr>
                </a:tc>
              </a:tr>
              <a:tr h="2668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Medium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FHWA Class 4-7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68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Heavy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FHWA Class 8-13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4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825631" y="1905000"/>
            <a:ext cx="3117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FHWA Vehicle Classification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3" t="10170" r="4400" b="4559"/>
          <a:stretch/>
        </p:blipFill>
        <p:spPr bwMode="auto">
          <a:xfrm>
            <a:off x="1478909" y="2349313"/>
            <a:ext cx="5869701" cy="368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478908" y="3141306"/>
            <a:ext cx="4083691" cy="850841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715000" y="2303106"/>
            <a:ext cx="1633610" cy="850841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78910" y="2303106"/>
            <a:ext cx="4236090" cy="850841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478910" y="3141306"/>
            <a:ext cx="5869700" cy="2895599"/>
            <a:chOff x="1478910" y="3581400"/>
            <a:chExt cx="5869700" cy="2895599"/>
          </a:xfrm>
        </p:grpSpPr>
        <p:sp>
          <p:nvSpPr>
            <p:cNvPr id="14" name="Rectangle 13"/>
            <p:cNvSpPr/>
            <p:nvPr/>
          </p:nvSpPr>
          <p:spPr>
            <a:xfrm>
              <a:off x="5562600" y="3581400"/>
              <a:ext cx="1786010" cy="850841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78910" y="4432240"/>
              <a:ext cx="5869700" cy="204475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752600" y="6449291"/>
            <a:ext cx="6629400" cy="256309"/>
            <a:chOff x="1653550" y="6373091"/>
            <a:chExt cx="6858000" cy="256309"/>
          </a:xfrm>
        </p:grpSpPr>
        <p:sp>
          <p:nvSpPr>
            <p:cNvPr id="23" name="Text Placeholder 3"/>
            <p:cNvSpPr txBox="1">
              <a:spLocks/>
            </p:cNvSpPr>
            <p:nvPr/>
          </p:nvSpPr>
          <p:spPr>
            <a:xfrm>
              <a:off x="1653550" y="6373091"/>
              <a:ext cx="6858000" cy="2563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algn="l" rtl="0" eaLnBrk="1" fontAlgn="auto" latinLnBrk="0" hangingPunct="1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fa-IR" sz="1200" b="1" i="0" u="none" strike="noStrike" kern="1200" normalizeH="0" baseline="0" noProof="0" dirty="0">
                <a:solidFill>
                  <a:schemeClr val="accent3">
                    <a:lumMod val="50000"/>
                  </a:schemeClr>
                </a:solidFill>
                <a:uLnTx/>
                <a:uFillTx/>
              </a:endParaRPr>
            </a:p>
          </p:txBody>
        </p:sp>
        <p:sp>
          <p:nvSpPr>
            <p:cNvPr id="24" name="Text Placeholder 3"/>
            <p:cNvSpPr txBox="1">
              <a:spLocks/>
            </p:cNvSpPr>
            <p:nvPr/>
          </p:nvSpPr>
          <p:spPr>
            <a:xfrm>
              <a:off x="698755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Closing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25" name="Text Placeholder 3"/>
            <p:cNvSpPr txBox="1">
              <a:spLocks/>
            </p:cNvSpPr>
            <p:nvPr/>
          </p:nvSpPr>
          <p:spPr>
            <a:xfrm>
              <a:off x="53340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Issues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6" name="Text Placeholder 3"/>
            <p:cNvSpPr txBox="1">
              <a:spLocks/>
            </p:cNvSpPr>
            <p:nvPr/>
          </p:nvSpPr>
          <p:spPr>
            <a:xfrm>
              <a:off x="3439856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Model Steps</a:t>
              </a:r>
              <a:endParaRPr lang="fa-I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 Placeholder 3"/>
            <p:cNvSpPr txBox="1">
              <a:spLocks/>
            </p:cNvSpPr>
            <p:nvPr/>
          </p:nvSpPr>
          <p:spPr>
            <a:xfrm>
              <a:off x="16764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Introduction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07271" y="605790"/>
            <a:ext cx="38926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Commercial Vehicle and Truck Classification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Volume Validation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" y="926958"/>
            <a:ext cx="5516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 smtClean="0">
                <a:latin typeface="Calibri" pitchFamily="34" charset="0"/>
                <a:ea typeface="+mj-ea"/>
                <a:cs typeface="Calibri" pitchFamily="34" charset="0"/>
              </a:rPr>
              <a:t>Primary </a:t>
            </a:r>
            <a:r>
              <a:rPr lang="en-US" b="1" kern="0" dirty="0">
                <a:latin typeface="Calibri" pitchFamily="34" charset="0"/>
                <a:ea typeface="+mj-ea"/>
                <a:cs typeface="Calibri" pitchFamily="34" charset="0"/>
              </a:rPr>
              <a:t>Freight </a:t>
            </a:r>
            <a:r>
              <a:rPr lang="en-US" b="1" kern="0" dirty="0" smtClean="0">
                <a:latin typeface="Calibri" pitchFamily="34" charset="0"/>
                <a:ea typeface="+mj-ea"/>
                <a:cs typeface="Calibri" pitchFamily="34" charset="0"/>
              </a:rPr>
              <a:t>Corridor in Non-MPO Area Only</a:t>
            </a:r>
            <a:endParaRPr lang="en-US" b="1" kern="0" dirty="0">
              <a:latin typeface="Calibri" pitchFamily="34" charset="0"/>
              <a:ea typeface="+mj-ea"/>
              <a:cs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52600" y="6437653"/>
            <a:ext cx="6629400" cy="256309"/>
            <a:chOff x="1653550" y="6373091"/>
            <a:chExt cx="6858000" cy="256309"/>
          </a:xfrm>
        </p:grpSpPr>
        <p:sp>
          <p:nvSpPr>
            <p:cNvPr id="8" name="Text Placeholder 3"/>
            <p:cNvSpPr txBox="1">
              <a:spLocks/>
            </p:cNvSpPr>
            <p:nvPr/>
          </p:nvSpPr>
          <p:spPr>
            <a:xfrm>
              <a:off x="1653550" y="6373091"/>
              <a:ext cx="6858000" cy="2563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algn="l" rtl="0" eaLnBrk="1" fontAlgn="auto" latinLnBrk="0" hangingPunct="1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fa-IR" sz="1200" b="1" i="0" u="none" strike="noStrike" kern="1200" normalizeH="0" baseline="0" noProof="0" dirty="0">
                <a:solidFill>
                  <a:schemeClr val="accent3">
                    <a:lumMod val="50000"/>
                  </a:schemeClr>
                </a:solidFill>
                <a:uLnTx/>
                <a:uFillTx/>
              </a:endParaRPr>
            </a:p>
          </p:txBody>
        </p:sp>
        <p:sp>
          <p:nvSpPr>
            <p:cNvPr id="9" name="Text Placeholder 3"/>
            <p:cNvSpPr txBox="1">
              <a:spLocks/>
            </p:cNvSpPr>
            <p:nvPr/>
          </p:nvSpPr>
          <p:spPr>
            <a:xfrm>
              <a:off x="698755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Closing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10" name="Text Placeholder 3"/>
            <p:cNvSpPr txBox="1">
              <a:spLocks/>
            </p:cNvSpPr>
            <p:nvPr/>
          </p:nvSpPr>
          <p:spPr>
            <a:xfrm>
              <a:off x="53340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Issues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1" name="Text Placeholder 3"/>
            <p:cNvSpPr txBox="1">
              <a:spLocks/>
            </p:cNvSpPr>
            <p:nvPr/>
          </p:nvSpPr>
          <p:spPr>
            <a:xfrm>
              <a:off x="3439856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Model Steps</a:t>
              </a:r>
              <a:endParaRPr lang="fa-I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 Placeholder 3"/>
            <p:cNvSpPr txBox="1">
              <a:spLocks/>
            </p:cNvSpPr>
            <p:nvPr/>
          </p:nvSpPr>
          <p:spPr>
            <a:xfrm>
              <a:off x="16764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Introduction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064" y="1523999"/>
            <a:ext cx="3291840" cy="190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9" y="3544214"/>
            <a:ext cx="3291840" cy="190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064" y="3544214"/>
            <a:ext cx="3291840" cy="19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9" y="1524000"/>
            <a:ext cx="3291840" cy="190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80" y="2575560"/>
            <a:ext cx="2218320" cy="16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93829" y="5618085"/>
            <a:ext cx="4109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i="1" kern="0" dirty="0" smtClean="0">
                <a:latin typeface="Calibri" pitchFamily="34" charset="0"/>
                <a:ea typeface="+mj-ea"/>
                <a:cs typeface="Calibri" pitchFamily="34" charset="0"/>
              </a:rPr>
              <a:t>Corridor level validation still needed</a:t>
            </a:r>
            <a:endParaRPr lang="en-US" i="1" kern="0" dirty="0"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8219767" y="5952530"/>
            <a:ext cx="592278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8100000">
              <a:srgbClr val="5C8093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45720" tIns="45720" rIns="45720" bIns="45720">
            <a:spAutoFit/>
          </a:bodyPr>
          <a:lstStyle/>
          <a:p>
            <a:r>
              <a:rPr lang="en-US" sz="14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Details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2898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Data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48B2A0F8-EBEB-404A-BF71-840FBCDFF89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Long Haul Commodity Database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752600" y="6449291"/>
            <a:ext cx="6629400" cy="256309"/>
            <a:chOff x="1653550" y="6373091"/>
            <a:chExt cx="6858000" cy="256309"/>
          </a:xfrm>
        </p:grpSpPr>
        <p:sp>
          <p:nvSpPr>
            <p:cNvPr id="20" name="Text Placeholder 3"/>
            <p:cNvSpPr txBox="1">
              <a:spLocks/>
            </p:cNvSpPr>
            <p:nvPr/>
          </p:nvSpPr>
          <p:spPr>
            <a:xfrm>
              <a:off x="1653550" y="6373091"/>
              <a:ext cx="6858000" cy="2563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algn="l" rtl="0" eaLnBrk="1" fontAlgn="auto" latinLnBrk="0" hangingPunct="1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fa-IR" sz="1200" b="1" i="0" u="none" strike="noStrike" kern="1200" normalizeH="0" baseline="0" noProof="0" dirty="0">
                <a:solidFill>
                  <a:schemeClr val="accent3">
                    <a:lumMod val="50000"/>
                  </a:schemeClr>
                </a:solidFill>
                <a:uLnTx/>
                <a:uFillTx/>
              </a:endParaRPr>
            </a:p>
          </p:txBody>
        </p:sp>
        <p:sp>
          <p:nvSpPr>
            <p:cNvPr id="21" name="Text Placeholder 3"/>
            <p:cNvSpPr txBox="1">
              <a:spLocks/>
            </p:cNvSpPr>
            <p:nvPr/>
          </p:nvSpPr>
          <p:spPr>
            <a:xfrm>
              <a:off x="698755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Closing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22" name="Text Placeholder 3"/>
            <p:cNvSpPr txBox="1">
              <a:spLocks/>
            </p:cNvSpPr>
            <p:nvPr/>
          </p:nvSpPr>
          <p:spPr>
            <a:xfrm>
              <a:off x="53340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bg1"/>
                  </a:solidFill>
                  <a:uLnTx/>
                  <a:uFillTx/>
                </a:rPr>
                <a:t>Issues</a:t>
              </a:r>
              <a:endParaRPr kumimoji="0" lang="fa-IR" sz="1200" b="1" i="0" u="none" strike="noStrike" kern="1200" normalizeH="0" baseline="0" noProof="0" dirty="0">
                <a:solidFill>
                  <a:schemeClr val="bg1"/>
                </a:solidFill>
                <a:uLnTx/>
                <a:uFillTx/>
              </a:endParaRPr>
            </a:p>
          </p:txBody>
        </p:sp>
        <p:sp>
          <p:nvSpPr>
            <p:cNvPr id="23" name="Text Placeholder 3"/>
            <p:cNvSpPr txBox="1">
              <a:spLocks/>
            </p:cNvSpPr>
            <p:nvPr/>
          </p:nvSpPr>
          <p:spPr>
            <a:xfrm>
              <a:off x="3439856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Model Steps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4" name="Text Placeholder 3"/>
            <p:cNvSpPr txBox="1">
              <a:spLocks/>
            </p:cNvSpPr>
            <p:nvPr/>
          </p:nvSpPr>
          <p:spPr>
            <a:xfrm>
              <a:off x="16764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Introduction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29152" y="484771"/>
            <a:ext cx="8413777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Long-haul freight highly reliant on commodity flow database (Transearch)</a:t>
            </a:r>
          </a:p>
          <a:p>
            <a:pPr marL="285750" indent="-285750">
              <a:lnSpc>
                <a:spcPct val="20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For certain commodities, Transearch data appeared suspect</a:t>
            </a:r>
          </a:p>
          <a:p>
            <a:pPr marL="742950" lvl="2" indent="-285750"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Commodities:</a:t>
            </a:r>
          </a:p>
          <a:p>
            <a:pPr marL="1200150" lvl="2" indent="-285750">
              <a:buClr>
                <a:schemeClr val="tx1"/>
              </a:buClr>
              <a:buSzPct val="100000"/>
              <a:buFont typeface="Calibri" pitchFamily="34" charset="0"/>
              <a:buChar char="—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Coal</a:t>
            </a:r>
          </a:p>
          <a:p>
            <a:pPr marL="1200150" lvl="2" indent="-285750">
              <a:buClr>
                <a:schemeClr val="tx1"/>
              </a:buClr>
              <a:buSzPct val="100000"/>
              <a:buFont typeface="Calibri" pitchFamily="34" charset="0"/>
              <a:buChar char="—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Crude oil</a:t>
            </a:r>
          </a:p>
          <a:p>
            <a:pPr marL="1200150" lvl="2" indent="-285750">
              <a:buClr>
                <a:schemeClr val="tx1"/>
              </a:buClr>
              <a:buSzPct val="100000"/>
              <a:buFont typeface="Calibri" pitchFamily="34" charset="0"/>
              <a:buChar char="—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efined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petroleum</a:t>
            </a:r>
          </a:p>
          <a:p>
            <a:pPr marL="742950" lvl="2" indent="-285750"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Issue:</a:t>
            </a:r>
          </a:p>
          <a:p>
            <a:pPr marL="1200150" lvl="2" indent="-285750">
              <a:buClr>
                <a:schemeClr val="tx1"/>
              </a:buClr>
              <a:buSzPct val="100000"/>
              <a:buFont typeface="Calibri" pitchFamily="34" charset="0"/>
              <a:buChar char="—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Total tons</a:t>
            </a:r>
          </a:p>
          <a:p>
            <a:pPr marL="1200150" lvl="2" indent="-285750">
              <a:buClr>
                <a:schemeClr val="tx1"/>
              </a:buClr>
              <a:buSzPct val="100000"/>
              <a:buFont typeface="Calibri" pitchFamily="34" charset="0"/>
              <a:buChar char="—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Distribution</a:t>
            </a:r>
          </a:p>
          <a:p>
            <a:pPr marL="1200150" lvl="2" indent="-285750">
              <a:buClr>
                <a:schemeClr val="tx1"/>
              </a:buClr>
              <a:buSzPct val="100000"/>
              <a:buFont typeface="Calibri" pitchFamily="34" charset="0"/>
              <a:buChar char="—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M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ode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share</a:t>
            </a:r>
          </a:p>
          <a:p>
            <a:pPr marL="285750" lvl="2" indent="-285750">
              <a:lnSpc>
                <a:spcPct val="20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Other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data sources needed to validate/correct commodity flow data: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742950" lvl="2" indent="-285750"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National</a:t>
            </a:r>
          </a:p>
          <a:p>
            <a:pPr marL="1200150" lvl="2" indent="-285750">
              <a:buClr>
                <a:schemeClr val="tx1"/>
              </a:buClr>
              <a:buSzPct val="100000"/>
              <a:buFont typeface="Calibri" pitchFamily="34" charset="0"/>
              <a:buChar char="—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Energy Information Administration (EIA)</a:t>
            </a:r>
          </a:p>
          <a:p>
            <a:pPr marL="1200150" lvl="2" indent="-285750">
              <a:buClr>
                <a:schemeClr val="tx1"/>
              </a:buClr>
              <a:buSzPct val="100000"/>
              <a:buFont typeface="Calibri" pitchFamily="34" charset="0"/>
              <a:buChar char="—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United States Bureau of Transportation Statistics (BTS)</a:t>
            </a:r>
          </a:p>
          <a:p>
            <a:pPr marL="1200150" lvl="2" indent="-285750">
              <a:buClr>
                <a:schemeClr val="tx1"/>
              </a:buClr>
              <a:buSzPct val="100000"/>
              <a:buFont typeface="Calibri" pitchFamily="34" charset="0"/>
              <a:buChar char="—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Commodity Flow Survey (CFS)</a:t>
            </a:r>
          </a:p>
          <a:p>
            <a:pPr marL="1200150" lvl="2" indent="-285750">
              <a:buClr>
                <a:schemeClr val="tx1"/>
              </a:buClr>
              <a:buSzPct val="100000"/>
              <a:buFont typeface="Calibri" pitchFamily="34" charset="0"/>
              <a:buChar char="—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Freight Analysis Framework (FAF3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742950" lvl="2" indent="-285750"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Local</a:t>
            </a:r>
          </a:p>
          <a:p>
            <a:pPr marL="1200150" lvl="2" indent="-285750">
              <a:buClr>
                <a:schemeClr val="tx1"/>
              </a:buClr>
              <a:buSzPct val="100000"/>
              <a:buFont typeface="Calibri" pitchFamily="34" charset="0"/>
              <a:buChar char="—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Utah Geological Survey</a:t>
            </a:r>
          </a:p>
          <a:p>
            <a:pPr marL="1200150" lvl="2" indent="-285750">
              <a:buClr>
                <a:schemeClr val="tx1"/>
              </a:buClr>
              <a:buSzPct val="100000"/>
              <a:buFont typeface="Calibri" pitchFamily="34" charset="0"/>
              <a:buChar char="—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Utah Division of Oil, Gas &amp; Mining-Department of Natural Resources</a:t>
            </a:r>
          </a:p>
        </p:txBody>
      </p:sp>
    </p:spTree>
    <p:extLst>
      <p:ext uri="{BB962C8B-B14F-4D97-AF65-F5344CB8AC3E}">
        <p14:creationId xmlns:p14="http://schemas.microsoft.com/office/powerpoint/2010/main" val="340727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Coal Movement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752600" y="6449291"/>
            <a:ext cx="6629400" cy="256309"/>
            <a:chOff x="1653550" y="6373091"/>
            <a:chExt cx="6858000" cy="256309"/>
          </a:xfrm>
        </p:grpSpPr>
        <p:sp>
          <p:nvSpPr>
            <p:cNvPr id="20" name="Text Placeholder 3"/>
            <p:cNvSpPr txBox="1">
              <a:spLocks/>
            </p:cNvSpPr>
            <p:nvPr/>
          </p:nvSpPr>
          <p:spPr>
            <a:xfrm>
              <a:off x="1653550" y="6373091"/>
              <a:ext cx="6858000" cy="2563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algn="l" rtl="0" eaLnBrk="1" fontAlgn="auto" latinLnBrk="0" hangingPunct="1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fa-IR" sz="1200" b="1" i="0" u="none" strike="noStrike" kern="1200" normalizeH="0" baseline="0" noProof="0" dirty="0">
                <a:solidFill>
                  <a:schemeClr val="accent3">
                    <a:lumMod val="50000"/>
                  </a:schemeClr>
                </a:solidFill>
                <a:uLnTx/>
                <a:uFillTx/>
              </a:endParaRPr>
            </a:p>
          </p:txBody>
        </p:sp>
        <p:sp>
          <p:nvSpPr>
            <p:cNvPr id="21" name="Text Placeholder 3"/>
            <p:cNvSpPr txBox="1">
              <a:spLocks/>
            </p:cNvSpPr>
            <p:nvPr/>
          </p:nvSpPr>
          <p:spPr>
            <a:xfrm>
              <a:off x="698755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Closing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22" name="Text Placeholder 3"/>
            <p:cNvSpPr txBox="1">
              <a:spLocks/>
            </p:cNvSpPr>
            <p:nvPr/>
          </p:nvSpPr>
          <p:spPr>
            <a:xfrm>
              <a:off x="53340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bg1"/>
                  </a:solidFill>
                  <a:uLnTx/>
                  <a:uFillTx/>
                </a:rPr>
                <a:t>Issues</a:t>
              </a:r>
              <a:endParaRPr kumimoji="0" lang="fa-IR" sz="1200" b="1" i="0" u="none" strike="noStrike" kern="1200" normalizeH="0" baseline="0" noProof="0" dirty="0">
                <a:solidFill>
                  <a:schemeClr val="bg1"/>
                </a:solidFill>
                <a:uLnTx/>
                <a:uFillTx/>
              </a:endParaRPr>
            </a:p>
          </p:txBody>
        </p:sp>
        <p:sp>
          <p:nvSpPr>
            <p:cNvPr id="23" name="Text Placeholder 3"/>
            <p:cNvSpPr txBox="1">
              <a:spLocks/>
            </p:cNvSpPr>
            <p:nvPr/>
          </p:nvSpPr>
          <p:spPr>
            <a:xfrm>
              <a:off x="3439856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Model Steps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4" name="Text Placeholder 3"/>
            <p:cNvSpPr txBox="1">
              <a:spLocks/>
            </p:cNvSpPr>
            <p:nvPr/>
          </p:nvSpPr>
          <p:spPr>
            <a:xfrm>
              <a:off x="16764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Introduction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"/>
          <a:stretch/>
        </p:blipFill>
        <p:spPr bwMode="auto">
          <a:xfrm>
            <a:off x="631135" y="2507280"/>
            <a:ext cx="544522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35" y="4530780"/>
            <a:ext cx="23622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27" y="4427530"/>
            <a:ext cx="433940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 rot="16200000">
            <a:off x="-331246" y="5090357"/>
            <a:ext cx="1342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Mode Share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-321628" y="3200124"/>
            <a:ext cx="1323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Distribution</a:t>
            </a:r>
          </a:p>
        </p:txBody>
      </p:sp>
      <p:sp>
        <p:nvSpPr>
          <p:cNvPr id="28" name="Rectangle 27"/>
          <p:cNvSpPr/>
          <p:nvPr/>
        </p:nvSpPr>
        <p:spPr>
          <a:xfrm rot="16200000">
            <a:off x="-222939" y="1315409"/>
            <a:ext cx="1134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Total Tons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84" y="548625"/>
            <a:ext cx="2487383" cy="192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35" y="894270"/>
            <a:ext cx="2077559" cy="109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51360" y="740650"/>
            <a:ext cx="2990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Transearch had too much coal for Utah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51360" y="1791159"/>
            <a:ext cx="2990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Distributed to wrong counties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51360" y="2841669"/>
            <a:ext cx="2990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Mode share close for IX &amp; XI, but off for II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2909" y="1991475"/>
            <a:ext cx="9957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smtClean="0">
                <a:latin typeface="Calibri" pitchFamily="34" charset="0"/>
                <a:cs typeface="Calibri" pitchFamily="34" charset="0"/>
              </a:rPr>
              <a:t>(in thousands)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60645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2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Crude Oil Movement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752600" y="6449291"/>
            <a:ext cx="6629400" cy="256309"/>
            <a:chOff x="1653550" y="6373091"/>
            <a:chExt cx="6858000" cy="256309"/>
          </a:xfrm>
        </p:grpSpPr>
        <p:sp>
          <p:nvSpPr>
            <p:cNvPr id="11" name="Text Placeholder 3"/>
            <p:cNvSpPr txBox="1">
              <a:spLocks/>
            </p:cNvSpPr>
            <p:nvPr/>
          </p:nvSpPr>
          <p:spPr>
            <a:xfrm>
              <a:off x="1653550" y="6373091"/>
              <a:ext cx="6858000" cy="2563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algn="l" rtl="0" eaLnBrk="1" fontAlgn="auto" latinLnBrk="0" hangingPunct="1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fa-IR" sz="1200" b="1" i="0" u="none" strike="noStrike" kern="1200" normalizeH="0" baseline="0" noProof="0" dirty="0">
                <a:solidFill>
                  <a:schemeClr val="accent3">
                    <a:lumMod val="50000"/>
                  </a:schemeClr>
                </a:solidFill>
                <a:uLnTx/>
                <a:uFillTx/>
              </a:endParaRPr>
            </a:p>
          </p:txBody>
        </p:sp>
        <p:sp>
          <p:nvSpPr>
            <p:cNvPr id="12" name="Text Placeholder 3"/>
            <p:cNvSpPr txBox="1">
              <a:spLocks/>
            </p:cNvSpPr>
            <p:nvPr/>
          </p:nvSpPr>
          <p:spPr>
            <a:xfrm>
              <a:off x="698755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Closing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13" name="Text Placeholder 3"/>
            <p:cNvSpPr txBox="1">
              <a:spLocks/>
            </p:cNvSpPr>
            <p:nvPr/>
          </p:nvSpPr>
          <p:spPr>
            <a:xfrm>
              <a:off x="53340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bg1"/>
                  </a:solidFill>
                  <a:uLnTx/>
                  <a:uFillTx/>
                </a:rPr>
                <a:t>Issues</a:t>
              </a:r>
              <a:endParaRPr kumimoji="0" lang="fa-IR" sz="1200" b="1" i="0" u="none" strike="noStrike" kern="1200" normalizeH="0" baseline="0" noProof="0" dirty="0">
                <a:solidFill>
                  <a:schemeClr val="bg1"/>
                </a:solidFill>
                <a:uLnTx/>
                <a:uFillTx/>
              </a:endParaRPr>
            </a:p>
          </p:txBody>
        </p:sp>
        <p:sp>
          <p:nvSpPr>
            <p:cNvPr id="15" name="Text Placeholder 3"/>
            <p:cNvSpPr txBox="1">
              <a:spLocks/>
            </p:cNvSpPr>
            <p:nvPr/>
          </p:nvSpPr>
          <p:spPr>
            <a:xfrm>
              <a:off x="3439856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Model Steps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6" name="Text Placeholder 3"/>
            <p:cNvSpPr txBox="1">
              <a:spLocks/>
            </p:cNvSpPr>
            <p:nvPr/>
          </p:nvSpPr>
          <p:spPr>
            <a:xfrm>
              <a:off x="16764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Introduction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 rot="16200000">
            <a:off x="-331246" y="5090357"/>
            <a:ext cx="1342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Mode Share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-321628" y="3200124"/>
            <a:ext cx="1323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Distribution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-222939" y="1315409"/>
            <a:ext cx="1134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Total Tons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51360" y="740650"/>
            <a:ext cx="2822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Transearch had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zero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crude oil for Utah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51360" y="1791159"/>
            <a:ext cx="2990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Distributed to wrong counties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51360" y="2841669"/>
            <a:ext cx="2822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Mode share very different for II, IX &amp; XI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85" y="883637"/>
            <a:ext cx="208597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395" y="548635"/>
            <a:ext cx="2124864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85" y="2446940"/>
            <a:ext cx="435085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85" y="4581150"/>
            <a:ext cx="2435426" cy="153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586" y="4434846"/>
            <a:ext cx="426327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8219767" y="5952530"/>
            <a:ext cx="592278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8100000">
              <a:srgbClr val="5C8093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45720" tIns="45720" rIns="45720" bIns="45720">
            <a:spAutoFit/>
          </a:bodyPr>
          <a:lstStyle/>
          <a:p>
            <a:r>
              <a:rPr lang="en-US" sz="14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Details</a:t>
            </a:r>
            <a:endParaRPr lang="en-US" sz="1400" i="1" dirty="0"/>
          </a:p>
        </p:txBody>
      </p:sp>
      <p:sp>
        <p:nvSpPr>
          <p:cNvPr id="23" name="Rectangle 22"/>
          <p:cNvSpPr/>
          <p:nvPr/>
        </p:nvSpPr>
        <p:spPr>
          <a:xfrm>
            <a:off x="1712909" y="1991475"/>
            <a:ext cx="9957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smtClean="0">
                <a:latin typeface="Calibri" pitchFamily="34" charset="0"/>
                <a:cs typeface="Calibri" pitchFamily="34" charset="0"/>
              </a:rPr>
              <a:t>(in thousands)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43927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533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Petroleum Products Movement</a:t>
            </a:r>
            <a:endParaRPr lang="en-US" sz="18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5900" y="773668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Crude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oil is produced at </a:t>
            </a:r>
            <a:r>
              <a:rPr lang="en-US" b="1" u="sng" dirty="0">
                <a:latin typeface="Calibri" pitchFamily="34" charset="0"/>
                <a:cs typeface="Calibri" pitchFamily="34" charset="0"/>
              </a:rPr>
              <a:t>wells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and attracted to </a:t>
            </a:r>
            <a:r>
              <a:rPr lang="en-US" b="1" u="sng" dirty="0">
                <a:latin typeface="Calibri" pitchFamily="34" charset="0"/>
                <a:cs typeface="Calibri" pitchFamily="34" charset="0"/>
              </a:rPr>
              <a:t>refineries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85900" y="12192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0" y="16764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Refined </a:t>
            </a:r>
            <a:r>
              <a:rPr lang="en-US" b="1" u="sng" dirty="0">
                <a:latin typeface="Calibri" pitchFamily="34" charset="0"/>
                <a:cs typeface="Calibri" pitchFamily="34" charset="0"/>
              </a:rPr>
              <a:t>petroleum productions </a:t>
            </a:r>
            <a:endParaRPr lang="en-US" b="1" u="sng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should be synced </a:t>
            </a:r>
            <a:r>
              <a:rPr lang="en-US" dirty="0">
                <a:latin typeface="Calibri" pitchFamily="34" charset="0"/>
                <a:cs typeface="Calibri" pitchFamily="34" charset="0"/>
              </a:rPr>
              <a:t>with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the </a:t>
            </a:r>
          </a:p>
          <a:p>
            <a:pPr algn="ctr"/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crude </a:t>
            </a:r>
            <a:r>
              <a:rPr lang="en-US" b="1" u="sng" dirty="0">
                <a:latin typeface="Calibri" pitchFamily="34" charset="0"/>
                <a:cs typeface="Calibri" pitchFamily="34" charset="0"/>
              </a:rPr>
              <a:t>oil-refined petroleum products supply chain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47900" y="5867400"/>
            <a:ext cx="487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Total tonnage </a:t>
            </a:r>
            <a:r>
              <a:rPr lang="en-US" sz="16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&gt;&gt;&gt;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 Not changed from Transearch</a:t>
            </a:r>
            <a:endParaRPr lang="en-US" sz="11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U:\WGX\_Papers-Abstracts\2013-02_TRF Annual Conference\_Presentations\Pics\Refinery-Crude Oil-Petrole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667000"/>
            <a:ext cx="724852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752600" y="6449291"/>
            <a:ext cx="6629400" cy="256309"/>
            <a:chOff x="1653550" y="6373091"/>
            <a:chExt cx="6858000" cy="256309"/>
          </a:xfrm>
        </p:grpSpPr>
        <p:sp>
          <p:nvSpPr>
            <p:cNvPr id="17" name="Text Placeholder 3"/>
            <p:cNvSpPr txBox="1">
              <a:spLocks/>
            </p:cNvSpPr>
            <p:nvPr/>
          </p:nvSpPr>
          <p:spPr>
            <a:xfrm>
              <a:off x="1653550" y="6373091"/>
              <a:ext cx="6858000" cy="2563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algn="l" rtl="0" eaLnBrk="1" fontAlgn="auto" latinLnBrk="0" hangingPunct="1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fa-IR" sz="1200" b="1" i="0" u="none" strike="noStrike" kern="1200" normalizeH="0" baseline="0" noProof="0" dirty="0">
                <a:solidFill>
                  <a:schemeClr val="accent3">
                    <a:lumMod val="50000"/>
                  </a:schemeClr>
                </a:solidFill>
                <a:uLnTx/>
                <a:uFillTx/>
              </a:endParaRPr>
            </a:p>
          </p:txBody>
        </p:sp>
        <p:sp>
          <p:nvSpPr>
            <p:cNvPr id="18" name="Text Placeholder 3"/>
            <p:cNvSpPr txBox="1">
              <a:spLocks/>
            </p:cNvSpPr>
            <p:nvPr/>
          </p:nvSpPr>
          <p:spPr>
            <a:xfrm>
              <a:off x="698755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Closing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19" name="Text Placeholder 3"/>
            <p:cNvSpPr txBox="1">
              <a:spLocks/>
            </p:cNvSpPr>
            <p:nvPr/>
          </p:nvSpPr>
          <p:spPr>
            <a:xfrm>
              <a:off x="53340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bg1"/>
                  </a:solidFill>
                  <a:uLnTx/>
                  <a:uFillTx/>
                </a:rPr>
                <a:t>Issues</a:t>
              </a:r>
              <a:endParaRPr kumimoji="0" lang="fa-IR" sz="1200" b="1" i="0" u="none" strike="noStrike" kern="1200" normalizeH="0" baseline="0" noProof="0" dirty="0">
                <a:solidFill>
                  <a:schemeClr val="bg1"/>
                </a:solidFill>
                <a:uLnTx/>
                <a:uFillTx/>
              </a:endParaRPr>
            </a:p>
          </p:txBody>
        </p:sp>
        <p:sp>
          <p:nvSpPr>
            <p:cNvPr id="20" name="Text Placeholder 3"/>
            <p:cNvSpPr txBox="1">
              <a:spLocks/>
            </p:cNvSpPr>
            <p:nvPr/>
          </p:nvSpPr>
          <p:spPr>
            <a:xfrm>
              <a:off x="3439856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Model Steps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1" name="Text Placeholder 3"/>
            <p:cNvSpPr txBox="1">
              <a:spLocks/>
            </p:cNvSpPr>
            <p:nvPr/>
          </p:nvSpPr>
          <p:spPr>
            <a:xfrm>
              <a:off x="16764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Introduction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6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Conclusions &amp; Lessons Learned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928360" y="603068"/>
            <a:ext cx="3291840" cy="5721531"/>
            <a:chOff x="5867401" y="603068"/>
            <a:chExt cx="3291840" cy="5721531"/>
          </a:xfrm>
        </p:grpSpPr>
        <p:pic>
          <p:nvPicPr>
            <p:cNvPr id="14" name="Picture 1" descr="C:\Users\Kaveh\Desktop\Puzzl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4652555" y="1817914"/>
              <a:ext cx="5721531" cy="32918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6781800" y="1371600"/>
              <a:ext cx="990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rtl="0"/>
              <a:r>
                <a:rPr lang="en-US" sz="2400" b="1" dirty="0" smtClean="0">
                  <a:solidFill>
                    <a:srgbClr val="FFFF00"/>
                  </a:solidFill>
                  <a:latin typeface="Comic Sans MS" pitchFamily="66" charset="0"/>
                </a:rPr>
                <a:t>Data</a:t>
              </a:r>
              <a:endParaRPr lang="en-US" sz="2400" b="1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800" y="2662535"/>
              <a:ext cx="152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rtl="0"/>
              <a:r>
                <a:rPr lang="en-US" sz="2400" b="1" dirty="0" smtClean="0">
                  <a:latin typeface="Comic Sans MS" pitchFamily="66" charset="0"/>
                </a:rPr>
                <a:t>Modeling</a:t>
              </a:r>
              <a:endParaRPr lang="en-US" sz="2400" b="1" dirty="0">
                <a:latin typeface="Comic Sans MS" pitchFamily="66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781800" y="3881735"/>
              <a:ext cx="1295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rtl="0"/>
              <a:r>
                <a:rPr lang="en-US" sz="2400" b="1" dirty="0" smtClean="0">
                  <a:solidFill>
                    <a:srgbClr val="0070C0"/>
                  </a:solidFill>
                  <a:latin typeface="Comic Sans MS" pitchFamily="66" charset="0"/>
                </a:rPr>
                <a:t>Future</a:t>
              </a:r>
              <a:endParaRPr lang="en-US" sz="2400" b="1" dirty="0"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34200" y="5024735"/>
              <a:ext cx="1295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rtl="0"/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Freight</a:t>
              </a:r>
              <a:endParaRPr lang="en-US" sz="24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81000" y="877430"/>
            <a:ext cx="5867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Be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aware of the limitations of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data sources</a:t>
            </a:r>
          </a:p>
          <a:p>
            <a:pPr marL="800100" lvl="1" indent="-342900">
              <a:spcAft>
                <a:spcPts val="1200"/>
              </a:spcAft>
              <a:buFont typeface="Calibri" pitchFamily="34" charset="0"/>
              <a:buChar char="—"/>
            </a:pPr>
            <a:r>
              <a:rPr lang="en-US" dirty="0">
                <a:latin typeface="Calibri" pitchFamily="34" charset="0"/>
                <a:cs typeface="Calibri" pitchFamily="34" charset="0"/>
              </a:rPr>
              <a:t>Use local knowledge/judgment</a:t>
            </a:r>
          </a:p>
          <a:p>
            <a:pPr marL="800100" lvl="1" indent="-342900">
              <a:spcAft>
                <a:spcPts val="1200"/>
              </a:spcAft>
              <a:buFont typeface="Calibri" pitchFamily="34" charset="0"/>
              <a:buChar char="—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Use publicly available data (e.g. EIA, FAF) for an economical way to overcome data limitations</a:t>
            </a:r>
          </a:p>
          <a:p>
            <a:pPr marL="800100" lvl="1" indent="-342900">
              <a:spcAft>
                <a:spcPts val="1200"/>
              </a:spcAft>
              <a:buFont typeface="Calibri" pitchFamily="34" charset="0"/>
              <a:buChar char="—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Trade off between the level of detail needed and available resources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" y="3420442"/>
            <a:ext cx="5867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Trip-based freight method worked well for Utah</a:t>
            </a:r>
          </a:p>
          <a:p>
            <a:pPr marL="800100" lvl="1" indent="-342900">
              <a:spcAft>
                <a:spcPts val="1200"/>
              </a:spcAft>
              <a:buFont typeface="Calibri" pitchFamily="34" charset="0"/>
              <a:buChar char="—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Not a lot of intricate modal details</a:t>
            </a:r>
          </a:p>
          <a:p>
            <a:pPr marL="800100" lvl="1" indent="-342900">
              <a:spcAft>
                <a:spcPts val="1200"/>
              </a:spcAft>
              <a:buFont typeface="Calibri" pitchFamily="34" charset="0"/>
              <a:buChar char="—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Mostly  interested in truck volumes on highways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752600" y="6449291"/>
            <a:ext cx="6629400" cy="256309"/>
            <a:chOff x="1653550" y="6373091"/>
            <a:chExt cx="6858000" cy="256309"/>
          </a:xfrm>
        </p:grpSpPr>
        <p:sp>
          <p:nvSpPr>
            <p:cNvPr id="25" name="Text Placeholder 3"/>
            <p:cNvSpPr txBox="1">
              <a:spLocks/>
            </p:cNvSpPr>
            <p:nvPr/>
          </p:nvSpPr>
          <p:spPr>
            <a:xfrm>
              <a:off x="1653550" y="6373091"/>
              <a:ext cx="6858000" cy="2563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algn="l" rtl="0" eaLnBrk="1" fontAlgn="auto" latinLnBrk="0" hangingPunct="1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fa-IR" sz="1200" b="1" i="0" u="none" strike="noStrike" kern="1200" normalizeH="0" baseline="0" noProof="0" dirty="0">
                <a:solidFill>
                  <a:schemeClr val="accent3">
                    <a:lumMod val="50000"/>
                  </a:schemeClr>
                </a:solidFill>
                <a:uLnTx/>
                <a:uFillTx/>
              </a:endParaRPr>
            </a:p>
          </p:txBody>
        </p:sp>
        <p:sp>
          <p:nvSpPr>
            <p:cNvPr id="26" name="Text Placeholder 3"/>
            <p:cNvSpPr txBox="1">
              <a:spLocks/>
            </p:cNvSpPr>
            <p:nvPr/>
          </p:nvSpPr>
          <p:spPr>
            <a:xfrm>
              <a:off x="698755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bg1"/>
                  </a:solidFill>
                  <a:uLnTx/>
                  <a:uFillTx/>
                </a:rPr>
                <a:t>Closing</a:t>
              </a:r>
              <a:endParaRPr kumimoji="0" lang="fa-IR" sz="1200" b="1" i="0" u="none" strike="noStrike" kern="1200" normalizeH="0" baseline="0" noProof="0" dirty="0">
                <a:solidFill>
                  <a:schemeClr val="bg1"/>
                </a:solidFill>
                <a:uLnTx/>
                <a:uFillTx/>
              </a:endParaRPr>
            </a:p>
          </p:txBody>
        </p:sp>
        <p:sp>
          <p:nvSpPr>
            <p:cNvPr id="27" name="Text Placeholder 3"/>
            <p:cNvSpPr txBox="1">
              <a:spLocks/>
            </p:cNvSpPr>
            <p:nvPr/>
          </p:nvSpPr>
          <p:spPr>
            <a:xfrm>
              <a:off x="53340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Issues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28" name="Text Placeholder 3"/>
            <p:cNvSpPr txBox="1">
              <a:spLocks/>
            </p:cNvSpPr>
            <p:nvPr/>
          </p:nvSpPr>
          <p:spPr>
            <a:xfrm>
              <a:off x="3439856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Model Steps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29" name="Text Placeholder 3"/>
            <p:cNvSpPr txBox="1">
              <a:spLocks/>
            </p:cNvSpPr>
            <p:nvPr/>
          </p:nvSpPr>
          <p:spPr>
            <a:xfrm>
              <a:off x="16764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Introduction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381000" y="4932402"/>
            <a:ext cx="5867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Utah Freight Model is still a work in progress</a:t>
            </a:r>
          </a:p>
          <a:p>
            <a:pPr marL="800100" lvl="1" indent="-342900">
              <a:spcAft>
                <a:spcPts val="1200"/>
              </a:spcAft>
              <a:buFont typeface="Calibri" pitchFamily="34" charset="0"/>
              <a:buChar char="—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MPOs implementing freight component</a:t>
            </a:r>
          </a:p>
          <a:p>
            <a:pPr marL="800100" lvl="1" indent="-342900">
              <a:spcAft>
                <a:spcPts val="1200"/>
              </a:spcAft>
              <a:buFont typeface="Calibri" pitchFamily="34" charset="0"/>
              <a:buChar char="—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Corridor-level calibration needed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6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Geographic Scope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6389" name="Picture 3" descr="U:\WGX\10190_USTM_Freight\05_Documentation and Presentation\Figures\Nationwide Zone Structur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491" y="2052075"/>
            <a:ext cx="5360882" cy="412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8403" y="819090"/>
            <a:ext cx="3476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u="sng" dirty="0" smtClean="0">
                <a:latin typeface="Calibri" pitchFamily="34" charset="0"/>
                <a:cs typeface="Calibri" pitchFamily="34" charset="0"/>
              </a:rPr>
              <a:t>Part 1: National Zone Structure</a:t>
            </a:r>
            <a:endParaRPr lang="en-US" sz="2000" b="1" u="sng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 descr="_TAZ_Statewid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0725" y="2000250"/>
            <a:ext cx="3190875" cy="4148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4975887" y="819089"/>
            <a:ext cx="3634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u="sng" dirty="0" smtClean="0">
                <a:latin typeface="Calibri" pitchFamily="34" charset="0"/>
                <a:cs typeface="Calibri" pitchFamily="34" charset="0"/>
              </a:rPr>
              <a:t>Part 2: Statewide Zone Structure</a:t>
            </a:r>
            <a:endParaRPr lang="en-US" sz="2000" b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614951" y="1134209"/>
            <a:ext cx="3614649" cy="77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marL="742950" lvl="1" indent="-285750">
              <a:lnSpc>
                <a:spcPct val="170000"/>
              </a:lnSpc>
              <a:spcBef>
                <a:spcPts val="1200"/>
              </a:spcBef>
              <a:spcAft>
                <a:spcPct val="20000"/>
              </a:spcAft>
              <a:buClr>
                <a:schemeClr val="tx1"/>
              </a:buClr>
              <a:buSzPct val="85000"/>
              <a:tabLst>
                <a:tab pos="17145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~3,500 zones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5351" y="1135980"/>
            <a:ext cx="3614649" cy="77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marL="742950" lvl="1" indent="-285750">
              <a:lnSpc>
                <a:spcPct val="170000"/>
              </a:lnSpc>
              <a:spcBef>
                <a:spcPts val="1200"/>
              </a:spcBef>
              <a:spcAft>
                <a:spcPct val="20000"/>
              </a:spcAft>
              <a:buClr>
                <a:schemeClr val="tx1"/>
              </a:buClr>
              <a:buSzPct val="85000"/>
              <a:tabLst>
                <a:tab pos="17145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284 zones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752600" y="6449291"/>
            <a:ext cx="6629400" cy="256309"/>
            <a:chOff x="1653550" y="6373091"/>
            <a:chExt cx="6858000" cy="256309"/>
          </a:xfrm>
        </p:grpSpPr>
        <p:sp>
          <p:nvSpPr>
            <p:cNvPr id="14" name="Text Placeholder 3"/>
            <p:cNvSpPr txBox="1">
              <a:spLocks/>
            </p:cNvSpPr>
            <p:nvPr/>
          </p:nvSpPr>
          <p:spPr>
            <a:xfrm>
              <a:off x="1653550" y="6373091"/>
              <a:ext cx="6858000" cy="2563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algn="l" rtl="0" eaLnBrk="1" fontAlgn="auto" latinLnBrk="0" hangingPunct="1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fa-IR" sz="1200" b="1" i="0" u="none" strike="noStrike" kern="1200" normalizeH="0" baseline="0" noProof="0" dirty="0">
                <a:solidFill>
                  <a:schemeClr val="accent3">
                    <a:lumMod val="50000"/>
                  </a:schemeClr>
                </a:solidFill>
                <a:uLnTx/>
                <a:uFillTx/>
              </a:endParaRPr>
            </a:p>
          </p:txBody>
        </p:sp>
        <p:sp>
          <p:nvSpPr>
            <p:cNvPr id="15" name="Text Placeholder 3"/>
            <p:cNvSpPr txBox="1">
              <a:spLocks/>
            </p:cNvSpPr>
            <p:nvPr/>
          </p:nvSpPr>
          <p:spPr>
            <a:xfrm>
              <a:off x="698755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Closing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16" name="Text Placeholder 3"/>
            <p:cNvSpPr txBox="1">
              <a:spLocks/>
            </p:cNvSpPr>
            <p:nvPr/>
          </p:nvSpPr>
          <p:spPr>
            <a:xfrm>
              <a:off x="53340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Issues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17" name="Text Placeholder 3"/>
            <p:cNvSpPr txBox="1">
              <a:spLocks/>
            </p:cNvSpPr>
            <p:nvPr/>
          </p:nvSpPr>
          <p:spPr>
            <a:xfrm>
              <a:off x="3439856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Model Steps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18" name="Text Placeholder 3"/>
            <p:cNvSpPr txBox="1">
              <a:spLocks/>
            </p:cNvSpPr>
            <p:nvPr/>
          </p:nvSpPr>
          <p:spPr>
            <a:xfrm>
              <a:off x="16764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Introduction</a:t>
              </a:r>
              <a:endParaRPr kumimoji="0" lang="fa-IR" sz="1200" b="1" i="0" u="none" strike="noStrike" kern="1200" normalizeH="0" baseline="0" noProof="0" dirty="0">
                <a:solidFill>
                  <a:schemeClr val="bg1"/>
                </a:solidFill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900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2558903"/>
          </a:xfrm>
          <a:prstGeom prst="rect">
            <a:avLst/>
          </a:prstGeom>
          <a:solidFill>
            <a:schemeClr val="accent1"/>
          </a:solidFill>
          <a:ln w="0">
            <a:noFill/>
            <a:miter lim="800000"/>
            <a:headEnd/>
            <a:tailEnd/>
          </a:ln>
        </p:spPr>
        <p:txBody>
          <a:bodyPr wrap="none" lIns="91387" tIns="45693" rIns="91387" bIns="45693" anchor="ctr"/>
          <a:lstStyle/>
          <a:p>
            <a:pPr defTabSz="914501"/>
            <a:endParaRPr lang="en-US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9144000" cy="2558903"/>
          </a:xfrm>
          <a:prstGeom prst="rect">
            <a:avLst/>
          </a:prstGeom>
          <a:solidFill>
            <a:srgbClr val="5C8093"/>
          </a:solidFill>
          <a:ln w="0">
            <a:noFill/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914501"/>
            <a:endParaRPr lang="en-US" sz="200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70164" y="3572769"/>
            <a:ext cx="2854036" cy="77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09" rIns="91418" bIns="45709" anchor="t"/>
          <a:lstStyle/>
          <a:p>
            <a:pPr defTabSz="914608">
              <a:tabLst>
                <a:tab pos="4665639" algn="l"/>
              </a:tabLs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Kaveh Shabani, RSG</a:t>
            </a:r>
          </a:p>
          <a:p>
            <a:pPr defTabSz="914608">
              <a:tabLst>
                <a:tab pos="4665639" algn="l"/>
              </a:tabLst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kaveh.shabani@rsginc.com</a:t>
            </a:r>
          </a:p>
          <a:p>
            <a:pPr defTabSz="914608">
              <a:tabLst>
                <a:tab pos="4665639" algn="l"/>
              </a:tabLst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801-456-4904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70164" y="2667001"/>
            <a:ext cx="2854036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09" rIns="91418" bIns="45709" anchor="t"/>
          <a:lstStyle/>
          <a:p>
            <a:pPr defTabSz="914608">
              <a:tabLst>
                <a:tab pos="4665639" algn="l"/>
              </a:tabLs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Chad Worthen, RSG</a:t>
            </a:r>
          </a:p>
          <a:p>
            <a:pPr defTabSz="914608">
              <a:tabLst>
                <a:tab pos="4665639" algn="l"/>
              </a:tabLst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chad.worthen@rsginc.com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  <a:p>
            <a:pPr defTabSz="914608">
              <a:tabLst>
                <a:tab pos="4665639" algn="l"/>
              </a:tabLst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801-456-4901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70164" y="4489790"/>
            <a:ext cx="2854036" cy="78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09" rIns="91418" bIns="45709" anchor="t"/>
          <a:lstStyle/>
          <a:p>
            <a:pPr defTabSz="914608">
              <a:tabLst>
                <a:tab pos="4665639" algn="l"/>
              </a:tabLs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Maren Outwater, RSG</a:t>
            </a:r>
          </a:p>
          <a:p>
            <a:pPr defTabSz="914608">
              <a:tabLst>
                <a:tab pos="4665639" algn="l"/>
              </a:tabLst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maren.outwater@rsginc.com</a:t>
            </a:r>
          </a:p>
          <a:p>
            <a:pPr defTabSz="914608">
              <a:tabLst>
                <a:tab pos="4665639" algn="l"/>
              </a:tabLst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414-446-5402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0801"/>
            <a:ext cx="4419600" cy="398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70164" y="5413860"/>
            <a:ext cx="2854036" cy="78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09" rIns="91418" bIns="45709" anchor="t"/>
          <a:lstStyle/>
          <a:p>
            <a:pPr defTabSz="914608">
              <a:tabLst>
                <a:tab pos="4665639" algn="l"/>
              </a:tabLs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Walt Steinvorth,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UDOT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  <a:p>
            <a:pPr defTabSz="914608">
              <a:tabLst>
                <a:tab pos="4665639" algn="l"/>
              </a:tabLst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msteinvorth@utah.gov</a:t>
            </a:r>
          </a:p>
          <a:p>
            <a:pPr defTabSz="914608">
              <a:tabLst>
                <a:tab pos="4665639" algn="l"/>
              </a:tabLst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801-965-3864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"/>
          <a:stretch/>
        </p:blipFill>
        <p:spPr bwMode="auto">
          <a:xfrm>
            <a:off x="2598128" y="0"/>
            <a:ext cx="6545873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60"/>
          <a:stretch/>
        </p:blipFill>
        <p:spPr bwMode="auto">
          <a:xfrm>
            <a:off x="0" y="15728"/>
            <a:ext cx="2656129" cy="252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349" y="85836"/>
            <a:ext cx="2600299" cy="2408274"/>
            <a:chOff x="-1" y="85836"/>
            <a:chExt cx="2600299" cy="2408274"/>
          </a:xfrm>
        </p:grpSpPr>
        <p:pic>
          <p:nvPicPr>
            <p:cNvPr id="1030" name="Picture 6" descr="U:\WGX\_Papers-Abstracts\2013-05-06 - TRB Applications Conference\_Presentation\Pics\Untitled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" r="73110" b="67078"/>
            <a:stretch/>
          </p:blipFill>
          <p:spPr bwMode="auto">
            <a:xfrm>
              <a:off x="-1" y="85836"/>
              <a:ext cx="2598129" cy="240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6208" y="1874580"/>
              <a:ext cx="1208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San Diego</a:t>
              </a:r>
              <a:endPara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91862" y="1875022"/>
              <a:ext cx="1208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Evansville</a:t>
              </a:r>
              <a:endPara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39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APPENDIX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48B2A0F8-EBEB-404A-BF71-840FBCDFF89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12 Long Haul Commodity Groups</a:t>
            </a:r>
            <a:endParaRPr lang="en-US" sz="1800" dirty="0" smtClean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29000" y="901005"/>
            <a:ext cx="1446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Long </a:t>
            </a:r>
            <a:r>
              <a:rPr lang="en-US" sz="2400" b="1" u="sng" dirty="0">
                <a:latin typeface="Calibri" pitchFamily="34" charset="0"/>
                <a:cs typeface="Calibri" pitchFamily="34" charset="0"/>
              </a:rPr>
              <a:t>Haul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986695"/>
              </p:ext>
            </p:extLst>
          </p:nvPr>
        </p:nvGraphicFramePr>
        <p:xfrm>
          <a:off x="2590800" y="1391245"/>
          <a:ext cx="3657600" cy="271016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81096"/>
                <a:gridCol w="968494"/>
                <a:gridCol w="2108010"/>
              </a:tblGrid>
              <a:tr h="2284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AGRI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Agriculture/meat/fish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</a:tr>
              <a:tr h="2284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FOOD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Prepared foodstuff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</a:tr>
              <a:tr h="2284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MNRL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Metal &amp; Nonmetal Ores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</a:tr>
              <a:tr h="2284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</a:tr>
              <a:tr h="2284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OLGA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Crude Petroleum &amp; </a:t>
                      </a:r>
                      <a:r>
                        <a:rPr lang="en-U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Natural Gas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</a:tr>
              <a:tr h="2284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PETR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Petroleum or </a:t>
                      </a:r>
                      <a:r>
                        <a:rPr lang="en-U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Coal Products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</a:tr>
              <a:tr h="2284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CHEM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Chemicals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</a:tr>
              <a:tr h="2284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TEXT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Textile &amp; Paper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</a:tr>
              <a:tr h="2284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BULD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Building materials &amp; </a:t>
                      </a:r>
                      <a:r>
                        <a:rPr lang="en-U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Machinery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</a:tr>
              <a:tr h="218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MANU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Manufactured </a:t>
                      </a:r>
                      <a:r>
                        <a:rPr lang="en-U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equipment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</a:tr>
              <a:tr h="218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LRET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Lumber &amp; Retail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</a:tr>
              <a:tr h="218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IMDL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Intermodal &amp; Mail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2438400" y="4330005"/>
            <a:ext cx="426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Forecast tons then convert tons to vehicles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National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and Utah-based flows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Based on purchased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commodity flow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data (Transearch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) and additional data 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(COAL, OLGA, PETR)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8219767" y="5952530"/>
            <a:ext cx="578748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8100000">
              <a:srgbClr val="5C8093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45720" tIns="45720" rIns="45720" bIns="45720">
            <a:spAutoFit/>
          </a:bodyPr>
          <a:lstStyle/>
          <a:p>
            <a:r>
              <a:rPr lang="en-US" sz="14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Return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4537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Commodity Group Detail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742999"/>
              </p:ext>
            </p:extLst>
          </p:nvPr>
        </p:nvGraphicFramePr>
        <p:xfrm>
          <a:off x="2286000" y="685808"/>
          <a:ext cx="4114800" cy="5820367"/>
        </p:xfrm>
        <a:graphic>
          <a:graphicData uri="http://schemas.openxmlformats.org/drawingml/2006/table">
            <a:tbl>
              <a:tblPr/>
              <a:tblGrid>
                <a:gridCol w="1306679"/>
                <a:gridCol w="396607"/>
                <a:gridCol w="2411514"/>
              </a:tblGrid>
              <a:tr h="2193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Commodity Group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STCC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Commodity Description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Farm Products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Forest Products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Fresh Fish Or Marine Products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Food or Kindred Products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Tobacco Products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Metallic Ores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Nonmetallic Minerals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Coal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Crude Petroleum or Natural Gas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Petroleum or Coal Products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Chemicals or Allied Products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Rubber or 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Misc. 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Plastics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Textile Mill Products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Apparel or Related Products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Pulp, Paper or Allied Products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Printed Matter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Leather or Leather Products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Clay, 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Concrete, Glass 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or Stone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Primary Metal Products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Fabricated Metal Products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Machinery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Electrical Equipment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Transportation Equipment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Instrum, Photo Equip, Optical Eq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Ordnance or Accessories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Lumber or Wood Products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Furniture or Fixtures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Misc. 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Manufacturing Products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Waste or Scrap Materials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Misc. 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Freight Shipments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Misc. 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Mixed Shipments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Shipping Containers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Mail or Contract Traffic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Freight Forwarder Traffic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Shipper Association Traffic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Small Packaged Freight Shipments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Waste Hazardous Materials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Hazardous Materials Or Substances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Secondary Traffic</a:t>
                      </a:r>
                    </a:p>
                  </a:txBody>
                  <a:tcPr marR="4575" marT="4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219767" y="5952530"/>
            <a:ext cx="578748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8100000">
              <a:srgbClr val="5C8093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45720" tIns="45720" rIns="45720" bIns="45720">
            <a:spAutoFit/>
          </a:bodyPr>
          <a:lstStyle/>
          <a:p>
            <a:r>
              <a:rPr lang="en-US" sz="14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Return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0058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Long Haul Generation Variables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727036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kern="0" dirty="0" smtClean="0">
                <a:latin typeface="Calibri" pitchFamily="34" charset="0"/>
                <a:cs typeface="Calibri" pitchFamily="34" charset="0"/>
              </a:rPr>
              <a:t>Long Haul Trip End Model Estimation</a:t>
            </a:r>
            <a:endParaRPr lang="en-US" sz="1400" u="sng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19974"/>
              </p:ext>
            </p:extLst>
          </p:nvPr>
        </p:nvGraphicFramePr>
        <p:xfrm>
          <a:off x="685801" y="1295395"/>
          <a:ext cx="6711316" cy="2705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375"/>
                <a:gridCol w="521653"/>
                <a:gridCol w="2503488"/>
                <a:gridCol w="3479800"/>
              </a:tblGrid>
              <a:tr h="208085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Production Variables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Attraction Variables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8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AGRI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Farm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Wholesale Trade, </a:t>
                      </a:r>
                      <a:r>
                        <a:rPr lang="en-U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Manufacturing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8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FOOD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Manufacturing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Manufacturing, Retail, Wholesale Trade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8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MNRL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Minerals,</a:t>
                      </a:r>
                      <a:r>
                        <a:rPr lang="en-US" sz="1100" u="none" strike="noStrike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Manufacturing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Construction, Manufacturing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8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Mines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Power plants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8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OLGA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Wells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Refineries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8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PETR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Refineries</a:t>
                      </a:r>
                      <a:endParaRPr lang="en-US" sz="11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Wholesale Trade, Retail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8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CHEM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Manufacturing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Wholesale </a:t>
                      </a: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Trade, Manufacturing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8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TEXT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Manufacturing, Wholesale Trade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Wholesale </a:t>
                      </a: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Trade, Retail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8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BULD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Manufacturing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Manufacturing, Construction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8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MANU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Manufacturing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Wholesale </a:t>
                      </a:r>
                      <a:r>
                        <a:rPr lang="en-U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Trade, Manufacturing, Retail,</a:t>
                      </a:r>
                      <a:r>
                        <a:rPr lang="en-US" sz="1100" u="none" strike="noStrike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Transportation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8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LRET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Wholesale Trade, Manufacturing, Retail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Wholesale Trade, Manufacturing, Retail,</a:t>
                      </a:r>
                      <a:r>
                        <a:rPr lang="en-US" sz="1100" u="none" strike="noStrike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Transportation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8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IMDL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Wholesale Trade, </a:t>
                      </a:r>
                      <a:r>
                        <a:rPr lang="en-US" sz="1100" u="none" strike="noStrike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Manufacturing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Transportation,</a:t>
                      </a:r>
                      <a:r>
                        <a:rPr lang="en-US" sz="1100" u="none" strike="noStrike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Manufacturing, Other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4419600"/>
            <a:ext cx="69723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Pivot off base-year Transearch data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Generation equations determine spatial location inside Utah &amp; calculate "new" tonnage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Controls to interpolated Transearch data at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state-level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Production &amp; attraction variables differ slightly for internal &amp; external movements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8219767" y="5952530"/>
            <a:ext cx="578748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8100000">
              <a:srgbClr val="5C8093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45720" tIns="45720" rIns="45720" bIns="45720">
            <a:spAutoFit/>
          </a:bodyPr>
          <a:lstStyle/>
          <a:p>
            <a:r>
              <a:rPr lang="en-US" sz="14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Return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9293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Regression Equations (IIP)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835598"/>
              </p:ext>
            </p:extLst>
          </p:nvPr>
        </p:nvGraphicFramePr>
        <p:xfrm>
          <a:off x="533400" y="1593254"/>
          <a:ext cx="8040613" cy="3581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815"/>
                <a:gridCol w="2103374"/>
                <a:gridCol w="590885"/>
                <a:gridCol w="955040"/>
                <a:gridCol w="1901038"/>
                <a:gridCol w="836127"/>
                <a:gridCol w="608990"/>
                <a:gridCol w="607344"/>
              </a:tblGrid>
              <a:tr h="46285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Commodity Description and code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R</a:t>
                      </a:r>
                      <a:r>
                        <a:rPr lang="en-US" sz="1200" baseline="30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Number of Obs.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Considered Variables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Coefficient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t-stat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 Value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275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Agricultural/meat/fish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275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Tier 1-Main data points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0.68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18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Frm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22.04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6.06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275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Tier 2-Outlier data points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0.73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Frm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49.73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2.33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0.145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275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Prepared foodstuff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0.64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Mnfct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11.35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4.85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275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Metal &amp; Nonmetal Ores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0.69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Mnrl+ Mnfct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349.46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4.51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0.001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275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Coal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Produced at mines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275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Crude Petroleum &amp; Gas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275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Petroleum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Products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Produced at Refineries 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275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Chemicals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0.71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Mnfct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3.30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4.13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0.004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275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Textile &amp; Paper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0.97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Mnfct + Whlsl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0.76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18.65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275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Building materials &amp; machinery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0.77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22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Mnfct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78.33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8.49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275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Manufactured equipment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0.92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Mnfct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1.26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9.67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275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Lumber &amp; Retail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0.52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Mnfct + Whlsl + Rtl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0.60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4.51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275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Intermodal &amp; Mail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0.93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25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Mnfct + Whlsl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59.82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17.81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533400" y="1059850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″II″ Production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8219767" y="5952530"/>
            <a:ext cx="578748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8100000">
              <a:srgbClr val="5C8093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45720" tIns="45720" rIns="45720" bIns="45720">
            <a:spAutoFit/>
          </a:bodyPr>
          <a:lstStyle/>
          <a:p>
            <a:r>
              <a:rPr lang="en-US" sz="14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Return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3441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Regression Equations (IIA)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284628"/>
              </p:ext>
            </p:extLst>
          </p:nvPr>
        </p:nvGraphicFramePr>
        <p:xfrm>
          <a:off x="533400" y="1600207"/>
          <a:ext cx="8138033" cy="35948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549"/>
                <a:gridCol w="2077974"/>
                <a:gridCol w="533385"/>
                <a:gridCol w="955040"/>
                <a:gridCol w="2094029"/>
                <a:gridCol w="819832"/>
                <a:gridCol w="609112"/>
                <a:gridCol w="609112"/>
              </a:tblGrid>
              <a:tr h="45719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Commodity Description and code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R</a:t>
                      </a:r>
                      <a:r>
                        <a:rPr lang="en-US" sz="1200" baseline="30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Number of Obs.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Considered Variables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Coefficient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t-stat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 Value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91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Agricultural/meat/fish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0.78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Whlsl + Mnfct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8.64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3.79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0.019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1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Prepared foodstuff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0.88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29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Rtl + Whlsl + Mnfct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2.95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14.59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1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Metal &amp; Nonmetal Ores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0.96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27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Cnst + Mnfct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168.97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25.16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1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Coal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Attracted to power plants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91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Crude Petroleum &amp; Gas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Attracted to refineries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91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Petroleum or Coal Products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0.96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28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Whlsl + Rtl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4.37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25.68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1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Chemicals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0.70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28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Whlsl + Mnfct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1.69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7.95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1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Textile &amp; Paper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0.95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25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Whlsl + Rtl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0.54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20.99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1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Building  material &amp; machinery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0.97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29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Cnst,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35.23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2.31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0.029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1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Mnfct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62.86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4.63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1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Manufactured equipment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1.00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Whlsl,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1.22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5.81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1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Trns, Wrhs,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0.63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3.13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0.005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1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Rtl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0.20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5.30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1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Lumber &amp; Retail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0.81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29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Rtl+Whlsl+Mnfct+ Trns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0.75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11.09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1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Intermodal &amp; Mail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0.82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27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Other+Mnfct+ Trns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5.66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10.89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533400" y="990600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″II″ Attraction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8219767" y="5952530"/>
            <a:ext cx="578748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8100000">
              <a:srgbClr val="5C8093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45720" tIns="45720" rIns="45720" bIns="45720">
            <a:spAutoFit/>
          </a:bodyPr>
          <a:lstStyle/>
          <a:p>
            <a:r>
              <a:rPr lang="en-US" sz="14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Return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94028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Regression Equations (IXP)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065079"/>
              </p:ext>
            </p:extLst>
          </p:nvPr>
        </p:nvGraphicFramePr>
        <p:xfrm>
          <a:off x="685800" y="1219200"/>
          <a:ext cx="7917731" cy="4144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996"/>
                <a:gridCol w="2102850"/>
                <a:gridCol w="564029"/>
                <a:gridCol w="954690"/>
                <a:gridCol w="1890484"/>
                <a:gridCol w="809275"/>
                <a:gridCol w="520811"/>
                <a:gridCol w="711596"/>
              </a:tblGrid>
              <a:tr h="45719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Commodity Description and code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R</a:t>
                      </a:r>
                      <a:r>
                        <a:rPr lang="en-US" sz="1200" baseline="30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545" marR="4554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Number of Obs.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545" marR="4554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Considered Variables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545" marR="4554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Coefficient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545" marR="4554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t-stat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545" marR="4554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 Value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545" marR="4554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437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Agricultural/meat/fish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37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Tier 1-Main data points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0.84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25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Frm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141.32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11.22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37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Tier 2-Outlier data points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0.82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Frm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192.59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3.76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0.033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37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Prepared foodstuff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37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Tier 1-Main data points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0.51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Mnfct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16.41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4.78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37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Tier 2-Outlier data points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0.88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Mnfct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26.05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3.79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0.063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37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Metal &amp; Nonmetal Ores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37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Tier 1-Main data points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0.80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Mnrls + Mnfct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33.46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9.44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37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Tier 2-Outlier data points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0.86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Mnrls + Mnfct</a:t>
                      </a: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4136.17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5.02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0.007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37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Coal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Produced at Mines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437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Crude Petroleum &amp; Gas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Produced at Wells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437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Petroleum or Coal Products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Produced at Refineries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437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Chemicals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0.50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Mnfct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55.77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4.65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37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Textile &amp; Paper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0.63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Mnfct + Whlsl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16.66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6.07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37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Building materials &amp; machinery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0.71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27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Mnfct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48.35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7.89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37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Manufactured equipment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37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Tier 1-Main data points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0.72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Mnfct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3.61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7.03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37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Tier 2-Outlier data points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0.98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Mnfct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5.13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8.90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0.012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37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Lumber &amp; Retail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0.81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27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Mnfct + Whlsl + Rtl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8.63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10.48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37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Intermodal &amp; Mail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0.98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27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Mnfct</a:t>
                      </a:r>
                      <a:r>
                        <a:rPr lang="en-US" sz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+ Whlsl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11.37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32.23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18" marR="6831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685800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″IX″ Production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8219767" y="5952530"/>
            <a:ext cx="578748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8100000">
              <a:srgbClr val="5C8093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45720" tIns="45720" rIns="45720" bIns="45720">
            <a:spAutoFit/>
          </a:bodyPr>
          <a:lstStyle/>
          <a:p>
            <a:r>
              <a:rPr lang="en-US" sz="14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Return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1916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Regression Equations (XIA)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084964"/>
              </p:ext>
            </p:extLst>
          </p:nvPr>
        </p:nvGraphicFramePr>
        <p:xfrm>
          <a:off x="609600" y="1600195"/>
          <a:ext cx="7878033" cy="40132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702"/>
                <a:gridCol w="2096638"/>
                <a:gridCol w="499364"/>
                <a:gridCol w="950550"/>
                <a:gridCol w="1995894"/>
                <a:gridCol w="784269"/>
                <a:gridCol w="569808"/>
                <a:gridCol w="569808"/>
              </a:tblGrid>
              <a:tr h="45720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Commodity Description and code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R</a:t>
                      </a:r>
                      <a:r>
                        <a:rPr lang="en-US" sz="1200" baseline="30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75" marR="434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Number of Obs.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75" marR="434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Considered Variables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75" marR="434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Coefficient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75" marR="434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t-stat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75" marR="434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 Value</a:t>
                      </a:r>
                      <a:endParaRPr lang="en-US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3475" marR="434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505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Agricultural/meat/fish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0.44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29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Whlsl + Mnfct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38.89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2.59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0.015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05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Prepared foodstuff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0.80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27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Rtl + Whlsl + Mnfct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11.48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10.08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05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Metal &amp; Nonmetal Ores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05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(Tier 1-Border Counties)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0.71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Cnst + Mnfct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103.90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3.50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0.017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05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(Tier 2-Middle Counties)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0.62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Cnst + Mnfct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2.25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6.00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05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Coal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Attracted to Power Plants 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 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505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Crude Petroleum &amp; Gas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Attracted to refineries 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-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505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Petroleum or Coal Products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0.80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29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Whlsl + Rtl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7.17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10.43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05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Chemicals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05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Tier 1-Main data points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0.59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26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Whlsl + Mnfct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22.41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5.99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05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Tier 2-Outlier data points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0.95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Whlsl + Mnfct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33.27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6.40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0.024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05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Textile &amp; Paper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05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Tier 1-Main data points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0.73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24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Whlsl + Rtl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3.45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7.98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05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Tier 2-Outlier data points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0.98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Whlsl + Rtl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8.52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14.51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05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Building materials &amp; machinery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05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Tier 1-Main data points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0.76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26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Cnst + Mnfct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19.96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8.93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05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Tier 2-Outlier data points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0.98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Cnst + Mnfct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35.95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9.78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0.010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05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Manufactured equipment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0.63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27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Rtl + Whlsl + Mnfct + Trns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1.72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6.66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05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Lumber &amp; Retail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0.87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29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Rtl + Whlsl + Mnfct + Trns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14.89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13.41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05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Intermodal &amp; Mail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0.93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29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Other+ Mnfct + Trns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2.82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18.87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212" marR="652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533400" y="1066800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″XI″ Attraction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8219767" y="5952530"/>
            <a:ext cx="578748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8100000">
              <a:srgbClr val="5C8093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45720" tIns="45720" rIns="45720" bIns="45720">
            <a:spAutoFit/>
          </a:bodyPr>
          <a:lstStyle/>
          <a:p>
            <a:r>
              <a:rPr lang="en-US" sz="14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Return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5731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Friction Factor Equations (II)</a:t>
            </a:r>
            <a:endParaRPr lang="en-US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35" y="1497020"/>
            <a:ext cx="6830930" cy="386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8219767" y="5952530"/>
            <a:ext cx="578748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8100000">
              <a:srgbClr val="5C8093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45720" tIns="45720" rIns="45720" bIns="45720">
            <a:spAutoFit/>
          </a:bodyPr>
          <a:lstStyle/>
          <a:p>
            <a:r>
              <a:rPr lang="en-US" sz="14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Return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8174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498041" y="3440668"/>
            <a:ext cx="4710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i="1" dirty="0" smtClean="0">
                <a:latin typeface="Calibri" pitchFamily="34" charset="0"/>
                <a:cs typeface="Calibri" pitchFamily="34" charset="0"/>
              </a:rPr>
              <a:t>Creates sub-area networks 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MPO Integration</a:t>
            </a:r>
            <a:endParaRPr lang="en-US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697468"/>
            <a:ext cx="685800" cy="2931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98642" y="697468"/>
            <a:ext cx="685800" cy="2931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3886199"/>
            <a:ext cx="607058" cy="2286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19600" y="888087"/>
            <a:ext cx="4710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i="1" dirty="0" smtClean="0">
                <a:latin typeface="Calibri" pitchFamily="34" charset="0"/>
                <a:cs typeface="Calibri" pitchFamily="34" charset="0"/>
              </a:rPr>
              <a:t>Stand alone application added to USTM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9600" y="1610379"/>
            <a:ext cx="4710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i="1" dirty="0">
                <a:latin typeface="Calibri" pitchFamily="34" charset="0"/>
                <a:cs typeface="Calibri" pitchFamily="34" charset="0"/>
              </a:rPr>
              <a:t>To merge MPO model inputs to USTM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inputs</a:t>
            </a:r>
          </a:p>
          <a:p>
            <a:pPr marL="742950" lvl="1" indent="-285750">
              <a:buFont typeface="Calibri" pitchFamily="34" charset="0"/>
              <a:buChar char="—"/>
            </a:pPr>
            <a:r>
              <a:rPr lang="en-US" i="1" dirty="0" smtClean="0">
                <a:latin typeface="Calibri" pitchFamily="34" charset="0"/>
                <a:cs typeface="Calibri" pitchFamily="34" charset="0"/>
              </a:rPr>
              <a:t>Highway networks</a:t>
            </a:r>
          </a:p>
          <a:p>
            <a:pPr marL="742950" lvl="1" indent="-285750">
              <a:buFont typeface="Calibri" pitchFamily="34" charset="0"/>
              <a:buChar char="—"/>
            </a:pPr>
            <a:r>
              <a:rPr lang="en-US" i="1" dirty="0" smtClean="0">
                <a:latin typeface="Calibri" pitchFamily="34" charset="0"/>
                <a:cs typeface="Calibri" pitchFamily="34" charset="0"/>
              </a:rPr>
              <a:t>TAZ shapefiles</a:t>
            </a:r>
            <a:endParaRPr lang="en-US" i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Calibri" pitchFamily="34" charset="0"/>
              <a:buChar char="—"/>
            </a:pPr>
            <a:r>
              <a:rPr lang="en-US" i="1" dirty="0" smtClean="0">
                <a:latin typeface="Calibri" pitchFamily="34" charset="0"/>
                <a:cs typeface="Calibri" pitchFamily="34" charset="0"/>
              </a:rPr>
              <a:t>SE data files</a:t>
            </a:r>
          </a:p>
          <a:p>
            <a:pPr marL="742950" lvl="1" indent="-285750">
              <a:buFont typeface="Calibri" pitchFamily="34" charset="0"/>
              <a:buChar char="—"/>
            </a:pPr>
            <a:r>
              <a:rPr lang="en-US" i="1" dirty="0" smtClean="0">
                <a:latin typeface="Calibri" pitchFamily="34" charset="0"/>
                <a:cs typeface="Calibri" pitchFamily="34" charset="0"/>
              </a:rPr>
              <a:t>Trip tables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90" y="625435"/>
            <a:ext cx="4495800" cy="5577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 t="3305"/>
          <a:stretch/>
        </p:blipFill>
        <p:spPr bwMode="auto">
          <a:xfrm>
            <a:off x="7076392" y="804691"/>
            <a:ext cx="1981674" cy="2444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066235">
            <a:off x="6464748" y="1121261"/>
            <a:ext cx="750771" cy="3863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8301146" y="1630744"/>
            <a:ext cx="0" cy="145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752600" y="6449291"/>
            <a:ext cx="6629400" cy="256309"/>
            <a:chOff x="1653550" y="6373091"/>
            <a:chExt cx="6858000" cy="256309"/>
          </a:xfrm>
        </p:grpSpPr>
        <p:sp>
          <p:nvSpPr>
            <p:cNvPr id="22" name="Text Placeholder 3"/>
            <p:cNvSpPr txBox="1">
              <a:spLocks/>
            </p:cNvSpPr>
            <p:nvPr/>
          </p:nvSpPr>
          <p:spPr>
            <a:xfrm>
              <a:off x="1653550" y="6373091"/>
              <a:ext cx="6858000" cy="2563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algn="l" rtl="0" eaLnBrk="1" fontAlgn="auto" latinLnBrk="0" hangingPunct="1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fa-IR" sz="1200" b="1" i="0" u="none" strike="noStrike" kern="1200" normalizeH="0" baseline="0" noProof="0" dirty="0">
                <a:solidFill>
                  <a:schemeClr val="accent3">
                    <a:lumMod val="50000"/>
                  </a:schemeClr>
                </a:solidFill>
                <a:uLnTx/>
                <a:uFillTx/>
              </a:endParaRPr>
            </a:p>
          </p:txBody>
        </p:sp>
        <p:sp>
          <p:nvSpPr>
            <p:cNvPr id="24" name="Text Placeholder 3"/>
            <p:cNvSpPr txBox="1">
              <a:spLocks/>
            </p:cNvSpPr>
            <p:nvPr/>
          </p:nvSpPr>
          <p:spPr>
            <a:xfrm>
              <a:off x="698755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Closing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25" name="Text Placeholder 3"/>
            <p:cNvSpPr txBox="1">
              <a:spLocks/>
            </p:cNvSpPr>
            <p:nvPr/>
          </p:nvSpPr>
          <p:spPr>
            <a:xfrm>
              <a:off x="53340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Issues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26" name="Text Placeholder 3"/>
            <p:cNvSpPr txBox="1">
              <a:spLocks/>
            </p:cNvSpPr>
            <p:nvPr/>
          </p:nvSpPr>
          <p:spPr>
            <a:xfrm>
              <a:off x="3439856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Model Steps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27" name="Text Placeholder 3"/>
            <p:cNvSpPr txBox="1">
              <a:spLocks/>
            </p:cNvSpPr>
            <p:nvPr/>
          </p:nvSpPr>
          <p:spPr>
            <a:xfrm>
              <a:off x="16764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Introduction</a:t>
              </a:r>
              <a:endParaRPr kumimoji="0" lang="fa-IR" sz="1200" b="1" i="0" u="none" strike="noStrike" kern="1200" normalizeH="0" baseline="0" noProof="0" dirty="0">
                <a:solidFill>
                  <a:schemeClr val="bg1"/>
                </a:solidFill>
                <a:uLnTx/>
                <a:uFillTx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200" y="608652"/>
            <a:ext cx="4317364" cy="5585857"/>
            <a:chOff x="76200" y="608652"/>
            <a:chExt cx="4317364" cy="558585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608652"/>
              <a:ext cx="4317364" cy="558585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169700" y="757505"/>
              <a:ext cx="1166080" cy="8656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750" dirty="0">
                  <a:latin typeface="Calibri" pitchFamily="34" charset="0"/>
                  <a:cs typeface="Calibri" pitchFamily="34" charset="0"/>
                </a:rPr>
                <a:t>USTM Connection to </a:t>
              </a:r>
              <a:r>
                <a:rPr lang="en-US" sz="750" dirty="0" smtClean="0">
                  <a:latin typeface="Calibri" pitchFamily="34" charset="0"/>
                  <a:cs typeface="Calibri" pitchFamily="34" charset="0"/>
                </a:rPr>
                <a:t>Cache</a:t>
              </a:r>
              <a:endParaRPr lang="en-US" sz="750" dirty="0">
                <a:latin typeface="Calibri" pitchFamily="34" charset="0"/>
                <a:cs typeface="Calibri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750" dirty="0">
                  <a:latin typeface="Calibri" pitchFamily="34" charset="0"/>
                  <a:cs typeface="Calibri" pitchFamily="34" charset="0"/>
                </a:rPr>
                <a:t>USTM Connection to </a:t>
              </a:r>
              <a:r>
                <a:rPr lang="en-US" sz="750" dirty="0" smtClean="0">
                  <a:latin typeface="Calibri" pitchFamily="34" charset="0"/>
                  <a:cs typeface="Calibri" pitchFamily="34" charset="0"/>
                </a:rPr>
                <a:t>Dixie</a:t>
              </a:r>
              <a:endParaRPr lang="en-US" sz="750" dirty="0">
                <a:latin typeface="Calibri" pitchFamily="34" charset="0"/>
                <a:cs typeface="Calibri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750" dirty="0" smtClean="0">
                  <a:latin typeface="Calibri" pitchFamily="34" charset="0"/>
                  <a:cs typeface="Calibri" pitchFamily="34" charset="0"/>
                </a:rPr>
                <a:t>USTM Connection to Wasatch</a:t>
              </a:r>
              <a:endParaRPr lang="en-US" sz="750" dirty="0">
                <a:latin typeface="Calibri" pitchFamily="34" charset="0"/>
                <a:cs typeface="Calibri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750" dirty="0" smtClean="0">
                  <a:latin typeface="Calibri" pitchFamily="34" charset="0"/>
                  <a:cs typeface="Calibri" pitchFamily="34" charset="0"/>
                </a:rPr>
                <a:t>USTM External Node</a:t>
              </a:r>
            </a:p>
            <a:p>
              <a:pPr>
                <a:lnSpc>
                  <a:spcPct val="150000"/>
                </a:lnSpc>
              </a:pPr>
              <a:r>
                <a:rPr lang="en-US" sz="750" dirty="0" smtClean="0">
                  <a:latin typeface="Calibri" pitchFamily="34" charset="0"/>
                  <a:cs typeface="Calibri" pitchFamily="34" charset="0"/>
                </a:rPr>
                <a:t>USTM Internal Node</a:t>
              </a:r>
              <a:endParaRPr lang="en-US" sz="750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51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Friction Factor Equations (IX)</a:t>
            </a:r>
            <a:endParaRPr lang="en-US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13" y="1489288"/>
            <a:ext cx="6789332" cy="387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8219767" y="5952530"/>
            <a:ext cx="578748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8100000">
              <a:srgbClr val="5C8093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45720" tIns="45720" rIns="45720" bIns="45720">
            <a:spAutoFit/>
          </a:bodyPr>
          <a:lstStyle/>
          <a:p>
            <a:r>
              <a:rPr lang="en-US" sz="14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Return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31105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Friction Factor Equations (XI)</a:t>
            </a:r>
            <a:endParaRPr lang="en-US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82" y="1465911"/>
            <a:ext cx="6823836" cy="392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8219767" y="5952530"/>
            <a:ext cx="578748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8100000">
              <a:srgbClr val="5C8093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45720" tIns="45720" rIns="45720" bIns="45720">
            <a:spAutoFit/>
          </a:bodyPr>
          <a:lstStyle/>
          <a:p>
            <a:r>
              <a:rPr lang="en-US" sz="14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Return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25554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Intermodal Mode</a:t>
            </a:r>
            <a:endParaRPr lang="en-US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9144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Goods moved by combination of TRUCK and RAIL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Connections happen at </a:t>
            </a:r>
            <a:r>
              <a:rPr lang="en-US" b="1" u="sng" dirty="0">
                <a:latin typeface="Calibri" pitchFamily="34" charset="0"/>
                <a:cs typeface="Calibri" pitchFamily="34" charset="0"/>
              </a:rPr>
              <a:t>railroad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terminals 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no ports and airports terminals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1400" y="1932207"/>
            <a:ext cx="2123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SzPct val="120000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Locations in Utah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308100" y="3547646"/>
            <a:ext cx="155448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SzPct val="120000"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4 locations</a:t>
            </a:r>
            <a:endParaRPr lang="en-US" sz="5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71800" y="3547646"/>
            <a:ext cx="155448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SzPct val="120000"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5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Locations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48200" y="3544075"/>
            <a:ext cx="155448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SzPct val="120000"/>
            </a:pPr>
            <a:r>
              <a:rPr lang="en-US" sz="1600" b="1" dirty="0">
                <a:latin typeface="Calibri" pitchFamily="34" charset="0"/>
                <a:cs typeface="Calibri" pitchFamily="34" charset="0"/>
              </a:rPr>
              <a:t>5 Locations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324600" y="3532407"/>
            <a:ext cx="155448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SzPct val="120000"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5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Locations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810000" y="4340106"/>
            <a:ext cx="5067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20000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Distributing freight between Intermodal locations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657600" y="4800600"/>
            <a:ext cx="510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SzPct val="120000"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Based on each location’s storage area/tracks percentage of total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308100" y="2313207"/>
            <a:ext cx="6616700" cy="1310639"/>
            <a:chOff x="1308100" y="2362200"/>
            <a:chExt cx="6616700" cy="1310639"/>
          </a:xfrm>
        </p:grpSpPr>
        <p:grpSp>
          <p:nvGrpSpPr>
            <p:cNvPr id="35" name="Group 34"/>
            <p:cNvGrpSpPr/>
            <p:nvPr/>
          </p:nvGrpSpPr>
          <p:grpSpPr>
            <a:xfrm>
              <a:off x="1308100" y="2362200"/>
              <a:ext cx="6616700" cy="923543"/>
              <a:chOff x="1308100" y="2362200"/>
              <a:chExt cx="6616700" cy="923543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308100" y="2819399"/>
                <a:ext cx="1600200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FF0000"/>
                  </a:buClr>
                  <a:buSzPct val="120000"/>
                </a:pPr>
                <a:r>
                  <a:rPr lang="en-US" b="1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BTS</a:t>
                </a:r>
              </a:p>
              <a:p>
                <a:pPr algn="ctr">
                  <a:buClr>
                    <a:srgbClr val="FF0000"/>
                  </a:buClr>
                  <a:buSzPct val="120000"/>
                </a:pPr>
                <a:r>
                  <a:rPr lang="en-US" sz="600" dirty="0"/>
                  <a:t>Bureau of Transportation Statistics</a:t>
                </a:r>
                <a:endParaRPr lang="en-US" sz="600" b="1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971800" y="2819399"/>
                <a:ext cx="1600200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FF0000"/>
                  </a:buClr>
                  <a:buSzPct val="120000"/>
                </a:pPr>
                <a:r>
                  <a:rPr lang="en-US" b="1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CTA</a:t>
                </a:r>
              </a:p>
              <a:p>
                <a:pPr algn="ctr">
                  <a:buClr>
                    <a:srgbClr val="FF0000"/>
                  </a:buClr>
                  <a:buSzPct val="120000"/>
                </a:pPr>
                <a:r>
                  <a:rPr lang="en-US" sz="600" dirty="0"/>
                  <a:t>by David Middendorf in 1998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648200" y="2815828"/>
                <a:ext cx="1600200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FF0000"/>
                  </a:buClr>
                  <a:buSzPct val="120000"/>
                </a:pPr>
                <a:r>
                  <a:rPr lang="en-US" b="1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IANA</a:t>
                </a:r>
              </a:p>
              <a:p>
                <a:pPr algn="ctr">
                  <a:buClr>
                    <a:srgbClr val="FF0000"/>
                  </a:buClr>
                  <a:buSzPct val="120000"/>
                </a:pPr>
                <a:r>
                  <a:rPr lang="en-US" sz="600" dirty="0"/>
                  <a:t>Intermodal Association of North </a:t>
                </a:r>
                <a:r>
                  <a:rPr lang="en-US" sz="600" dirty="0" smtClean="0"/>
                  <a:t>America</a:t>
                </a:r>
                <a:endParaRPr lang="en-US" sz="6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324600" y="2819399"/>
                <a:ext cx="1600200" cy="46634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FF0000"/>
                  </a:buClr>
                  <a:buSzPct val="120000"/>
                </a:pPr>
                <a:r>
                  <a:rPr lang="en-US" b="1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Google Map</a:t>
                </a:r>
              </a:p>
              <a:p>
                <a:pPr algn="ctr">
                  <a:buClr>
                    <a:srgbClr val="FF0000"/>
                  </a:buClr>
                  <a:buSzPct val="120000"/>
                </a:pPr>
                <a:endParaRPr lang="en-US" sz="6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H="1">
                <a:off x="2362200" y="2362200"/>
                <a:ext cx="2164080" cy="381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>
                <a:off x="4038600" y="2362200"/>
                <a:ext cx="487680" cy="381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4526280" y="2362200"/>
                <a:ext cx="655320" cy="381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4526280" y="2362200"/>
                <a:ext cx="2255520" cy="381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Arrow Connector 38"/>
            <p:cNvCxnSpPr>
              <a:stCxn id="8" idx="2"/>
              <a:endCxn id="31" idx="0"/>
            </p:cNvCxnSpPr>
            <p:nvPr/>
          </p:nvCxnSpPr>
          <p:spPr>
            <a:xfrm flipH="1">
              <a:off x="2085340" y="3281064"/>
              <a:ext cx="22860" cy="391775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3761740" y="3281064"/>
              <a:ext cx="0" cy="315575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5425440" y="3281064"/>
              <a:ext cx="0" cy="315575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7101840" y="3281064"/>
              <a:ext cx="0" cy="315575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Curved Connector 44"/>
          <p:cNvCxnSpPr>
            <a:endCxn id="48" idx="0"/>
          </p:cNvCxnSpPr>
          <p:nvPr/>
        </p:nvCxnSpPr>
        <p:spPr>
          <a:xfrm rot="16200000" flipH="1">
            <a:off x="5772086" y="5432289"/>
            <a:ext cx="647826" cy="1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572000" y="5756203"/>
            <a:ext cx="3047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SzPct val="120000"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Different for “Coal” and “Oil and Gas”</a:t>
            </a:r>
          </a:p>
          <a:p>
            <a:pPr algn="ctr">
              <a:buClr>
                <a:srgbClr val="FF0000"/>
              </a:buClr>
              <a:buSzPct val="120000"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(IX)</a:t>
            </a:r>
          </a:p>
        </p:txBody>
      </p:sp>
      <p:pic>
        <p:nvPicPr>
          <p:cNvPr id="16386" name="Picture 2" descr="C:\Users\kaveh.shabani\Desktop\USTM Presentation-Kaveh\bnsf_logistics_park_terminal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264" y="4125983"/>
            <a:ext cx="3591526" cy="1906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1"/>
          <p:cNvSpPr txBox="1">
            <a:spLocks/>
          </p:cNvSpPr>
          <p:nvPr/>
        </p:nvSpPr>
        <p:spPr bwMode="auto">
          <a:xfrm rot="10800000" flipV="1">
            <a:off x="304800" y="6019799"/>
            <a:ext cx="33528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9pPr>
          </a:lstStyle>
          <a:p>
            <a:r>
              <a:rPr lang="en-US" sz="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Source: http://people.hoftsra.edu</a:t>
            </a:r>
            <a:endParaRPr lang="en-US" sz="8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8219767" y="5952530"/>
            <a:ext cx="578748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8100000">
              <a:srgbClr val="5C8093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45720" tIns="45720" rIns="45720" bIns="45720">
            <a:spAutoFit/>
          </a:bodyPr>
          <a:lstStyle/>
          <a:p>
            <a:r>
              <a:rPr lang="en-US" sz="14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Return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0456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Volume 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Validation</a:t>
            </a:r>
            <a:endParaRPr lang="en-US" sz="1800" b="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3829" y="733657"/>
            <a:ext cx="5516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 smtClean="0">
                <a:latin typeface="Calibri" pitchFamily="34" charset="0"/>
                <a:ea typeface="+mj-ea"/>
                <a:cs typeface="Calibri" pitchFamily="34" charset="0"/>
              </a:rPr>
              <a:t>Primary </a:t>
            </a:r>
            <a:r>
              <a:rPr lang="en-US" b="1" kern="0" dirty="0">
                <a:latin typeface="Calibri" pitchFamily="34" charset="0"/>
                <a:ea typeface="+mj-ea"/>
                <a:cs typeface="Calibri" pitchFamily="34" charset="0"/>
              </a:rPr>
              <a:t>Freight </a:t>
            </a:r>
            <a:r>
              <a:rPr lang="en-US" b="1" kern="0" dirty="0" smtClean="0">
                <a:latin typeface="Calibri" pitchFamily="34" charset="0"/>
                <a:ea typeface="+mj-ea"/>
                <a:cs typeface="Calibri" pitchFamily="34" charset="0"/>
              </a:rPr>
              <a:t>Corridor in Non-MPO Area Only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i="1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Using Annual Factor = 306 (instead of 260)</a:t>
            </a:r>
            <a:endParaRPr lang="en-US" b="1" i="1" kern="0" dirty="0">
              <a:solidFill>
                <a:srgbClr val="FF000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52600" y="6437653"/>
            <a:ext cx="6629400" cy="256309"/>
            <a:chOff x="1653550" y="6373091"/>
            <a:chExt cx="6858000" cy="256309"/>
          </a:xfrm>
        </p:grpSpPr>
        <p:sp>
          <p:nvSpPr>
            <p:cNvPr id="8" name="Text Placeholder 3"/>
            <p:cNvSpPr txBox="1">
              <a:spLocks/>
            </p:cNvSpPr>
            <p:nvPr/>
          </p:nvSpPr>
          <p:spPr>
            <a:xfrm>
              <a:off x="1653550" y="6373091"/>
              <a:ext cx="6858000" cy="2563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algn="l" rtl="0" eaLnBrk="1" fontAlgn="auto" latinLnBrk="0" hangingPunct="1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fa-IR" sz="1200" b="1" i="0" u="none" strike="noStrike" kern="1200" normalizeH="0" baseline="0" noProof="0" dirty="0">
                <a:solidFill>
                  <a:schemeClr val="accent3">
                    <a:lumMod val="50000"/>
                  </a:schemeClr>
                </a:solidFill>
                <a:uLnTx/>
                <a:uFillTx/>
              </a:endParaRPr>
            </a:p>
          </p:txBody>
        </p:sp>
        <p:sp>
          <p:nvSpPr>
            <p:cNvPr id="9" name="Text Placeholder 3"/>
            <p:cNvSpPr txBox="1">
              <a:spLocks/>
            </p:cNvSpPr>
            <p:nvPr/>
          </p:nvSpPr>
          <p:spPr>
            <a:xfrm>
              <a:off x="698755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Closing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10" name="Text Placeholder 3"/>
            <p:cNvSpPr txBox="1">
              <a:spLocks/>
            </p:cNvSpPr>
            <p:nvPr/>
          </p:nvSpPr>
          <p:spPr>
            <a:xfrm>
              <a:off x="53340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Issues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1" name="Text Placeholder 3"/>
            <p:cNvSpPr txBox="1">
              <a:spLocks/>
            </p:cNvSpPr>
            <p:nvPr/>
          </p:nvSpPr>
          <p:spPr>
            <a:xfrm>
              <a:off x="3439856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Model Steps</a:t>
              </a:r>
              <a:endParaRPr lang="fa-I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 Placeholder 3"/>
            <p:cNvSpPr txBox="1">
              <a:spLocks/>
            </p:cNvSpPr>
            <p:nvPr/>
          </p:nvSpPr>
          <p:spPr>
            <a:xfrm>
              <a:off x="16764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Introduction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77" y="2585530"/>
            <a:ext cx="2197100" cy="16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9" y="3537931"/>
            <a:ext cx="3298304" cy="191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064" y="3537931"/>
            <a:ext cx="3291840" cy="191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064" y="1524000"/>
            <a:ext cx="3291840" cy="191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9" y="1524000"/>
            <a:ext cx="3298304" cy="191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8219767" y="5952530"/>
            <a:ext cx="762308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8100000">
              <a:srgbClr val="5C8093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45720" tIns="45720" rIns="45720" bIns="45720">
            <a:spAutoFit/>
          </a:bodyPr>
          <a:lstStyle/>
          <a:p>
            <a:r>
              <a:rPr lang="en-US" sz="14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Return 2</a:t>
            </a:r>
            <a:endParaRPr lang="en-US" sz="1400" i="1" dirty="0"/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8219766" y="5542955"/>
            <a:ext cx="762309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8100000">
              <a:srgbClr val="5C8093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45720" tIns="45720" rIns="45720" bIns="45720">
            <a:spAutoFit/>
          </a:bodyPr>
          <a:lstStyle/>
          <a:p>
            <a:r>
              <a:rPr lang="en-US" sz="14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Return 1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685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Derivation of % Empty Truck Equation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963471" y="1536174"/>
            <a:ext cx="384812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In the VIUS survey, the driver was asked what % of the time did they drive empty.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This question presupposes the % of total trip time that was driven empty.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To calculate the number of truck trips driven empty, we apply the formulas outlined in this derivation.</a:t>
            </a:r>
            <a:endParaRPr lang="en-US" sz="16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44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752600" y="6449291"/>
            <a:ext cx="6629400" cy="256309"/>
            <a:chOff x="1653550" y="6373091"/>
            <a:chExt cx="6858000" cy="256309"/>
          </a:xfrm>
        </p:grpSpPr>
        <p:sp>
          <p:nvSpPr>
            <p:cNvPr id="13" name="Text Placeholder 3"/>
            <p:cNvSpPr txBox="1">
              <a:spLocks/>
            </p:cNvSpPr>
            <p:nvPr/>
          </p:nvSpPr>
          <p:spPr>
            <a:xfrm>
              <a:off x="1653550" y="6373091"/>
              <a:ext cx="6858000" cy="2563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algn="l" rtl="0" eaLnBrk="1" fontAlgn="auto" latinLnBrk="0" hangingPunct="1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fa-IR" sz="1200" b="1" i="0" u="none" strike="noStrike" kern="1200" normalizeH="0" baseline="0" noProof="0" dirty="0">
                <a:solidFill>
                  <a:schemeClr val="accent3">
                    <a:lumMod val="50000"/>
                  </a:schemeClr>
                </a:solidFill>
                <a:uLnTx/>
                <a:uFillTx/>
              </a:endParaRPr>
            </a:p>
          </p:txBody>
        </p:sp>
        <p:sp>
          <p:nvSpPr>
            <p:cNvPr id="18" name="Text Placeholder 3"/>
            <p:cNvSpPr txBox="1">
              <a:spLocks/>
            </p:cNvSpPr>
            <p:nvPr/>
          </p:nvSpPr>
          <p:spPr>
            <a:xfrm>
              <a:off x="698755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Closing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19" name="Text Placeholder 3"/>
            <p:cNvSpPr txBox="1">
              <a:spLocks/>
            </p:cNvSpPr>
            <p:nvPr/>
          </p:nvSpPr>
          <p:spPr>
            <a:xfrm>
              <a:off x="53340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Issues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20" name="Text Placeholder 3"/>
            <p:cNvSpPr txBox="1">
              <a:spLocks/>
            </p:cNvSpPr>
            <p:nvPr/>
          </p:nvSpPr>
          <p:spPr>
            <a:xfrm>
              <a:off x="3439856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bg1"/>
                  </a:solidFill>
                  <a:uLnTx/>
                  <a:uFillTx/>
                </a:rPr>
                <a:t>Model Steps</a:t>
              </a:r>
              <a:endParaRPr kumimoji="0" lang="fa-IR" sz="1200" b="1" i="0" u="none" strike="noStrike" kern="1200" normalizeH="0" baseline="0" noProof="0" dirty="0">
                <a:solidFill>
                  <a:schemeClr val="bg1"/>
                </a:solidFill>
                <a:uLnTx/>
                <a:uFillTx/>
              </a:endParaRPr>
            </a:p>
          </p:txBody>
        </p:sp>
        <p:sp>
          <p:nvSpPr>
            <p:cNvPr id="21" name="Text Placeholder 3"/>
            <p:cNvSpPr txBox="1">
              <a:spLocks/>
            </p:cNvSpPr>
            <p:nvPr/>
          </p:nvSpPr>
          <p:spPr>
            <a:xfrm>
              <a:off x="16764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Introduction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7" y="1108505"/>
            <a:ext cx="4161999" cy="450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8219767" y="5952530"/>
            <a:ext cx="578748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8100000">
              <a:srgbClr val="5C8093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45720" tIns="45720" rIns="45720" bIns="45720">
            <a:spAutoFit/>
          </a:bodyPr>
          <a:lstStyle/>
          <a:p>
            <a:r>
              <a:rPr lang="en-US" sz="14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Return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9387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U.S. Crude Oil and Refined Products Pipelines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 rot="10800000" flipV="1">
            <a:off x="1371600" y="5791200"/>
            <a:ext cx="30480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9pPr>
          </a:lstStyle>
          <a:p>
            <a:r>
              <a:rPr lang="en-US" sz="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Source: American Petroleum Institute (API)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143000" y="782320"/>
            <a:ext cx="6705600" cy="4917440"/>
            <a:chOff x="1143000" y="782320"/>
            <a:chExt cx="6705600" cy="4917440"/>
          </a:xfrm>
        </p:grpSpPr>
        <p:pic>
          <p:nvPicPr>
            <p:cNvPr id="5124" name="Picture 4" descr="C:\Users\kaveh.shabani\Desktop\USTM Presentation-Kaveh\Pipeline Network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46200" y="782320"/>
              <a:ext cx="6502400" cy="49174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1143000" y="1752600"/>
              <a:ext cx="2171700" cy="1676400"/>
              <a:chOff x="1143000" y="1752600"/>
              <a:chExt cx="2171700" cy="1676400"/>
            </a:xfrm>
          </p:grpSpPr>
          <p:sp>
            <p:nvSpPr>
              <p:cNvPr id="2" name="Flowchart: Connector 1"/>
              <p:cNvSpPr/>
              <p:nvPr/>
            </p:nvSpPr>
            <p:spPr>
              <a:xfrm>
                <a:off x="2362200" y="2438400"/>
                <a:ext cx="952500" cy="990600"/>
              </a:xfrm>
              <a:prstGeom prst="flowChartConnector">
                <a:avLst/>
              </a:prstGeom>
              <a:noFill/>
              <a:ln w="28575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H="1" flipV="1">
                <a:off x="1143000" y="1752600"/>
                <a:ext cx="1295400" cy="9144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itle 1"/>
          <p:cNvSpPr txBox="1">
            <a:spLocks/>
          </p:cNvSpPr>
          <p:nvPr/>
        </p:nvSpPr>
        <p:spPr bwMode="auto">
          <a:xfrm rot="10800000" flipV="1">
            <a:off x="182880" y="1224280"/>
            <a:ext cx="990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9pPr>
          </a:lstStyle>
          <a:p>
            <a:pPr algn="ctr"/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Pipelines from Wyoming and Colorado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8219767" y="5952530"/>
            <a:ext cx="578748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8100000">
              <a:srgbClr val="5C8093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45720" tIns="45720" rIns="45720" bIns="45720">
            <a:spAutoFit/>
          </a:bodyPr>
          <a:lstStyle/>
          <a:p>
            <a:r>
              <a:rPr lang="en-US" sz="14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Return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6055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Crude Oil 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Movement PADD</a:t>
            </a:r>
            <a:endParaRPr lang="en-US" sz="18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5867400" cy="8382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PADD: </a:t>
            </a: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etroleum</a:t>
            </a: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1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dministration</a:t>
            </a:r>
            <a:r>
              <a:rPr 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</a:t>
            </a:r>
            <a:r>
              <a:rPr lang="en-US" sz="1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efense</a:t>
            </a:r>
            <a:r>
              <a:rPr 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istricts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PAD </a:t>
            </a:r>
            <a:r>
              <a:rPr 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District 4 (Rocky Mountain</a:t>
            </a: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en-US" sz="11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Colorado</a:t>
            </a:r>
            <a:r>
              <a:rPr lang="en-US" sz="11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Idaho, Montana,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Utah</a:t>
            </a:r>
            <a:r>
              <a:rPr lang="en-US" sz="11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1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Wyoming</a:t>
            </a:r>
            <a:endParaRPr lang="en-US" sz="1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 rot="10800000" flipV="1">
            <a:off x="3048000" y="6096000"/>
            <a:ext cx="304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Trebuchet MS" charset="0"/>
              </a:defRPr>
            </a:lvl9pPr>
          </a:lstStyle>
          <a:p>
            <a:pPr algn="ctr"/>
            <a:r>
              <a:rPr lang="en-US" sz="800" b="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Source: U.S. Energy Information Administration (EIA)</a:t>
            </a:r>
          </a:p>
        </p:txBody>
      </p:sp>
      <p:pic>
        <p:nvPicPr>
          <p:cNvPr id="17" name="Picture 4" descr="C:\Users\kaveh.shabani\Desktop\USTM Presentation-Kaveh\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15"/>
          <a:stretch/>
        </p:blipFill>
        <p:spPr bwMode="auto">
          <a:xfrm>
            <a:off x="1085850" y="2581075"/>
            <a:ext cx="6457950" cy="3591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6200" y="533400"/>
            <a:ext cx="8915400" cy="1066800"/>
            <a:chOff x="76200" y="533400"/>
            <a:chExt cx="8915400" cy="1066800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304800" y="533400"/>
              <a:ext cx="8686800" cy="1066800"/>
            </a:xfrm>
            <a:prstGeom prst="rect">
              <a:avLst/>
            </a:prstGeom>
          </p:spPr>
          <p:txBody>
            <a:bodyPr vert="horz" lIns="91440" tIns="45720" rIns="91440" bIns="45720" numCol="1" rtlCol="1" anchor="ctr">
              <a:noAutofit/>
            </a:bodyPr>
            <a:lstStyle/>
            <a:p>
              <a:pPr lvl="0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b="1" dirty="0">
                  <a:latin typeface="Calibri" pitchFamily="34" charset="0"/>
                  <a:cs typeface="Calibri" pitchFamily="34" charset="0"/>
                </a:rPr>
                <a:t>Generation &amp; Mode Share </a:t>
              </a:r>
              <a:r>
                <a:rPr lang="en-US" b="1" dirty="0" smtClean="0">
                  <a:latin typeface="Calibri" pitchFamily="34" charset="0"/>
                  <a:ea typeface="+mj-ea"/>
                  <a:cs typeface="Calibri" pitchFamily="34" charset="0"/>
                </a:rPr>
                <a:t>:</a:t>
              </a:r>
              <a:r>
                <a:rPr lang="en-US" sz="2000" b="1" dirty="0" smtClean="0">
                  <a:latin typeface="Calibri" pitchFamily="34" charset="0"/>
                  <a:ea typeface="+mj-ea"/>
                  <a:cs typeface="Calibri" pitchFamily="34" charset="0"/>
                </a:rPr>
                <a:t> </a:t>
              </a:r>
              <a:r>
                <a:rPr lang="en-US" sz="1500" b="1" dirty="0" smtClean="0">
                  <a:latin typeface="Calibri" pitchFamily="34" charset="0"/>
                  <a:ea typeface="+mj-ea"/>
                  <a:cs typeface="Calibri" pitchFamily="34" charset="0"/>
                </a:rPr>
                <a:t>“</a:t>
              </a:r>
              <a:r>
                <a:rPr lang="en-US" sz="1500" b="1" dirty="0">
                  <a:latin typeface="Calibri" pitchFamily="34" charset="0"/>
                  <a:ea typeface="+mj-ea"/>
                  <a:cs typeface="Calibri" pitchFamily="34" charset="0"/>
                </a:rPr>
                <a:t>Energy Information Administration</a:t>
              </a:r>
              <a:r>
                <a:rPr lang="en-US" sz="1500" b="1" dirty="0" smtClean="0">
                  <a:latin typeface="Calibri" pitchFamily="34" charset="0"/>
                  <a:ea typeface="+mj-ea"/>
                  <a:cs typeface="Calibri" pitchFamily="34" charset="0"/>
                </a:rPr>
                <a:t>” </a:t>
              </a:r>
              <a:r>
                <a:rPr lang="en-US" sz="1600" dirty="0" smtClean="0">
                  <a:latin typeface="Calibri" pitchFamily="34" charset="0"/>
                  <a:ea typeface="+mj-ea"/>
                  <a:cs typeface="Calibri" pitchFamily="34" charset="0"/>
                </a:rPr>
                <a:t>and </a:t>
              </a:r>
              <a:r>
                <a:rPr lang="en-US" sz="1500" b="1" dirty="0" smtClean="0">
                  <a:latin typeface="Calibri" pitchFamily="34" charset="0"/>
                  <a:ea typeface="+mj-ea"/>
                  <a:cs typeface="Calibri" pitchFamily="34" charset="0"/>
                </a:rPr>
                <a:t>“</a:t>
              </a:r>
              <a:r>
                <a:rPr lang="en-US" sz="1500" b="1" dirty="0">
                  <a:latin typeface="Calibri" pitchFamily="34" charset="0"/>
                  <a:ea typeface="+mj-ea"/>
                  <a:cs typeface="Calibri" pitchFamily="34" charset="0"/>
                </a:rPr>
                <a:t>Utah Geological </a:t>
              </a:r>
              <a:r>
                <a:rPr lang="en-US" sz="1500" b="1" dirty="0" smtClean="0">
                  <a:latin typeface="Calibri" pitchFamily="34" charset="0"/>
                  <a:ea typeface="+mj-ea"/>
                  <a:cs typeface="Calibri" pitchFamily="34" charset="0"/>
                </a:rPr>
                <a:t>Survey” </a:t>
              </a:r>
              <a:r>
                <a:rPr lang="en-US" sz="1600" dirty="0" smtClean="0">
                  <a:latin typeface="Calibri" pitchFamily="34" charset="0"/>
                  <a:ea typeface="+mj-ea"/>
                  <a:cs typeface="Calibri" pitchFamily="34" charset="0"/>
                </a:rPr>
                <a:t>data</a:t>
              </a:r>
              <a:endParaRPr lang="en-US" sz="1600" b="1" dirty="0">
                <a:latin typeface="Calibri" pitchFamily="34" charset="0"/>
                <a:ea typeface="+mj-ea"/>
                <a:cs typeface="Calibri" pitchFamily="34" charset="0"/>
              </a:endParaRPr>
            </a:p>
            <a:p>
              <a:pPr lvl="0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b="1" dirty="0" smtClean="0">
                  <a:latin typeface="Calibri" pitchFamily="34" charset="0"/>
                  <a:ea typeface="+mj-ea"/>
                  <a:cs typeface="Calibri" pitchFamily="34" charset="0"/>
                </a:rPr>
                <a:t>Distribution</a:t>
              </a:r>
              <a:r>
                <a:rPr lang="en-US" b="1" dirty="0">
                  <a:latin typeface="Calibri" pitchFamily="34" charset="0"/>
                  <a:ea typeface="+mj-ea"/>
                  <a:cs typeface="Calibri" pitchFamily="34" charset="0"/>
                </a:rPr>
                <a:t>:</a:t>
              </a:r>
              <a:r>
                <a:rPr lang="en-US" sz="2000" dirty="0" smtClean="0">
                  <a:latin typeface="Calibri" pitchFamily="34" charset="0"/>
                  <a:ea typeface="+mj-ea"/>
                  <a:cs typeface="Calibri" pitchFamily="34" charset="0"/>
                </a:rPr>
                <a:t> </a:t>
              </a:r>
              <a:r>
                <a:rPr lang="en-US" sz="1600" dirty="0" smtClean="0">
                  <a:latin typeface="Calibri" pitchFamily="34" charset="0"/>
                  <a:ea typeface="+mj-ea"/>
                  <a:cs typeface="Calibri" pitchFamily="34" charset="0"/>
                </a:rPr>
                <a:t>crude oil is </a:t>
              </a:r>
              <a:r>
                <a:rPr lang="en-US" sz="1600" dirty="0">
                  <a:latin typeface="Calibri" pitchFamily="34" charset="0"/>
                  <a:ea typeface="+mj-ea"/>
                  <a:cs typeface="Calibri" pitchFamily="34" charset="0"/>
                </a:rPr>
                <a:t>produced at </a:t>
              </a:r>
              <a:r>
                <a:rPr lang="en-US" sz="1600" b="1" u="sng" dirty="0" smtClean="0">
                  <a:latin typeface="Calibri" pitchFamily="34" charset="0"/>
                  <a:ea typeface="+mj-ea"/>
                  <a:cs typeface="Calibri" pitchFamily="34" charset="0"/>
                </a:rPr>
                <a:t>wells </a:t>
              </a:r>
              <a:r>
                <a:rPr lang="en-US" sz="1600" dirty="0" smtClean="0">
                  <a:latin typeface="Calibri" pitchFamily="34" charset="0"/>
                  <a:ea typeface="+mj-ea"/>
                  <a:cs typeface="Calibri" pitchFamily="34" charset="0"/>
                </a:rPr>
                <a:t>and </a:t>
              </a:r>
              <a:r>
                <a:rPr lang="en-US" sz="1600" dirty="0">
                  <a:latin typeface="Calibri" pitchFamily="34" charset="0"/>
                  <a:ea typeface="+mj-ea"/>
                  <a:cs typeface="Calibri" pitchFamily="34" charset="0"/>
                </a:rPr>
                <a:t>attracted to </a:t>
              </a:r>
              <a:r>
                <a:rPr lang="en-US" sz="1600" b="1" u="sng" dirty="0" smtClean="0">
                  <a:latin typeface="Calibri" pitchFamily="34" charset="0"/>
                  <a:ea typeface="+mj-ea"/>
                  <a:cs typeface="Calibri" pitchFamily="34" charset="0"/>
                </a:rPr>
                <a:t>refineries</a:t>
              </a:r>
              <a:endParaRPr lang="en-US" b="1" u="sng" dirty="0">
                <a:latin typeface="Calibri" pitchFamily="34" charset="0"/>
                <a:ea typeface="+mj-ea"/>
                <a:cs typeface="Calibri" pitchFamily="34" charset="0"/>
              </a:endParaRPr>
            </a:p>
          </p:txBody>
        </p:sp>
        <p:sp>
          <p:nvSpPr>
            <p:cNvPr id="5" name="Left Brace 4"/>
            <p:cNvSpPr/>
            <p:nvPr/>
          </p:nvSpPr>
          <p:spPr>
            <a:xfrm>
              <a:off x="76200" y="609600"/>
              <a:ext cx="381000" cy="990600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8219767" y="5952530"/>
            <a:ext cx="578748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8100000">
              <a:srgbClr val="5C8093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45720" tIns="45720" rIns="45720" bIns="45720">
            <a:spAutoFit/>
          </a:bodyPr>
          <a:lstStyle/>
          <a:p>
            <a:r>
              <a:rPr lang="en-US" sz="14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Return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071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48B2A0F8-EBEB-404A-BF71-840FBCDFF8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04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Short Haul Generation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314049"/>
              </p:ext>
            </p:extLst>
          </p:nvPr>
        </p:nvGraphicFramePr>
        <p:xfrm>
          <a:off x="533400" y="990600"/>
          <a:ext cx="8094953" cy="486340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66800"/>
                <a:gridCol w="1905000"/>
                <a:gridCol w="2654273"/>
                <a:gridCol w="822960"/>
                <a:gridCol w="822960"/>
                <a:gridCol w="822960"/>
              </a:tblGrid>
              <a:tr h="206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Vehicle </a:t>
                      </a:r>
                      <a:r>
                        <a:rPr lang="en-US" sz="12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Type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Variables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Light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Medium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Heavy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51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Moving </a:t>
                      </a:r>
                      <a:r>
                        <a:rPr lang="en-US" sz="16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People</a:t>
                      </a:r>
                      <a:endParaRPr lang="en-US" sz="1600" b="1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School Bus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Households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0.00029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0.00116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 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5164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Shuttle Service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Households</a:t>
                      </a:r>
                      <a:r>
                        <a:rPr lang="en-US" sz="1200" u="none" strike="noStrike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+ Total Employment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0.00174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0.00019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 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5164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Private Transport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Total Employment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0.00126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0.00014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 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5164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Goods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Package/Product/ Mail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Households + </a:t>
                      </a:r>
                      <a:r>
                        <a:rPr lang="en-US" sz="12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Total Employment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0.00044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0.00001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0.00001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5164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Urban </a:t>
                      </a:r>
                      <a:r>
                        <a:rPr lang="en-US" sz="12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Freight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Agriculture</a:t>
                      </a:r>
                      <a:r>
                        <a:rPr lang="en-US" sz="1200" u="none" strike="noStrike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+</a:t>
                      </a:r>
                      <a:r>
                        <a:rPr lang="en-US" sz="12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Mining + Construction</a:t>
                      </a:r>
                      <a:r>
                        <a:rPr lang="en-US" sz="1200" u="none" strike="noStrike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Employment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0.32908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0.33920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0.49432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5164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Industrial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0.27809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0.28404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0.29545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5164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Retail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0.26327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0.29695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0.18466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5164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Other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0.12956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0.07981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0.02557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5164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Households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0.07441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0.11620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0.10795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5164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Construction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Households </a:t>
                      </a:r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+ </a:t>
                      </a:r>
                      <a:r>
                        <a:rPr lang="en-US" sz="12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Total Employment +   </a:t>
                      </a:r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 * Construction </a:t>
                      </a:r>
                      <a:r>
                        <a:rPr lang="en-US" sz="12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Employment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0.00810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0.00248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0.00579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51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Services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Safety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Households + </a:t>
                      </a:r>
                      <a:r>
                        <a:rPr lang="en-US" sz="12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Total Employment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0.00418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0.00205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0.00230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5164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Utility Vehicles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Households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0.00779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0.00288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 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5164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Business/Personal Services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Households + </a:t>
                      </a:r>
                      <a:r>
                        <a:rPr lang="en-US" sz="12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Total Employment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0.08249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0.01689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 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752600" y="6449291"/>
            <a:ext cx="6629400" cy="256309"/>
            <a:chOff x="1653550" y="6373091"/>
            <a:chExt cx="6858000" cy="256309"/>
          </a:xfrm>
        </p:grpSpPr>
        <p:sp>
          <p:nvSpPr>
            <p:cNvPr id="7" name="Text Placeholder 3"/>
            <p:cNvSpPr txBox="1">
              <a:spLocks/>
            </p:cNvSpPr>
            <p:nvPr/>
          </p:nvSpPr>
          <p:spPr>
            <a:xfrm>
              <a:off x="1653550" y="6373091"/>
              <a:ext cx="6858000" cy="2563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algn="l" rtl="0" eaLnBrk="1" fontAlgn="auto" latinLnBrk="0" hangingPunct="1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fa-IR" sz="1200" b="1" i="0" u="none" strike="noStrike" kern="1200" normalizeH="0" baseline="0" noProof="0" dirty="0">
                <a:solidFill>
                  <a:schemeClr val="accent3">
                    <a:lumMod val="50000"/>
                  </a:schemeClr>
                </a:solidFill>
                <a:uLnTx/>
                <a:uFillTx/>
              </a:endParaRPr>
            </a:p>
          </p:txBody>
        </p:sp>
        <p:sp>
          <p:nvSpPr>
            <p:cNvPr id="8" name="Text Placeholder 3"/>
            <p:cNvSpPr txBox="1">
              <a:spLocks/>
            </p:cNvSpPr>
            <p:nvPr/>
          </p:nvSpPr>
          <p:spPr>
            <a:xfrm>
              <a:off x="698755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Closing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9" name="Text Placeholder 3"/>
            <p:cNvSpPr txBox="1">
              <a:spLocks/>
            </p:cNvSpPr>
            <p:nvPr/>
          </p:nvSpPr>
          <p:spPr>
            <a:xfrm>
              <a:off x="53340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Issues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10" name="Text Placeholder 3"/>
            <p:cNvSpPr txBox="1">
              <a:spLocks/>
            </p:cNvSpPr>
            <p:nvPr/>
          </p:nvSpPr>
          <p:spPr>
            <a:xfrm>
              <a:off x="3439856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bg1"/>
                  </a:solidFill>
                  <a:uLnTx/>
                  <a:uFillTx/>
                </a:rPr>
                <a:t>Model Steps</a:t>
              </a:r>
              <a:endParaRPr kumimoji="0" lang="fa-IR" sz="1200" b="1" i="0" u="none" strike="noStrike" kern="1200" normalizeH="0" baseline="0" noProof="0" dirty="0">
                <a:solidFill>
                  <a:schemeClr val="bg1"/>
                </a:solidFill>
                <a:uLnTx/>
                <a:uFillTx/>
              </a:endParaRPr>
            </a:p>
          </p:txBody>
        </p:sp>
        <p:sp>
          <p:nvSpPr>
            <p:cNvPr id="11" name="Text Placeholder 3"/>
            <p:cNvSpPr txBox="1">
              <a:spLocks/>
            </p:cNvSpPr>
            <p:nvPr/>
          </p:nvSpPr>
          <p:spPr>
            <a:xfrm>
              <a:off x="16764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Introduction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20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Long Haul Generation</a:t>
            </a: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533400" y="1220708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20000"/>
              <a:buFont typeface="Wingdings" pitchFamily="2" charset="2"/>
              <a:buChar char="Ø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Multivariate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and multi-tier regression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analyses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3657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20000"/>
              <a:buFont typeface="Wingdings" pitchFamily="2" charset="2"/>
              <a:buChar char="Ø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Using some advanced outlier-detection methods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1600" y="4343400"/>
            <a:ext cx="731693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Overall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measures of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influence (</a:t>
            </a:r>
            <a:r>
              <a:rPr lang="en-US" sz="12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Cook’s </a:t>
            </a:r>
            <a:r>
              <a:rPr lang="en-US" sz="12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Distance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12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DFBETA</a:t>
            </a:r>
            <a:r>
              <a:rPr lang="en-US" dirty="0" smtClean="0"/>
              <a:t>)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Unusual observations (</a:t>
            </a:r>
            <a:r>
              <a:rPr lang="en-US" sz="1200" i="1" dirty="0">
                <a:latin typeface="Calibri" pitchFamily="34" charset="0"/>
                <a:cs typeface="Calibri" pitchFamily="34" charset="0"/>
              </a:rPr>
              <a:t>questionable employment or tonnages or ratio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Regression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both with and without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outliers (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and all reasonable combination of variables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599" y="1752600"/>
            <a:ext cx="734156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More than one trip generation equation for a commodity group</a:t>
            </a:r>
            <a:endParaRPr lang="en-US" dirty="0" smtClean="0"/>
          </a:p>
          <a:p>
            <a:pPr marL="285750" indent="-285750">
              <a:buFont typeface="Wingdings" pitchFamily="2" charset="2"/>
              <a:buChar char="ü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Better measures of fitness (RMSE, R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t-stat, p-value)</a:t>
            </a:r>
            <a:endParaRPr lang="en-US" baseline="300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Grouping counties based on reasonable characteristics (rural, urban, etc.)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727036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kern="0" dirty="0" smtClean="0">
                <a:latin typeface="Calibri" pitchFamily="34" charset="0"/>
                <a:cs typeface="Calibri" pitchFamily="34" charset="0"/>
              </a:rPr>
              <a:t>Long Haul Trip End Model Estimation</a:t>
            </a:r>
            <a:endParaRPr lang="en-US" sz="1400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752600" y="6449291"/>
            <a:ext cx="6629400" cy="256309"/>
            <a:chOff x="1653550" y="6373091"/>
            <a:chExt cx="6858000" cy="256309"/>
          </a:xfrm>
        </p:grpSpPr>
        <p:sp>
          <p:nvSpPr>
            <p:cNvPr id="18" name="Text Placeholder 3"/>
            <p:cNvSpPr txBox="1">
              <a:spLocks/>
            </p:cNvSpPr>
            <p:nvPr/>
          </p:nvSpPr>
          <p:spPr>
            <a:xfrm>
              <a:off x="1653550" y="6373091"/>
              <a:ext cx="6858000" cy="2563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algn="l" rtl="0" eaLnBrk="1" fontAlgn="auto" latinLnBrk="0" hangingPunct="1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fa-IR" sz="1200" b="1" i="0" u="none" strike="noStrike" kern="1200" normalizeH="0" baseline="0" noProof="0" dirty="0">
                <a:solidFill>
                  <a:schemeClr val="accent3">
                    <a:lumMod val="50000"/>
                  </a:schemeClr>
                </a:solidFill>
                <a:uLnTx/>
                <a:uFillTx/>
              </a:endParaRPr>
            </a:p>
          </p:txBody>
        </p:sp>
        <p:sp>
          <p:nvSpPr>
            <p:cNvPr id="19" name="Text Placeholder 3"/>
            <p:cNvSpPr txBox="1">
              <a:spLocks/>
            </p:cNvSpPr>
            <p:nvPr/>
          </p:nvSpPr>
          <p:spPr>
            <a:xfrm>
              <a:off x="698755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Closing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20" name="Text Placeholder 3"/>
            <p:cNvSpPr txBox="1">
              <a:spLocks/>
            </p:cNvSpPr>
            <p:nvPr/>
          </p:nvSpPr>
          <p:spPr>
            <a:xfrm>
              <a:off x="53340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Issues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21" name="Text Placeholder 3"/>
            <p:cNvSpPr txBox="1">
              <a:spLocks/>
            </p:cNvSpPr>
            <p:nvPr/>
          </p:nvSpPr>
          <p:spPr>
            <a:xfrm>
              <a:off x="3439856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bg1"/>
                  </a:solidFill>
                  <a:uLnTx/>
                  <a:uFillTx/>
                </a:rPr>
                <a:t>Model Steps</a:t>
              </a:r>
              <a:endParaRPr kumimoji="0" lang="fa-IR" sz="1200" b="1" i="0" u="none" strike="noStrike" kern="1200" normalizeH="0" baseline="0" noProof="0" dirty="0">
                <a:solidFill>
                  <a:schemeClr val="bg1"/>
                </a:solidFill>
                <a:uLnTx/>
                <a:uFillTx/>
              </a:endParaRPr>
            </a:p>
          </p:txBody>
        </p:sp>
        <p:sp>
          <p:nvSpPr>
            <p:cNvPr id="22" name="Text Placeholder 3"/>
            <p:cNvSpPr txBox="1">
              <a:spLocks/>
            </p:cNvSpPr>
            <p:nvPr/>
          </p:nvSpPr>
          <p:spPr>
            <a:xfrm>
              <a:off x="16764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Introduction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8219767" y="5952530"/>
            <a:ext cx="592278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8100000">
              <a:srgbClr val="5C8093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45720" tIns="45720" rIns="45720" bIns="45720">
            <a:spAutoFit/>
          </a:bodyPr>
          <a:lstStyle/>
          <a:p>
            <a:r>
              <a:rPr lang="en-US" sz="14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Details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86777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Long Haul Generation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A1C0-A086-4E40-AB7F-5D389309013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1" y="685801"/>
            <a:ext cx="5534639" cy="349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752600" y="6449291"/>
            <a:ext cx="6629400" cy="256309"/>
            <a:chOff x="1653550" y="6373091"/>
            <a:chExt cx="6858000" cy="256309"/>
          </a:xfrm>
        </p:grpSpPr>
        <p:sp>
          <p:nvSpPr>
            <p:cNvPr id="8" name="Text Placeholder 3"/>
            <p:cNvSpPr txBox="1">
              <a:spLocks/>
            </p:cNvSpPr>
            <p:nvPr/>
          </p:nvSpPr>
          <p:spPr>
            <a:xfrm>
              <a:off x="1653550" y="6373091"/>
              <a:ext cx="6858000" cy="2563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algn="l" rtl="0" eaLnBrk="1" fontAlgn="auto" latinLnBrk="0" hangingPunct="1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fa-IR" sz="1200" b="1" i="0" u="none" strike="noStrike" kern="1200" normalizeH="0" baseline="0" noProof="0" dirty="0">
                <a:solidFill>
                  <a:schemeClr val="accent3">
                    <a:lumMod val="50000"/>
                  </a:schemeClr>
                </a:solidFill>
                <a:uLnTx/>
                <a:uFillTx/>
              </a:endParaRPr>
            </a:p>
          </p:txBody>
        </p:sp>
        <p:sp>
          <p:nvSpPr>
            <p:cNvPr id="9" name="Text Placeholder 3"/>
            <p:cNvSpPr txBox="1">
              <a:spLocks/>
            </p:cNvSpPr>
            <p:nvPr/>
          </p:nvSpPr>
          <p:spPr>
            <a:xfrm>
              <a:off x="698755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Closing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10" name="Text Placeholder 3"/>
            <p:cNvSpPr txBox="1">
              <a:spLocks/>
            </p:cNvSpPr>
            <p:nvPr/>
          </p:nvSpPr>
          <p:spPr>
            <a:xfrm>
              <a:off x="53340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tx2">
                      <a:lumMod val="25000"/>
                    </a:schemeClr>
                  </a:solidFill>
                  <a:uLnTx/>
                  <a:uFillTx/>
                </a:rPr>
                <a:t>Issues</a:t>
              </a:r>
              <a:endParaRPr kumimoji="0" lang="fa-IR" sz="1200" b="1" i="0" u="none" strike="noStrike" kern="1200" normalizeH="0" baseline="0" noProof="0" dirty="0">
                <a:solidFill>
                  <a:schemeClr val="tx2">
                    <a:lumMod val="25000"/>
                  </a:schemeClr>
                </a:solidFill>
                <a:uLnTx/>
                <a:uFillTx/>
              </a:endParaRPr>
            </a:p>
          </p:txBody>
        </p:sp>
        <p:sp>
          <p:nvSpPr>
            <p:cNvPr id="11" name="Text Placeholder 3"/>
            <p:cNvSpPr txBox="1">
              <a:spLocks/>
            </p:cNvSpPr>
            <p:nvPr/>
          </p:nvSpPr>
          <p:spPr>
            <a:xfrm>
              <a:off x="3439856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1" i="0" u="none" strike="noStrike" kern="1200" normalizeH="0" baseline="0" noProof="0" dirty="0" smtClean="0">
                  <a:solidFill>
                    <a:schemeClr val="bg1"/>
                  </a:solidFill>
                  <a:uLnTx/>
                  <a:uFillTx/>
                </a:rPr>
                <a:t>Model Steps</a:t>
              </a:r>
              <a:endParaRPr kumimoji="0" lang="fa-IR" sz="1200" b="1" i="0" u="none" strike="noStrike" kern="1200" normalizeH="0" baseline="0" noProof="0" dirty="0">
                <a:solidFill>
                  <a:schemeClr val="bg1"/>
                </a:solidFill>
                <a:uLnTx/>
                <a:uFillTx/>
              </a:endParaRPr>
            </a:p>
          </p:txBody>
        </p:sp>
        <p:sp>
          <p:nvSpPr>
            <p:cNvPr id="12" name="Text Placeholder 3"/>
            <p:cNvSpPr txBox="1">
              <a:spLocks/>
            </p:cNvSpPr>
            <p:nvPr/>
          </p:nvSpPr>
          <p:spPr>
            <a:xfrm>
              <a:off x="1676400" y="6393872"/>
              <a:ext cx="1371600" cy="2238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marL="0" marR="0" lvl="0" indent="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Introduction</a:t>
              </a:r>
              <a:endParaRPr lang="fa-IR" sz="12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57400" y="1219200"/>
            <a:ext cx="5410200" cy="1181100"/>
            <a:chOff x="945652" y="2954654"/>
            <a:chExt cx="5410200" cy="1181100"/>
          </a:xfrm>
        </p:grpSpPr>
        <p:cxnSp>
          <p:nvCxnSpPr>
            <p:cNvPr id="17" name="Curved Connector 16"/>
            <p:cNvCxnSpPr>
              <a:endCxn id="18" idx="1"/>
            </p:cNvCxnSpPr>
            <p:nvPr/>
          </p:nvCxnSpPr>
          <p:spPr>
            <a:xfrm>
              <a:off x="945652" y="2954654"/>
              <a:ext cx="4264524" cy="914400"/>
            </a:xfrm>
            <a:prstGeom prst="curvedConnector3">
              <a:avLst>
                <a:gd name="adj1" fmla="val 44534"/>
              </a:avLst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5210176" y="3602354"/>
              <a:ext cx="1145676" cy="533400"/>
            </a:xfrm>
            <a:prstGeom prst="rect">
              <a:avLst/>
            </a:prstGeom>
          </p:spPr>
          <p:txBody>
            <a:bodyPr vert="horz" lIns="91440" tIns="45720" rIns="91440" bIns="45720" numCol="1" rtlCol="1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b="1" i="1" dirty="0" smtClean="0">
                  <a:solidFill>
                    <a:srgbClr val="FF0000"/>
                  </a:solidFill>
                  <a:latin typeface="Calibri" pitchFamily="34" charset="0"/>
                  <a:ea typeface="+mj-ea"/>
                  <a:cs typeface="Calibri" pitchFamily="34" charset="0"/>
                </a:rPr>
                <a:t>Too high?</a:t>
              </a:r>
              <a:endParaRPr lang="en-US" b="1" i="1" dirty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67300" y="2386853"/>
            <a:ext cx="3791234" cy="3861547"/>
            <a:chOff x="5067300" y="2386853"/>
            <a:chExt cx="3791234" cy="3861547"/>
          </a:xfrm>
        </p:grpSpPr>
        <p:sp>
          <p:nvSpPr>
            <p:cNvPr id="25" name="Rectangle 24"/>
            <p:cNvSpPr/>
            <p:nvPr/>
          </p:nvSpPr>
          <p:spPr>
            <a:xfrm>
              <a:off x="5106047" y="5725180"/>
              <a:ext cx="3752487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 smtClean="0">
                  <a:latin typeface="Calibri" pitchFamily="34" charset="0"/>
                  <a:cs typeface="Calibri" pitchFamily="34" charset="0"/>
                </a:rPr>
                <a:t>Produced by commercial operators and by state and county agencies in most counties in Utah</a:t>
              </a:r>
              <a:endParaRPr lang="en-US" sz="1400" i="1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067300" y="2386853"/>
              <a:ext cx="3791234" cy="3223789"/>
              <a:chOff x="5067300" y="2386853"/>
              <a:chExt cx="3791234" cy="3223789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067300" y="4410313"/>
                <a:ext cx="3791234" cy="12003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i="1" dirty="0">
                    <a:latin typeface="Calibri" pitchFamily="34" charset="0"/>
                    <a:cs typeface="Calibri" pitchFamily="34" charset="0"/>
                  </a:rPr>
                  <a:t>More than </a:t>
                </a:r>
                <a:r>
                  <a:rPr lang="en-US" i="1" dirty="0" smtClean="0">
                    <a:latin typeface="Calibri" pitchFamily="34" charset="0"/>
                    <a:cs typeface="Calibri" pitchFamily="34" charset="0"/>
                  </a:rPr>
                  <a:t>200 </a:t>
                </a:r>
                <a:r>
                  <a:rPr lang="en-US" i="1" dirty="0">
                    <a:latin typeface="Calibri" pitchFamily="34" charset="0"/>
                    <a:cs typeface="Calibri" pitchFamily="34" charset="0"/>
                  </a:rPr>
                  <a:t>active pits and quarries across the </a:t>
                </a:r>
                <a:r>
                  <a:rPr lang="en-US" i="1" dirty="0" smtClean="0">
                    <a:latin typeface="Calibri" pitchFamily="34" charset="0"/>
                    <a:cs typeface="Calibri" pitchFamily="34" charset="0"/>
                  </a:rPr>
                  <a:t>state!</a:t>
                </a:r>
              </a:p>
              <a:p>
                <a:pPr algn="ctr"/>
                <a:r>
                  <a:rPr lang="en-US" i="1" dirty="0" smtClean="0">
                    <a:latin typeface="Calibri" pitchFamily="34" charset="0"/>
                    <a:cs typeface="Calibri" pitchFamily="34" charset="0"/>
                  </a:rPr>
                  <a:t> About </a:t>
                </a:r>
                <a:r>
                  <a:rPr lang="en-US" b="1" i="1" u="sng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35 million tons</a:t>
                </a:r>
                <a:r>
                  <a:rPr lang="en-US" i="1" dirty="0" smtClean="0">
                    <a:latin typeface="Calibri" pitchFamily="34" charset="0"/>
                    <a:cs typeface="Calibri" pitchFamily="34" charset="0"/>
                  </a:rPr>
                  <a:t> of gravel, sand and crushed stone produced in 2009</a:t>
                </a:r>
                <a:endParaRPr lang="en-US" i="1" dirty="0"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1026" name="Picture 2" descr="U:\WGX\_Papers-Abstracts\2012-08_TRB Applications Conference\_Presentation\Pics\CFP41948062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3308" y="2386853"/>
                <a:ext cx="2801824" cy="186414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0" y="4350603"/>
            <a:ext cx="4572000" cy="885804"/>
            <a:chOff x="0" y="4350603"/>
            <a:chExt cx="4572000" cy="885804"/>
          </a:xfrm>
        </p:grpSpPr>
        <p:sp>
          <p:nvSpPr>
            <p:cNvPr id="24" name="Rectangle 23"/>
            <p:cNvSpPr/>
            <p:nvPr/>
          </p:nvSpPr>
          <p:spPr>
            <a:xfrm>
              <a:off x="3276600" y="4350603"/>
              <a:ext cx="1295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Sand </a:t>
              </a:r>
            </a:p>
            <a:p>
              <a:pPr algn="ctr"/>
              <a:r>
                <a:rPr lang="en-US" sz="1600" b="1" i="1" dirty="0" smtClean="0">
                  <a:latin typeface="Calibri" pitchFamily="34" charset="0"/>
                  <a:cs typeface="Calibri" pitchFamily="34" charset="0"/>
                </a:rPr>
                <a:t>and </a:t>
              </a:r>
            </a:p>
            <a:p>
              <a:pPr algn="ctr"/>
              <a:r>
                <a:rPr lang="en-US" sz="1600" b="1" i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Gravel 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901311" y="4352397"/>
              <a:ext cx="2214516" cy="884010"/>
              <a:chOff x="168872" y="4373790"/>
              <a:chExt cx="2214516" cy="88401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79185" y="4453636"/>
                <a:ext cx="131228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 smtClean="0">
                    <a:latin typeface="Calibri" pitchFamily="34" charset="0"/>
                    <a:cs typeface="Calibri" pitchFamily="34" charset="0"/>
                  </a:rPr>
                  <a:t>Metallic Ores</a:t>
                </a:r>
                <a:endParaRPr lang="en-US" sz="16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79185" y="4858078"/>
                <a:ext cx="200420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 smtClean="0">
                    <a:latin typeface="Calibri" pitchFamily="34" charset="0"/>
                    <a:cs typeface="Calibri" pitchFamily="34" charset="0"/>
                  </a:rPr>
                  <a:t>Nonmetallic Minerals</a:t>
                </a:r>
                <a:endParaRPr lang="en-US" sz="16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" name="Left Brace 20"/>
              <p:cNvSpPr/>
              <p:nvPr/>
            </p:nvSpPr>
            <p:spPr>
              <a:xfrm>
                <a:off x="168872" y="4373790"/>
                <a:ext cx="379185" cy="884010"/>
              </a:xfrm>
              <a:prstGeom prst="leftBrace">
                <a:avLst>
                  <a:gd name="adj1" fmla="val 34169"/>
                  <a:gd name="adj2" fmla="val 50000"/>
                </a:avLst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0" y="4625125"/>
              <a:ext cx="111162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MNRL</a:t>
              </a:r>
              <a:endParaRPr lang="en-US" sz="1600" b="1" i="1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315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48B2A0F8-EBEB-404A-BF71-840FBCDFF8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5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3RSG08_ PPT Template-14">
  <a:themeElements>
    <a:clrScheme name="213RSG08_ PPT Template-14 1">
      <a:dk1>
        <a:srgbClr val="000000"/>
      </a:dk1>
      <a:lt1>
        <a:srgbClr val="FFFFFF"/>
      </a:lt1>
      <a:dk2>
        <a:srgbClr val="F8F8F8"/>
      </a:dk2>
      <a:lt2>
        <a:srgbClr val="808080"/>
      </a:lt2>
      <a:accent1>
        <a:srgbClr val="5C8093"/>
      </a:accent1>
      <a:accent2>
        <a:srgbClr val="275A38"/>
      </a:accent2>
      <a:accent3>
        <a:srgbClr val="FFFFFF"/>
      </a:accent3>
      <a:accent4>
        <a:srgbClr val="000000"/>
      </a:accent4>
      <a:accent5>
        <a:srgbClr val="B5C0C8"/>
      </a:accent5>
      <a:accent6>
        <a:srgbClr val="225132"/>
      </a:accent6>
      <a:hlink>
        <a:srgbClr val="269A99"/>
      </a:hlink>
      <a:folHlink>
        <a:srgbClr val="AFC14F"/>
      </a:folHlink>
    </a:clrScheme>
    <a:fontScheme name="213RSG08_ PPT Template-14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3RSG08_ PPT Template-14 1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5C8093"/>
        </a:accent1>
        <a:accent2>
          <a:srgbClr val="275A38"/>
        </a:accent2>
        <a:accent3>
          <a:srgbClr val="FFFFFF"/>
        </a:accent3>
        <a:accent4>
          <a:srgbClr val="000000"/>
        </a:accent4>
        <a:accent5>
          <a:srgbClr val="B5C0C8"/>
        </a:accent5>
        <a:accent6>
          <a:srgbClr val="225132"/>
        </a:accent6>
        <a:hlink>
          <a:srgbClr val="269A99"/>
        </a:hlink>
        <a:folHlink>
          <a:srgbClr val="AFC1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11393</TotalTime>
  <Words>3510</Words>
  <Application>Microsoft Office PowerPoint</Application>
  <PresentationFormat>On-screen Show (4:3)</PresentationFormat>
  <Paragraphs>1523</Paragraphs>
  <Slides>46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213RSG08_ PPT Template-14</vt:lpstr>
      <vt:lpstr>Development of a Statewide Freight Trip Forecasting Model  for Utah</vt:lpstr>
      <vt:lpstr>Freight Model Components</vt:lpstr>
      <vt:lpstr>Geographic Scope</vt:lpstr>
      <vt:lpstr>MPO Integration</vt:lpstr>
      <vt:lpstr>PowerPoint Presentation</vt:lpstr>
      <vt:lpstr>Short Haul Generation</vt:lpstr>
      <vt:lpstr>Long Haul Generation</vt:lpstr>
      <vt:lpstr>Long Haul Generation</vt:lpstr>
      <vt:lpstr>PowerPoint Presentation</vt:lpstr>
      <vt:lpstr>Friction Factors</vt:lpstr>
      <vt:lpstr>Trip Length Frequency Validation (Example)</vt:lpstr>
      <vt:lpstr>PowerPoint Presentation</vt:lpstr>
      <vt:lpstr>Modes and Mode Share</vt:lpstr>
      <vt:lpstr>Mode Share by Commodity Group</vt:lpstr>
      <vt:lpstr>Payload Factor</vt:lpstr>
      <vt:lpstr>Annual Factor</vt:lpstr>
      <vt:lpstr>Percent Empty</vt:lpstr>
      <vt:lpstr>PowerPoint Presentation</vt:lpstr>
      <vt:lpstr>Truck Trip Summary  SHORT HAUL</vt:lpstr>
      <vt:lpstr>Truck Trip Summary  LONG HAUL</vt:lpstr>
      <vt:lpstr>Traffic Count Validation Locations</vt:lpstr>
      <vt:lpstr>Truck Classification</vt:lpstr>
      <vt:lpstr>Volume Validation </vt:lpstr>
      <vt:lpstr>PowerPoint Presentation</vt:lpstr>
      <vt:lpstr>Long Haul Commodity Database</vt:lpstr>
      <vt:lpstr>Coal Movement</vt:lpstr>
      <vt:lpstr>Crude Oil Movement</vt:lpstr>
      <vt:lpstr>Petroleum Products Movement</vt:lpstr>
      <vt:lpstr>Conclusions &amp; Lessons Learned</vt:lpstr>
      <vt:lpstr>PowerPoint Presentation</vt:lpstr>
      <vt:lpstr>PowerPoint Presentation</vt:lpstr>
      <vt:lpstr>12 Long Haul Commodity Groups</vt:lpstr>
      <vt:lpstr>Commodity Group Detail</vt:lpstr>
      <vt:lpstr>Long Haul Generation Variables</vt:lpstr>
      <vt:lpstr>Regression Equations (IIP)</vt:lpstr>
      <vt:lpstr>Regression Equations (IIA)</vt:lpstr>
      <vt:lpstr>Regression Equations (IXP)</vt:lpstr>
      <vt:lpstr>Regression Equations (XIA)</vt:lpstr>
      <vt:lpstr>Friction Factor Equations (II)</vt:lpstr>
      <vt:lpstr>Friction Factor Equations (IX)</vt:lpstr>
      <vt:lpstr>Friction Factor Equations (XI)</vt:lpstr>
      <vt:lpstr>Intermodal Mode</vt:lpstr>
      <vt:lpstr>Volume Validation</vt:lpstr>
      <vt:lpstr>Derivation of % Empty Truck Equation</vt:lpstr>
      <vt:lpstr>U.S. Crude Oil and Refined Products Pipelines</vt:lpstr>
      <vt:lpstr>Crude Oil Movement PADD</vt:lpstr>
    </vt:vector>
  </TitlesOfParts>
  <Company>Resource Systems Group,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Kaveh Shabani</dc:creator>
  <cp:lastModifiedBy>Faussett, Karen (MDOT)</cp:lastModifiedBy>
  <cp:revision>533</cp:revision>
  <cp:lastPrinted>2013-03-22T05:14:35Z</cp:lastPrinted>
  <dcterms:created xsi:type="dcterms:W3CDTF">2012-09-04T17:03:38Z</dcterms:created>
  <dcterms:modified xsi:type="dcterms:W3CDTF">2013-05-06T17:08:17Z</dcterms:modified>
</cp:coreProperties>
</file>