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7" r:id="rId2"/>
  </p:sldMasterIdLst>
  <p:notesMasterIdLst>
    <p:notesMasterId r:id="rId34"/>
  </p:notesMasterIdLst>
  <p:handoutMasterIdLst>
    <p:handoutMasterId r:id="rId35"/>
  </p:handoutMasterIdLst>
  <p:sldIdLst>
    <p:sldId id="258" r:id="rId3"/>
    <p:sldId id="342" r:id="rId4"/>
    <p:sldId id="453" r:id="rId5"/>
    <p:sldId id="491" r:id="rId6"/>
    <p:sldId id="509" r:id="rId7"/>
    <p:sldId id="510" r:id="rId8"/>
    <p:sldId id="523" r:id="rId9"/>
    <p:sldId id="511" r:id="rId10"/>
    <p:sldId id="512" r:id="rId11"/>
    <p:sldId id="513" r:id="rId12"/>
    <p:sldId id="514" r:id="rId13"/>
    <p:sldId id="493" r:id="rId14"/>
    <p:sldId id="515" r:id="rId15"/>
    <p:sldId id="496" r:id="rId16"/>
    <p:sldId id="516" r:id="rId17"/>
    <p:sldId id="522" r:id="rId18"/>
    <p:sldId id="497" r:id="rId19"/>
    <p:sldId id="498" r:id="rId20"/>
    <p:sldId id="499" r:id="rId21"/>
    <p:sldId id="521" r:id="rId22"/>
    <p:sldId id="494" r:id="rId23"/>
    <p:sldId id="502" r:id="rId24"/>
    <p:sldId id="518" r:id="rId25"/>
    <p:sldId id="501" r:id="rId26"/>
    <p:sldId id="504" r:id="rId27"/>
    <p:sldId id="505" r:id="rId28"/>
    <p:sldId id="503" r:id="rId29"/>
    <p:sldId id="495" r:id="rId30"/>
    <p:sldId id="507" r:id="rId31"/>
    <p:sldId id="508" r:id="rId32"/>
    <p:sldId id="458" r:id="rId3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99"/>
    <a:srgbClr val="FFCCFF"/>
    <a:srgbClr val="CCECFF"/>
    <a:srgbClr val="006699"/>
    <a:srgbClr val="FFFFFF"/>
    <a:srgbClr val="990000"/>
    <a:srgbClr val="009999"/>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2" autoAdjust="0"/>
    <p:restoredTop sz="93073" autoAdjust="0"/>
  </p:normalViewPr>
  <p:slideViewPr>
    <p:cSldViewPr>
      <p:cViewPr varScale="1">
        <p:scale>
          <a:sx n="65" d="100"/>
          <a:sy n="65" d="100"/>
        </p:scale>
        <p:origin x="-152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3" d="100"/>
          <a:sy n="43" d="100"/>
        </p:scale>
        <p:origin x="-2069" y="-5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EA9DC-1FB3-494D-AEF5-646F7FD2BF44}"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5F1FE6C4-CF97-45EB-9E50-349D4CA41079}">
      <dgm:prSet custT="1"/>
      <dgm:spPr>
        <a:solidFill>
          <a:schemeClr val="tx1">
            <a:lumMod val="75000"/>
            <a:lumOff val="25000"/>
            <a:alpha val="70000"/>
          </a:schemeClr>
        </a:solidFill>
      </dgm:spPr>
      <dgm:t>
        <a:bodyPr/>
        <a:lstStyle/>
        <a:p>
          <a:pPr rtl="0"/>
          <a:r>
            <a:rPr lang="en-US" sz="2300" dirty="0" smtClean="0">
              <a:solidFill>
                <a:schemeClr val="bg1"/>
              </a:solidFill>
            </a:rPr>
            <a:t>Nation’s largest Metropolitan Planning Organization (MPO)</a:t>
          </a:r>
          <a:endParaRPr lang="en-US" sz="2300" dirty="0">
            <a:solidFill>
              <a:schemeClr val="bg1"/>
            </a:solidFill>
          </a:endParaRPr>
        </a:p>
      </dgm:t>
    </dgm:pt>
    <dgm:pt modelId="{C90785E6-F636-4C67-A558-D5CFB71DED55}" type="parTrans" cxnId="{A2E3124A-2295-4316-A2E2-78B51519BCFD}">
      <dgm:prSet/>
      <dgm:spPr/>
      <dgm:t>
        <a:bodyPr/>
        <a:lstStyle/>
        <a:p>
          <a:endParaRPr lang="en-US" sz="2300">
            <a:solidFill>
              <a:schemeClr val="bg1"/>
            </a:solidFill>
          </a:endParaRPr>
        </a:p>
      </dgm:t>
    </dgm:pt>
    <dgm:pt modelId="{ED8DADE0-C980-459D-8154-2A2F755313E6}" type="sibTrans" cxnId="{A2E3124A-2295-4316-A2E2-78B51519BCFD}">
      <dgm:prSet/>
      <dgm:spPr/>
      <dgm:t>
        <a:bodyPr/>
        <a:lstStyle/>
        <a:p>
          <a:endParaRPr lang="en-US" sz="2300">
            <a:solidFill>
              <a:schemeClr val="bg1"/>
            </a:solidFill>
          </a:endParaRPr>
        </a:p>
      </dgm:t>
    </dgm:pt>
    <dgm:pt modelId="{49F1694C-963E-4463-914C-19EC04AFF83C}">
      <dgm:prSet custT="1"/>
      <dgm:spPr>
        <a:solidFill>
          <a:schemeClr val="tx1">
            <a:lumMod val="75000"/>
            <a:lumOff val="25000"/>
            <a:alpha val="70000"/>
          </a:schemeClr>
        </a:solidFill>
      </dgm:spPr>
      <dgm:t>
        <a:bodyPr/>
        <a:lstStyle/>
        <a:p>
          <a:pPr rtl="0"/>
          <a:r>
            <a:rPr lang="en-US" sz="2300" smtClean="0">
              <a:solidFill>
                <a:schemeClr val="bg1"/>
              </a:solidFill>
            </a:rPr>
            <a:t>6 counties and 191 </a:t>
          </a:r>
          <a:r>
            <a:rPr lang="en-US" sz="2300" dirty="0" smtClean="0">
              <a:solidFill>
                <a:schemeClr val="bg1"/>
              </a:solidFill>
            </a:rPr>
            <a:t>cities</a:t>
          </a:r>
          <a:endParaRPr lang="en-US" sz="2300" dirty="0">
            <a:solidFill>
              <a:schemeClr val="bg1"/>
            </a:solidFill>
          </a:endParaRPr>
        </a:p>
      </dgm:t>
    </dgm:pt>
    <dgm:pt modelId="{7C0E0D94-EF99-45EB-861B-B8EE09CD2C23}" type="parTrans" cxnId="{A0D5A3C8-25A6-4C77-A779-C64521839533}">
      <dgm:prSet/>
      <dgm:spPr/>
      <dgm:t>
        <a:bodyPr/>
        <a:lstStyle/>
        <a:p>
          <a:endParaRPr lang="en-US" sz="2300">
            <a:solidFill>
              <a:schemeClr val="bg1"/>
            </a:solidFill>
          </a:endParaRPr>
        </a:p>
      </dgm:t>
    </dgm:pt>
    <dgm:pt modelId="{18BACD98-CD7E-4396-9929-09471CD10407}" type="sibTrans" cxnId="{A0D5A3C8-25A6-4C77-A779-C64521839533}">
      <dgm:prSet/>
      <dgm:spPr/>
      <dgm:t>
        <a:bodyPr/>
        <a:lstStyle/>
        <a:p>
          <a:endParaRPr lang="en-US" sz="2300">
            <a:solidFill>
              <a:schemeClr val="bg1"/>
            </a:solidFill>
          </a:endParaRPr>
        </a:p>
      </dgm:t>
    </dgm:pt>
    <dgm:pt modelId="{F858BBD4-02F6-4896-BABD-D67DAC26E834}">
      <dgm:prSet custT="1"/>
      <dgm:spPr>
        <a:solidFill>
          <a:schemeClr val="tx1">
            <a:lumMod val="75000"/>
            <a:lumOff val="25000"/>
            <a:alpha val="70000"/>
          </a:schemeClr>
        </a:solidFill>
      </dgm:spPr>
      <dgm:t>
        <a:bodyPr/>
        <a:lstStyle/>
        <a:p>
          <a:pPr rtl="0"/>
          <a:r>
            <a:rPr lang="en-US" sz="2300" dirty="0" smtClean="0">
              <a:solidFill>
                <a:schemeClr val="bg1"/>
              </a:solidFill>
            </a:rPr>
            <a:t>18 million people within 38,000+ square miles</a:t>
          </a:r>
          <a:endParaRPr lang="en-US" sz="2300" dirty="0">
            <a:solidFill>
              <a:schemeClr val="bg1"/>
            </a:solidFill>
          </a:endParaRPr>
        </a:p>
      </dgm:t>
    </dgm:pt>
    <dgm:pt modelId="{0FF3BA21-4AE9-42E7-BBA5-7B7E790ACC7F}" type="parTrans" cxnId="{7C2560B0-23CE-4DA6-A81F-1F15A912E4A8}">
      <dgm:prSet/>
      <dgm:spPr/>
      <dgm:t>
        <a:bodyPr/>
        <a:lstStyle/>
        <a:p>
          <a:endParaRPr lang="en-US" sz="2300">
            <a:solidFill>
              <a:schemeClr val="bg1"/>
            </a:solidFill>
          </a:endParaRPr>
        </a:p>
      </dgm:t>
    </dgm:pt>
    <dgm:pt modelId="{5489AB3A-C544-47D7-A9AE-9D352E4601AE}" type="sibTrans" cxnId="{7C2560B0-23CE-4DA6-A81F-1F15A912E4A8}">
      <dgm:prSet/>
      <dgm:spPr/>
      <dgm:t>
        <a:bodyPr/>
        <a:lstStyle/>
        <a:p>
          <a:endParaRPr lang="en-US" sz="2300">
            <a:solidFill>
              <a:schemeClr val="bg1"/>
            </a:solidFill>
          </a:endParaRPr>
        </a:p>
      </dgm:t>
    </dgm:pt>
    <dgm:pt modelId="{6BF015B5-AEAF-4283-A799-198F2CDD855F}">
      <dgm:prSet custT="1"/>
      <dgm:spPr>
        <a:solidFill>
          <a:schemeClr val="tx1">
            <a:lumMod val="75000"/>
            <a:lumOff val="25000"/>
            <a:alpha val="70000"/>
          </a:schemeClr>
        </a:solidFill>
      </dgm:spPr>
      <dgm:t>
        <a:bodyPr/>
        <a:lstStyle/>
        <a:p>
          <a:pPr rtl="0"/>
          <a:r>
            <a:rPr lang="en-US" sz="2300" dirty="0" smtClean="0">
              <a:solidFill>
                <a:schemeClr val="bg1"/>
              </a:solidFill>
            </a:rPr>
            <a:t>GDP in 2012: $890 Billion, 16th largest economy in the world</a:t>
          </a:r>
          <a:endParaRPr lang="en-US" sz="2300" dirty="0">
            <a:solidFill>
              <a:schemeClr val="bg1"/>
            </a:solidFill>
          </a:endParaRPr>
        </a:p>
      </dgm:t>
    </dgm:pt>
    <dgm:pt modelId="{AEE67CF3-8EB1-4333-9034-BDC718C751BC}" type="sibTrans" cxnId="{8D43DF6A-5A13-4D84-A7B6-78D7B5B5E3ED}">
      <dgm:prSet/>
      <dgm:spPr/>
      <dgm:t>
        <a:bodyPr/>
        <a:lstStyle/>
        <a:p>
          <a:endParaRPr lang="en-US" sz="2300">
            <a:solidFill>
              <a:schemeClr val="bg1"/>
            </a:solidFill>
          </a:endParaRPr>
        </a:p>
      </dgm:t>
    </dgm:pt>
    <dgm:pt modelId="{A56D6449-3FBF-4390-A36C-5AAEA3DED607}" type="parTrans" cxnId="{8D43DF6A-5A13-4D84-A7B6-78D7B5B5E3ED}">
      <dgm:prSet/>
      <dgm:spPr/>
      <dgm:t>
        <a:bodyPr/>
        <a:lstStyle/>
        <a:p>
          <a:endParaRPr lang="en-US" sz="2300">
            <a:solidFill>
              <a:schemeClr val="bg1"/>
            </a:solidFill>
          </a:endParaRPr>
        </a:p>
      </dgm:t>
    </dgm:pt>
    <dgm:pt modelId="{0CCEB3C6-FBBC-4D76-9499-40DE8A6FAF7B}" type="pres">
      <dgm:prSet presAssocID="{C67EA9DC-1FB3-494D-AEF5-646F7FD2BF44}" presName="Name0" presStyleCnt="0">
        <dgm:presLayoutVars>
          <dgm:dir/>
          <dgm:animLvl val="lvl"/>
          <dgm:resizeHandles val="exact"/>
        </dgm:presLayoutVars>
      </dgm:prSet>
      <dgm:spPr/>
      <dgm:t>
        <a:bodyPr/>
        <a:lstStyle/>
        <a:p>
          <a:endParaRPr lang="en-US"/>
        </a:p>
      </dgm:t>
    </dgm:pt>
    <dgm:pt modelId="{FF235AB9-94BB-435C-AC9D-B1C82FDCC501}" type="pres">
      <dgm:prSet presAssocID="{5F1FE6C4-CF97-45EB-9E50-349D4CA41079}" presName="linNode" presStyleCnt="0"/>
      <dgm:spPr/>
    </dgm:pt>
    <dgm:pt modelId="{EA49169C-58DF-4686-BDDF-84113C4A6834}" type="pres">
      <dgm:prSet presAssocID="{5F1FE6C4-CF97-45EB-9E50-349D4CA41079}" presName="parentText" presStyleLbl="node1" presStyleIdx="0" presStyleCnt="4" custScaleX="277778" custScaleY="19351" custLinFactNeighborY="-3637">
        <dgm:presLayoutVars>
          <dgm:chMax val="1"/>
          <dgm:bulletEnabled val="1"/>
        </dgm:presLayoutVars>
      </dgm:prSet>
      <dgm:spPr/>
      <dgm:t>
        <a:bodyPr/>
        <a:lstStyle/>
        <a:p>
          <a:endParaRPr lang="en-US"/>
        </a:p>
      </dgm:t>
    </dgm:pt>
    <dgm:pt modelId="{D8A197FB-E8DD-4925-B951-3070AA0370CA}" type="pres">
      <dgm:prSet presAssocID="{ED8DADE0-C980-459D-8154-2A2F755313E6}" presName="sp" presStyleCnt="0"/>
      <dgm:spPr/>
    </dgm:pt>
    <dgm:pt modelId="{26E6F570-0B75-4871-8067-AD00AFA5BE6E}" type="pres">
      <dgm:prSet presAssocID="{49F1694C-963E-4463-914C-19EC04AFF83C}" presName="linNode" presStyleCnt="0"/>
      <dgm:spPr/>
    </dgm:pt>
    <dgm:pt modelId="{E2E801AB-12D7-49C3-BAF2-4C2D1346BAC8}" type="pres">
      <dgm:prSet presAssocID="{49F1694C-963E-4463-914C-19EC04AFF83C}" presName="parentText" presStyleLbl="node1" presStyleIdx="1" presStyleCnt="4" custScaleX="277778" custScaleY="19351" custLinFactNeighborY="-2391">
        <dgm:presLayoutVars>
          <dgm:chMax val="1"/>
          <dgm:bulletEnabled val="1"/>
        </dgm:presLayoutVars>
      </dgm:prSet>
      <dgm:spPr/>
      <dgm:t>
        <a:bodyPr/>
        <a:lstStyle/>
        <a:p>
          <a:endParaRPr lang="en-US"/>
        </a:p>
      </dgm:t>
    </dgm:pt>
    <dgm:pt modelId="{F2F5D15B-14D2-40D0-AE10-BB1BD3649BF8}" type="pres">
      <dgm:prSet presAssocID="{18BACD98-CD7E-4396-9929-09471CD10407}" presName="sp" presStyleCnt="0"/>
      <dgm:spPr/>
    </dgm:pt>
    <dgm:pt modelId="{DF65180B-914F-4A34-AFC9-FDF4D5EA2D4C}" type="pres">
      <dgm:prSet presAssocID="{F858BBD4-02F6-4896-BABD-D67DAC26E834}" presName="linNode" presStyleCnt="0"/>
      <dgm:spPr/>
    </dgm:pt>
    <dgm:pt modelId="{48E5336A-CCF0-4557-A69D-3EB135CD3ED2}" type="pres">
      <dgm:prSet presAssocID="{F858BBD4-02F6-4896-BABD-D67DAC26E834}" presName="parentText" presStyleLbl="node1" presStyleIdx="2" presStyleCnt="4" custScaleX="277778" custScaleY="19351" custLinFactNeighborY="-985">
        <dgm:presLayoutVars>
          <dgm:chMax val="1"/>
          <dgm:bulletEnabled val="1"/>
        </dgm:presLayoutVars>
      </dgm:prSet>
      <dgm:spPr/>
      <dgm:t>
        <a:bodyPr/>
        <a:lstStyle/>
        <a:p>
          <a:endParaRPr lang="en-US"/>
        </a:p>
      </dgm:t>
    </dgm:pt>
    <dgm:pt modelId="{162CF82F-9154-4E75-87F6-8F2DE3CB6EFA}" type="pres">
      <dgm:prSet presAssocID="{5489AB3A-C544-47D7-A9AE-9D352E4601AE}" presName="sp" presStyleCnt="0"/>
      <dgm:spPr/>
    </dgm:pt>
    <dgm:pt modelId="{721F50EA-B7AE-469A-A276-86C248439242}" type="pres">
      <dgm:prSet presAssocID="{6BF015B5-AEAF-4283-A799-198F2CDD855F}" presName="linNode" presStyleCnt="0"/>
      <dgm:spPr/>
    </dgm:pt>
    <dgm:pt modelId="{57D0DDB9-641A-4E06-8F86-D43C7A50AAD2}" type="pres">
      <dgm:prSet presAssocID="{6BF015B5-AEAF-4283-A799-198F2CDD855F}" presName="parentText" presStyleLbl="node1" presStyleIdx="3" presStyleCnt="4" custScaleX="277778" custScaleY="19351">
        <dgm:presLayoutVars>
          <dgm:chMax val="1"/>
          <dgm:bulletEnabled val="1"/>
        </dgm:presLayoutVars>
      </dgm:prSet>
      <dgm:spPr/>
      <dgm:t>
        <a:bodyPr/>
        <a:lstStyle/>
        <a:p>
          <a:endParaRPr lang="en-US"/>
        </a:p>
      </dgm:t>
    </dgm:pt>
  </dgm:ptLst>
  <dgm:cxnLst>
    <dgm:cxn modelId="{1A41A738-7756-4526-AD2F-DDA7D4F852EB}" type="presOf" srcId="{C67EA9DC-1FB3-494D-AEF5-646F7FD2BF44}" destId="{0CCEB3C6-FBBC-4D76-9499-40DE8A6FAF7B}" srcOrd="0" destOrd="0" presId="urn:microsoft.com/office/officeart/2005/8/layout/vList5"/>
    <dgm:cxn modelId="{8D43DF6A-5A13-4D84-A7B6-78D7B5B5E3ED}" srcId="{C67EA9DC-1FB3-494D-AEF5-646F7FD2BF44}" destId="{6BF015B5-AEAF-4283-A799-198F2CDD855F}" srcOrd="3" destOrd="0" parTransId="{A56D6449-3FBF-4390-A36C-5AAEA3DED607}" sibTransId="{AEE67CF3-8EB1-4333-9034-BDC718C751BC}"/>
    <dgm:cxn modelId="{4673BBD5-AEF2-41A1-AF36-A0C4E4236D26}" type="presOf" srcId="{5F1FE6C4-CF97-45EB-9E50-349D4CA41079}" destId="{EA49169C-58DF-4686-BDDF-84113C4A6834}" srcOrd="0" destOrd="0" presId="urn:microsoft.com/office/officeart/2005/8/layout/vList5"/>
    <dgm:cxn modelId="{5EF87B43-D158-4A3F-83CC-5B54720350CC}" type="presOf" srcId="{49F1694C-963E-4463-914C-19EC04AFF83C}" destId="{E2E801AB-12D7-49C3-BAF2-4C2D1346BAC8}" srcOrd="0" destOrd="0" presId="urn:microsoft.com/office/officeart/2005/8/layout/vList5"/>
    <dgm:cxn modelId="{F0E649A0-5AA6-4C36-BD97-2511DE6B0784}" type="presOf" srcId="{F858BBD4-02F6-4896-BABD-D67DAC26E834}" destId="{48E5336A-CCF0-4557-A69D-3EB135CD3ED2}" srcOrd="0" destOrd="0" presId="urn:microsoft.com/office/officeart/2005/8/layout/vList5"/>
    <dgm:cxn modelId="{A0D5A3C8-25A6-4C77-A779-C64521839533}" srcId="{C67EA9DC-1FB3-494D-AEF5-646F7FD2BF44}" destId="{49F1694C-963E-4463-914C-19EC04AFF83C}" srcOrd="1" destOrd="0" parTransId="{7C0E0D94-EF99-45EB-861B-B8EE09CD2C23}" sibTransId="{18BACD98-CD7E-4396-9929-09471CD10407}"/>
    <dgm:cxn modelId="{B0F149D3-F1E0-48CF-AC87-05275189AD60}" type="presOf" srcId="{6BF015B5-AEAF-4283-A799-198F2CDD855F}" destId="{57D0DDB9-641A-4E06-8F86-D43C7A50AAD2}" srcOrd="0" destOrd="0" presId="urn:microsoft.com/office/officeart/2005/8/layout/vList5"/>
    <dgm:cxn modelId="{A2E3124A-2295-4316-A2E2-78B51519BCFD}" srcId="{C67EA9DC-1FB3-494D-AEF5-646F7FD2BF44}" destId="{5F1FE6C4-CF97-45EB-9E50-349D4CA41079}" srcOrd="0" destOrd="0" parTransId="{C90785E6-F636-4C67-A558-D5CFB71DED55}" sibTransId="{ED8DADE0-C980-459D-8154-2A2F755313E6}"/>
    <dgm:cxn modelId="{7C2560B0-23CE-4DA6-A81F-1F15A912E4A8}" srcId="{C67EA9DC-1FB3-494D-AEF5-646F7FD2BF44}" destId="{F858BBD4-02F6-4896-BABD-D67DAC26E834}" srcOrd="2" destOrd="0" parTransId="{0FF3BA21-4AE9-42E7-BBA5-7B7E790ACC7F}" sibTransId="{5489AB3A-C544-47D7-A9AE-9D352E4601AE}"/>
    <dgm:cxn modelId="{02D130F8-9693-427F-8B36-43D14E7CA1DE}" type="presParOf" srcId="{0CCEB3C6-FBBC-4D76-9499-40DE8A6FAF7B}" destId="{FF235AB9-94BB-435C-AC9D-B1C82FDCC501}" srcOrd="0" destOrd="0" presId="urn:microsoft.com/office/officeart/2005/8/layout/vList5"/>
    <dgm:cxn modelId="{F9E215D8-7A85-408C-8681-676AFBF90C61}" type="presParOf" srcId="{FF235AB9-94BB-435C-AC9D-B1C82FDCC501}" destId="{EA49169C-58DF-4686-BDDF-84113C4A6834}" srcOrd="0" destOrd="0" presId="urn:microsoft.com/office/officeart/2005/8/layout/vList5"/>
    <dgm:cxn modelId="{A9EDF47D-D283-4CB1-A5C7-8F470A247F70}" type="presParOf" srcId="{0CCEB3C6-FBBC-4D76-9499-40DE8A6FAF7B}" destId="{D8A197FB-E8DD-4925-B951-3070AA0370CA}" srcOrd="1" destOrd="0" presId="urn:microsoft.com/office/officeart/2005/8/layout/vList5"/>
    <dgm:cxn modelId="{453ECA81-ECF4-4902-B37D-DFB7E315E812}" type="presParOf" srcId="{0CCEB3C6-FBBC-4D76-9499-40DE8A6FAF7B}" destId="{26E6F570-0B75-4871-8067-AD00AFA5BE6E}" srcOrd="2" destOrd="0" presId="urn:microsoft.com/office/officeart/2005/8/layout/vList5"/>
    <dgm:cxn modelId="{6AA95FBF-A602-4058-8F7D-FB6275E859A0}" type="presParOf" srcId="{26E6F570-0B75-4871-8067-AD00AFA5BE6E}" destId="{E2E801AB-12D7-49C3-BAF2-4C2D1346BAC8}" srcOrd="0" destOrd="0" presId="urn:microsoft.com/office/officeart/2005/8/layout/vList5"/>
    <dgm:cxn modelId="{15CD135D-A34C-4DAE-B645-71BADFB46F15}" type="presParOf" srcId="{0CCEB3C6-FBBC-4D76-9499-40DE8A6FAF7B}" destId="{F2F5D15B-14D2-40D0-AE10-BB1BD3649BF8}" srcOrd="3" destOrd="0" presId="urn:microsoft.com/office/officeart/2005/8/layout/vList5"/>
    <dgm:cxn modelId="{297F7EAB-71BA-4419-A32C-8FDDE4E7A6C7}" type="presParOf" srcId="{0CCEB3C6-FBBC-4D76-9499-40DE8A6FAF7B}" destId="{DF65180B-914F-4A34-AFC9-FDF4D5EA2D4C}" srcOrd="4" destOrd="0" presId="urn:microsoft.com/office/officeart/2005/8/layout/vList5"/>
    <dgm:cxn modelId="{C57D4906-C4BD-482C-A10C-1814465408E4}" type="presParOf" srcId="{DF65180B-914F-4A34-AFC9-FDF4D5EA2D4C}" destId="{48E5336A-CCF0-4557-A69D-3EB135CD3ED2}" srcOrd="0" destOrd="0" presId="urn:microsoft.com/office/officeart/2005/8/layout/vList5"/>
    <dgm:cxn modelId="{B49C5DE3-3764-49DD-AAB3-C2A4415A60A7}" type="presParOf" srcId="{0CCEB3C6-FBBC-4D76-9499-40DE8A6FAF7B}" destId="{162CF82F-9154-4E75-87F6-8F2DE3CB6EFA}" srcOrd="5" destOrd="0" presId="urn:microsoft.com/office/officeart/2005/8/layout/vList5"/>
    <dgm:cxn modelId="{243F5A6A-0C55-4BD1-8E4C-24771F3F7F00}" type="presParOf" srcId="{0CCEB3C6-FBBC-4D76-9499-40DE8A6FAF7B}" destId="{721F50EA-B7AE-469A-A276-86C248439242}" srcOrd="6" destOrd="0" presId="urn:microsoft.com/office/officeart/2005/8/layout/vList5"/>
    <dgm:cxn modelId="{1FDD251D-85AB-4735-AF61-1893CAB62751}" type="presParOf" srcId="{721F50EA-B7AE-469A-A276-86C248439242}" destId="{57D0DDB9-641A-4E06-8F86-D43C7A50AAD2}" srcOrd="0" destOrd="0" presId="urn:microsoft.com/office/officeart/2005/8/layout/vList5"/>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52E2F-85F2-4F72-97D2-657B3E9A9A96}" type="doc">
      <dgm:prSet loTypeId="urn:microsoft.com/office/officeart/2005/8/layout/process4" loCatId="list" qsTypeId="urn:microsoft.com/office/officeart/2005/8/quickstyle/simple2" qsCatId="simple" csTypeId="urn:microsoft.com/office/officeart/2005/8/colors/accent3_3" csCatId="accent3" phldr="1"/>
      <dgm:spPr/>
      <dgm:t>
        <a:bodyPr/>
        <a:lstStyle/>
        <a:p>
          <a:endParaRPr lang="en-US"/>
        </a:p>
      </dgm:t>
    </dgm:pt>
    <dgm:pt modelId="{535B69A3-FC72-473B-8583-A75EC9E3F479}">
      <dgm:prSet phldrT="[Text]" custT="1"/>
      <dgm:spPr/>
      <dgm:t>
        <a:bodyPr/>
        <a:lstStyle/>
        <a:p>
          <a:r>
            <a:rPr lang="en-US" sz="2800" dirty="0" smtClean="0">
              <a:latin typeface="+mj-lt"/>
            </a:rPr>
            <a:t>Identifying EJ Population Group</a:t>
          </a:r>
          <a:endParaRPr lang="en-US" sz="2800" dirty="0"/>
        </a:p>
      </dgm:t>
    </dgm:pt>
    <dgm:pt modelId="{6675C2F2-8057-4C4F-9A99-FEC49616C5EC}" type="parTrans" cxnId="{17AEF28F-7F0B-44D0-9C82-CAFD4E7BAEA4}">
      <dgm:prSet/>
      <dgm:spPr/>
      <dgm:t>
        <a:bodyPr/>
        <a:lstStyle/>
        <a:p>
          <a:endParaRPr lang="en-US" sz="2800"/>
        </a:p>
      </dgm:t>
    </dgm:pt>
    <dgm:pt modelId="{B3EAE129-F8BF-4BA3-BD51-581F5F08B760}" type="sibTrans" cxnId="{17AEF28F-7F0B-44D0-9C82-CAFD4E7BAEA4}">
      <dgm:prSet/>
      <dgm:spPr/>
      <dgm:t>
        <a:bodyPr/>
        <a:lstStyle/>
        <a:p>
          <a:endParaRPr lang="en-US" sz="2800"/>
        </a:p>
      </dgm:t>
    </dgm:pt>
    <dgm:pt modelId="{9FD63805-F2A6-4827-ABEC-080C873EE4F5}">
      <dgm:prSet phldrT="[Text]" custT="1"/>
      <dgm:spPr/>
      <dgm:t>
        <a:bodyPr/>
        <a:lstStyle/>
        <a:p>
          <a:r>
            <a:rPr lang="en-US" sz="2800" dirty="0" smtClean="0">
              <a:latin typeface="+mj-lt"/>
            </a:rPr>
            <a:t>Determining Buffer Distance Criteria</a:t>
          </a:r>
          <a:endParaRPr lang="en-US" sz="2800" dirty="0"/>
        </a:p>
      </dgm:t>
    </dgm:pt>
    <dgm:pt modelId="{1FFB2B3A-677A-466B-9A54-31F63AC556F8}" type="parTrans" cxnId="{BED5AA5A-B082-41C8-AD39-FD9AB5641BDD}">
      <dgm:prSet/>
      <dgm:spPr/>
      <dgm:t>
        <a:bodyPr/>
        <a:lstStyle/>
        <a:p>
          <a:endParaRPr lang="en-US" sz="2800"/>
        </a:p>
      </dgm:t>
    </dgm:pt>
    <dgm:pt modelId="{5911D4C1-6E56-4AA2-BE06-3471B40D8709}" type="sibTrans" cxnId="{BED5AA5A-B082-41C8-AD39-FD9AB5641BDD}">
      <dgm:prSet/>
      <dgm:spPr/>
      <dgm:t>
        <a:bodyPr/>
        <a:lstStyle/>
        <a:p>
          <a:endParaRPr lang="en-US" sz="2800"/>
        </a:p>
      </dgm:t>
    </dgm:pt>
    <dgm:pt modelId="{F02144D9-B9AD-436B-B4EF-53877C5903F0}">
      <dgm:prSet phldrT="[Text]" custT="1"/>
      <dgm:spPr/>
      <dgm:t>
        <a:bodyPr/>
        <a:lstStyle/>
        <a:p>
          <a:r>
            <a:rPr lang="en-US" sz="2800" dirty="0" smtClean="0">
              <a:latin typeface="+mj-lt"/>
            </a:rPr>
            <a:t>Spatial Distribution of EJ Population Groups</a:t>
          </a:r>
          <a:br>
            <a:rPr lang="en-US" sz="2800" dirty="0" smtClean="0">
              <a:latin typeface="+mj-lt"/>
            </a:rPr>
          </a:br>
          <a:r>
            <a:rPr lang="en-US" sz="2800" dirty="0" smtClean="0">
              <a:latin typeface="+mj-lt"/>
            </a:rPr>
            <a:t>&amp; Emission Intensity Estimates</a:t>
          </a:r>
          <a:endParaRPr lang="en-US" sz="2800" dirty="0"/>
        </a:p>
      </dgm:t>
    </dgm:pt>
    <dgm:pt modelId="{95242F60-0E7C-4530-A0B3-99D7E4D6F4C4}" type="parTrans" cxnId="{1B357D7E-BDF8-43EE-914C-C37B011A4711}">
      <dgm:prSet/>
      <dgm:spPr/>
      <dgm:t>
        <a:bodyPr/>
        <a:lstStyle/>
        <a:p>
          <a:endParaRPr lang="en-US" sz="2800"/>
        </a:p>
      </dgm:t>
    </dgm:pt>
    <dgm:pt modelId="{514297DC-2DDC-406C-872C-C30203668EC5}" type="sibTrans" cxnId="{1B357D7E-BDF8-43EE-914C-C37B011A4711}">
      <dgm:prSet/>
      <dgm:spPr/>
      <dgm:t>
        <a:bodyPr/>
        <a:lstStyle/>
        <a:p>
          <a:endParaRPr lang="en-US" sz="2800"/>
        </a:p>
      </dgm:t>
    </dgm:pt>
    <dgm:pt modelId="{5620D47B-4D92-4210-8F33-AB3C90A537EE}" type="pres">
      <dgm:prSet presAssocID="{2F552E2F-85F2-4F72-97D2-657B3E9A9A96}" presName="Name0" presStyleCnt="0">
        <dgm:presLayoutVars>
          <dgm:dir/>
          <dgm:animLvl val="lvl"/>
          <dgm:resizeHandles val="exact"/>
        </dgm:presLayoutVars>
      </dgm:prSet>
      <dgm:spPr/>
      <dgm:t>
        <a:bodyPr/>
        <a:lstStyle/>
        <a:p>
          <a:endParaRPr lang="en-US"/>
        </a:p>
      </dgm:t>
    </dgm:pt>
    <dgm:pt modelId="{38517FF4-411C-456F-BABA-BEEFA64BBFE9}" type="pres">
      <dgm:prSet presAssocID="{F02144D9-B9AD-436B-B4EF-53877C5903F0}" presName="boxAndChildren" presStyleCnt="0"/>
      <dgm:spPr/>
    </dgm:pt>
    <dgm:pt modelId="{BF858675-8A64-47B9-9805-650F15278A54}" type="pres">
      <dgm:prSet presAssocID="{F02144D9-B9AD-436B-B4EF-53877C5903F0}" presName="parentTextBox" presStyleLbl="node1" presStyleIdx="0" presStyleCnt="3"/>
      <dgm:spPr/>
      <dgm:t>
        <a:bodyPr/>
        <a:lstStyle/>
        <a:p>
          <a:endParaRPr lang="en-US"/>
        </a:p>
      </dgm:t>
    </dgm:pt>
    <dgm:pt modelId="{35A26156-5583-428A-9C80-9190DFFFC969}" type="pres">
      <dgm:prSet presAssocID="{5911D4C1-6E56-4AA2-BE06-3471B40D8709}" presName="sp" presStyleCnt="0"/>
      <dgm:spPr/>
    </dgm:pt>
    <dgm:pt modelId="{410471BD-F19E-4BDA-870A-665C65303B7B}" type="pres">
      <dgm:prSet presAssocID="{9FD63805-F2A6-4827-ABEC-080C873EE4F5}" presName="arrowAndChildren" presStyleCnt="0"/>
      <dgm:spPr/>
    </dgm:pt>
    <dgm:pt modelId="{062FC8C5-458E-434C-A71A-404C3CE493B2}" type="pres">
      <dgm:prSet presAssocID="{9FD63805-F2A6-4827-ABEC-080C873EE4F5}" presName="parentTextArrow" presStyleLbl="node1" presStyleIdx="1" presStyleCnt="3"/>
      <dgm:spPr/>
      <dgm:t>
        <a:bodyPr/>
        <a:lstStyle/>
        <a:p>
          <a:endParaRPr lang="en-US"/>
        </a:p>
      </dgm:t>
    </dgm:pt>
    <dgm:pt modelId="{62E5535F-A9D1-4672-871A-77410217D0AE}" type="pres">
      <dgm:prSet presAssocID="{B3EAE129-F8BF-4BA3-BD51-581F5F08B760}" presName="sp" presStyleCnt="0"/>
      <dgm:spPr/>
    </dgm:pt>
    <dgm:pt modelId="{7E4A6506-EEF8-4B3E-AB98-2CF037F1CAAE}" type="pres">
      <dgm:prSet presAssocID="{535B69A3-FC72-473B-8583-A75EC9E3F479}" presName="arrowAndChildren" presStyleCnt="0"/>
      <dgm:spPr/>
    </dgm:pt>
    <dgm:pt modelId="{84ECC508-9004-4E20-87F0-5DFBF182F8BB}" type="pres">
      <dgm:prSet presAssocID="{535B69A3-FC72-473B-8583-A75EC9E3F479}" presName="parentTextArrow" presStyleLbl="node1" presStyleIdx="2" presStyleCnt="3"/>
      <dgm:spPr/>
      <dgm:t>
        <a:bodyPr/>
        <a:lstStyle/>
        <a:p>
          <a:endParaRPr lang="en-US"/>
        </a:p>
      </dgm:t>
    </dgm:pt>
  </dgm:ptLst>
  <dgm:cxnLst>
    <dgm:cxn modelId="{7E2DB940-7A77-4553-B199-330A1744EBA6}" type="presOf" srcId="{535B69A3-FC72-473B-8583-A75EC9E3F479}" destId="{84ECC508-9004-4E20-87F0-5DFBF182F8BB}" srcOrd="0" destOrd="0" presId="urn:microsoft.com/office/officeart/2005/8/layout/process4"/>
    <dgm:cxn modelId="{4FACF3B3-9E1B-4950-A8B6-B3C762ADD198}" type="presOf" srcId="{9FD63805-F2A6-4827-ABEC-080C873EE4F5}" destId="{062FC8C5-458E-434C-A71A-404C3CE493B2}" srcOrd="0" destOrd="0" presId="urn:microsoft.com/office/officeart/2005/8/layout/process4"/>
    <dgm:cxn modelId="{17AEF28F-7F0B-44D0-9C82-CAFD4E7BAEA4}" srcId="{2F552E2F-85F2-4F72-97D2-657B3E9A9A96}" destId="{535B69A3-FC72-473B-8583-A75EC9E3F479}" srcOrd="0" destOrd="0" parTransId="{6675C2F2-8057-4C4F-9A99-FEC49616C5EC}" sibTransId="{B3EAE129-F8BF-4BA3-BD51-581F5F08B760}"/>
    <dgm:cxn modelId="{1B357D7E-BDF8-43EE-914C-C37B011A4711}" srcId="{2F552E2F-85F2-4F72-97D2-657B3E9A9A96}" destId="{F02144D9-B9AD-436B-B4EF-53877C5903F0}" srcOrd="2" destOrd="0" parTransId="{95242F60-0E7C-4530-A0B3-99D7E4D6F4C4}" sibTransId="{514297DC-2DDC-406C-872C-C30203668EC5}"/>
    <dgm:cxn modelId="{BED5AA5A-B082-41C8-AD39-FD9AB5641BDD}" srcId="{2F552E2F-85F2-4F72-97D2-657B3E9A9A96}" destId="{9FD63805-F2A6-4827-ABEC-080C873EE4F5}" srcOrd="1" destOrd="0" parTransId="{1FFB2B3A-677A-466B-9A54-31F63AC556F8}" sibTransId="{5911D4C1-6E56-4AA2-BE06-3471B40D8709}"/>
    <dgm:cxn modelId="{E11A2C0F-DB6E-4D45-853A-D6B2DF0C6E0C}" type="presOf" srcId="{2F552E2F-85F2-4F72-97D2-657B3E9A9A96}" destId="{5620D47B-4D92-4210-8F33-AB3C90A537EE}" srcOrd="0" destOrd="0" presId="urn:microsoft.com/office/officeart/2005/8/layout/process4"/>
    <dgm:cxn modelId="{53FED116-C7A7-4627-AB8F-F0547AC63F25}" type="presOf" srcId="{F02144D9-B9AD-436B-B4EF-53877C5903F0}" destId="{BF858675-8A64-47B9-9805-650F15278A54}" srcOrd="0" destOrd="0" presId="urn:microsoft.com/office/officeart/2005/8/layout/process4"/>
    <dgm:cxn modelId="{13F718E5-E5A9-494F-BBA1-E788C81B7740}" type="presParOf" srcId="{5620D47B-4D92-4210-8F33-AB3C90A537EE}" destId="{38517FF4-411C-456F-BABA-BEEFA64BBFE9}" srcOrd="0" destOrd="0" presId="urn:microsoft.com/office/officeart/2005/8/layout/process4"/>
    <dgm:cxn modelId="{18E18525-4109-40EC-BA67-641C01B53699}" type="presParOf" srcId="{38517FF4-411C-456F-BABA-BEEFA64BBFE9}" destId="{BF858675-8A64-47B9-9805-650F15278A54}" srcOrd="0" destOrd="0" presId="urn:microsoft.com/office/officeart/2005/8/layout/process4"/>
    <dgm:cxn modelId="{59664C7C-5894-47FB-B488-FFF46CD1E524}" type="presParOf" srcId="{5620D47B-4D92-4210-8F33-AB3C90A537EE}" destId="{35A26156-5583-428A-9C80-9190DFFFC969}" srcOrd="1" destOrd="0" presId="urn:microsoft.com/office/officeart/2005/8/layout/process4"/>
    <dgm:cxn modelId="{6000B7CF-6953-427B-B769-46B480EB434A}" type="presParOf" srcId="{5620D47B-4D92-4210-8F33-AB3C90A537EE}" destId="{410471BD-F19E-4BDA-870A-665C65303B7B}" srcOrd="2" destOrd="0" presId="urn:microsoft.com/office/officeart/2005/8/layout/process4"/>
    <dgm:cxn modelId="{15ED1A58-0227-42CD-B360-84973F8EA9D6}" type="presParOf" srcId="{410471BD-F19E-4BDA-870A-665C65303B7B}" destId="{062FC8C5-458E-434C-A71A-404C3CE493B2}" srcOrd="0" destOrd="0" presId="urn:microsoft.com/office/officeart/2005/8/layout/process4"/>
    <dgm:cxn modelId="{EC6CE8B9-1A14-4D35-8A36-E71E0F323E83}" type="presParOf" srcId="{5620D47B-4D92-4210-8F33-AB3C90A537EE}" destId="{62E5535F-A9D1-4672-871A-77410217D0AE}" srcOrd="3" destOrd="0" presId="urn:microsoft.com/office/officeart/2005/8/layout/process4"/>
    <dgm:cxn modelId="{5DDFAE5D-6CCF-4900-B2CA-630B9C6B79EC}" type="presParOf" srcId="{5620D47B-4D92-4210-8F33-AB3C90A537EE}" destId="{7E4A6506-EEF8-4B3E-AB98-2CF037F1CAAE}" srcOrd="4" destOrd="0" presId="urn:microsoft.com/office/officeart/2005/8/layout/process4"/>
    <dgm:cxn modelId="{955891F7-1DA2-4E65-B5B7-BFD3CDF342C2}" type="presParOf" srcId="{7E4A6506-EEF8-4B3E-AB98-2CF037F1CAAE}" destId="{84ECC508-9004-4E20-87F0-5DFBF182F8B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DC4FCC-D4E0-4A56-BEE9-24CAAF462887}"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0D683241-8609-4679-B29C-EE232440E829}">
      <dgm:prSet phldrT="[Text]" custT="1"/>
      <dgm:spPr/>
      <dgm:t>
        <a:bodyPr/>
        <a:lstStyle/>
        <a:p>
          <a:r>
            <a:rPr lang="en-US" sz="2800" b="1" u="none" dirty="0" smtClean="0"/>
            <a:t>Minority:</a:t>
          </a:r>
          <a:endParaRPr lang="en-US" sz="2800" b="1" u="none" dirty="0"/>
        </a:p>
      </dgm:t>
    </dgm:pt>
    <dgm:pt modelId="{BBA65E78-8C40-41C2-B3AA-55942646811F}" type="parTrans" cxnId="{99F943A3-CA95-43C7-9E54-E821F1E7E57C}">
      <dgm:prSet/>
      <dgm:spPr/>
      <dgm:t>
        <a:bodyPr/>
        <a:lstStyle/>
        <a:p>
          <a:endParaRPr lang="en-US"/>
        </a:p>
      </dgm:t>
    </dgm:pt>
    <dgm:pt modelId="{9025EF7D-B9B7-4E2D-9A34-A9644A791B8A}" type="sibTrans" cxnId="{99F943A3-CA95-43C7-9E54-E821F1E7E57C}">
      <dgm:prSet/>
      <dgm:spPr/>
      <dgm:t>
        <a:bodyPr/>
        <a:lstStyle/>
        <a:p>
          <a:endParaRPr lang="en-US"/>
        </a:p>
      </dgm:t>
    </dgm:pt>
    <dgm:pt modelId="{3361A89E-6AB9-4328-A23D-7F429424E502}">
      <dgm:prSet phldrT="[Text]" custT="1"/>
      <dgm:spPr/>
      <dgm:t>
        <a:bodyPr/>
        <a:lstStyle/>
        <a:p>
          <a:r>
            <a:rPr lang="en-US" sz="2800" b="1" dirty="0" smtClean="0"/>
            <a:t>Low-Income:</a:t>
          </a:r>
          <a:endParaRPr lang="en-US" sz="2800" b="1" dirty="0"/>
        </a:p>
      </dgm:t>
    </dgm:pt>
    <dgm:pt modelId="{6ABFE7C2-D586-4D09-BF4B-FD28D49B9608}" type="parTrans" cxnId="{4F5646DC-747F-4AD2-9085-6318DF333F51}">
      <dgm:prSet/>
      <dgm:spPr/>
      <dgm:t>
        <a:bodyPr/>
        <a:lstStyle/>
        <a:p>
          <a:endParaRPr lang="en-US"/>
        </a:p>
      </dgm:t>
    </dgm:pt>
    <dgm:pt modelId="{4F928D7C-8A9C-4553-8A87-17CDE6A3E1DD}" type="sibTrans" cxnId="{4F5646DC-747F-4AD2-9085-6318DF333F51}">
      <dgm:prSet/>
      <dgm:spPr/>
      <dgm:t>
        <a:bodyPr/>
        <a:lstStyle/>
        <a:p>
          <a:endParaRPr lang="en-US"/>
        </a:p>
      </dgm:t>
    </dgm:pt>
    <dgm:pt modelId="{D42DE28D-46F4-4174-93A7-8B6701D39BAA}">
      <dgm:prSet custT="1"/>
      <dgm:spPr/>
      <dgm:t>
        <a:bodyPr/>
        <a:lstStyle/>
        <a:p>
          <a:r>
            <a:rPr lang="en-US" sz="2400" i="1" dirty="0" smtClean="0"/>
            <a:t>A person who is Black, Hispanic or Latino, Asian American, American Indian, Alaskan Native, Native Hawaiian and Other Pacific Islander</a:t>
          </a:r>
          <a:endParaRPr lang="en-US" sz="2400" i="1" dirty="0">
            <a:solidFill>
              <a:srgbClr val="FF0000"/>
            </a:solidFill>
          </a:endParaRPr>
        </a:p>
      </dgm:t>
    </dgm:pt>
    <dgm:pt modelId="{63C25F7B-7D6B-467F-BA34-5EE6CAF8051F}" type="parTrans" cxnId="{8F527440-F2E8-472F-8708-5BBA255C2157}">
      <dgm:prSet/>
      <dgm:spPr/>
      <dgm:t>
        <a:bodyPr/>
        <a:lstStyle/>
        <a:p>
          <a:endParaRPr lang="en-US"/>
        </a:p>
      </dgm:t>
    </dgm:pt>
    <dgm:pt modelId="{EC1D8194-D615-4C48-8CF2-E8454C44961A}" type="sibTrans" cxnId="{8F527440-F2E8-472F-8708-5BBA255C2157}">
      <dgm:prSet/>
      <dgm:spPr/>
      <dgm:t>
        <a:bodyPr/>
        <a:lstStyle/>
        <a:p>
          <a:endParaRPr lang="en-US"/>
        </a:p>
      </dgm:t>
    </dgm:pt>
    <dgm:pt modelId="{1F3D6C97-C2C8-4EC5-80EE-DA1B4C686FF1}">
      <dgm:prSet custT="1"/>
      <dgm:spPr/>
      <dgm:t>
        <a:bodyPr/>
        <a:lstStyle/>
        <a:p>
          <a:r>
            <a:rPr lang="en-US" sz="2400" i="1" dirty="0" smtClean="0"/>
            <a:t>A person whose median household income is at or below the Department of Health and Human Services (HHS) poverty guidelines</a:t>
          </a:r>
          <a:endParaRPr lang="en-US" sz="2400" i="1" dirty="0"/>
        </a:p>
      </dgm:t>
    </dgm:pt>
    <dgm:pt modelId="{DC6FAE7F-43A8-44C4-8140-83765ECF5919}" type="parTrans" cxnId="{516FE0B6-30A7-412D-8183-0A339989AA9E}">
      <dgm:prSet/>
      <dgm:spPr/>
      <dgm:t>
        <a:bodyPr/>
        <a:lstStyle/>
        <a:p>
          <a:endParaRPr lang="en-US"/>
        </a:p>
      </dgm:t>
    </dgm:pt>
    <dgm:pt modelId="{A0C6EF9F-5D20-4A09-85C1-A54161FA0BAC}" type="sibTrans" cxnId="{516FE0B6-30A7-412D-8183-0A339989AA9E}">
      <dgm:prSet/>
      <dgm:spPr/>
      <dgm:t>
        <a:bodyPr/>
        <a:lstStyle/>
        <a:p>
          <a:endParaRPr lang="en-US"/>
        </a:p>
      </dgm:t>
    </dgm:pt>
    <dgm:pt modelId="{6ED8F7E9-524F-40F1-86EE-0FAAF1CE21CE}" type="pres">
      <dgm:prSet presAssocID="{5EDC4FCC-D4E0-4A56-BEE9-24CAAF462887}" presName="linear" presStyleCnt="0">
        <dgm:presLayoutVars>
          <dgm:dir/>
          <dgm:animLvl val="lvl"/>
          <dgm:resizeHandles val="exact"/>
        </dgm:presLayoutVars>
      </dgm:prSet>
      <dgm:spPr/>
      <dgm:t>
        <a:bodyPr/>
        <a:lstStyle/>
        <a:p>
          <a:endParaRPr lang="en-US"/>
        </a:p>
      </dgm:t>
    </dgm:pt>
    <dgm:pt modelId="{114CC704-B3C8-489F-A0C1-57A210336C1C}" type="pres">
      <dgm:prSet presAssocID="{0D683241-8609-4679-B29C-EE232440E829}" presName="parentLin" presStyleCnt="0"/>
      <dgm:spPr/>
    </dgm:pt>
    <dgm:pt modelId="{8464280E-131E-46CB-AFF6-8E02543D8836}" type="pres">
      <dgm:prSet presAssocID="{0D683241-8609-4679-B29C-EE232440E829}" presName="parentLeftMargin" presStyleLbl="node1" presStyleIdx="0" presStyleCnt="2"/>
      <dgm:spPr/>
      <dgm:t>
        <a:bodyPr/>
        <a:lstStyle/>
        <a:p>
          <a:endParaRPr lang="en-US"/>
        </a:p>
      </dgm:t>
    </dgm:pt>
    <dgm:pt modelId="{17F2FA16-477E-4934-89DB-68AF590A90B1}" type="pres">
      <dgm:prSet presAssocID="{0D683241-8609-4679-B29C-EE232440E829}" presName="parentText" presStyleLbl="node1" presStyleIdx="0" presStyleCnt="2" custScaleY="101424" custLinFactNeighborY="-13164">
        <dgm:presLayoutVars>
          <dgm:chMax val="0"/>
          <dgm:bulletEnabled val="1"/>
        </dgm:presLayoutVars>
      </dgm:prSet>
      <dgm:spPr/>
      <dgm:t>
        <a:bodyPr/>
        <a:lstStyle/>
        <a:p>
          <a:endParaRPr lang="en-US"/>
        </a:p>
      </dgm:t>
    </dgm:pt>
    <dgm:pt modelId="{46592D7B-EE3E-4ABA-8587-8E34C131B46C}" type="pres">
      <dgm:prSet presAssocID="{0D683241-8609-4679-B29C-EE232440E829}" presName="negativeSpace" presStyleCnt="0"/>
      <dgm:spPr/>
    </dgm:pt>
    <dgm:pt modelId="{F426288B-607E-488F-A939-D20A4CD1C341}" type="pres">
      <dgm:prSet presAssocID="{0D683241-8609-4679-B29C-EE232440E829}" presName="childText" presStyleLbl="conFgAcc1" presStyleIdx="0" presStyleCnt="2">
        <dgm:presLayoutVars>
          <dgm:bulletEnabled val="1"/>
        </dgm:presLayoutVars>
      </dgm:prSet>
      <dgm:spPr/>
      <dgm:t>
        <a:bodyPr/>
        <a:lstStyle/>
        <a:p>
          <a:endParaRPr lang="en-US"/>
        </a:p>
      </dgm:t>
    </dgm:pt>
    <dgm:pt modelId="{C4159351-8EE4-46C5-95C3-D6DBF884FB10}" type="pres">
      <dgm:prSet presAssocID="{9025EF7D-B9B7-4E2D-9A34-A9644A791B8A}" presName="spaceBetweenRectangles" presStyleCnt="0"/>
      <dgm:spPr/>
    </dgm:pt>
    <dgm:pt modelId="{65A77946-A040-4EAD-A673-BE6E2A2AEE3E}" type="pres">
      <dgm:prSet presAssocID="{3361A89E-6AB9-4328-A23D-7F429424E502}" presName="parentLin" presStyleCnt="0"/>
      <dgm:spPr/>
    </dgm:pt>
    <dgm:pt modelId="{29A9EA7E-1AEA-4F9D-BE60-6F6EBEDFF294}" type="pres">
      <dgm:prSet presAssocID="{3361A89E-6AB9-4328-A23D-7F429424E502}" presName="parentLeftMargin" presStyleLbl="node1" presStyleIdx="0" presStyleCnt="2"/>
      <dgm:spPr/>
      <dgm:t>
        <a:bodyPr/>
        <a:lstStyle/>
        <a:p>
          <a:endParaRPr lang="en-US"/>
        </a:p>
      </dgm:t>
    </dgm:pt>
    <dgm:pt modelId="{41D246F6-8F25-4EFA-849E-2D791E913B9B}" type="pres">
      <dgm:prSet presAssocID="{3361A89E-6AB9-4328-A23D-7F429424E502}" presName="parentText" presStyleLbl="node1" presStyleIdx="1" presStyleCnt="2" custScaleY="99895" custLinFactNeighborY="3274">
        <dgm:presLayoutVars>
          <dgm:chMax val="0"/>
          <dgm:bulletEnabled val="1"/>
        </dgm:presLayoutVars>
      </dgm:prSet>
      <dgm:spPr/>
      <dgm:t>
        <a:bodyPr/>
        <a:lstStyle/>
        <a:p>
          <a:endParaRPr lang="en-US"/>
        </a:p>
      </dgm:t>
    </dgm:pt>
    <dgm:pt modelId="{B7D7715A-454B-4CAF-AC61-86030DF92BFC}" type="pres">
      <dgm:prSet presAssocID="{3361A89E-6AB9-4328-A23D-7F429424E502}" presName="negativeSpace" presStyleCnt="0"/>
      <dgm:spPr/>
    </dgm:pt>
    <dgm:pt modelId="{4758E170-21C7-4F16-9CB8-F2D697C4403A}" type="pres">
      <dgm:prSet presAssocID="{3361A89E-6AB9-4328-A23D-7F429424E502}" presName="childText" presStyleLbl="conFgAcc1" presStyleIdx="1" presStyleCnt="2" custScaleY="109790" custLinFactNeighborY="-19559">
        <dgm:presLayoutVars>
          <dgm:bulletEnabled val="1"/>
        </dgm:presLayoutVars>
      </dgm:prSet>
      <dgm:spPr/>
      <dgm:t>
        <a:bodyPr/>
        <a:lstStyle/>
        <a:p>
          <a:endParaRPr lang="en-US"/>
        </a:p>
      </dgm:t>
    </dgm:pt>
  </dgm:ptLst>
  <dgm:cxnLst>
    <dgm:cxn modelId="{77CC657C-5D8F-4A14-9F6A-97776D3A4615}" type="presOf" srcId="{0D683241-8609-4679-B29C-EE232440E829}" destId="{8464280E-131E-46CB-AFF6-8E02543D8836}" srcOrd="0" destOrd="0" presId="urn:microsoft.com/office/officeart/2005/8/layout/list1"/>
    <dgm:cxn modelId="{284FFCA6-4BFC-43E3-B9C2-0327A145A8DE}" type="presOf" srcId="{0D683241-8609-4679-B29C-EE232440E829}" destId="{17F2FA16-477E-4934-89DB-68AF590A90B1}" srcOrd="1" destOrd="0" presId="urn:microsoft.com/office/officeart/2005/8/layout/list1"/>
    <dgm:cxn modelId="{516FE0B6-30A7-412D-8183-0A339989AA9E}" srcId="{3361A89E-6AB9-4328-A23D-7F429424E502}" destId="{1F3D6C97-C2C8-4EC5-80EE-DA1B4C686FF1}" srcOrd="0" destOrd="0" parTransId="{DC6FAE7F-43A8-44C4-8140-83765ECF5919}" sibTransId="{A0C6EF9F-5D20-4A09-85C1-A54161FA0BAC}"/>
    <dgm:cxn modelId="{8F527440-F2E8-472F-8708-5BBA255C2157}" srcId="{0D683241-8609-4679-B29C-EE232440E829}" destId="{D42DE28D-46F4-4174-93A7-8B6701D39BAA}" srcOrd="0" destOrd="0" parTransId="{63C25F7B-7D6B-467F-BA34-5EE6CAF8051F}" sibTransId="{EC1D8194-D615-4C48-8CF2-E8454C44961A}"/>
    <dgm:cxn modelId="{4F5646DC-747F-4AD2-9085-6318DF333F51}" srcId="{5EDC4FCC-D4E0-4A56-BEE9-24CAAF462887}" destId="{3361A89E-6AB9-4328-A23D-7F429424E502}" srcOrd="1" destOrd="0" parTransId="{6ABFE7C2-D586-4D09-BF4B-FD28D49B9608}" sibTransId="{4F928D7C-8A9C-4553-8A87-17CDE6A3E1DD}"/>
    <dgm:cxn modelId="{16905E3C-840C-4CED-ACA1-D0C801677709}" type="presOf" srcId="{3361A89E-6AB9-4328-A23D-7F429424E502}" destId="{41D246F6-8F25-4EFA-849E-2D791E913B9B}" srcOrd="1" destOrd="0" presId="urn:microsoft.com/office/officeart/2005/8/layout/list1"/>
    <dgm:cxn modelId="{99F943A3-CA95-43C7-9E54-E821F1E7E57C}" srcId="{5EDC4FCC-D4E0-4A56-BEE9-24CAAF462887}" destId="{0D683241-8609-4679-B29C-EE232440E829}" srcOrd="0" destOrd="0" parTransId="{BBA65E78-8C40-41C2-B3AA-55942646811F}" sibTransId="{9025EF7D-B9B7-4E2D-9A34-A9644A791B8A}"/>
    <dgm:cxn modelId="{721AD8E2-3C6F-4713-99D9-B1DA0A81FC9D}" type="presOf" srcId="{D42DE28D-46F4-4174-93A7-8B6701D39BAA}" destId="{F426288B-607E-488F-A939-D20A4CD1C341}" srcOrd="0" destOrd="0" presId="urn:microsoft.com/office/officeart/2005/8/layout/list1"/>
    <dgm:cxn modelId="{5737FA12-BB10-4899-99CA-74359E55A902}" type="presOf" srcId="{3361A89E-6AB9-4328-A23D-7F429424E502}" destId="{29A9EA7E-1AEA-4F9D-BE60-6F6EBEDFF294}" srcOrd="0" destOrd="0" presId="urn:microsoft.com/office/officeart/2005/8/layout/list1"/>
    <dgm:cxn modelId="{9748B345-D639-45C6-A797-05E18D6E1231}" type="presOf" srcId="{1F3D6C97-C2C8-4EC5-80EE-DA1B4C686FF1}" destId="{4758E170-21C7-4F16-9CB8-F2D697C4403A}" srcOrd="0" destOrd="0" presId="urn:microsoft.com/office/officeart/2005/8/layout/list1"/>
    <dgm:cxn modelId="{C1D377CD-4774-4F42-B129-30975F96FB37}" type="presOf" srcId="{5EDC4FCC-D4E0-4A56-BEE9-24CAAF462887}" destId="{6ED8F7E9-524F-40F1-86EE-0FAAF1CE21CE}" srcOrd="0" destOrd="0" presId="urn:microsoft.com/office/officeart/2005/8/layout/list1"/>
    <dgm:cxn modelId="{2D9EE17D-2EC2-4C13-B68A-4458F2B911AA}" type="presParOf" srcId="{6ED8F7E9-524F-40F1-86EE-0FAAF1CE21CE}" destId="{114CC704-B3C8-489F-A0C1-57A210336C1C}" srcOrd="0" destOrd="0" presId="urn:microsoft.com/office/officeart/2005/8/layout/list1"/>
    <dgm:cxn modelId="{3E136563-377C-426A-950B-DAFFB722A39C}" type="presParOf" srcId="{114CC704-B3C8-489F-A0C1-57A210336C1C}" destId="{8464280E-131E-46CB-AFF6-8E02543D8836}" srcOrd="0" destOrd="0" presId="urn:microsoft.com/office/officeart/2005/8/layout/list1"/>
    <dgm:cxn modelId="{E5665BED-DF42-4165-941C-BBB7C2099191}" type="presParOf" srcId="{114CC704-B3C8-489F-A0C1-57A210336C1C}" destId="{17F2FA16-477E-4934-89DB-68AF590A90B1}" srcOrd="1" destOrd="0" presId="urn:microsoft.com/office/officeart/2005/8/layout/list1"/>
    <dgm:cxn modelId="{6D1067F6-EE88-44FF-8309-E70E7B9B0080}" type="presParOf" srcId="{6ED8F7E9-524F-40F1-86EE-0FAAF1CE21CE}" destId="{46592D7B-EE3E-4ABA-8587-8E34C131B46C}" srcOrd="1" destOrd="0" presId="urn:microsoft.com/office/officeart/2005/8/layout/list1"/>
    <dgm:cxn modelId="{F67EF5DA-631B-424A-83B3-6889ED3C437D}" type="presParOf" srcId="{6ED8F7E9-524F-40F1-86EE-0FAAF1CE21CE}" destId="{F426288B-607E-488F-A939-D20A4CD1C341}" srcOrd="2" destOrd="0" presId="urn:microsoft.com/office/officeart/2005/8/layout/list1"/>
    <dgm:cxn modelId="{84B082A8-DB58-44AE-9EF3-75AF6095FC98}" type="presParOf" srcId="{6ED8F7E9-524F-40F1-86EE-0FAAF1CE21CE}" destId="{C4159351-8EE4-46C5-95C3-D6DBF884FB10}" srcOrd="3" destOrd="0" presId="urn:microsoft.com/office/officeart/2005/8/layout/list1"/>
    <dgm:cxn modelId="{563D0A8E-E979-472A-BE75-F12AEC1E2187}" type="presParOf" srcId="{6ED8F7E9-524F-40F1-86EE-0FAAF1CE21CE}" destId="{65A77946-A040-4EAD-A673-BE6E2A2AEE3E}" srcOrd="4" destOrd="0" presId="urn:microsoft.com/office/officeart/2005/8/layout/list1"/>
    <dgm:cxn modelId="{64F04015-AB8A-4763-8B4B-FA3A4D304FB3}" type="presParOf" srcId="{65A77946-A040-4EAD-A673-BE6E2A2AEE3E}" destId="{29A9EA7E-1AEA-4F9D-BE60-6F6EBEDFF294}" srcOrd="0" destOrd="0" presId="urn:microsoft.com/office/officeart/2005/8/layout/list1"/>
    <dgm:cxn modelId="{4C982ECB-B0CB-4F39-9B57-FC7B308B064E}" type="presParOf" srcId="{65A77946-A040-4EAD-A673-BE6E2A2AEE3E}" destId="{41D246F6-8F25-4EFA-849E-2D791E913B9B}" srcOrd="1" destOrd="0" presId="urn:microsoft.com/office/officeart/2005/8/layout/list1"/>
    <dgm:cxn modelId="{3966F5C5-49B0-4945-8ED3-555DDE3BBFD0}" type="presParOf" srcId="{6ED8F7E9-524F-40F1-86EE-0FAAF1CE21CE}" destId="{B7D7715A-454B-4CAF-AC61-86030DF92BFC}" srcOrd="5" destOrd="0" presId="urn:microsoft.com/office/officeart/2005/8/layout/list1"/>
    <dgm:cxn modelId="{3656DB96-AABB-4C49-A88E-07D6293937AA}" type="presParOf" srcId="{6ED8F7E9-524F-40F1-86EE-0FAAF1CE21CE}" destId="{4758E170-21C7-4F16-9CB8-F2D697C4403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EDC4FCC-D4E0-4A56-BEE9-24CAAF462887}"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0D683241-8609-4679-B29C-EE232440E829}">
      <dgm:prSet phldrT="[Text]" custT="1"/>
      <dgm:spPr/>
      <dgm:t>
        <a:bodyPr/>
        <a:lstStyle/>
        <a:p>
          <a:r>
            <a:rPr lang="en-US" sz="2800" b="1" u="none" dirty="0" smtClean="0"/>
            <a:t>Ethnic/Racial/Other </a:t>
          </a:r>
          <a:r>
            <a:rPr lang="en-US" sz="2800" b="1" dirty="0" smtClean="0"/>
            <a:t>Indicators</a:t>
          </a:r>
          <a:r>
            <a:rPr lang="en-US" sz="2800" b="1" u="none" dirty="0" smtClean="0"/>
            <a:t>:</a:t>
          </a:r>
          <a:endParaRPr lang="en-US" sz="2800" b="1" u="none" dirty="0"/>
        </a:p>
      </dgm:t>
    </dgm:pt>
    <dgm:pt modelId="{BBA65E78-8C40-41C2-B3AA-55942646811F}" type="parTrans" cxnId="{99F943A3-CA95-43C7-9E54-E821F1E7E57C}">
      <dgm:prSet/>
      <dgm:spPr/>
      <dgm:t>
        <a:bodyPr/>
        <a:lstStyle/>
        <a:p>
          <a:endParaRPr lang="en-US" sz="2000"/>
        </a:p>
      </dgm:t>
    </dgm:pt>
    <dgm:pt modelId="{9025EF7D-B9B7-4E2D-9A34-A9644A791B8A}" type="sibTrans" cxnId="{99F943A3-CA95-43C7-9E54-E821F1E7E57C}">
      <dgm:prSet/>
      <dgm:spPr/>
      <dgm:t>
        <a:bodyPr/>
        <a:lstStyle/>
        <a:p>
          <a:endParaRPr lang="en-US" sz="2000"/>
        </a:p>
      </dgm:t>
    </dgm:pt>
    <dgm:pt modelId="{3361A89E-6AB9-4328-A23D-7F429424E502}">
      <dgm:prSet phldrT="[Text]" custT="1"/>
      <dgm:spPr/>
      <dgm:t>
        <a:bodyPr/>
        <a:lstStyle/>
        <a:p>
          <a:r>
            <a:rPr lang="en-US" sz="2800" b="1" dirty="0" smtClean="0"/>
            <a:t>Income Indicators:</a:t>
          </a:r>
          <a:endParaRPr lang="en-US" sz="2800" b="1" dirty="0"/>
        </a:p>
      </dgm:t>
    </dgm:pt>
    <dgm:pt modelId="{6ABFE7C2-D586-4D09-BF4B-FD28D49B9608}" type="parTrans" cxnId="{4F5646DC-747F-4AD2-9085-6318DF333F51}">
      <dgm:prSet/>
      <dgm:spPr/>
      <dgm:t>
        <a:bodyPr/>
        <a:lstStyle/>
        <a:p>
          <a:endParaRPr lang="en-US" sz="2000"/>
        </a:p>
      </dgm:t>
    </dgm:pt>
    <dgm:pt modelId="{4F928D7C-8A9C-4553-8A87-17CDE6A3E1DD}" type="sibTrans" cxnId="{4F5646DC-747F-4AD2-9085-6318DF333F51}">
      <dgm:prSet/>
      <dgm:spPr/>
      <dgm:t>
        <a:bodyPr/>
        <a:lstStyle/>
        <a:p>
          <a:endParaRPr lang="en-US" sz="2000"/>
        </a:p>
      </dgm:t>
    </dgm:pt>
    <dgm:pt modelId="{D42DE28D-46F4-4174-93A7-8B6701D39BAA}">
      <dgm:prSet custT="1"/>
      <dgm:spPr/>
      <dgm:t>
        <a:bodyPr/>
        <a:lstStyle/>
        <a:p>
          <a:r>
            <a:rPr lang="en-US" sz="2400" dirty="0" smtClean="0"/>
            <a:t>White (NH), Hispanic (Latino), African-American, American Indian, Asian/Pacific Islander, Others</a:t>
          </a:r>
          <a:endParaRPr lang="en-US" sz="2400" dirty="0"/>
        </a:p>
      </dgm:t>
    </dgm:pt>
    <dgm:pt modelId="{63C25F7B-7D6B-467F-BA34-5EE6CAF8051F}" type="parTrans" cxnId="{8F527440-F2E8-472F-8708-5BBA255C2157}">
      <dgm:prSet/>
      <dgm:spPr/>
      <dgm:t>
        <a:bodyPr/>
        <a:lstStyle/>
        <a:p>
          <a:endParaRPr lang="en-US" sz="2000"/>
        </a:p>
      </dgm:t>
    </dgm:pt>
    <dgm:pt modelId="{EC1D8194-D615-4C48-8CF2-E8454C44961A}" type="sibTrans" cxnId="{8F527440-F2E8-472F-8708-5BBA255C2157}">
      <dgm:prSet/>
      <dgm:spPr/>
      <dgm:t>
        <a:bodyPr/>
        <a:lstStyle/>
        <a:p>
          <a:endParaRPr lang="en-US" sz="2000"/>
        </a:p>
      </dgm:t>
    </dgm:pt>
    <dgm:pt modelId="{1F3D6C97-C2C8-4EC5-80EE-DA1B4C686FF1}">
      <dgm:prSet custT="1"/>
      <dgm:spPr/>
      <dgm:t>
        <a:bodyPr/>
        <a:lstStyle/>
        <a:p>
          <a:r>
            <a:rPr lang="en-US" sz="2400" dirty="0" smtClean="0"/>
            <a:t>Below Poverty Level</a:t>
          </a:r>
          <a:endParaRPr lang="en-US" sz="2400" dirty="0"/>
        </a:p>
      </dgm:t>
    </dgm:pt>
    <dgm:pt modelId="{DC6FAE7F-43A8-44C4-8140-83765ECF5919}" type="parTrans" cxnId="{516FE0B6-30A7-412D-8183-0A339989AA9E}">
      <dgm:prSet/>
      <dgm:spPr/>
      <dgm:t>
        <a:bodyPr/>
        <a:lstStyle/>
        <a:p>
          <a:endParaRPr lang="en-US" sz="2000"/>
        </a:p>
      </dgm:t>
    </dgm:pt>
    <dgm:pt modelId="{A0C6EF9F-5D20-4A09-85C1-A54161FA0BAC}" type="sibTrans" cxnId="{516FE0B6-30A7-412D-8183-0A339989AA9E}">
      <dgm:prSet/>
      <dgm:spPr/>
      <dgm:t>
        <a:bodyPr/>
        <a:lstStyle/>
        <a:p>
          <a:endParaRPr lang="en-US" sz="2000"/>
        </a:p>
      </dgm:t>
    </dgm:pt>
    <dgm:pt modelId="{543DE00F-C575-4225-A515-97BA6C59C033}">
      <dgm:prSet custT="1"/>
      <dgm:spPr/>
      <dgm:t>
        <a:bodyPr/>
        <a:lstStyle/>
        <a:p>
          <a:r>
            <a:rPr lang="en-US" sz="2400" dirty="0" smtClean="0"/>
            <a:t>Disabled, Age 65 and Above, Age 5 and Below</a:t>
          </a:r>
          <a:endParaRPr lang="en-US" sz="2400" dirty="0"/>
        </a:p>
      </dgm:t>
    </dgm:pt>
    <dgm:pt modelId="{1E1F68E4-1F5A-4386-9036-A9C65764BBDE}" type="parTrans" cxnId="{F87AFCEE-5423-4E40-8DBC-A5A006E37EBE}">
      <dgm:prSet/>
      <dgm:spPr/>
      <dgm:t>
        <a:bodyPr/>
        <a:lstStyle/>
        <a:p>
          <a:endParaRPr lang="en-US" sz="2000"/>
        </a:p>
      </dgm:t>
    </dgm:pt>
    <dgm:pt modelId="{DAA056C6-3EAE-4335-9F06-A48A983CEAFB}" type="sibTrans" cxnId="{F87AFCEE-5423-4E40-8DBC-A5A006E37EBE}">
      <dgm:prSet/>
      <dgm:spPr/>
      <dgm:t>
        <a:bodyPr/>
        <a:lstStyle/>
        <a:p>
          <a:endParaRPr lang="en-US" sz="2000"/>
        </a:p>
      </dgm:t>
    </dgm:pt>
    <dgm:pt modelId="{4AD54651-0643-4BDE-9F18-F379EB169D08}">
      <dgm:prSet custT="1"/>
      <dgm:spPr/>
      <dgm:t>
        <a:bodyPr/>
        <a:lstStyle/>
        <a:p>
          <a:r>
            <a:rPr lang="en-US" sz="2400" dirty="0" smtClean="0"/>
            <a:t>Income Quintile</a:t>
          </a:r>
          <a:endParaRPr lang="en-US" sz="2400" dirty="0"/>
        </a:p>
      </dgm:t>
    </dgm:pt>
    <dgm:pt modelId="{F2AF403C-8613-44AF-AF31-CB41047DA1DE}" type="parTrans" cxnId="{472581CF-ECA0-48D3-81F4-8F66A1BE471D}">
      <dgm:prSet/>
      <dgm:spPr/>
      <dgm:t>
        <a:bodyPr/>
        <a:lstStyle/>
        <a:p>
          <a:endParaRPr lang="en-US" sz="2000"/>
        </a:p>
      </dgm:t>
    </dgm:pt>
    <dgm:pt modelId="{D5968DBD-6C4B-4CFE-A533-BD2F84F179DF}" type="sibTrans" cxnId="{472581CF-ECA0-48D3-81F4-8F66A1BE471D}">
      <dgm:prSet/>
      <dgm:spPr/>
      <dgm:t>
        <a:bodyPr/>
        <a:lstStyle/>
        <a:p>
          <a:endParaRPr lang="en-US" sz="2000"/>
        </a:p>
      </dgm:t>
    </dgm:pt>
    <dgm:pt modelId="{6ED8F7E9-524F-40F1-86EE-0FAAF1CE21CE}" type="pres">
      <dgm:prSet presAssocID="{5EDC4FCC-D4E0-4A56-BEE9-24CAAF462887}" presName="linear" presStyleCnt="0">
        <dgm:presLayoutVars>
          <dgm:dir/>
          <dgm:animLvl val="lvl"/>
          <dgm:resizeHandles val="exact"/>
        </dgm:presLayoutVars>
      </dgm:prSet>
      <dgm:spPr/>
      <dgm:t>
        <a:bodyPr/>
        <a:lstStyle/>
        <a:p>
          <a:endParaRPr lang="en-US"/>
        </a:p>
      </dgm:t>
    </dgm:pt>
    <dgm:pt modelId="{114CC704-B3C8-489F-A0C1-57A210336C1C}" type="pres">
      <dgm:prSet presAssocID="{0D683241-8609-4679-B29C-EE232440E829}" presName="parentLin" presStyleCnt="0"/>
      <dgm:spPr/>
    </dgm:pt>
    <dgm:pt modelId="{8464280E-131E-46CB-AFF6-8E02543D8836}" type="pres">
      <dgm:prSet presAssocID="{0D683241-8609-4679-B29C-EE232440E829}" presName="parentLeftMargin" presStyleLbl="node1" presStyleIdx="0" presStyleCnt="2"/>
      <dgm:spPr/>
      <dgm:t>
        <a:bodyPr/>
        <a:lstStyle/>
        <a:p>
          <a:endParaRPr lang="en-US"/>
        </a:p>
      </dgm:t>
    </dgm:pt>
    <dgm:pt modelId="{17F2FA16-477E-4934-89DB-68AF590A90B1}" type="pres">
      <dgm:prSet presAssocID="{0D683241-8609-4679-B29C-EE232440E829}" presName="parentText" presStyleLbl="node1" presStyleIdx="0" presStyleCnt="2" custScaleX="121669" custScaleY="93084" custLinFactNeighborY="-13164">
        <dgm:presLayoutVars>
          <dgm:chMax val="0"/>
          <dgm:bulletEnabled val="1"/>
        </dgm:presLayoutVars>
      </dgm:prSet>
      <dgm:spPr/>
      <dgm:t>
        <a:bodyPr/>
        <a:lstStyle/>
        <a:p>
          <a:endParaRPr lang="en-US"/>
        </a:p>
      </dgm:t>
    </dgm:pt>
    <dgm:pt modelId="{46592D7B-EE3E-4ABA-8587-8E34C131B46C}" type="pres">
      <dgm:prSet presAssocID="{0D683241-8609-4679-B29C-EE232440E829}" presName="negativeSpace" presStyleCnt="0"/>
      <dgm:spPr/>
    </dgm:pt>
    <dgm:pt modelId="{F426288B-607E-488F-A939-D20A4CD1C341}" type="pres">
      <dgm:prSet presAssocID="{0D683241-8609-4679-B29C-EE232440E829}" presName="childText" presStyleLbl="conFgAcc1" presStyleIdx="0" presStyleCnt="2">
        <dgm:presLayoutVars>
          <dgm:bulletEnabled val="1"/>
        </dgm:presLayoutVars>
      </dgm:prSet>
      <dgm:spPr/>
      <dgm:t>
        <a:bodyPr/>
        <a:lstStyle/>
        <a:p>
          <a:endParaRPr lang="en-US"/>
        </a:p>
      </dgm:t>
    </dgm:pt>
    <dgm:pt modelId="{C4159351-8EE4-46C5-95C3-D6DBF884FB10}" type="pres">
      <dgm:prSet presAssocID="{9025EF7D-B9B7-4E2D-9A34-A9644A791B8A}" presName="spaceBetweenRectangles" presStyleCnt="0"/>
      <dgm:spPr/>
    </dgm:pt>
    <dgm:pt modelId="{65A77946-A040-4EAD-A673-BE6E2A2AEE3E}" type="pres">
      <dgm:prSet presAssocID="{3361A89E-6AB9-4328-A23D-7F429424E502}" presName="parentLin" presStyleCnt="0"/>
      <dgm:spPr/>
    </dgm:pt>
    <dgm:pt modelId="{29A9EA7E-1AEA-4F9D-BE60-6F6EBEDFF294}" type="pres">
      <dgm:prSet presAssocID="{3361A89E-6AB9-4328-A23D-7F429424E502}" presName="parentLeftMargin" presStyleLbl="node1" presStyleIdx="0" presStyleCnt="2"/>
      <dgm:spPr/>
      <dgm:t>
        <a:bodyPr/>
        <a:lstStyle/>
        <a:p>
          <a:endParaRPr lang="en-US"/>
        </a:p>
      </dgm:t>
    </dgm:pt>
    <dgm:pt modelId="{41D246F6-8F25-4EFA-849E-2D791E913B9B}" type="pres">
      <dgm:prSet presAssocID="{3361A89E-6AB9-4328-A23D-7F429424E502}" presName="parentText" presStyleLbl="node1" presStyleIdx="1" presStyleCnt="2" custScaleX="121669" custScaleY="93084" custLinFactNeighborY="761">
        <dgm:presLayoutVars>
          <dgm:chMax val="0"/>
          <dgm:bulletEnabled val="1"/>
        </dgm:presLayoutVars>
      </dgm:prSet>
      <dgm:spPr/>
      <dgm:t>
        <a:bodyPr/>
        <a:lstStyle/>
        <a:p>
          <a:endParaRPr lang="en-US"/>
        </a:p>
      </dgm:t>
    </dgm:pt>
    <dgm:pt modelId="{B7D7715A-454B-4CAF-AC61-86030DF92BFC}" type="pres">
      <dgm:prSet presAssocID="{3361A89E-6AB9-4328-A23D-7F429424E502}" presName="negativeSpace" presStyleCnt="0"/>
      <dgm:spPr/>
    </dgm:pt>
    <dgm:pt modelId="{4758E170-21C7-4F16-9CB8-F2D697C4403A}" type="pres">
      <dgm:prSet presAssocID="{3361A89E-6AB9-4328-A23D-7F429424E502}" presName="childText" presStyleLbl="conFgAcc1" presStyleIdx="1" presStyleCnt="2">
        <dgm:presLayoutVars>
          <dgm:bulletEnabled val="1"/>
        </dgm:presLayoutVars>
      </dgm:prSet>
      <dgm:spPr/>
      <dgm:t>
        <a:bodyPr/>
        <a:lstStyle/>
        <a:p>
          <a:endParaRPr lang="en-US"/>
        </a:p>
      </dgm:t>
    </dgm:pt>
  </dgm:ptLst>
  <dgm:cxnLst>
    <dgm:cxn modelId="{F87AFCEE-5423-4E40-8DBC-A5A006E37EBE}" srcId="{0D683241-8609-4679-B29C-EE232440E829}" destId="{543DE00F-C575-4225-A515-97BA6C59C033}" srcOrd="1" destOrd="0" parTransId="{1E1F68E4-1F5A-4386-9036-A9C65764BBDE}" sibTransId="{DAA056C6-3EAE-4335-9F06-A48A983CEAFB}"/>
    <dgm:cxn modelId="{2E3E98D3-C3E3-42E6-9CEF-F31F319E7CA9}" type="presOf" srcId="{4AD54651-0643-4BDE-9F18-F379EB169D08}" destId="{4758E170-21C7-4F16-9CB8-F2D697C4403A}" srcOrd="0" destOrd="1" presId="urn:microsoft.com/office/officeart/2005/8/layout/list1"/>
    <dgm:cxn modelId="{472581CF-ECA0-48D3-81F4-8F66A1BE471D}" srcId="{3361A89E-6AB9-4328-A23D-7F429424E502}" destId="{4AD54651-0643-4BDE-9F18-F379EB169D08}" srcOrd="1" destOrd="0" parTransId="{F2AF403C-8613-44AF-AF31-CB41047DA1DE}" sibTransId="{D5968DBD-6C4B-4CFE-A533-BD2F84F179DF}"/>
    <dgm:cxn modelId="{516FE0B6-30A7-412D-8183-0A339989AA9E}" srcId="{3361A89E-6AB9-4328-A23D-7F429424E502}" destId="{1F3D6C97-C2C8-4EC5-80EE-DA1B4C686FF1}" srcOrd="0" destOrd="0" parTransId="{DC6FAE7F-43A8-44C4-8140-83765ECF5919}" sibTransId="{A0C6EF9F-5D20-4A09-85C1-A54161FA0BAC}"/>
    <dgm:cxn modelId="{8F527440-F2E8-472F-8708-5BBA255C2157}" srcId="{0D683241-8609-4679-B29C-EE232440E829}" destId="{D42DE28D-46F4-4174-93A7-8B6701D39BAA}" srcOrd="0" destOrd="0" parTransId="{63C25F7B-7D6B-467F-BA34-5EE6CAF8051F}" sibTransId="{EC1D8194-D615-4C48-8CF2-E8454C44961A}"/>
    <dgm:cxn modelId="{4F5646DC-747F-4AD2-9085-6318DF333F51}" srcId="{5EDC4FCC-D4E0-4A56-BEE9-24CAAF462887}" destId="{3361A89E-6AB9-4328-A23D-7F429424E502}" srcOrd="1" destOrd="0" parTransId="{6ABFE7C2-D586-4D09-BF4B-FD28D49B9608}" sibTransId="{4F928D7C-8A9C-4553-8A87-17CDE6A3E1DD}"/>
    <dgm:cxn modelId="{26961D9E-E594-4051-B8FB-9025D9DCFF68}" type="presOf" srcId="{543DE00F-C575-4225-A515-97BA6C59C033}" destId="{F426288B-607E-488F-A939-D20A4CD1C341}" srcOrd="0" destOrd="1" presId="urn:microsoft.com/office/officeart/2005/8/layout/list1"/>
    <dgm:cxn modelId="{99F943A3-CA95-43C7-9E54-E821F1E7E57C}" srcId="{5EDC4FCC-D4E0-4A56-BEE9-24CAAF462887}" destId="{0D683241-8609-4679-B29C-EE232440E829}" srcOrd="0" destOrd="0" parTransId="{BBA65E78-8C40-41C2-B3AA-55942646811F}" sibTransId="{9025EF7D-B9B7-4E2D-9A34-A9644A791B8A}"/>
    <dgm:cxn modelId="{D8700C21-5851-4FB6-A51C-145F9800ECF7}" type="presOf" srcId="{0D683241-8609-4679-B29C-EE232440E829}" destId="{17F2FA16-477E-4934-89DB-68AF590A90B1}" srcOrd="1" destOrd="0" presId="urn:microsoft.com/office/officeart/2005/8/layout/list1"/>
    <dgm:cxn modelId="{A545A18C-7816-4A98-BD55-D9968685FFE2}" type="presOf" srcId="{5EDC4FCC-D4E0-4A56-BEE9-24CAAF462887}" destId="{6ED8F7E9-524F-40F1-86EE-0FAAF1CE21CE}" srcOrd="0" destOrd="0" presId="urn:microsoft.com/office/officeart/2005/8/layout/list1"/>
    <dgm:cxn modelId="{1E8C80B5-02D9-4841-8052-946A94845299}" type="presOf" srcId="{0D683241-8609-4679-B29C-EE232440E829}" destId="{8464280E-131E-46CB-AFF6-8E02543D8836}" srcOrd="0" destOrd="0" presId="urn:microsoft.com/office/officeart/2005/8/layout/list1"/>
    <dgm:cxn modelId="{06974788-E627-4595-AAA8-8F6FB3F6C6BE}" type="presOf" srcId="{D42DE28D-46F4-4174-93A7-8B6701D39BAA}" destId="{F426288B-607E-488F-A939-D20A4CD1C341}" srcOrd="0" destOrd="0" presId="urn:microsoft.com/office/officeart/2005/8/layout/list1"/>
    <dgm:cxn modelId="{70303777-8AB8-4B41-827B-63F6BD8880BA}" type="presOf" srcId="{3361A89E-6AB9-4328-A23D-7F429424E502}" destId="{41D246F6-8F25-4EFA-849E-2D791E913B9B}" srcOrd="1" destOrd="0" presId="urn:microsoft.com/office/officeart/2005/8/layout/list1"/>
    <dgm:cxn modelId="{121E75D1-E560-4216-9EF7-5B2F3CCAAB6E}" type="presOf" srcId="{3361A89E-6AB9-4328-A23D-7F429424E502}" destId="{29A9EA7E-1AEA-4F9D-BE60-6F6EBEDFF294}" srcOrd="0" destOrd="0" presId="urn:microsoft.com/office/officeart/2005/8/layout/list1"/>
    <dgm:cxn modelId="{8466BB1D-54B1-4C0B-9A51-15C583A64D22}" type="presOf" srcId="{1F3D6C97-C2C8-4EC5-80EE-DA1B4C686FF1}" destId="{4758E170-21C7-4F16-9CB8-F2D697C4403A}" srcOrd="0" destOrd="0" presId="urn:microsoft.com/office/officeart/2005/8/layout/list1"/>
    <dgm:cxn modelId="{E604C814-2A62-4BCC-B1F9-90D34189FE2A}" type="presParOf" srcId="{6ED8F7E9-524F-40F1-86EE-0FAAF1CE21CE}" destId="{114CC704-B3C8-489F-A0C1-57A210336C1C}" srcOrd="0" destOrd="0" presId="urn:microsoft.com/office/officeart/2005/8/layout/list1"/>
    <dgm:cxn modelId="{7CADE137-AD7C-4C4D-B64E-8DACC9A3B83E}" type="presParOf" srcId="{114CC704-B3C8-489F-A0C1-57A210336C1C}" destId="{8464280E-131E-46CB-AFF6-8E02543D8836}" srcOrd="0" destOrd="0" presId="urn:microsoft.com/office/officeart/2005/8/layout/list1"/>
    <dgm:cxn modelId="{82D0F358-083D-4CB5-B761-10CF0FC8BCBB}" type="presParOf" srcId="{114CC704-B3C8-489F-A0C1-57A210336C1C}" destId="{17F2FA16-477E-4934-89DB-68AF590A90B1}" srcOrd="1" destOrd="0" presId="urn:microsoft.com/office/officeart/2005/8/layout/list1"/>
    <dgm:cxn modelId="{1DE85B4B-C9B3-474F-8877-E61B2633AF86}" type="presParOf" srcId="{6ED8F7E9-524F-40F1-86EE-0FAAF1CE21CE}" destId="{46592D7B-EE3E-4ABA-8587-8E34C131B46C}" srcOrd="1" destOrd="0" presId="urn:microsoft.com/office/officeart/2005/8/layout/list1"/>
    <dgm:cxn modelId="{01AB04BE-A4CF-45F3-B507-24735E3BF771}" type="presParOf" srcId="{6ED8F7E9-524F-40F1-86EE-0FAAF1CE21CE}" destId="{F426288B-607E-488F-A939-D20A4CD1C341}" srcOrd="2" destOrd="0" presId="urn:microsoft.com/office/officeart/2005/8/layout/list1"/>
    <dgm:cxn modelId="{F52A1C6E-EAA3-4C10-B919-AF86BD05568E}" type="presParOf" srcId="{6ED8F7E9-524F-40F1-86EE-0FAAF1CE21CE}" destId="{C4159351-8EE4-46C5-95C3-D6DBF884FB10}" srcOrd="3" destOrd="0" presId="urn:microsoft.com/office/officeart/2005/8/layout/list1"/>
    <dgm:cxn modelId="{384A91D4-A80E-415B-891C-22911B280A48}" type="presParOf" srcId="{6ED8F7E9-524F-40F1-86EE-0FAAF1CE21CE}" destId="{65A77946-A040-4EAD-A673-BE6E2A2AEE3E}" srcOrd="4" destOrd="0" presId="urn:microsoft.com/office/officeart/2005/8/layout/list1"/>
    <dgm:cxn modelId="{9F9D0E1F-42F9-43B8-8AF0-A97B4D0A8FBE}" type="presParOf" srcId="{65A77946-A040-4EAD-A673-BE6E2A2AEE3E}" destId="{29A9EA7E-1AEA-4F9D-BE60-6F6EBEDFF294}" srcOrd="0" destOrd="0" presId="urn:microsoft.com/office/officeart/2005/8/layout/list1"/>
    <dgm:cxn modelId="{E2407393-D140-415C-A76F-34772AEB5E3C}" type="presParOf" srcId="{65A77946-A040-4EAD-A673-BE6E2A2AEE3E}" destId="{41D246F6-8F25-4EFA-849E-2D791E913B9B}" srcOrd="1" destOrd="0" presId="urn:microsoft.com/office/officeart/2005/8/layout/list1"/>
    <dgm:cxn modelId="{C2E7C79A-9D69-45F0-AC00-D5F44DDF663D}" type="presParOf" srcId="{6ED8F7E9-524F-40F1-86EE-0FAAF1CE21CE}" destId="{B7D7715A-454B-4CAF-AC61-86030DF92BFC}" srcOrd="5" destOrd="0" presId="urn:microsoft.com/office/officeart/2005/8/layout/list1"/>
    <dgm:cxn modelId="{A8B16D7E-1B8F-45EE-8CCE-D007FBA35B63}" type="presParOf" srcId="{6ED8F7E9-524F-40F1-86EE-0FAAF1CE21CE}" destId="{4758E170-21C7-4F16-9CB8-F2D697C4403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3DF20AF-6235-457E-A51C-3A09507E3894}"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A7B7B372-0EE9-4C04-814A-A3A733B54625}">
      <dgm:prSet phldrT="[Text]" custT="1"/>
      <dgm:spPr/>
      <dgm:t>
        <a:bodyPr/>
        <a:lstStyle/>
        <a:p>
          <a:r>
            <a:rPr lang="en-US" sz="2200" dirty="0" smtClean="0">
              <a:solidFill>
                <a:schemeClr val="tx1"/>
              </a:solidFill>
            </a:rPr>
            <a:t>SCAG Model</a:t>
          </a:r>
          <a:br>
            <a:rPr lang="en-US" sz="2200" dirty="0" smtClean="0">
              <a:solidFill>
                <a:schemeClr val="tx1"/>
              </a:solidFill>
            </a:rPr>
          </a:br>
          <a:r>
            <a:rPr lang="en-US" sz="1400" dirty="0" smtClean="0">
              <a:solidFill>
                <a:schemeClr val="tx1"/>
              </a:solidFill>
            </a:rPr>
            <a:t>(4 </a:t>
          </a:r>
          <a:r>
            <a:rPr lang="en-US" sz="1400" dirty="0" err="1" smtClean="0">
              <a:solidFill>
                <a:schemeClr val="tx1"/>
              </a:solidFill>
            </a:rPr>
            <a:t>veh</a:t>
          </a:r>
          <a:r>
            <a:rPr lang="en-US" sz="1400" dirty="0" smtClean="0">
              <a:solidFill>
                <a:schemeClr val="tx1"/>
              </a:solidFill>
            </a:rPr>
            <a:t>. types / 5 time periods)</a:t>
          </a:r>
          <a:endParaRPr lang="en-US" sz="1400" dirty="0">
            <a:solidFill>
              <a:schemeClr val="tx1"/>
            </a:solidFill>
          </a:endParaRPr>
        </a:p>
      </dgm:t>
    </dgm:pt>
    <dgm:pt modelId="{E55C1FF1-D7B9-473F-B70C-436D89699513}" type="parTrans" cxnId="{BBCFED81-4EDB-474B-9EFF-E39CAA4564A4}">
      <dgm:prSet/>
      <dgm:spPr/>
      <dgm:t>
        <a:bodyPr/>
        <a:lstStyle/>
        <a:p>
          <a:endParaRPr lang="en-US">
            <a:solidFill>
              <a:schemeClr val="tx1"/>
            </a:solidFill>
          </a:endParaRPr>
        </a:p>
      </dgm:t>
    </dgm:pt>
    <dgm:pt modelId="{AF885410-B5A9-4D34-9169-62BA075228C0}" type="sibTrans" cxnId="{BBCFED81-4EDB-474B-9EFF-E39CAA4564A4}">
      <dgm:prSet/>
      <dgm:spPr/>
      <dgm:t>
        <a:bodyPr/>
        <a:lstStyle/>
        <a:p>
          <a:endParaRPr lang="en-US">
            <a:solidFill>
              <a:schemeClr val="tx1"/>
            </a:solidFill>
          </a:endParaRPr>
        </a:p>
      </dgm:t>
    </dgm:pt>
    <dgm:pt modelId="{EA4EDF1E-B82C-4D7D-9902-E8C4C6B91662}">
      <dgm:prSet phldrT="[Text]" custT="1"/>
      <dgm:spPr/>
      <dgm:t>
        <a:bodyPr/>
        <a:lstStyle/>
        <a:p>
          <a:r>
            <a:rPr lang="en-US" sz="2200" dirty="0" err="1" smtClean="0">
              <a:solidFill>
                <a:schemeClr val="tx1"/>
              </a:solidFill>
            </a:rPr>
            <a:t>Emfac</a:t>
          </a:r>
          <a:r>
            <a:rPr lang="en-US" sz="2200" dirty="0" smtClean="0">
              <a:solidFill>
                <a:schemeClr val="tx1"/>
              </a:solidFill>
            </a:rPr>
            <a:t/>
          </a:r>
          <a:br>
            <a:rPr lang="en-US" sz="2200" dirty="0" smtClean="0">
              <a:solidFill>
                <a:schemeClr val="tx1"/>
              </a:solidFill>
            </a:rPr>
          </a:br>
          <a:r>
            <a:rPr lang="en-US" sz="2200" dirty="0" smtClean="0">
              <a:solidFill>
                <a:schemeClr val="tx1"/>
              </a:solidFill>
            </a:rPr>
            <a:t>2007</a:t>
          </a:r>
          <a:r>
            <a:rPr lang="en-US" sz="1800" dirty="0" smtClean="0">
              <a:solidFill>
                <a:schemeClr val="tx1"/>
              </a:solidFill>
            </a:rPr>
            <a:t/>
          </a:r>
          <a:br>
            <a:rPr lang="en-US" sz="1800" dirty="0" smtClean="0">
              <a:solidFill>
                <a:schemeClr val="tx1"/>
              </a:solidFill>
            </a:rPr>
          </a:br>
          <a:r>
            <a:rPr lang="en-US" sz="1400" dirty="0" smtClean="0">
              <a:solidFill>
                <a:schemeClr val="tx1"/>
              </a:solidFill>
            </a:rPr>
            <a:t>(13 </a:t>
          </a:r>
          <a:r>
            <a:rPr lang="en-US" sz="1400" dirty="0" err="1" smtClean="0">
              <a:solidFill>
                <a:schemeClr val="tx1"/>
              </a:solidFill>
            </a:rPr>
            <a:t>veh</a:t>
          </a:r>
          <a:r>
            <a:rPr lang="en-US" sz="1400" dirty="0" smtClean="0">
              <a:solidFill>
                <a:schemeClr val="tx1"/>
              </a:solidFill>
            </a:rPr>
            <a:t>. types / 24 time periods)</a:t>
          </a:r>
          <a:endParaRPr lang="en-US" sz="1400" dirty="0">
            <a:solidFill>
              <a:schemeClr val="tx1"/>
            </a:solidFill>
          </a:endParaRPr>
        </a:p>
      </dgm:t>
    </dgm:pt>
    <dgm:pt modelId="{AC87C7FD-3CEA-45FC-A770-A6F9F3821117}" type="parTrans" cxnId="{B6452222-4A18-4004-8B18-AD3A58E66936}">
      <dgm:prSet/>
      <dgm:spPr/>
      <dgm:t>
        <a:bodyPr/>
        <a:lstStyle/>
        <a:p>
          <a:endParaRPr lang="en-US">
            <a:solidFill>
              <a:schemeClr val="tx1"/>
            </a:solidFill>
          </a:endParaRPr>
        </a:p>
      </dgm:t>
    </dgm:pt>
    <dgm:pt modelId="{3C837D2C-7E4C-4FB6-B26A-A63B6E16EBD8}" type="sibTrans" cxnId="{B6452222-4A18-4004-8B18-AD3A58E66936}">
      <dgm:prSet/>
      <dgm:spPr/>
      <dgm:t>
        <a:bodyPr/>
        <a:lstStyle/>
        <a:p>
          <a:endParaRPr lang="en-US">
            <a:solidFill>
              <a:schemeClr val="tx1"/>
            </a:solidFill>
          </a:endParaRPr>
        </a:p>
      </dgm:t>
    </dgm:pt>
    <dgm:pt modelId="{69F1B7B8-E17C-4FC0-B82E-50774867209C}">
      <dgm:prSet phldrT="[Text]" custT="1"/>
      <dgm:spPr/>
      <dgm:t>
        <a:bodyPr/>
        <a:lstStyle/>
        <a:p>
          <a:r>
            <a:rPr lang="en-US" sz="2200" dirty="0" smtClean="0">
              <a:solidFill>
                <a:schemeClr val="tx1"/>
              </a:solidFill>
            </a:rPr>
            <a:t>Results to Network Link</a:t>
          </a:r>
        </a:p>
      </dgm:t>
    </dgm:pt>
    <dgm:pt modelId="{15BADE5A-82C0-4973-817E-C9DB0242280E}" type="parTrans" cxnId="{3F9CC209-449D-4EC1-8CE1-1DC52C378AD9}">
      <dgm:prSet/>
      <dgm:spPr/>
      <dgm:t>
        <a:bodyPr/>
        <a:lstStyle/>
        <a:p>
          <a:endParaRPr lang="en-US">
            <a:solidFill>
              <a:schemeClr val="tx1"/>
            </a:solidFill>
          </a:endParaRPr>
        </a:p>
      </dgm:t>
    </dgm:pt>
    <dgm:pt modelId="{E08B014C-C7CB-407B-9B1C-561891CB91A7}" type="sibTrans" cxnId="{3F9CC209-449D-4EC1-8CE1-1DC52C378AD9}">
      <dgm:prSet/>
      <dgm:spPr/>
      <dgm:t>
        <a:bodyPr/>
        <a:lstStyle/>
        <a:p>
          <a:endParaRPr lang="en-US">
            <a:solidFill>
              <a:schemeClr val="tx1"/>
            </a:solidFill>
          </a:endParaRPr>
        </a:p>
      </dgm:t>
    </dgm:pt>
    <dgm:pt modelId="{F2C4272E-3A38-48A4-8EE5-9C63B124B9B5}">
      <dgm:prSet custT="1"/>
      <dgm:spPr/>
      <dgm:t>
        <a:bodyPr/>
        <a:lstStyle/>
        <a:p>
          <a:r>
            <a:rPr lang="en-US" sz="2200" dirty="0" smtClean="0">
              <a:solidFill>
                <a:schemeClr val="tx1"/>
              </a:solidFill>
            </a:rPr>
            <a:t>Assigned to TAZ level</a:t>
          </a:r>
          <a:endParaRPr lang="en-US" sz="2200" dirty="0">
            <a:solidFill>
              <a:schemeClr val="tx1"/>
            </a:solidFill>
          </a:endParaRPr>
        </a:p>
      </dgm:t>
    </dgm:pt>
    <dgm:pt modelId="{6E23AE11-3CF6-4D18-B6F7-72CE79438EA1}" type="parTrans" cxnId="{6DACCA5E-620B-431E-9B6A-F1EABF347B30}">
      <dgm:prSet/>
      <dgm:spPr/>
      <dgm:t>
        <a:bodyPr/>
        <a:lstStyle/>
        <a:p>
          <a:endParaRPr lang="en-US">
            <a:solidFill>
              <a:schemeClr val="tx1"/>
            </a:solidFill>
          </a:endParaRPr>
        </a:p>
      </dgm:t>
    </dgm:pt>
    <dgm:pt modelId="{E7CDD283-FCD9-4AB3-82EB-F78775F4CA5A}" type="sibTrans" cxnId="{6DACCA5E-620B-431E-9B6A-F1EABF347B30}">
      <dgm:prSet/>
      <dgm:spPr/>
      <dgm:t>
        <a:bodyPr/>
        <a:lstStyle/>
        <a:p>
          <a:endParaRPr lang="en-US">
            <a:solidFill>
              <a:schemeClr val="tx1"/>
            </a:solidFill>
          </a:endParaRPr>
        </a:p>
      </dgm:t>
    </dgm:pt>
    <dgm:pt modelId="{AE599AD3-9466-4276-9D27-DB671A274A11}" type="pres">
      <dgm:prSet presAssocID="{A3DF20AF-6235-457E-A51C-3A09507E3894}" presName="Name0" presStyleCnt="0">
        <dgm:presLayoutVars>
          <dgm:dir/>
          <dgm:resizeHandles val="exact"/>
        </dgm:presLayoutVars>
      </dgm:prSet>
      <dgm:spPr/>
      <dgm:t>
        <a:bodyPr/>
        <a:lstStyle/>
        <a:p>
          <a:endParaRPr lang="en-US"/>
        </a:p>
      </dgm:t>
    </dgm:pt>
    <dgm:pt modelId="{A25E747C-5190-4E96-870A-0407B0FF819D}" type="pres">
      <dgm:prSet presAssocID="{A7B7B372-0EE9-4C04-814A-A3A733B54625}" presName="node" presStyleLbl="node1" presStyleIdx="0" presStyleCnt="4" custScaleY="163982">
        <dgm:presLayoutVars>
          <dgm:bulletEnabled val="1"/>
        </dgm:presLayoutVars>
      </dgm:prSet>
      <dgm:spPr/>
      <dgm:t>
        <a:bodyPr/>
        <a:lstStyle/>
        <a:p>
          <a:endParaRPr lang="en-US"/>
        </a:p>
      </dgm:t>
    </dgm:pt>
    <dgm:pt modelId="{4CC1ED0F-FBAF-4823-B412-06E687964329}" type="pres">
      <dgm:prSet presAssocID="{AF885410-B5A9-4D34-9169-62BA075228C0}" presName="sibTrans" presStyleLbl="sibTrans2D1" presStyleIdx="0" presStyleCnt="3"/>
      <dgm:spPr/>
      <dgm:t>
        <a:bodyPr/>
        <a:lstStyle/>
        <a:p>
          <a:endParaRPr lang="en-US"/>
        </a:p>
      </dgm:t>
    </dgm:pt>
    <dgm:pt modelId="{1594E6DA-B269-4F49-9EF6-049A1209136E}" type="pres">
      <dgm:prSet presAssocID="{AF885410-B5A9-4D34-9169-62BA075228C0}" presName="connectorText" presStyleLbl="sibTrans2D1" presStyleIdx="0" presStyleCnt="3"/>
      <dgm:spPr/>
      <dgm:t>
        <a:bodyPr/>
        <a:lstStyle/>
        <a:p>
          <a:endParaRPr lang="en-US"/>
        </a:p>
      </dgm:t>
    </dgm:pt>
    <dgm:pt modelId="{4E397B46-F554-4C3E-8525-436AB82518F5}" type="pres">
      <dgm:prSet presAssocID="{EA4EDF1E-B82C-4D7D-9902-E8C4C6B91662}" presName="node" presStyleLbl="node1" presStyleIdx="1" presStyleCnt="4" custScaleY="163982">
        <dgm:presLayoutVars>
          <dgm:bulletEnabled val="1"/>
        </dgm:presLayoutVars>
      </dgm:prSet>
      <dgm:spPr/>
      <dgm:t>
        <a:bodyPr/>
        <a:lstStyle/>
        <a:p>
          <a:endParaRPr lang="en-US"/>
        </a:p>
      </dgm:t>
    </dgm:pt>
    <dgm:pt modelId="{40AEE775-F9BA-4684-A4A3-0D9DA6CF834A}" type="pres">
      <dgm:prSet presAssocID="{3C837D2C-7E4C-4FB6-B26A-A63B6E16EBD8}" presName="sibTrans" presStyleLbl="sibTrans2D1" presStyleIdx="1" presStyleCnt="3"/>
      <dgm:spPr/>
      <dgm:t>
        <a:bodyPr/>
        <a:lstStyle/>
        <a:p>
          <a:endParaRPr lang="en-US"/>
        </a:p>
      </dgm:t>
    </dgm:pt>
    <dgm:pt modelId="{0FE75E7A-8D41-407D-B79F-1F71FC021C87}" type="pres">
      <dgm:prSet presAssocID="{3C837D2C-7E4C-4FB6-B26A-A63B6E16EBD8}" presName="connectorText" presStyleLbl="sibTrans2D1" presStyleIdx="1" presStyleCnt="3"/>
      <dgm:spPr/>
      <dgm:t>
        <a:bodyPr/>
        <a:lstStyle/>
        <a:p>
          <a:endParaRPr lang="en-US"/>
        </a:p>
      </dgm:t>
    </dgm:pt>
    <dgm:pt modelId="{36055348-FF7E-48AF-A9A8-57424C520D8A}" type="pres">
      <dgm:prSet presAssocID="{69F1B7B8-E17C-4FC0-B82E-50774867209C}" presName="node" presStyleLbl="node1" presStyleIdx="2" presStyleCnt="4" custScaleY="163982">
        <dgm:presLayoutVars>
          <dgm:bulletEnabled val="1"/>
        </dgm:presLayoutVars>
      </dgm:prSet>
      <dgm:spPr/>
      <dgm:t>
        <a:bodyPr/>
        <a:lstStyle/>
        <a:p>
          <a:endParaRPr lang="en-US"/>
        </a:p>
      </dgm:t>
    </dgm:pt>
    <dgm:pt modelId="{8A9210FC-E168-4BFD-9338-ADF064E8633F}" type="pres">
      <dgm:prSet presAssocID="{E08B014C-C7CB-407B-9B1C-561891CB91A7}" presName="sibTrans" presStyleLbl="sibTrans2D1" presStyleIdx="2" presStyleCnt="3"/>
      <dgm:spPr/>
      <dgm:t>
        <a:bodyPr/>
        <a:lstStyle/>
        <a:p>
          <a:endParaRPr lang="en-US"/>
        </a:p>
      </dgm:t>
    </dgm:pt>
    <dgm:pt modelId="{42A5B338-E1CA-4921-83D4-EDB85A9B5CF7}" type="pres">
      <dgm:prSet presAssocID="{E08B014C-C7CB-407B-9B1C-561891CB91A7}" presName="connectorText" presStyleLbl="sibTrans2D1" presStyleIdx="2" presStyleCnt="3"/>
      <dgm:spPr/>
      <dgm:t>
        <a:bodyPr/>
        <a:lstStyle/>
        <a:p>
          <a:endParaRPr lang="en-US"/>
        </a:p>
      </dgm:t>
    </dgm:pt>
    <dgm:pt modelId="{D5C2230F-BD0D-4DF8-9421-1236F4CD0FB8}" type="pres">
      <dgm:prSet presAssocID="{F2C4272E-3A38-48A4-8EE5-9C63B124B9B5}" presName="node" presStyleLbl="node1" presStyleIdx="3" presStyleCnt="4" custScaleY="163982">
        <dgm:presLayoutVars>
          <dgm:bulletEnabled val="1"/>
        </dgm:presLayoutVars>
      </dgm:prSet>
      <dgm:spPr/>
      <dgm:t>
        <a:bodyPr/>
        <a:lstStyle/>
        <a:p>
          <a:endParaRPr lang="en-US"/>
        </a:p>
      </dgm:t>
    </dgm:pt>
  </dgm:ptLst>
  <dgm:cxnLst>
    <dgm:cxn modelId="{9B650F63-665F-4992-AFFE-AD47FA3189E4}" type="presOf" srcId="{A7B7B372-0EE9-4C04-814A-A3A733B54625}" destId="{A25E747C-5190-4E96-870A-0407B0FF819D}" srcOrd="0" destOrd="0" presId="urn:microsoft.com/office/officeart/2005/8/layout/process1"/>
    <dgm:cxn modelId="{7A69C9CB-DA91-46CF-8393-A09718AF2162}" type="presOf" srcId="{AF885410-B5A9-4D34-9169-62BA075228C0}" destId="{4CC1ED0F-FBAF-4823-B412-06E687964329}" srcOrd="0" destOrd="0" presId="urn:microsoft.com/office/officeart/2005/8/layout/process1"/>
    <dgm:cxn modelId="{BBCFED81-4EDB-474B-9EFF-E39CAA4564A4}" srcId="{A3DF20AF-6235-457E-A51C-3A09507E3894}" destId="{A7B7B372-0EE9-4C04-814A-A3A733B54625}" srcOrd="0" destOrd="0" parTransId="{E55C1FF1-D7B9-473F-B70C-436D89699513}" sibTransId="{AF885410-B5A9-4D34-9169-62BA075228C0}"/>
    <dgm:cxn modelId="{9B983EDA-F363-4B69-B78E-5B532008E677}" type="presOf" srcId="{3C837D2C-7E4C-4FB6-B26A-A63B6E16EBD8}" destId="{40AEE775-F9BA-4684-A4A3-0D9DA6CF834A}" srcOrd="0" destOrd="0" presId="urn:microsoft.com/office/officeart/2005/8/layout/process1"/>
    <dgm:cxn modelId="{6DACCA5E-620B-431E-9B6A-F1EABF347B30}" srcId="{A3DF20AF-6235-457E-A51C-3A09507E3894}" destId="{F2C4272E-3A38-48A4-8EE5-9C63B124B9B5}" srcOrd="3" destOrd="0" parTransId="{6E23AE11-3CF6-4D18-B6F7-72CE79438EA1}" sibTransId="{E7CDD283-FCD9-4AB3-82EB-F78775F4CA5A}"/>
    <dgm:cxn modelId="{93498DA0-531A-4E24-A380-8558B335B1FC}" type="presOf" srcId="{F2C4272E-3A38-48A4-8EE5-9C63B124B9B5}" destId="{D5C2230F-BD0D-4DF8-9421-1236F4CD0FB8}" srcOrd="0" destOrd="0" presId="urn:microsoft.com/office/officeart/2005/8/layout/process1"/>
    <dgm:cxn modelId="{A6CBC750-342E-43BB-8C95-199904E5477A}" type="presOf" srcId="{EA4EDF1E-B82C-4D7D-9902-E8C4C6B91662}" destId="{4E397B46-F554-4C3E-8525-436AB82518F5}" srcOrd="0" destOrd="0" presId="urn:microsoft.com/office/officeart/2005/8/layout/process1"/>
    <dgm:cxn modelId="{A8D768A1-CC1D-44C8-BABA-813520070456}" type="presOf" srcId="{69F1B7B8-E17C-4FC0-B82E-50774867209C}" destId="{36055348-FF7E-48AF-A9A8-57424C520D8A}" srcOrd="0" destOrd="0" presId="urn:microsoft.com/office/officeart/2005/8/layout/process1"/>
    <dgm:cxn modelId="{B2A88CA2-0B8E-41C2-8646-FF3DE993E1E0}" type="presOf" srcId="{AF885410-B5A9-4D34-9169-62BA075228C0}" destId="{1594E6DA-B269-4F49-9EF6-049A1209136E}" srcOrd="1" destOrd="0" presId="urn:microsoft.com/office/officeart/2005/8/layout/process1"/>
    <dgm:cxn modelId="{B6452222-4A18-4004-8B18-AD3A58E66936}" srcId="{A3DF20AF-6235-457E-A51C-3A09507E3894}" destId="{EA4EDF1E-B82C-4D7D-9902-E8C4C6B91662}" srcOrd="1" destOrd="0" parTransId="{AC87C7FD-3CEA-45FC-A770-A6F9F3821117}" sibTransId="{3C837D2C-7E4C-4FB6-B26A-A63B6E16EBD8}"/>
    <dgm:cxn modelId="{A5B50AB1-3DCB-4243-9722-569E3B2AAF29}" type="presOf" srcId="{E08B014C-C7CB-407B-9B1C-561891CB91A7}" destId="{42A5B338-E1CA-4921-83D4-EDB85A9B5CF7}" srcOrd="1" destOrd="0" presId="urn:microsoft.com/office/officeart/2005/8/layout/process1"/>
    <dgm:cxn modelId="{AF6309F2-AAFF-4386-8978-60C117054863}" type="presOf" srcId="{A3DF20AF-6235-457E-A51C-3A09507E3894}" destId="{AE599AD3-9466-4276-9D27-DB671A274A11}" srcOrd="0" destOrd="0" presId="urn:microsoft.com/office/officeart/2005/8/layout/process1"/>
    <dgm:cxn modelId="{DB178CD8-758C-460D-8722-61E98CD8E9AD}" type="presOf" srcId="{E08B014C-C7CB-407B-9B1C-561891CB91A7}" destId="{8A9210FC-E168-4BFD-9338-ADF064E8633F}" srcOrd="0" destOrd="0" presId="urn:microsoft.com/office/officeart/2005/8/layout/process1"/>
    <dgm:cxn modelId="{1393BA69-E735-44AF-B08F-D561A762C34F}" type="presOf" srcId="{3C837D2C-7E4C-4FB6-B26A-A63B6E16EBD8}" destId="{0FE75E7A-8D41-407D-B79F-1F71FC021C87}" srcOrd="1" destOrd="0" presId="urn:microsoft.com/office/officeart/2005/8/layout/process1"/>
    <dgm:cxn modelId="{3F9CC209-449D-4EC1-8CE1-1DC52C378AD9}" srcId="{A3DF20AF-6235-457E-A51C-3A09507E3894}" destId="{69F1B7B8-E17C-4FC0-B82E-50774867209C}" srcOrd="2" destOrd="0" parTransId="{15BADE5A-82C0-4973-817E-C9DB0242280E}" sibTransId="{E08B014C-C7CB-407B-9B1C-561891CB91A7}"/>
    <dgm:cxn modelId="{1016059B-09A1-41B5-8109-A66C1F48293A}" type="presParOf" srcId="{AE599AD3-9466-4276-9D27-DB671A274A11}" destId="{A25E747C-5190-4E96-870A-0407B0FF819D}" srcOrd="0" destOrd="0" presId="urn:microsoft.com/office/officeart/2005/8/layout/process1"/>
    <dgm:cxn modelId="{F382941A-B388-440C-A6B2-F646622E0832}" type="presParOf" srcId="{AE599AD3-9466-4276-9D27-DB671A274A11}" destId="{4CC1ED0F-FBAF-4823-B412-06E687964329}" srcOrd="1" destOrd="0" presId="urn:microsoft.com/office/officeart/2005/8/layout/process1"/>
    <dgm:cxn modelId="{E1E528B4-79B5-44A1-A62D-B60C3077345B}" type="presParOf" srcId="{4CC1ED0F-FBAF-4823-B412-06E687964329}" destId="{1594E6DA-B269-4F49-9EF6-049A1209136E}" srcOrd="0" destOrd="0" presId="urn:microsoft.com/office/officeart/2005/8/layout/process1"/>
    <dgm:cxn modelId="{4CD8DEF2-9DCF-445D-AA1B-56FE1E2C8A13}" type="presParOf" srcId="{AE599AD3-9466-4276-9D27-DB671A274A11}" destId="{4E397B46-F554-4C3E-8525-436AB82518F5}" srcOrd="2" destOrd="0" presId="urn:microsoft.com/office/officeart/2005/8/layout/process1"/>
    <dgm:cxn modelId="{5506B338-64D0-4BB9-A6BE-115F79959B92}" type="presParOf" srcId="{AE599AD3-9466-4276-9D27-DB671A274A11}" destId="{40AEE775-F9BA-4684-A4A3-0D9DA6CF834A}" srcOrd="3" destOrd="0" presId="urn:microsoft.com/office/officeart/2005/8/layout/process1"/>
    <dgm:cxn modelId="{E6DED3D8-5682-45A5-AF9F-0FEEA5FD5E43}" type="presParOf" srcId="{40AEE775-F9BA-4684-A4A3-0D9DA6CF834A}" destId="{0FE75E7A-8D41-407D-B79F-1F71FC021C87}" srcOrd="0" destOrd="0" presId="urn:microsoft.com/office/officeart/2005/8/layout/process1"/>
    <dgm:cxn modelId="{A0692F45-A00C-4D19-932C-81DAAAC268AA}" type="presParOf" srcId="{AE599AD3-9466-4276-9D27-DB671A274A11}" destId="{36055348-FF7E-48AF-A9A8-57424C520D8A}" srcOrd="4" destOrd="0" presId="urn:microsoft.com/office/officeart/2005/8/layout/process1"/>
    <dgm:cxn modelId="{C12AB776-A891-4525-95A6-B5F1DE61F81D}" type="presParOf" srcId="{AE599AD3-9466-4276-9D27-DB671A274A11}" destId="{8A9210FC-E168-4BFD-9338-ADF064E8633F}" srcOrd="5" destOrd="0" presId="urn:microsoft.com/office/officeart/2005/8/layout/process1"/>
    <dgm:cxn modelId="{5B822662-EE81-4D9F-ACDA-4292AC536ED5}" type="presParOf" srcId="{8A9210FC-E168-4BFD-9338-ADF064E8633F}" destId="{42A5B338-E1CA-4921-83D4-EDB85A9B5CF7}" srcOrd="0" destOrd="0" presId="urn:microsoft.com/office/officeart/2005/8/layout/process1"/>
    <dgm:cxn modelId="{1C2B0778-FCC1-41BE-9036-E4007B7E8AA6}" type="presParOf" srcId="{AE599AD3-9466-4276-9D27-DB671A274A11}" destId="{D5C2230F-BD0D-4DF8-9421-1236F4CD0FB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9169C-58DF-4686-BDDF-84113C4A6834}">
      <dsp:nvSpPr>
        <dsp:cNvPr id="0" name=""/>
        <dsp:cNvSpPr/>
      </dsp:nvSpPr>
      <dsp:spPr>
        <a:xfrm>
          <a:off x="4077" y="8097"/>
          <a:ext cx="8348445" cy="973200"/>
        </a:xfrm>
        <a:prstGeom prst="roundRect">
          <a:avLst/>
        </a:prstGeom>
        <a:solidFill>
          <a:schemeClr val="tx1">
            <a:lumMod val="75000"/>
            <a:lumOff val="2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solidFill>
            </a:rPr>
            <a:t>Nation’s largest Metropolitan Planning Organization (MPO)</a:t>
          </a:r>
          <a:endParaRPr lang="en-US" sz="2300" kern="1200" dirty="0">
            <a:solidFill>
              <a:schemeClr val="bg1"/>
            </a:solidFill>
          </a:endParaRPr>
        </a:p>
      </dsp:txBody>
      <dsp:txXfrm>
        <a:off x="51585" y="55605"/>
        <a:ext cx="8253429" cy="878184"/>
      </dsp:txXfrm>
    </dsp:sp>
    <dsp:sp modelId="{E2E801AB-12D7-49C3-BAF2-4C2D1346BAC8}">
      <dsp:nvSpPr>
        <dsp:cNvPr id="0" name=""/>
        <dsp:cNvSpPr/>
      </dsp:nvSpPr>
      <dsp:spPr>
        <a:xfrm>
          <a:off x="4077" y="1295421"/>
          <a:ext cx="8348445" cy="973200"/>
        </a:xfrm>
        <a:prstGeom prst="roundRect">
          <a:avLst/>
        </a:prstGeom>
        <a:solidFill>
          <a:schemeClr val="tx1">
            <a:lumMod val="75000"/>
            <a:lumOff val="2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smtClean="0">
              <a:solidFill>
                <a:schemeClr val="bg1"/>
              </a:solidFill>
            </a:rPr>
            <a:t>6 counties and 191 </a:t>
          </a:r>
          <a:r>
            <a:rPr lang="en-US" sz="2300" kern="1200" dirty="0" smtClean="0">
              <a:solidFill>
                <a:schemeClr val="bg1"/>
              </a:solidFill>
            </a:rPr>
            <a:t>cities</a:t>
          </a:r>
          <a:endParaRPr lang="en-US" sz="2300" kern="1200" dirty="0">
            <a:solidFill>
              <a:schemeClr val="bg1"/>
            </a:solidFill>
          </a:endParaRPr>
        </a:p>
      </dsp:txBody>
      <dsp:txXfrm>
        <a:off x="51585" y="1342929"/>
        <a:ext cx="8253429" cy="878184"/>
      </dsp:txXfrm>
    </dsp:sp>
    <dsp:sp modelId="{48E5336A-CCF0-4557-A69D-3EB135CD3ED2}">
      <dsp:nvSpPr>
        <dsp:cNvPr id="0" name=""/>
        <dsp:cNvSpPr/>
      </dsp:nvSpPr>
      <dsp:spPr>
        <a:xfrm>
          <a:off x="4077" y="2590792"/>
          <a:ext cx="8348445" cy="973200"/>
        </a:xfrm>
        <a:prstGeom prst="roundRect">
          <a:avLst/>
        </a:prstGeom>
        <a:solidFill>
          <a:schemeClr val="tx1">
            <a:lumMod val="75000"/>
            <a:lumOff val="2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solidFill>
            </a:rPr>
            <a:t>18 million people within 38,000+ square miles</a:t>
          </a:r>
          <a:endParaRPr lang="en-US" sz="2300" kern="1200" dirty="0">
            <a:solidFill>
              <a:schemeClr val="bg1"/>
            </a:solidFill>
          </a:endParaRPr>
        </a:p>
      </dsp:txBody>
      <dsp:txXfrm>
        <a:off x="51585" y="2638300"/>
        <a:ext cx="8253429" cy="878184"/>
      </dsp:txXfrm>
    </dsp:sp>
    <dsp:sp modelId="{57D0DDB9-641A-4E06-8F86-D43C7A50AAD2}">
      <dsp:nvSpPr>
        <dsp:cNvPr id="0" name=""/>
        <dsp:cNvSpPr/>
      </dsp:nvSpPr>
      <dsp:spPr>
        <a:xfrm>
          <a:off x="4077" y="3864990"/>
          <a:ext cx="8348445" cy="973200"/>
        </a:xfrm>
        <a:prstGeom prst="roundRect">
          <a:avLst/>
        </a:prstGeom>
        <a:solidFill>
          <a:schemeClr val="tx1">
            <a:lumMod val="75000"/>
            <a:lumOff val="2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bg1"/>
              </a:solidFill>
            </a:rPr>
            <a:t>GDP in 2012: $890 Billion, 16th largest economy in the world</a:t>
          </a:r>
          <a:endParaRPr lang="en-US" sz="2300" kern="1200" dirty="0">
            <a:solidFill>
              <a:schemeClr val="bg1"/>
            </a:solidFill>
          </a:endParaRPr>
        </a:p>
      </dsp:txBody>
      <dsp:txXfrm>
        <a:off x="51585" y="3912498"/>
        <a:ext cx="8253429" cy="878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58675-8A64-47B9-9805-650F15278A54}">
      <dsp:nvSpPr>
        <dsp:cNvPr id="0" name=""/>
        <dsp:cNvSpPr/>
      </dsp:nvSpPr>
      <dsp:spPr>
        <a:xfrm>
          <a:off x="0" y="3326866"/>
          <a:ext cx="7696200" cy="1091951"/>
        </a:xfrm>
        <a:prstGeom prst="rect">
          <a:avLst/>
        </a:prstGeom>
        <a:solidFill>
          <a:schemeClr val="accent3">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Spatial Distribution of EJ Population Groups</a:t>
          </a:r>
          <a:br>
            <a:rPr lang="en-US" sz="2800" kern="1200" dirty="0" smtClean="0">
              <a:latin typeface="+mj-lt"/>
            </a:rPr>
          </a:br>
          <a:r>
            <a:rPr lang="en-US" sz="2800" kern="1200" dirty="0" smtClean="0">
              <a:latin typeface="+mj-lt"/>
            </a:rPr>
            <a:t>&amp; Emission Intensity Estimates</a:t>
          </a:r>
          <a:endParaRPr lang="en-US" sz="2800" kern="1200" dirty="0"/>
        </a:p>
      </dsp:txBody>
      <dsp:txXfrm>
        <a:off x="0" y="3326866"/>
        <a:ext cx="7696200" cy="1091951"/>
      </dsp:txXfrm>
    </dsp:sp>
    <dsp:sp modelId="{062FC8C5-458E-434C-A71A-404C3CE493B2}">
      <dsp:nvSpPr>
        <dsp:cNvPr id="0" name=""/>
        <dsp:cNvSpPr/>
      </dsp:nvSpPr>
      <dsp:spPr>
        <a:xfrm rot="10800000">
          <a:off x="0" y="1663824"/>
          <a:ext cx="7696200" cy="1679422"/>
        </a:xfrm>
        <a:prstGeom prst="upArrowCallout">
          <a:avLst/>
        </a:prstGeom>
        <a:solidFill>
          <a:schemeClr val="accent3">
            <a:shade val="80000"/>
            <a:hueOff val="0"/>
            <a:satOff val="0"/>
            <a:lumOff val="106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Determining Buffer Distance Criteria</a:t>
          </a:r>
          <a:endParaRPr lang="en-US" sz="2800" kern="1200" dirty="0"/>
        </a:p>
      </dsp:txBody>
      <dsp:txXfrm rot="10800000">
        <a:off x="0" y="1663824"/>
        <a:ext cx="7696200" cy="1091238"/>
      </dsp:txXfrm>
    </dsp:sp>
    <dsp:sp modelId="{84ECC508-9004-4E20-87F0-5DFBF182F8BB}">
      <dsp:nvSpPr>
        <dsp:cNvPr id="0" name=""/>
        <dsp:cNvSpPr/>
      </dsp:nvSpPr>
      <dsp:spPr>
        <a:xfrm rot="10800000">
          <a:off x="0" y="781"/>
          <a:ext cx="7696200" cy="1679422"/>
        </a:xfrm>
        <a:prstGeom prst="upArrowCallout">
          <a:avLst/>
        </a:prstGeom>
        <a:solidFill>
          <a:schemeClr val="accent3">
            <a:shade val="80000"/>
            <a:hueOff val="0"/>
            <a:satOff val="0"/>
            <a:lumOff val="213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Identifying EJ Population Group</a:t>
          </a:r>
          <a:endParaRPr lang="en-US" sz="2800" kern="1200" dirty="0"/>
        </a:p>
      </dsp:txBody>
      <dsp:txXfrm rot="10800000">
        <a:off x="0" y="781"/>
        <a:ext cx="7696200" cy="1091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6288B-607E-488F-A939-D20A4CD1C341}">
      <dsp:nvSpPr>
        <dsp:cNvPr id="0" name=""/>
        <dsp:cNvSpPr/>
      </dsp:nvSpPr>
      <dsp:spPr>
        <a:xfrm>
          <a:off x="0" y="292818"/>
          <a:ext cx="6781800" cy="18553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6343" tIns="395732" rIns="526343" bIns="170688" numCol="1" spcCol="1270" anchor="t" anchorCtr="0">
          <a:noAutofit/>
        </a:bodyPr>
        <a:lstStyle/>
        <a:p>
          <a:pPr marL="228600" lvl="1" indent="-228600" algn="l" defTabSz="1066800">
            <a:lnSpc>
              <a:spcPct val="90000"/>
            </a:lnSpc>
            <a:spcBef>
              <a:spcPct val="0"/>
            </a:spcBef>
            <a:spcAft>
              <a:spcPct val="15000"/>
            </a:spcAft>
            <a:buChar char="••"/>
          </a:pPr>
          <a:r>
            <a:rPr lang="en-US" sz="2400" i="1" kern="1200" dirty="0" smtClean="0"/>
            <a:t>A person who is Black, Hispanic or Latino, Asian American, American Indian, Alaskan Native, Native Hawaiian and Other Pacific Islander</a:t>
          </a:r>
          <a:endParaRPr lang="en-US" sz="2400" i="1" kern="1200" dirty="0">
            <a:solidFill>
              <a:srgbClr val="FF0000"/>
            </a:solidFill>
          </a:endParaRPr>
        </a:p>
      </dsp:txBody>
      <dsp:txXfrm>
        <a:off x="0" y="292818"/>
        <a:ext cx="6781800" cy="1855350"/>
      </dsp:txXfrm>
    </dsp:sp>
    <dsp:sp modelId="{17F2FA16-477E-4934-89DB-68AF590A90B1}">
      <dsp:nvSpPr>
        <dsp:cNvPr id="0" name=""/>
        <dsp:cNvSpPr/>
      </dsp:nvSpPr>
      <dsp:spPr>
        <a:xfrm>
          <a:off x="339090" y="0"/>
          <a:ext cx="4747260" cy="56886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9435" tIns="0" rIns="179435" bIns="0" numCol="1" spcCol="1270" anchor="ctr" anchorCtr="0">
          <a:noAutofit/>
        </a:bodyPr>
        <a:lstStyle/>
        <a:p>
          <a:pPr lvl="0" algn="l" defTabSz="1244600">
            <a:lnSpc>
              <a:spcPct val="90000"/>
            </a:lnSpc>
            <a:spcBef>
              <a:spcPct val="0"/>
            </a:spcBef>
            <a:spcAft>
              <a:spcPct val="35000"/>
            </a:spcAft>
          </a:pPr>
          <a:r>
            <a:rPr lang="en-US" sz="2800" b="1" u="none" kern="1200" dirty="0" smtClean="0"/>
            <a:t>Minority:</a:t>
          </a:r>
          <a:endParaRPr lang="en-US" sz="2800" b="1" u="none" kern="1200" dirty="0"/>
        </a:p>
      </dsp:txBody>
      <dsp:txXfrm>
        <a:off x="366860" y="27770"/>
        <a:ext cx="4691720" cy="513326"/>
      </dsp:txXfrm>
    </dsp:sp>
    <dsp:sp modelId="{4758E170-21C7-4F16-9CB8-F2D697C4403A}">
      <dsp:nvSpPr>
        <dsp:cNvPr id="0" name=""/>
        <dsp:cNvSpPr/>
      </dsp:nvSpPr>
      <dsp:spPr>
        <a:xfrm>
          <a:off x="0" y="2475768"/>
          <a:ext cx="6781800" cy="2036988"/>
        </a:xfrm>
        <a:prstGeom prst="rect">
          <a:avLst/>
        </a:prstGeom>
        <a:solidFill>
          <a:schemeClr val="lt1">
            <a:alpha val="90000"/>
            <a:hueOff val="0"/>
            <a:satOff val="0"/>
            <a:lumOff val="0"/>
            <a:alphaOff val="0"/>
          </a:schemeClr>
        </a:solidFill>
        <a:ln w="25400" cap="flat" cmpd="sng" algn="ctr">
          <a:solidFill>
            <a:schemeClr val="accent3">
              <a:hueOff val="0"/>
              <a:satOff val="0"/>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6343" tIns="395732" rIns="526343" bIns="170688" numCol="1" spcCol="1270" anchor="t" anchorCtr="0">
          <a:noAutofit/>
        </a:bodyPr>
        <a:lstStyle/>
        <a:p>
          <a:pPr marL="228600" lvl="1" indent="-228600" algn="l" defTabSz="1066800">
            <a:lnSpc>
              <a:spcPct val="90000"/>
            </a:lnSpc>
            <a:spcBef>
              <a:spcPct val="0"/>
            </a:spcBef>
            <a:spcAft>
              <a:spcPct val="15000"/>
            </a:spcAft>
            <a:buChar char="••"/>
          </a:pPr>
          <a:r>
            <a:rPr lang="en-US" sz="2400" i="1" kern="1200" dirty="0" smtClean="0"/>
            <a:t>A person whose median household income is at or below the Department of Health and Human Services (HHS) poverty guidelines</a:t>
          </a:r>
          <a:endParaRPr lang="en-US" sz="2400" i="1" kern="1200" dirty="0"/>
        </a:p>
      </dsp:txBody>
      <dsp:txXfrm>
        <a:off x="0" y="2475768"/>
        <a:ext cx="6781800" cy="2036988"/>
      </dsp:txXfrm>
    </dsp:sp>
    <dsp:sp modelId="{41D246F6-8F25-4EFA-849E-2D791E913B9B}">
      <dsp:nvSpPr>
        <dsp:cNvPr id="0" name=""/>
        <dsp:cNvSpPr/>
      </dsp:nvSpPr>
      <dsp:spPr>
        <a:xfrm>
          <a:off x="339090" y="2269131"/>
          <a:ext cx="4747260" cy="560291"/>
        </a:xfrm>
        <a:prstGeom prst="roundRect">
          <a:avLst/>
        </a:prstGeom>
        <a:solidFill>
          <a:schemeClr val="accent3">
            <a:hueOff val="0"/>
            <a:satOff val="0"/>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9435" tIns="0" rIns="179435" bIns="0" numCol="1" spcCol="1270" anchor="ctr" anchorCtr="0">
          <a:noAutofit/>
        </a:bodyPr>
        <a:lstStyle/>
        <a:p>
          <a:pPr lvl="0" algn="l" defTabSz="1244600">
            <a:lnSpc>
              <a:spcPct val="90000"/>
            </a:lnSpc>
            <a:spcBef>
              <a:spcPct val="0"/>
            </a:spcBef>
            <a:spcAft>
              <a:spcPct val="35000"/>
            </a:spcAft>
          </a:pPr>
          <a:r>
            <a:rPr lang="en-US" sz="2800" b="1" kern="1200" dirty="0" smtClean="0"/>
            <a:t>Low-Income:</a:t>
          </a:r>
          <a:endParaRPr lang="en-US" sz="2800" b="1" kern="1200" dirty="0"/>
        </a:p>
      </dsp:txBody>
      <dsp:txXfrm>
        <a:off x="366441" y="2296482"/>
        <a:ext cx="4692558" cy="505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6288B-607E-488F-A939-D20A4CD1C341}">
      <dsp:nvSpPr>
        <dsp:cNvPr id="0" name=""/>
        <dsp:cNvSpPr/>
      </dsp:nvSpPr>
      <dsp:spPr>
        <a:xfrm>
          <a:off x="0" y="349724"/>
          <a:ext cx="6781800" cy="23751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6343" tIns="541528" rIns="52634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White (NH), Hispanic (Latino), African-American, American Indian, Asian/Pacific Islander, Others</a:t>
          </a:r>
          <a:endParaRPr lang="en-US" sz="2400" kern="1200" dirty="0"/>
        </a:p>
        <a:p>
          <a:pPr marL="228600" lvl="1" indent="-228600" algn="l" defTabSz="1066800">
            <a:lnSpc>
              <a:spcPct val="90000"/>
            </a:lnSpc>
            <a:spcBef>
              <a:spcPct val="0"/>
            </a:spcBef>
            <a:spcAft>
              <a:spcPct val="15000"/>
            </a:spcAft>
            <a:buChar char="••"/>
          </a:pPr>
          <a:r>
            <a:rPr lang="en-US" sz="2400" kern="1200" dirty="0" smtClean="0"/>
            <a:t>Disabled, Age 65 and Above, Age 5 and Below</a:t>
          </a:r>
          <a:endParaRPr lang="en-US" sz="2400" kern="1200" dirty="0"/>
        </a:p>
      </dsp:txBody>
      <dsp:txXfrm>
        <a:off x="0" y="349724"/>
        <a:ext cx="6781800" cy="2375100"/>
      </dsp:txXfrm>
    </dsp:sp>
    <dsp:sp modelId="{17F2FA16-477E-4934-89DB-68AF590A90B1}">
      <dsp:nvSpPr>
        <dsp:cNvPr id="0" name=""/>
        <dsp:cNvSpPr/>
      </dsp:nvSpPr>
      <dsp:spPr>
        <a:xfrm>
          <a:off x="339090" y="0"/>
          <a:ext cx="5775943" cy="714438"/>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9435" tIns="0" rIns="179435" bIns="0" numCol="1" spcCol="1270" anchor="ctr" anchorCtr="0">
          <a:noAutofit/>
        </a:bodyPr>
        <a:lstStyle/>
        <a:p>
          <a:pPr lvl="0" algn="l" defTabSz="1244600">
            <a:lnSpc>
              <a:spcPct val="90000"/>
            </a:lnSpc>
            <a:spcBef>
              <a:spcPct val="0"/>
            </a:spcBef>
            <a:spcAft>
              <a:spcPct val="35000"/>
            </a:spcAft>
          </a:pPr>
          <a:r>
            <a:rPr lang="en-US" sz="2800" b="1" u="none" kern="1200" dirty="0" smtClean="0"/>
            <a:t>Ethnic/Racial/Other </a:t>
          </a:r>
          <a:r>
            <a:rPr lang="en-US" sz="2800" b="1" kern="1200" dirty="0" smtClean="0"/>
            <a:t>Indicators</a:t>
          </a:r>
          <a:r>
            <a:rPr lang="en-US" sz="2800" b="1" u="none" kern="1200" dirty="0" smtClean="0"/>
            <a:t>:</a:t>
          </a:r>
          <a:endParaRPr lang="en-US" sz="2800" b="1" u="none" kern="1200" dirty="0"/>
        </a:p>
      </dsp:txBody>
      <dsp:txXfrm>
        <a:off x="373966" y="34876"/>
        <a:ext cx="5706191" cy="644686"/>
      </dsp:txXfrm>
    </dsp:sp>
    <dsp:sp modelId="{4758E170-21C7-4F16-9CB8-F2D697C4403A}">
      <dsp:nvSpPr>
        <dsp:cNvPr id="0" name=""/>
        <dsp:cNvSpPr/>
      </dsp:nvSpPr>
      <dsp:spPr>
        <a:xfrm>
          <a:off x="0" y="3195903"/>
          <a:ext cx="6781800" cy="1433250"/>
        </a:xfrm>
        <a:prstGeom prst="rect">
          <a:avLst/>
        </a:prstGeom>
        <a:solidFill>
          <a:schemeClr val="lt1">
            <a:alpha val="90000"/>
            <a:hueOff val="0"/>
            <a:satOff val="0"/>
            <a:lumOff val="0"/>
            <a:alphaOff val="0"/>
          </a:schemeClr>
        </a:solidFill>
        <a:ln w="25400" cap="flat" cmpd="sng" algn="ctr">
          <a:solidFill>
            <a:schemeClr val="accent3">
              <a:hueOff val="0"/>
              <a:satOff val="0"/>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6343" tIns="541528" rIns="52634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Below Poverty Level</a:t>
          </a:r>
          <a:endParaRPr lang="en-US" sz="2400" kern="1200" dirty="0"/>
        </a:p>
        <a:p>
          <a:pPr marL="228600" lvl="1" indent="-228600" algn="l" defTabSz="1066800">
            <a:lnSpc>
              <a:spcPct val="90000"/>
            </a:lnSpc>
            <a:spcBef>
              <a:spcPct val="0"/>
            </a:spcBef>
            <a:spcAft>
              <a:spcPct val="15000"/>
            </a:spcAft>
            <a:buChar char="••"/>
          </a:pPr>
          <a:r>
            <a:rPr lang="en-US" sz="2400" kern="1200" dirty="0" smtClean="0"/>
            <a:t>Income Quintile</a:t>
          </a:r>
          <a:endParaRPr lang="en-US" sz="2400" kern="1200" dirty="0"/>
        </a:p>
      </dsp:txBody>
      <dsp:txXfrm>
        <a:off x="0" y="3195903"/>
        <a:ext cx="6781800" cy="1433250"/>
      </dsp:txXfrm>
    </dsp:sp>
    <dsp:sp modelId="{41D246F6-8F25-4EFA-849E-2D791E913B9B}">
      <dsp:nvSpPr>
        <dsp:cNvPr id="0" name=""/>
        <dsp:cNvSpPr/>
      </dsp:nvSpPr>
      <dsp:spPr>
        <a:xfrm>
          <a:off x="339090" y="2871065"/>
          <a:ext cx="5775943" cy="714438"/>
        </a:xfrm>
        <a:prstGeom prst="roundRect">
          <a:avLst/>
        </a:prstGeom>
        <a:solidFill>
          <a:schemeClr val="accent3">
            <a:hueOff val="0"/>
            <a:satOff val="0"/>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9435" tIns="0" rIns="179435" bIns="0" numCol="1" spcCol="1270" anchor="ctr" anchorCtr="0">
          <a:noAutofit/>
        </a:bodyPr>
        <a:lstStyle/>
        <a:p>
          <a:pPr lvl="0" algn="l" defTabSz="1244600">
            <a:lnSpc>
              <a:spcPct val="90000"/>
            </a:lnSpc>
            <a:spcBef>
              <a:spcPct val="0"/>
            </a:spcBef>
            <a:spcAft>
              <a:spcPct val="35000"/>
            </a:spcAft>
          </a:pPr>
          <a:r>
            <a:rPr lang="en-US" sz="2800" b="1" kern="1200" dirty="0" smtClean="0"/>
            <a:t>Income Indicators:</a:t>
          </a:r>
          <a:endParaRPr lang="en-US" sz="2800" b="1" kern="1200" dirty="0"/>
        </a:p>
      </dsp:txBody>
      <dsp:txXfrm>
        <a:off x="373966" y="2905941"/>
        <a:ext cx="5706191" cy="6446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E747C-5190-4E96-870A-0407B0FF819D}">
      <dsp:nvSpPr>
        <dsp:cNvPr id="0" name=""/>
        <dsp:cNvSpPr/>
      </dsp:nvSpPr>
      <dsp:spPr>
        <a:xfrm>
          <a:off x="3281" y="0"/>
          <a:ext cx="1434814" cy="18288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SCAG Model</a:t>
          </a:r>
          <a:br>
            <a:rPr lang="en-US" sz="2200" kern="1200" dirty="0" smtClean="0">
              <a:solidFill>
                <a:schemeClr val="tx1"/>
              </a:solidFill>
            </a:rPr>
          </a:br>
          <a:r>
            <a:rPr lang="en-US" sz="1400" kern="1200" dirty="0" smtClean="0">
              <a:solidFill>
                <a:schemeClr val="tx1"/>
              </a:solidFill>
            </a:rPr>
            <a:t>(4 </a:t>
          </a:r>
          <a:r>
            <a:rPr lang="en-US" sz="1400" kern="1200" dirty="0" err="1" smtClean="0">
              <a:solidFill>
                <a:schemeClr val="tx1"/>
              </a:solidFill>
            </a:rPr>
            <a:t>veh</a:t>
          </a:r>
          <a:r>
            <a:rPr lang="en-US" sz="1400" kern="1200" dirty="0" smtClean="0">
              <a:solidFill>
                <a:schemeClr val="tx1"/>
              </a:solidFill>
            </a:rPr>
            <a:t>. types / 5 time periods)</a:t>
          </a:r>
          <a:endParaRPr lang="en-US" sz="1400" kern="1200" dirty="0">
            <a:solidFill>
              <a:schemeClr val="tx1"/>
            </a:solidFill>
          </a:endParaRPr>
        </a:p>
      </dsp:txBody>
      <dsp:txXfrm>
        <a:off x="45305" y="42024"/>
        <a:ext cx="1350766" cy="1744752"/>
      </dsp:txXfrm>
    </dsp:sp>
    <dsp:sp modelId="{4CC1ED0F-FBAF-4823-B412-06E687964329}">
      <dsp:nvSpPr>
        <dsp:cNvPr id="0" name=""/>
        <dsp:cNvSpPr/>
      </dsp:nvSpPr>
      <dsp:spPr>
        <a:xfrm>
          <a:off x="1581577" y="736482"/>
          <a:ext cx="304180" cy="35583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endParaRPr>
        </a:p>
      </dsp:txBody>
      <dsp:txXfrm>
        <a:off x="1581577" y="807649"/>
        <a:ext cx="212926" cy="213500"/>
      </dsp:txXfrm>
    </dsp:sp>
    <dsp:sp modelId="{4E397B46-F554-4C3E-8525-436AB82518F5}">
      <dsp:nvSpPr>
        <dsp:cNvPr id="0" name=""/>
        <dsp:cNvSpPr/>
      </dsp:nvSpPr>
      <dsp:spPr>
        <a:xfrm>
          <a:off x="2012022" y="0"/>
          <a:ext cx="1434814" cy="18288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solidFill>
                <a:schemeClr val="tx1"/>
              </a:solidFill>
            </a:rPr>
            <a:t>Emfac</a:t>
          </a:r>
          <a:r>
            <a:rPr lang="en-US" sz="2200" kern="1200" dirty="0" smtClean="0">
              <a:solidFill>
                <a:schemeClr val="tx1"/>
              </a:solidFill>
            </a:rPr>
            <a:t/>
          </a:r>
          <a:br>
            <a:rPr lang="en-US" sz="2200" kern="1200" dirty="0" smtClean="0">
              <a:solidFill>
                <a:schemeClr val="tx1"/>
              </a:solidFill>
            </a:rPr>
          </a:br>
          <a:r>
            <a:rPr lang="en-US" sz="2200" kern="1200" dirty="0" smtClean="0">
              <a:solidFill>
                <a:schemeClr val="tx1"/>
              </a:solidFill>
            </a:rPr>
            <a:t>2007</a:t>
          </a:r>
          <a:r>
            <a:rPr lang="en-US" sz="1800" kern="1200" dirty="0" smtClean="0">
              <a:solidFill>
                <a:schemeClr val="tx1"/>
              </a:solidFill>
            </a:rPr>
            <a:t/>
          </a:r>
          <a:br>
            <a:rPr lang="en-US" sz="1800" kern="1200" dirty="0" smtClean="0">
              <a:solidFill>
                <a:schemeClr val="tx1"/>
              </a:solidFill>
            </a:rPr>
          </a:br>
          <a:r>
            <a:rPr lang="en-US" sz="1400" kern="1200" dirty="0" smtClean="0">
              <a:solidFill>
                <a:schemeClr val="tx1"/>
              </a:solidFill>
            </a:rPr>
            <a:t>(13 </a:t>
          </a:r>
          <a:r>
            <a:rPr lang="en-US" sz="1400" kern="1200" dirty="0" err="1" smtClean="0">
              <a:solidFill>
                <a:schemeClr val="tx1"/>
              </a:solidFill>
            </a:rPr>
            <a:t>veh</a:t>
          </a:r>
          <a:r>
            <a:rPr lang="en-US" sz="1400" kern="1200" dirty="0" smtClean="0">
              <a:solidFill>
                <a:schemeClr val="tx1"/>
              </a:solidFill>
            </a:rPr>
            <a:t>. types / 24 time periods)</a:t>
          </a:r>
          <a:endParaRPr lang="en-US" sz="1400" kern="1200" dirty="0">
            <a:solidFill>
              <a:schemeClr val="tx1"/>
            </a:solidFill>
          </a:endParaRPr>
        </a:p>
      </dsp:txBody>
      <dsp:txXfrm>
        <a:off x="2054046" y="42024"/>
        <a:ext cx="1350766" cy="1744752"/>
      </dsp:txXfrm>
    </dsp:sp>
    <dsp:sp modelId="{40AEE775-F9BA-4684-A4A3-0D9DA6CF834A}">
      <dsp:nvSpPr>
        <dsp:cNvPr id="0" name=""/>
        <dsp:cNvSpPr/>
      </dsp:nvSpPr>
      <dsp:spPr>
        <a:xfrm>
          <a:off x="3590318" y="736482"/>
          <a:ext cx="304180" cy="35583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endParaRPr>
        </a:p>
      </dsp:txBody>
      <dsp:txXfrm>
        <a:off x="3590318" y="807649"/>
        <a:ext cx="212926" cy="213500"/>
      </dsp:txXfrm>
    </dsp:sp>
    <dsp:sp modelId="{36055348-FF7E-48AF-A9A8-57424C520D8A}">
      <dsp:nvSpPr>
        <dsp:cNvPr id="0" name=""/>
        <dsp:cNvSpPr/>
      </dsp:nvSpPr>
      <dsp:spPr>
        <a:xfrm>
          <a:off x="4020762" y="0"/>
          <a:ext cx="1434814" cy="18288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Results to Network Link</a:t>
          </a:r>
        </a:p>
      </dsp:txBody>
      <dsp:txXfrm>
        <a:off x="4062786" y="42024"/>
        <a:ext cx="1350766" cy="1744752"/>
      </dsp:txXfrm>
    </dsp:sp>
    <dsp:sp modelId="{8A9210FC-E168-4BFD-9338-ADF064E8633F}">
      <dsp:nvSpPr>
        <dsp:cNvPr id="0" name=""/>
        <dsp:cNvSpPr/>
      </dsp:nvSpPr>
      <dsp:spPr>
        <a:xfrm>
          <a:off x="5599059" y="736482"/>
          <a:ext cx="304180" cy="35583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endParaRPr>
        </a:p>
      </dsp:txBody>
      <dsp:txXfrm>
        <a:off x="5599059" y="807649"/>
        <a:ext cx="212926" cy="213500"/>
      </dsp:txXfrm>
    </dsp:sp>
    <dsp:sp modelId="{D5C2230F-BD0D-4DF8-9421-1236F4CD0FB8}">
      <dsp:nvSpPr>
        <dsp:cNvPr id="0" name=""/>
        <dsp:cNvSpPr/>
      </dsp:nvSpPr>
      <dsp:spPr>
        <a:xfrm>
          <a:off x="6029503" y="0"/>
          <a:ext cx="1434814" cy="18288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Assigned to TAZ level</a:t>
          </a:r>
          <a:endParaRPr lang="en-US" sz="2200" kern="1200" dirty="0">
            <a:solidFill>
              <a:schemeClr val="tx1"/>
            </a:solidFill>
          </a:endParaRPr>
        </a:p>
      </dsp:txBody>
      <dsp:txXfrm>
        <a:off x="6071527" y="42024"/>
        <a:ext cx="1350766" cy="17447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413" cy="461168"/>
          </a:xfrm>
          <a:prstGeom prst="rect">
            <a:avLst/>
          </a:prstGeom>
        </p:spPr>
        <p:txBody>
          <a:bodyPr vert="horz" lIns="92438" tIns="46219" rIns="92438" bIns="46219" rtlCol="0"/>
          <a:lstStyle>
            <a:lvl1pPr algn="l">
              <a:defRPr sz="1200"/>
            </a:lvl1pPr>
          </a:lstStyle>
          <a:p>
            <a:endParaRPr lang="en-US"/>
          </a:p>
        </p:txBody>
      </p:sp>
      <p:sp>
        <p:nvSpPr>
          <p:cNvPr id="3" name="Date Placeholder 2"/>
          <p:cNvSpPr>
            <a:spLocks noGrp="1"/>
          </p:cNvSpPr>
          <p:nvPr>
            <p:ph type="dt" sz="quarter" idx="1"/>
          </p:nvPr>
        </p:nvSpPr>
        <p:spPr>
          <a:xfrm>
            <a:off x="3971388" y="0"/>
            <a:ext cx="3037413" cy="461168"/>
          </a:xfrm>
          <a:prstGeom prst="rect">
            <a:avLst/>
          </a:prstGeom>
        </p:spPr>
        <p:txBody>
          <a:bodyPr vert="horz" lIns="92438" tIns="46219" rIns="92438" bIns="46219" rtlCol="0"/>
          <a:lstStyle>
            <a:lvl1pPr algn="r">
              <a:defRPr sz="1200"/>
            </a:lvl1pPr>
          </a:lstStyle>
          <a:p>
            <a:fld id="{DDF735BB-46D2-415A-9854-1D96765A6255}" type="datetimeFigureOut">
              <a:rPr lang="en-US" smtClean="0"/>
              <a:t>5/5/2013</a:t>
            </a:fld>
            <a:endParaRPr lang="en-US"/>
          </a:p>
        </p:txBody>
      </p:sp>
      <p:sp>
        <p:nvSpPr>
          <p:cNvPr id="4" name="Footer Placeholder 3"/>
          <p:cNvSpPr>
            <a:spLocks noGrp="1"/>
          </p:cNvSpPr>
          <p:nvPr>
            <p:ph type="ftr" sz="quarter" idx="2"/>
          </p:nvPr>
        </p:nvSpPr>
        <p:spPr>
          <a:xfrm>
            <a:off x="2" y="8773318"/>
            <a:ext cx="3037413" cy="461168"/>
          </a:xfrm>
          <a:prstGeom prst="rect">
            <a:avLst/>
          </a:prstGeom>
        </p:spPr>
        <p:txBody>
          <a:bodyPr vert="horz" lIns="92438" tIns="46219" rIns="92438" bIns="46219" rtlCol="0" anchor="b"/>
          <a:lstStyle>
            <a:lvl1pPr algn="l">
              <a:defRPr sz="1200"/>
            </a:lvl1pPr>
          </a:lstStyle>
          <a:p>
            <a:endParaRPr lang="en-US"/>
          </a:p>
        </p:txBody>
      </p:sp>
      <p:sp>
        <p:nvSpPr>
          <p:cNvPr id="5" name="Slide Number Placeholder 4"/>
          <p:cNvSpPr>
            <a:spLocks noGrp="1"/>
          </p:cNvSpPr>
          <p:nvPr>
            <p:ph type="sldNum" sz="quarter" idx="3"/>
          </p:nvPr>
        </p:nvSpPr>
        <p:spPr>
          <a:xfrm>
            <a:off x="3971388" y="8773318"/>
            <a:ext cx="3037413" cy="461168"/>
          </a:xfrm>
          <a:prstGeom prst="rect">
            <a:avLst/>
          </a:prstGeom>
        </p:spPr>
        <p:txBody>
          <a:bodyPr vert="horz" lIns="92438" tIns="46219" rIns="92438" bIns="46219" rtlCol="0" anchor="b"/>
          <a:lstStyle>
            <a:lvl1pPr algn="r">
              <a:defRPr sz="1200"/>
            </a:lvl1pPr>
          </a:lstStyle>
          <a:p>
            <a:fld id="{715CA549-05E5-4AA8-8CB3-521147BA9821}" type="slidenum">
              <a:rPr lang="en-US" smtClean="0"/>
              <a:t>‹#›</a:t>
            </a:fld>
            <a:endParaRPr lang="en-US"/>
          </a:p>
        </p:txBody>
      </p:sp>
    </p:spTree>
    <p:extLst>
      <p:ext uri="{BB962C8B-B14F-4D97-AF65-F5344CB8AC3E}">
        <p14:creationId xmlns:p14="http://schemas.microsoft.com/office/powerpoint/2010/main" val="38025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1"/>
            <a:ext cx="3037840" cy="461804"/>
          </a:xfrm>
          <a:prstGeom prst="rect">
            <a:avLst/>
          </a:prstGeom>
          <a:noFill/>
          <a:ln>
            <a:noFill/>
          </a:ln>
          <a:effectLst/>
          <a:extLst/>
        </p:spPr>
        <p:txBody>
          <a:bodyPr vert="horz" wrap="square" lIns="93390" tIns="46695" rIns="93390" bIns="46695"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41987" name="Rectangle 3"/>
          <p:cNvSpPr>
            <a:spLocks noGrp="1" noChangeArrowheads="1"/>
          </p:cNvSpPr>
          <p:nvPr>
            <p:ph type="dt" idx="1"/>
          </p:nvPr>
        </p:nvSpPr>
        <p:spPr bwMode="auto">
          <a:xfrm>
            <a:off x="3970939" y="1"/>
            <a:ext cx="3037840" cy="461804"/>
          </a:xfrm>
          <a:prstGeom prst="rect">
            <a:avLst/>
          </a:prstGeom>
          <a:noFill/>
          <a:ln>
            <a:noFill/>
          </a:ln>
          <a:effectLst/>
          <a:extLst/>
        </p:spPr>
        <p:txBody>
          <a:bodyPr vert="horz" wrap="square" lIns="93390" tIns="46695" rIns="93390" bIns="46695" numCol="1" anchor="t" anchorCtr="0" compatLnSpc="1">
            <a:prstTxWarp prst="textNoShape">
              <a:avLst/>
            </a:prstTxWarp>
          </a:bodyPr>
          <a:lstStyle>
            <a:lvl1pPr algn="r">
              <a:defRPr sz="1200">
                <a:latin typeface="Calibri" pitchFamily="34" charset="0"/>
              </a:defRPr>
            </a:lvl1pPr>
          </a:lstStyle>
          <a:p>
            <a:pPr>
              <a:defRPr/>
            </a:pPr>
            <a:fld id="{BC640F3C-5F7A-4F8A-A484-1DD50782FAD8}" type="datetimeFigureOut">
              <a:rPr lang="en-US"/>
              <a:pPr>
                <a:defRPr/>
              </a:pPr>
              <a:t>5/5/2013</a:t>
            </a:fld>
            <a:endParaRPr lang="en-US"/>
          </a:p>
        </p:txBody>
      </p:sp>
      <p:sp>
        <p:nvSpPr>
          <p:cNvPr id="37892" name="Rectangle 4"/>
          <p:cNvSpPr>
            <a:spLocks noGrp="1" noRot="1" noChangeAspect="1" noChangeArrowheads="1" noTextEdit="1"/>
          </p:cNvSpPr>
          <p:nvPr>
            <p:ph type="sldImg" idx="2"/>
          </p:nvPr>
        </p:nvSpPr>
        <p:spPr bwMode="auto">
          <a:xfrm>
            <a:off x="1195388" y="693738"/>
            <a:ext cx="4619625" cy="3465512"/>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701040" y="4387136"/>
            <a:ext cx="5608320" cy="4156234"/>
          </a:xfrm>
          <a:prstGeom prst="rect">
            <a:avLst/>
          </a:prstGeom>
          <a:noFill/>
          <a:ln>
            <a:noFill/>
          </a:ln>
          <a:effectLst/>
          <a:extLst/>
        </p:spPr>
        <p:txBody>
          <a:bodyPr vert="horz" wrap="square" lIns="93390" tIns="46695" rIns="93390" bIns="466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772670"/>
            <a:ext cx="3037840" cy="461804"/>
          </a:xfrm>
          <a:prstGeom prst="rect">
            <a:avLst/>
          </a:prstGeom>
          <a:noFill/>
          <a:ln>
            <a:noFill/>
          </a:ln>
          <a:effectLst/>
          <a:extLst/>
        </p:spPr>
        <p:txBody>
          <a:bodyPr vert="horz" wrap="square" lIns="93390" tIns="46695" rIns="93390" bIns="46695"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41991" name="Rectangle 7"/>
          <p:cNvSpPr>
            <a:spLocks noGrp="1" noChangeArrowheads="1"/>
          </p:cNvSpPr>
          <p:nvPr>
            <p:ph type="sldNum" sz="quarter" idx="5"/>
          </p:nvPr>
        </p:nvSpPr>
        <p:spPr bwMode="auto">
          <a:xfrm>
            <a:off x="3970939" y="8772670"/>
            <a:ext cx="3037840" cy="461804"/>
          </a:xfrm>
          <a:prstGeom prst="rect">
            <a:avLst/>
          </a:prstGeom>
          <a:noFill/>
          <a:ln>
            <a:noFill/>
          </a:ln>
          <a:effectLst/>
          <a:extLst/>
        </p:spPr>
        <p:txBody>
          <a:bodyPr vert="horz" wrap="square" lIns="93390" tIns="46695" rIns="93390" bIns="46695" numCol="1" anchor="b" anchorCtr="0" compatLnSpc="1">
            <a:prstTxWarp prst="textNoShape">
              <a:avLst/>
            </a:prstTxWarp>
          </a:bodyPr>
          <a:lstStyle>
            <a:lvl1pPr algn="r">
              <a:defRPr sz="1200">
                <a:latin typeface="Calibri" pitchFamily="34" charset="0"/>
              </a:defRPr>
            </a:lvl1pPr>
          </a:lstStyle>
          <a:p>
            <a:pPr>
              <a:defRPr/>
            </a:pPr>
            <a:fld id="{9973887D-4CC9-4335-8692-D0173F125979}" type="slidenum">
              <a:rPr lang="en-US"/>
              <a:pPr>
                <a:defRPr/>
              </a:pPr>
              <a:t>‹#›</a:t>
            </a:fld>
            <a:endParaRPr lang="en-US"/>
          </a:p>
        </p:txBody>
      </p:sp>
    </p:spTree>
    <p:extLst>
      <p:ext uri="{BB962C8B-B14F-4D97-AF65-F5344CB8AC3E}">
        <p14:creationId xmlns:p14="http://schemas.microsoft.com/office/powerpoint/2010/main" val="1357500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844" indent="-171844">
              <a:buFont typeface="Arial" pitchFamily="34" charset="0"/>
              <a:buChar char="•"/>
            </a:pPr>
            <a:r>
              <a:rPr lang="en-US" sz="1100" dirty="0" smtClean="0">
                <a:solidFill>
                  <a:schemeClr val="tx1"/>
                </a:solidFill>
                <a:latin typeface="Arial" pitchFamily="34" charset="0"/>
                <a:ea typeface="Verdana" pitchFamily="34" charset="0"/>
                <a:cs typeface="Arial" pitchFamily="34" charset="0"/>
              </a:rPr>
              <a:t>Good</a:t>
            </a:r>
            <a:r>
              <a:rPr lang="en-US" sz="1100" baseline="0" dirty="0" smtClean="0">
                <a:solidFill>
                  <a:schemeClr val="tx1"/>
                </a:solidFill>
                <a:latin typeface="Arial" pitchFamily="34" charset="0"/>
                <a:ea typeface="Verdana" pitchFamily="34" charset="0"/>
                <a:cs typeface="Arial" pitchFamily="34" charset="0"/>
              </a:rPr>
              <a:t> morning, I’m Jung Seo, a Senior Regional Planner in Research &amp; Analysis Department at SCAG (Southern California Association of Governments).</a:t>
            </a:r>
          </a:p>
          <a:p>
            <a:pPr marL="171844" indent="-171844">
              <a:buFont typeface="Arial" pitchFamily="34" charset="0"/>
              <a:buChar char="•"/>
            </a:pPr>
            <a:r>
              <a:rPr lang="en-US" sz="1100" b="0" baseline="0" dirty="0" smtClean="0">
                <a:solidFill>
                  <a:schemeClr val="tx1"/>
                </a:solidFill>
                <a:latin typeface="Arial" pitchFamily="34" charset="0"/>
                <a:ea typeface="Verdana" pitchFamily="34" charset="0"/>
                <a:cs typeface="Arial" pitchFamily="34" charset="0"/>
              </a:rPr>
              <a:t>The title of my presentation is “Goods Movement Environmental Justice Analysis </a:t>
            </a:r>
            <a:r>
              <a:rPr lang="en-US" sz="1100" b="0" dirty="0" smtClean="0">
                <a:latin typeface="Arial" pitchFamily="34" charset="0"/>
                <a:ea typeface="Verdana" pitchFamily="34" charset="0"/>
                <a:cs typeface="Arial" pitchFamily="34" charset="0"/>
              </a:rPr>
              <a:t>in Southern California</a:t>
            </a:r>
            <a:r>
              <a:rPr lang="en-US" sz="1100" b="0" dirty="0" smtClean="0">
                <a:solidFill>
                  <a:schemeClr val="tx1"/>
                </a:solidFill>
                <a:latin typeface="Arial" pitchFamily="34" charset="0"/>
                <a:ea typeface="Verdana" pitchFamily="34" charset="0"/>
                <a:cs typeface="Arial" pitchFamily="34" charset="0"/>
              </a:rPr>
              <a:t>”</a:t>
            </a:r>
            <a:endParaRPr lang="en-US" sz="1100" b="0" dirty="0">
              <a:solidFill>
                <a:schemeClr val="tx1"/>
              </a:solidFill>
              <a:latin typeface="Arial" pitchFamily="34" charset="0"/>
              <a:ea typeface="Verdana" pitchFamily="34" charset="0"/>
              <a:cs typeface="Arial" pitchFamily="34" charset="0"/>
            </a:endParaRPr>
          </a:p>
          <a:p>
            <a:pPr marL="171844" indent="-171844">
              <a:buFont typeface="Arial" pitchFamily="34" charset="0"/>
              <a:buChar char="•"/>
            </a:pPr>
            <a:r>
              <a:rPr lang="en-US" sz="1100" dirty="0">
                <a:solidFill>
                  <a:schemeClr val="tx1"/>
                </a:solidFill>
                <a:latin typeface="Arial" pitchFamily="34" charset="0"/>
                <a:ea typeface="Verdana" pitchFamily="34" charset="0"/>
                <a:cs typeface="Arial" pitchFamily="34" charset="0"/>
              </a:rPr>
              <a:t>My </a:t>
            </a:r>
            <a:r>
              <a:rPr lang="en-US" sz="1100" dirty="0" smtClean="0">
                <a:solidFill>
                  <a:schemeClr val="tx1"/>
                </a:solidFill>
                <a:latin typeface="Arial" pitchFamily="34" charset="0"/>
                <a:ea typeface="Verdana" pitchFamily="34" charset="0"/>
                <a:cs typeface="Arial" pitchFamily="34" charset="0"/>
              </a:rPr>
              <a:t>co-authors are </a:t>
            </a:r>
            <a:r>
              <a:rPr lang="en-US" sz="1100" kern="1200" dirty="0" smtClean="0">
                <a:solidFill>
                  <a:srgbClr val="131406"/>
                </a:solidFill>
                <a:latin typeface="Arial" pitchFamily="34" charset="0"/>
                <a:ea typeface="Verdana" pitchFamily="34" charset="0"/>
                <a:cs typeface="Arial" pitchFamily="34" charset="0"/>
              </a:rPr>
              <a:t>Frank Wen, Simon Choi,</a:t>
            </a:r>
            <a:r>
              <a:rPr lang="en-US" sz="1100" kern="1200" baseline="0" dirty="0" smtClean="0">
                <a:solidFill>
                  <a:srgbClr val="131406"/>
                </a:solidFill>
                <a:latin typeface="Arial" pitchFamily="34" charset="0"/>
                <a:ea typeface="Verdana" pitchFamily="34" charset="0"/>
                <a:cs typeface="Arial" pitchFamily="34" charset="0"/>
              </a:rPr>
              <a:t> and Sungbin Cho</a:t>
            </a:r>
            <a:r>
              <a:rPr lang="en-US" sz="1100" dirty="0" smtClean="0">
                <a:solidFill>
                  <a:schemeClr val="tx1"/>
                </a:solidFill>
                <a:latin typeface="Arial" pitchFamily="34" charset="0"/>
                <a:ea typeface="Verdana" pitchFamily="34" charset="0"/>
                <a:cs typeface="Arial" pitchFamily="34" charset="0"/>
              </a:rPr>
              <a:t>.</a:t>
            </a:r>
            <a:endParaRPr lang="en-US" sz="1100" dirty="0">
              <a:solidFill>
                <a:schemeClr val="tx1"/>
              </a:solidFill>
              <a:latin typeface="Arial" pitchFamily="34" charset="0"/>
              <a:ea typeface="Verdana"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1</a:t>
            </a:fld>
            <a:endParaRPr lang="en-US"/>
          </a:p>
        </p:txBody>
      </p:sp>
    </p:spTree>
    <p:extLst>
      <p:ext uri="{BB962C8B-B14F-4D97-AF65-F5344CB8AC3E}">
        <p14:creationId xmlns:p14="http://schemas.microsoft.com/office/powerpoint/2010/main" val="398437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As goods movement is a major contributor to local and regional environmental issues,</a:t>
            </a:r>
            <a:r>
              <a:rPr lang="en-US" sz="1100" b="0" kern="1200" baseline="0" dirty="0" smtClean="0">
                <a:solidFill>
                  <a:schemeClr val="tx1"/>
                </a:solidFill>
                <a:effectLst/>
                <a:latin typeface="Arial" pitchFamily="34" charset="0"/>
                <a:ea typeface="+mn-ea"/>
                <a:cs typeface="Arial" pitchFamily="34" charset="0"/>
              </a:rPr>
              <a:t> such as air pollution and health risk, it is a regional priority not only to mitigate health risk and environmental impacts of the goods movement system, but also to ensure that there is equity in distribution of environmental benefits and burdens.</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In order to achieve this goal, the 2012-2035 RTP/SCS includes strategies to address public health concerns and environmental issues.</a:t>
            </a:r>
          </a:p>
          <a:p>
            <a:pPr marL="628650" lvl="1" indent="-171450">
              <a:buFont typeface="Arial" pitchFamily="34" charset="0"/>
              <a:buChar char="•"/>
            </a:pPr>
            <a:r>
              <a:rPr lang="en-US" sz="1100" b="0" i="1" kern="1200" dirty="0" smtClean="0">
                <a:solidFill>
                  <a:schemeClr val="tx1"/>
                </a:solidFill>
                <a:effectLst/>
                <a:latin typeface="Arial" pitchFamily="34" charset="0"/>
                <a:ea typeface="+mn-ea"/>
                <a:cs typeface="Arial" pitchFamily="34" charset="0"/>
              </a:rPr>
              <a:t>It includes a near term approach supporting the deployment of commercially available lower-emission freight system and the long term approach implementing zero- and near-zero</a:t>
            </a:r>
            <a:r>
              <a:rPr lang="en-US" sz="1100" b="0" i="1" kern="1200" baseline="0" dirty="0" smtClean="0">
                <a:solidFill>
                  <a:schemeClr val="tx1"/>
                </a:solidFill>
                <a:effectLst/>
                <a:latin typeface="Arial" pitchFamily="34" charset="0"/>
                <a:ea typeface="+mn-ea"/>
                <a:cs typeface="Arial" pitchFamily="34" charset="0"/>
              </a:rPr>
              <a:t> emission freight system.</a:t>
            </a:r>
            <a:endParaRPr lang="en-US" sz="1100" b="0" i="1"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US" sz="1100" b="0" i="1" kern="1200" dirty="0" smtClean="0">
                <a:solidFill>
                  <a:schemeClr val="tx1"/>
                </a:solidFill>
                <a:effectLst/>
                <a:latin typeface="Arial" pitchFamily="34" charset="0"/>
                <a:ea typeface="+mn-ea"/>
                <a:cs typeface="Arial" pitchFamily="34" charset="0"/>
              </a:rPr>
              <a:t>Please visit SCAG website (http://www.scag.ca.gov) for more details.</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SCAG also analyzed the impacts of programs and projects of the 2012-2035 RTP/SCS on Environmental Justice population groups. </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And it has also developed a toolbox of potential mitigation measures to address potential impacts</a:t>
            </a:r>
            <a:r>
              <a:rPr lang="en-US" sz="1100" b="0" kern="1200" baseline="0" dirty="0" smtClean="0">
                <a:solidFill>
                  <a:schemeClr val="tx1"/>
                </a:solidFill>
                <a:effectLst/>
                <a:latin typeface="Arial" pitchFamily="34" charset="0"/>
                <a:ea typeface="+mn-ea"/>
                <a:cs typeface="Arial" pitchFamily="34" charset="0"/>
              </a:rPr>
              <a:t> to EJ communities, such as:</a:t>
            </a:r>
          </a:p>
          <a:p>
            <a:pPr marL="628650" lvl="1" indent="-171450">
              <a:buFont typeface="Arial" pitchFamily="34" charset="0"/>
              <a:buChar char="•"/>
            </a:pPr>
            <a:r>
              <a:rPr lang="en-US" sz="1100" b="0" i="1" kern="1200" baseline="0" dirty="0" smtClean="0">
                <a:solidFill>
                  <a:schemeClr val="tx1"/>
                </a:solidFill>
                <a:effectLst/>
                <a:latin typeface="Arial" pitchFamily="34" charset="0"/>
                <a:ea typeface="+mn-ea"/>
                <a:cs typeface="Arial" pitchFamily="34" charset="0"/>
              </a:rPr>
              <a:t>Potential mitigation for noise impacts</a:t>
            </a:r>
          </a:p>
          <a:p>
            <a:pPr marL="628650" lvl="1" indent="-171450">
              <a:buFont typeface="Arial" pitchFamily="34" charset="0"/>
              <a:buChar char="•"/>
            </a:pPr>
            <a:r>
              <a:rPr lang="en-US" sz="1100" b="0" i="1" kern="1200" baseline="0" dirty="0" smtClean="0">
                <a:solidFill>
                  <a:schemeClr val="tx1"/>
                </a:solidFill>
                <a:effectLst/>
                <a:latin typeface="Arial" pitchFamily="34" charset="0"/>
                <a:ea typeface="+mn-ea"/>
                <a:cs typeface="Arial" pitchFamily="34" charset="0"/>
              </a:rPr>
              <a:t>Potential mitigation for air quality impacts along freeways and heavily traveled corridors</a:t>
            </a:r>
          </a:p>
          <a:p>
            <a:pPr marL="628650" lvl="1" indent="-171450">
              <a:buFont typeface="Arial" pitchFamily="34" charset="0"/>
              <a:buChar char="•"/>
            </a:pPr>
            <a:r>
              <a:rPr lang="en-US" sz="1100" b="0" i="1" kern="1200" baseline="0" dirty="0" smtClean="0">
                <a:solidFill>
                  <a:schemeClr val="tx1"/>
                </a:solidFill>
                <a:effectLst/>
                <a:latin typeface="Arial" pitchFamily="34" charset="0"/>
                <a:ea typeface="+mn-ea"/>
                <a:cs typeface="Arial" pitchFamily="34" charset="0"/>
              </a:rPr>
              <a:t>Potential mitigation for rail-related impacts</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i="1" kern="1200" dirty="0" smtClean="0">
                <a:solidFill>
                  <a:schemeClr val="tx1"/>
                </a:solidFill>
                <a:effectLst/>
                <a:latin typeface="Arial" pitchFamily="34" charset="0"/>
                <a:ea typeface="+mn-ea"/>
                <a:cs typeface="Arial" pitchFamily="34" charset="0"/>
              </a:rPr>
              <a:t>Please visit SCAG website (http://www.scag.ca.gov) for more details.</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10</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kern="1200" dirty="0" smtClean="0">
                <a:solidFill>
                  <a:schemeClr val="tx1"/>
                </a:solidFill>
                <a:effectLst/>
                <a:latin typeface="Arial" pitchFamily="34" charset="0"/>
                <a:ea typeface="+mn-ea"/>
                <a:cs typeface="Arial" pitchFamily="34" charset="0"/>
              </a:rPr>
              <a:t>As a part of SCAG’s EJ analyses, the focus of this research is:</a:t>
            </a:r>
          </a:p>
          <a:p>
            <a:pPr marL="628650" lvl="1" indent="-171450">
              <a:buFont typeface="Arial" pitchFamily="34" charset="0"/>
              <a:buChar char="•"/>
            </a:pPr>
            <a:r>
              <a:rPr lang="en-US" sz="1100" kern="1200" dirty="0" smtClean="0">
                <a:solidFill>
                  <a:schemeClr val="tx1"/>
                </a:solidFill>
                <a:effectLst/>
                <a:latin typeface="Arial" pitchFamily="34" charset="0"/>
                <a:ea typeface="+mn-ea"/>
                <a:cs typeface="Arial" pitchFamily="34" charset="0"/>
              </a:rPr>
              <a:t>To examine spatial distributions of each EJ population group living adjacent to major truck corridors</a:t>
            </a:r>
          </a:p>
          <a:p>
            <a:pPr marL="628650" lvl="1" indent="-171450">
              <a:buFont typeface="Arial" pitchFamily="34" charset="0"/>
              <a:buChar char="•"/>
            </a:pPr>
            <a:r>
              <a:rPr lang="en-US" sz="1100" kern="1200" dirty="0" smtClean="0">
                <a:solidFill>
                  <a:schemeClr val="tx1"/>
                </a:solidFill>
                <a:effectLst/>
                <a:latin typeface="Arial" pitchFamily="34" charset="0"/>
                <a:ea typeface="+mn-ea"/>
                <a:cs typeface="Arial" pitchFamily="34" charset="0"/>
              </a:rPr>
              <a:t>To estimate truck emission intensity for areas near major truck corridors</a:t>
            </a:r>
          </a:p>
          <a:p>
            <a:pPr marL="628650" lvl="1" indent="-171450">
              <a:buFont typeface="Arial" pitchFamily="34" charset="0"/>
              <a:buChar char="•"/>
            </a:pPr>
            <a:r>
              <a:rPr lang="en-US" sz="1100" kern="1200" dirty="0" smtClean="0">
                <a:solidFill>
                  <a:schemeClr val="tx1"/>
                </a:solidFill>
                <a:effectLst/>
                <a:latin typeface="Arial" pitchFamily="34" charset="0"/>
                <a:ea typeface="+mn-ea"/>
                <a:cs typeface="Arial" pitchFamily="34" charset="0"/>
              </a:rPr>
              <a:t>To discuss the</a:t>
            </a:r>
            <a:r>
              <a:rPr lang="en-US" sz="1100" kern="1200" baseline="0" dirty="0" smtClean="0">
                <a:solidFill>
                  <a:schemeClr val="tx1"/>
                </a:solidFill>
                <a:effectLst/>
                <a:latin typeface="Arial" pitchFamily="34" charset="0"/>
                <a:ea typeface="+mn-ea"/>
                <a:cs typeface="Arial" pitchFamily="34" charset="0"/>
              </a:rPr>
              <a:t> EJ </a:t>
            </a:r>
            <a:r>
              <a:rPr lang="en-US" sz="1100" kern="1200" dirty="0" smtClean="0">
                <a:solidFill>
                  <a:schemeClr val="tx1"/>
                </a:solidFill>
                <a:effectLst/>
                <a:latin typeface="Arial" pitchFamily="34" charset="0"/>
                <a:ea typeface="+mn-ea"/>
                <a:cs typeface="Arial" pitchFamily="34" charset="0"/>
              </a:rPr>
              <a:t>concerns and issues from the goods movement system in the SCAG Region.</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11</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12</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The methodology of this research consists of the following steps:</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First, we identified</a:t>
            </a:r>
            <a:r>
              <a:rPr lang="en-US" sz="1100" b="0" kern="1200" baseline="0" dirty="0" smtClean="0">
                <a:solidFill>
                  <a:schemeClr val="tx1"/>
                </a:solidFill>
                <a:effectLst/>
                <a:latin typeface="Arial" pitchFamily="34" charset="0"/>
                <a:ea typeface="+mn-ea"/>
                <a:cs typeface="Arial" pitchFamily="34" charset="0"/>
              </a:rPr>
              <a:t> </a:t>
            </a:r>
            <a:r>
              <a:rPr lang="en-US" sz="1100" b="0" kern="1200" dirty="0" smtClean="0">
                <a:solidFill>
                  <a:schemeClr val="tx1"/>
                </a:solidFill>
                <a:effectLst/>
                <a:latin typeface="Arial" pitchFamily="34" charset="0"/>
                <a:ea typeface="+mn-ea"/>
                <a:cs typeface="Arial" pitchFamily="34" charset="0"/>
              </a:rPr>
              <a:t>the EJ population groups </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Second, in order to examine the concentration</a:t>
            </a:r>
            <a:r>
              <a:rPr lang="en-US" sz="1100" b="0" kern="1200" baseline="0" dirty="0" smtClean="0">
                <a:solidFill>
                  <a:schemeClr val="tx1"/>
                </a:solidFill>
                <a:effectLst/>
                <a:latin typeface="Arial" pitchFamily="34" charset="0"/>
                <a:ea typeface="+mn-ea"/>
                <a:cs typeface="Arial" pitchFamily="34" charset="0"/>
              </a:rPr>
              <a:t> of EJ population groups, we determined </a:t>
            </a:r>
            <a:r>
              <a:rPr lang="en-US" sz="1100" b="0" kern="1200" dirty="0" smtClean="0">
                <a:solidFill>
                  <a:schemeClr val="tx1"/>
                </a:solidFill>
                <a:effectLst/>
                <a:latin typeface="Arial" pitchFamily="34" charset="0"/>
                <a:ea typeface="+mn-ea"/>
                <a:cs typeface="Arial" pitchFamily="34" charset="0"/>
              </a:rPr>
              <a:t>an appropriate buffer distance</a:t>
            </a:r>
            <a:r>
              <a:rPr lang="en-US" sz="1100" b="0" kern="1200" baseline="0" dirty="0" smtClean="0">
                <a:solidFill>
                  <a:schemeClr val="tx1"/>
                </a:solidFill>
                <a:effectLst/>
                <a:latin typeface="Arial" pitchFamily="34" charset="0"/>
                <a:ea typeface="+mn-ea"/>
                <a:cs typeface="Arial" pitchFamily="34" charset="0"/>
              </a:rPr>
              <a:t> </a:t>
            </a:r>
            <a:r>
              <a:rPr lang="en-US" sz="1100" b="0" kern="1200" dirty="0" smtClean="0">
                <a:solidFill>
                  <a:schemeClr val="tx1"/>
                </a:solidFill>
                <a:effectLst/>
                <a:latin typeface="Arial" pitchFamily="34" charset="0"/>
                <a:ea typeface="+mn-ea"/>
                <a:cs typeface="Arial" pitchFamily="34" charset="0"/>
              </a:rPr>
              <a:t>from major truck corridors.</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Then,</a:t>
            </a:r>
            <a:r>
              <a:rPr lang="en-US" sz="1100" b="0" kern="1200" baseline="0" dirty="0" smtClean="0">
                <a:solidFill>
                  <a:schemeClr val="tx1"/>
                </a:solidFill>
                <a:effectLst/>
                <a:latin typeface="Arial" pitchFamily="34" charset="0"/>
                <a:ea typeface="+mn-ea"/>
                <a:cs typeface="Arial" pitchFamily="34" charset="0"/>
              </a:rPr>
              <a:t> </a:t>
            </a:r>
            <a:r>
              <a:rPr lang="en-US" sz="1100" b="0" kern="1200" dirty="0" smtClean="0">
                <a:solidFill>
                  <a:schemeClr val="tx1"/>
                </a:solidFill>
                <a:effectLst/>
                <a:latin typeface="Arial" pitchFamily="34" charset="0"/>
                <a:ea typeface="+mn-ea"/>
                <a:cs typeface="Arial" pitchFamily="34" charset="0"/>
              </a:rPr>
              <a:t>the spatial analysis of EJ population </a:t>
            </a:r>
            <a:r>
              <a:rPr lang="en-US" sz="1100" b="0" kern="1200" baseline="0" dirty="0" smtClean="0">
                <a:solidFill>
                  <a:schemeClr val="tx1"/>
                </a:solidFill>
                <a:effectLst/>
                <a:latin typeface="Arial" pitchFamily="34" charset="0"/>
                <a:ea typeface="+mn-ea"/>
                <a:cs typeface="Arial" pitchFamily="34" charset="0"/>
              </a:rPr>
              <a:t>distribution</a:t>
            </a:r>
            <a:r>
              <a:rPr lang="en-US" sz="1100" b="0" kern="1200" dirty="0" smtClean="0">
                <a:solidFill>
                  <a:schemeClr val="tx1"/>
                </a:solidFill>
                <a:effectLst/>
                <a:latin typeface="Arial" pitchFamily="34" charset="0"/>
                <a:ea typeface="+mn-ea"/>
                <a:cs typeface="Arial" pitchFamily="34" charset="0"/>
              </a:rPr>
              <a:t> was conducted by using a GIS-based</a:t>
            </a:r>
            <a:r>
              <a:rPr lang="en-US" sz="1100" b="0" kern="1200" baseline="0" dirty="0" smtClean="0">
                <a:solidFill>
                  <a:schemeClr val="tx1"/>
                </a:solidFill>
                <a:effectLst/>
                <a:latin typeface="Arial" pitchFamily="34" charset="0"/>
                <a:ea typeface="+mn-ea"/>
                <a:cs typeface="Arial" pitchFamily="34" charset="0"/>
              </a:rPr>
              <a:t> residential </a:t>
            </a:r>
            <a:r>
              <a:rPr lang="en-US" sz="1100" b="0" kern="1200" dirty="0" smtClean="0">
                <a:solidFill>
                  <a:schemeClr val="tx1"/>
                </a:solidFill>
                <a:effectLst/>
                <a:latin typeface="Arial" pitchFamily="34" charset="0"/>
                <a:ea typeface="+mn-ea"/>
                <a:cs typeface="Arial" pitchFamily="34" charset="0"/>
              </a:rPr>
              <a:t>area-weighted interpolation method.</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Also, this study estimated a truck emission intensity to understand the truck-related environmental impacts on areas adjacent to major</a:t>
            </a:r>
            <a:r>
              <a:rPr lang="en-US" sz="1100" b="0" kern="1200" baseline="0" dirty="0" smtClean="0">
                <a:solidFill>
                  <a:schemeClr val="tx1"/>
                </a:solidFill>
                <a:effectLst/>
                <a:latin typeface="Arial" pitchFamily="34" charset="0"/>
                <a:ea typeface="+mn-ea"/>
                <a:cs typeface="Arial" pitchFamily="34" charset="0"/>
              </a:rPr>
              <a:t> truck corridors.</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13</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First of all, in</a:t>
            </a:r>
            <a:r>
              <a:rPr lang="en-US" sz="1100" b="0" kern="1200" baseline="0" dirty="0" smtClean="0">
                <a:solidFill>
                  <a:schemeClr val="tx1"/>
                </a:solidFill>
                <a:effectLst/>
                <a:latin typeface="Arial" pitchFamily="34" charset="0"/>
                <a:ea typeface="+mn-ea"/>
                <a:cs typeface="Arial" pitchFamily="34" charset="0"/>
              </a:rPr>
              <a:t> order t</a:t>
            </a:r>
            <a:r>
              <a:rPr lang="en-US" sz="1100" b="0" kern="1200" dirty="0" smtClean="0">
                <a:solidFill>
                  <a:schemeClr val="tx1"/>
                </a:solidFill>
                <a:effectLst/>
                <a:latin typeface="Arial" pitchFamily="34" charset="0"/>
                <a:ea typeface="+mn-ea"/>
                <a:cs typeface="Arial" pitchFamily="34" charset="0"/>
              </a:rPr>
              <a:t>o assess the potential disproportionate distribution of environmental impacts on EJ population groups, it is necessary to identify minority and low-income populations. </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Executive Order 12898 and the Orders on Environmental Justice by DOT and FHWA define “minority” as a person who is Black, Hispanic or Latino, Asian American, American Indian, Alaskan Native, Native Hawaiian and Other Pacific Islander. </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Minority – Social demographic indicators were selected based on the Environmental Justice Strategic Enforcement Assessment Tool (EJSEAT), a tool for the EPA Office of Enforcement and Compliance Assurance (OECA) to identify areas with potentially disproportionately high and adverse environmental and public health burdens.</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‘Low-income’ population was defined as a person whose median household income is at or below the Department of Health and Human Services (HHS) poverty guidelines.</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The poverty threshold for the SCAG Region is based on regional average household size for the census year.</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For example, for a regional mean of 2.98 persons (rounded to 3) per household, the threshold would consist of the sum of the value for the first person plus two additional people.</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The household counts in each income range are then used to determine the number and percentage of households in each census tract below the poverty level which is a family of three earning less than $17,374 in 2010.</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14</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u="none" kern="1200" dirty="0" smtClean="0">
                <a:solidFill>
                  <a:schemeClr val="tx1"/>
                </a:solidFill>
                <a:effectLst/>
                <a:latin typeface="Arial" pitchFamily="34" charset="0"/>
                <a:ea typeface="+mn-ea"/>
                <a:cs typeface="Arial" pitchFamily="34" charset="0"/>
              </a:rPr>
              <a:t>The following is the list of the socioeconomic indicators SCAG used as a reference to EJ population group.</a:t>
            </a:r>
          </a:p>
          <a:p>
            <a:pPr marL="171450" lvl="0" indent="-171450">
              <a:buFont typeface="Arial" pitchFamily="34" charset="0"/>
              <a:buChar char="•"/>
            </a:pPr>
            <a:r>
              <a:rPr lang="en-US" sz="1100" b="0" u="none" kern="1200" dirty="0" smtClean="0">
                <a:solidFill>
                  <a:schemeClr val="tx1"/>
                </a:solidFill>
                <a:effectLst/>
                <a:latin typeface="Arial" pitchFamily="34" charset="0"/>
                <a:ea typeface="+mn-ea"/>
                <a:cs typeface="Arial" pitchFamily="34" charset="0"/>
              </a:rPr>
              <a:t>In addition to ethnic/racial indicators,</a:t>
            </a:r>
            <a:r>
              <a:rPr lang="en-US" sz="1100" b="0" u="none" kern="1200" baseline="0" dirty="0" smtClean="0">
                <a:solidFill>
                  <a:schemeClr val="tx1"/>
                </a:solidFill>
                <a:effectLst/>
                <a:latin typeface="Arial" pitchFamily="34" charset="0"/>
                <a:ea typeface="+mn-ea"/>
                <a:cs typeface="Arial" pitchFamily="34" charset="0"/>
              </a:rPr>
              <a:t> we also included elderly, young children and the disabled populations as FHWA recommended.</a:t>
            </a:r>
          </a:p>
          <a:p>
            <a:pPr marL="628650" lvl="1" indent="-171450">
              <a:buFont typeface="Arial" pitchFamily="34" charset="0"/>
              <a:buChar char="•"/>
            </a:pPr>
            <a:r>
              <a:rPr lang="en-US" sz="1100" b="0" i="1" u="none" kern="1200" baseline="0" dirty="0" smtClean="0">
                <a:solidFill>
                  <a:schemeClr val="tx1">
                    <a:lumMod val="50000"/>
                    <a:lumOff val="50000"/>
                  </a:schemeClr>
                </a:solidFill>
                <a:effectLst/>
                <a:latin typeface="Arial" pitchFamily="34" charset="0"/>
                <a:ea typeface="+mn-ea"/>
                <a:cs typeface="Arial" pitchFamily="34" charset="0"/>
              </a:rPr>
              <a:t>According to FHWA EJ website, “Within the framework provided by Executive Order 12898 on Environmental Justice, the U.S. DOT Order addresses only minority populations and low-income populations, and does not provide for separate consideration of elderly, children, disabled, and other populations. However, concentrations of the elderly, children, disabled, and other populations protected by Title VI and related nondiscrimination statutes in a specific area or any low-income group ought to be discussed…”</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kern="1200" dirty="0" smtClean="0">
                <a:solidFill>
                  <a:schemeClr val="tx1"/>
                </a:solidFill>
                <a:effectLst/>
                <a:latin typeface="Arial" pitchFamily="34" charset="0"/>
                <a:ea typeface="+mn-ea"/>
                <a:cs typeface="Arial" pitchFamily="34" charset="0"/>
              </a:rPr>
              <a:t>In addition, SCAG analyzed income quintile.</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kern="1200" dirty="0" smtClean="0">
                <a:solidFill>
                  <a:schemeClr val="tx1"/>
                </a:solidFill>
                <a:effectLst/>
                <a:latin typeface="Arial" pitchFamily="34" charset="0"/>
                <a:ea typeface="+mn-ea"/>
                <a:cs typeface="Arial" pitchFamily="34" charset="0"/>
              </a:rPr>
              <a:t>SCAG analyzed the socioeconomic indicators by TAZ (transportation analysis zones) </a:t>
            </a:r>
            <a:r>
              <a:rPr lang="en-US" sz="1100" b="0" i="1" kern="1200" dirty="0" smtClean="0">
                <a:solidFill>
                  <a:schemeClr val="tx1">
                    <a:lumMod val="50000"/>
                    <a:lumOff val="50000"/>
                  </a:schemeClr>
                </a:solidFill>
                <a:effectLst/>
                <a:latin typeface="Arial" pitchFamily="34" charset="0"/>
                <a:ea typeface="+mn-ea"/>
                <a:cs typeface="Arial" pitchFamily="34" charset="0"/>
              </a:rPr>
              <a:t>(11,000+ zones equivalent to census block groups)</a:t>
            </a:r>
            <a:r>
              <a:rPr lang="en-US" sz="1100" b="0" kern="1200" dirty="0" smtClean="0">
                <a:solidFill>
                  <a:schemeClr val="tx1"/>
                </a:solidFill>
                <a:effectLst/>
                <a:latin typeface="Arial" pitchFamily="34" charset="0"/>
                <a:ea typeface="+mn-ea"/>
                <a:cs typeface="Arial" pitchFamily="34" charset="0"/>
              </a:rPr>
              <a:t>, based on the SCAG’s growth forecast.</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15</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The EPA EJ guidance explains</a:t>
            </a:r>
            <a:r>
              <a:rPr lang="en-US" sz="1100" b="0" kern="1200" baseline="0" dirty="0" smtClean="0">
                <a:solidFill>
                  <a:schemeClr val="tx1"/>
                </a:solidFill>
                <a:effectLst/>
                <a:latin typeface="Arial" pitchFamily="34" charset="0"/>
                <a:ea typeface="+mn-ea"/>
                <a:cs typeface="Arial" pitchFamily="34" charset="0"/>
              </a:rPr>
              <a:t> that minority and low-income population is </a:t>
            </a:r>
            <a:r>
              <a:rPr lang="en-US" sz="1100" b="1" kern="1200" baseline="0" dirty="0" smtClean="0">
                <a:solidFill>
                  <a:schemeClr val="tx1"/>
                </a:solidFill>
                <a:effectLst/>
                <a:latin typeface="Arial" pitchFamily="34" charset="0"/>
                <a:ea typeface="+mn-ea"/>
                <a:cs typeface="Arial" pitchFamily="34" charset="0"/>
              </a:rPr>
              <a:t>concentrated</a:t>
            </a:r>
            <a:r>
              <a:rPr lang="en-US" sz="1100" b="0" kern="1200" baseline="0" dirty="0" smtClean="0">
                <a:solidFill>
                  <a:schemeClr val="tx1"/>
                </a:solidFill>
                <a:effectLst/>
                <a:latin typeface="Arial" pitchFamily="34" charset="0"/>
                <a:ea typeface="+mn-ea"/>
                <a:cs typeface="Arial" pitchFamily="34" charset="0"/>
              </a:rPr>
              <a:t> if the percentage of the minority and the low-income population of the affected area is “</a:t>
            </a:r>
            <a:r>
              <a:rPr lang="en-US" sz="1100" b="1" kern="1200" baseline="0" dirty="0" smtClean="0">
                <a:solidFill>
                  <a:schemeClr val="tx1"/>
                </a:solidFill>
                <a:effectLst/>
                <a:latin typeface="Arial" pitchFamily="34" charset="0"/>
                <a:ea typeface="+mn-ea"/>
                <a:cs typeface="Arial" pitchFamily="34" charset="0"/>
              </a:rPr>
              <a:t>meaningfully greater</a:t>
            </a:r>
            <a:r>
              <a:rPr lang="en-US" sz="1100" b="0" kern="1200" baseline="0" dirty="0" smtClean="0">
                <a:solidFill>
                  <a:schemeClr val="tx1"/>
                </a:solidFill>
                <a:effectLst/>
                <a:latin typeface="Arial" pitchFamily="34" charset="0"/>
                <a:ea typeface="+mn-ea"/>
                <a:cs typeface="Arial" pitchFamily="34" charset="0"/>
              </a:rPr>
              <a:t>” than the percentage of the minority and low-income population in the general population.</a:t>
            </a:r>
          </a:p>
          <a:p>
            <a:pPr marL="171450" lvl="0" indent="-171450">
              <a:buFont typeface="Arial" pitchFamily="34" charset="0"/>
              <a:buChar char="•"/>
            </a:pPr>
            <a:r>
              <a:rPr lang="en-US" sz="1100" b="0" kern="1200" baseline="0" dirty="0" smtClean="0">
                <a:solidFill>
                  <a:schemeClr val="tx1"/>
                </a:solidFill>
                <a:effectLst/>
                <a:latin typeface="Arial" pitchFamily="34" charset="0"/>
                <a:ea typeface="+mn-ea"/>
                <a:cs typeface="Arial" pitchFamily="34" charset="0"/>
              </a:rPr>
              <a:t>In order to assess the concentration of the EJ population groups, a comparative analysis was conducted between the percentage of the EJ population groups living adjacent to major truck corridors and the percentage of the EJ population groups in the SCAG Region.</a:t>
            </a:r>
            <a:endParaRPr lang="en-US" sz="1100" b="0" kern="1200" dirty="0" smtClean="0">
              <a:solidFill>
                <a:schemeClr val="tx1"/>
              </a:solidFill>
              <a:effectLst/>
              <a:latin typeface="Arial" pitchFamily="34" charset="0"/>
              <a:ea typeface="+mn-ea"/>
              <a:cs typeface="Arial" pitchFamily="34" charset="0"/>
            </a:endParaRPr>
          </a:p>
          <a:p>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16</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i="0" kern="1200" dirty="0" smtClean="0">
                <a:solidFill>
                  <a:schemeClr val="tx1"/>
                </a:solidFill>
                <a:effectLst/>
                <a:latin typeface="Arial" pitchFamily="34" charset="0"/>
                <a:ea typeface="+mn-ea"/>
                <a:cs typeface="Arial" pitchFamily="34" charset="0"/>
              </a:rPr>
              <a:t>For</a:t>
            </a:r>
            <a:r>
              <a:rPr lang="en-US" sz="1100" b="0" i="0" kern="1200" baseline="0" dirty="0" smtClean="0">
                <a:solidFill>
                  <a:schemeClr val="tx1"/>
                </a:solidFill>
                <a:effectLst/>
                <a:latin typeface="Arial" pitchFamily="34" charset="0"/>
                <a:ea typeface="+mn-ea"/>
                <a:cs typeface="Arial" pitchFamily="34" charset="0"/>
              </a:rPr>
              <a:t> this assessment, </a:t>
            </a:r>
            <a:r>
              <a:rPr lang="en-US" sz="1100" b="0" i="0" kern="1200" dirty="0" smtClean="0">
                <a:solidFill>
                  <a:schemeClr val="tx1"/>
                </a:solidFill>
                <a:effectLst/>
                <a:latin typeface="Arial" pitchFamily="34" charset="0"/>
                <a:ea typeface="+mn-ea"/>
                <a:cs typeface="Arial" pitchFamily="34" charset="0"/>
              </a:rPr>
              <a:t>it is necessary to determine appropriate distance criteria for the environmental impacts extent. </a:t>
            </a:r>
          </a:p>
          <a:p>
            <a:pPr marL="171450" lvl="0" indent="-171450">
              <a:buFont typeface="Arial" pitchFamily="34" charset="0"/>
              <a:buChar char="•"/>
            </a:pPr>
            <a:r>
              <a:rPr lang="en-US" sz="1100" b="0" i="0" kern="1200" dirty="0" smtClean="0">
                <a:solidFill>
                  <a:schemeClr val="tx1"/>
                </a:solidFill>
                <a:effectLst/>
                <a:latin typeface="Arial" pitchFamily="34" charset="0"/>
                <a:ea typeface="+mn-ea"/>
                <a:cs typeface="Arial" pitchFamily="34" charset="0"/>
              </a:rPr>
              <a:t>For</a:t>
            </a:r>
            <a:r>
              <a:rPr lang="en-US" sz="1100" b="0" i="0" kern="1200" baseline="0" dirty="0" smtClean="0">
                <a:solidFill>
                  <a:schemeClr val="tx1"/>
                </a:solidFill>
                <a:effectLst/>
                <a:latin typeface="Arial" pitchFamily="34" charset="0"/>
                <a:ea typeface="+mn-ea"/>
                <a:cs typeface="Arial" pitchFamily="34" charset="0"/>
              </a:rPr>
              <a:t> this, </a:t>
            </a:r>
            <a:r>
              <a:rPr lang="en-US" sz="1100" b="0" i="0" kern="1200" dirty="0" smtClean="0">
                <a:solidFill>
                  <a:schemeClr val="tx1"/>
                </a:solidFill>
                <a:effectLst/>
                <a:latin typeface="Arial" pitchFamily="34" charset="0"/>
                <a:ea typeface="+mn-ea"/>
                <a:cs typeface="Arial" pitchFamily="34" charset="0"/>
              </a:rPr>
              <a:t>SCAG referred to several guidance and recommendations from various organizations,</a:t>
            </a:r>
          </a:p>
          <a:p>
            <a:pPr marL="628650" lvl="1" indent="-171450">
              <a:buFont typeface="Arial" pitchFamily="34" charset="0"/>
              <a:buChar char="•"/>
            </a:pPr>
            <a:r>
              <a:rPr lang="en-US" sz="1100" b="0" i="1" kern="1200" dirty="0" smtClean="0">
                <a:solidFill>
                  <a:schemeClr val="tx1"/>
                </a:solidFill>
                <a:effectLst/>
                <a:latin typeface="Arial" pitchFamily="34" charset="0"/>
                <a:ea typeface="+mn-ea"/>
                <a:cs typeface="Arial" pitchFamily="34" charset="0"/>
              </a:rPr>
              <a:t>such as the California Air Resources Board (CARB), Southern California Air Quality Management District (SCAQMD), and California Office of Environmental Health Hazard Assessment (OEHHA). </a:t>
            </a:r>
          </a:p>
          <a:p>
            <a:pPr marL="171450" lvl="0" indent="-171450">
              <a:buFont typeface="Arial" pitchFamily="34" charset="0"/>
              <a:buChar char="•"/>
            </a:pPr>
            <a:r>
              <a:rPr lang="en-US" sz="1100" b="0" i="0" kern="1200" dirty="0" smtClean="0">
                <a:solidFill>
                  <a:schemeClr val="tx1"/>
                </a:solidFill>
                <a:effectLst/>
                <a:latin typeface="Arial" pitchFamily="34" charset="0"/>
                <a:ea typeface="+mn-ea"/>
                <a:cs typeface="Arial" pitchFamily="34" charset="0"/>
              </a:rPr>
              <a:t>Based on these</a:t>
            </a:r>
            <a:r>
              <a:rPr lang="en-US" sz="1100" b="0" i="0" kern="1200" baseline="0" dirty="0" smtClean="0">
                <a:solidFill>
                  <a:schemeClr val="tx1"/>
                </a:solidFill>
                <a:effectLst/>
                <a:latin typeface="Arial" pitchFamily="34" charset="0"/>
                <a:ea typeface="+mn-ea"/>
                <a:cs typeface="Arial" pitchFamily="34" charset="0"/>
              </a:rPr>
              <a:t> guidance and recommendations</a:t>
            </a:r>
            <a:r>
              <a:rPr lang="en-US" sz="1100" b="0" i="0" kern="1200" dirty="0" smtClean="0">
                <a:solidFill>
                  <a:schemeClr val="tx1"/>
                </a:solidFill>
                <a:effectLst/>
                <a:latin typeface="Arial" pitchFamily="34" charset="0"/>
                <a:ea typeface="+mn-ea"/>
                <a:cs typeface="Arial" pitchFamily="34" charset="0"/>
              </a:rPr>
              <a:t>, SCAG used 500 foot and 1,000 foot buffers to test if </a:t>
            </a:r>
            <a:r>
              <a:rPr lang="en-US" sz="1100" b="0" i="0" kern="1200" baseline="0" dirty="0" smtClean="0">
                <a:solidFill>
                  <a:schemeClr val="tx1"/>
                </a:solidFill>
                <a:effectLst/>
                <a:latin typeface="Arial" pitchFamily="34" charset="0"/>
                <a:ea typeface="+mn-ea"/>
                <a:cs typeface="Arial" pitchFamily="34" charset="0"/>
              </a:rPr>
              <a:t>there</a:t>
            </a:r>
            <a:r>
              <a:rPr lang="en-US" sz="1100" b="0" i="0" kern="1200" dirty="0" smtClean="0">
                <a:solidFill>
                  <a:schemeClr val="tx1"/>
                </a:solidFill>
                <a:effectLst/>
                <a:latin typeface="Arial" pitchFamily="34" charset="0"/>
                <a:ea typeface="+mn-ea"/>
                <a:cs typeface="Arial" pitchFamily="34" charset="0"/>
              </a:rPr>
              <a:t> is a significant difference between two buffers in assessing the spatial distribution of the EJ population groups. </a:t>
            </a:r>
          </a:p>
          <a:p>
            <a:pPr marL="628650" lvl="1" indent="-171450">
              <a:buFont typeface="Arial" pitchFamily="34" charset="0"/>
              <a:buChar char="•"/>
            </a:pPr>
            <a:r>
              <a:rPr lang="en-US" sz="1100" b="0" i="0" kern="1200" dirty="0" smtClean="0">
                <a:solidFill>
                  <a:schemeClr val="tx1"/>
                </a:solidFill>
                <a:effectLst/>
                <a:latin typeface="Arial" pitchFamily="34" charset="0"/>
                <a:ea typeface="+mn-ea"/>
                <a:cs typeface="Arial" pitchFamily="34" charset="0"/>
              </a:rPr>
              <a:t>But, we couldn’t find significant difference between the</a:t>
            </a:r>
            <a:r>
              <a:rPr lang="en-US" sz="1100" b="0" i="0" kern="1200" baseline="0" dirty="0" smtClean="0">
                <a:solidFill>
                  <a:schemeClr val="tx1"/>
                </a:solidFill>
                <a:effectLst/>
                <a:latin typeface="Arial" pitchFamily="34" charset="0"/>
                <a:ea typeface="+mn-ea"/>
                <a:cs typeface="Arial" pitchFamily="34" charset="0"/>
              </a:rPr>
              <a:t> results of two buffers.</a:t>
            </a:r>
            <a:endParaRPr lang="en-US" sz="1100" b="0" i="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US" sz="1100" b="0" i="0" kern="1200" dirty="0" smtClean="0">
                <a:solidFill>
                  <a:schemeClr val="tx1"/>
                </a:solidFill>
                <a:effectLst/>
                <a:latin typeface="Arial" pitchFamily="34" charset="0"/>
                <a:ea typeface="+mn-ea"/>
                <a:cs typeface="Arial" pitchFamily="34" charset="0"/>
              </a:rPr>
              <a:t>Based on the results, SCAG determined to use </a:t>
            </a:r>
            <a:r>
              <a:rPr lang="en-US" sz="1100" b="1" i="0" kern="1200" dirty="0" smtClean="0">
                <a:solidFill>
                  <a:schemeClr val="tx1"/>
                </a:solidFill>
                <a:effectLst/>
                <a:latin typeface="Arial" pitchFamily="34" charset="0"/>
                <a:ea typeface="+mn-ea"/>
                <a:cs typeface="Arial" pitchFamily="34" charset="0"/>
              </a:rPr>
              <a:t>500 foot buffer only </a:t>
            </a:r>
            <a:r>
              <a:rPr lang="en-US" sz="1100" b="0" i="0" kern="1200" dirty="0" smtClean="0">
                <a:solidFill>
                  <a:schemeClr val="tx1"/>
                </a:solidFill>
                <a:effectLst/>
                <a:latin typeface="Arial" pitchFamily="34" charset="0"/>
                <a:ea typeface="+mn-ea"/>
                <a:cs typeface="Arial" pitchFamily="34" charset="0"/>
              </a:rPr>
              <a:t>to assess the spatial distribution of the EJ population groups for this research.</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17</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To analyze the spatial distribution of EJ population groups, SCAG used a GIS-based residential area-weighted interpolation method. </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This method assumes that the population is distributed equally within residential areas of a TAZ, and it estimates population based on the ratio of the residential areas interested with 500 foot buffer to the entire residential areas of a TAZ.</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To evaluate the concentration of EJ population groups near major truck corridors, we estimated the percentage of each socioeconomic indicator within 500 foot buffer and</a:t>
            </a:r>
            <a:r>
              <a:rPr lang="en-US" sz="1100" b="0" kern="1200" baseline="0" dirty="0" smtClean="0">
                <a:solidFill>
                  <a:schemeClr val="tx1"/>
                </a:solidFill>
                <a:effectLst/>
                <a:latin typeface="Arial" pitchFamily="34" charset="0"/>
                <a:ea typeface="+mn-ea"/>
                <a:cs typeface="Arial" pitchFamily="34" charset="0"/>
              </a:rPr>
              <a:t> then compared it with </a:t>
            </a:r>
            <a:r>
              <a:rPr lang="en-US" sz="1100" b="0" kern="1200" dirty="0" smtClean="0">
                <a:solidFill>
                  <a:schemeClr val="tx1"/>
                </a:solidFill>
                <a:effectLst/>
                <a:latin typeface="Arial" pitchFamily="34" charset="0"/>
                <a:ea typeface="+mn-ea"/>
                <a:cs typeface="Arial" pitchFamily="34" charset="0"/>
              </a:rPr>
              <a:t>the regional average.</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18</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In addition, we conducted air pollutant emission intensity analysis in order to assess environmental impacts of truck operations on the EJ population groups near major truck corridors.</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Emission intensity analysis is based on SCAG Emission Impact Study.</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This</a:t>
            </a:r>
            <a:r>
              <a:rPr lang="en-US" sz="1100" b="0" kern="1200" baseline="0" dirty="0" smtClean="0">
                <a:solidFill>
                  <a:schemeClr val="tx1"/>
                </a:solidFill>
                <a:effectLst/>
                <a:latin typeface="Arial" pitchFamily="34" charset="0"/>
                <a:ea typeface="+mn-ea"/>
                <a:cs typeface="Arial" pitchFamily="34" charset="0"/>
              </a:rPr>
              <a:t> diagram generally explains the emission estimates process.</a:t>
            </a:r>
          </a:p>
          <a:p>
            <a:pPr marL="628650" lvl="1" indent="-171450">
              <a:buFont typeface="Arial" pitchFamily="34" charset="0"/>
              <a:buChar char="•"/>
            </a:pPr>
            <a:r>
              <a:rPr lang="en-US" sz="1100" b="0" kern="1200" baseline="0" dirty="0" smtClean="0">
                <a:solidFill>
                  <a:schemeClr val="tx1"/>
                </a:solidFill>
                <a:effectLst/>
                <a:latin typeface="Arial" pitchFamily="34" charset="0"/>
                <a:ea typeface="+mn-ea"/>
                <a:cs typeface="Arial" pitchFamily="34" charset="0"/>
              </a:rPr>
              <a:t>SCAG model’s 4 vehicle types and 5 time periods were translated to </a:t>
            </a:r>
            <a:r>
              <a:rPr lang="en-US" sz="1100" b="0" kern="1200" baseline="0" dirty="0" err="1" smtClean="0">
                <a:solidFill>
                  <a:schemeClr val="tx1"/>
                </a:solidFill>
                <a:effectLst/>
                <a:latin typeface="Arial" pitchFamily="34" charset="0"/>
                <a:ea typeface="+mn-ea"/>
                <a:cs typeface="Arial" pitchFamily="34" charset="0"/>
              </a:rPr>
              <a:t>Emfac’s</a:t>
            </a:r>
            <a:r>
              <a:rPr lang="en-US" sz="1100" b="0" kern="1200" baseline="0" dirty="0" smtClean="0">
                <a:solidFill>
                  <a:schemeClr val="tx1"/>
                </a:solidFill>
                <a:effectLst/>
                <a:latin typeface="Arial" pitchFamily="34" charset="0"/>
                <a:ea typeface="+mn-ea"/>
                <a:cs typeface="Arial" pitchFamily="34" charset="0"/>
              </a:rPr>
              <a:t> 13 vehicle types and 24 time periods.</a:t>
            </a:r>
          </a:p>
          <a:p>
            <a:pPr marL="628650" lvl="1" indent="-171450">
              <a:buFont typeface="Arial" pitchFamily="34" charset="0"/>
              <a:buChar char="•"/>
            </a:pPr>
            <a:r>
              <a:rPr lang="en-US" sz="1100" b="0" kern="1200" baseline="0" dirty="0" smtClean="0">
                <a:solidFill>
                  <a:schemeClr val="tx1"/>
                </a:solidFill>
                <a:effectLst/>
                <a:latin typeface="Arial" pitchFamily="34" charset="0"/>
                <a:ea typeface="+mn-ea"/>
                <a:cs typeface="Arial" pitchFamily="34" charset="0"/>
              </a:rPr>
              <a:t>Then, the emission results at network link were assigned to nearest TAZ.</a:t>
            </a:r>
            <a:endParaRPr lang="en-US" sz="1100" b="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The</a:t>
            </a:r>
            <a:r>
              <a:rPr lang="en-US" sz="1100" b="0" kern="1200" baseline="0" dirty="0" smtClean="0">
                <a:solidFill>
                  <a:schemeClr val="tx1"/>
                </a:solidFill>
                <a:effectLst/>
                <a:latin typeface="Arial" pitchFamily="34" charset="0"/>
                <a:ea typeface="+mn-ea"/>
                <a:cs typeface="Arial" pitchFamily="34" charset="0"/>
              </a:rPr>
              <a:t> model </a:t>
            </a:r>
            <a:r>
              <a:rPr lang="en-US" sz="1100" b="0" kern="1200" dirty="0" smtClean="0">
                <a:solidFill>
                  <a:schemeClr val="tx1"/>
                </a:solidFill>
                <a:effectLst/>
                <a:latin typeface="Arial" pitchFamily="34" charset="0"/>
                <a:ea typeface="+mn-ea"/>
                <a:cs typeface="Arial" pitchFamily="34" charset="0"/>
              </a:rPr>
              <a:t>estimated</a:t>
            </a:r>
            <a:r>
              <a:rPr lang="en-US" sz="1100" b="0" kern="1200" baseline="0" dirty="0" smtClean="0">
                <a:solidFill>
                  <a:schemeClr val="tx1"/>
                </a:solidFill>
                <a:effectLst/>
                <a:latin typeface="Arial" pitchFamily="34" charset="0"/>
                <a:ea typeface="+mn-ea"/>
                <a:cs typeface="Arial" pitchFamily="34" charset="0"/>
              </a:rPr>
              <a:t> </a:t>
            </a:r>
            <a:r>
              <a:rPr lang="en-US" sz="1100" b="0" kern="1200" dirty="0" smtClean="0">
                <a:solidFill>
                  <a:schemeClr val="tx1"/>
                </a:solidFill>
                <a:effectLst/>
                <a:latin typeface="Arial" pitchFamily="34" charset="0"/>
                <a:ea typeface="+mn-ea"/>
                <a:cs typeface="Arial" pitchFamily="34" charset="0"/>
              </a:rPr>
              <a:t>running emission for air pollutants, including reactive organic gases (ROG), carbon monoxide (CO), carbon dioxide (CO</a:t>
            </a:r>
            <a:r>
              <a:rPr lang="en-US" sz="1100" b="0" kern="1200" baseline="-25000" dirty="0" smtClean="0">
                <a:solidFill>
                  <a:schemeClr val="tx1"/>
                </a:solidFill>
                <a:effectLst/>
                <a:latin typeface="Arial" pitchFamily="34" charset="0"/>
                <a:ea typeface="+mn-ea"/>
                <a:cs typeface="Arial" pitchFamily="34" charset="0"/>
              </a:rPr>
              <a:t>2</a:t>
            </a:r>
            <a:r>
              <a:rPr lang="en-US" sz="1100" b="0" kern="1200" dirty="0" smtClean="0">
                <a:solidFill>
                  <a:schemeClr val="tx1"/>
                </a:solidFill>
                <a:effectLst/>
                <a:latin typeface="Arial" pitchFamily="34" charset="0"/>
                <a:ea typeface="+mn-ea"/>
                <a:cs typeface="Arial" pitchFamily="34" charset="0"/>
              </a:rPr>
              <a:t>), oxides of nitrogen (NO</a:t>
            </a:r>
            <a:r>
              <a:rPr lang="en-US" sz="1100" b="0" kern="1200" baseline="-25000" dirty="0" smtClean="0">
                <a:solidFill>
                  <a:schemeClr val="tx1"/>
                </a:solidFill>
                <a:effectLst/>
                <a:latin typeface="Arial" pitchFamily="34" charset="0"/>
                <a:ea typeface="+mn-ea"/>
                <a:cs typeface="Arial" pitchFamily="34" charset="0"/>
              </a:rPr>
              <a:t>X</a:t>
            </a:r>
            <a:r>
              <a:rPr lang="en-US" sz="1100" b="0" kern="1200" dirty="0" smtClean="0">
                <a:solidFill>
                  <a:schemeClr val="tx1"/>
                </a:solidFill>
                <a:effectLst/>
                <a:latin typeface="Arial" pitchFamily="34" charset="0"/>
                <a:ea typeface="+mn-ea"/>
                <a:cs typeface="Arial" pitchFamily="34" charset="0"/>
              </a:rPr>
              <a:t>), sulfur dioxide (SO</a:t>
            </a:r>
            <a:r>
              <a:rPr lang="en-US" sz="1100" b="0" kern="1200" baseline="-25000" dirty="0" smtClean="0">
                <a:solidFill>
                  <a:schemeClr val="tx1"/>
                </a:solidFill>
                <a:effectLst/>
                <a:latin typeface="Arial" pitchFamily="34" charset="0"/>
                <a:ea typeface="+mn-ea"/>
                <a:cs typeface="Arial" pitchFamily="34" charset="0"/>
              </a:rPr>
              <a:t>2</a:t>
            </a:r>
            <a:r>
              <a:rPr lang="en-US" sz="1100" b="0" kern="1200" dirty="0" smtClean="0">
                <a:solidFill>
                  <a:schemeClr val="tx1"/>
                </a:solidFill>
                <a:effectLst/>
                <a:latin typeface="Arial" pitchFamily="34" charset="0"/>
                <a:ea typeface="+mn-ea"/>
                <a:cs typeface="Arial" pitchFamily="34" charset="0"/>
              </a:rPr>
              <a:t>), particulate matter (PM</a:t>
            </a:r>
            <a:r>
              <a:rPr lang="en-US" sz="1100" b="0" kern="1200" baseline="-25000" dirty="0" smtClean="0">
                <a:solidFill>
                  <a:schemeClr val="tx1"/>
                </a:solidFill>
                <a:effectLst/>
                <a:latin typeface="Arial" pitchFamily="34" charset="0"/>
                <a:ea typeface="+mn-ea"/>
                <a:cs typeface="Arial" pitchFamily="34" charset="0"/>
              </a:rPr>
              <a:t>2.5</a:t>
            </a:r>
            <a:r>
              <a:rPr lang="en-US" sz="1100" b="0" kern="1200" dirty="0" smtClean="0">
                <a:solidFill>
                  <a:schemeClr val="tx1"/>
                </a:solidFill>
                <a:effectLst/>
                <a:latin typeface="Arial" pitchFamily="34" charset="0"/>
                <a:ea typeface="+mn-ea"/>
                <a:cs typeface="Arial" pitchFamily="34" charset="0"/>
              </a:rPr>
              <a:t>).</a:t>
            </a:r>
          </a:p>
          <a:p>
            <a:pPr marL="628650" lvl="1"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Emissions were estimated for the year 2008.</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19</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95388" y="692150"/>
            <a:ext cx="4619625" cy="3463925"/>
          </a:xfrm>
          <a:ln/>
        </p:spPr>
      </p:sp>
      <p:sp>
        <p:nvSpPr>
          <p:cNvPr id="38915" name="Rectangle 3"/>
          <p:cNvSpPr>
            <a:spLocks noGrp="1" noChangeArrowheads="1"/>
          </p:cNvSpPr>
          <p:nvPr>
            <p:ph type="body" idx="1"/>
          </p:nvPr>
        </p:nvSpPr>
        <p:spPr>
          <a:xfrm>
            <a:off x="701040" y="4387138"/>
            <a:ext cx="5608320" cy="4157837"/>
          </a:xfrm>
          <a:noFill/>
        </p:spPr>
        <p:txBody>
          <a:bodyPr lIns="93365" tIns="46682" rIns="93365" bIns="46682"/>
          <a:lstStyle/>
          <a:p>
            <a:pPr marL="171450" indent="-171450" eaLnBrk="1" hangingPunct="1">
              <a:buFont typeface="Arial" pitchFamily="34" charset="0"/>
              <a:buChar char="•"/>
            </a:pPr>
            <a:r>
              <a:rPr lang="en-US" sz="1100" dirty="0">
                <a:solidFill>
                  <a:schemeClr val="tx1"/>
                </a:solidFill>
                <a:latin typeface="Arial" pitchFamily="34" charset="0"/>
                <a:cs typeface="Arial" pitchFamily="34" charset="0"/>
              </a:rPr>
              <a:t>First, let me briefly explain about </a:t>
            </a:r>
            <a:r>
              <a:rPr lang="en-US" sz="1100" dirty="0" smtClean="0">
                <a:solidFill>
                  <a:schemeClr val="tx1"/>
                </a:solidFill>
                <a:latin typeface="Arial" pitchFamily="34" charset="0"/>
                <a:cs typeface="Arial" pitchFamily="34" charset="0"/>
              </a:rPr>
              <a:t>SCAG.  </a:t>
            </a:r>
          </a:p>
          <a:p>
            <a:pPr marL="171450" indent="-171450" eaLnBrk="1" hangingPunct="1">
              <a:buFont typeface="Arial" pitchFamily="34" charset="0"/>
              <a:buChar char="•"/>
            </a:pPr>
            <a:r>
              <a:rPr lang="en-US" sz="1100" baseline="0" dirty="0" smtClean="0">
                <a:solidFill>
                  <a:schemeClr val="tx1"/>
                </a:solidFill>
                <a:latin typeface="Arial" pitchFamily="34" charset="0"/>
                <a:cs typeface="Arial" pitchFamily="34" charset="0"/>
              </a:rPr>
              <a:t>SCAG stands for </a:t>
            </a:r>
            <a:r>
              <a:rPr lang="en-US" sz="1100" dirty="0" smtClean="0">
                <a:solidFill>
                  <a:schemeClr val="tx1"/>
                </a:solidFill>
                <a:latin typeface="Arial" pitchFamily="34" charset="0"/>
                <a:cs typeface="Arial" pitchFamily="34" charset="0"/>
              </a:rPr>
              <a:t>Southern </a:t>
            </a:r>
            <a:r>
              <a:rPr lang="en-US" sz="1100" dirty="0">
                <a:solidFill>
                  <a:schemeClr val="tx1"/>
                </a:solidFill>
                <a:latin typeface="Arial" pitchFamily="34" charset="0"/>
                <a:cs typeface="Arial" pitchFamily="34" charset="0"/>
              </a:rPr>
              <a:t>California Association of </a:t>
            </a:r>
            <a:r>
              <a:rPr lang="en-US" sz="1100" dirty="0" smtClean="0">
                <a:solidFill>
                  <a:schemeClr val="tx1"/>
                </a:solidFill>
                <a:latin typeface="Arial" pitchFamily="34" charset="0"/>
                <a:cs typeface="Arial" pitchFamily="34" charset="0"/>
              </a:rPr>
              <a:t>Governments.</a:t>
            </a:r>
          </a:p>
          <a:p>
            <a:pPr marL="171450" indent="-171450" eaLnBrk="1" hangingPunct="1">
              <a:buFont typeface="Arial" pitchFamily="34" charset="0"/>
              <a:buChar char="•"/>
            </a:pPr>
            <a:r>
              <a:rPr lang="en-US" sz="1100" dirty="0" smtClean="0">
                <a:solidFill>
                  <a:schemeClr val="tx1"/>
                </a:solidFill>
                <a:latin typeface="Arial" pitchFamily="34" charset="0"/>
                <a:cs typeface="Arial" pitchFamily="34" charset="0"/>
              </a:rPr>
              <a:t>SCAG </a:t>
            </a:r>
            <a:r>
              <a:rPr lang="en-US" sz="1100" dirty="0">
                <a:solidFill>
                  <a:schemeClr val="tx1"/>
                </a:solidFill>
                <a:latin typeface="Arial" pitchFamily="34" charset="0"/>
                <a:cs typeface="Arial" pitchFamily="34" charset="0"/>
              </a:rPr>
              <a:t>is an </a:t>
            </a:r>
            <a:r>
              <a:rPr lang="en-US" sz="1100" dirty="0" smtClean="0">
                <a:solidFill>
                  <a:schemeClr val="tx1"/>
                </a:solidFill>
                <a:latin typeface="Arial" pitchFamily="34" charset="0"/>
                <a:cs typeface="Arial" pitchFamily="34" charset="0"/>
              </a:rPr>
              <a:t>MPO (Metropolitan</a:t>
            </a:r>
            <a:r>
              <a:rPr lang="en-US" sz="1100" baseline="0" dirty="0" smtClean="0">
                <a:solidFill>
                  <a:schemeClr val="tx1"/>
                </a:solidFill>
                <a:latin typeface="Arial" pitchFamily="34" charset="0"/>
                <a:cs typeface="Arial" pitchFamily="34" charset="0"/>
              </a:rPr>
              <a:t> Planning Organization)</a:t>
            </a:r>
            <a:r>
              <a:rPr lang="en-US" sz="1100" dirty="0" smtClean="0">
                <a:solidFill>
                  <a:schemeClr val="tx1"/>
                </a:solidFill>
                <a:latin typeface="Arial" pitchFamily="34" charset="0"/>
                <a:cs typeface="Arial" pitchFamily="34" charset="0"/>
              </a:rPr>
              <a:t>,</a:t>
            </a:r>
            <a:r>
              <a:rPr lang="en-US" sz="1100" baseline="0" dirty="0" smtClean="0">
                <a:solidFill>
                  <a:schemeClr val="tx1"/>
                </a:solidFill>
                <a:latin typeface="Arial" pitchFamily="34" charset="0"/>
                <a:cs typeface="Arial" pitchFamily="34" charset="0"/>
              </a:rPr>
              <a:t> and it is also an </a:t>
            </a:r>
            <a:r>
              <a:rPr lang="en-US" sz="1100" dirty="0" smtClean="0">
                <a:solidFill>
                  <a:schemeClr val="tx1"/>
                </a:solidFill>
                <a:latin typeface="Arial" pitchFamily="34" charset="0"/>
                <a:cs typeface="Arial" pitchFamily="34" charset="0"/>
              </a:rPr>
              <a:t>association of local governments and agencies.</a:t>
            </a:r>
          </a:p>
          <a:p>
            <a:pPr marL="171450" indent="-171450" eaLnBrk="1" hangingPunct="1">
              <a:buFont typeface="Arial" pitchFamily="34" charset="0"/>
              <a:buChar char="•"/>
            </a:pPr>
            <a:r>
              <a:rPr lang="en-US" sz="1100" dirty="0" smtClean="0">
                <a:solidFill>
                  <a:schemeClr val="tx1"/>
                </a:solidFill>
                <a:latin typeface="Arial" pitchFamily="34" charset="0"/>
                <a:cs typeface="Arial" pitchFamily="34" charset="0"/>
              </a:rPr>
              <a:t>This </a:t>
            </a:r>
            <a:r>
              <a:rPr lang="en-US" sz="1100" dirty="0">
                <a:solidFill>
                  <a:schemeClr val="tx1"/>
                </a:solidFill>
                <a:latin typeface="Arial" pitchFamily="34" charset="0"/>
                <a:cs typeface="Arial" pitchFamily="34" charset="0"/>
              </a:rPr>
              <a:t>map shows the general location of the SCAG region.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Truck emission intensity was</a:t>
            </a:r>
            <a:r>
              <a:rPr lang="en-US" sz="1100" b="0" kern="1200" baseline="0" dirty="0" smtClean="0">
                <a:solidFill>
                  <a:schemeClr val="tx1"/>
                </a:solidFill>
                <a:effectLst/>
                <a:latin typeface="Arial" pitchFamily="34" charset="0"/>
                <a:ea typeface="+mn-ea"/>
                <a:cs typeface="Arial" pitchFamily="34" charset="0"/>
              </a:rPr>
              <a:t> estimated by total truck emission of each TAZ located within 500 feet from major truck corridors, normalized by total acreage of the TAZ.</a:t>
            </a:r>
          </a:p>
          <a:p>
            <a:pPr marL="628650" lvl="1"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For comparison purpose, we also estimated emission intensity of TAZs adjacent</a:t>
            </a:r>
            <a:r>
              <a:rPr lang="en-US" sz="1100" b="0" kern="1200" baseline="0" dirty="0" smtClean="0">
                <a:solidFill>
                  <a:schemeClr val="tx1"/>
                </a:solidFill>
                <a:effectLst/>
                <a:latin typeface="Arial" pitchFamily="34" charset="0"/>
                <a:ea typeface="+mn-ea"/>
                <a:cs typeface="Arial" pitchFamily="34" charset="0"/>
              </a:rPr>
              <a:t> to other freeways and entire </a:t>
            </a:r>
            <a:r>
              <a:rPr lang="en-US" sz="1100" b="0" kern="1200" dirty="0" smtClean="0">
                <a:solidFill>
                  <a:schemeClr val="tx1"/>
                </a:solidFill>
                <a:effectLst/>
                <a:latin typeface="Arial" pitchFamily="34" charset="0"/>
                <a:ea typeface="+mn-ea"/>
                <a:cs typeface="Arial" pitchFamily="34" charset="0"/>
              </a:rPr>
              <a:t>freeways in the region, using the same methodology.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kern="1200" dirty="0" smtClean="0">
                <a:solidFill>
                  <a:schemeClr val="tx1"/>
                </a:solidFill>
                <a:effectLst/>
                <a:latin typeface="Arial" pitchFamily="34" charset="0"/>
                <a:ea typeface="+mn-ea"/>
                <a:cs typeface="Arial" pitchFamily="34" charset="0"/>
              </a:rPr>
              <a:t>Truck emission data includes emissions from:</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i="1" kern="1200" dirty="0" smtClean="0">
                <a:solidFill>
                  <a:schemeClr val="tx1"/>
                </a:solidFill>
                <a:effectLst/>
                <a:latin typeface="Arial" pitchFamily="34" charset="0"/>
                <a:ea typeface="+mn-ea"/>
                <a:cs typeface="Arial" pitchFamily="34" charset="0"/>
              </a:rPr>
              <a:t>LHDT1</a:t>
            </a:r>
            <a:r>
              <a:rPr lang="en-US" sz="1100" b="0" i="1" kern="1200" baseline="0" dirty="0" smtClean="0">
                <a:solidFill>
                  <a:schemeClr val="tx1"/>
                </a:solidFill>
                <a:effectLst/>
                <a:latin typeface="Arial" pitchFamily="34" charset="0"/>
                <a:ea typeface="+mn-ea"/>
                <a:cs typeface="Arial" pitchFamily="34" charset="0"/>
              </a:rPr>
              <a:t> - Class 2b Heavy-Duty Gasoline/Diesel Vehicles (8501-10,000 lbs. GVWR)</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i="1" kern="1200" baseline="0" dirty="0" smtClean="0">
                <a:solidFill>
                  <a:schemeClr val="tx1"/>
                </a:solidFill>
                <a:effectLst/>
                <a:latin typeface="Arial" pitchFamily="34" charset="0"/>
                <a:ea typeface="+mn-ea"/>
                <a:cs typeface="Arial" pitchFamily="34" charset="0"/>
              </a:rPr>
              <a:t>LHDT2 - Class 3 Heavy-Duty Gasoline/Diesel Vehicles (10,001-14,000 lbs. GVWR)</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i="1" kern="1200" baseline="0" dirty="0" smtClean="0">
                <a:solidFill>
                  <a:schemeClr val="tx1"/>
                </a:solidFill>
                <a:effectLst/>
                <a:latin typeface="Arial" pitchFamily="34" charset="0"/>
                <a:ea typeface="+mn-ea"/>
                <a:cs typeface="Arial" pitchFamily="34" charset="0"/>
              </a:rPr>
              <a:t>MHDT - Class 4,5,6,7 Heavy-Duty Gasoline/Diesel Vehicles (14,001-33,000 lbs. GVWR)</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i="1" kern="1200" baseline="0" dirty="0" smtClean="0">
                <a:solidFill>
                  <a:schemeClr val="tx1"/>
                </a:solidFill>
                <a:effectLst/>
                <a:latin typeface="Arial" pitchFamily="34" charset="0"/>
                <a:ea typeface="+mn-ea"/>
                <a:cs typeface="Arial" pitchFamily="34" charset="0"/>
              </a:rPr>
              <a:t>HHDT - </a:t>
            </a:r>
            <a:r>
              <a:rPr lang="en-US" sz="1100" b="0" i="1" u="none" strike="noStrike" kern="1200" dirty="0" smtClean="0">
                <a:solidFill>
                  <a:schemeClr val="tx1"/>
                </a:solidFill>
                <a:effectLst/>
                <a:latin typeface="Arial" pitchFamily="34" charset="0"/>
                <a:ea typeface="+mn-ea"/>
                <a:cs typeface="Arial" pitchFamily="34" charset="0"/>
              </a:rPr>
              <a:t>Class 8a Heavy-Duty Gasoline/Diesel Vehicles (33,001-60,000 lbs. GVWR) and Class 8b Heavy-Duty Diesel Vehicles (&gt;60,000 lbs. GVWR)</a:t>
            </a:r>
            <a:endParaRPr lang="en-US" sz="1100" b="0" i="1" kern="1200" baseline="0" dirty="0" smtClean="0">
              <a:solidFill>
                <a:schemeClr val="tx1"/>
              </a:solidFill>
              <a:effectLst/>
              <a:latin typeface="Arial" pitchFamily="34" charset="0"/>
              <a:ea typeface="+mn-ea"/>
              <a:cs typeface="Arial"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kern="1200" dirty="0" smtClean="0">
                <a:solidFill>
                  <a:schemeClr val="tx1"/>
                </a:solidFill>
                <a:effectLst/>
                <a:latin typeface="Arial" pitchFamily="34" charset="0"/>
                <a:ea typeface="+mn-ea"/>
                <a:cs typeface="Arial" pitchFamily="34" charset="0"/>
              </a:rPr>
              <a:t>In</a:t>
            </a:r>
            <a:r>
              <a:rPr lang="en-US" sz="1100" b="0" kern="1200" baseline="0" dirty="0" smtClean="0">
                <a:solidFill>
                  <a:schemeClr val="tx1"/>
                </a:solidFill>
                <a:effectLst/>
                <a:latin typeface="Arial" pitchFamily="34" charset="0"/>
                <a:ea typeface="+mn-ea"/>
                <a:cs typeface="Arial" pitchFamily="34" charset="0"/>
              </a:rPr>
              <a:t> addition, to better understand h</a:t>
            </a:r>
            <a:r>
              <a:rPr lang="en-US" sz="1100" b="0" kern="1200" dirty="0" smtClean="0">
                <a:solidFill>
                  <a:schemeClr val="tx1"/>
                </a:solidFill>
                <a:effectLst/>
                <a:latin typeface="Arial" pitchFamily="34" charset="0"/>
                <a:ea typeface="+mn-ea"/>
                <a:cs typeface="Arial" pitchFamily="34" charset="0"/>
              </a:rPr>
              <a:t>ow much truck movements</a:t>
            </a:r>
            <a:r>
              <a:rPr lang="en-US" sz="1100" b="0" kern="1200" baseline="0" dirty="0" smtClean="0">
                <a:solidFill>
                  <a:schemeClr val="tx1"/>
                </a:solidFill>
                <a:effectLst/>
                <a:latin typeface="Arial" pitchFamily="34" charset="0"/>
                <a:ea typeface="+mn-ea"/>
                <a:cs typeface="Arial" pitchFamily="34" charset="0"/>
              </a:rPr>
              <a:t> are generated on major truck corridors, we </a:t>
            </a:r>
            <a:r>
              <a:rPr lang="en-US" sz="1100" b="0" kern="1200" dirty="0" smtClean="0">
                <a:solidFill>
                  <a:schemeClr val="tx1"/>
                </a:solidFill>
                <a:effectLst/>
                <a:latin typeface="Arial" pitchFamily="34" charset="0"/>
                <a:ea typeface="+mn-ea"/>
                <a:cs typeface="Arial" pitchFamily="34" charset="0"/>
              </a:rPr>
              <a:t>estimated the vehicle-miles traveled (VMT) for truck movement on the major truck corridors.</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20</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21</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This table shows the distribution of minority populations indicators</a:t>
            </a:r>
            <a:r>
              <a:rPr lang="en-US" sz="1100" b="0" kern="1200" baseline="0" dirty="0" smtClean="0">
                <a:solidFill>
                  <a:schemeClr val="tx1"/>
                </a:solidFill>
                <a:effectLst/>
                <a:latin typeface="Arial" pitchFamily="34" charset="0"/>
                <a:ea typeface="+mn-ea"/>
                <a:cs typeface="Arial" pitchFamily="34" charset="0"/>
              </a:rPr>
              <a:t> </a:t>
            </a:r>
            <a:r>
              <a:rPr lang="en-US" sz="1100" b="0" kern="1200" dirty="0" smtClean="0">
                <a:solidFill>
                  <a:schemeClr val="tx1"/>
                </a:solidFill>
                <a:effectLst/>
                <a:latin typeface="Arial" pitchFamily="34" charset="0"/>
                <a:ea typeface="+mn-ea"/>
                <a:cs typeface="Arial" pitchFamily="34" charset="0"/>
              </a:rPr>
              <a:t>within 500 feet from major truck corridors for 2008 and 2035 . </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As shown in the table, the share of most minority</a:t>
            </a:r>
            <a:r>
              <a:rPr lang="en-US" sz="1100" b="0" kern="1200" baseline="0" dirty="0" smtClean="0">
                <a:solidFill>
                  <a:schemeClr val="tx1"/>
                </a:solidFill>
                <a:effectLst/>
                <a:latin typeface="Arial" pitchFamily="34" charset="0"/>
                <a:ea typeface="+mn-ea"/>
                <a:cs typeface="Arial" pitchFamily="34" charset="0"/>
              </a:rPr>
              <a:t> variables </a:t>
            </a:r>
            <a:r>
              <a:rPr lang="en-US" sz="1100" b="0" kern="1200" dirty="0" smtClean="0">
                <a:solidFill>
                  <a:schemeClr val="tx1"/>
                </a:solidFill>
                <a:effectLst/>
                <a:latin typeface="Arial" pitchFamily="34" charset="0"/>
                <a:ea typeface="+mn-ea"/>
                <a:cs typeface="Arial" pitchFamily="34" charset="0"/>
              </a:rPr>
              <a:t>is higher than regional average,</a:t>
            </a:r>
            <a:r>
              <a:rPr lang="en-US" sz="1100" b="0" kern="1200" baseline="0" dirty="0" smtClean="0">
                <a:solidFill>
                  <a:schemeClr val="tx1"/>
                </a:solidFill>
                <a:effectLst/>
                <a:latin typeface="Arial" pitchFamily="34" charset="0"/>
                <a:ea typeface="+mn-ea"/>
                <a:cs typeface="Arial" pitchFamily="34" charset="0"/>
              </a:rPr>
              <a:t> with some exceptions.</a:t>
            </a:r>
            <a:r>
              <a:rPr lang="en-US" sz="1100" b="0" kern="1200" dirty="0" smtClean="0">
                <a:solidFill>
                  <a:schemeClr val="tx1"/>
                </a:solidFill>
                <a:effectLst/>
                <a:latin typeface="Arial" pitchFamily="34" charset="0"/>
                <a:ea typeface="+mn-ea"/>
                <a:cs typeface="Arial" pitchFamily="34" charset="0"/>
              </a:rPr>
              <a:t> </a:t>
            </a:r>
          </a:p>
          <a:p>
            <a:pPr marL="628650" lvl="1"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Especially, the table shows a high share </a:t>
            </a:r>
            <a:r>
              <a:rPr lang="en-US" sz="1100" b="0" kern="1200" baseline="0" dirty="0" smtClean="0">
                <a:solidFill>
                  <a:schemeClr val="tx1"/>
                </a:solidFill>
                <a:effectLst/>
                <a:latin typeface="Arial" pitchFamily="34" charset="0"/>
                <a:ea typeface="+mn-ea"/>
                <a:cs typeface="Arial" pitchFamily="34" charset="0"/>
              </a:rPr>
              <a:t>of </a:t>
            </a:r>
            <a:r>
              <a:rPr lang="en-US" sz="1100" b="1" kern="1200" dirty="0" smtClean="0">
                <a:solidFill>
                  <a:schemeClr val="tx1"/>
                </a:solidFill>
                <a:effectLst/>
                <a:latin typeface="Arial" pitchFamily="34" charset="0"/>
                <a:ea typeface="+mn-ea"/>
                <a:cs typeface="Arial" pitchFamily="34" charset="0"/>
              </a:rPr>
              <a:t>Hispanic</a:t>
            </a:r>
            <a:r>
              <a:rPr lang="en-US" sz="1100" b="0" kern="1200" dirty="0" smtClean="0">
                <a:solidFill>
                  <a:schemeClr val="tx1"/>
                </a:solidFill>
                <a:effectLst/>
                <a:latin typeface="Arial" pitchFamily="34" charset="0"/>
                <a:ea typeface="+mn-ea"/>
                <a:cs typeface="Arial" pitchFamily="34" charset="0"/>
              </a:rPr>
              <a:t> population and low share of </a:t>
            </a:r>
            <a:r>
              <a:rPr lang="en-US" sz="1100" b="1" kern="1200" dirty="0" smtClean="0">
                <a:solidFill>
                  <a:schemeClr val="tx1"/>
                </a:solidFill>
                <a:effectLst/>
                <a:latin typeface="Arial" pitchFamily="34" charset="0"/>
                <a:ea typeface="+mn-ea"/>
                <a:cs typeface="Arial" pitchFamily="34" charset="0"/>
              </a:rPr>
              <a:t>non-Hispanic</a:t>
            </a:r>
            <a:r>
              <a:rPr lang="en-US" sz="1100" b="1" kern="1200" baseline="0" dirty="0" smtClean="0">
                <a:solidFill>
                  <a:schemeClr val="tx1"/>
                </a:solidFill>
                <a:effectLst/>
                <a:latin typeface="Arial" pitchFamily="34" charset="0"/>
                <a:ea typeface="+mn-ea"/>
                <a:cs typeface="Arial" pitchFamily="34" charset="0"/>
              </a:rPr>
              <a:t> White </a:t>
            </a:r>
            <a:r>
              <a:rPr lang="en-US" sz="1100" b="0" kern="1200" baseline="0" dirty="0" smtClean="0">
                <a:solidFill>
                  <a:schemeClr val="tx1"/>
                </a:solidFill>
                <a:effectLst/>
                <a:latin typeface="Arial" pitchFamily="34" charset="0"/>
                <a:ea typeface="+mn-ea"/>
                <a:cs typeface="Arial" pitchFamily="34" charset="0"/>
              </a:rPr>
              <a:t>population in the areas within 500 feet from </a:t>
            </a:r>
            <a:r>
              <a:rPr lang="en-US" sz="1100" b="0" kern="1200" dirty="0" smtClean="0">
                <a:solidFill>
                  <a:schemeClr val="tx1"/>
                </a:solidFill>
                <a:effectLst/>
                <a:latin typeface="Arial" pitchFamily="34" charset="0"/>
                <a:ea typeface="+mn-ea"/>
                <a:cs typeface="Arial" pitchFamily="34" charset="0"/>
              </a:rPr>
              <a:t>major truck corridors.</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22</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And the next table shows the</a:t>
            </a:r>
            <a:r>
              <a:rPr lang="en-US" sz="1100" b="0" kern="1200" baseline="0" dirty="0" smtClean="0">
                <a:solidFill>
                  <a:schemeClr val="tx1"/>
                </a:solidFill>
                <a:effectLst/>
                <a:latin typeface="Arial" pitchFamily="34" charset="0"/>
                <a:ea typeface="+mn-ea"/>
                <a:cs typeface="Arial" pitchFamily="34" charset="0"/>
              </a:rPr>
              <a:t> indicators of low-income populations </a:t>
            </a:r>
            <a:r>
              <a:rPr lang="en-US" sz="1100" b="0" kern="1200" dirty="0" smtClean="0">
                <a:solidFill>
                  <a:schemeClr val="tx1"/>
                </a:solidFill>
                <a:effectLst/>
                <a:latin typeface="Arial" pitchFamily="34" charset="0"/>
                <a:ea typeface="+mn-ea"/>
                <a:cs typeface="Arial" pitchFamily="34" charset="0"/>
              </a:rPr>
              <a:t>within 500 feet from major truck corridors and freight railroads in 2008 and 2035. </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As shown in the table, the share of low-income variables</a:t>
            </a:r>
            <a:r>
              <a:rPr lang="en-US" sz="1100" b="0" kern="1200" baseline="0" dirty="0" smtClean="0">
                <a:solidFill>
                  <a:schemeClr val="tx1"/>
                </a:solidFill>
                <a:effectLst/>
                <a:latin typeface="Arial" pitchFamily="34" charset="0"/>
                <a:ea typeface="+mn-ea"/>
                <a:cs typeface="Arial" pitchFamily="34" charset="0"/>
              </a:rPr>
              <a:t> </a:t>
            </a:r>
            <a:r>
              <a:rPr lang="en-US" sz="1100" b="0" kern="1200" dirty="0" smtClean="0">
                <a:solidFill>
                  <a:schemeClr val="tx1"/>
                </a:solidFill>
                <a:effectLst/>
                <a:latin typeface="Arial" pitchFamily="34" charset="0"/>
                <a:ea typeface="+mn-ea"/>
                <a:cs typeface="Arial" pitchFamily="34" charset="0"/>
              </a:rPr>
              <a:t>is higher than regional average both in 2008 and 2035. </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23</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From both tables, we observed higher share of EJ population groups within 500 feet from major truck corridors</a:t>
            </a:r>
            <a:r>
              <a:rPr lang="en-US" sz="1100" b="0" kern="1200" baseline="0" dirty="0" smtClean="0">
                <a:solidFill>
                  <a:schemeClr val="tx1"/>
                </a:solidFill>
                <a:effectLst/>
                <a:latin typeface="Arial" pitchFamily="34" charset="0"/>
                <a:ea typeface="+mn-ea"/>
                <a:cs typeface="Arial" pitchFamily="34" charset="0"/>
              </a:rPr>
              <a:t> than regional average.</a:t>
            </a:r>
          </a:p>
          <a:p>
            <a:pPr marL="171450" lvl="0" indent="-171450">
              <a:buFont typeface="Arial" pitchFamily="34" charset="0"/>
              <a:buChar char="•"/>
            </a:pPr>
            <a:r>
              <a:rPr lang="en-US" sz="1100" b="0" kern="1200" baseline="0" dirty="0" smtClean="0">
                <a:solidFill>
                  <a:schemeClr val="tx1"/>
                </a:solidFill>
                <a:effectLst/>
                <a:latin typeface="Arial" pitchFamily="34" charset="0"/>
                <a:ea typeface="+mn-ea"/>
                <a:cs typeface="Arial" pitchFamily="34" charset="0"/>
              </a:rPr>
              <a:t>This may imply high concentration of EJ population groups living nearby major truck corridors. </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However, further analysis is needed to verify this observation.</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24</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This table summarizes </a:t>
            </a:r>
            <a:r>
              <a:rPr lang="en-US" sz="1100" b="0" kern="1200" baseline="0" dirty="0" smtClean="0">
                <a:solidFill>
                  <a:schemeClr val="tx1"/>
                </a:solidFill>
                <a:effectLst/>
                <a:latin typeface="Arial" pitchFamily="34" charset="0"/>
                <a:ea typeface="+mn-ea"/>
                <a:cs typeface="Arial" pitchFamily="34" charset="0"/>
              </a:rPr>
              <a:t>truck</a:t>
            </a:r>
            <a:r>
              <a:rPr lang="en-US" sz="1100" b="0" kern="1200" dirty="0" smtClean="0">
                <a:solidFill>
                  <a:schemeClr val="tx1"/>
                </a:solidFill>
                <a:effectLst/>
                <a:latin typeface="Arial" pitchFamily="34" charset="0"/>
                <a:ea typeface="+mn-ea"/>
                <a:cs typeface="Arial" pitchFamily="34" charset="0"/>
              </a:rPr>
              <a:t> emission intensity estimates for </a:t>
            </a:r>
            <a:r>
              <a:rPr lang="en-US" sz="1100" b="0" kern="1200" baseline="0" dirty="0" smtClean="0">
                <a:solidFill>
                  <a:schemeClr val="tx1"/>
                </a:solidFill>
                <a:effectLst/>
                <a:latin typeface="Arial" pitchFamily="34" charset="0"/>
                <a:ea typeface="+mn-ea"/>
                <a:cs typeface="Arial" pitchFamily="34" charset="0"/>
              </a:rPr>
              <a:t>2008</a:t>
            </a:r>
            <a:r>
              <a:rPr lang="en-US" sz="1100" b="0" kern="1200" dirty="0" smtClean="0">
                <a:solidFill>
                  <a:schemeClr val="tx1"/>
                </a:solidFill>
                <a:effectLst/>
                <a:latin typeface="Arial" pitchFamily="34" charset="0"/>
                <a:ea typeface="+mn-ea"/>
                <a:cs typeface="Arial" pitchFamily="34" charset="0"/>
              </a:rPr>
              <a:t>.</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It compares the truck emission intensity between 500ft buffer areas from major truck corridors and buffer areas from other freeways</a:t>
            </a:r>
            <a:r>
              <a:rPr lang="en-US" sz="1100" b="0" kern="1200" baseline="0" dirty="0" smtClean="0">
                <a:solidFill>
                  <a:schemeClr val="tx1"/>
                </a:solidFill>
                <a:effectLst/>
                <a:latin typeface="Arial" pitchFamily="34" charset="0"/>
                <a:ea typeface="+mn-ea"/>
                <a:cs typeface="Arial" pitchFamily="34" charset="0"/>
              </a:rPr>
              <a:t> and </a:t>
            </a:r>
            <a:r>
              <a:rPr lang="en-US" sz="1100" b="0" kern="1200" dirty="0" smtClean="0">
                <a:solidFill>
                  <a:schemeClr val="tx1"/>
                </a:solidFill>
                <a:effectLst/>
                <a:latin typeface="Arial" pitchFamily="34" charset="0"/>
                <a:ea typeface="+mn-ea"/>
                <a:cs typeface="Arial" pitchFamily="34" charset="0"/>
              </a:rPr>
              <a:t>entire freeways in the SCAG Region.</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The</a:t>
            </a:r>
            <a:r>
              <a:rPr lang="en-US" sz="1100" b="0" kern="1200" baseline="0" dirty="0" smtClean="0">
                <a:solidFill>
                  <a:schemeClr val="tx1"/>
                </a:solidFill>
                <a:effectLst/>
                <a:latin typeface="Arial" pitchFamily="34" charset="0"/>
                <a:ea typeface="+mn-ea"/>
                <a:cs typeface="Arial" pitchFamily="34" charset="0"/>
              </a:rPr>
              <a:t> last column</a:t>
            </a:r>
            <a:r>
              <a:rPr lang="en-US" sz="1100" b="0" kern="1200" dirty="0" smtClean="0">
                <a:solidFill>
                  <a:schemeClr val="tx1"/>
                </a:solidFill>
                <a:effectLst/>
                <a:latin typeface="Arial" pitchFamily="34" charset="0"/>
                <a:ea typeface="+mn-ea"/>
                <a:cs typeface="Arial" pitchFamily="34" charset="0"/>
              </a:rPr>
              <a:t> of the</a:t>
            </a:r>
            <a:r>
              <a:rPr lang="en-US" sz="1100" b="0" kern="1200" baseline="0" dirty="0" smtClean="0">
                <a:solidFill>
                  <a:schemeClr val="tx1"/>
                </a:solidFill>
                <a:effectLst/>
                <a:latin typeface="Arial" pitchFamily="34" charset="0"/>
                <a:ea typeface="+mn-ea"/>
                <a:cs typeface="Arial" pitchFamily="34" charset="0"/>
              </a:rPr>
              <a:t> table</a:t>
            </a:r>
            <a:r>
              <a:rPr lang="en-US" sz="1100" b="0" kern="1200" dirty="0" smtClean="0">
                <a:solidFill>
                  <a:schemeClr val="tx1"/>
                </a:solidFill>
                <a:effectLst/>
                <a:latin typeface="Arial" pitchFamily="34" charset="0"/>
                <a:ea typeface="+mn-ea"/>
                <a:cs typeface="Arial" pitchFamily="34" charset="0"/>
              </a:rPr>
              <a:t> shows how much more emission intensity are estimated in the areas near</a:t>
            </a:r>
            <a:r>
              <a:rPr lang="en-US" sz="1100" b="0" kern="1200" baseline="0" dirty="0" smtClean="0">
                <a:solidFill>
                  <a:schemeClr val="tx1"/>
                </a:solidFill>
                <a:effectLst/>
                <a:latin typeface="Arial" pitchFamily="34" charset="0"/>
                <a:ea typeface="+mn-ea"/>
                <a:cs typeface="Arial" pitchFamily="34" charset="0"/>
              </a:rPr>
              <a:t> </a:t>
            </a:r>
            <a:r>
              <a:rPr lang="en-US" sz="1100" b="0" kern="1200" dirty="0" smtClean="0">
                <a:solidFill>
                  <a:schemeClr val="tx1"/>
                </a:solidFill>
                <a:effectLst/>
                <a:latin typeface="Arial" pitchFamily="34" charset="0"/>
                <a:ea typeface="+mn-ea"/>
                <a:cs typeface="Arial" pitchFamily="34" charset="0"/>
              </a:rPr>
              <a:t>major truck corridors, compared with the regional level.</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kern="1200" dirty="0" smtClean="0">
                <a:solidFill>
                  <a:schemeClr val="tx1">
                    <a:lumMod val="50000"/>
                    <a:lumOff val="50000"/>
                  </a:schemeClr>
                </a:solidFill>
                <a:effectLst/>
                <a:latin typeface="Arial" pitchFamily="34" charset="0"/>
                <a:ea typeface="+mn-ea"/>
                <a:cs typeface="Arial" pitchFamily="34" charset="0"/>
              </a:rPr>
              <a:t>It was estimated that areas in proximity to major truck corridors show approximately 60 percent of PM</a:t>
            </a:r>
            <a:r>
              <a:rPr lang="en-US" sz="1100" b="0" kern="1200" baseline="-25000" dirty="0" smtClean="0">
                <a:solidFill>
                  <a:schemeClr val="tx1">
                    <a:lumMod val="50000"/>
                    <a:lumOff val="50000"/>
                  </a:schemeClr>
                </a:solidFill>
                <a:effectLst/>
                <a:latin typeface="Arial" pitchFamily="34" charset="0"/>
                <a:ea typeface="+mn-ea"/>
                <a:cs typeface="Arial" pitchFamily="34" charset="0"/>
              </a:rPr>
              <a:t>2.5</a:t>
            </a:r>
            <a:r>
              <a:rPr lang="en-US" sz="1100" b="0" kern="1200" dirty="0" smtClean="0">
                <a:solidFill>
                  <a:schemeClr val="tx1">
                    <a:lumMod val="50000"/>
                    <a:lumOff val="50000"/>
                  </a:schemeClr>
                </a:solidFill>
                <a:effectLst/>
                <a:latin typeface="Arial" pitchFamily="34" charset="0"/>
                <a:ea typeface="+mn-ea"/>
                <a:cs typeface="Arial" pitchFamily="34" charset="0"/>
              </a:rPr>
              <a:t> emission intensity and over 54 percent of NO</a:t>
            </a:r>
            <a:r>
              <a:rPr lang="en-US" sz="1100" b="0" kern="1200" baseline="-25000" dirty="0" smtClean="0">
                <a:solidFill>
                  <a:schemeClr val="tx1">
                    <a:lumMod val="50000"/>
                    <a:lumOff val="50000"/>
                  </a:schemeClr>
                </a:solidFill>
                <a:effectLst/>
                <a:latin typeface="Arial" pitchFamily="34" charset="0"/>
                <a:ea typeface="+mn-ea"/>
                <a:cs typeface="Arial" pitchFamily="34" charset="0"/>
              </a:rPr>
              <a:t>x</a:t>
            </a:r>
            <a:r>
              <a:rPr lang="en-US" sz="1100" b="0" kern="1200" dirty="0" smtClean="0">
                <a:solidFill>
                  <a:schemeClr val="tx1">
                    <a:lumMod val="50000"/>
                    <a:lumOff val="50000"/>
                  </a:schemeClr>
                </a:solidFill>
                <a:effectLst/>
                <a:latin typeface="Arial" pitchFamily="34" charset="0"/>
                <a:ea typeface="+mn-ea"/>
                <a:cs typeface="Arial" pitchFamily="34" charset="0"/>
              </a:rPr>
              <a:t> emission intensity more than the regional level.</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kern="1200" dirty="0" smtClean="0">
                <a:solidFill>
                  <a:schemeClr val="tx1">
                    <a:lumMod val="50000"/>
                    <a:lumOff val="50000"/>
                  </a:schemeClr>
                </a:solidFill>
                <a:effectLst/>
                <a:latin typeface="Arial" pitchFamily="34" charset="0"/>
                <a:ea typeface="+mn-ea"/>
                <a:cs typeface="Arial" pitchFamily="34" charset="0"/>
              </a:rPr>
              <a:t>Numbers in parenthesis indicate percentage</a:t>
            </a:r>
            <a:r>
              <a:rPr lang="en-US" sz="1100" b="0" kern="1200" baseline="0" dirty="0" smtClean="0">
                <a:solidFill>
                  <a:schemeClr val="tx1">
                    <a:lumMod val="50000"/>
                    <a:lumOff val="50000"/>
                  </a:schemeClr>
                </a:solidFill>
                <a:effectLst/>
                <a:latin typeface="Arial" pitchFamily="34" charset="0"/>
                <a:ea typeface="+mn-ea"/>
                <a:cs typeface="Arial" pitchFamily="34" charset="0"/>
              </a:rPr>
              <a:t> out of total emission intensity.</a:t>
            </a:r>
            <a:endParaRPr lang="en-US" sz="1100" b="0" kern="1200" dirty="0" smtClean="0">
              <a:solidFill>
                <a:schemeClr val="tx1">
                  <a:lumMod val="50000"/>
                  <a:lumOff val="50000"/>
                </a:schemeClr>
              </a:solidFill>
              <a:effectLst/>
              <a:latin typeface="Arial" pitchFamily="34" charset="0"/>
              <a:ea typeface="+mn-ea"/>
              <a:cs typeface="Arial"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kern="1200" dirty="0" smtClean="0">
                <a:solidFill>
                  <a:schemeClr val="tx1">
                    <a:lumMod val="50000"/>
                    <a:lumOff val="50000"/>
                  </a:schemeClr>
                </a:solidFill>
                <a:effectLst/>
                <a:latin typeface="Arial" pitchFamily="34" charset="0"/>
                <a:ea typeface="+mn-ea"/>
                <a:cs typeface="Arial" pitchFamily="34" charset="0"/>
              </a:rPr>
              <a:t>Among emission factors, PM</a:t>
            </a:r>
            <a:r>
              <a:rPr lang="en-US" sz="1100" b="0" kern="1200" baseline="-25000" dirty="0" smtClean="0">
                <a:solidFill>
                  <a:schemeClr val="tx1">
                    <a:lumMod val="50000"/>
                    <a:lumOff val="50000"/>
                  </a:schemeClr>
                </a:solidFill>
                <a:effectLst/>
                <a:latin typeface="Arial" pitchFamily="34" charset="0"/>
                <a:ea typeface="+mn-ea"/>
                <a:cs typeface="Arial" pitchFamily="34" charset="0"/>
              </a:rPr>
              <a:t>2.5</a:t>
            </a:r>
            <a:r>
              <a:rPr lang="en-US" sz="1100" b="0" kern="1200" dirty="0" smtClean="0">
                <a:solidFill>
                  <a:schemeClr val="tx1">
                    <a:lumMod val="50000"/>
                    <a:lumOff val="50000"/>
                  </a:schemeClr>
                </a:solidFill>
                <a:effectLst/>
                <a:latin typeface="Arial" pitchFamily="34" charset="0"/>
                <a:ea typeface="+mn-ea"/>
                <a:cs typeface="Arial" pitchFamily="34" charset="0"/>
              </a:rPr>
              <a:t> and NO</a:t>
            </a:r>
            <a:r>
              <a:rPr lang="en-US" sz="1100" b="0" kern="1200" baseline="-25000" dirty="0" smtClean="0">
                <a:solidFill>
                  <a:schemeClr val="tx1">
                    <a:lumMod val="50000"/>
                    <a:lumOff val="50000"/>
                  </a:schemeClr>
                </a:solidFill>
                <a:effectLst/>
                <a:latin typeface="Arial" pitchFamily="34" charset="0"/>
                <a:ea typeface="+mn-ea"/>
                <a:cs typeface="Arial" pitchFamily="34" charset="0"/>
              </a:rPr>
              <a:t>x</a:t>
            </a:r>
            <a:r>
              <a:rPr lang="en-US" sz="1100" b="0" kern="1200" baseline="0" dirty="0" smtClean="0">
                <a:solidFill>
                  <a:schemeClr val="tx1">
                    <a:lumMod val="50000"/>
                    <a:lumOff val="50000"/>
                  </a:schemeClr>
                </a:solidFill>
                <a:effectLst/>
                <a:latin typeface="Arial" pitchFamily="34" charset="0"/>
                <a:ea typeface="+mn-ea"/>
                <a:cs typeface="Arial" pitchFamily="34" charset="0"/>
              </a:rPr>
              <a:t> from truck movement take higher share than other emission factors.</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kern="1200" baseline="0" dirty="0" smtClean="0">
                <a:solidFill>
                  <a:schemeClr val="tx1">
                    <a:lumMod val="50000"/>
                    <a:lumOff val="50000"/>
                  </a:schemeClr>
                </a:solidFill>
                <a:effectLst/>
                <a:latin typeface="Arial" pitchFamily="34" charset="0"/>
                <a:ea typeface="+mn-ea"/>
                <a:cs typeface="Arial" pitchFamily="34" charset="0"/>
              </a:rPr>
              <a:t>It indicates that truck movements are major sources </a:t>
            </a:r>
            <a:r>
              <a:rPr lang="en-US" sz="1100" kern="1200" dirty="0" smtClean="0">
                <a:solidFill>
                  <a:schemeClr val="tx1"/>
                </a:solidFill>
                <a:effectLst/>
                <a:latin typeface="Arial" pitchFamily="34" charset="0"/>
                <a:ea typeface="+mn-ea"/>
                <a:cs typeface="Arial" pitchFamily="34" charset="0"/>
              </a:rPr>
              <a:t>of NO</a:t>
            </a:r>
            <a:r>
              <a:rPr lang="en-US" sz="1100" kern="1200" baseline="-25000" dirty="0" smtClean="0">
                <a:solidFill>
                  <a:schemeClr val="tx1"/>
                </a:solidFill>
                <a:effectLst/>
                <a:latin typeface="Arial" pitchFamily="34" charset="0"/>
                <a:ea typeface="+mn-ea"/>
                <a:cs typeface="Arial" pitchFamily="34" charset="0"/>
              </a:rPr>
              <a:t>X</a:t>
            </a:r>
            <a:r>
              <a:rPr lang="en-US" sz="1100" kern="1200" dirty="0" smtClean="0">
                <a:solidFill>
                  <a:schemeClr val="tx1"/>
                </a:solidFill>
                <a:effectLst/>
                <a:latin typeface="Arial" pitchFamily="34" charset="0"/>
                <a:ea typeface="+mn-ea"/>
                <a:cs typeface="Arial" pitchFamily="34" charset="0"/>
              </a:rPr>
              <a:t>, and PM</a:t>
            </a:r>
            <a:r>
              <a:rPr lang="en-US" sz="1100" kern="1200" baseline="-25000" dirty="0" smtClean="0">
                <a:solidFill>
                  <a:schemeClr val="tx1"/>
                </a:solidFill>
                <a:effectLst/>
                <a:latin typeface="Arial" pitchFamily="34" charset="0"/>
                <a:ea typeface="+mn-ea"/>
                <a:cs typeface="Arial" pitchFamily="34" charset="0"/>
              </a:rPr>
              <a:t>2.5</a:t>
            </a:r>
            <a:r>
              <a:rPr lang="en-US" sz="1100" kern="1200" dirty="0" smtClean="0">
                <a:solidFill>
                  <a:schemeClr val="tx1"/>
                </a:solidFill>
                <a:effectLst/>
                <a:latin typeface="Arial" pitchFamily="34" charset="0"/>
                <a:ea typeface="+mn-ea"/>
                <a:cs typeface="Arial" pitchFamily="34" charset="0"/>
              </a:rPr>
              <a:t> emissions, which contribute to community health risks, including respiratory illnesses and asthma.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kern="1200" dirty="0" smtClean="0">
                <a:solidFill>
                  <a:schemeClr val="tx1"/>
                </a:solidFill>
                <a:effectLst/>
                <a:latin typeface="Arial" pitchFamily="34" charset="0"/>
                <a:ea typeface="+mn-ea"/>
                <a:cs typeface="Arial" pitchFamily="34" charset="0"/>
              </a:rPr>
              <a:t>The goods movement system is also a major source of CO</a:t>
            </a:r>
            <a:r>
              <a:rPr lang="en-US" sz="1100" kern="1200" baseline="-25000" dirty="0" smtClean="0">
                <a:solidFill>
                  <a:schemeClr val="tx1"/>
                </a:solidFill>
                <a:effectLst/>
                <a:latin typeface="Arial" pitchFamily="34" charset="0"/>
                <a:ea typeface="+mn-ea"/>
                <a:cs typeface="Arial" pitchFamily="34" charset="0"/>
              </a:rPr>
              <a:t>2</a:t>
            </a:r>
            <a:r>
              <a:rPr lang="en-US" sz="1100" kern="1200" dirty="0" smtClean="0">
                <a:solidFill>
                  <a:schemeClr val="tx1"/>
                </a:solidFill>
                <a:effectLst/>
                <a:latin typeface="Arial" pitchFamily="34" charset="0"/>
                <a:ea typeface="+mn-ea"/>
                <a:cs typeface="Arial" pitchFamily="34" charset="0"/>
              </a:rPr>
              <a:t> emissions, the most significant GHG which causes global climate change.</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25</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And</a:t>
            </a:r>
            <a:r>
              <a:rPr lang="en-US" sz="1100" b="0" kern="1200" baseline="0" dirty="0" smtClean="0">
                <a:solidFill>
                  <a:schemeClr val="tx1"/>
                </a:solidFill>
                <a:effectLst/>
                <a:latin typeface="Arial" pitchFamily="34" charset="0"/>
                <a:ea typeface="+mn-ea"/>
                <a:cs typeface="Arial" pitchFamily="34" charset="0"/>
              </a:rPr>
              <a:t>, we estimated </a:t>
            </a:r>
            <a:r>
              <a:rPr lang="en-US" sz="1100" b="0" kern="1200" dirty="0" smtClean="0">
                <a:solidFill>
                  <a:schemeClr val="tx1"/>
                </a:solidFill>
                <a:effectLst/>
                <a:latin typeface="Arial" pitchFamily="34" charset="0"/>
                <a:ea typeface="+mn-ea"/>
                <a:cs typeface="Arial" pitchFamily="34" charset="0"/>
              </a:rPr>
              <a:t>the truck VMT for the major truck corridors and for other freeways in the region in order to understand how much more truck movements  would be generated on major</a:t>
            </a:r>
            <a:r>
              <a:rPr lang="en-US" sz="1100" b="0" kern="1200" baseline="0" dirty="0" smtClean="0">
                <a:solidFill>
                  <a:schemeClr val="tx1"/>
                </a:solidFill>
                <a:effectLst/>
                <a:latin typeface="Arial" pitchFamily="34" charset="0"/>
                <a:ea typeface="+mn-ea"/>
                <a:cs typeface="Arial" pitchFamily="34" charset="0"/>
              </a:rPr>
              <a:t> truck corridors.</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As shown in the table, it is estimated that 12.6% of total VMT for major truck corridors is truck VMT; on the other hand, only 7% of total VMT is truck VMT for other freeways</a:t>
            </a:r>
            <a:r>
              <a:rPr lang="en-US" sz="1100" b="0" kern="1200" baseline="0" dirty="0" smtClean="0">
                <a:solidFill>
                  <a:schemeClr val="tx1"/>
                </a:solidFill>
                <a:effectLst/>
                <a:latin typeface="Arial" pitchFamily="34" charset="0"/>
                <a:ea typeface="+mn-ea"/>
                <a:cs typeface="Arial" pitchFamily="34" charset="0"/>
              </a:rPr>
              <a:t> in the region.</a:t>
            </a:r>
            <a:endParaRPr lang="en-US" sz="1100" b="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And, it is also estimated that truck VMT for major truck corridors accounts for approximately 63% of total truck VMT of the SCAG Region while the length of major truck corridors accounts for 26% of total length of freeways in the SCAG Region. </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These observations suggest that there is a high truck movements on major truck corridors, compared with other freeways in the region. </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26</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kern="1200" dirty="0" smtClean="0">
                <a:solidFill>
                  <a:schemeClr val="tx1"/>
                </a:solidFill>
                <a:effectLst/>
                <a:latin typeface="Arial" pitchFamily="34" charset="0"/>
                <a:ea typeface="+mn-ea"/>
                <a:cs typeface="Arial" pitchFamily="34" charset="0"/>
              </a:rPr>
              <a:t>Based</a:t>
            </a:r>
            <a:r>
              <a:rPr lang="en-US" sz="1100" b="0" kern="1200" baseline="0" dirty="0" smtClean="0">
                <a:solidFill>
                  <a:schemeClr val="tx1"/>
                </a:solidFill>
                <a:effectLst/>
                <a:latin typeface="Arial" pitchFamily="34" charset="0"/>
                <a:ea typeface="+mn-ea"/>
                <a:cs typeface="Arial" pitchFamily="34" charset="0"/>
              </a:rPr>
              <a:t> on emission intensity analysis, </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kern="1200" baseline="0" dirty="0" smtClean="0">
                <a:solidFill>
                  <a:schemeClr val="tx1"/>
                </a:solidFill>
                <a:effectLst/>
                <a:latin typeface="Arial" pitchFamily="34" charset="0"/>
                <a:ea typeface="+mn-ea"/>
                <a:cs typeface="Arial" pitchFamily="34" charset="0"/>
              </a:rPr>
              <a:t>Higher truck </a:t>
            </a:r>
            <a:r>
              <a:rPr lang="en-US" sz="1100" b="0" kern="1200" dirty="0" smtClean="0">
                <a:solidFill>
                  <a:schemeClr val="tx1"/>
                </a:solidFill>
                <a:effectLst/>
                <a:latin typeface="Arial" pitchFamily="34" charset="0"/>
                <a:ea typeface="+mn-ea"/>
                <a:cs typeface="Arial" pitchFamily="34" charset="0"/>
              </a:rPr>
              <a:t>emission intensity is</a:t>
            </a:r>
            <a:r>
              <a:rPr lang="en-US" sz="1100" b="0" kern="1200" baseline="0" dirty="0" smtClean="0">
                <a:solidFill>
                  <a:schemeClr val="tx1"/>
                </a:solidFill>
                <a:effectLst/>
                <a:latin typeface="Arial" pitchFamily="34" charset="0"/>
                <a:ea typeface="+mn-ea"/>
                <a:cs typeface="Arial" pitchFamily="34" charset="0"/>
              </a:rPr>
              <a:t> expected withi</a:t>
            </a:r>
            <a:r>
              <a:rPr lang="en-US" sz="1100" b="0" kern="1200" dirty="0" smtClean="0">
                <a:solidFill>
                  <a:schemeClr val="tx1"/>
                </a:solidFill>
                <a:effectLst/>
                <a:latin typeface="Arial" pitchFamily="34" charset="0"/>
                <a:ea typeface="+mn-ea"/>
                <a:cs typeface="Arial" pitchFamily="34" charset="0"/>
              </a:rPr>
              <a:t>n areas along major truck corridors than the regional level,</a:t>
            </a:r>
            <a:r>
              <a:rPr lang="en-US" sz="1100" b="0" kern="1200" baseline="0" dirty="0" smtClean="0">
                <a:solidFill>
                  <a:schemeClr val="tx1"/>
                </a:solidFill>
                <a:effectLst/>
                <a:latin typeface="Arial" pitchFamily="34" charset="0"/>
                <a:ea typeface="+mn-ea"/>
                <a:cs typeface="Arial" pitchFamily="34" charset="0"/>
              </a:rPr>
              <a:t> especially </a:t>
            </a:r>
            <a:r>
              <a:rPr lang="en-US" sz="1100" b="0" kern="1200" dirty="0" smtClean="0">
                <a:solidFill>
                  <a:schemeClr val="tx1">
                    <a:lumMod val="50000"/>
                    <a:lumOff val="50000"/>
                  </a:schemeClr>
                </a:solidFill>
                <a:effectLst/>
                <a:latin typeface="Arial" pitchFamily="34" charset="0"/>
                <a:ea typeface="+mn-ea"/>
                <a:cs typeface="Arial" pitchFamily="34" charset="0"/>
              </a:rPr>
              <a:t>PM</a:t>
            </a:r>
            <a:r>
              <a:rPr lang="en-US" sz="1100" b="0" kern="1200" baseline="-25000" dirty="0" smtClean="0">
                <a:solidFill>
                  <a:schemeClr val="tx1">
                    <a:lumMod val="50000"/>
                    <a:lumOff val="50000"/>
                  </a:schemeClr>
                </a:solidFill>
                <a:effectLst/>
                <a:latin typeface="Arial" pitchFamily="34" charset="0"/>
                <a:ea typeface="+mn-ea"/>
                <a:cs typeface="Arial" pitchFamily="34" charset="0"/>
              </a:rPr>
              <a:t>2.5</a:t>
            </a:r>
            <a:r>
              <a:rPr lang="en-US" sz="1100" b="0" kern="1200" dirty="0" smtClean="0">
                <a:solidFill>
                  <a:schemeClr val="tx1">
                    <a:lumMod val="50000"/>
                    <a:lumOff val="50000"/>
                  </a:schemeClr>
                </a:solidFill>
                <a:effectLst/>
                <a:latin typeface="Arial" pitchFamily="34" charset="0"/>
                <a:ea typeface="+mn-ea"/>
                <a:cs typeface="Arial" pitchFamily="34" charset="0"/>
              </a:rPr>
              <a:t> and NO</a:t>
            </a:r>
            <a:r>
              <a:rPr lang="en-US" sz="1100" b="0" kern="1200" baseline="-25000" dirty="0" smtClean="0">
                <a:solidFill>
                  <a:schemeClr val="tx1">
                    <a:lumMod val="50000"/>
                    <a:lumOff val="50000"/>
                  </a:schemeClr>
                </a:solidFill>
                <a:effectLst/>
                <a:latin typeface="Arial" pitchFamily="34" charset="0"/>
                <a:ea typeface="+mn-ea"/>
                <a:cs typeface="Arial" pitchFamily="34" charset="0"/>
              </a:rPr>
              <a:t>x</a:t>
            </a:r>
            <a:r>
              <a:rPr lang="en-US" sz="1100" b="0" kern="1200" baseline="0" dirty="0" smtClean="0">
                <a:solidFill>
                  <a:schemeClr val="tx1">
                    <a:lumMod val="50000"/>
                    <a:lumOff val="50000"/>
                  </a:schemeClr>
                </a:solidFill>
                <a:effectLst/>
                <a:latin typeface="Arial" pitchFamily="34" charset="0"/>
                <a:ea typeface="+mn-ea"/>
                <a:cs typeface="Arial" pitchFamily="34" charset="0"/>
              </a:rPr>
              <a:t>.</a:t>
            </a:r>
            <a:endParaRPr lang="en-US" sz="1100" b="0" kern="1200" baseline="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This implies more adverse truck-related environmental impacts on areas adjacent to major truck corridors.</a:t>
            </a:r>
            <a:endParaRPr lang="en-US" sz="1100" b="0" kern="1200" baseline="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27</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28</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We observed high concentration of EJ population</a:t>
            </a:r>
            <a:r>
              <a:rPr lang="en-US" sz="1100" b="0" kern="1200" baseline="0" dirty="0" smtClean="0">
                <a:solidFill>
                  <a:schemeClr val="tx1"/>
                </a:solidFill>
                <a:effectLst/>
                <a:latin typeface="Arial" pitchFamily="34" charset="0"/>
                <a:ea typeface="+mn-ea"/>
                <a:cs typeface="Arial" pitchFamily="34" charset="0"/>
              </a:rPr>
              <a:t> groups living near major truck corridors, compared to the regional level.</a:t>
            </a:r>
            <a:endParaRPr lang="en-US" sz="1100" b="0" kern="1200" dirty="0" smtClean="0">
              <a:solidFill>
                <a:schemeClr val="tx1"/>
              </a:solidFill>
              <a:effectLst/>
              <a:latin typeface="Arial" pitchFamily="34" charset="0"/>
              <a:ea typeface="+mn-ea"/>
              <a:cs typeface="Arial"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kern="1200" dirty="0" smtClean="0">
                <a:solidFill>
                  <a:schemeClr val="tx1"/>
                </a:solidFill>
                <a:effectLst/>
                <a:latin typeface="Arial" pitchFamily="34" charset="0"/>
                <a:ea typeface="+mn-ea"/>
                <a:cs typeface="Arial" pitchFamily="34" charset="0"/>
              </a:rPr>
              <a:t>Also, we observed higher</a:t>
            </a:r>
            <a:r>
              <a:rPr lang="en-US" sz="1100" b="0" kern="1200" baseline="0" dirty="0" smtClean="0">
                <a:solidFill>
                  <a:schemeClr val="tx1"/>
                </a:solidFill>
                <a:effectLst/>
                <a:latin typeface="Arial" pitchFamily="34" charset="0"/>
                <a:ea typeface="+mn-ea"/>
                <a:cs typeface="Arial" pitchFamily="34" charset="0"/>
              </a:rPr>
              <a:t> truck emission intensity within areas near major truck corridors, compared to the regional level.</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These observations show </a:t>
            </a:r>
            <a:r>
              <a:rPr lang="en-US" sz="1100" b="0" kern="1200" baseline="0" dirty="0" smtClean="0">
                <a:solidFill>
                  <a:schemeClr val="tx1"/>
                </a:solidFill>
                <a:effectLst/>
                <a:latin typeface="Arial" pitchFamily="34" charset="0"/>
                <a:ea typeface="+mn-ea"/>
                <a:cs typeface="Arial" pitchFamily="34" charset="0"/>
              </a:rPr>
              <a:t>that the EJ population groups could be highly exposed to health risks and environmental impacts from goods movement system than the regional level.</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And, these</a:t>
            </a:r>
            <a:r>
              <a:rPr lang="en-US" sz="1100" b="0" kern="1200" baseline="0" dirty="0" smtClean="0">
                <a:solidFill>
                  <a:schemeClr val="tx1"/>
                </a:solidFill>
                <a:effectLst/>
                <a:latin typeface="Arial" pitchFamily="34" charset="0"/>
                <a:ea typeface="+mn-ea"/>
                <a:cs typeface="Arial" pitchFamily="34" charset="0"/>
              </a:rPr>
              <a:t> observation</a:t>
            </a:r>
            <a:r>
              <a:rPr lang="en-US" sz="1100" b="0" kern="1200" dirty="0" smtClean="0">
                <a:solidFill>
                  <a:schemeClr val="tx1"/>
                </a:solidFill>
                <a:effectLst/>
                <a:latin typeface="Arial" pitchFamily="34" charset="0"/>
                <a:ea typeface="+mn-ea"/>
                <a:cs typeface="Arial" pitchFamily="34" charset="0"/>
              </a:rPr>
              <a:t> may</a:t>
            </a:r>
            <a:r>
              <a:rPr lang="en-US" sz="1100" b="0" kern="1200" baseline="0" dirty="0" smtClean="0">
                <a:solidFill>
                  <a:schemeClr val="tx1"/>
                </a:solidFill>
                <a:effectLst/>
                <a:latin typeface="Arial" pitchFamily="34" charset="0"/>
                <a:ea typeface="+mn-ea"/>
                <a:cs typeface="Arial" pitchFamily="34" charset="0"/>
              </a:rPr>
              <a:t> imply </a:t>
            </a:r>
            <a:r>
              <a:rPr lang="en-US" sz="1100" b="0" kern="1200" dirty="0" smtClean="0">
                <a:solidFill>
                  <a:schemeClr val="tx1"/>
                </a:solidFill>
                <a:effectLst/>
                <a:latin typeface="Arial" pitchFamily="34" charset="0"/>
                <a:ea typeface="+mn-ea"/>
                <a:cs typeface="Arial" pitchFamily="34" charset="0"/>
              </a:rPr>
              <a:t>that potential disproportionately high</a:t>
            </a:r>
            <a:r>
              <a:rPr lang="en-US" sz="1100" b="0" kern="1200" baseline="0" dirty="0" smtClean="0">
                <a:solidFill>
                  <a:schemeClr val="tx1"/>
                </a:solidFill>
                <a:effectLst/>
                <a:latin typeface="Arial" pitchFamily="34" charset="0"/>
                <a:ea typeface="+mn-ea"/>
                <a:cs typeface="Arial" pitchFamily="34" charset="0"/>
              </a:rPr>
              <a:t> and adverse human health or environmental effects on the EJ population groups from the goods movement system.</a:t>
            </a:r>
            <a:endParaRPr lang="en-US" sz="1100" b="0" kern="1200" dirty="0" smtClean="0">
              <a:solidFill>
                <a:schemeClr val="tx1"/>
              </a:solidFill>
              <a:effectLst/>
              <a:latin typeface="Arial" pitchFamily="34" charset="0"/>
              <a:ea typeface="+mn-ea"/>
              <a:cs typeface="Arial"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kern="1200" baseline="0" dirty="0" smtClean="0">
                <a:solidFill>
                  <a:schemeClr val="tx1"/>
                </a:solidFill>
                <a:effectLst/>
                <a:latin typeface="Arial" pitchFamily="34" charset="0"/>
                <a:ea typeface="+mn-ea"/>
                <a:cs typeface="Arial" pitchFamily="34" charset="0"/>
              </a:rPr>
              <a:t>However, as this kind of study at regional plan level is the first level assessment, f</a:t>
            </a:r>
            <a:r>
              <a:rPr lang="en-US" sz="1100" b="0" kern="1200" dirty="0" smtClean="0">
                <a:solidFill>
                  <a:schemeClr val="tx1"/>
                </a:solidFill>
                <a:effectLst/>
                <a:latin typeface="Arial" pitchFamily="34" charset="0"/>
                <a:ea typeface="+mn-ea"/>
                <a:cs typeface="Arial" pitchFamily="34" charset="0"/>
              </a:rPr>
              <a:t>urther analysis is needed to verify this observation given there may be other potential influencing factors.</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29</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95388" y="692150"/>
            <a:ext cx="4619625" cy="3463925"/>
          </a:xfrm>
          <a:ln/>
        </p:spPr>
      </p:sp>
      <p:sp>
        <p:nvSpPr>
          <p:cNvPr id="38915" name="Rectangle 3"/>
          <p:cNvSpPr>
            <a:spLocks noGrp="1" noChangeArrowheads="1"/>
          </p:cNvSpPr>
          <p:nvPr>
            <p:ph type="body" idx="1"/>
          </p:nvPr>
        </p:nvSpPr>
        <p:spPr>
          <a:xfrm>
            <a:off x="701040" y="4387138"/>
            <a:ext cx="5608320" cy="4157837"/>
          </a:xfrm>
          <a:noFill/>
        </p:spPr>
        <p:txBody>
          <a:bodyPr lIns="93365" tIns="46682" rIns="93365" bIns="46682"/>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100" dirty="0" smtClean="0">
                <a:solidFill>
                  <a:schemeClr val="tx1"/>
                </a:solidFill>
                <a:latin typeface="Arial" pitchFamily="34" charset="0"/>
                <a:cs typeface="Arial" pitchFamily="34" charset="0"/>
              </a:rPr>
              <a:t>The SCAG region includes 6 counties.</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100" dirty="0" smtClean="0">
                <a:solidFill>
                  <a:schemeClr val="tx1"/>
                </a:solidFill>
                <a:latin typeface="Arial" pitchFamily="34" charset="0"/>
                <a:cs typeface="Arial" pitchFamily="34" charset="0"/>
              </a:rPr>
              <a:t>Counties of Imperial, Los Angeles, Orange, Riverside, San Bernardino and Ventura.</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100" dirty="0" smtClean="0">
                <a:solidFill>
                  <a:schemeClr val="tx1"/>
                </a:solidFill>
                <a:latin typeface="Arial" pitchFamily="34" charset="0"/>
                <a:cs typeface="Arial" pitchFamily="34" charset="0"/>
              </a:rPr>
              <a:t>SCAG is the largest MPO in the nation.</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100" dirty="0" smtClean="0">
                <a:solidFill>
                  <a:schemeClr val="tx1"/>
                </a:solidFill>
                <a:latin typeface="Arial" pitchFamily="34" charset="0"/>
                <a:cs typeface="Arial" pitchFamily="34" charset="0"/>
              </a:rPr>
              <a:t>Representing 6 </a:t>
            </a:r>
            <a:r>
              <a:rPr lang="en-US" sz="1100" dirty="0">
                <a:solidFill>
                  <a:schemeClr val="tx1"/>
                </a:solidFill>
                <a:latin typeface="Arial" pitchFamily="34" charset="0"/>
                <a:cs typeface="Arial" pitchFamily="34" charset="0"/>
              </a:rPr>
              <a:t>counties and 191 </a:t>
            </a:r>
            <a:r>
              <a:rPr lang="en-US" sz="1100" dirty="0" smtClean="0">
                <a:solidFill>
                  <a:schemeClr val="tx1"/>
                </a:solidFill>
                <a:latin typeface="Arial" pitchFamily="34" charset="0"/>
                <a:cs typeface="Arial" pitchFamily="34" charset="0"/>
              </a:rPr>
              <a:t>cities.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100" dirty="0" smtClean="0">
                <a:solidFill>
                  <a:schemeClr val="tx1"/>
                </a:solidFill>
                <a:latin typeface="Arial" pitchFamily="34" charset="0"/>
                <a:cs typeface="Arial" pitchFamily="34" charset="0"/>
              </a:rPr>
              <a:t>It </a:t>
            </a:r>
            <a:r>
              <a:rPr lang="en-US" sz="1100" dirty="0">
                <a:solidFill>
                  <a:schemeClr val="tx1"/>
                </a:solidFill>
                <a:latin typeface="Arial" pitchFamily="34" charset="0"/>
                <a:cs typeface="Arial" pitchFamily="34" charset="0"/>
              </a:rPr>
              <a:t>is a region of 18 million people within 38,000 square </a:t>
            </a:r>
            <a:r>
              <a:rPr lang="en-US" sz="1100" dirty="0" smtClean="0">
                <a:solidFill>
                  <a:schemeClr val="tx1"/>
                </a:solidFill>
                <a:latin typeface="Arial" pitchFamily="34" charset="0"/>
                <a:cs typeface="Arial" pitchFamily="34" charset="0"/>
              </a:rPr>
              <a:t>miles.  </a:t>
            </a:r>
            <a:endParaRPr lang="en-US" sz="1100" dirty="0">
              <a:solidFill>
                <a:schemeClr val="tx1"/>
              </a:solidFill>
              <a:latin typeface="Arial" pitchFamily="34" charset="0"/>
              <a:cs typeface="Arial" pitchFamily="34" charset="0"/>
            </a:endParaRP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100" dirty="0" smtClean="0">
                <a:solidFill>
                  <a:schemeClr val="tx1"/>
                </a:solidFill>
                <a:latin typeface="Arial" pitchFamily="34" charset="0"/>
                <a:cs typeface="Arial" pitchFamily="34" charset="0"/>
              </a:rPr>
              <a:t>Its </a:t>
            </a:r>
            <a:r>
              <a:rPr lang="en-US" sz="1100" dirty="0">
                <a:solidFill>
                  <a:schemeClr val="tx1"/>
                </a:solidFill>
                <a:latin typeface="Arial" pitchFamily="34" charset="0"/>
                <a:cs typeface="Arial" pitchFamily="34" charset="0"/>
              </a:rPr>
              <a:t>population is about 6% of US population and </a:t>
            </a:r>
            <a:r>
              <a:rPr lang="en-US" sz="1100" dirty="0" smtClean="0">
                <a:solidFill>
                  <a:schemeClr val="tx1"/>
                </a:solidFill>
                <a:latin typeface="Arial" pitchFamily="34" charset="0"/>
                <a:cs typeface="Arial" pitchFamily="34" charset="0"/>
              </a:rPr>
              <a:t>slightly less </a:t>
            </a:r>
            <a:r>
              <a:rPr lang="en-US" sz="1100" dirty="0">
                <a:solidFill>
                  <a:schemeClr val="tx1"/>
                </a:solidFill>
                <a:latin typeface="Arial" pitchFamily="34" charset="0"/>
                <a:cs typeface="Arial" pitchFamily="34" charset="0"/>
              </a:rPr>
              <a:t>than half of California </a:t>
            </a:r>
            <a:r>
              <a:rPr lang="en-US" sz="1100" dirty="0" smtClean="0">
                <a:solidFill>
                  <a:schemeClr val="tx1"/>
                </a:solidFill>
                <a:latin typeface="Arial" pitchFamily="34" charset="0"/>
                <a:cs typeface="Arial" pitchFamily="34" charset="0"/>
              </a:rPr>
              <a:t>population.</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100" dirty="0" smtClean="0">
                <a:solidFill>
                  <a:schemeClr val="tx1"/>
                </a:solidFill>
                <a:latin typeface="Arial" pitchFamily="34" charset="0"/>
                <a:cs typeface="Arial" pitchFamily="34" charset="0"/>
              </a:rPr>
              <a:t>Its regional GDP </a:t>
            </a:r>
            <a:r>
              <a:rPr lang="en-US" sz="1100" dirty="0">
                <a:solidFill>
                  <a:schemeClr val="tx1"/>
                </a:solidFill>
                <a:latin typeface="Arial" pitchFamily="34" charset="0"/>
                <a:cs typeface="Arial" pitchFamily="34" charset="0"/>
              </a:rPr>
              <a:t>in </a:t>
            </a:r>
            <a:r>
              <a:rPr lang="en-US" sz="1100" dirty="0" smtClean="0">
                <a:solidFill>
                  <a:schemeClr val="tx1"/>
                </a:solidFill>
                <a:latin typeface="Arial" pitchFamily="34" charset="0"/>
                <a:cs typeface="Arial" pitchFamily="34" charset="0"/>
              </a:rPr>
              <a:t>2012 </a:t>
            </a:r>
            <a:r>
              <a:rPr lang="en-US" sz="1100" dirty="0">
                <a:solidFill>
                  <a:schemeClr val="tx1"/>
                </a:solidFill>
                <a:latin typeface="Arial" pitchFamily="34" charset="0"/>
                <a:cs typeface="Arial" pitchFamily="34" charset="0"/>
              </a:rPr>
              <a:t>is </a:t>
            </a:r>
            <a:r>
              <a:rPr lang="en-US" sz="1100" dirty="0" smtClean="0">
                <a:solidFill>
                  <a:schemeClr val="tx1"/>
                </a:solidFill>
                <a:latin typeface="Arial" pitchFamily="34" charset="0"/>
                <a:cs typeface="Arial" pitchFamily="34" charset="0"/>
              </a:rPr>
              <a:t>about</a:t>
            </a:r>
            <a:r>
              <a:rPr lang="en-US" sz="1100" baseline="0" dirty="0" smtClean="0">
                <a:solidFill>
                  <a:schemeClr val="tx1"/>
                </a:solidFill>
                <a:latin typeface="Arial" pitchFamily="34" charset="0"/>
                <a:cs typeface="Arial" pitchFamily="34" charset="0"/>
              </a:rPr>
              <a:t> </a:t>
            </a:r>
            <a:r>
              <a:rPr lang="en-US" sz="1100" dirty="0" smtClean="0">
                <a:solidFill>
                  <a:schemeClr val="tx1"/>
                </a:solidFill>
                <a:latin typeface="Arial" pitchFamily="34" charset="0"/>
                <a:cs typeface="Arial" pitchFamily="34" charset="0"/>
              </a:rPr>
              <a:t>$890 </a:t>
            </a:r>
            <a:r>
              <a:rPr lang="en-US" sz="1100" dirty="0">
                <a:solidFill>
                  <a:schemeClr val="tx1"/>
                </a:solidFill>
                <a:latin typeface="Arial" pitchFamily="34" charset="0"/>
                <a:cs typeface="Arial" pitchFamily="34" charset="0"/>
              </a:rPr>
              <a:t>billion, which put SCAG </a:t>
            </a:r>
            <a:r>
              <a:rPr lang="en-US" sz="1100" dirty="0" smtClean="0">
                <a:solidFill>
                  <a:schemeClr val="tx1"/>
                </a:solidFill>
                <a:latin typeface="Arial" pitchFamily="34" charset="0"/>
                <a:cs typeface="Arial" pitchFamily="34" charset="0"/>
              </a:rPr>
              <a:t>on </a:t>
            </a:r>
            <a:r>
              <a:rPr lang="en-US" sz="1100" dirty="0">
                <a:solidFill>
                  <a:schemeClr val="tx1"/>
                </a:solidFill>
                <a:latin typeface="Arial" pitchFamily="34" charset="0"/>
                <a:cs typeface="Arial" pitchFamily="34" charset="0"/>
              </a:rPr>
              <a:t>16</a:t>
            </a:r>
            <a:r>
              <a:rPr lang="en-US" sz="1100" baseline="30000" dirty="0">
                <a:solidFill>
                  <a:schemeClr val="tx1"/>
                </a:solidFill>
                <a:latin typeface="Arial" pitchFamily="34" charset="0"/>
                <a:cs typeface="Arial" pitchFamily="34" charset="0"/>
              </a:rPr>
              <a:t>th</a:t>
            </a:r>
            <a:r>
              <a:rPr lang="en-US" sz="1100" dirty="0">
                <a:solidFill>
                  <a:schemeClr val="tx1"/>
                </a:solidFill>
                <a:latin typeface="Arial" pitchFamily="34" charset="0"/>
                <a:cs typeface="Arial" pitchFamily="34" charset="0"/>
              </a:rPr>
              <a:t> largest economy in the </a:t>
            </a:r>
            <a:r>
              <a:rPr lang="en-US" sz="1100" dirty="0" smtClean="0">
                <a:solidFill>
                  <a:schemeClr val="tx1"/>
                </a:solidFill>
                <a:latin typeface="Arial" pitchFamily="34" charset="0"/>
                <a:cs typeface="Arial" pitchFamily="34" charset="0"/>
              </a:rPr>
              <a:t>world.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100" b="0" i="0" u="none" strike="noStrike" kern="1200" baseline="0" dirty="0" smtClean="0">
                <a:solidFill>
                  <a:schemeClr val="tx1"/>
                </a:solidFill>
                <a:latin typeface="Arial" pitchFamily="34" charset="0"/>
                <a:ea typeface="+mn-ea"/>
                <a:cs typeface="Arial" pitchFamily="34" charset="0"/>
              </a:rPr>
              <a:t>Currently there is no racial/ethnic majority in the SCAG region, but the sum of all minority groups comprises over 50 percent of the total population in the region. Around 2025, the Hispanic population is projected to obtain a population majority in SCAG region </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In addition to estimation of truck-related emission intensity along major truck corridors, similar analysis is needed to estimate freight rail-related emission analysis</a:t>
            </a:r>
            <a:r>
              <a:rPr lang="en-US" sz="1100" b="0" kern="1200" baseline="0" dirty="0" smtClean="0">
                <a:solidFill>
                  <a:schemeClr val="tx1"/>
                </a:solidFill>
                <a:effectLst/>
                <a:latin typeface="Arial" pitchFamily="34" charset="0"/>
                <a:ea typeface="+mn-ea"/>
                <a:cs typeface="Arial" pitchFamily="34" charset="0"/>
              </a:rPr>
              <a:t> from EJ perspective</a:t>
            </a:r>
            <a:r>
              <a:rPr lang="en-US" sz="1100" b="0" kern="1200" dirty="0" smtClean="0">
                <a:solidFill>
                  <a:schemeClr val="tx1"/>
                </a:solidFill>
                <a:effectLst/>
                <a:latin typeface="Arial" pitchFamily="34" charset="0"/>
                <a:ea typeface="+mn-ea"/>
                <a:cs typeface="Arial" pitchFamily="34" charset="0"/>
              </a:rPr>
              <a:t>. </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Also, further analysis is necessary to examine the environmental impacts of facilities in connection with ports and major rail yards in the region, given the expected growth in international trade and domestic goods movement in the future.</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Also, the analysis</a:t>
            </a:r>
            <a:r>
              <a:rPr lang="en-US" sz="1100" b="0" kern="1200" baseline="0" dirty="0" smtClean="0">
                <a:solidFill>
                  <a:schemeClr val="tx1"/>
                </a:solidFill>
                <a:effectLst/>
                <a:latin typeface="Arial" pitchFamily="34" charset="0"/>
                <a:ea typeface="+mn-ea"/>
                <a:cs typeface="Arial" pitchFamily="34" charset="0"/>
              </a:rPr>
              <a:t> framework could be further extended to assess EJ impacts on policy to shift portions of truck traffic to rail and through trade off of passenger car increase and truck emission reductions compared with emissions increase in rail and associated impacts on EJ population groups.</a:t>
            </a:r>
            <a:endParaRPr lang="en-US" sz="1100" b="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30</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31</a:t>
            </a:fld>
            <a:endParaRPr lang="en-US"/>
          </a:p>
        </p:txBody>
      </p:sp>
    </p:spTree>
    <p:extLst>
      <p:ext uri="{BB962C8B-B14F-4D97-AF65-F5344CB8AC3E}">
        <p14:creationId xmlns:p14="http://schemas.microsoft.com/office/powerpoint/2010/main" val="314776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i="0" kern="1200" dirty="0" smtClean="0">
                <a:solidFill>
                  <a:schemeClr val="tx1"/>
                </a:solidFill>
                <a:effectLst/>
                <a:latin typeface="Arial" pitchFamily="34" charset="0"/>
                <a:ea typeface="+mn-ea"/>
                <a:cs typeface="Arial" pitchFamily="34" charset="0"/>
              </a:rPr>
              <a:t>In this presentation, I’ll briefly</a:t>
            </a:r>
            <a:r>
              <a:rPr lang="en-US" sz="1100" b="0" i="0" kern="1200" baseline="0" dirty="0" smtClean="0">
                <a:solidFill>
                  <a:schemeClr val="tx1"/>
                </a:solidFill>
                <a:effectLst/>
                <a:latin typeface="Arial" pitchFamily="34" charset="0"/>
                <a:ea typeface="+mn-ea"/>
                <a:cs typeface="Arial" pitchFamily="34" charset="0"/>
              </a:rPr>
              <a:t> </a:t>
            </a:r>
            <a:r>
              <a:rPr lang="en-US" sz="1100" b="0" i="0" kern="1200" dirty="0" smtClean="0">
                <a:solidFill>
                  <a:schemeClr val="tx1"/>
                </a:solidFill>
                <a:effectLst/>
                <a:latin typeface="Arial" pitchFamily="34" charset="0"/>
                <a:ea typeface="+mn-ea"/>
                <a:cs typeface="Arial" pitchFamily="34" charset="0"/>
              </a:rPr>
              <a:t>discuss about the backgrounds</a:t>
            </a:r>
            <a:r>
              <a:rPr lang="en-US" sz="1100" b="0" i="0" kern="1200" baseline="0" dirty="0" smtClean="0">
                <a:solidFill>
                  <a:schemeClr val="tx1"/>
                </a:solidFill>
                <a:effectLst/>
                <a:latin typeface="Arial" pitchFamily="34" charset="0"/>
                <a:ea typeface="+mn-ea"/>
                <a:cs typeface="Arial" pitchFamily="34" charset="0"/>
              </a:rPr>
              <a:t> of Environmental Justice and SCAG’s long-range Regional Transportation Plan.</a:t>
            </a:r>
          </a:p>
          <a:p>
            <a:pPr marL="171450" lvl="0" indent="-171450">
              <a:buFont typeface="Arial" pitchFamily="34" charset="0"/>
              <a:buChar char="•"/>
            </a:pPr>
            <a:r>
              <a:rPr lang="en-US" sz="1100" b="0" i="0" kern="1200" baseline="0" dirty="0" smtClean="0">
                <a:solidFill>
                  <a:schemeClr val="tx1"/>
                </a:solidFill>
                <a:effectLst/>
                <a:latin typeface="Arial" pitchFamily="34" charset="0"/>
                <a:ea typeface="+mn-ea"/>
                <a:cs typeface="Arial" pitchFamily="34" charset="0"/>
              </a:rPr>
              <a:t>Then, I’ll explain about the objectives, methodology and results of this study; and then, conclude with the implications of the results.</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4</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lnSpc>
                <a:spcPct val="80000"/>
              </a:lnSpc>
              <a:buFont typeface="Arial" pitchFamily="34" charset="0"/>
              <a:buChar char="•"/>
            </a:pPr>
            <a:r>
              <a:rPr lang="en-US" sz="1100" dirty="0" smtClean="0">
                <a:solidFill>
                  <a:schemeClr val="tx1"/>
                </a:solidFill>
                <a:latin typeface="Arial" pitchFamily="34" charset="0"/>
                <a:cs typeface="Arial" pitchFamily="34" charset="0"/>
              </a:rPr>
              <a:t>Under federal mandates, SCAG is responsible</a:t>
            </a:r>
            <a:r>
              <a:rPr lang="en-US" sz="1100" baseline="0" dirty="0" smtClean="0">
                <a:solidFill>
                  <a:schemeClr val="tx1"/>
                </a:solidFill>
                <a:latin typeface="Arial" pitchFamily="34" charset="0"/>
                <a:cs typeface="Arial" pitchFamily="34" charset="0"/>
              </a:rPr>
              <a:t> for </a:t>
            </a:r>
            <a:r>
              <a:rPr lang="en-US" sz="1100" dirty="0" smtClean="0">
                <a:solidFill>
                  <a:schemeClr val="tx1"/>
                </a:solidFill>
                <a:latin typeface="Arial" pitchFamily="34" charset="0"/>
                <a:cs typeface="Arial" pitchFamily="34" charset="0"/>
              </a:rPr>
              <a:t>developing and</a:t>
            </a:r>
            <a:r>
              <a:rPr lang="en-US" sz="1100" baseline="0" dirty="0" smtClean="0">
                <a:solidFill>
                  <a:schemeClr val="tx1"/>
                </a:solidFill>
                <a:latin typeface="Arial" pitchFamily="34" charset="0"/>
                <a:cs typeface="Arial" pitchFamily="34" charset="0"/>
              </a:rPr>
              <a:t> adopting a long-range RTP (Regional Transportation Plan)</a:t>
            </a:r>
            <a:r>
              <a:rPr lang="en-US" sz="1100" dirty="0" smtClean="0">
                <a:solidFill>
                  <a:schemeClr val="tx1"/>
                </a:solidFill>
                <a:latin typeface="Arial" pitchFamily="34" charset="0"/>
                <a:cs typeface="Arial" pitchFamily="34" charset="0"/>
              </a:rPr>
              <a:t>.</a:t>
            </a:r>
          </a:p>
          <a:p>
            <a:pPr marL="171450" indent="-171450" eaLnBrk="1" hangingPunct="1">
              <a:lnSpc>
                <a:spcPct val="80000"/>
              </a:lnSpc>
              <a:buFont typeface="Arial" pitchFamily="34" charset="0"/>
              <a:buChar char="•"/>
            </a:pPr>
            <a:r>
              <a:rPr lang="en-US" sz="1100" dirty="0" smtClean="0">
                <a:solidFill>
                  <a:schemeClr val="tx1"/>
                </a:solidFill>
                <a:latin typeface="Arial" pitchFamily="34" charset="0"/>
                <a:cs typeface="Arial" pitchFamily="34" charset="0"/>
              </a:rPr>
              <a:t>Also, pursuant to SB 375, which is the nation’s first law to control GHG emissions, SCAG is also responsible for developing an SCS (Sustainable Communities Strategy) to address greenhouse gas emission.</a:t>
            </a:r>
          </a:p>
          <a:p>
            <a:pPr marL="171450" marR="0" lvl="0" indent="-171450" algn="l" defTabSz="914400" rtl="0" eaLnBrk="1" fontAlgn="base" latinLnBrk="0" hangingPunct="1">
              <a:lnSpc>
                <a:spcPct val="80000"/>
              </a:lnSpc>
              <a:spcBef>
                <a:spcPct val="30000"/>
              </a:spcBef>
              <a:spcAft>
                <a:spcPct val="0"/>
              </a:spcAft>
              <a:buClrTx/>
              <a:buSzTx/>
              <a:buFont typeface="Arial" pitchFamily="34" charset="0"/>
              <a:buChar char="•"/>
              <a:tabLst/>
              <a:defRPr/>
            </a:pPr>
            <a:r>
              <a:rPr lang="en-US" sz="1100" b="0" kern="1200" dirty="0" smtClean="0">
                <a:solidFill>
                  <a:schemeClr val="tx1"/>
                </a:solidFill>
                <a:effectLst/>
                <a:latin typeface="Arial" pitchFamily="34" charset="0"/>
                <a:ea typeface="+mn-ea"/>
                <a:cs typeface="Arial" pitchFamily="34" charset="0"/>
              </a:rPr>
              <a:t>SCAG adopted the 2012-2035 RTP/SCS</a:t>
            </a:r>
            <a:r>
              <a:rPr lang="en-US" sz="1100" b="0" kern="1200" baseline="0" dirty="0" smtClean="0">
                <a:solidFill>
                  <a:schemeClr val="tx1"/>
                </a:solidFill>
                <a:effectLst/>
                <a:latin typeface="Arial" pitchFamily="34" charset="0"/>
                <a:ea typeface="+mn-ea"/>
                <a:cs typeface="Arial" pitchFamily="34" charset="0"/>
              </a:rPr>
              <a:t> o</a:t>
            </a:r>
            <a:r>
              <a:rPr lang="en-US" sz="1100" kern="1200" dirty="0" smtClean="0">
                <a:solidFill>
                  <a:schemeClr val="tx1"/>
                </a:solidFill>
                <a:effectLst/>
                <a:latin typeface="Arial" pitchFamily="34" charset="0"/>
                <a:ea typeface="+mn-ea"/>
                <a:cs typeface="Arial" pitchFamily="34" charset="0"/>
              </a:rPr>
              <a:t>n April 4, </a:t>
            </a:r>
            <a:r>
              <a:rPr lang="en-US" sz="1100" b="0" kern="1200" dirty="0" smtClean="0">
                <a:solidFill>
                  <a:schemeClr val="tx1"/>
                </a:solidFill>
                <a:effectLst/>
                <a:latin typeface="Arial" pitchFamily="34" charset="0"/>
                <a:ea typeface="+mn-ea"/>
                <a:cs typeface="Arial" pitchFamily="34" charset="0"/>
              </a:rPr>
              <a:t>2012. </a:t>
            </a:r>
            <a:endParaRPr lang="en-US" sz="1100" b="0" dirty="0" smtClean="0">
              <a:solidFill>
                <a:schemeClr val="tx1"/>
              </a:solidFill>
              <a:latin typeface="Arial" pitchFamily="34" charset="0"/>
              <a:cs typeface="Arial" pitchFamily="34" charset="0"/>
            </a:endParaRPr>
          </a:p>
        </p:txBody>
      </p:sp>
      <p:sp>
        <p:nvSpPr>
          <p:cNvPr id="1443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065" eaLnBrk="0" hangingPunct="0">
              <a:defRPr sz="2000">
                <a:solidFill>
                  <a:srgbClr val="155A93"/>
                </a:solidFill>
                <a:latin typeface="Tahoma" pitchFamily="34" charset="0"/>
              </a:defRPr>
            </a:lvl1pPr>
            <a:lvl2pPr marL="744524" indent="-286356" defTabSz="929065" eaLnBrk="0" hangingPunct="0">
              <a:defRPr sz="2000">
                <a:solidFill>
                  <a:srgbClr val="155A93"/>
                </a:solidFill>
                <a:latin typeface="Tahoma" pitchFamily="34" charset="0"/>
              </a:defRPr>
            </a:lvl2pPr>
            <a:lvl3pPr marL="1145421" indent="-229085" defTabSz="929065" eaLnBrk="0" hangingPunct="0">
              <a:defRPr sz="2000">
                <a:solidFill>
                  <a:srgbClr val="155A93"/>
                </a:solidFill>
                <a:latin typeface="Tahoma" pitchFamily="34" charset="0"/>
              </a:defRPr>
            </a:lvl3pPr>
            <a:lvl4pPr marL="1603592" indent="-229085" defTabSz="929065" eaLnBrk="0" hangingPunct="0">
              <a:defRPr sz="2000">
                <a:solidFill>
                  <a:srgbClr val="155A93"/>
                </a:solidFill>
                <a:latin typeface="Tahoma" pitchFamily="34" charset="0"/>
              </a:defRPr>
            </a:lvl4pPr>
            <a:lvl5pPr marL="2061761" indent="-229085" defTabSz="929065" eaLnBrk="0" hangingPunct="0">
              <a:defRPr sz="2000">
                <a:solidFill>
                  <a:srgbClr val="155A93"/>
                </a:solidFill>
                <a:latin typeface="Tahoma" pitchFamily="34" charset="0"/>
              </a:defRPr>
            </a:lvl5pPr>
            <a:lvl6pPr marL="2519929" indent="-229085" defTabSz="929065" eaLnBrk="0" fontAlgn="base" hangingPunct="0">
              <a:spcBef>
                <a:spcPct val="0"/>
              </a:spcBef>
              <a:spcAft>
                <a:spcPct val="0"/>
              </a:spcAft>
              <a:defRPr sz="2000">
                <a:solidFill>
                  <a:srgbClr val="155A93"/>
                </a:solidFill>
                <a:latin typeface="Tahoma" pitchFamily="34" charset="0"/>
              </a:defRPr>
            </a:lvl6pPr>
            <a:lvl7pPr marL="2978100" indent="-229085" defTabSz="929065" eaLnBrk="0" fontAlgn="base" hangingPunct="0">
              <a:spcBef>
                <a:spcPct val="0"/>
              </a:spcBef>
              <a:spcAft>
                <a:spcPct val="0"/>
              </a:spcAft>
              <a:defRPr sz="2000">
                <a:solidFill>
                  <a:srgbClr val="155A93"/>
                </a:solidFill>
                <a:latin typeface="Tahoma" pitchFamily="34" charset="0"/>
              </a:defRPr>
            </a:lvl7pPr>
            <a:lvl8pPr marL="3436268" indent="-229085" defTabSz="929065" eaLnBrk="0" fontAlgn="base" hangingPunct="0">
              <a:spcBef>
                <a:spcPct val="0"/>
              </a:spcBef>
              <a:spcAft>
                <a:spcPct val="0"/>
              </a:spcAft>
              <a:defRPr sz="2000">
                <a:solidFill>
                  <a:srgbClr val="155A93"/>
                </a:solidFill>
                <a:latin typeface="Tahoma" pitchFamily="34" charset="0"/>
              </a:defRPr>
            </a:lvl8pPr>
            <a:lvl9pPr marL="3894437" indent="-229085" defTabSz="929065" eaLnBrk="0" fontAlgn="base" hangingPunct="0">
              <a:spcBef>
                <a:spcPct val="0"/>
              </a:spcBef>
              <a:spcAft>
                <a:spcPct val="0"/>
              </a:spcAft>
              <a:defRPr sz="2000">
                <a:solidFill>
                  <a:srgbClr val="155A93"/>
                </a:solidFill>
                <a:latin typeface="Tahoma" pitchFamily="34" charset="0"/>
              </a:defRPr>
            </a:lvl9pPr>
          </a:lstStyle>
          <a:p>
            <a:pPr eaLnBrk="1" hangingPunct="1">
              <a:defRPr/>
            </a:pPr>
            <a:fld id="{F34F272A-40D2-4749-B8C0-F52B2B30C174}" type="slidenum">
              <a:rPr lang="en-US" sz="1200">
                <a:solidFill>
                  <a:srgbClr val="000000"/>
                </a:solidFill>
                <a:latin typeface="Arial" pitchFamily="34" charset="0"/>
              </a:rPr>
              <a:pPr eaLnBrk="1" hangingPunct="1">
                <a:defRPr/>
              </a:pPr>
              <a:t>5</a:t>
            </a:fld>
            <a:endParaRPr lang="en-US" sz="120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i="0" kern="1200" dirty="0" smtClean="0">
                <a:solidFill>
                  <a:schemeClr val="tx1"/>
                </a:solidFill>
                <a:effectLst/>
                <a:latin typeface="Arial" pitchFamily="34" charset="0"/>
                <a:ea typeface="+mn-ea"/>
                <a:cs typeface="Arial" pitchFamily="34" charset="0"/>
              </a:rPr>
              <a:t>As an MPO, SCAG is responsible for implementing Title VI of the Civil Right Act of 1964.</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Title VI states that “no person in the United States shall, on the ground of race, color, or national origin, be excluded from participation in, be denied the benefits of, or be subjected to discrimination under any program or activity receiving Federal financial assistance.”</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6</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i="0" kern="1200" dirty="0" smtClean="0">
                <a:solidFill>
                  <a:schemeClr val="tx1"/>
                </a:solidFill>
                <a:effectLst/>
                <a:latin typeface="Arial" pitchFamily="34" charset="0"/>
                <a:ea typeface="+mn-ea"/>
                <a:cs typeface="Arial" pitchFamily="34" charset="0"/>
              </a:rPr>
              <a:t>And, Title VI was further amplified by the Executive Order 12898.</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which provide that “each Federal agency shall make achieving environmental justice part of its mission by identifying and addressing, as appropriate, disproportionately high and adverse human health or environmental effects of its programs, policies, and activities on minority populations and low-income populations.”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i="0" kern="1200" dirty="0" smtClean="0">
                <a:solidFill>
                  <a:schemeClr val="tx1"/>
                </a:solidFill>
                <a:effectLst/>
                <a:latin typeface="Arial" pitchFamily="34" charset="0"/>
                <a:ea typeface="+mn-ea"/>
                <a:cs typeface="Arial" pitchFamily="34" charset="0"/>
              </a:rPr>
              <a:t>And, there are Orders on Environment Justice by U.S. DOT and Federal Highway Administration (FHWA).</a:t>
            </a:r>
          </a:p>
          <a:p>
            <a:pPr marL="171450" lvl="0" indent="-171450">
              <a:buFont typeface="Arial" pitchFamily="34" charset="0"/>
              <a:buChar char="•"/>
            </a:pPr>
            <a:r>
              <a:rPr lang="en-US" sz="1100" b="0" i="0" kern="1200" dirty="0" smtClean="0">
                <a:solidFill>
                  <a:schemeClr val="tx1"/>
                </a:solidFill>
                <a:effectLst/>
                <a:latin typeface="Arial" pitchFamily="34" charset="0"/>
                <a:ea typeface="+mn-ea"/>
                <a:cs typeface="Arial" pitchFamily="34" charset="0"/>
              </a:rPr>
              <a:t>And, there are other nondiscrimination requirements</a:t>
            </a:r>
            <a:r>
              <a:rPr lang="en-US" sz="1100" b="0" i="0" kern="1200" baseline="0" dirty="0" smtClean="0">
                <a:solidFill>
                  <a:schemeClr val="tx1"/>
                </a:solidFill>
                <a:effectLst/>
                <a:latin typeface="Arial" pitchFamily="34" charset="0"/>
                <a:ea typeface="+mn-ea"/>
                <a:cs typeface="Arial" pitchFamily="34" charset="0"/>
              </a:rPr>
              <a:t> and guidance in support of the Title VI and Environmental Justice.</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7</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i="0" kern="1200" dirty="0" smtClean="0">
                <a:solidFill>
                  <a:schemeClr val="tx1"/>
                </a:solidFill>
                <a:effectLst/>
                <a:latin typeface="Arial" pitchFamily="34" charset="0"/>
                <a:ea typeface="+mn-ea"/>
                <a:cs typeface="Arial" pitchFamily="34" charset="0"/>
              </a:rPr>
              <a:t>SCAG is determined and committed to developing long range plans that will improve, correct or mitigate any disproportionate impacts to our minority and low-income populations.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0" i="0" kern="1200" dirty="0" smtClean="0">
                <a:solidFill>
                  <a:schemeClr val="tx1"/>
                </a:solidFill>
                <a:effectLst/>
                <a:latin typeface="Arial" pitchFamily="34" charset="0"/>
                <a:ea typeface="+mn-ea"/>
                <a:cs typeface="Arial" pitchFamily="34" charset="0"/>
              </a:rPr>
              <a:t>So, SCAG has been integrating the principles of Title VI into its RTPs in order to address Environmental Justice.</a:t>
            </a:r>
          </a:p>
          <a:p>
            <a:pPr marL="171450" lvl="0" indent="-171450">
              <a:buFont typeface="Arial" pitchFamily="34" charset="0"/>
              <a:buChar char="•"/>
            </a:pPr>
            <a:r>
              <a:rPr lang="en-US" sz="1100" b="0" i="0" kern="1200" dirty="0" smtClean="0">
                <a:solidFill>
                  <a:schemeClr val="tx1"/>
                </a:solidFill>
                <a:effectLst/>
                <a:latin typeface="Arial" pitchFamily="34" charset="0"/>
                <a:ea typeface="+mn-ea"/>
                <a:cs typeface="Arial" pitchFamily="34" charset="0"/>
              </a:rPr>
              <a:t>In preparation for the RTP/SCS, SCAG conducted EJ analyses to assess the impacts of RTP programs and projects on minority and low-income populations.</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SCAG identified the performance measures to analyze existing social and environmental equity in the region:</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RTP/SCS Revenue Sources In Terms of Tax Burdens</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Share of Transportation System Usage</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RTP/SCS Investments</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Impacts of Proposed VMT Fees</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Distribution of Travel Time Savings and Travel Distance Reductions</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Jobs-Housing Imbalance or Jobs-Housing Mismatch</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Accessibility to Employment and Services</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Accessibility to Parks</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Gentrification and Displacement</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Environmental Impact Analyses (Air, Health, Noise)</a:t>
            </a:r>
          </a:p>
          <a:p>
            <a:pPr marL="628650" lvl="1" indent="-171450">
              <a:buFont typeface="Arial" pitchFamily="34" charset="0"/>
              <a:buChar char="•"/>
            </a:pPr>
            <a:r>
              <a:rPr lang="en-US" sz="1100" b="0" i="1" kern="1200" dirty="0" smtClean="0">
                <a:solidFill>
                  <a:schemeClr val="tx1">
                    <a:lumMod val="50000"/>
                    <a:lumOff val="50000"/>
                  </a:schemeClr>
                </a:solidFill>
                <a:effectLst/>
                <a:latin typeface="Arial" pitchFamily="34" charset="0"/>
                <a:ea typeface="+mn-ea"/>
                <a:cs typeface="Arial" pitchFamily="34" charset="0"/>
              </a:rPr>
              <a:t>Rail-related Impacts</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8</a:t>
            </a:fld>
            <a:endParaRPr lang="en-US"/>
          </a:p>
        </p:txBody>
      </p:sp>
    </p:spTree>
    <p:extLst>
      <p:ext uri="{BB962C8B-B14F-4D97-AF65-F5344CB8AC3E}">
        <p14:creationId xmlns:p14="http://schemas.microsoft.com/office/powerpoint/2010/main" val="3841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One of the key strategies of the RTP is development of goods movement system.</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SCAG Region is the largest international trade gateway in the U.S.</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But, a dominant goods movement activity generated in this region is the local, regional and domestic trade system.</a:t>
            </a:r>
          </a:p>
          <a:p>
            <a:pPr marL="628650" lvl="1" indent="-171450">
              <a:buFont typeface="Arial" pitchFamily="34" charset="0"/>
              <a:buChar char="•"/>
            </a:pPr>
            <a:r>
              <a:rPr lang="en-US" sz="1100" b="0" kern="1200" dirty="0" smtClean="0">
                <a:solidFill>
                  <a:schemeClr val="tx1">
                    <a:lumMod val="50000"/>
                    <a:lumOff val="50000"/>
                  </a:schemeClr>
                </a:solidFill>
                <a:effectLst/>
                <a:latin typeface="Arial" pitchFamily="34" charset="0"/>
                <a:ea typeface="+mn-ea"/>
                <a:cs typeface="Arial" pitchFamily="34" charset="0"/>
              </a:rPr>
              <a:t>The intra-regional goods movement takes more than 85 percent of truck trips.</a:t>
            </a:r>
          </a:p>
          <a:p>
            <a:pPr marL="171450" lvl="0" indent="-171450">
              <a:buFont typeface="Arial" pitchFamily="34" charset="0"/>
              <a:buChar char="•"/>
            </a:pPr>
            <a:r>
              <a:rPr lang="en-US" sz="1100" b="0" kern="1200" dirty="0" smtClean="0">
                <a:solidFill>
                  <a:schemeClr val="tx1"/>
                </a:solidFill>
                <a:effectLst/>
                <a:latin typeface="Arial" pitchFamily="34" charset="0"/>
                <a:ea typeface="+mn-ea"/>
                <a:cs typeface="Arial" pitchFamily="34" charset="0"/>
              </a:rPr>
              <a:t>Given the expected growth in international trade and domestic goods movement in the future,</a:t>
            </a:r>
            <a:r>
              <a:rPr lang="en-US" sz="1100" b="0" kern="1200" baseline="0" dirty="0" smtClean="0">
                <a:solidFill>
                  <a:schemeClr val="tx1"/>
                </a:solidFill>
                <a:effectLst/>
                <a:latin typeface="Arial" pitchFamily="34" charset="0"/>
                <a:ea typeface="+mn-ea"/>
                <a:cs typeface="Arial" pitchFamily="34" charset="0"/>
              </a:rPr>
              <a:t> significant growth in truck volumes are anticipated in this region to facilitate reliable goods movement and to support </a:t>
            </a:r>
            <a:r>
              <a:rPr lang="en-US" sz="1100" b="0" kern="1200" dirty="0" smtClean="0">
                <a:solidFill>
                  <a:schemeClr val="tx1"/>
                </a:solidFill>
                <a:effectLst/>
                <a:latin typeface="Arial" pitchFamily="34" charset="0"/>
                <a:ea typeface="+mn-ea"/>
                <a:cs typeface="Arial" pitchFamily="34" charset="0"/>
              </a:rPr>
              <a:t>economic growth.</a:t>
            </a:r>
          </a:p>
        </p:txBody>
      </p:sp>
      <p:sp>
        <p:nvSpPr>
          <p:cNvPr id="4" name="Slide Number Placeholder 3"/>
          <p:cNvSpPr>
            <a:spLocks noGrp="1"/>
          </p:cNvSpPr>
          <p:nvPr>
            <p:ph type="sldNum" sz="quarter" idx="10"/>
          </p:nvPr>
        </p:nvSpPr>
        <p:spPr/>
        <p:txBody>
          <a:bodyPr/>
          <a:lstStyle/>
          <a:p>
            <a:pPr>
              <a:defRPr/>
            </a:pPr>
            <a:fld id="{9973887D-4CC9-4335-8692-D0173F125979}" type="slidenum">
              <a:rPr lang="en-US" smtClean="0"/>
              <a:pPr>
                <a:defRPr/>
              </a:pPr>
              <a:t>9</a:t>
            </a:fld>
            <a:endParaRPr lang="en-US"/>
          </a:p>
        </p:txBody>
      </p:sp>
    </p:spTree>
    <p:extLst>
      <p:ext uri="{BB962C8B-B14F-4D97-AF65-F5344CB8AC3E}">
        <p14:creationId xmlns:p14="http://schemas.microsoft.com/office/powerpoint/2010/main" val="38413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B217EA-F4D9-4848-B4EC-2AB158ADDFC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6D84B6-8646-4E40-A89D-F133C7F134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1EFE52-AACA-4EE7-B9A6-789E90730AA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3" name="Rectangle 29"/>
          <p:cNvSpPr>
            <a:spLocks noChangeArrowheads="1"/>
          </p:cNvSpPr>
          <p:nvPr userDrawn="1"/>
        </p:nvSpPr>
        <p:spPr bwMode="auto">
          <a:xfrm>
            <a:off x="0" y="0"/>
            <a:ext cx="9144000" cy="6858000"/>
          </a:xfrm>
          <a:prstGeom prst="rect">
            <a:avLst/>
          </a:prstGeom>
          <a:solidFill>
            <a:srgbClr val="F3F4DB"/>
          </a:solidFill>
          <a:ln w="9525">
            <a:noFill/>
            <a:miter lim="800000"/>
            <a:headEnd/>
            <a:tailEnd/>
          </a:ln>
        </p:spPr>
        <p:txBody>
          <a:bodyPr wrap="none" anchor="ctr"/>
          <a:lstStyle/>
          <a:p>
            <a:pPr>
              <a:defRPr/>
            </a:pPr>
            <a:endParaRPr lang="en-US">
              <a:latin typeface="Calibri" pitchFamily="34" charset="0"/>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smtClean="0">
              <a:solidFill>
                <a:srgbClr val="155A93"/>
              </a:solidFill>
              <a:latin typeface="Tahoma" pitchFamily="34" charset="0"/>
              <a:cs typeface="Arial" pitchFamily="34" charset="0"/>
            </a:endParaRPr>
          </a:p>
        </p:txBody>
      </p:sp>
      <p:sp>
        <p:nvSpPr>
          <p:cNvPr id="3" name="Rectangle 29"/>
          <p:cNvSpPr>
            <a:spLocks noChangeArrowheads="1"/>
          </p:cNvSpPr>
          <p:nvPr userDrawn="1"/>
        </p:nvSpPr>
        <p:spPr bwMode="auto">
          <a:xfrm>
            <a:off x="0" y="0"/>
            <a:ext cx="9144000" cy="6858000"/>
          </a:xfrm>
          <a:prstGeom prst="rect">
            <a:avLst/>
          </a:prstGeom>
          <a:solidFill>
            <a:srgbClr val="F3F4D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50000"/>
              </a:spcBef>
              <a:buClr>
                <a:srgbClr val="6699FF"/>
              </a:buClr>
              <a:buFont typeface="Wingdings" pitchFamily="2" charset="2"/>
              <a:buChar char="§"/>
            </a:pPr>
            <a:endParaRPr lang="en-US" sz="2000" smtClean="0">
              <a:solidFill>
                <a:srgbClr val="155A93"/>
              </a:solidFill>
              <a:latin typeface="Tahoma" pitchFamily="34" charset="0"/>
              <a:cs typeface="Arial" pitchFamily="34" charset="0"/>
            </a:endParaRPr>
          </a:p>
        </p:txBody>
      </p:sp>
    </p:spTree>
    <p:extLst>
      <p:ext uri="{BB962C8B-B14F-4D97-AF65-F5344CB8AC3E}">
        <p14:creationId xmlns:p14="http://schemas.microsoft.com/office/powerpoint/2010/main" val="184183852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00" smtClean="0">
              <a:solidFill>
                <a:srgbClr val="155A93"/>
              </a:solidFill>
              <a:latin typeface="Tahoma" pitchFamily="34" charset="0"/>
              <a:cs typeface="Arial" pitchFamily="34" charset="0"/>
            </a:endParaRPr>
          </a:p>
        </p:txBody>
      </p:sp>
      <p:sp>
        <p:nvSpPr>
          <p:cNvPr id="5" name="Rectangle 18"/>
          <p:cNvSpPr>
            <a:spLocks noChangeArrowheads="1"/>
          </p:cNvSpPr>
          <p:nvPr/>
        </p:nvSpPr>
        <p:spPr bwMode="auto">
          <a:xfrm>
            <a:off x="6961188" y="650081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fld id="{527E7E73-04B0-443B-8D91-AED56E79CA7E}" type="slidenum">
              <a:rPr lang="en-US" sz="1400" smtClean="0">
                <a:solidFill>
                  <a:srgbClr val="FFFFFF"/>
                </a:solidFill>
                <a:latin typeface="Franklin Gothic Medium" pitchFamily="34" charset="0"/>
                <a:cs typeface="Arial" pitchFamily="34" charset="0"/>
              </a:rPr>
              <a:pPr algn="r" eaLnBrk="0" hangingPunct="0"/>
              <a:t>‹#›</a:t>
            </a:fld>
            <a:endParaRPr lang="en-US" sz="1400" smtClean="0">
              <a:solidFill>
                <a:srgbClr val="FFFFFF"/>
              </a:solidFill>
              <a:latin typeface="Franklin Gothic Medium" pitchFamily="34" charset="0"/>
              <a:cs typeface="Arial" pitchFamily="34" charset="0"/>
            </a:endParaRPr>
          </a:p>
        </p:txBody>
      </p:sp>
      <p:pic>
        <p:nvPicPr>
          <p:cNvPr id="6" name="Picture 24" descr="2277 GA pagegear Mast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246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32579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b="0" i="0" baseline="0">
                <a:solidFill>
                  <a:schemeClr val="bg1"/>
                </a:solidFill>
                <a:latin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90600" y="1600200"/>
            <a:ext cx="7315200" cy="4525963"/>
          </a:xfrm>
        </p:spPr>
        <p:txBody>
          <a:bodyPr/>
          <a:lstStyle>
            <a:lvl1pPr>
              <a:defRPr baseline="0">
                <a:latin typeface="Calibri"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2C8F8E3-FE2D-4ACE-AB8A-1748D976DE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C0E3FF-B003-4C61-9AFE-73B912A995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FA9462-F625-4091-A390-DF10DC655A0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B744E3-20F4-4C5B-9EF7-0036157974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986017-90C1-4F19-BA95-AE29FFF945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E1803E-1977-4046-8B75-494872D808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1B787B-1A4A-467F-972C-3F2D8AB451A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4616AB-BDDA-4B74-894F-64895E9BB0B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4967A49-0C7C-4611-A3F8-7D949D9AE7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1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6"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708536"/>
      </p:ext>
    </p:extLst>
  </p:cSld>
  <p:clrMap bg1="dk2" tx1="lt1" bg2="dk1" tx2="lt2" accent1="accent1" accent2="accent2" accent3="accent3" accent4="accent4" accent5="accent5" accent6="accent6" hlink="hlink" folHlink="folHlink"/>
  <p:sldLayoutIdLst>
    <p:sldLayoutId id="2147483818" r:id="rId1"/>
    <p:sldLayoutId id="2147483819" r:id="rId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rgbClr val="0000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0000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rgbClr val="0000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rgbClr val="0000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000000"/>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1.wmf"/><Relationship Id="rId3" Type="http://schemas.openxmlformats.org/officeDocument/2006/relationships/notesSlide" Target="../notesSlides/notesSlide18.xml"/><Relationship Id="rId7" Type="http://schemas.openxmlformats.org/officeDocument/2006/relationships/image" Target="../media/image8.wmf"/><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wmf"/><Relationship Id="rId5" Type="http://schemas.openxmlformats.org/officeDocument/2006/relationships/image" Target="../media/image14.jpeg"/><Relationship Id="rId15" Type="http://schemas.openxmlformats.org/officeDocument/2006/relationships/image" Target="../media/image12.wmf"/><Relationship Id="rId10" Type="http://schemas.openxmlformats.org/officeDocument/2006/relationships/oleObject" Target="../embeddings/oleObject3.bin"/><Relationship Id="rId4" Type="http://schemas.openxmlformats.org/officeDocument/2006/relationships/image" Target="../media/image13.jpeg"/><Relationship Id="rId9" Type="http://schemas.openxmlformats.org/officeDocument/2006/relationships/image" Target="../media/image9.wmf"/><Relationship Id="rId1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eo@scag.ca.gov"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Template Title Slide"/>
          <p:cNvPicPr>
            <a:picLocks noChangeAspect="1" noChangeArrowheads="1"/>
          </p:cNvPicPr>
          <p:nvPr/>
        </p:nvPicPr>
        <p:blipFill>
          <a:blip r:embed="rId3" cstate="print"/>
          <a:srcRect/>
          <a:stretch>
            <a:fillRect/>
          </a:stretch>
        </p:blipFill>
        <p:spPr bwMode="auto">
          <a:xfrm>
            <a:off x="0" y="-18989"/>
            <a:ext cx="9144000" cy="6858000"/>
          </a:xfrm>
          <a:prstGeom prst="rect">
            <a:avLst/>
          </a:prstGeom>
          <a:noFill/>
          <a:ln w="9525">
            <a:noFill/>
            <a:miter lim="800000"/>
            <a:headEnd/>
            <a:tailEnd/>
          </a:ln>
        </p:spPr>
      </p:pic>
      <p:sp>
        <p:nvSpPr>
          <p:cNvPr id="4099" name="Text Box 9"/>
          <p:cNvSpPr txBox="1">
            <a:spLocks noChangeArrowheads="1"/>
          </p:cNvSpPr>
          <p:nvPr/>
        </p:nvSpPr>
        <p:spPr bwMode="auto">
          <a:xfrm>
            <a:off x="549275" y="2743200"/>
            <a:ext cx="8166100" cy="892552"/>
          </a:xfrm>
          <a:prstGeom prst="rect">
            <a:avLst/>
          </a:prstGeom>
          <a:noFill/>
          <a:ln w="9525">
            <a:noFill/>
            <a:miter lim="800000"/>
            <a:headEnd/>
            <a:tailEnd/>
          </a:ln>
        </p:spPr>
        <p:txBody>
          <a:bodyPr>
            <a:spAutoFit/>
          </a:bodyPr>
          <a:lstStyle/>
          <a:p>
            <a:pPr algn="ctr"/>
            <a:r>
              <a:rPr lang="en-US" sz="2600" b="1" dirty="0" smtClean="0"/>
              <a:t>Environmental Justice Analysis of</a:t>
            </a:r>
            <a:br>
              <a:rPr lang="en-US" sz="2600" b="1" dirty="0" smtClean="0"/>
            </a:br>
            <a:r>
              <a:rPr lang="en-US" sz="2600" b="1" dirty="0" smtClean="0"/>
              <a:t>Goods </a:t>
            </a:r>
            <a:r>
              <a:rPr lang="en-US" sz="2600" b="1" dirty="0"/>
              <a:t>Movement </a:t>
            </a:r>
            <a:r>
              <a:rPr lang="en-US" sz="2600" b="1" dirty="0" smtClean="0"/>
              <a:t>in </a:t>
            </a:r>
            <a:r>
              <a:rPr lang="en-US" sz="2600" b="1" dirty="0"/>
              <a:t>Southern </a:t>
            </a:r>
            <a:r>
              <a:rPr lang="en-US" sz="2600" b="1" dirty="0" smtClean="0"/>
              <a:t>California</a:t>
            </a:r>
            <a:endParaRPr lang="en-US" sz="2600" b="1" dirty="0">
              <a:latin typeface="+mn-lt"/>
              <a:cs typeface="Tahoma" pitchFamily="34" charset="0"/>
            </a:endParaRPr>
          </a:p>
        </p:txBody>
      </p:sp>
      <p:sp>
        <p:nvSpPr>
          <p:cNvPr id="4100" name="Text Box 11"/>
          <p:cNvSpPr txBox="1">
            <a:spLocks noChangeArrowheads="1"/>
          </p:cNvSpPr>
          <p:nvPr/>
        </p:nvSpPr>
        <p:spPr bwMode="auto">
          <a:xfrm>
            <a:off x="945107" y="4038600"/>
            <a:ext cx="7435850" cy="1200329"/>
          </a:xfrm>
          <a:prstGeom prst="rect">
            <a:avLst/>
          </a:prstGeom>
          <a:noFill/>
          <a:ln w="9525">
            <a:noFill/>
            <a:miter lim="800000"/>
            <a:headEnd/>
            <a:tailEnd/>
          </a:ln>
        </p:spPr>
        <p:txBody>
          <a:bodyPr>
            <a:spAutoFit/>
          </a:bodyPr>
          <a:lstStyle/>
          <a:p>
            <a:pPr algn="ctr">
              <a:spcBef>
                <a:spcPts val="0"/>
              </a:spcBef>
            </a:pPr>
            <a:r>
              <a:rPr lang="en-US" dirty="0" smtClean="0">
                <a:solidFill>
                  <a:srgbClr val="131406"/>
                </a:solidFill>
                <a:latin typeface="+mn-lt"/>
              </a:rPr>
              <a:t>Jung Seo, Frank Wen</a:t>
            </a:r>
            <a:r>
              <a:rPr lang="en-US" dirty="0" smtClean="0">
                <a:latin typeface="+mn-lt"/>
              </a:rPr>
              <a:t>,</a:t>
            </a:r>
            <a:r>
              <a:rPr lang="en-US" dirty="0" smtClean="0">
                <a:solidFill>
                  <a:srgbClr val="131406"/>
                </a:solidFill>
                <a:latin typeface="+mn-lt"/>
              </a:rPr>
              <a:t> </a:t>
            </a:r>
            <a:r>
              <a:rPr lang="en-US" dirty="0">
                <a:solidFill>
                  <a:srgbClr val="131406"/>
                </a:solidFill>
                <a:latin typeface="+mn-lt"/>
              </a:rPr>
              <a:t>Simon </a:t>
            </a:r>
            <a:r>
              <a:rPr lang="en-US" dirty="0" smtClean="0">
                <a:solidFill>
                  <a:srgbClr val="131406"/>
                </a:solidFill>
                <a:latin typeface="+mn-lt"/>
              </a:rPr>
              <a:t>Choi, Sungbin Cho</a:t>
            </a:r>
          </a:p>
          <a:p>
            <a:pPr algn="ctr">
              <a:spcBef>
                <a:spcPts val="0"/>
              </a:spcBef>
            </a:pPr>
            <a:endParaRPr lang="en-US" dirty="0" smtClean="0">
              <a:solidFill>
                <a:srgbClr val="131406"/>
              </a:solidFill>
              <a:latin typeface="+mn-lt"/>
            </a:endParaRPr>
          </a:p>
          <a:p>
            <a:pPr algn="ctr">
              <a:spcBef>
                <a:spcPts val="0"/>
              </a:spcBef>
            </a:pPr>
            <a:r>
              <a:rPr lang="en-US" dirty="0" smtClean="0">
                <a:solidFill>
                  <a:srgbClr val="131406"/>
                </a:solidFill>
                <a:latin typeface="+mn-lt"/>
              </a:rPr>
              <a:t>Research &amp; Analysis</a:t>
            </a:r>
          </a:p>
          <a:p>
            <a:pPr algn="ctr">
              <a:spcBef>
                <a:spcPts val="0"/>
              </a:spcBef>
            </a:pPr>
            <a:r>
              <a:rPr lang="en-US" dirty="0" smtClean="0">
                <a:solidFill>
                  <a:srgbClr val="131406"/>
                </a:solidFill>
                <a:latin typeface="+mn-lt"/>
              </a:rPr>
              <a:t>Southern California Association of Governments </a:t>
            </a:r>
            <a:endParaRPr lang="en-US" altLang="ko-KR" dirty="0">
              <a:solidFill>
                <a:srgbClr val="131406"/>
              </a:solidFill>
              <a:latin typeface="+mn-lt"/>
              <a:ea typeface="굴림" charset="-127"/>
            </a:endParaRPr>
          </a:p>
        </p:txBody>
      </p:sp>
      <p:sp>
        <p:nvSpPr>
          <p:cNvPr id="4101" name="Text Box 14"/>
          <p:cNvSpPr txBox="1">
            <a:spLocks noChangeArrowheads="1"/>
          </p:cNvSpPr>
          <p:nvPr/>
        </p:nvSpPr>
        <p:spPr bwMode="auto">
          <a:xfrm>
            <a:off x="0" y="2211388"/>
            <a:ext cx="9144000" cy="379591"/>
          </a:xfrm>
          <a:prstGeom prst="rect">
            <a:avLst/>
          </a:prstGeom>
          <a:noFill/>
          <a:ln w="9525">
            <a:noFill/>
            <a:miter lim="800000"/>
            <a:headEnd/>
            <a:tailEnd/>
          </a:ln>
        </p:spPr>
        <p:txBody>
          <a:bodyPr>
            <a:spAutoFit/>
          </a:bodyPr>
          <a:lstStyle/>
          <a:p>
            <a:pPr algn="ctr">
              <a:spcBef>
                <a:spcPts val="300"/>
              </a:spcBef>
            </a:pPr>
            <a:endParaRPr lang="en-US" sz="2800" baseline="-2000" dirty="0">
              <a:solidFill>
                <a:srgbClr val="48484A"/>
              </a:solidFill>
              <a:latin typeface="+mn-lt"/>
            </a:endParaRPr>
          </a:p>
        </p:txBody>
      </p:sp>
      <p:sp>
        <p:nvSpPr>
          <p:cNvPr id="4102" name="TextBox 1"/>
          <p:cNvSpPr txBox="1">
            <a:spLocks noChangeArrowheads="1"/>
          </p:cNvSpPr>
          <p:nvPr/>
        </p:nvSpPr>
        <p:spPr bwMode="auto">
          <a:xfrm>
            <a:off x="905397" y="5602069"/>
            <a:ext cx="7333207" cy="646331"/>
          </a:xfrm>
          <a:prstGeom prst="rect">
            <a:avLst/>
          </a:prstGeom>
          <a:noFill/>
          <a:ln w="9525">
            <a:noFill/>
            <a:miter lim="800000"/>
            <a:headEnd/>
            <a:tailEnd/>
          </a:ln>
        </p:spPr>
        <p:txBody>
          <a:bodyPr wrap="square">
            <a:spAutoFit/>
          </a:bodyPr>
          <a:lstStyle/>
          <a:p>
            <a:pPr algn="ctr"/>
            <a:r>
              <a:rPr lang="en-US" dirty="0"/>
              <a:t>14th TRB National Transportation Planning Applications Conference</a:t>
            </a:r>
            <a:endParaRPr lang="en-US" dirty="0" smtClean="0"/>
          </a:p>
          <a:p>
            <a:pPr algn="ctr"/>
            <a:r>
              <a:rPr lang="en-US" dirty="0"/>
              <a:t>May 5-9, </a:t>
            </a:r>
            <a:r>
              <a:rPr lang="en-US" dirty="0" smtClean="0"/>
              <a:t>2013, </a:t>
            </a:r>
            <a:r>
              <a:rPr lang="en-US" dirty="0"/>
              <a:t>Columbus, Ohio</a:t>
            </a:r>
            <a:endParaRPr lang="en-US"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Environmental Concerns and Strategies</a:t>
            </a:r>
            <a:endParaRPr lang="en-US" sz="3200" dirty="0">
              <a:latin typeface="+mj-lt"/>
            </a:endParaRPr>
          </a:p>
        </p:txBody>
      </p:sp>
      <p:sp>
        <p:nvSpPr>
          <p:cNvPr id="3" name="Content Placeholder 2"/>
          <p:cNvSpPr>
            <a:spLocks noGrp="1"/>
          </p:cNvSpPr>
          <p:nvPr>
            <p:ph idx="1"/>
          </p:nvPr>
        </p:nvSpPr>
        <p:spPr/>
        <p:txBody>
          <a:bodyPr/>
          <a:lstStyle/>
          <a:p>
            <a:pPr lvl="0">
              <a:spcAft>
                <a:spcPts val="1200"/>
              </a:spcAft>
            </a:pPr>
            <a:r>
              <a:rPr lang="en-US" sz="2800" dirty="0">
                <a:latin typeface="+mj-lt"/>
              </a:rPr>
              <a:t>Continuing increases in truck </a:t>
            </a:r>
            <a:r>
              <a:rPr lang="en-US" sz="2800" dirty="0" smtClean="0">
                <a:latin typeface="+mj-lt"/>
              </a:rPr>
              <a:t>volumes</a:t>
            </a:r>
            <a:br>
              <a:rPr lang="en-US" sz="2800" dirty="0" smtClean="0">
                <a:latin typeface="+mj-lt"/>
              </a:rPr>
            </a:br>
            <a:r>
              <a:rPr lang="en-US" sz="2800" dirty="0" smtClean="0">
                <a:latin typeface="+mj-lt"/>
                <a:sym typeface="Wingdings" pitchFamily="2" charset="2"/>
              </a:rPr>
              <a:t> </a:t>
            </a:r>
            <a:r>
              <a:rPr lang="en-US" sz="2800" dirty="0">
                <a:latin typeface="+mj-lt"/>
                <a:sym typeface="Wingdings" pitchFamily="2" charset="2"/>
              </a:rPr>
              <a:t>Increasing environmental </a:t>
            </a:r>
            <a:r>
              <a:rPr lang="en-US" sz="2800" dirty="0" smtClean="0">
                <a:latin typeface="+mj-lt"/>
                <a:sym typeface="Wingdings" pitchFamily="2" charset="2"/>
              </a:rPr>
              <a:t>concerns in the region</a:t>
            </a:r>
            <a:endParaRPr lang="en-US" sz="2800" dirty="0">
              <a:latin typeface="+mj-lt"/>
            </a:endParaRPr>
          </a:p>
          <a:p>
            <a:pPr>
              <a:spcAft>
                <a:spcPts val="1200"/>
              </a:spcAft>
            </a:pPr>
            <a:r>
              <a:rPr lang="en-US" sz="2800" dirty="0">
                <a:latin typeface="+mj-lt"/>
              </a:rPr>
              <a:t>Strategies to reduce the impacts of the regional goods movement system on the environment and public </a:t>
            </a:r>
            <a:r>
              <a:rPr lang="en-US" sz="2800" dirty="0" smtClean="0">
                <a:latin typeface="+mj-lt"/>
              </a:rPr>
              <a:t>health</a:t>
            </a:r>
          </a:p>
          <a:p>
            <a:pPr>
              <a:spcAft>
                <a:spcPts val="1200"/>
              </a:spcAft>
            </a:pPr>
            <a:r>
              <a:rPr lang="en-US" sz="2800" dirty="0" smtClean="0">
                <a:latin typeface="+mj-lt"/>
              </a:rPr>
              <a:t>Strategies to improve or mitigate any disproportionate impacts to minority and low-income populations</a:t>
            </a:r>
            <a:endParaRPr lang="en-US" sz="2800" i="1" dirty="0"/>
          </a:p>
          <a:p>
            <a:pPr lvl="0">
              <a:spcAft>
                <a:spcPts val="1200"/>
              </a:spcAft>
            </a:pPr>
            <a:endParaRPr lang="en-US" sz="2800" dirty="0" smtClean="0">
              <a:latin typeface="+mj-lt"/>
            </a:endParaRPr>
          </a:p>
        </p:txBody>
      </p:sp>
    </p:spTree>
    <p:extLst>
      <p:ext uri="{BB962C8B-B14F-4D97-AF65-F5344CB8AC3E}">
        <p14:creationId xmlns:p14="http://schemas.microsoft.com/office/powerpoint/2010/main" val="2305804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Research Objectives</a:t>
            </a:r>
            <a:endParaRPr lang="en-US" sz="3200" dirty="0">
              <a:latin typeface="+mj-lt"/>
            </a:endParaRPr>
          </a:p>
        </p:txBody>
      </p:sp>
      <p:sp>
        <p:nvSpPr>
          <p:cNvPr id="3" name="Content Placeholder 2"/>
          <p:cNvSpPr>
            <a:spLocks noGrp="1"/>
          </p:cNvSpPr>
          <p:nvPr>
            <p:ph idx="1"/>
          </p:nvPr>
        </p:nvSpPr>
        <p:spPr/>
        <p:txBody>
          <a:bodyPr/>
          <a:lstStyle/>
          <a:p>
            <a:pPr>
              <a:spcAft>
                <a:spcPts val="1200"/>
              </a:spcAft>
            </a:pPr>
            <a:r>
              <a:rPr lang="en-US" sz="2800" dirty="0" smtClean="0">
                <a:latin typeface="+mj-lt"/>
              </a:rPr>
              <a:t>Spatial </a:t>
            </a:r>
            <a:r>
              <a:rPr lang="en-US" sz="2800" dirty="0">
                <a:latin typeface="+mj-lt"/>
              </a:rPr>
              <a:t>distributions of the minority and low-income populations (“EJ population groups</a:t>
            </a:r>
            <a:r>
              <a:rPr lang="en-US" sz="2800" dirty="0" smtClean="0">
                <a:latin typeface="+mj-lt"/>
              </a:rPr>
              <a:t>”) adjacent to major </a:t>
            </a:r>
            <a:r>
              <a:rPr lang="en-US" sz="2800" dirty="0">
                <a:latin typeface="+mj-lt"/>
              </a:rPr>
              <a:t>truck </a:t>
            </a:r>
            <a:r>
              <a:rPr lang="en-US" sz="2800" dirty="0" smtClean="0">
                <a:latin typeface="+mj-lt"/>
              </a:rPr>
              <a:t>corridors</a:t>
            </a:r>
            <a:endParaRPr lang="en-US" sz="2800" dirty="0">
              <a:latin typeface="+mj-lt"/>
            </a:endParaRPr>
          </a:p>
          <a:p>
            <a:pPr lvl="0">
              <a:spcAft>
                <a:spcPts val="1200"/>
              </a:spcAft>
            </a:pPr>
            <a:r>
              <a:rPr lang="en-US" sz="2800" dirty="0" smtClean="0">
                <a:latin typeface="+mj-lt"/>
              </a:rPr>
              <a:t>Estimate of truck emission </a:t>
            </a:r>
            <a:r>
              <a:rPr lang="en-US" sz="2800" dirty="0">
                <a:latin typeface="+mj-lt"/>
              </a:rPr>
              <a:t>intensity </a:t>
            </a:r>
            <a:r>
              <a:rPr lang="en-US" sz="2800" dirty="0" smtClean="0">
                <a:latin typeface="+mj-lt"/>
              </a:rPr>
              <a:t>for areas near major </a:t>
            </a:r>
            <a:r>
              <a:rPr lang="en-US" sz="2800" dirty="0">
                <a:latin typeface="+mj-lt"/>
              </a:rPr>
              <a:t>truck corridors</a:t>
            </a:r>
          </a:p>
          <a:p>
            <a:pPr lvl="0">
              <a:spcAft>
                <a:spcPts val="1200"/>
              </a:spcAft>
            </a:pPr>
            <a:r>
              <a:rPr lang="en-US" sz="2800" dirty="0" smtClean="0">
                <a:latin typeface="+mj-lt"/>
              </a:rPr>
              <a:t>EJ concerns and issues from the goods movement system in the SCAG Region</a:t>
            </a:r>
            <a:endParaRPr lang="en-US" sz="2800" dirty="0">
              <a:latin typeface="+mj-lt"/>
            </a:endParaRPr>
          </a:p>
        </p:txBody>
      </p:sp>
    </p:spTree>
    <p:extLst>
      <p:ext uri="{BB962C8B-B14F-4D97-AF65-F5344CB8AC3E}">
        <p14:creationId xmlns:p14="http://schemas.microsoft.com/office/powerpoint/2010/main" val="3941765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endParaRPr lang="en-US" sz="3200" dirty="0">
              <a:latin typeface="+mj-lt"/>
            </a:endParaRPr>
          </a:p>
        </p:txBody>
      </p:sp>
      <p:sp>
        <p:nvSpPr>
          <p:cNvPr id="3" name="Content Placeholder 2"/>
          <p:cNvSpPr>
            <a:spLocks noGrp="1"/>
          </p:cNvSpPr>
          <p:nvPr>
            <p:ph idx="1"/>
          </p:nvPr>
        </p:nvSpPr>
        <p:spPr/>
        <p:txBody>
          <a:bodyPr anchor="ctr"/>
          <a:lstStyle/>
          <a:p>
            <a:pPr marL="0" indent="0" algn="ctr">
              <a:buNone/>
            </a:pPr>
            <a:r>
              <a:rPr lang="en-US" sz="4000" b="1" dirty="0">
                <a:latin typeface="+mn-lt"/>
              </a:rPr>
              <a:t>Methodology</a:t>
            </a:r>
          </a:p>
        </p:txBody>
      </p:sp>
    </p:spTree>
    <p:extLst>
      <p:ext uri="{BB962C8B-B14F-4D97-AF65-F5344CB8AC3E}">
        <p14:creationId xmlns:p14="http://schemas.microsoft.com/office/powerpoint/2010/main" val="3440569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Methodology</a:t>
            </a:r>
            <a:endParaRPr lang="en-US" sz="3200" dirty="0">
              <a:latin typeface="+mj-lt"/>
            </a:endParaRPr>
          </a:p>
        </p:txBody>
      </p:sp>
      <p:graphicFrame>
        <p:nvGraphicFramePr>
          <p:cNvPr id="4" name="Diagram 3"/>
          <p:cNvGraphicFramePr/>
          <p:nvPr>
            <p:extLst>
              <p:ext uri="{D42A27DB-BD31-4B8C-83A1-F6EECF244321}">
                <p14:modId xmlns:p14="http://schemas.microsoft.com/office/powerpoint/2010/main" val="3001879905"/>
              </p:ext>
            </p:extLst>
          </p:nvPr>
        </p:nvGraphicFramePr>
        <p:xfrm>
          <a:off x="723900" y="1752600"/>
          <a:ext cx="7696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2860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Identifying EJ Population Groups</a:t>
            </a:r>
            <a:endParaRPr lang="en-US" sz="3200" dirty="0">
              <a:latin typeface="+mj-lt"/>
            </a:endParaRPr>
          </a:p>
        </p:txBody>
      </p:sp>
      <p:graphicFrame>
        <p:nvGraphicFramePr>
          <p:cNvPr id="5" name="Diagram 4"/>
          <p:cNvGraphicFramePr/>
          <p:nvPr>
            <p:extLst>
              <p:ext uri="{D42A27DB-BD31-4B8C-83A1-F6EECF244321}">
                <p14:modId xmlns:p14="http://schemas.microsoft.com/office/powerpoint/2010/main" val="3416192192"/>
              </p:ext>
            </p:extLst>
          </p:nvPr>
        </p:nvGraphicFramePr>
        <p:xfrm>
          <a:off x="1181100" y="1600200"/>
          <a:ext cx="6781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0921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Socioeconomic Indicators of</a:t>
            </a:r>
            <a:br>
              <a:rPr lang="en-US" sz="3200" dirty="0" smtClean="0">
                <a:latin typeface="+mj-lt"/>
              </a:rPr>
            </a:br>
            <a:r>
              <a:rPr lang="en-US" sz="3200" dirty="0" smtClean="0">
                <a:latin typeface="+mj-lt"/>
              </a:rPr>
              <a:t>EJ Population Groups</a:t>
            </a:r>
            <a:endParaRPr lang="en-US" sz="3200" dirty="0">
              <a:latin typeface="+mj-lt"/>
            </a:endParaRPr>
          </a:p>
        </p:txBody>
      </p:sp>
      <p:graphicFrame>
        <p:nvGraphicFramePr>
          <p:cNvPr id="5" name="Diagram 4"/>
          <p:cNvGraphicFramePr/>
          <p:nvPr>
            <p:extLst>
              <p:ext uri="{D42A27DB-BD31-4B8C-83A1-F6EECF244321}">
                <p14:modId xmlns:p14="http://schemas.microsoft.com/office/powerpoint/2010/main" val="2100189981"/>
              </p:ext>
            </p:extLst>
          </p:nvPr>
        </p:nvGraphicFramePr>
        <p:xfrm>
          <a:off x="1181100" y="1524000"/>
          <a:ext cx="6781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2649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Concentration of EJ Population Groups</a:t>
            </a:r>
            <a:endParaRPr lang="en-US" sz="3200" dirty="0">
              <a:latin typeface="+mj-lt"/>
            </a:endParaRPr>
          </a:p>
        </p:txBody>
      </p:sp>
      <p:sp>
        <p:nvSpPr>
          <p:cNvPr id="3" name="Content Placeholder 2"/>
          <p:cNvSpPr>
            <a:spLocks noGrp="1"/>
          </p:cNvSpPr>
          <p:nvPr>
            <p:ph idx="1"/>
          </p:nvPr>
        </p:nvSpPr>
        <p:spPr/>
        <p:txBody>
          <a:bodyPr/>
          <a:lstStyle/>
          <a:p>
            <a:pPr lvl="0">
              <a:spcAft>
                <a:spcPts val="1200"/>
              </a:spcAft>
            </a:pPr>
            <a:r>
              <a:rPr lang="en-US" sz="2700" dirty="0" smtClean="0">
                <a:latin typeface="+mj-lt"/>
              </a:rPr>
              <a:t>Minority and low-income population is </a:t>
            </a:r>
            <a:r>
              <a:rPr lang="en-US" sz="2700" i="1" dirty="0" smtClean="0">
                <a:solidFill>
                  <a:srgbClr val="0070C0"/>
                </a:solidFill>
                <a:latin typeface="+mj-lt"/>
              </a:rPr>
              <a:t>concentrated</a:t>
            </a:r>
            <a:r>
              <a:rPr lang="en-US" sz="2700" dirty="0" smtClean="0">
                <a:latin typeface="+mj-lt"/>
              </a:rPr>
              <a:t> if the percentage of minority and low-income population of the affected area is </a:t>
            </a:r>
            <a:r>
              <a:rPr lang="en-US" sz="2700" i="1" dirty="0" smtClean="0">
                <a:solidFill>
                  <a:srgbClr val="0070C0"/>
                </a:solidFill>
                <a:latin typeface="+mj-lt"/>
              </a:rPr>
              <a:t>“meaningfully greater”</a:t>
            </a:r>
            <a:r>
              <a:rPr lang="en-US" sz="2700" i="1" dirty="0" smtClean="0">
                <a:latin typeface="+mj-lt"/>
              </a:rPr>
              <a:t> </a:t>
            </a:r>
            <a:r>
              <a:rPr lang="en-US" sz="2700" dirty="0" smtClean="0">
                <a:latin typeface="+mj-lt"/>
              </a:rPr>
              <a:t>than the percentage of minority and low-income population in the general population. (EPA EJ Guidance)</a:t>
            </a:r>
          </a:p>
          <a:p>
            <a:pPr lvl="0">
              <a:spcAft>
                <a:spcPts val="1200"/>
              </a:spcAft>
            </a:pPr>
            <a:r>
              <a:rPr lang="en-US" sz="2700" dirty="0" smtClean="0">
                <a:latin typeface="+mj-lt"/>
              </a:rPr>
              <a:t>Comparative analysis between the share of EJ population groups near major truck corridors and the share in the regional level.</a:t>
            </a:r>
          </a:p>
          <a:p>
            <a:pPr marL="0" lvl="0" indent="0">
              <a:spcAft>
                <a:spcPts val="1200"/>
              </a:spcAft>
              <a:buNone/>
            </a:pPr>
            <a:endParaRPr lang="en-US" sz="2700" dirty="0" smtClean="0">
              <a:latin typeface="+mj-lt"/>
            </a:endParaRPr>
          </a:p>
          <a:p>
            <a:pPr lvl="0">
              <a:spcAft>
                <a:spcPts val="1200"/>
              </a:spcAft>
            </a:pPr>
            <a:endParaRPr lang="en-US" sz="2700" dirty="0" smtClean="0">
              <a:latin typeface="+mj-lt"/>
            </a:endParaRPr>
          </a:p>
          <a:p>
            <a:pPr lvl="0">
              <a:spcAft>
                <a:spcPts val="1200"/>
              </a:spcAft>
            </a:pPr>
            <a:endParaRPr lang="en-US" sz="2700" dirty="0">
              <a:latin typeface="+mj-lt"/>
            </a:endParaRPr>
          </a:p>
          <a:p>
            <a:pPr>
              <a:spcAft>
                <a:spcPts val="1200"/>
              </a:spcAft>
            </a:pPr>
            <a:endParaRPr lang="en-US" sz="2700" dirty="0">
              <a:latin typeface="+mj-lt"/>
            </a:endParaRPr>
          </a:p>
        </p:txBody>
      </p:sp>
    </p:spTree>
    <p:extLst>
      <p:ext uri="{BB962C8B-B14F-4D97-AF65-F5344CB8AC3E}">
        <p14:creationId xmlns:p14="http://schemas.microsoft.com/office/powerpoint/2010/main" val="1438791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Determining </a:t>
            </a:r>
            <a:r>
              <a:rPr lang="en-US" sz="3200" dirty="0">
                <a:latin typeface="+mj-lt"/>
              </a:rPr>
              <a:t>Distance </a:t>
            </a:r>
            <a:r>
              <a:rPr lang="en-US" sz="3200" dirty="0" smtClean="0">
                <a:latin typeface="+mj-lt"/>
              </a:rPr>
              <a:t>Criteria</a:t>
            </a:r>
            <a:endParaRPr lang="en-US" sz="3200" dirty="0">
              <a:latin typeface="+mj-l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01605" y="1600200"/>
            <a:ext cx="3861395" cy="4826744"/>
          </a:xfrm>
        </p:spPr>
      </p:pic>
      <p:sp>
        <p:nvSpPr>
          <p:cNvPr id="6" name="Right Arrow 5"/>
          <p:cNvSpPr/>
          <p:nvPr/>
        </p:nvSpPr>
        <p:spPr>
          <a:xfrm rot="18780000">
            <a:off x="6914280" y="4470289"/>
            <a:ext cx="1016696" cy="494325"/>
          </a:xfrm>
          <a:prstGeom prst="rightArrow">
            <a:avLst/>
          </a:prstGeom>
          <a:gradFill flip="none" rotWithShape="1">
            <a:gsLst>
              <a:gs pos="0">
                <a:srgbClr val="FFC000"/>
              </a:gs>
              <a:gs pos="100000">
                <a:srgbClr val="FFFF9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8780000">
            <a:off x="7007872" y="4697832"/>
            <a:ext cx="696024" cy="252377"/>
          </a:xfrm>
          <a:prstGeom prst="rect">
            <a:avLst/>
          </a:prstGeom>
        </p:spPr>
        <p:txBody>
          <a:bodyPr wrap="none">
            <a:spAutoFit/>
          </a:bodyPr>
          <a:lstStyle/>
          <a:p>
            <a:pPr eaLnBrk="1" hangingPunct="1">
              <a:lnSpc>
                <a:spcPct val="80000"/>
              </a:lnSpc>
            </a:pPr>
            <a:r>
              <a:rPr lang="en-US" sz="1300" dirty="0" smtClean="0">
                <a:solidFill>
                  <a:srgbClr val="002060"/>
                </a:solidFill>
              </a:rPr>
              <a:t>1,000ft</a:t>
            </a:r>
            <a:endParaRPr lang="en-US" sz="1300" dirty="0">
              <a:solidFill>
                <a:srgbClr val="002060"/>
              </a:solidFill>
            </a:endParaRPr>
          </a:p>
        </p:txBody>
      </p:sp>
      <p:sp>
        <p:nvSpPr>
          <p:cNvPr id="8" name="Right Arrow 7"/>
          <p:cNvSpPr/>
          <p:nvPr/>
        </p:nvSpPr>
        <p:spPr>
          <a:xfrm rot="18780000">
            <a:off x="6314224" y="4052861"/>
            <a:ext cx="486069" cy="494325"/>
          </a:xfrm>
          <a:prstGeom prst="rightArrow">
            <a:avLst/>
          </a:prstGeom>
          <a:gradFill flip="none" rotWithShape="1">
            <a:gsLst>
              <a:gs pos="0">
                <a:srgbClr val="FFC000"/>
              </a:gs>
              <a:gs pos="100000">
                <a:srgbClr val="FFFF9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8780000">
            <a:off x="6286883" y="4206240"/>
            <a:ext cx="556563" cy="252377"/>
          </a:xfrm>
          <a:prstGeom prst="rect">
            <a:avLst/>
          </a:prstGeom>
        </p:spPr>
        <p:txBody>
          <a:bodyPr wrap="none">
            <a:spAutoFit/>
          </a:bodyPr>
          <a:lstStyle/>
          <a:p>
            <a:pPr eaLnBrk="1" hangingPunct="1">
              <a:lnSpc>
                <a:spcPct val="80000"/>
              </a:lnSpc>
            </a:pPr>
            <a:r>
              <a:rPr lang="en-US" sz="1300" dirty="0" smtClean="0">
                <a:solidFill>
                  <a:srgbClr val="002060"/>
                </a:solidFill>
              </a:rPr>
              <a:t>500ft</a:t>
            </a:r>
            <a:endParaRPr lang="en-US" sz="1300" dirty="0">
              <a:solidFill>
                <a:srgbClr val="002060"/>
              </a:solidFill>
            </a:endParaRPr>
          </a:p>
        </p:txBody>
      </p:sp>
      <p:sp>
        <p:nvSpPr>
          <p:cNvPr id="10" name="Content Placeholder 2"/>
          <p:cNvSpPr txBox="1">
            <a:spLocks/>
          </p:cNvSpPr>
          <p:nvPr/>
        </p:nvSpPr>
        <p:spPr bwMode="auto">
          <a:xfrm>
            <a:off x="533400" y="1600200"/>
            <a:ext cx="4191000" cy="48267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600"/>
              </a:spcAft>
            </a:pPr>
            <a:r>
              <a:rPr lang="en-US" sz="2800" dirty="0" smtClean="0">
                <a:latin typeface="+mj-lt"/>
              </a:rPr>
              <a:t>Buffer distance criteria</a:t>
            </a:r>
          </a:p>
          <a:p>
            <a:pPr lvl="0">
              <a:spcAft>
                <a:spcPts val="600"/>
              </a:spcAft>
            </a:pPr>
            <a:r>
              <a:rPr lang="en-US" sz="2800" dirty="0" smtClean="0">
                <a:latin typeface="+mj-lt"/>
              </a:rPr>
              <a:t>Guidance </a:t>
            </a:r>
            <a:r>
              <a:rPr lang="en-US" sz="2800" dirty="0">
                <a:latin typeface="+mj-lt"/>
              </a:rPr>
              <a:t>and </a:t>
            </a:r>
            <a:r>
              <a:rPr lang="en-US" sz="2800" dirty="0" smtClean="0">
                <a:latin typeface="+mj-lt"/>
              </a:rPr>
              <a:t>recommendations </a:t>
            </a:r>
            <a:r>
              <a:rPr lang="en-US" sz="2800" dirty="0">
                <a:latin typeface="+mj-lt"/>
              </a:rPr>
              <a:t>from various </a:t>
            </a:r>
            <a:r>
              <a:rPr lang="en-US" sz="2800" dirty="0" smtClean="0">
                <a:latin typeface="+mj-lt"/>
              </a:rPr>
              <a:t>organizations</a:t>
            </a:r>
          </a:p>
          <a:p>
            <a:pPr>
              <a:spcAft>
                <a:spcPts val="600"/>
              </a:spcAft>
            </a:pPr>
            <a:r>
              <a:rPr lang="en-US" sz="2800" dirty="0">
                <a:latin typeface="+mj-lt"/>
              </a:rPr>
              <a:t>500 </a:t>
            </a:r>
            <a:r>
              <a:rPr lang="en-US" sz="2800" dirty="0" err="1" smtClean="0">
                <a:latin typeface="+mj-lt"/>
              </a:rPr>
              <a:t>ft</a:t>
            </a:r>
            <a:r>
              <a:rPr lang="en-US" sz="2800" dirty="0" smtClean="0">
                <a:latin typeface="+mj-lt"/>
              </a:rPr>
              <a:t> </a:t>
            </a:r>
            <a:r>
              <a:rPr lang="en-US" sz="2800" dirty="0" smtClean="0">
                <a:latin typeface="+mj-lt"/>
                <a:sym typeface="Wingdings" pitchFamily="2" charset="2"/>
              </a:rPr>
              <a:t>vs. </a:t>
            </a:r>
            <a:r>
              <a:rPr lang="en-US" sz="2800" dirty="0" smtClean="0">
                <a:latin typeface="+mj-lt"/>
              </a:rPr>
              <a:t>1,000 </a:t>
            </a:r>
            <a:r>
              <a:rPr lang="en-US" sz="2800" dirty="0" err="1" smtClean="0">
                <a:latin typeface="+mj-lt"/>
              </a:rPr>
              <a:t>ft</a:t>
            </a:r>
            <a:endParaRPr lang="en-US" sz="2800" dirty="0">
              <a:solidFill>
                <a:schemeClr val="bg1"/>
              </a:solidFill>
              <a:latin typeface="+mj-lt"/>
            </a:endParaRPr>
          </a:p>
          <a:p>
            <a:pPr>
              <a:spcAft>
                <a:spcPts val="600"/>
              </a:spcAft>
            </a:pPr>
            <a:r>
              <a:rPr lang="en-US" sz="2800" dirty="0">
                <a:latin typeface="+mj-lt"/>
              </a:rPr>
              <a:t>No significant difference between the two </a:t>
            </a:r>
            <a:r>
              <a:rPr lang="en-US" sz="2800" dirty="0" smtClean="0">
                <a:latin typeface="+mj-lt"/>
              </a:rPr>
              <a:t>buffers</a:t>
            </a:r>
            <a:endParaRPr lang="en-US" sz="2800" dirty="0">
              <a:solidFill>
                <a:schemeClr val="bg1"/>
              </a:solidFill>
              <a:latin typeface="+mj-lt"/>
            </a:endParaRPr>
          </a:p>
        </p:txBody>
      </p:sp>
    </p:spTree>
    <p:extLst>
      <p:ext uri="{BB962C8B-B14F-4D97-AF65-F5344CB8AC3E}">
        <p14:creationId xmlns:p14="http://schemas.microsoft.com/office/powerpoint/2010/main" val="105717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901605" y="1600200"/>
            <a:ext cx="3861394" cy="4826743"/>
          </a:xfrm>
          <a:prstGeom prst="rect">
            <a:avLst/>
          </a:prstGeom>
          <a:noFill/>
          <a:ln w="9525">
            <a:noFill/>
            <a:miter lim="800000"/>
            <a:headEnd/>
            <a:tailEnd/>
          </a:ln>
        </p:spPr>
      </p:pic>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901605" y="1600200"/>
            <a:ext cx="3861394" cy="4826742"/>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lstStyle/>
          <a:p>
            <a:r>
              <a:rPr lang="en-US" sz="3200" dirty="0" smtClean="0">
                <a:latin typeface="+mj-lt"/>
              </a:rPr>
              <a:t>Residential Area-Weighted Interpolation</a:t>
            </a:r>
            <a:endParaRPr lang="en-US" sz="3200" dirty="0">
              <a:latin typeface="+mj-lt"/>
            </a:endParaRPr>
          </a:p>
        </p:txBody>
      </p:sp>
      <p:sp>
        <p:nvSpPr>
          <p:cNvPr id="6" name="Content Placeholder 2"/>
          <p:cNvSpPr txBox="1">
            <a:spLocks/>
          </p:cNvSpPr>
          <p:nvPr/>
        </p:nvSpPr>
        <p:spPr bwMode="auto">
          <a:xfrm>
            <a:off x="533400" y="1600201"/>
            <a:ext cx="41148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700" dirty="0" smtClean="0">
                <a:latin typeface="+mj-lt"/>
              </a:rPr>
              <a:t>Population estimates based </a:t>
            </a:r>
            <a:r>
              <a:rPr lang="en-US" sz="2700" dirty="0">
                <a:latin typeface="+mj-lt"/>
              </a:rPr>
              <a:t>on </a:t>
            </a:r>
            <a:r>
              <a:rPr lang="en-US" sz="2700" dirty="0" smtClean="0">
                <a:latin typeface="+mj-lt"/>
              </a:rPr>
              <a:t>ratio of res. area in 500ft buffer to res. area in entire TAZ</a:t>
            </a:r>
            <a:endParaRPr lang="en-US" sz="2700" dirty="0">
              <a:latin typeface="+mj-lt"/>
            </a:endParaRPr>
          </a:p>
        </p:txBody>
      </p:sp>
      <p:sp>
        <p:nvSpPr>
          <p:cNvPr id="1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7" name="Group 26"/>
          <p:cNvGrpSpPr>
            <a:grpSpLocks noChangeAspect="1"/>
          </p:cNvGrpSpPr>
          <p:nvPr/>
        </p:nvGrpSpPr>
        <p:grpSpPr>
          <a:xfrm>
            <a:off x="757238" y="3505200"/>
            <a:ext cx="3967162" cy="2743200"/>
            <a:chOff x="520834" y="2590800"/>
            <a:chExt cx="4407959" cy="3048000"/>
          </a:xfrm>
        </p:grpSpPr>
        <p:graphicFrame>
          <p:nvGraphicFramePr>
            <p:cNvPr id="12" name="Object 11"/>
            <p:cNvGraphicFramePr>
              <a:graphicFrameLocks noChangeAspect="1"/>
            </p:cNvGraphicFramePr>
            <p:nvPr>
              <p:extLst>
                <p:ext uri="{D42A27DB-BD31-4B8C-83A1-F6EECF244321}">
                  <p14:modId xmlns:p14="http://schemas.microsoft.com/office/powerpoint/2010/main" val="3258138605"/>
                </p:ext>
              </p:extLst>
            </p:nvPr>
          </p:nvGraphicFramePr>
          <p:xfrm>
            <a:off x="520834" y="2590800"/>
            <a:ext cx="4217459" cy="532694"/>
          </p:xfrm>
          <a:graphic>
            <a:graphicData uri="http://schemas.openxmlformats.org/presentationml/2006/ole">
              <mc:AlternateContent xmlns:mc="http://schemas.openxmlformats.org/markup-compatibility/2006">
                <mc:Choice xmlns:v="urn:schemas-microsoft-com:vml" Requires="v">
                  <p:oleObj spid="_x0000_s3781" name="Equation" r:id="rId6" imgW="1942920" imgH="253800" progId="Equation.3">
                    <p:embed/>
                  </p:oleObj>
                </mc:Choice>
                <mc:Fallback>
                  <p:oleObj name="Equation" r:id="rId6" imgW="1942920" imgH="253800" progId="Equation.3">
                    <p:embed/>
                    <p:pic>
                      <p:nvPicPr>
                        <p:cNvPr id="0" name="Object 4"/>
                        <p:cNvPicPr>
                          <a:picLocks noChangeAspect="1" noChangeArrowheads="1"/>
                        </p:cNvPicPr>
                        <p:nvPr/>
                      </p:nvPicPr>
                      <p:blipFill>
                        <a:blip r:embed="rId7"/>
                        <a:srcRect/>
                        <a:stretch>
                          <a:fillRect/>
                        </a:stretch>
                      </p:blipFill>
                      <p:spPr bwMode="auto">
                        <a:xfrm>
                          <a:off x="520834" y="2590800"/>
                          <a:ext cx="4217459" cy="532694"/>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680373064"/>
                </p:ext>
              </p:extLst>
            </p:nvPr>
          </p:nvGraphicFramePr>
          <p:xfrm>
            <a:off x="568767" y="3521586"/>
            <a:ext cx="705465" cy="487107"/>
          </p:xfrm>
          <a:graphic>
            <a:graphicData uri="http://schemas.openxmlformats.org/presentationml/2006/ole">
              <mc:AlternateContent xmlns:mc="http://schemas.openxmlformats.org/markup-compatibility/2006">
                <mc:Choice xmlns:v="urn:schemas-microsoft-com:vml" Requires="v">
                  <p:oleObj spid="_x0000_s3782" name="Equation" r:id="rId8" imgW="368140" imgH="253890" progId="Equation.3">
                    <p:embed/>
                  </p:oleObj>
                </mc:Choice>
                <mc:Fallback>
                  <p:oleObj name="Equation" r:id="rId8" imgW="368140" imgH="25389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767" y="3521586"/>
                          <a:ext cx="705465" cy="487107"/>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770656082"/>
                </p:ext>
              </p:extLst>
            </p:nvPr>
          </p:nvGraphicFramePr>
          <p:xfrm>
            <a:off x="568767" y="4064955"/>
            <a:ext cx="604685" cy="487107"/>
          </p:xfrm>
          <a:graphic>
            <a:graphicData uri="http://schemas.openxmlformats.org/presentationml/2006/ole">
              <mc:AlternateContent xmlns:mc="http://schemas.openxmlformats.org/markup-compatibility/2006">
                <mc:Choice xmlns:v="urn:schemas-microsoft-com:vml" Requires="v">
                  <p:oleObj spid="_x0000_s3783" name="Equation" r:id="rId10" imgW="317225" imgH="253780" progId="Equation.3">
                    <p:embed/>
                  </p:oleObj>
                </mc:Choice>
                <mc:Fallback>
                  <p:oleObj name="Equation" r:id="rId10" imgW="317225" imgH="25378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8767" y="4064955"/>
                          <a:ext cx="604685" cy="487107"/>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242920615"/>
                </p:ext>
              </p:extLst>
            </p:nvPr>
          </p:nvGraphicFramePr>
          <p:xfrm>
            <a:off x="568767" y="4608324"/>
            <a:ext cx="879033" cy="487107"/>
          </p:xfrm>
          <a:graphic>
            <a:graphicData uri="http://schemas.openxmlformats.org/presentationml/2006/ole">
              <mc:AlternateContent xmlns:mc="http://schemas.openxmlformats.org/markup-compatibility/2006">
                <mc:Choice xmlns:v="urn:schemas-microsoft-com:vml" Requires="v">
                  <p:oleObj spid="_x0000_s3784" name="Equation" r:id="rId12" imgW="457002" imgH="253890" progId="Equation.3">
                    <p:embed/>
                  </p:oleObj>
                </mc:Choice>
                <mc:Fallback>
                  <p:oleObj name="Equation" r:id="rId12" imgW="457002" imgH="25389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8767" y="4608324"/>
                          <a:ext cx="879033" cy="487107"/>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21260438"/>
                </p:ext>
              </p:extLst>
            </p:nvPr>
          </p:nvGraphicFramePr>
          <p:xfrm>
            <a:off x="568767" y="5151693"/>
            <a:ext cx="778251" cy="487107"/>
          </p:xfrm>
          <a:graphic>
            <a:graphicData uri="http://schemas.openxmlformats.org/presentationml/2006/ole">
              <mc:AlternateContent xmlns:mc="http://schemas.openxmlformats.org/markup-compatibility/2006">
                <mc:Choice xmlns:v="urn:schemas-microsoft-com:vml" Requires="v">
                  <p:oleObj spid="_x0000_s3785" name="Equation" r:id="rId14" imgW="406048" imgH="253780" progId="Equation.3">
                    <p:embed/>
                  </p:oleObj>
                </mc:Choice>
                <mc:Fallback>
                  <p:oleObj name="Equation" r:id="rId14" imgW="406048" imgH="253780" progId="Equation.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767" y="5151693"/>
                          <a:ext cx="778251" cy="487107"/>
                        </a:xfrm>
                        <a:prstGeom prst="rect">
                          <a:avLst/>
                        </a:prstGeom>
                        <a:noFill/>
                      </p:spPr>
                    </p:pic>
                  </p:oleObj>
                </mc:Fallback>
              </mc:AlternateContent>
            </a:graphicData>
          </a:graphic>
        </p:graphicFrame>
        <p:sp>
          <p:nvSpPr>
            <p:cNvPr id="21" name="Rectangle 20"/>
            <p:cNvSpPr/>
            <p:nvPr/>
          </p:nvSpPr>
          <p:spPr>
            <a:xfrm>
              <a:off x="1219200" y="3611251"/>
              <a:ext cx="3126213" cy="341974"/>
            </a:xfrm>
            <a:prstGeom prst="rect">
              <a:avLst/>
            </a:prstGeom>
          </p:spPr>
          <p:txBody>
            <a:bodyPr wrap="none">
              <a:spAutoFit/>
            </a:bodyPr>
            <a:lstStyle/>
            <a:p>
              <a:r>
                <a:rPr lang="en-US" sz="1400" i="1" dirty="0">
                  <a:solidFill>
                    <a:schemeClr val="tx1">
                      <a:lumMod val="75000"/>
                      <a:lumOff val="25000"/>
                    </a:schemeClr>
                  </a:solidFill>
                </a:rPr>
                <a:t>= total population in buffer </a:t>
              </a:r>
              <a:r>
                <a:rPr lang="en-US" sz="1400" i="1" dirty="0" smtClean="0">
                  <a:solidFill>
                    <a:schemeClr val="tx1">
                      <a:lumMod val="75000"/>
                      <a:lumOff val="25000"/>
                    </a:schemeClr>
                  </a:solidFill>
                </a:rPr>
                <a:t>(2008)</a:t>
              </a:r>
              <a:endParaRPr lang="en-US" sz="1400" i="1" dirty="0">
                <a:solidFill>
                  <a:schemeClr val="tx1">
                    <a:lumMod val="75000"/>
                    <a:lumOff val="25000"/>
                  </a:schemeClr>
                </a:solidFill>
              </a:endParaRPr>
            </a:p>
          </p:txBody>
        </p:sp>
        <p:sp>
          <p:nvSpPr>
            <p:cNvPr id="22" name="Rectangle 21"/>
            <p:cNvSpPr/>
            <p:nvPr/>
          </p:nvSpPr>
          <p:spPr>
            <a:xfrm>
              <a:off x="1219200" y="4154620"/>
              <a:ext cx="2979592" cy="341974"/>
            </a:xfrm>
            <a:prstGeom prst="rect">
              <a:avLst/>
            </a:prstGeom>
          </p:spPr>
          <p:txBody>
            <a:bodyPr wrap="none">
              <a:spAutoFit/>
            </a:bodyPr>
            <a:lstStyle/>
            <a:p>
              <a:r>
                <a:rPr lang="en-US" sz="1400" i="1" dirty="0">
                  <a:solidFill>
                    <a:schemeClr val="tx1">
                      <a:lumMod val="75000"/>
                      <a:lumOff val="25000"/>
                    </a:schemeClr>
                  </a:solidFill>
                </a:rPr>
                <a:t>= total population in </a:t>
              </a:r>
              <a:r>
                <a:rPr lang="en-US" sz="1400" i="1" dirty="0" smtClean="0">
                  <a:solidFill>
                    <a:schemeClr val="tx1">
                      <a:lumMod val="75000"/>
                      <a:lumOff val="25000"/>
                    </a:schemeClr>
                  </a:solidFill>
                </a:rPr>
                <a:t>TAZ (2008)</a:t>
              </a:r>
              <a:endParaRPr lang="en-US" sz="1400" i="1" dirty="0">
                <a:solidFill>
                  <a:schemeClr val="tx1">
                    <a:lumMod val="75000"/>
                    <a:lumOff val="25000"/>
                  </a:schemeClr>
                </a:solidFill>
              </a:endParaRPr>
            </a:p>
          </p:txBody>
        </p:sp>
        <p:sp>
          <p:nvSpPr>
            <p:cNvPr id="23" name="Rectangle 22"/>
            <p:cNvSpPr/>
            <p:nvPr/>
          </p:nvSpPr>
          <p:spPr>
            <a:xfrm>
              <a:off x="1360865" y="4697989"/>
              <a:ext cx="3567928" cy="341974"/>
            </a:xfrm>
            <a:prstGeom prst="rect">
              <a:avLst/>
            </a:prstGeom>
          </p:spPr>
          <p:txBody>
            <a:bodyPr wrap="none">
              <a:spAutoFit/>
            </a:bodyPr>
            <a:lstStyle/>
            <a:p>
              <a:r>
                <a:rPr lang="en-US" sz="1400" i="1" dirty="0">
                  <a:solidFill>
                    <a:schemeClr val="tx1">
                      <a:lumMod val="75000"/>
                      <a:lumOff val="25000"/>
                    </a:schemeClr>
                  </a:solidFill>
                </a:rPr>
                <a:t>= total </a:t>
              </a:r>
              <a:r>
                <a:rPr lang="en-US" sz="1400" i="1" dirty="0" smtClean="0">
                  <a:solidFill>
                    <a:schemeClr val="tx1">
                      <a:lumMod val="75000"/>
                      <a:lumOff val="25000"/>
                    </a:schemeClr>
                  </a:solidFill>
                </a:rPr>
                <a:t>residential area </a:t>
              </a:r>
              <a:r>
                <a:rPr lang="en-US" sz="1400" i="1" dirty="0">
                  <a:solidFill>
                    <a:schemeClr val="tx1">
                      <a:lumMod val="75000"/>
                      <a:lumOff val="25000"/>
                    </a:schemeClr>
                  </a:solidFill>
                </a:rPr>
                <a:t>in buffer </a:t>
              </a:r>
              <a:r>
                <a:rPr lang="en-US" sz="1400" i="1" dirty="0" smtClean="0">
                  <a:solidFill>
                    <a:schemeClr val="tx1">
                      <a:lumMod val="75000"/>
                      <a:lumOff val="25000"/>
                    </a:schemeClr>
                  </a:solidFill>
                </a:rPr>
                <a:t>(2008)</a:t>
              </a:r>
              <a:endParaRPr lang="en-US" sz="1400" i="1" dirty="0">
                <a:solidFill>
                  <a:schemeClr val="tx1">
                    <a:lumMod val="75000"/>
                    <a:lumOff val="25000"/>
                  </a:schemeClr>
                </a:solidFill>
              </a:endParaRPr>
            </a:p>
          </p:txBody>
        </p:sp>
        <p:sp>
          <p:nvSpPr>
            <p:cNvPr id="24" name="Rectangle 23"/>
            <p:cNvSpPr/>
            <p:nvPr/>
          </p:nvSpPr>
          <p:spPr>
            <a:xfrm>
              <a:off x="1371600" y="5241358"/>
              <a:ext cx="3421308" cy="341974"/>
            </a:xfrm>
            <a:prstGeom prst="rect">
              <a:avLst/>
            </a:prstGeom>
          </p:spPr>
          <p:txBody>
            <a:bodyPr wrap="none">
              <a:spAutoFit/>
            </a:bodyPr>
            <a:lstStyle/>
            <a:p>
              <a:r>
                <a:rPr lang="en-US" sz="1400" i="1" dirty="0">
                  <a:solidFill>
                    <a:schemeClr val="tx1">
                      <a:lumMod val="75000"/>
                      <a:lumOff val="25000"/>
                    </a:schemeClr>
                  </a:solidFill>
                </a:rPr>
                <a:t>= total </a:t>
              </a:r>
              <a:r>
                <a:rPr lang="en-US" sz="1400" i="1" dirty="0" smtClean="0">
                  <a:solidFill>
                    <a:schemeClr val="tx1">
                      <a:lumMod val="75000"/>
                      <a:lumOff val="25000"/>
                    </a:schemeClr>
                  </a:solidFill>
                </a:rPr>
                <a:t>residential area </a:t>
              </a:r>
              <a:r>
                <a:rPr lang="en-US" sz="1400" i="1" dirty="0">
                  <a:solidFill>
                    <a:schemeClr val="tx1">
                      <a:lumMod val="75000"/>
                      <a:lumOff val="25000"/>
                    </a:schemeClr>
                  </a:solidFill>
                </a:rPr>
                <a:t>in </a:t>
              </a:r>
              <a:r>
                <a:rPr lang="en-US" sz="1400" i="1" dirty="0" smtClean="0">
                  <a:solidFill>
                    <a:schemeClr val="tx1">
                      <a:lumMod val="75000"/>
                      <a:lumOff val="25000"/>
                    </a:schemeClr>
                  </a:solidFill>
                </a:rPr>
                <a:t>TAZ (2008)</a:t>
              </a:r>
              <a:endParaRPr lang="en-US" sz="1400" i="1" dirty="0">
                <a:solidFill>
                  <a:schemeClr val="tx1">
                    <a:lumMod val="75000"/>
                    <a:lumOff val="25000"/>
                  </a:schemeClr>
                </a:solidFill>
              </a:endParaRPr>
            </a:p>
          </p:txBody>
        </p:sp>
        <p:sp>
          <p:nvSpPr>
            <p:cNvPr id="25" name="Rectangle 24"/>
            <p:cNvSpPr/>
            <p:nvPr/>
          </p:nvSpPr>
          <p:spPr>
            <a:xfrm>
              <a:off x="533400" y="3197423"/>
              <a:ext cx="801858" cy="341974"/>
            </a:xfrm>
            <a:prstGeom prst="rect">
              <a:avLst/>
            </a:prstGeom>
          </p:spPr>
          <p:txBody>
            <a:bodyPr wrap="none">
              <a:spAutoFit/>
            </a:bodyPr>
            <a:lstStyle/>
            <a:p>
              <a:r>
                <a:rPr lang="en-US" sz="1400" i="1" dirty="0" smtClean="0">
                  <a:solidFill>
                    <a:schemeClr val="tx1">
                      <a:lumMod val="75000"/>
                      <a:lumOff val="25000"/>
                    </a:schemeClr>
                  </a:solidFill>
                </a:rPr>
                <a:t>where:</a:t>
              </a:r>
              <a:endParaRPr lang="en-US" sz="1400" i="1" dirty="0">
                <a:solidFill>
                  <a:schemeClr val="tx1">
                    <a:lumMod val="75000"/>
                    <a:lumOff val="25000"/>
                  </a:schemeClr>
                </a:solidFill>
              </a:endParaRPr>
            </a:p>
          </p:txBody>
        </p:sp>
      </p:grpSp>
    </p:spTree>
    <p:extLst>
      <p:ext uri="{BB962C8B-B14F-4D97-AF65-F5344CB8AC3E}">
        <p14:creationId xmlns:p14="http://schemas.microsoft.com/office/powerpoint/2010/main" val="30685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Emission </a:t>
            </a:r>
            <a:r>
              <a:rPr lang="en-US" sz="3200" dirty="0">
                <a:latin typeface="+mj-lt"/>
              </a:rPr>
              <a:t>Intensity </a:t>
            </a:r>
            <a:r>
              <a:rPr lang="en-US" sz="3200" dirty="0" smtClean="0">
                <a:latin typeface="+mj-lt"/>
              </a:rPr>
              <a:t>Estimates</a:t>
            </a:r>
            <a:endParaRPr lang="en-US" sz="3200" dirty="0">
              <a:latin typeface="+mj-lt"/>
            </a:endParaRPr>
          </a:p>
        </p:txBody>
      </p:sp>
      <p:sp>
        <p:nvSpPr>
          <p:cNvPr id="3" name="Content Placeholder 2"/>
          <p:cNvSpPr>
            <a:spLocks noGrp="1"/>
          </p:cNvSpPr>
          <p:nvPr>
            <p:ph idx="1"/>
          </p:nvPr>
        </p:nvSpPr>
        <p:spPr>
          <a:xfrm>
            <a:off x="533400" y="1600200"/>
            <a:ext cx="8001000" cy="4648199"/>
          </a:xfrm>
        </p:spPr>
        <p:txBody>
          <a:bodyPr/>
          <a:lstStyle/>
          <a:p>
            <a:pPr lvl="0">
              <a:spcAft>
                <a:spcPts val="600"/>
              </a:spcAft>
            </a:pPr>
            <a:r>
              <a:rPr lang="en-US" sz="2700" dirty="0" smtClean="0">
                <a:latin typeface="+mj-lt"/>
              </a:rPr>
              <a:t>SCAG Emission Impact Study</a:t>
            </a:r>
          </a:p>
          <a:p>
            <a:pPr lvl="0">
              <a:spcAft>
                <a:spcPts val="600"/>
              </a:spcAft>
            </a:pPr>
            <a:endParaRPr lang="en-US" sz="2400" dirty="0">
              <a:latin typeface="+mj-lt"/>
            </a:endParaRPr>
          </a:p>
          <a:p>
            <a:pPr lvl="0">
              <a:spcAft>
                <a:spcPts val="600"/>
              </a:spcAft>
            </a:pPr>
            <a:endParaRPr lang="en-US" sz="2400" dirty="0" smtClean="0">
              <a:latin typeface="+mj-lt"/>
            </a:endParaRPr>
          </a:p>
          <a:p>
            <a:pPr lvl="0">
              <a:spcAft>
                <a:spcPts val="600"/>
              </a:spcAft>
            </a:pPr>
            <a:endParaRPr lang="en-US" sz="2400" dirty="0">
              <a:latin typeface="+mj-lt"/>
            </a:endParaRPr>
          </a:p>
          <a:p>
            <a:pPr lvl="0">
              <a:spcAft>
                <a:spcPts val="600"/>
              </a:spcAft>
            </a:pPr>
            <a:endParaRPr lang="en-US" sz="2400" dirty="0" smtClean="0">
              <a:latin typeface="+mj-lt"/>
            </a:endParaRPr>
          </a:p>
          <a:p>
            <a:pPr lvl="0">
              <a:spcAft>
                <a:spcPts val="600"/>
              </a:spcAft>
            </a:pPr>
            <a:endParaRPr lang="en-US" sz="2400" dirty="0" smtClean="0">
              <a:latin typeface="+mj-lt"/>
            </a:endParaRPr>
          </a:p>
          <a:p>
            <a:pPr lvl="0">
              <a:spcAft>
                <a:spcPts val="600"/>
              </a:spcAft>
            </a:pPr>
            <a:r>
              <a:rPr lang="en-US" sz="2700" dirty="0" smtClean="0">
                <a:latin typeface="+mj-lt"/>
              </a:rPr>
              <a:t>Running emission estimates for air pollutants (ROG, CO, CO</a:t>
            </a:r>
            <a:r>
              <a:rPr lang="en-US" sz="2700" baseline="-25000" dirty="0">
                <a:latin typeface="+mj-lt"/>
              </a:rPr>
              <a:t>2</a:t>
            </a:r>
            <a:r>
              <a:rPr lang="en-US" sz="2700" dirty="0" smtClean="0">
                <a:latin typeface="+mj-lt"/>
              </a:rPr>
              <a:t>, NO</a:t>
            </a:r>
            <a:r>
              <a:rPr lang="en-US" sz="2700" baseline="-25000" dirty="0" smtClean="0">
                <a:latin typeface="+mj-lt"/>
              </a:rPr>
              <a:t>X</a:t>
            </a:r>
            <a:r>
              <a:rPr lang="en-US" sz="2700" dirty="0" smtClean="0">
                <a:latin typeface="+mj-lt"/>
              </a:rPr>
              <a:t>, SO</a:t>
            </a:r>
            <a:r>
              <a:rPr lang="en-US" sz="2700" baseline="-25000" dirty="0" smtClean="0">
                <a:latin typeface="+mj-lt"/>
              </a:rPr>
              <a:t>2</a:t>
            </a:r>
            <a:r>
              <a:rPr lang="en-US" sz="2700" dirty="0" smtClean="0">
                <a:latin typeface="+mj-lt"/>
              </a:rPr>
              <a:t>, PM</a:t>
            </a:r>
            <a:r>
              <a:rPr lang="en-US" sz="2700" baseline="-25000" dirty="0" smtClean="0">
                <a:latin typeface="+mj-lt"/>
              </a:rPr>
              <a:t>2.5</a:t>
            </a:r>
            <a:r>
              <a:rPr lang="en-US" sz="2700" dirty="0" smtClean="0">
                <a:latin typeface="+mj-lt"/>
              </a:rPr>
              <a:t>) for the year 2008 at TAZ </a:t>
            </a:r>
            <a:r>
              <a:rPr lang="en-US" sz="2700" dirty="0">
                <a:latin typeface="+mj-lt"/>
              </a:rPr>
              <a:t> </a:t>
            </a:r>
            <a:r>
              <a:rPr lang="en-US" sz="2700" dirty="0" smtClean="0">
                <a:latin typeface="+mj-lt"/>
              </a:rPr>
              <a:t>level</a:t>
            </a:r>
          </a:p>
        </p:txBody>
      </p:sp>
      <p:graphicFrame>
        <p:nvGraphicFramePr>
          <p:cNvPr id="4" name="Diagram 3"/>
          <p:cNvGraphicFramePr/>
          <p:nvPr>
            <p:extLst>
              <p:ext uri="{D42A27DB-BD31-4B8C-83A1-F6EECF244321}">
                <p14:modId xmlns:p14="http://schemas.microsoft.com/office/powerpoint/2010/main" val="2166452459"/>
              </p:ext>
            </p:extLst>
          </p:nvPr>
        </p:nvGraphicFramePr>
        <p:xfrm>
          <a:off x="838200" y="2362200"/>
          <a:ext cx="74676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877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8"/>
          <p:cNvSpPr>
            <a:spLocks noChangeArrowheads="1"/>
          </p:cNvSpPr>
          <p:nvPr/>
        </p:nvSpPr>
        <p:spPr bwMode="auto">
          <a:xfrm>
            <a:off x="171450" y="0"/>
            <a:ext cx="8801100" cy="1143000"/>
          </a:xfrm>
          <a:prstGeom prst="rect">
            <a:avLst/>
          </a:prstGeom>
          <a:noFill/>
          <a:ln>
            <a:noFill/>
          </a:ln>
          <a:extLst/>
        </p:spPr>
        <p:txBody>
          <a:bodyPr anchor="ctr"/>
          <a:lstStyle/>
          <a:p>
            <a:pPr algn="ctr">
              <a:defRPr/>
            </a:pPr>
            <a:r>
              <a:rPr lang="en-US" sz="3200" dirty="0" smtClean="0">
                <a:solidFill>
                  <a:srgbClr val="F9F9EF"/>
                </a:solidFill>
                <a:latin typeface="+mj-lt"/>
              </a:rPr>
              <a:t>Southern California Association of Governments (SCAG)</a:t>
            </a:r>
            <a:endParaRPr lang="en-US" sz="3200" dirty="0">
              <a:solidFill>
                <a:schemeClr val="tx2"/>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232" y="1351644"/>
            <a:ext cx="7495535" cy="5353954"/>
          </a:xfrm>
          <a:prstGeom prst="rect">
            <a:avLst/>
          </a:prstGeom>
          <a:blipFill dpi="0" rotWithShape="1">
            <a:blip r:embed="rId4"/>
            <a:srcRect/>
            <a:stretch>
              <a:fillRect l="50000"/>
            </a:stretch>
          </a:blipFill>
        </p:spPr>
      </p:pic>
    </p:spTree>
    <p:extLst>
      <p:ext uri="{BB962C8B-B14F-4D97-AF65-F5344CB8AC3E}">
        <p14:creationId xmlns:p14="http://schemas.microsoft.com/office/powerpoint/2010/main" val="111720944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Emission </a:t>
            </a:r>
            <a:r>
              <a:rPr lang="en-US" sz="3200" dirty="0">
                <a:latin typeface="+mj-lt"/>
              </a:rPr>
              <a:t>Intensity </a:t>
            </a:r>
            <a:r>
              <a:rPr lang="en-US" sz="3200" dirty="0" smtClean="0">
                <a:latin typeface="+mj-lt"/>
              </a:rPr>
              <a:t>Estimates (cont.)</a:t>
            </a:r>
            <a:endParaRPr lang="en-US" sz="3200" dirty="0">
              <a:latin typeface="+mj-lt"/>
            </a:endParaRPr>
          </a:p>
        </p:txBody>
      </p:sp>
      <p:sp>
        <p:nvSpPr>
          <p:cNvPr id="3" name="Content Placeholder 2"/>
          <p:cNvSpPr>
            <a:spLocks noGrp="1"/>
          </p:cNvSpPr>
          <p:nvPr>
            <p:ph idx="1"/>
          </p:nvPr>
        </p:nvSpPr>
        <p:spPr>
          <a:xfrm>
            <a:off x="533400" y="1600200"/>
            <a:ext cx="8001000" cy="4648199"/>
          </a:xfrm>
        </p:spPr>
        <p:txBody>
          <a:bodyPr/>
          <a:lstStyle/>
          <a:p>
            <a:pPr>
              <a:spcAft>
                <a:spcPts val="1200"/>
              </a:spcAft>
            </a:pPr>
            <a:r>
              <a:rPr lang="en-US" sz="2800" dirty="0" smtClean="0">
                <a:latin typeface="+mj-lt"/>
              </a:rPr>
              <a:t>Total emissions of TAZ located within 500 feet from major truck corridors, normalized by total acreage of TAZ</a:t>
            </a:r>
          </a:p>
          <a:p>
            <a:pPr>
              <a:spcAft>
                <a:spcPts val="1200"/>
              </a:spcAft>
            </a:pPr>
            <a:r>
              <a:rPr lang="en-US" sz="2800" dirty="0" smtClean="0">
                <a:latin typeface="+mj-lt"/>
              </a:rPr>
              <a:t>The emission data includes emissions from </a:t>
            </a:r>
            <a:r>
              <a:rPr lang="en-US" sz="2800" dirty="0" smtClean="0">
                <a:latin typeface="+mj-lt"/>
              </a:rPr>
              <a:t>heavy-duty vehicles</a:t>
            </a:r>
            <a:r>
              <a:rPr lang="en-US" sz="2800" dirty="0" smtClean="0">
                <a:latin typeface="+mj-lt"/>
              </a:rPr>
              <a:t> (</a:t>
            </a:r>
            <a:r>
              <a:rPr lang="en-US" sz="2800" dirty="0" smtClean="0">
                <a:latin typeface="+mj-lt"/>
              </a:rPr>
              <a:t>LHDT1, LHDT2, MHDT, HHDT).</a:t>
            </a:r>
          </a:p>
          <a:p>
            <a:pPr>
              <a:spcAft>
                <a:spcPts val="1200"/>
              </a:spcAft>
            </a:pPr>
            <a:r>
              <a:rPr lang="en-US" sz="2800" dirty="0" smtClean="0">
                <a:latin typeface="+mj-lt"/>
              </a:rPr>
              <a:t>Estimation of truck </a:t>
            </a:r>
            <a:r>
              <a:rPr lang="en-US" sz="2800" dirty="0">
                <a:latin typeface="+mj-lt"/>
              </a:rPr>
              <a:t>VMT </a:t>
            </a:r>
            <a:r>
              <a:rPr lang="en-US" sz="2800" dirty="0" smtClean="0">
                <a:latin typeface="+mj-lt"/>
              </a:rPr>
              <a:t>share to </a:t>
            </a:r>
            <a:r>
              <a:rPr lang="en-US" sz="2800" dirty="0">
                <a:latin typeface="+mj-lt"/>
              </a:rPr>
              <a:t>better assess the impacts of truck </a:t>
            </a:r>
            <a:r>
              <a:rPr lang="en-US" sz="2800" dirty="0" smtClean="0">
                <a:latin typeface="+mj-lt"/>
              </a:rPr>
              <a:t>movement</a:t>
            </a:r>
            <a:endParaRPr lang="en-US" sz="2800" dirty="0">
              <a:latin typeface="+mj-lt"/>
            </a:endParaRPr>
          </a:p>
        </p:txBody>
      </p:sp>
    </p:spTree>
    <p:extLst>
      <p:ext uri="{BB962C8B-B14F-4D97-AF65-F5344CB8AC3E}">
        <p14:creationId xmlns:p14="http://schemas.microsoft.com/office/powerpoint/2010/main" val="1731983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endParaRPr lang="en-US" sz="3200" dirty="0">
              <a:latin typeface="+mj-lt"/>
            </a:endParaRPr>
          </a:p>
        </p:txBody>
      </p:sp>
      <p:sp>
        <p:nvSpPr>
          <p:cNvPr id="3" name="Content Placeholder 2"/>
          <p:cNvSpPr>
            <a:spLocks noGrp="1"/>
          </p:cNvSpPr>
          <p:nvPr>
            <p:ph idx="1"/>
          </p:nvPr>
        </p:nvSpPr>
        <p:spPr/>
        <p:txBody>
          <a:bodyPr anchor="ctr"/>
          <a:lstStyle/>
          <a:p>
            <a:pPr marL="0" indent="0" algn="ctr">
              <a:buNone/>
            </a:pPr>
            <a:r>
              <a:rPr lang="en-US" sz="4000" b="1" dirty="0" smtClean="0">
                <a:latin typeface="+mn-lt"/>
              </a:rPr>
              <a:t>Results</a:t>
            </a:r>
            <a:endParaRPr lang="en-US" sz="4000" b="1" dirty="0">
              <a:latin typeface="+mn-lt"/>
            </a:endParaRPr>
          </a:p>
        </p:txBody>
      </p:sp>
    </p:spTree>
    <p:extLst>
      <p:ext uri="{BB962C8B-B14F-4D97-AF65-F5344CB8AC3E}">
        <p14:creationId xmlns:p14="http://schemas.microsoft.com/office/powerpoint/2010/main" val="581947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Distribution </a:t>
            </a:r>
            <a:r>
              <a:rPr lang="en-US" sz="3200" dirty="0">
                <a:latin typeface="+mj-lt"/>
              </a:rPr>
              <a:t>of EJ Population </a:t>
            </a:r>
            <a:r>
              <a:rPr lang="en-US" sz="3200" dirty="0" smtClean="0">
                <a:latin typeface="+mj-lt"/>
              </a:rPr>
              <a:t>Groups</a:t>
            </a:r>
            <a:br>
              <a:rPr lang="en-US" sz="3200" dirty="0" smtClean="0">
                <a:latin typeface="+mj-lt"/>
              </a:rPr>
            </a:br>
            <a:r>
              <a:rPr lang="en-US" sz="3200" dirty="0" smtClean="0">
                <a:latin typeface="+mj-lt"/>
              </a:rPr>
              <a:t>( Major Truck Corridors vs. SCAG Region )</a:t>
            </a:r>
            <a:endParaRPr lang="en-US" sz="32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530429"/>
              </p:ext>
            </p:extLst>
          </p:nvPr>
        </p:nvGraphicFramePr>
        <p:xfrm>
          <a:off x="544831" y="1600200"/>
          <a:ext cx="8054338" cy="4571997"/>
        </p:xfrm>
        <a:graphic>
          <a:graphicData uri="http://schemas.openxmlformats.org/drawingml/2006/table">
            <a:tbl>
              <a:tblPr firstRow="1" firstCol="1" bandRow="1">
                <a:tableStyleId>{00A15C55-8517-42AA-B614-E9B94910E393}</a:tableStyleId>
              </a:tblPr>
              <a:tblGrid>
                <a:gridCol w="2509634"/>
                <a:gridCol w="1386176"/>
                <a:gridCol w="1386176"/>
                <a:gridCol w="1386176"/>
                <a:gridCol w="1386176"/>
              </a:tblGrid>
              <a:tr h="63476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dirty="0" smtClean="0"/>
                        <a:t>Ethnic/Racial</a:t>
                      </a:r>
                      <a:br>
                        <a:rPr lang="en-US" sz="1800" b="1" u="none" dirty="0" smtClean="0"/>
                      </a:br>
                      <a:r>
                        <a:rPr lang="en-US" sz="1800" b="1" u="none" dirty="0" smtClean="0"/>
                        <a:t>/Other </a:t>
                      </a:r>
                      <a:r>
                        <a:rPr lang="en-US" sz="1800" b="1" dirty="0" smtClean="0"/>
                        <a:t>Indicators</a:t>
                      </a:r>
                      <a:endParaRPr lang="en-US" b="1" dirty="0" smtClean="0"/>
                    </a:p>
                  </a:txBody>
                  <a:tcPr anchor="ctr"/>
                </a:tc>
                <a:tc gridSpan="2">
                  <a:txBody>
                    <a:bodyPr/>
                    <a:lstStyle/>
                    <a:p>
                      <a:pPr algn="ctr" fontAlgn="ctr"/>
                      <a:r>
                        <a:rPr lang="en-US" sz="1800" b="0" u="none" strike="noStrike" dirty="0">
                          <a:effectLst/>
                        </a:rPr>
                        <a:t>500 </a:t>
                      </a:r>
                      <a:r>
                        <a:rPr lang="en-US" sz="1800" b="0" u="none" strike="noStrike" dirty="0" err="1" smtClean="0">
                          <a:effectLst/>
                        </a:rPr>
                        <a:t>ft</a:t>
                      </a:r>
                      <a:r>
                        <a:rPr lang="en-US" sz="1800" b="0" u="none" strike="noStrike" dirty="0" smtClean="0">
                          <a:effectLst/>
                        </a:rPr>
                        <a:t> </a:t>
                      </a:r>
                      <a:r>
                        <a:rPr lang="en-US" sz="1800" b="0" u="none" strike="noStrike" dirty="0">
                          <a:effectLst/>
                        </a:rPr>
                        <a:t>from Major Truck Corridors</a:t>
                      </a:r>
                      <a:endParaRPr lang="en-US" sz="1800" b="0" i="0" u="none" strike="noStrike" dirty="0">
                        <a:solidFill>
                          <a:srgbClr val="000000"/>
                        </a:solidFill>
                        <a:effectLst/>
                        <a:latin typeface="Times New Roman"/>
                      </a:endParaRPr>
                    </a:p>
                  </a:txBody>
                  <a:tcPr marL="9525" marR="9525" marT="9525" marB="0" anchor="ctr"/>
                </a:tc>
                <a:tc hMerge="1">
                  <a:txBody>
                    <a:bodyPr/>
                    <a:lstStyle/>
                    <a:p>
                      <a:endParaRPr lang="en-US"/>
                    </a:p>
                  </a:txBody>
                  <a:tcPr/>
                </a:tc>
                <a:tc gridSpan="2">
                  <a:txBody>
                    <a:bodyPr/>
                    <a:lstStyle/>
                    <a:p>
                      <a:pPr algn="ctr" fontAlgn="ctr"/>
                      <a:r>
                        <a:rPr lang="en-US" sz="1800" b="0" u="none" strike="noStrike" dirty="0">
                          <a:effectLst/>
                        </a:rPr>
                        <a:t>SCAG Region</a:t>
                      </a:r>
                      <a:endParaRPr lang="en-US" sz="1800" b="0" i="0" u="none" strike="noStrike" dirty="0">
                        <a:solidFill>
                          <a:srgbClr val="000000"/>
                        </a:solidFill>
                        <a:effectLst/>
                        <a:latin typeface="Times New Roman"/>
                      </a:endParaRPr>
                    </a:p>
                  </a:txBody>
                  <a:tcPr marL="9525" marR="9525" marT="9525" marB="0" anchor="ctr"/>
                </a:tc>
                <a:tc hMerge="1">
                  <a:txBody>
                    <a:bodyPr/>
                    <a:lstStyle/>
                    <a:p>
                      <a:endParaRPr lang="en-US"/>
                    </a:p>
                  </a:txBody>
                  <a:tcPr/>
                </a:tc>
              </a:tr>
              <a:tr h="395215">
                <a:tc vMerge="1">
                  <a:txBody>
                    <a:bodyPr/>
                    <a:lstStyle/>
                    <a:p>
                      <a:endParaRPr lang="en-US" sz="1800" dirty="0"/>
                    </a:p>
                  </a:txBody>
                  <a:tcPr/>
                </a:tc>
                <a:tc>
                  <a:txBody>
                    <a:bodyPr/>
                    <a:lstStyle/>
                    <a:p>
                      <a:pPr algn="ctr" fontAlgn="ctr"/>
                      <a:r>
                        <a:rPr lang="en-US" sz="1800" u="none" strike="noStrike" dirty="0">
                          <a:effectLst/>
                        </a:rPr>
                        <a:t>2008</a:t>
                      </a:r>
                      <a:endParaRPr lang="en-US" sz="1800" b="0" i="0" u="none" strike="noStrike" dirty="0">
                        <a:solidFill>
                          <a:srgbClr val="000000"/>
                        </a:solidFill>
                        <a:effectLst/>
                        <a:latin typeface="Times New Roman"/>
                      </a:endParaRPr>
                    </a:p>
                  </a:txBody>
                  <a:tcPr marL="9525" marR="9525" marT="9525" marB="0" anchor="ctr"/>
                </a:tc>
                <a:tc>
                  <a:txBody>
                    <a:bodyPr/>
                    <a:lstStyle/>
                    <a:p>
                      <a:pPr algn="ctr" fontAlgn="ctr"/>
                      <a:r>
                        <a:rPr lang="en-US" sz="1800" u="none" strike="noStrike" dirty="0">
                          <a:effectLst/>
                        </a:rPr>
                        <a:t>2035</a:t>
                      </a:r>
                      <a:endParaRPr lang="en-US" sz="1800" b="0" i="0" u="none" strike="noStrike" dirty="0">
                        <a:solidFill>
                          <a:srgbClr val="000000"/>
                        </a:solidFill>
                        <a:effectLst/>
                        <a:latin typeface="Times New Roman"/>
                      </a:endParaRPr>
                    </a:p>
                  </a:txBody>
                  <a:tcPr marL="9525" marR="9525" marT="9525" marB="0" anchor="ctr"/>
                </a:tc>
                <a:tc>
                  <a:txBody>
                    <a:bodyPr/>
                    <a:lstStyle/>
                    <a:p>
                      <a:pPr algn="ctr" fontAlgn="ctr"/>
                      <a:r>
                        <a:rPr lang="en-US" sz="1800" u="none" strike="noStrike">
                          <a:effectLst/>
                        </a:rPr>
                        <a:t>2008</a:t>
                      </a:r>
                      <a:endParaRPr lang="en-US" sz="1800" b="0" i="0" u="none" strike="noStrike">
                        <a:solidFill>
                          <a:srgbClr val="000000"/>
                        </a:solidFill>
                        <a:effectLst/>
                        <a:latin typeface="Times New Roman"/>
                      </a:endParaRPr>
                    </a:p>
                  </a:txBody>
                  <a:tcPr marL="9525" marR="9525" marT="9525" marB="0" anchor="ctr"/>
                </a:tc>
                <a:tc>
                  <a:txBody>
                    <a:bodyPr/>
                    <a:lstStyle/>
                    <a:p>
                      <a:pPr algn="ctr" fontAlgn="ctr"/>
                      <a:r>
                        <a:rPr lang="en-US" sz="1800" u="none" strike="noStrike" dirty="0">
                          <a:effectLst/>
                        </a:rPr>
                        <a:t>2035</a:t>
                      </a:r>
                      <a:endParaRPr lang="en-US" sz="1800" b="0" i="0" u="none" strike="noStrike" dirty="0">
                        <a:solidFill>
                          <a:srgbClr val="000000"/>
                        </a:solidFill>
                        <a:effectLst/>
                        <a:latin typeface="Times New Roman"/>
                      </a:endParaRPr>
                    </a:p>
                  </a:txBody>
                  <a:tcPr marL="9525" marR="9525" marT="9525" marB="0" anchor="ctr"/>
                </a:tc>
              </a:tr>
              <a:tr h="393558">
                <a:tc>
                  <a:txBody>
                    <a:bodyPr/>
                    <a:lstStyle/>
                    <a:p>
                      <a:pPr algn="ctr" fontAlgn="ctr"/>
                      <a:r>
                        <a:rPr lang="en-US" sz="1800" u="none" strike="noStrike" dirty="0">
                          <a:effectLst/>
                        </a:rPr>
                        <a:t>Hispanic</a:t>
                      </a:r>
                      <a:endParaRPr lang="en-US" sz="1800" b="0" i="0" u="none" strike="noStrike" dirty="0">
                        <a:solidFill>
                          <a:srgbClr val="000000"/>
                        </a:solidFill>
                        <a:effectLst/>
                        <a:latin typeface="Times New Roman"/>
                      </a:endParaRPr>
                    </a:p>
                  </a:txBody>
                  <a:tcPr marL="9525" marR="9525" marT="9525" marB="0" anchor="ctr"/>
                </a:tc>
                <a:tc>
                  <a:txBody>
                    <a:bodyPr/>
                    <a:lstStyle/>
                    <a:p>
                      <a:pPr algn="r" fontAlgn="ctr"/>
                      <a:r>
                        <a:rPr lang="en-US" sz="1800" b="1" u="none" strike="noStrike" dirty="0">
                          <a:solidFill>
                            <a:srgbClr val="0070C0"/>
                          </a:solidFill>
                          <a:effectLst/>
                        </a:rPr>
                        <a:t>56.2%</a:t>
                      </a:r>
                      <a:endParaRPr lang="en-US" sz="1800" b="1" i="0" u="none" strike="noStrike" dirty="0">
                        <a:solidFill>
                          <a:srgbClr val="0070C0"/>
                        </a:solidFill>
                        <a:effectLst/>
                        <a:latin typeface="Times New Roman"/>
                      </a:endParaRPr>
                    </a:p>
                  </a:txBody>
                  <a:tcPr marL="9525" marR="85725" marT="9525" marB="0" anchor="ctr"/>
                </a:tc>
                <a:tc>
                  <a:txBody>
                    <a:bodyPr/>
                    <a:lstStyle/>
                    <a:p>
                      <a:pPr algn="r" fontAlgn="ctr"/>
                      <a:r>
                        <a:rPr lang="en-US" sz="1800" b="1" u="none" strike="noStrike" dirty="0">
                          <a:solidFill>
                            <a:srgbClr val="0070C0"/>
                          </a:solidFill>
                          <a:effectLst/>
                        </a:rPr>
                        <a:t>64.8%</a:t>
                      </a:r>
                      <a:endParaRPr lang="en-US" sz="1800" b="1" i="0" u="none" strike="noStrike" dirty="0">
                        <a:solidFill>
                          <a:srgbClr val="0070C0"/>
                        </a:solidFill>
                        <a:effectLst/>
                        <a:latin typeface="Times New Roman"/>
                      </a:endParaRPr>
                    </a:p>
                  </a:txBody>
                  <a:tcPr marL="9525" marR="85725" marT="9525" marB="0" anchor="ctr"/>
                </a:tc>
                <a:tc>
                  <a:txBody>
                    <a:bodyPr/>
                    <a:lstStyle/>
                    <a:p>
                      <a:pPr algn="r" fontAlgn="ctr"/>
                      <a:r>
                        <a:rPr lang="en-US" sz="1800" b="1" u="none" strike="noStrike" dirty="0">
                          <a:solidFill>
                            <a:schemeClr val="tx1"/>
                          </a:solidFill>
                          <a:effectLst/>
                        </a:rPr>
                        <a:t>44.8%</a:t>
                      </a:r>
                      <a:endParaRPr lang="en-US" sz="1800" b="1" i="0" u="none" strike="noStrike" dirty="0">
                        <a:solidFill>
                          <a:schemeClr val="tx1"/>
                        </a:solidFill>
                        <a:effectLst/>
                        <a:latin typeface="Times New Roman"/>
                      </a:endParaRPr>
                    </a:p>
                  </a:txBody>
                  <a:tcPr marL="9525" marR="85725" marT="9525" marB="0" anchor="ctr"/>
                </a:tc>
                <a:tc>
                  <a:txBody>
                    <a:bodyPr/>
                    <a:lstStyle/>
                    <a:p>
                      <a:pPr algn="r" fontAlgn="ctr"/>
                      <a:r>
                        <a:rPr lang="en-US" sz="1800" b="1" u="none" strike="noStrike" dirty="0">
                          <a:solidFill>
                            <a:schemeClr val="tx1"/>
                          </a:solidFill>
                          <a:effectLst/>
                        </a:rPr>
                        <a:t>55.4%</a:t>
                      </a:r>
                      <a:endParaRPr lang="en-US" sz="1800" b="1" i="0" u="none" strike="noStrike" dirty="0">
                        <a:solidFill>
                          <a:schemeClr val="tx1"/>
                        </a:solidFill>
                        <a:effectLst/>
                        <a:latin typeface="Times New Roman"/>
                      </a:endParaRPr>
                    </a:p>
                  </a:txBody>
                  <a:tcPr marL="9525" marR="85725" marT="9525" marB="0" anchor="ctr"/>
                </a:tc>
              </a:tr>
              <a:tr h="393558">
                <a:tc>
                  <a:txBody>
                    <a:bodyPr/>
                    <a:lstStyle/>
                    <a:p>
                      <a:pPr algn="ctr" fontAlgn="ctr"/>
                      <a:r>
                        <a:rPr lang="en-US" sz="1800" u="none" strike="noStrike" dirty="0">
                          <a:effectLst/>
                        </a:rPr>
                        <a:t>NH White</a:t>
                      </a:r>
                      <a:endParaRPr lang="en-US" sz="1800" b="0" i="0" u="none" strike="noStrike" dirty="0">
                        <a:solidFill>
                          <a:srgbClr val="000000"/>
                        </a:solidFill>
                        <a:effectLst/>
                        <a:latin typeface="Times New Roman"/>
                      </a:endParaRPr>
                    </a:p>
                  </a:txBody>
                  <a:tcPr marL="9525" marR="9525" marT="9525" marB="0" anchor="ctr"/>
                </a:tc>
                <a:tc>
                  <a:txBody>
                    <a:bodyPr/>
                    <a:lstStyle/>
                    <a:p>
                      <a:pPr algn="r" fontAlgn="ctr"/>
                      <a:r>
                        <a:rPr lang="en-US" sz="1800" b="1" u="none" strike="noStrike" dirty="0">
                          <a:solidFill>
                            <a:srgbClr val="FF0000"/>
                          </a:solidFill>
                          <a:effectLst/>
                        </a:rPr>
                        <a:t>23.2%</a:t>
                      </a:r>
                      <a:endParaRPr lang="en-US" sz="1800" b="1" i="0" u="none" strike="noStrike" dirty="0">
                        <a:solidFill>
                          <a:srgbClr val="FF0000"/>
                        </a:solidFill>
                        <a:effectLst/>
                        <a:latin typeface="Times New Roman"/>
                      </a:endParaRPr>
                    </a:p>
                  </a:txBody>
                  <a:tcPr marL="9525" marR="85725" marT="9525" marB="0" anchor="ctr"/>
                </a:tc>
                <a:tc>
                  <a:txBody>
                    <a:bodyPr/>
                    <a:lstStyle/>
                    <a:p>
                      <a:pPr algn="r" fontAlgn="ctr"/>
                      <a:r>
                        <a:rPr lang="en-US" sz="1800" b="1" u="none" strike="noStrike" dirty="0">
                          <a:solidFill>
                            <a:srgbClr val="FF0000"/>
                          </a:solidFill>
                          <a:effectLst/>
                        </a:rPr>
                        <a:t>15.5%</a:t>
                      </a:r>
                      <a:endParaRPr lang="en-US" sz="1800" b="1" i="0" u="none" strike="noStrike" dirty="0">
                        <a:solidFill>
                          <a:srgbClr val="FF0000"/>
                        </a:solidFill>
                        <a:effectLst/>
                        <a:latin typeface="Times New Roman"/>
                      </a:endParaRPr>
                    </a:p>
                  </a:txBody>
                  <a:tcPr marL="9525" marR="85725" marT="9525" marB="0" anchor="ctr"/>
                </a:tc>
                <a:tc>
                  <a:txBody>
                    <a:bodyPr/>
                    <a:lstStyle/>
                    <a:p>
                      <a:pPr algn="r" fontAlgn="ctr"/>
                      <a:r>
                        <a:rPr lang="en-US" sz="1800" b="1" u="none" strike="noStrike" dirty="0">
                          <a:solidFill>
                            <a:schemeClr val="tx1"/>
                          </a:solidFill>
                          <a:effectLst/>
                        </a:rPr>
                        <a:t>34.4%</a:t>
                      </a:r>
                      <a:endParaRPr lang="en-US" sz="1800" b="1" i="0" u="none" strike="noStrike" dirty="0">
                        <a:solidFill>
                          <a:schemeClr val="tx1"/>
                        </a:solidFill>
                        <a:effectLst/>
                        <a:latin typeface="Times New Roman"/>
                      </a:endParaRPr>
                    </a:p>
                  </a:txBody>
                  <a:tcPr marL="9525" marR="85725" marT="9525" marB="0" anchor="ctr"/>
                </a:tc>
                <a:tc>
                  <a:txBody>
                    <a:bodyPr/>
                    <a:lstStyle/>
                    <a:p>
                      <a:pPr algn="r" fontAlgn="ctr"/>
                      <a:r>
                        <a:rPr lang="en-US" sz="1800" b="1" u="none" strike="noStrike" dirty="0">
                          <a:solidFill>
                            <a:schemeClr val="tx1"/>
                          </a:solidFill>
                          <a:effectLst/>
                        </a:rPr>
                        <a:t>23.5%</a:t>
                      </a:r>
                      <a:endParaRPr lang="en-US" sz="1800" b="1" i="0" u="none" strike="noStrike" dirty="0">
                        <a:solidFill>
                          <a:schemeClr val="tx1"/>
                        </a:solidFill>
                        <a:effectLst/>
                        <a:latin typeface="Times New Roman"/>
                      </a:endParaRPr>
                    </a:p>
                  </a:txBody>
                  <a:tcPr marL="9525" marR="85725" marT="9525" marB="0" anchor="ctr"/>
                </a:tc>
              </a:tr>
              <a:tr h="393558">
                <a:tc>
                  <a:txBody>
                    <a:bodyPr/>
                    <a:lstStyle/>
                    <a:p>
                      <a:pPr algn="ctr" fontAlgn="ctr"/>
                      <a:r>
                        <a:rPr lang="en-US" sz="1800" b="0" u="none" strike="noStrike" dirty="0">
                          <a:effectLst/>
                        </a:rPr>
                        <a:t>NH Black</a:t>
                      </a:r>
                      <a:endParaRPr lang="en-US" sz="1800" b="0" i="0" u="none" strike="noStrike" dirty="0">
                        <a:solidFill>
                          <a:srgbClr val="000000"/>
                        </a:solidFill>
                        <a:effectLst/>
                        <a:latin typeface="Times New Roman"/>
                      </a:endParaRPr>
                    </a:p>
                  </a:txBody>
                  <a:tcPr marL="9525" marR="9525" marT="9525" marB="0" anchor="ctr"/>
                </a:tc>
                <a:tc>
                  <a:txBody>
                    <a:bodyPr/>
                    <a:lstStyle/>
                    <a:p>
                      <a:pPr algn="r" fontAlgn="ctr"/>
                      <a:r>
                        <a:rPr lang="en-US" sz="1800" b="0" u="none" strike="noStrike" dirty="0">
                          <a:solidFill>
                            <a:schemeClr val="tx1"/>
                          </a:solidFill>
                          <a:effectLst/>
                        </a:rPr>
                        <a:t>7.3%</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6.3%</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6.9%</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a:solidFill>
                            <a:schemeClr val="tx1"/>
                          </a:solidFill>
                          <a:effectLst/>
                        </a:rPr>
                        <a:t>6.1%</a:t>
                      </a:r>
                      <a:endParaRPr lang="en-US" sz="1800" b="0" i="0" u="none" strike="noStrike">
                        <a:solidFill>
                          <a:schemeClr val="tx1"/>
                        </a:solidFill>
                        <a:effectLst/>
                        <a:latin typeface="Times New Roman"/>
                      </a:endParaRPr>
                    </a:p>
                  </a:txBody>
                  <a:tcPr marL="9525" marR="85725" marT="9525" marB="0" anchor="ctr"/>
                </a:tc>
              </a:tr>
              <a:tr h="393558">
                <a:tc>
                  <a:txBody>
                    <a:bodyPr/>
                    <a:lstStyle/>
                    <a:p>
                      <a:pPr algn="ctr" fontAlgn="ctr"/>
                      <a:r>
                        <a:rPr lang="en-US" sz="1800" b="0" u="none" strike="noStrike" dirty="0">
                          <a:effectLst/>
                        </a:rPr>
                        <a:t>NH NA</a:t>
                      </a:r>
                      <a:endParaRPr lang="en-US" sz="1800" b="0" i="0" u="none" strike="noStrike" dirty="0">
                        <a:solidFill>
                          <a:srgbClr val="000000"/>
                        </a:solidFill>
                        <a:effectLst/>
                        <a:latin typeface="Times New Roman"/>
                      </a:endParaRPr>
                    </a:p>
                  </a:txBody>
                  <a:tcPr marL="9525" marR="9525" marT="9525" marB="0" anchor="ctr"/>
                </a:tc>
                <a:tc>
                  <a:txBody>
                    <a:bodyPr/>
                    <a:lstStyle/>
                    <a:p>
                      <a:pPr algn="r" fontAlgn="ctr"/>
                      <a:r>
                        <a:rPr lang="en-US" sz="1800" b="0" u="none" strike="noStrike" dirty="0">
                          <a:solidFill>
                            <a:schemeClr val="tx1"/>
                          </a:solidFill>
                          <a:effectLst/>
                        </a:rPr>
                        <a:t>0.5%</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0.5%</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0.4%</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0.5%</a:t>
                      </a:r>
                      <a:endParaRPr lang="en-US" sz="1800" b="0" i="0" u="none" strike="noStrike" dirty="0">
                        <a:solidFill>
                          <a:schemeClr val="tx1"/>
                        </a:solidFill>
                        <a:effectLst/>
                        <a:latin typeface="Times New Roman"/>
                      </a:endParaRPr>
                    </a:p>
                  </a:txBody>
                  <a:tcPr marL="9525" marR="85725" marT="9525" marB="0" anchor="ctr"/>
                </a:tc>
              </a:tr>
              <a:tr h="393558">
                <a:tc>
                  <a:txBody>
                    <a:bodyPr/>
                    <a:lstStyle/>
                    <a:p>
                      <a:pPr algn="ctr" fontAlgn="ctr"/>
                      <a:r>
                        <a:rPr lang="en-US" sz="1800" b="0" u="none" strike="noStrike" dirty="0">
                          <a:effectLst/>
                        </a:rPr>
                        <a:t>NH Asian</a:t>
                      </a:r>
                      <a:endParaRPr lang="en-US" sz="1800" b="0" i="0" u="none" strike="noStrike" dirty="0">
                        <a:solidFill>
                          <a:srgbClr val="000000"/>
                        </a:solidFill>
                        <a:effectLst/>
                        <a:latin typeface="Times New Roman"/>
                      </a:endParaRPr>
                    </a:p>
                  </a:txBody>
                  <a:tcPr marL="9525" marR="9525" marT="9525" marB="0" anchor="ctr"/>
                </a:tc>
                <a:tc>
                  <a:txBody>
                    <a:bodyPr/>
                    <a:lstStyle/>
                    <a:p>
                      <a:pPr algn="r" fontAlgn="ctr"/>
                      <a:r>
                        <a:rPr lang="en-US" sz="1800" b="0" u="none" strike="noStrike" dirty="0">
                          <a:solidFill>
                            <a:schemeClr val="tx1"/>
                          </a:solidFill>
                          <a:effectLst/>
                        </a:rPr>
                        <a:t>11.2%</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11.1%</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11.6%</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12.3%</a:t>
                      </a:r>
                      <a:endParaRPr lang="en-US" sz="1800" b="0" i="0" u="none" strike="noStrike" dirty="0">
                        <a:solidFill>
                          <a:schemeClr val="tx1"/>
                        </a:solidFill>
                        <a:effectLst/>
                        <a:latin typeface="Times New Roman"/>
                      </a:endParaRPr>
                    </a:p>
                  </a:txBody>
                  <a:tcPr marL="9525" marR="85725" marT="9525" marB="0" anchor="ctr"/>
                </a:tc>
              </a:tr>
              <a:tr h="393558">
                <a:tc>
                  <a:txBody>
                    <a:bodyPr/>
                    <a:lstStyle/>
                    <a:p>
                      <a:pPr algn="ctr" fontAlgn="ctr"/>
                      <a:r>
                        <a:rPr lang="en-US" sz="1800" b="0" u="none" strike="noStrike" dirty="0">
                          <a:effectLst/>
                        </a:rPr>
                        <a:t>NH Others</a:t>
                      </a:r>
                      <a:endParaRPr lang="en-US" sz="1800" b="0" i="0" u="none" strike="noStrike" dirty="0">
                        <a:solidFill>
                          <a:srgbClr val="000000"/>
                        </a:solidFill>
                        <a:effectLst/>
                        <a:latin typeface="Times New Roman"/>
                      </a:endParaRPr>
                    </a:p>
                  </a:txBody>
                  <a:tcPr marL="9525" marR="9525" marT="9525" marB="0" anchor="ctr"/>
                </a:tc>
                <a:tc>
                  <a:txBody>
                    <a:bodyPr/>
                    <a:lstStyle/>
                    <a:p>
                      <a:pPr algn="r" fontAlgn="ctr"/>
                      <a:r>
                        <a:rPr lang="en-US" sz="1800" b="0" u="none" strike="noStrike" dirty="0">
                          <a:solidFill>
                            <a:schemeClr val="tx1"/>
                          </a:solidFill>
                          <a:effectLst/>
                        </a:rPr>
                        <a:t>1.7%</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1.7%</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1.9%</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2.1%</a:t>
                      </a:r>
                      <a:endParaRPr lang="en-US" sz="1800" b="0" i="0" u="none" strike="noStrike" dirty="0">
                        <a:solidFill>
                          <a:schemeClr val="tx1"/>
                        </a:solidFill>
                        <a:effectLst/>
                        <a:latin typeface="Times New Roman"/>
                      </a:endParaRPr>
                    </a:p>
                  </a:txBody>
                  <a:tcPr marL="9525" marR="85725" marT="9525" marB="0" anchor="ctr"/>
                </a:tc>
              </a:tr>
              <a:tr h="393558">
                <a:tc>
                  <a:txBody>
                    <a:bodyPr/>
                    <a:lstStyle/>
                    <a:p>
                      <a:pPr algn="ctr" fontAlgn="ctr"/>
                      <a:r>
                        <a:rPr lang="en-US" sz="1800" b="0" u="none" strike="noStrike" dirty="0">
                          <a:effectLst/>
                        </a:rPr>
                        <a:t>Age 65 &amp; Above</a:t>
                      </a:r>
                      <a:endParaRPr lang="en-US" sz="1800" b="0" i="0" u="none" strike="noStrike" dirty="0">
                        <a:solidFill>
                          <a:srgbClr val="000000"/>
                        </a:solidFill>
                        <a:effectLst/>
                        <a:latin typeface="Times New Roman"/>
                      </a:endParaRPr>
                    </a:p>
                  </a:txBody>
                  <a:tcPr marL="9525" marR="9525" marT="9525" marB="0" anchor="ctr"/>
                </a:tc>
                <a:tc>
                  <a:txBody>
                    <a:bodyPr/>
                    <a:lstStyle/>
                    <a:p>
                      <a:pPr algn="r" fontAlgn="ctr"/>
                      <a:r>
                        <a:rPr lang="en-US" sz="1800" b="0" u="none" strike="noStrike" dirty="0">
                          <a:solidFill>
                            <a:schemeClr val="tx1"/>
                          </a:solidFill>
                          <a:effectLst/>
                        </a:rPr>
                        <a:t>9.2%</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15.1%</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10.4%</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16.7%</a:t>
                      </a:r>
                      <a:endParaRPr lang="en-US" sz="1800" b="0" i="0" u="none" strike="noStrike" dirty="0">
                        <a:solidFill>
                          <a:schemeClr val="tx1"/>
                        </a:solidFill>
                        <a:effectLst/>
                        <a:latin typeface="Times New Roman"/>
                      </a:endParaRPr>
                    </a:p>
                  </a:txBody>
                  <a:tcPr marL="9525" marR="85725" marT="9525" marB="0" anchor="ctr"/>
                </a:tc>
              </a:tr>
              <a:tr h="393558">
                <a:tc>
                  <a:txBody>
                    <a:bodyPr/>
                    <a:lstStyle/>
                    <a:p>
                      <a:pPr algn="ctr" fontAlgn="ctr"/>
                      <a:r>
                        <a:rPr lang="en-US" sz="1800" b="0" u="none" strike="noStrike" dirty="0">
                          <a:effectLst/>
                        </a:rPr>
                        <a:t>Age 5 &amp; Below</a:t>
                      </a:r>
                      <a:endParaRPr lang="en-US" sz="1800" b="0" i="0" u="none" strike="noStrike" dirty="0">
                        <a:solidFill>
                          <a:srgbClr val="000000"/>
                        </a:solidFill>
                        <a:effectLst/>
                        <a:latin typeface="Times New Roman"/>
                      </a:endParaRPr>
                    </a:p>
                  </a:txBody>
                  <a:tcPr marL="9525" marR="9525" marT="9525" marB="0" anchor="ctr"/>
                </a:tc>
                <a:tc>
                  <a:txBody>
                    <a:bodyPr/>
                    <a:lstStyle/>
                    <a:p>
                      <a:pPr algn="r" fontAlgn="ctr"/>
                      <a:r>
                        <a:rPr lang="en-US" sz="1800" b="0" u="none" strike="noStrike" dirty="0">
                          <a:solidFill>
                            <a:schemeClr val="tx1"/>
                          </a:solidFill>
                          <a:effectLst/>
                        </a:rPr>
                        <a:t>9.4%</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a:solidFill>
                            <a:schemeClr val="tx1"/>
                          </a:solidFill>
                          <a:effectLst/>
                        </a:rPr>
                        <a:t>8.9%</a:t>
                      </a:r>
                      <a:endParaRPr lang="en-US" sz="1800" b="0" i="0" u="none" strike="noStrike">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8.7%</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8.2%</a:t>
                      </a:r>
                      <a:endParaRPr lang="en-US" sz="1800" b="0" i="0" u="none" strike="noStrike" dirty="0">
                        <a:solidFill>
                          <a:schemeClr val="tx1"/>
                        </a:solidFill>
                        <a:effectLst/>
                        <a:latin typeface="Times New Roman"/>
                      </a:endParaRPr>
                    </a:p>
                  </a:txBody>
                  <a:tcPr marL="9525" marR="85725" marT="9525" marB="0" anchor="ctr"/>
                </a:tc>
              </a:tr>
              <a:tr h="393558">
                <a:tc>
                  <a:txBody>
                    <a:bodyPr/>
                    <a:lstStyle/>
                    <a:p>
                      <a:pPr algn="ctr" fontAlgn="ctr"/>
                      <a:r>
                        <a:rPr lang="en-US" sz="1800" b="0" u="none" strike="noStrike" dirty="0">
                          <a:effectLst/>
                        </a:rPr>
                        <a:t>Disabled</a:t>
                      </a:r>
                      <a:endParaRPr lang="en-US" sz="1800" b="0" i="0" u="none" strike="noStrike" dirty="0">
                        <a:solidFill>
                          <a:srgbClr val="000000"/>
                        </a:solidFill>
                        <a:effectLst/>
                        <a:latin typeface="Times New Roman"/>
                      </a:endParaRPr>
                    </a:p>
                  </a:txBody>
                  <a:tcPr marL="9525" marR="9525" marT="9525" marB="0" anchor="ctr"/>
                </a:tc>
                <a:tc>
                  <a:txBody>
                    <a:bodyPr/>
                    <a:lstStyle/>
                    <a:p>
                      <a:pPr algn="r" fontAlgn="ctr"/>
                      <a:r>
                        <a:rPr lang="en-US" sz="1800" b="0" u="none" strike="noStrike" dirty="0">
                          <a:solidFill>
                            <a:schemeClr val="tx1"/>
                          </a:solidFill>
                          <a:effectLst/>
                        </a:rPr>
                        <a:t>9.2%</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10.0%</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8.6%</a:t>
                      </a:r>
                      <a:endParaRPr lang="en-US" sz="1800" b="0" i="0" u="none" strike="noStrike" dirty="0">
                        <a:solidFill>
                          <a:schemeClr val="tx1"/>
                        </a:solidFill>
                        <a:effectLst/>
                        <a:latin typeface="Times New Roman"/>
                      </a:endParaRPr>
                    </a:p>
                  </a:txBody>
                  <a:tcPr marL="9525" marR="85725" marT="9525" marB="0" anchor="ctr"/>
                </a:tc>
                <a:tc>
                  <a:txBody>
                    <a:bodyPr/>
                    <a:lstStyle/>
                    <a:p>
                      <a:pPr algn="r" fontAlgn="ctr"/>
                      <a:r>
                        <a:rPr lang="en-US" sz="1800" b="0" u="none" strike="noStrike" dirty="0">
                          <a:solidFill>
                            <a:schemeClr val="tx1"/>
                          </a:solidFill>
                          <a:effectLst/>
                        </a:rPr>
                        <a:t>9.3%</a:t>
                      </a:r>
                      <a:endParaRPr lang="en-US" sz="1800" b="0" i="0" u="none" strike="noStrike" dirty="0">
                        <a:solidFill>
                          <a:schemeClr val="tx1"/>
                        </a:solidFill>
                        <a:effectLst/>
                        <a:latin typeface="Times New Roman"/>
                      </a:endParaRPr>
                    </a:p>
                  </a:txBody>
                  <a:tcPr marL="9525" marR="85725" marT="9525" marB="0" anchor="ctr"/>
                </a:tc>
              </a:tr>
            </a:tbl>
          </a:graphicData>
        </a:graphic>
      </p:graphicFrame>
      <p:sp>
        <p:nvSpPr>
          <p:cNvPr id="3" name="Rectangle 2"/>
          <p:cNvSpPr/>
          <p:nvPr/>
        </p:nvSpPr>
        <p:spPr>
          <a:xfrm>
            <a:off x="495300" y="2590800"/>
            <a:ext cx="8153400" cy="838200"/>
          </a:xfrm>
          <a:prstGeom prst="rect">
            <a:avLst/>
          </a:prstGeom>
          <a:noFill/>
          <a:ln w="120650">
            <a:solidFill>
              <a:srgbClr val="FFC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48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a:latin typeface="+mj-lt"/>
              </a:rPr>
              <a:t>Distribution of EJ Population Groups</a:t>
            </a:r>
            <a:br>
              <a:rPr lang="en-US" sz="3200" dirty="0">
                <a:latin typeface="+mj-lt"/>
              </a:rPr>
            </a:br>
            <a:r>
              <a:rPr lang="en-US" sz="3200" dirty="0">
                <a:latin typeface="+mj-lt"/>
              </a:rPr>
              <a:t>( Major Truck Corridors vs. SCAG Region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9315020"/>
              </p:ext>
            </p:extLst>
          </p:nvPr>
        </p:nvGraphicFramePr>
        <p:xfrm>
          <a:off x="567691" y="1600200"/>
          <a:ext cx="8008619" cy="4270720"/>
        </p:xfrm>
        <a:graphic>
          <a:graphicData uri="http://schemas.openxmlformats.org/drawingml/2006/table">
            <a:tbl>
              <a:tblPr firstRow="1" firstCol="1" bandRow="1">
                <a:tableStyleId>{00A15C55-8517-42AA-B614-E9B94910E393}</a:tableStyleId>
              </a:tblPr>
              <a:tblGrid>
                <a:gridCol w="2371651"/>
                <a:gridCol w="1409242"/>
                <a:gridCol w="1409242"/>
                <a:gridCol w="1409242"/>
                <a:gridCol w="1409242"/>
              </a:tblGrid>
              <a:tr h="645941">
                <a:tc rowSpan="2">
                  <a:txBody>
                    <a:bodyPr/>
                    <a:lstStyle/>
                    <a:p>
                      <a:pPr algn="ctr"/>
                      <a:r>
                        <a:rPr lang="en-US" sz="1800" dirty="0" smtClean="0"/>
                        <a:t>Income Indicators</a:t>
                      </a:r>
                      <a:endParaRPr lang="en-US" sz="1800" dirty="0"/>
                    </a:p>
                  </a:txBody>
                  <a:tcPr anchor="ctr"/>
                </a:tc>
                <a:tc gridSpan="2">
                  <a:txBody>
                    <a:bodyPr/>
                    <a:lstStyle/>
                    <a:p>
                      <a:pPr algn="ctr" fontAlgn="ctr"/>
                      <a:r>
                        <a:rPr lang="en-US" sz="1800" b="0" u="none" strike="noStrike" dirty="0">
                          <a:effectLst/>
                        </a:rPr>
                        <a:t>500 </a:t>
                      </a:r>
                      <a:r>
                        <a:rPr lang="en-US" sz="1800" b="0" u="none" strike="noStrike" dirty="0" err="1" smtClean="0">
                          <a:effectLst/>
                        </a:rPr>
                        <a:t>ft</a:t>
                      </a:r>
                      <a:r>
                        <a:rPr lang="en-US" sz="1800" b="0" u="none" strike="noStrike" dirty="0" smtClean="0">
                          <a:effectLst/>
                        </a:rPr>
                        <a:t> </a:t>
                      </a:r>
                      <a:r>
                        <a:rPr lang="en-US" sz="1800" b="0" u="none" strike="noStrike" dirty="0">
                          <a:effectLst/>
                        </a:rPr>
                        <a:t>from Major Truck Corridors</a:t>
                      </a:r>
                      <a:endParaRPr lang="en-US" sz="1800" b="0" i="0" u="none" strike="noStrike" dirty="0">
                        <a:solidFill>
                          <a:srgbClr val="000000"/>
                        </a:solidFill>
                        <a:effectLst/>
                        <a:latin typeface="Times New Roman"/>
                      </a:endParaRPr>
                    </a:p>
                  </a:txBody>
                  <a:tcPr marL="9525" marR="9525" marT="9525" marB="0" anchor="ctr"/>
                </a:tc>
                <a:tc hMerge="1">
                  <a:txBody>
                    <a:bodyPr/>
                    <a:lstStyle/>
                    <a:p>
                      <a:endParaRPr lang="en-US"/>
                    </a:p>
                  </a:txBody>
                  <a:tcPr/>
                </a:tc>
                <a:tc gridSpan="2">
                  <a:txBody>
                    <a:bodyPr/>
                    <a:lstStyle/>
                    <a:p>
                      <a:pPr algn="ctr" fontAlgn="ctr"/>
                      <a:r>
                        <a:rPr lang="en-US" sz="1800" b="0" u="none" strike="noStrike" dirty="0">
                          <a:effectLst/>
                        </a:rPr>
                        <a:t>SCAG Region</a:t>
                      </a:r>
                      <a:endParaRPr lang="en-US" sz="1800" b="0" i="0" u="none" strike="noStrike" dirty="0">
                        <a:solidFill>
                          <a:srgbClr val="000000"/>
                        </a:solidFill>
                        <a:effectLst/>
                        <a:latin typeface="Times New Roman"/>
                      </a:endParaRPr>
                    </a:p>
                  </a:txBody>
                  <a:tcPr marL="9525" marR="9525" marT="9525" marB="0" anchor="ctr"/>
                </a:tc>
                <a:tc hMerge="1">
                  <a:txBody>
                    <a:bodyPr/>
                    <a:lstStyle/>
                    <a:p>
                      <a:endParaRPr lang="en-US"/>
                    </a:p>
                  </a:txBody>
                  <a:tcPr/>
                </a:tc>
              </a:tr>
              <a:tr h="420859">
                <a:tc vMerge="1">
                  <a:txBody>
                    <a:bodyPr/>
                    <a:lstStyle/>
                    <a:p>
                      <a:endParaRPr lang="en-US" sz="1800" dirty="0"/>
                    </a:p>
                  </a:txBody>
                  <a:tcPr/>
                </a:tc>
                <a:tc>
                  <a:txBody>
                    <a:bodyPr/>
                    <a:lstStyle/>
                    <a:p>
                      <a:pPr algn="ctr" fontAlgn="ctr"/>
                      <a:r>
                        <a:rPr lang="en-US" sz="1800" u="none" strike="noStrike" dirty="0">
                          <a:effectLst/>
                        </a:rPr>
                        <a:t>2008</a:t>
                      </a:r>
                      <a:endParaRPr lang="en-US" sz="1800" b="0" i="0" u="none" strike="noStrike" dirty="0">
                        <a:solidFill>
                          <a:srgbClr val="000000"/>
                        </a:solidFill>
                        <a:effectLst/>
                        <a:latin typeface="Times New Roman"/>
                      </a:endParaRPr>
                    </a:p>
                  </a:txBody>
                  <a:tcPr marL="9525" marR="9525" marT="9525" marB="0" anchor="ctr"/>
                </a:tc>
                <a:tc>
                  <a:txBody>
                    <a:bodyPr/>
                    <a:lstStyle/>
                    <a:p>
                      <a:pPr algn="ctr" fontAlgn="ctr"/>
                      <a:r>
                        <a:rPr lang="en-US" sz="1800" u="none" strike="noStrike" dirty="0">
                          <a:effectLst/>
                        </a:rPr>
                        <a:t>2035</a:t>
                      </a:r>
                      <a:endParaRPr lang="en-US" sz="1800" b="0" i="0" u="none" strike="noStrike" dirty="0">
                        <a:solidFill>
                          <a:srgbClr val="000000"/>
                        </a:solidFill>
                        <a:effectLst/>
                        <a:latin typeface="Times New Roman"/>
                      </a:endParaRPr>
                    </a:p>
                  </a:txBody>
                  <a:tcPr marL="9525" marR="9525" marT="9525" marB="0" anchor="ctr"/>
                </a:tc>
                <a:tc>
                  <a:txBody>
                    <a:bodyPr/>
                    <a:lstStyle/>
                    <a:p>
                      <a:pPr algn="ctr" fontAlgn="ctr"/>
                      <a:r>
                        <a:rPr lang="en-US" sz="1800" u="none" strike="noStrike">
                          <a:effectLst/>
                        </a:rPr>
                        <a:t>2008</a:t>
                      </a:r>
                      <a:endParaRPr lang="en-US" sz="1800" b="0" i="0" u="none" strike="noStrike">
                        <a:solidFill>
                          <a:srgbClr val="000000"/>
                        </a:solidFill>
                        <a:effectLst/>
                        <a:latin typeface="Times New Roman"/>
                      </a:endParaRPr>
                    </a:p>
                  </a:txBody>
                  <a:tcPr marL="9525" marR="9525" marT="9525" marB="0" anchor="ctr"/>
                </a:tc>
                <a:tc>
                  <a:txBody>
                    <a:bodyPr/>
                    <a:lstStyle/>
                    <a:p>
                      <a:pPr algn="ctr" fontAlgn="ctr"/>
                      <a:r>
                        <a:rPr lang="en-US" sz="1800" u="none" strike="noStrike" dirty="0">
                          <a:effectLst/>
                        </a:rPr>
                        <a:t>2035</a:t>
                      </a:r>
                      <a:endParaRPr lang="en-US" sz="1800" b="0" i="0" u="none" strike="noStrike" dirty="0">
                        <a:solidFill>
                          <a:srgbClr val="000000"/>
                        </a:solidFill>
                        <a:effectLst/>
                        <a:latin typeface="Times New Roman"/>
                      </a:endParaRPr>
                    </a:p>
                  </a:txBody>
                  <a:tcPr marL="9525" marR="9525" marT="9525" marB="0" anchor="ctr"/>
                </a:tc>
              </a:tr>
              <a:tr h="400490">
                <a:tc>
                  <a:txBody>
                    <a:bodyPr/>
                    <a:lstStyle/>
                    <a:p>
                      <a:pPr algn="ctr" fontAlgn="ctr"/>
                      <a:r>
                        <a:rPr lang="en-US" sz="1800" b="1" u="none" strike="noStrike" dirty="0">
                          <a:effectLst/>
                        </a:rPr>
                        <a:t>Poverty 1*</a:t>
                      </a:r>
                      <a:endParaRPr lang="en-US" sz="1800" b="1" i="0" u="none" strike="noStrike" dirty="0">
                        <a:solidFill>
                          <a:srgbClr val="000000"/>
                        </a:solidFill>
                        <a:effectLst/>
                        <a:latin typeface="Times New Roman"/>
                      </a:endParaRPr>
                    </a:p>
                  </a:txBody>
                  <a:tcPr marL="9525" marR="9525" marT="9525" marB="0" anchor="ctr"/>
                </a:tc>
                <a:tc>
                  <a:txBody>
                    <a:bodyPr/>
                    <a:lstStyle/>
                    <a:p>
                      <a:pPr algn="r" fontAlgn="ctr"/>
                      <a:r>
                        <a:rPr lang="en-US" sz="1800" b="1" u="none" strike="noStrike" dirty="0">
                          <a:solidFill>
                            <a:srgbClr val="0070C0"/>
                          </a:solidFill>
                          <a:effectLst/>
                        </a:rPr>
                        <a:t>15.7%</a:t>
                      </a:r>
                      <a:endParaRPr lang="en-US" sz="1800" b="1" i="0" u="none" strike="noStrike" dirty="0">
                        <a:solidFill>
                          <a:srgbClr val="0070C0"/>
                        </a:solidFill>
                        <a:effectLst/>
                        <a:latin typeface="Times New Roman"/>
                      </a:endParaRPr>
                    </a:p>
                  </a:txBody>
                  <a:tcPr marL="9525" marR="85725" marT="9525" marB="0" anchor="ctr"/>
                </a:tc>
                <a:tc>
                  <a:txBody>
                    <a:bodyPr/>
                    <a:lstStyle/>
                    <a:p>
                      <a:pPr algn="r" fontAlgn="ctr"/>
                      <a:r>
                        <a:rPr lang="en-US" sz="1800" b="1" u="none" strike="noStrike" dirty="0">
                          <a:solidFill>
                            <a:srgbClr val="0070C0"/>
                          </a:solidFill>
                          <a:effectLst/>
                        </a:rPr>
                        <a:t>15.7%</a:t>
                      </a:r>
                      <a:endParaRPr lang="en-US" sz="1800" b="1" i="0" u="none" strike="noStrike" dirty="0">
                        <a:solidFill>
                          <a:srgbClr val="0070C0"/>
                        </a:solidFill>
                        <a:effectLst/>
                        <a:latin typeface="Times New Roman"/>
                      </a:endParaRPr>
                    </a:p>
                  </a:txBody>
                  <a:tcPr marL="9525" marR="85725" marT="9525" marB="0" anchor="ctr"/>
                </a:tc>
                <a:tc>
                  <a:txBody>
                    <a:bodyPr/>
                    <a:lstStyle/>
                    <a:p>
                      <a:pPr algn="r" fontAlgn="ctr"/>
                      <a:r>
                        <a:rPr lang="en-US" sz="1800" b="1" u="none" strike="noStrike" dirty="0">
                          <a:effectLst/>
                        </a:rPr>
                        <a:t>13.8%</a:t>
                      </a:r>
                      <a:endParaRPr lang="en-US" sz="1800" b="1" i="0" u="none" strike="noStrike" dirty="0">
                        <a:solidFill>
                          <a:srgbClr val="000000"/>
                        </a:solidFill>
                        <a:effectLst/>
                        <a:latin typeface="Times New Roman"/>
                      </a:endParaRPr>
                    </a:p>
                  </a:txBody>
                  <a:tcPr marL="9525" marR="85725" marT="9525" marB="0" anchor="ctr"/>
                </a:tc>
                <a:tc>
                  <a:txBody>
                    <a:bodyPr/>
                    <a:lstStyle/>
                    <a:p>
                      <a:pPr algn="r" fontAlgn="ctr"/>
                      <a:r>
                        <a:rPr lang="en-US" sz="1800" b="1" u="none" strike="noStrike" dirty="0">
                          <a:effectLst/>
                        </a:rPr>
                        <a:t>14.5%</a:t>
                      </a:r>
                      <a:endParaRPr lang="en-US" sz="1800" b="1" i="0" u="none" strike="noStrike" dirty="0">
                        <a:solidFill>
                          <a:srgbClr val="000000"/>
                        </a:solidFill>
                        <a:effectLst/>
                        <a:latin typeface="Times New Roman"/>
                      </a:endParaRPr>
                    </a:p>
                  </a:txBody>
                  <a:tcPr marL="9525" marR="85725" marT="9525" marB="0" anchor="ctr"/>
                </a:tc>
              </a:tr>
              <a:tr h="400490">
                <a:tc>
                  <a:txBody>
                    <a:bodyPr/>
                    <a:lstStyle/>
                    <a:p>
                      <a:pPr algn="ctr" fontAlgn="ctr"/>
                      <a:r>
                        <a:rPr lang="en-US" sz="1800" b="0" u="none" strike="noStrike" dirty="0">
                          <a:effectLst/>
                        </a:rPr>
                        <a:t>Poverty 2*</a:t>
                      </a:r>
                      <a:endParaRPr lang="en-US" sz="1800" b="0" i="0" u="none" strike="noStrike" dirty="0">
                        <a:solidFill>
                          <a:srgbClr val="000000"/>
                        </a:solidFill>
                        <a:effectLst/>
                        <a:latin typeface="Times New Roman"/>
                      </a:endParaRPr>
                    </a:p>
                  </a:txBody>
                  <a:tcPr marL="9525" marR="9525" marT="9525" marB="0" anchor="ctr"/>
                </a:tc>
                <a:tc>
                  <a:txBody>
                    <a:bodyPr/>
                    <a:lstStyle/>
                    <a:p>
                      <a:pPr algn="r" fontAlgn="ctr"/>
                      <a:r>
                        <a:rPr lang="en-US" sz="1800" u="none" strike="noStrike">
                          <a:effectLst/>
                        </a:rPr>
                        <a:t>9.9%</a:t>
                      </a:r>
                      <a:endParaRPr lang="en-US" sz="1800" b="0" i="0" u="none" strike="noStrike">
                        <a:solidFill>
                          <a:srgbClr val="000000"/>
                        </a:solidFill>
                        <a:effectLst/>
                        <a:latin typeface="Times New Roman"/>
                      </a:endParaRPr>
                    </a:p>
                  </a:txBody>
                  <a:tcPr marL="9525" marR="85725" marT="9525" marB="0" anchor="ctr"/>
                </a:tc>
                <a:tc>
                  <a:txBody>
                    <a:bodyPr/>
                    <a:lstStyle/>
                    <a:p>
                      <a:pPr algn="r" fontAlgn="ctr"/>
                      <a:r>
                        <a:rPr lang="en-US" sz="1800" u="none" strike="noStrike">
                          <a:effectLst/>
                        </a:rPr>
                        <a:t>10.0%</a:t>
                      </a:r>
                      <a:endParaRPr lang="en-US" sz="1800" b="0" i="0" u="none" strike="noStrike">
                        <a:solidFill>
                          <a:srgbClr val="000000"/>
                        </a:solidFill>
                        <a:effectLst/>
                        <a:latin typeface="Times New Roman"/>
                      </a:endParaRPr>
                    </a:p>
                  </a:txBody>
                  <a:tcPr marL="9525" marR="85725" marT="9525" marB="0" anchor="ctr"/>
                </a:tc>
                <a:tc>
                  <a:txBody>
                    <a:bodyPr/>
                    <a:lstStyle/>
                    <a:p>
                      <a:pPr algn="r" fontAlgn="ctr"/>
                      <a:r>
                        <a:rPr lang="en-US" sz="1800" u="none" strike="noStrike">
                          <a:effectLst/>
                        </a:rPr>
                        <a:t>8.7%</a:t>
                      </a:r>
                      <a:endParaRPr lang="en-US" sz="1800" b="0" i="0" u="none" strike="noStrike">
                        <a:solidFill>
                          <a:srgbClr val="000000"/>
                        </a:solidFill>
                        <a:effectLst/>
                        <a:latin typeface="Times New Roman"/>
                      </a:endParaRPr>
                    </a:p>
                  </a:txBody>
                  <a:tcPr marL="9525" marR="85725" marT="9525" marB="0" anchor="ctr"/>
                </a:tc>
                <a:tc>
                  <a:txBody>
                    <a:bodyPr/>
                    <a:lstStyle/>
                    <a:p>
                      <a:pPr algn="r" fontAlgn="ctr"/>
                      <a:r>
                        <a:rPr lang="en-US" sz="1800" u="none" strike="noStrike">
                          <a:effectLst/>
                        </a:rPr>
                        <a:t>9.0%</a:t>
                      </a:r>
                      <a:endParaRPr lang="en-US" sz="1800" b="0" i="0" u="none" strike="noStrike">
                        <a:solidFill>
                          <a:srgbClr val="000000"/>
                        </a:solidFill>
                        <a:effectLst/>
                        <a:latin typeface="Times New Roman"/>
                      </a:endParaRPr>
                    </a:p>
                  </a:txBody>
                  <a:tcPr marL="9525" marR="85725" marT="9525" marB="0" anchor="ctr"/>
                </a:tc>
              </a:tr>
              <a:tr h="400490">
                <a:tc>
                  <a:txBody>
                    <a:bodyPr/>
                    <a:lstStyle/>
                    <a:p>
                      <a:pPr algn="ctr" fontAlgn="ctr"/>
                      <a:r>
                        <a:rPr lang="en-US" sz="1800" b="0" u="none" strike="noStrike" dirty="0">
                          <a:effectLst/>
                        </a:rPr>
                        <a:t>Poverty 3*</a:t>
                      </a:r>
                      <a:endParaRPr lang="en-US" sz="1800" b="0" i="0" u="none" strike="noStrike" dirty="0">
                        <a:solidFill>
                          <a:srgbClr val="000000"/>
                        </a:solidFill>
                        <a:effectLst/>
                        <a:latin typeface="Times New Roman"/>
                      </a:endParaRPr>
                    </a:p>
                  </a:txBody>
                  <a:tcPr marL="9525" marR="9525" marT="9525" marB="0" anchor="ctr"/>
                </a:tc>
                <a:tc>
                  <a:txBody>
                    <a:bodyPr/>
                    <a:lstStyle/>
                    <a:p>
                      <a:pPr algn="r" fontAlgn="ctr"/>
                      <a:r>
                        <a:rPr lang="en-US" sz="1800" u="none" strike="noStrike">
                          <a:effectLst/>
                        </a:rPr>
                        <a:t>9.4%</a:t>
                      </a:r>
                      <a:endParaRPr lang="en-US" sz="1800" b="0" i="0" u="none" strike="noStrike">
                        <a:solidFill>
                          <a:srgbClr val="000000"/>
                        </a:solidFill>
                        <a:effectLst/>
                        <a:latin typeface="Times New Roman"/>
                      </a:endParaRPr>
                    </a:p>
                  </a:txBody>
                  <a:tcPr marL="9525" marR="85725" marT="9525" marB="0" anchor="ctr"/>
                </a:tc>
                <a:tc>
                  <a:txBody>
                    <a:bodyPr/>
                    <a:lstStyle/>
                    <a:p>
                      <a:pPr algn="r" fontAlgn="ctr"/>
                      <a:r>
                        <a:rPr lang="en-US" sz="1800" u="none" strike="noStrike">
                          <a:effectLst/>
                        </a:rPr>
                        <a:t>9.4%</a:t>
                      </a:r>
                      <a:endParaRPr lang="en-US" sz="1800" b="0" i="0" u="none" strike="noStrike">
                        <a:solidFill>
                          <a:srgbClr val="000000"/>
                        </a:solidFill>
                        <a:effectLst/>
                        <a:latin typeface="Times New Roman"/>
                      </a:endParaRPr>
                    </a:p>
                  </a:txBody>
                  <a:tcPr marL="9525" marR="85725" marT="9525" marB="0" anchor="ctr"/>
                </a:tc>
                <a:tc>
                  <a:txBody>
                    <a:bodyPr/>
                    <a:lstStyle/>
                    <a:p>
                      <a:pPr algn="r" fontAlgn="ctr"/>
                      <a:r>
                        <a:rPr lang="en-US" sz="1800" u="none" strike="noStrike">
                          <a:effectLst/>
                        </a:rPr>
                        <a:t>8.3%</a:t>
                      </a:r>
                      <a:endParaRPr lang="en-US" sz="1800" b="0" i="0" u="none" strike="noStrike">
                        <a:solidFill>
                          <a:srgbClr val="000000"/>
                        </a:solidFill>
                        <a:effectLst/>
                        <a:latin typeface="Times New Roman"/>
                      </a:endParaRPr>
                    </a:p>
                  </a:txBody>
                  <a:tcPr marL="9525" marR="85725" marT="9525" marB="0" anchor="ctr"/>
                </a:tc>
                <a:tc>
                  <a:txBody>
                    <a:bodyPr/>
                    <a:lstStyle/>
                    <a:p>
                      <a:pPr algn="r" fontAlgn="ctr"/>
                      <a:r>
                        <a:rPr lang="en-US" sz="1800" u="none" strike="noStrike">
                          <a:effectLst/>
                        </a:rPr>
                        <a:t>8.5%</a:t>
                      </a:r>
                      <a:endParaRPr lang="en-US" sz="1800" b="0" i="0" u="none" strike="noStrike">
                        <a:solidFill>
                          <a:srgbClr val="000000"/>
                        </a:solidFill>
                        <a:effectLst/>
                        <a:latin typeface="Times New Roman"/>
                      </a:endParaRPr>
                    </a:p>
                  </a:txBody>
                  <a:tcPr marL="9525" marR="85725" marT="9525" marB="0" anchor="ctr"/>
                </a:tc>
              </a:tr>
              <a:tr h="400490">
                <a:tc>
                  <a:txBody>
                    <a:bodyPr/>
                    <a:lstStyle/>
                    <a:p>
                      <a:pPr algn="ctr" fontAlgn="ctr"/>
                      <a:r>
                        <a:rPr lang="en-US" sz="1800" b="0" u="none" strike="noStrike" dirty="0">
                          <a:effectLst/>
                        </a:rPr>
                        <a:t>Quintile 1</a:t>
                      </a:r>
                      <a:endParaRPr lang="en-US" sz="1800" b="0" i="0" u="none" strike="noStrike" dirty="0">
                        <a:solidFill>
                          <a:srgbClr val="000000"/>
                        </a:solidFill>
                        <a:effectLst/>
                        <a:latin typeface="Times New Roman"/>
                      </a:endParaRPr>
                    </a:p>
                  </a:txBody>
                  <a:tcPr marL="9525" marR="9525" marT="9525" marB="0" anchor="ctr"/>
                </a:tc>
                <a:tc>
                  <a:txBody>
                    <a:bodyPr/>
                    <a:lstStyle/>
                    <a:p>
                      <a:pPr algn="r" fontAlgn="b"/>
                      <a:r>
                        <a:rPr lang="en-US" sz="1800" u="none" strike="noStrike" dirty="0">
                          <a:effectLst/>
                        </a:rPr>
                        <a:t>21.5%</a:t>
                      </a:r>
                      <a:endParaRPr lang="en-US" sz="1800" b="0" i="0" u="none" strike="noStrike" dirty="0">
                        <a:solidFill>
                          <a:srgbClr val="000000"/>
                        </a:solidFill>
                        <a:effectLst/>
                        <a:latin typeface="Times New Roman"/>
                      </a:endParaRPr>
                    </a:p>
                  </a:txBody>
                  <a:tcPr marL="9525" marR="85725" marT="9525" marB="0" anchor="b"/>
                </a:tc>
                <a:tc>
                  <a:txBody>
                    <a:bodyPr/>
                    <a:lstStyle/>
                    <a:p>
                      <a:pPr algn="r" fontAlgn="b"/>
                      <a:r>
                        <a:rPr lang="en-US" sz="1800" u="none" strike="noStrike" dirty="0">
                          <a:effectLst/>
                        </a:rPr>
                        <a:t>21.3%</a:t>
                      </a:r>
                      <a:endParaRPr lang="en-US" sz="1800" b="0" i="0" u="none" strike="noStrike" dirty="0">
                        <a:solidFill>
                          <a:srgbClr val="000000"/>
                        </a:solidFill>
                        <a:effectLst/>
                        <a:latin typeface="Times New Roman"/>
                      </a:endParaRPr>
                    </a:p>
                  </a:txBody>
                  <a:tcPr marL="9525" marR="85725" marT="9525" marB="0" anchor="b"/>
                </a:tc>
                <a:tc>
                  <a:txBody>
                    <a:bodyPr/>
                    <a:lstStyle/>
                    <a:p>
                      <a:pPr algn="r" fontAlgn="b"/>
                      <a:r>
                        <a:rPr lang="en-US" sz="1800" u="none" strike="noStrike" dirty="0" smtClean="0">
                          <a:effectLst/>
                        </a:rPr>
                        <a:t>20%</a:t>
                      </a:r>
                      <a:endParaRPr lang="en-US" sz="1800" b="0" i="0" u="none" strike="noStrike" dirty="0">
                        <a:solidFill>
                          <a:srgbClr val="000000"/>
                        </a:solidFill>
                        <a:effectLst/>
                        <a:latin typeface="Times New Roman"/>
                      </a:endParaRPr>
                    </a:p>
                  </a:txBody>
                  <a:tcPr marL="9525" marR="85725" marT="9525"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Times New Roman"/>
                      </a:endParaRPr>
                    </a:p>
                  </a:txBody>
                  <a:tcPr marL="9525" marR="85725" marT="9525" marB="0" anchor="b"/>
                </a:tc>
              </a:tr>
              <a:tr h="400490">
                <a:tc>
                  <a:txBody>
                    <a:bodyPr/>
                    <a:lstStyle/>
                    <a:p>
                      <a:pPr algn="ctr" fontAlgn="ctr"/>
                      <a:r>
                        <a:rPr lang="en-US" sz="1800" b="0" u="none" strike="noStrike" dirty="0">
                          <a:effectLst/>
                        </a:rPr>
                        <a:t>Quintile 2</a:t>
                      </a:r>
                      <a:endParaRPr lang="en-US" sz="1800" b="0" i="0" u="none" strike="noStrike" dirty="0">
                        <a:solidFill>
                          <a:srgbClr val="000000"/>
                        </a:solidFill>
                        <a:effectLst/>
                        <a:latin typeface="Times New Roman"/>
                      </a:endParaRPr>
                    </a:p>
                  </a:txBody>
                  <a:tcPr marL="9525" marR="9525" marT="9525" marB="0" anchor="ctr"/>
                </a:tc>
                <a:tc>
                  <a:txBody>
                    <a:bodyPr/>
                    <a:lstStyle/>
                    <a:p>
                      <a:pPr algn="r" fontAlgn="b"/>
                      <a:r>
                        <a:rPr lang="en-US" sz="1800" u="none" strike="noStrike">
                          <a:effectLst/>
                        </a:rPr>
                        <a:t>22.5%</a:t>
                      </a:r>
                      <a:endParaRPr lang="en-US" sz="1800" b="0" i="0" u="none" strike="noStrike">
                        <a:solidFill>
                          <a:srgbClr val="000000"/>
                        </a:solidFill>
                        <a:effectLst/>
                        <a:latin typeface="Times New Roman"/>
                      </a:endParaRPr>
                    </a:p>
                  </a:txBody>
                  <a:tcPr marL="9525" marR="85725" marT="9525" marB="0" anchor="b"/>
                </a:tc>
                <a:tc>
                  <a:txBody>
                    <a:bodyPr/>
                    <a:lstStyle/>
                    <a:p>
                      <a:pPr algn="r" fontAlgn="b"/>
                      <a:r>
                        <a:rPr lang="en-US" sz="1800" u="none" strike="noStrike">
                          <a:effectLst/>
                        </a:rPr>
                        <a:t>22.0%</a:t>
                      </a:r>
                      <a:endParaRPr lang="en-US" sz="1800" b="0" i="0" u="none" strike="noStrike">
                        <a:solidFill>
                          <a:srgbClr val="000000"/>
                        </a:solidFill>
                        <a:effectLst/>
                        <a:latin typeface="Times New Roman"/>
                      </a:endParaRPr>
                    </a:p>
                  </a:txBody>
                  <a:tcPr marL="9525" marR="85725" marT="9525"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Times New Roman"/>
                      </a:endParaRPr>
                    </a:p>
                  </a:txBody>
                  <a:tcPr marL="9525" marR="85725" marT="9525"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Times New Roman"/>
                      </a:endParaRPr>
                    </a:p>
                  </a:txBody>
                  <a:tcPr marL="9525" marR="85725" marT="9525" marB="0" anchor="b"/>
                </a:tc>
              </a:tr>
              <a:tr h="400490">
                <a:tc>
                  <a:txBody>
                    <a:bodyPr/>
                    <a:lstStyle/>
                    <a:p>
                      <a:pPr algn="ctr" fontAlgn="ctr"/>
                      <a:r>
                        <a:rPr lang="en-US" sz="1800" b="0" u="none" strike="noStrike" dirty="0">
                          <a:effectLst/>
                        </a:rPr>
                        <a:t>Quintile 3</a:t>
                      </a:r>
                      <a:endParaRPr lang="en-US" sz="1800" b="0" i="0" u="none" strike="noStrike" dirty="0">
                        <a:solidFill>
                          <a:srgbClr val="000000"/>
                        </a:solidFill>
                        <a:effectLst/>
                        <a:latin typeface="Times New Roman"/>
                      </a:endParaRPr>
                    </a:p>
                  </a:txBody>
                  <a:tcPr marL="9525" marR="9525" marT="9525" marB="0" anchor="ctr"/>
                </a:tc>
                <a:tc>
                  <a:txBody>
                    <a:bodyPr/>
                    <a:lstStyle/>
                    <a:p>
                      <a:pPr algn="r" fontAlgn="b"/>
                      <a:r>
                        <a:rPr lang="en-US" sz="1800" u="none" strike="noStrike">
                          <a:effectLst/>
                        </a:rPr>
                        <a:t>21.8%</a:t>
                      </a:r>
                      <a:endParaRPr lang="en-US" sz="1800" b="0" i="0" u="none" strike="noStrike">
                        <a:solidFill>
                          <a:srgbClr val="000000"/>
                        </a:solidFill>
                        <a:effectLst/>
                        <a:latin typeface="Times New Roman"/>
                      </a:endParaRPr>
                    </a:p>
                  </a:txBody>
                  <a:tcPr marL="9525" marR="85725" marT="9525" marB="0" anchor="b"/>
                </a:tc>
                <a:tc>
                  <a:txBody>
                    <a:bodyPr/>
                    <a:lstStyle/>
                    <a:p>
                      <a:pPr algn="r" fontAlgn="b"/>
                      <a:r>
                        <a:rPr lang="en-US" sz="1800" u="none" strike="noStrike">
                          <a:effectLst/>
                        </a:rPr>
                        <a:t>21.4%</a:t>
                      </a:r>
                      <a:endParaRPr lang="en-US" sz="1800" b="0" i="0" u="none" strike="noStrike">
                        <a:solidFill>
                          <a:srgbClr val="000000"/>
                        </a:solidFill>
                        <a:effectLst/>
                        <a:latin typeface="Times New Roman"/>
                      </a:endParaRPr>
                    </a:p>
                  </a:txBody>
                  <a:tcPr marL="9525" marR="85725" marT="9525"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Times New Roman"/>
                      </a:endParaRPr>
                    </a:p>
                  </a:txBody>
                  <a:tcPr marL="9525" marR="85725" marT="9525" marB="0" anchor="b"/>
                </a:tc>
                <a:tc>
                  <a:txBody>
                    <a:bodyPr/>
                    <a:lstStyle/>
                    <a:p>
                      <a:pPr algn="r" fontAlgn="b"/>
                      <a:r>
                        <a:rPr lang="en-US" sz="1800" u="none" strike="noStrike">
                          <a:effectLst/>
                        </a:rPr>
                        <a:t>20%</a:t>
                      </a:r>
                      <a:endParaRPr lang="en-US" sz="1800" b="0" i="0" u="none" strike="noStrike">
                        <a:solidFill>
                          <a:srgbClr val="000000"/>
                        </a:solidFill>
                        <a:effectLst/>
                        <a:latin typeface="Times New Roman"/>
                      </a:endParaRPr>
                    </a:p>
                  </a:txBody>
                  <a:tcPr marL="9525" marR="85725" marT="9525" marB="0" anchor="b"/>
                </a:tc>
              </a:tr>
              <a:tr h="400490">
                <a:tc>
                  <a:txBody>
                    <a:bodyPr/>
                    <a:lstStyle/>
                    <a:p>
                      <a:pPr algn="ctr" fontAlgn="ctr"/>
                      <a:r>
                        <a:rPr lang="en-US" sz="1800" b="0" u="none" strike="noStrike" dirty="0">
                          <a:effectLst/>
                        </a:rPr>
                        <a:t>Quintile 4</a:t>
                      </a:r>
                      <a:endParaRPr lang="en-US" sz="1800" b="0" i="0" u="none" strike="noStrike" dirty="0">
                        <a:solidFill>
                          <a:srgbClr val="000000"/>
                        </a:solidFill>
                        <a:effectLst/>
                        <a:latin typeface="Times New Roman"/>
                      </a:endParaRPr>
                    </a:p>
                  </a:txBody>
                  <a:tcPr marL="9525" marR="9525" marT="9525" marB="0" anchor="ctr"/>
                </a:tc>
                <a:tc>
                  <a:txBody>
                    <a:bodyPr/>
                    <a:lstStyle/>
                    <a:p>
                      <a:pPr algn="r" fontAlgn="b"/>
                      <a:r>
                        <a:rPr lang="en-US" sz="1800" u="none" strike="noStrike">
                          <a:effectLst/>
                        </a:rPr>
                        <a:t>19.6%</a:t>
                      </a:r>
                      <a:endParaRPr lang="en-US" sz="1800" b="0" i="0" u="none" strike="noStrike">
                        <a:solidFill>
                          <a:srgbClr val="000000"/>
                        </a:solidFill>
                        <a:effectLst/>
                        <a:latin typeface="Times New Roman"/>
                      </a:endParaRPr>
                    </a:p>
                  </a:txBody>
                  <a:tcPr marL="9525" marR="85725" marT="9525" marB="0" anchor="b"/>
                </a:tc>
                <a:tc>
                  <a:txBody>
                    <a:bodyPr/>
                    <a:lstStyle/>
                    <a:p>
                      <a:pPr algn="r" fontAlgn="b"/>
                      <a:r>
                        <a:rPr lang="en-US" sz="1800" u="none" strike="noStrike">
                          <a:effectLst/>
                        </a:rPr>
                        <a:t>20.0%</a:t>
                      </a:r>
                      <a:endParaRPr lang="en-US" sz="1800" b="0" i="0" u="none" strike="noStrike">
                        <a:solidFill>
                          <a:srgbClr val="000000"/>
                        </a:solidFill>
                        <a:effectLst/>
                        <a:latin typeface="Times New Roman"/>
                      </a:endParaRPr>
                    </a:p>
                  </a:txBody>
                  <a:tcPr marL="9525" marR="85725" marT="9525"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Times New Roman"/>
                      </a:endParaRPr>
                    </a:p>
                  </a:txBody>
                  <a:tcPr marL="9525" marR="85725" marT="9525" marB="0" anchor="b"/>
                </a:tc>
                <a:tc>
                  <a:txBody>
                    <a:bodyPr/>
                    <a:lstStyle/>
                    <a:p>
                      <a:pPr algn="r" fontAlgn="b"/>
                      <a:r>
                        <a:rPr lang="en-US" sz="1800" u="none" strike="noStrike">
                          <a:effectLst/>
                        </a:rPr>
                        <a:t>20%</a:t>
                      </a:r>
                      <a:endParaRPr lang="en-US" sz="1800" b="0" i="0" u="none" strike="noStrike">
                        <a:solidFill>
                          <a:srgbClr val="000000"/>
                        </a:solidFill>
                        <a:effectLst/>
                        <a:latin typeface="Times New Roman"/>
                      </a:endParaRPr>
                    </a:p>
                  </a:txBody>
                  <a:tcPr marL="9525" marR="85725" marT="9525" marB="0" anchor="b"/>
                </a:tc>
              </a:tr>
              <a:tr h="400490">
                <a:tc>
                  <a:txBody>
                    <a:bodyPr/>
                    <a:lstStyle/>
                    <a:p>
                      <a:pPr algn="ctr" fontAlgn="ctr"/>
                      <a:r>
                        <a:rPr lang="en-US" sz="1800" b="0" u="none" strike="noStrike" dirty="0">
                          <a:effectLst/>
                        </a:rPr>
                        <a:t>Quintile 5</a:t>
                      </a:r>
                      <a:endParaRPr lang="en-US" sz="1800" b="0" i="0" u="none" strike="noStrike" dirty="0">
                        <a:solidFill>
                          <a:srgbClr val="000000"/>
                        </a:solidFill>
                        <a:effectLst/>
                        <a:latin typeface="Times New Roman"/>
                      </a:endParaRPr>
                    </a:p>
                  </a:txBody>
                  <a:tcPr marL="9525" marR="9525" marT="9525" marB="0" anchor="ctr"/>
                </a:tc>
                <a:tc>
                  <a:txBody>
                    <a:bodyPr/>
                    <a:lstStyle/>
                    <a:p>
                      <a:pPr algn="r" fontAlgn="b"/>
                      <a:r>
                        <a:rPr lang="en-US" sz="1800" u="none" strike="noStrike" dirty="0">
                          <a:effectLst/>
                        </a:rPr>
                        <a:t>14.7%</a:t>
                      </a:r>
                      <a:endParaRPr lang="en-US" sz="1800" b="0" i="0" u="none" strike="noStrike" dirty="0">
                        <a:solidFill>
                          <a:srgbClr val="000000"/>
                        </a:solidFill>
                        <a:effectLst/>
                        <a:latin typeface="Times New Roman"/>
                      </a:endParaRPr>
                    </a:p>
                  </a:txBody>
                  <a:tcPr marL="9525" marR="85725" marT="9525" marB="0" anchor="b"/>
                </a:tc>
                <a:tc>
                  <a:txBody>
                    <a:bodyPr/>
                    <a:lstStyle/>
                    <a:p>
                      <a:pPr algn="r" fontAlgn="b"/>
                      <a:r>
                        <a:rPr lang="en-US" sz="1800" u="none" strike="noStrike" dirty="0">
                          <a:effectLst/>
                        </a:rPr>
                        <a:t>15.3%</a:t>
                      </a:r>
                      <a:endParaRPr lang="en-US" sz="1800" b="0" i="0" u="none" strike="noStrike" dirty="0">
                        <a:solidFill>
                          <a:srgbClr val="000000"/>
                        </a:solidFill>
                        <a:effectLst/>
                        <a:latin typeface="Times New Roman"/>
                      </a:endParaRPr>
                    </a:p>
                  </a:txBody>
                  <a:tcPr marL="9525" marR="85725" marT="9525"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Times New Roman"/>
                      </a:endParaRPr>
                    </a:p>
                  </a:txBody>
                  <a:tcPr marL="9525" marR="85725" marT="9525"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Times New Roman"/>
                      </a:endParaRPr>
                    </a:p>
                  </a:txBody>
                  <a:tcPr marL="9525" marR="85725" marT="9525" marB="0" anchor="b"/>
                </a:tc>
              </a:tr>
            </a:tbl>
          </a:graphicData>
        </a:graphic>
      </p:graphicFrame>
      <p:sp>
        <p:nvSpPr>
          <p:cNvPr id="4" name="Rectangle 3"/>
          <p:cNvSpPr/>
          <p:nvPr/>
        </p:nvSpPr>
        <p:spPr>
          <a:xfrm>
            <a:off x="495300" y="2667000"/>
            <a:ext cx="8153400" cy="419100"/>
          </a:xfrm>
          <a:prstGeom prst="rect">
            <a:avLst/>
          </a:prstGeom>
          <a:noFill/>
          <a:ln w="120650">
            <a:solidFill>
              <a:srgbClr val="FFC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34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a:latin typeface="+mj-lt"/>
              </a:rPr>
              <a:t>Distribution of EJ Population Groups</a:t>
            </a:r>
            <a:br>
              <a:rPr lang="en-US" sz="3200" dirty="0">
                <a:latin typeface="+mj-lt"/>
              </a:rPr>
            </a:br>
            <a:r>
              <a:rPr lang="en-US" sz="3200" dirty="0">
                <a:latin typeface="+mj-lt"/>
              </a:rPr>
              <a:t>( Major Truck Corridors vs. SCAG Region )</a:t>
            </a:r>
          </a:p>
        </p:txBody>
      </p:sp>
      <p:sp>
        <p:nvSpPr>
          <p:cNvPr id="3" name="Content Placeholder 2"/>
          <p:cNvSpPr>
            <a:spLocks noGrp="1"/>
          </p:cNvSpPr>
          <p:nvPr>
            <p:ph idx="1"/>
          </p:nvPr>
        </p:nvSpPr>
        <p:spPr>
          <a:xfrm>
            <a:off x="533400" y="1600200"/>
            <a:ext cx="8001000" cy="4826743"/>
          </a:xfrm>
        </p:spPr>
        <p:txBody>
          <a:bodyPr/>
          <a:lstStyle/>
          <a:p>
            <a:pPr lvl="0">
              <a:spcAft>
                <a:spcPts val="1200"/>
              </a:spcAft>
            </a:pPr>
            <a:r>
              <a:rPr lang="en-US" sz="2800" dirty="0" smtClean="0">
                <a:latin typeface="+mj-lt"/>
              </a:rPr>
              <a:t>Higher share of most EJ population groups within </a:t>
            </a:r>
            <a:r>
              <a:rPr lang="en-US" sz="2800" dirty="0">
                <a:latin typeface="+mj-lt"/>
              </a:rPr>
              <a:t>500 feet from major </a:t>
            </a:r>
            <a:r>
              <a:rPr lang="en-US" sz="2800" dirty="0" smtClean="0">
                <a:latin typeface="+mj-lt"/>
              </a:rPr>
              <a:t>truck corridors than regional average</a:t>
            </a:r>
          </a:p>
          <a:p>
            <a:pPr>
              <a:spcAft>
                <a:spcPts val="1200"/>
              </a:spcAft>
            </a:pPr>
            <a:r>
              <a:rPr lang="en-US" sz="2800" dirty="0" smtClean="0">
                <a:latin typeface="+mj-lt"/>
              </a:rPr>
              <a:t>High concentration of EJ population groups living nearby major truck corridors</a:t>
            </a:r>
            <a:endParaRPr lang="en-US" sz="2800" dirty="0">
              <a:solidFill>
                <a:schemeClr val="bg1"/>
              </a:solidFill>
              <a:latin typeface="+mj-lt"/>
            </a:endParaRPr>
          </a:p>
        </p:txBody>
      </p:sp>
    </p:spTree>
    <p:extLst>
      <p:ext uri="{BB962C8B-B14F-4D97-AF65-F5344CB8AC3E}">
        <p14:creationId xmlns:p14="http://schemas.microsoft.com/office/powerpoint/2010/main" val="2494496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Truck Emission Intensity</a:t>
            </a:r>
            <a:br>
              <a:rPr lang="en-US" sz="3200" dirty="0" smtClean="0">
                <a:latin typeface="+mj-lt"/>
              </a:rPr>
            </a:br>
            <a:r>
              <a:rPr lang="en-US" sz="3200" dirty="0" smtClean="0">
                <a:latin typeface="+mj-lt"/>
              </a:rPr>
              <a:t>( 2008 )</a:t>
            </a:r>
            <a:endParaRPr lang="en-US" sz="3200" dirty="0">
              <a:latin typeface="+mj-lt"/>
            </a:endParaRPr>
          </a:p>
        </p:txBody>
      </p:sp>
      <p:sp>
        <p:nvSpPr>
          <p:cNvPr id="3" name="Content Placeholder 2"/>
          <p:cNvSpPr>
            <a:spLocks noGrp="1"/>
          </p:cNvSpPr>
          <p:nvPr>
            <p:ph idx="1"/>
          </p:nvPr>
        </p:nvSpPr>
        <p:spPr>
          <a:xfrm>
            <a:off x="533400" y="1600200"/>
            <a:ext cx="8001000" cy="4826743"/>
          </a:xfrm>
        </p:spPr>
        <p:txBody>
          <a:bodyPr/>
          <a:lstStyle/>
          <a:p>
            <a:pPr marL="0" lvl="0" indent="0">
              <a:buNone/>
            </a:pPr>
            <a:endParaRPr lang="en-US" sz="2400" dirty="0">
              <a:solidFill>
                <a:schemeClr val="bg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172240334"/>
              </p:ext>
            </p:extLst>
          </p:nvPr>
        </p:nvGraphicFramePr>
        <p:xfrm>
          <a:off x="647700" y="1752600"/>
          <a:ext cx="7848600" cy="4495798"/>
        </p:xfrm>
        <a:graphic>
          <a:graphicData uri="http://schemas.openxmlformats.org/drawingml/2006/table">
            <a:tbl>
              <a:tblPr firstRow="1" firstCol="1" bandRow="1">
                <a:tableStyleId>{00A15C55-8517-42AA-B614-E9B94910E393}</a:tableStyleId>
              </a:tblPr>
              <a:tblGrid>
                <a:gridCol w="1202851"/>
                <a:gridCol w="1834347"/>
                <a:gridCol w="1834347"/>
                <a:gridCol w="1834347"/>
                <a:gridCol w="1142708"/>
              </a:tblGrid>
              <a:tr h="608128">
                <a:tc rowSpan="2">
                  <a:txBody>
                    <a:bodyPr/>
                    <a:lstStyle/>
                    <a:p>
                      <a:pPr algn="ctr"/>
                      <a:r>
                        <a:rPr lang="en-US" sz="1800" b="1" dirty="0" smtClean="0"/>
                        <a:t>Emission Factors</a:t>
                      </a:r>
                      <a:endParaRPr lang="en-US" sz="1800" b="1" dirty="0">
                        <a:solidFill>
                          <a:schemeClr val="tx1">
                            <a:lumMod val="75000"/>
                            <a:lumOff val="25000"/>
                          </a:schemeClr>
                        </a:solidFill>
                        <a:latin typeface="+mj-lt"/>
                      </a:endParaRPr>
                    </a:p>
                  </a:txBody>
                  <a:tcPr anchor="ctr"/>
                </a:tc>
                <a:tc gridSpan="3">
                  <a:txBody>
                    <a:bodyPr/>
                    <a:lstStyle/>
                    <a:p>
                      <a:pPr algn="ctr" fontAlgn="ctr"/>
                      <a:r>
                        <a:rPr lang="en-US" sz="1800" u="none" strike="noStrike" dirty="0" smtClean="0">
                          <a:effectLst/>
                        </a:rPr>
                        <a:t>Truck Emission Intensity (gram/year/acre)</a:t>
                      </a:r>
                      <a:endParaRPr lang="en-US" sz="1800" b="0" i="0" u="none" strike="noStrike" dirty="0">
                        <a:solidFill>
                          <a:schemeClr val="tx1">
                            <a:lumMod val="75000"/>
                            <a:lumOff val="25000"/>
                          </a:schemeClr>
                        </a:solidFill>
                        <a:effectLst/>
                        <a:latin typeface="+mj-lt"/>
                      </a:endParaRPr>
                    </a:p>
                  </a:txBody>
                  <a:tcPr marL="9525" marR="9525" marT="9525" marB="0" anchor="ctr"/>
                </a:tc>
                <a:tc hMerge="1">
                  <a:txBody>
                    <a:bodyPr/>
                    <a:lstStyle/>
                    <a:p>
                      <a:endParaRPr lang="en-US"/>
                    </a:p>
                  </a:txBody>
                  <a:tcPr/>
                </a:tc>
                <a:tc hMerge="1">
                  <a:txBody>
                    <a:bodyPr/>
                    <a:lstStyle/>
                    <a:p>
                      <a:pPr algn="ctr" fontAlgn="ctr"/>
                      <a:endParaRPr lang="en-US" sz="1800" b="0" i="0" u="none" strike="noStrike" dirty="0">
                        <a:solidFill>
                          <a:schemeClr val="tx1">
                            <a:lumMod val="75000"/>
                            <a:lumOff val="25000"/>
                          </a:schemeClr>
                        </a:solidFill>
                        <a:effectLst/>
                        <a:latin typeface="+mj-lt"/>
                      </a:endParaRPr>
                    </a:p>
                  </a:txBody>
                  <a:tcPr marL="9525" marR="9525" marT="9525" marB="0" anchor="ctr"/>
                </a:tc>
                <a:tc rowSpan="2">
                  <a:txBody>
                    <a:bodyPr/>
                    <a:lstStyle/>
                    <a:p>
                      <a:pPr algn="ctr" fontAlgn="ctr"/>
                      <a:r>
                        <a:rPr lang="en-US" sz="1800" b="1" u="none" strike="noStrike" dirty="0" smtClean="0">
                          <a:effectLst/>
                        </a:rPr>
                        <a:t>Truck Emission Intensity Comp.</a:t>
                      </a:r>
                      <a:endParaRPr lang="en-US" sz="1800" b="1" i="0" u="none" strike="noStrike" dirty="0">
                        <a:solidFill>
                          <a:schemeClr val="tx1">
                            <a:lumMod val="75000"/>
                            <a:lumOff val="25000"/>
                          </a:schemeClr>
                        </a:solidFill>
                        <a:effectLst/>
                        <a:latin typeface="+mj-lt"/>
                      </a:endParaRPr>
                    </a:p>
                  </a:txBody>
                  <a:tcPr marL="9525" marR="9525" marT="9525" marB="0" anchor="ctr"/>
                </a:tc>
              </a:tr>
              <a:tr h="890472">
                <a:tc vMerge="1">
                  <a:txBody>
                    <a:bodyPr/>
                    <a:lstStyle/>
                    <a:p>
                      <a:endParaRPr lang="en-US" dirty="0"/>
                    </a:p>
                  </a:txBody>
                  <a:tcPr/>
                </a:tc>
                <a:tc>
                  <a:txBody>
                    <a:bodyPr/>
                    <a:lstStyle/>
                    <a:p>
                      <a:pPr algn="ctr" fontAlgn="ctr"/>
                      <a:r>
                        <a:rPr lang="en-US" sz="1800" b="1" u="none" strike="noStrike" dirty="0" smtClean="0">
                          <a:effectLst/>
                        </a:rPr>
                        <a:t>Major </a:t>
                      </a:r>
                      <a:r>
                        <a:rPr lang="en-US" sz="1800" b="1" u="none" strike="noStrike" dirty="0">
                          <a:effectLst/>
                        </a:rPr>
                        <a:t>Truck Corridors</a:t>
                      </a:r>
                      <a:endParaRPr lang="en-US" sz="1800" b="1" i="0" u="none" strike="noStrike" dirty="0">
                        <a:solidFill>
                          <a:schemeClr val="tx1">
                            <a:lumMod val="75000"/>
                            <a:lumOff val="25000"/>
                          </a:schemeClr>
                        </a:solidFill>
                        <a:effectLst/>
                        <a:latin typeface="+mj-lt"/>
                      </a:endParaRPr>
                    </a:p>
                  </a:txBody>
                  <a:tcPr marL="9525" marR="9525" marT="9525" marB="0" anchor="ctr"/>
                </a:tc>
                <a:tc>
                  <a:txBody>
                    <a:bodyPr/>
                    <a:lstStyle/>
                    <a:p>
                      <a:pPr algn="ctr" fontAlgn="ctr"/>
                      <a:r>
                        <a:rPr lang="en-US" sz="1800" b="1" u="none" strike="noStrike" dirty="0" smtClean="0">
                          <a:effectLst/>
                        </a:rPr>
                        <a:t>Other</a:t>
                      </a:r>
                      <a:br>
                        <a:rPr lang="en-US" sz="1800" b="1" u="none" strike="noStrike" dirty="0" smtClean="0">
                          <a:effectLst/>
                        </a:rPr>
                      </a:br>
                      <a:r>
                        <a:rPr lang="en-US" sz="1800" b="1" u="none" strike="noStrike" dirty="0" smtClean="0">
                          <a:effectLst/>
                        </a:rPr>
                        <a:t>Freeways</a:t>
                      </a:r>
                      <a:endParaRPr lang="en-US" sz="1800" b="1" i="0" u="none" strike="noStrike" dirty="0">
                        <a:solidFill>
                          <a:schemeClr val="tx1">
                            <a:lumMod val="75000"/>
                            <a:lumOff val="25000"/>
                          </a:schemeClr>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u="none" strike="noStrike" dirty="0" smtClean="0">
                          <a:effectLst/>
                        </a:rPr>
                        <a:t>Entire</a:t>
                      </a:r>
                      <a:br>
                        <a:rPr lang="en-US" sz="1800" b="1" u="none" strike="noStrike" dirty="0" smtClean="0">
                          <a:effectLst/>
                        </a:rPr>
                      </a:br>
                      <a:r>
                        <a:rPr lang="en-US" sz="1800" b="1" u="none" strike="noStrike" dirty="0" smtClean="0">
                          <a:effectLst/>
                        </a:rPr>
                        <a:t>Freeways</a:t>
                      </a:r>
                      <a:endParaRPr lang="en-US" sz="1800" b="1" i="0" u="none" strike="noStrike" kern="1200" dirty="0" smtClean="0">
                        <a:solidFill>
                          <a:schemeClr val="tx1">
                            <a:lumMod val="75000"/>
                            <a:lumOff val="25000"/>
                          </a:schemeClr>
                        </a:solidFill>
                        <a:effectLst/>
                        <a:latin typeface="+mn-lt"/>
                        <a:ea typeface="+mn-ea"/>
                        <a:cs typeface="+mn-cs"/>
                      </a:endParaRPr>
                    </a:p>
                  </a:txBody>
                  <a:tcPr marL="9525" marR="9525" marT="9525" marB="0" anchor="ctr"/>
                </a:tc>
                <a:tc vMerge="1">
                  <a:txBody>
                    <a:bodyPr/>
                    <a:lstStyle/>
                    <a:p>
                      <a:pPr algn="ctr" fontAlgn="ctr"/>
                      <a:endParaRPr lang="en-US" sz="1200" b="0" i="0" u="none" strike="noStrike" dirty="0">
                        <a:solidFill>
                          <a:schemeClr val="tx1">
                            <a:lumMod val="75000"/>
                            <a:lumOff val="25000"/>
                          </a:schemeClr>
                        </a:solidFill>
                        <a:effectLst/>
                        <a:latin typeface="+mj-lt"/>
                      </a:endParaRPr>
                    </a:p>
                  </a:txBody>
                  <a:tcPr marL="9525" marR="9525" marT="9525" marB="0" anchor="ctr"/>
                </a:tc>
              </a:tr>
              <a:tr h="499533">
                <a:tc>
                  <a:txBody>
                    <a:bodyPr/>
                    <a:lstStyle/>
                    <a:p>
                      <a:pPr algn="ctr" fontAlgn="ctr"/>
                      <a:r>
                        <a:rPr lang="en-US" sz="1800" b="1" u="none" strike="noStrike" dirty="0" smtClean="0">
                          <a:effectLst/>
                        </a:rPr>
                        <a:t>ROG</a:t>
                      </a:r>
                      <a:endParaRPr lang="en-US" sz="1800" b="1" i="0" u="none" strike="noStrike" dirty="0">
                        <a:solidFill>
                          <a:schemeClr val="tx1">
                            <a:lumMod val="75000"/>
                            <a:lumOff val="25000"/>
                          </a:schemeClr>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1.70 (34%)</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0.66 (24%)</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1.11 (30%)</a:t>
                      </a:r>
                      <a:endParaRPr lang="en-US" sz="1800" b="0" i="0" u="none" strike="noStrike" dirty="0">
                        <a:solidFill>
                          <a:srgbClr val="000000"/>
                        </a:solidFill>
                        <a:effectLst/>
                        <a:latin typeface="+mj-lt"/>
                      </a:endParaRPr>
                    </a:p>
                  </a:txBody>
                  <a:tcPr marL="9525" marR="9525" marT="9525" marB="0" anchor="ctr"/>
                </a:tc>
                <a:tc>
                  <a:txBody>
                    <a:bodyPr/>
                    <a:lstStyle/>
                    <a:p>
                      <a:pPr algn="ctr" fontAlgn="ctr"/>
                      <a:r>
                        <a:rPr lang="en-US" sz="1800" b="1" i="0" u="none" strike="noStrike" dirty="0">
                          <a:solidFill>
                            <a:srgbClr val="0070C0"/>
                          </a:solidFill>
                          <a:effectLst/>
                          <a:latin typeface="+mj-lt"/>
                        </a:rPr>
                        <a:t>52.9%</a:t>
                      </a:r>
                    </a:p>
                  </a:txBody>
                  <a:tcPr marL="9525" marR="9525" marT="9525" marB="0" anchor="ctr"/>
                </a:tc>
              </a:tr>
              <a:tr h="499533">
                <a:tc>
                  <a:txBody>
                    <a:bodyPr/>
                    <a:lstStyle/>
                    <a:p>
                      <a:pPr algn="ctr" fontAlgn="ctr"/>
                      <a:r>
                        <a:rPr lang="en-US" sz="1800" b="1" u="none" strike="noStrike" dirty="0" smtClean="0">
                          <a:effectLst/>
                        </a:rPr>
                        <a:t>CO</a:t>
                      </a:r>
                      <a:endParaRPr lang="en-US" sz="1800" b="1" i="0" u="none" strike="noStrike" dirty="0">
                        <a:solidFill>
                          <a:schemeClr val="tx1">
                            <a:lumMod val="75000"/>
                            <a:lumOff val="25000"/>
                          </a:schemeClr>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11.29 (12%)</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5.17 (9%)</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7.82 (11%)</a:t>
                      </a:r>
                      <a:endParaRPr lang="en-US" sz="1800" b="0" i="0" u="none" strike="noStrike" dirty="0">
                        <a:solidFill>
                          <a:srgbClr val="000000"/>
                        </a:solidFill>
                        <a:effectLst/>
                        <a:latin typeface="+mj-lt"/>
                      </a:endParaRPr>
                    </a:p>
                  </a:txBody>
                  <a:tcPr marL="9525" marR="9525" marT="9525" marB="0" anchor="ctr"/>
                </a:tc>
                <a:tc>
                  <a:txBody>
                    <a:bodyPr/>
                    <a:lstStyle/>
                    <a:p>
                      <a:pPr algn="ctr" fontAlgn="ctr"/>
                      <a:r>
                        <a:rPr lang="en-US" sz="1800" b="1" i="0" u="none" strike="noStrike" dirty="0">
                          <a:solidFill>
                            <a:srgbClr val="0070C0"/>
                          </a:solidFill>
                          <a:effectLst/>
                          <a:latin typeface="+mj-lt"/>
                        </a:rPr>
                        <a:t>44.3%</a:t>
                      </a:r>
                    </a:p>
                  </a:txBody>
                  <a:tcPr marL="9525" marR="9525" marT="9525" marB="0" anchor="ctr"/>
                </a:tc>
              </a:tr>
              <a:tr h="499533">
                <a:tc>
                  <a:txBody>
                    <a:bodyPr/>
                    <a:lstStyle/>
                    <a:p>
                      <a:pPr algn="ctr" fontAlgn="ctr"/>
                      <a:r>
                        <a:rPr lang="en-US" sz="1800" b="1" u="none" strike="noStrike" dirty="0" smtClean="0">
                          <a:effectLst/>
                        </a:rPr>
                        <a:t>CO</a:t>
                      </a:r>
                      <a:r>
                        <a:rPr lang="en-US" sz="1800" b="1" u="none" strike="noStrike" baseline="-25000" dirty="0" smtClean="0">
                          <a:effectLst/>
                        </a:rPr>
                        <a:t>2</a:t>
                      </a:r>
                      <a:endParaRPr lang="en-US" sz="1800" b="1" i="0" u="none" strike="noStrike" dirty="0">
                        <a:solidFill>
                          <a:schemeClr val="tx1">
                            <a:lumMod val="75000"/>
                            <a:lumOff val="25000"/>
                          </a:schemeClr>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2,808.29 (24%)</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1,187.55 (16%)</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1,890.11 (20%)</a:t>
                      </a:r>
                      <a:endParaRPr lang="en-US" sz="1800" b="0" i="0" u="none" strike="noStrike" dirty="0">
                        <a:solidFill>
                          <a:srgbClr val="000000"/>
                        </a:solidFill>
                        <a:effectLst/>
                        <a:latin typeface="+mj-lt"/>
                      </a:endParaRPr>
                    </a:p>
                  </a:txBody>
                  <a:tcPr marL="9525" marR="9525" marT="9525" marB="0" anchor="ctr"/>
                </a:tc>
                <a:tc>
                  <a:txBody>
                    <a:bodyPr/>
                    <a:lstStyle/>
                    <a:p>
                      <a:pPr algn="ctr" fontAlgn="ctr"/>
                      <a:r>
                        <a:rPr lang="en-US" sz="1800" b="1" i="0" u="none" strike="noStrike" dirty="0">
                          <a:solidFill>
                            <a:srgbClr val="0070C0"/>
                          </a:solidFill>
                          <a:effectLst/>
                          <a:latin typeface="+mj-lt"/>
                        </a:rPr>
                        <a:t>48.6%</a:t>
                      </a:r>
                    </a:p>
                  </a:txBody>
                  <a:tcPr marL="9525" marR="9525" marT="9525" marB="0" anchor="ctr"/>
                </a:tc>
              </a:tr>
              <a:tr h="499533">
                <a:tc>
                  <a:txBody>
                    <a:bodyPr/>
                    <a:lstStyle/>
                    <a:p>
                      <a:pPr algn="ctr" fontAlgn="ctr"/>
                      <a:r>
                        <a:rPr lang="en-US" sz="1800" b="1" u="none" strike="noStrike" dirty="0" smtClean="0">
                          <a:effectLst/>
                        </a:rPr>
                        <a:t>NO</a:t>
                      </a:r>
                      <a:r>
                        <a:rPr lang="en-US" sz="1800" b="1" u="none" strike="noStrike" baseline="-25000" dirty="0" smtClean="0">
                          <a:effectLst/>
                        </a:rPr>
                        <a:t>X</a:t>
                      </a:r>
                      <a:endParaRPr lang="en-US" sz="1800" b="1" i="0" u="none" strike="noStrike" dirty="0">
                        <a:solidFill>
                          <a:schemeClr val="tx1">
                            <a:lumMod val="75000"/>
                            <a:lumOff val="25000"/>
                          </a:schemeClr>
                        </a:solidFill>
                        <a:effectLst/>
                        <a:latin typeface="+mj-lt"/>
                      </a:endParaRPr>
                    </a:p>
                  </a:txBody>
                  <a:tcPr marL="9525" marR="9525" marT="9525" marB="0" anchor="ctr"/>
                </a:tc>
                <a:tc>
                  <a:txBody>
                    <a:bodyPr/>
                    <a:lstStyle/>
                    <a:p>
                      <a:pPr algn="r" fontAlgn="b"/>
                      <a:r>
                        <a:rPr lang="en-US" sz="1800" b="1" i="0" u="none" strike="noStrike" dirty="0" smtClean="0">
                          <a:solidFill>
                            <a:schemeClr val="tx1"/>
                          </a:solidFill>
                          <a:effectLst/>
                          <a:latin typeface="+mj-lt"/>
                        </a:rPr>
                        <a:t>22.49 (75%)</a:t>
                      </a:r>
                      <a:endParaRPr lang="en-US" sz="1800" b="1" i="0" u="none" strike="noStrike" dirty="0">
                        <a:solidFill>
                          <a:schemeClr val="tx1"/>
                        </a:solidFill>
                        <a:effectLst/>
                        <a:latin typeface="+mj-lt"/>
                      </a:endParaRPr>
                    </a:p>
                  </a:txBody>
                  <a:tcPr marL="9525" marR="9525" marT="9525" marB="0" anchor="ctr"/>
                </a:tc>
                <a:tc>
                  <a:txBody>
                    <a:bodyPr/>
                    <a:lstStyle/>
                    <a:p>
                      <a:pPr algn="r" fontAlgn="b"/>
                      <a:r>
                        <a:rPr lang="en-US" sz="1800" b="1" i="0" u="none" strike="noStrike" dirty="0" smtClean="0">
                          <a:solidFill>
                            <a:schemeClr val="tx1"/>
                          </a:solidFill>
                          <a:effectLst/>
                          <a:latin typeface="+mj-lt"/>
                        </a:rPr>
                        <a:t>8.52 (64%)</a:t>
                      </a:r>
                      <a:endParaRPr lang="en-US" sz="1800" b="1" i="0" u="none" strike="noStrike" dirty="0">
                        <a:solidFill>
                          <a:schemeClr val="tx1"/>
                        </a:solidFill>
                        <a:effectLst/>
                        <a:latin typeface="+mj-lt"/>
                      </a:endParaRPr>
                    </a:p>
                  </a:txBody>
                  <a:tcPr marL="9525" marR="9525" marT="9525" marB="0" anchor="ctr"/>
                </a:tc>
                <a:tc>
                  <a:txBody>
                    <a:bodyPr/>
                    <a:lstStyle/>
                    <a:p>
                      <a:pPr algn="r" fontAlgn="b"/>
                      <a:r>
                        <a:rPr lang="en-US" sz="1800" b="1" i="0" u="none" strike="noStrike" dirty="0" smtClean="0">
                          <a:solidFill>
                            <a:srgbClr val="000000"/>
                          </a:solidFill>
                          <a:effectLst/>
                          <a:latin typeface="+mj-lt"/>
                        </a:rPr>
                        <a:t>14.58 (71%)</a:t>
                      </a:r>
                      <a:endParaRPr lang="en-US" sz="1800" b="1" i="0" u="none" strike="noStrike" dirty="0">
                        <a:solidFill>
                          <a:srgbClr val="000000"/>
                        </a:solidFill>
                        <a:effectLst/>
                        <a:latin typeface="+mj-lt"/>
                      </a:endParaRPr>
                    </a:p>
                  </a:txBody>
                  <a:tcPr marL="9525" marR="9525" marT="9525" marB="0" anchor="ctr"/>
                </a:tc>
                <a:tc>
                  <a:txBody>
                    <a:bodyPr/>
                    <a:lstStyle/>
                    <a:p>
                      <a:pPr algn="ctr" fontAlgn="ctr"/>
                      <a:r>
                        <a:rPr lang="en-US" sz="1800" b="1" i="0" u="none" strike="noStrike" dirty="0">
                          <a:solidFill>
                            <a:srgbClr val="0070C0"/>
                          </a:solidFill>
                          <a:effectLst/>
                          <a:latin typeface="+mj-lt"/>
                        </a:rPr>
                        <a:t>54.3%</a:t>
                      </a:r>
                    </a:p>
                  </a:txBody>
                  <a:tcPr marL="9525" marR="9525" marT="9525" marB="0" anchor="ctr"/>
                </a:tc>
              </a:tr>
              <a:tr h="499533">
                <a:tc>
                  <a:txBody>
                    <a:bodyPr/>
                    <a:lstStyle/>
                    <a:p>
                      <a:pPr algn="ctr" fontAlgn="ctr"/>
                      <a:r>
                        <a:rPr lang="en-US" sz="1800" b="1" u="none" strike="noStrike" dirty="0" smtClean="0">
                          <a:effectLst/>
                        </a:rPr>
                        <a:t>SO</a:t>
                      </a:r>
                      <a:r>
                        <a:rPr lang="en-US" sz="1800" b="1" u="none" strike="noStrike" baseline="-25000" dirty="0" smtClean="0">
                          <a:effectLst/>
                        </a:rPr>
                        <a:t>2</a:t>
                      </a:r>
                      <a:endParaRPr lang="en-US" sz="1800" b="1" i="0" u="none" strike="noStrike" dirty="0">
                        <a:solidFill>
                          <a:schemeClr val="tx1">
                            <a:lumMod val="75000"/>
                            <a:lumOff val="25000"/>
                          </a:schemeClr>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0.03 (23%)</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0.01 (16%)</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0.02 (20%)</a:t>
                      </a:r>
                      <a:endParaRPr lang="en-US" sz="1800" b="0" i="0" u="none" strike="noStrike" dirty="0">
                        <a:solidFill>
                          <a:srgbClr val="000000"/>
                        </a:solidFill>
                        <a:effectLst/>
                        <a:latin typeface="+mj-lt"/>
                      </a:endParaRPr>
                    </a:p>
                  </a:txBody>
                  <a:tcPr marL="9525" marR="9525" marT="9525" marB="0" anchor="ctr"/>
                </a:tc>
                <a:tc>
                  <a:txBody>
                    <a:bodyPr/>
                    <a:lstStyle/>
                    <a:p>
                      <a:pPr algn="ctr" fontAlgn="ctr"/>
                      <a:r>
                        <a:rPr lang="en-US" sz="1800" b="1" i="0" u="none" strike="noStrike" dirty="0">
                          <a:solidFill>
                            <a:srgbClr val="0070C0"/>
                          </a:solidFill>
                          <a:effectLst/>
                          <a:latin typeface="+mj-lt"/>
                        </a:rPr>
                        <a:t>48.2%</a:t>
                      </a:r>
                    </a:p>
                  </a:txBody>
                  <a:tcPr marL="9525" marR="9525" marT="9525" marB="0" anchor="ctr"/>
                </a:tc>
              </a:tr>
              <a:tr h="499533">
                <a:tc>
                  <a:txBody>
                    <a:bodyPr/>
                    <a:lstStyle/>
                    <a:p>
                      <a:pPr algn="ctr" fontAlgn="ctr"/>
                      <a:r>
                        <a:rPr lang="en-US" sz="1800" b="1" u="none" strike="noStrike" dirty="0" smtClean="0">
                          <a:effectLst/>
                        </a:rPr>
                        <a:t>PM</a:t>
                      </a:r>
                      <a:r>
                        <a:rPr lang="en-US" sz="1800" b="1" u="none" strike="noStrike" baseline="-25000" dirty="0" smtClean="0">
                          <a:effectLst/>
                        </a:rPr>
                        <a:t>2.5</a:t>
                      </a:r>
                      <a:endParaRPr lang="en-US" sz="1800" b="1" i="0" u="none" strike="noStrike" dirty="0">
                        <a:solidFill>
                          <a:schemeClr val="tx1">
                            <a:lumMod val="75000"/>
                            <a:lumOff val="25000"/>
                          </a:schemeClr>
                        </a:solidFill>
                        <a:effectLst/>
                        <a:latin typeface="+mj-lt"/>
                      </a:endParaRPr>
                    </a:p>
                  </a:txBody>
                  <a:tcPr marL="9525" marR="9525" marT="9525" marB="0" anchor="ctr"/>
                </a:tc>
                <a:tc>
                  <a:txBody>
                    <a:bodyPr/>
                    <a:lstStyle/>
                    <a:p>
                      <a:pPr algn="r" fontAlgn="b"/>
                      <a:r>
                        <a:rPr lang="en-US" sz="1800" b="1" i="0" u="none" strike="noStrike" dirty="0" smtClean="0">
                          <a:solidFill>
                            <a:schemeClr val="tx1"/>
                          </a:solidFill>
                          <a:effectLst/>
                          <a:latin typeface="+mj-lt"/>
                        </a:rPr>
                        <a:t>0.84 (75%)</a:t>
                      </a:r>
                      <a:endParaRPr lang="en-US" sz="1800" b="1" i="0" u="none" strike="noStrike" dirty="0">
                        <a:solidFill>
                          <a:schemeClr val="tx1"/>
                        </a:solidFill>
                        <a:effectLst/>
                        <a:latin typeface="+mj-lt"/>
                      </a:endParaRPr>
                    </a:p>
                  </a:txBody>
                  <a:tcPr marL="9525" marR="9525" marT="9525" marB="0" anchor="ctr"/>
                </a:tc>
                <a:tc>
                  <a:txBody>
                    <a:bodyPr/>
                    <a:lstStyle/>
                    <a:p>
                      <a:pPr algn="r" fontAlgn="b"/>
                      <a:r>
                        <a:rPr lang="en-US" sz="1800" b="1" i="0" u="none" strike="noStrike" dirty="0" smtClean="0">
                          <a:solidFill>
                            <a:schemeClr val="tx1"/>
                          </a:solidFill>
                          <a:effectLst/>
                          <a:latin typeface="+mj-lt"/>
                        </a:rPr>
                        <a:t>0.29 (61%)</a:t>
                      </a:r>
                      <a:endParaRPr lang="en-US" sz="1800" b="1" i="0" u="none" strike="noStrike" dirty="0">
                        <a:solidFill>
                          <a:schemeClr val="tx1"/>
                        </a:solidFill>
                        <a:effectLst/>
                        <a:latin typeface="+mj-lt"/>
                      </a:endParaRPr>
                    </a:p>
                  </a:txBody>
                  <a:tcPr marL="9525" marR="9525" marT="9525" marB="0" anchor="ctr"/>
                </a:tc>
                <a:tc>
                  <a:txBody>
                    <a:bodyPr/>
                    <a:lstStyle/>
                    <a:p>
                      <a:pPr algn="r" fontAlgn="b"/>
                      <a:r>
                        <a:rPr lang="en-US" sz="1800" b="1" i="0" u="none" strike="noStrike" dirty="0" smtClean="0">
                          <a:solidFill>
                            <a:srgbClr val="000000"/>
                          </a:solidFill>
                          <a:effectLst/>
                          <a:latin typeface="+mj-lt"/>
                        </a:rPr>
                        <a:t>0.53 (70%)</a:t>
                      </a:r>
                      <a:endParaRPr lang="en-US" sz="1800" b="1" i="0" u="none" strike="noStrike" dirty="0">
                        <a:solidFill>
                          <a:srgbClr val="000000"/>
                        </a:solidFill>
                        <a:effectLst/>
                        <a:latin typeface="+mj-lt"/>
                      </a:endParaRPr>
                    </a:p>
                  </a:txBody>
                  <a:tcPr marL="9525" marR="9525" marT="9525" marB="0" anchor="ctr"/>
                </a:tc>
                <a:tc>
                  <a:txBody>
                    <a:bodyPr/>
                    <a:lstStyle/>
                    <a:p>
                      <a:pPr algn="ctr" fontAlgn="ctr"/>
                      <a:r>
                        <a:rPr lang="en-US" sz="1800" b="1" i="0" u="none" strike="noStrike" dirty="0">
                          <a:solidFill>
                            <a:srgbClr val="0070C0"/>
                          </a:solidFill>
                          <a:effectLst/>
                          <a:latin typeface="+mj-lt"/>
                        </a:rPr>
                        <a:t>59.8%</a:t>
                      </a:r>
                    </a:p>
                  </a:txBody>
                  <a:tcPr marL="9525" marR="9525" marT="9525" marB="0" anchor="ctr"/>
                </a:tc>
              </a:tr>
            </a:tbl>
          </a:graphicData>
        </a:graphic>
      </p:graphicFrame>
      <p:sp>
        <p:nvSpPr>
          <p:cNvPr id="7" name="Rectangle 6"/>
          <p:cNvSpPr/>
          <p:nvPr/>
        </p:nvSpPr>
        <p:spPr>
          <a:xfrm>
            <a:off x="7391400" y="1752600"/>
            <a:ext cx="1143000" cy="4419600"/>
          </a:xfrm>
          <a:prstGeom prst="rect">
            <a:avLst/>
          </a:prstGeom>
          <a:noFill/>
          <a:ln w="120650">
            <a:solidFill>
              <a:srgbClr val="FFC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6248400"/>
            <a:ext cx="7848600" cy="353943"/>
          </a:xfrm>
          <a:prstGeom prst="rect">
            <a:avLst/>
          </a:prstGeom>
        </p:spPr>
        <p:txBody>
          <a:bodyPr wrap="square">
            <a:spAutoFit/>
          </a:bodyPr>
          <a:lstStyle/>
          <a:p>
            <a:pPr lvl="0"/>
            <a:r>
              <a:rPr lang="en-US" sz="1700" i="1" dirty="0" smtClean="0">
                <a:latin typeface="Arial" pitchFamily="34" charset="0"/>
                <a:cs typeface="Arial" pitchFamily="34" charset="0"/>
              </a:rPr>
              <a:t>(Numbers in parenthesis indicate percentage out of total emission intensity.)</a:t>
            </a:r>
            <a:endParaRPr lang="en-US" sz="1700" i="1" dirty="0">
              <a:latin typeface="Arial" pitchFamily="34" charset="0"/>
              <a:cs typeface="Arial" pitchFamily="34" charset="0"/>
            </a:endParaRPr>
          </a:p>
        </p:txBody>
      </p:sp>
    </p:spTree>
    <p:extLst>
      <p:ext uri="{BB962C8B-B14F-4D97-AF65-F5344CB8AC3E}">
        <p14:creationId xmlns:p14="http://schemas.microsoft.com/office/powerpoint/2010/main" val="269033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Share of Truck VMT</a:t>
            </a:r>
            <a:br>
              <a:rPr lang="en-US" sz="3200" dirty="0" smtClean="0">
                <a:latin typeface="+mj-lt"/>
              </a:rPr>
            </a:br>
            <a:r>
              <a:rPr lang="en-US" sz="3200" dirty="0" smtClean="0">
                <a:latin typeface="+mj-lt"/>
              </a:rPr>
              <a:t>( 2008 )</a:t>
            </a:r>
            <a:endParaRPr lang="en-US" sz="3200" dirty="0">
              <a:latin typeface="+mj-lt"/>
            </a:endParaRPr>
          </a:p>
        </p:txBody>
      </p:sp>
      <p:sp>
        <p:nvSpPr>
          <p:cNvPr id="3" name="Content Placeholder 2"/>
          <p:cNvSpPr>
            <a:spLocks noGrp="1"/>
          </p:cNvSpPr>
          <p:nvPr>
            <p:ph idx="1"/>
          </p:nvPr>
        </p:nvSpPr>
        <p:spPr>
          <a:xfrm>
            <a:off x="609600" y="1524000"/>
            <a:ext cx="8001000" cy="4826743"/>
          </a:xfrm>
        </p:spPr>
        <p:txBody>
          <a:bodyPr/>
          <a:lstStyle/>
          <a:p>
            <a:pPr lvl="0"/>
            <a:endParaRPr lang="en-US" sz="2400" dirty="0">
              <a:solidFill>
                <a:schemeClr val="bg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948956720"/>
              </p:ext>
            </p:extLst>
          </p:nvPr>
        </p:nvGraphicFramePr>
        <p:xfrm>
          <a:off x="695325" y="1752598"/>
          <a:ext cx="7753350" cy="4114802"/>
        </p:xfrm>
        <a:graphic>
          <a:graphicData uri="http://schemas.openxmlformats.org/drawingml/2006/table">
            <a:tbl>
              <a:tblPr firstRow="1" firstCol="1" bandRow="1">
                <a:tableStyleId>{00A15C55-8517-42AA-B614-E9B94910E393}</a:tableStyleId>
              </a:tblPr>
              <a:tblGrid>
                <a:gridCol w="1550670"/>
                <a:gridCol w="1550670"/>
                <a:gridCol w="1550670"/>
                <a:gridCol w="1550670"/>
                <a:gridCol w="1550670"/>
              </a:tblGrid>
              <a:tr h="783289">
                <a:tc>
                  <a:txBody>
                    <a:bodyPr/>
                    <a:lstStyle/>
                    <a:p>
                      <a:endParaRPr lang="en-US" sz="1800" b="0" dirty="0"/>
                    </a:p>
                  </a:txBody>
                  <a:tcPr/>
                </a:tc>
                <a:tc>
                  <a:txBody>
                    <a:bodyPr/>
                    <a:lstStyle/>
                    <a:p>
                      <a:pPr algn="ctr" fontAlgn="ctr"/>
                      <a:r>
                        <a:rPr lang="en-US" sz="1800" b="1" u="none" strike="noStrike" dirty="0">
                          <a:effectLst/>
                        </a:rPr>
                        <a:t> Length (mi.) </a:t>
                      </a:r>
                      <a:endParaRPr lang="en-US" sz="1800" b="1" i="0" u="none" strike="noStrike" dirty="0">
                        <a:solidFill>
                          <a:srgbClr val="000000"/>
                        </a:solidFill>
                        <a:effectLst/>
                        <a:latin typeface="Times New Roman"/>
                      </a:endParaRPr>
                    </a:p>
                  </a:txBody>
                  <a:tcPr marL="9525" marR="9525" marT="9525" marB="0" anchor="ctr"/>
                </a:tc>
                <a:tc>
                  <a:txBody>
                    <a:bodyPr/>
                    <a:lstStyle/>
                    <a:p>
                      <a:pPr algn="ctr" fontAlgn="ctr"/>
                      <a:r>
                        <a:rPr lang="en-US" sz="1800" b="1" u="none" strike="noStrike" dirty="0">
                          <a:effectLst/>
                        </a:rPr>
                        <a:t> Total VMT (thousands) </a:t>
                      </a:r>
                      <a:endParaRPr lang="en-US" sz="1800" b="1" i="0" u="none" strike="noStrike" dirty="0">
                        <a:solidFill>
                          <a:srgbClr val="000000"/>
                        </a:solidFill>
                        <a:effectLst/>
                        <a:latin typeface="Times New Roman"/>
                      </a:endParaRPr>
                    </a:p>
                  </a:txBody>
                  <a:tcPr marL="9525" marR="9525" marT="9525" marB="0" anchor="ctr"/>
                </a:tc>
                <a:tc>
                  <a:txBody>
                    <a:bodyPr/>
                    <a:lstStyle/>
                    <a:p>
                      <a:pPr algn="ctr" fontAlgn="ctr"/>
                      <a:r>
                        <a:rPr lang="en-US" sz="1800" b="1" u="none" strike="noStrike" dirty="0">
                          <a:effectLst/>
                        </a:rPr>
                        <a:t> Truck VMT (thousands) </a:t>
                      </a:r>
                      <a:endParaRPr lang="en-US" sz="1800" b="1" i="0" u="none" strike="noStrike" dirty="0">
                        <a:solidFill>
                          <a:srgbClr val="000000"/>
                        </a:solidFill>
                        <a:effectLst/>
                        <a:latin typeface="Times New Roman"/>
                      </a:endParaRPr>
                    </a:p>
                  </a:txBody>
                  <a:tcPr marL="9525" marR="9525" marT="9525" marB="0" anchor="ctr"/>
                </a:tc>
                <a:tc>
                  <a:txBody>
                    <a:bodyPr/>
                    <a:lstStyle/>
                    <a:p>
                      <a:pPr algn="ctr" fontAlgn="ctr"/>
                      <a:r>
                        <a:rPr lang="en-US" sz="1800" b="1" u="none" strike="noStrike" dirty="0">
                          <a:effectLst/>
                        </a:rPr>
                        <a:t>Share of Truck VMT</a:t>
                      </a:r>
                      <a:endParaRPr lang="en-US" sz="1800" b="1" i="0" u="none" strike="noStrike" dirty="0">
                        <a:solidFill>
                          <a:srgbClr val="000000"/>
                        </a:solidFill>
                        <a:effectLst/>
                        <a:latin typeface="Times New Roman"/>
                      </a:endParaRPr>
                    </a:p>
                  </a:txBody>
                  <a:tcPr marL="9525" marR="9525" marT="9525" marB="0" anchor="ctr"/>
                </a:tc>
              </a:tr>
              <a:tr h="555147">
                <a:tc rowSpan="2">
                  <a:txBody>
                    <a:bodyPr/>
                    <a:lstStyle/>
                    <a:p>
                      <a:pPr algn="ctr" fontAlgn="ctr"/>
                      <a:r>
                        <a:rPr lang="en-US" sz="1800" b="1" u="none" strike="noStrike" dirty="0">
                          <a:effectLst/>
                        </a:rPr>
                        <a:t>Major Truck Corridors</a:t>
                      </a:r>
                      <a:endParaRPr lang="en-US" sz="1800" b="1" i="0" u="none" strike="noStrike" dirty="0">
                        <a:solidFill>
                          <a:srgbClr val="000000"/>
                        </a:solidFill>
                        <a:effectLst/>
                        <a:latin typeface="Times New Roman"/>
                      </a:endParaRPr>
                    </a:p>
                  </a:txBody>
                  <a:tcPr marL="9525" marR="9525" marT="9525" marB="0" anchor="ctr"/>
                </a:tc>
                <a:tc>
                  <a:txBody>
                    <a:bodyPr/>
                    <a:lstStyle/>
                    <a:p>
                      <a:pPr lvl="1" algn="ctr" fontAlgn="b"/>
                      <a:r>
                        <a:rPr lang="en-US" sz="1800" b="0" u="none" strike="noStrike" dirty="0">
                          <a:solidFill>
                            <a:schemeClr val="tx1"/>
                          </a:solidFill>
                          <a:effectLst/>
                        </a:rPr>
                        <a:t>1,810</a:t>
                      </a:r>
                      <a:endParaRPr lang="en-US" sz="1800" b="0" i="0" u="none" strike="noStrike" dirty="0">
                        <a:solidFill>
                          <a:schemeClr val="tx1"/>
                        </a:solidFill>
                        <a:effectLst/>
                        <a:latin typeface="Times New Roman"/>
                      </a:endParaRPr>
                    </a:p>
                  </a:txBody>
                  <a:tcPr marL="9525" marR="257175" marT="9525" marB="0" anchor="ctr"/>
                </a:tc>
                <a:tc>
                  <a:txBody>
                    <a:bodyPr/>
                    <a:lstStyle/>
                    <a:p>
                      <a:pPr lvl="1" algn="ctr" fontAlgn="b"/>
                      <a:r>
                        <a:rPr lang="en-US" sz="1800" b="0" u="none" strike="noStrike" dirty="0">
                          <a:solidFill>
                            <a:schemeClr val="tx1"/>
                          </a:solidFill>
                          <a:effectLst/>
                        </a:rPr>
                        <a:t>124,940</a:t>
                      </a:r>
                      <a:endParaRPr lang="en-US" sz="1800" b="0" i="0" u="none" strike="noStrike" dirty="0">
                        <a:solidFill>
                          <a:schemeClr val="tx1"/>
                        </a:solidFill>
                        <a:effectLst/>
                        <a:latin typeface="Times New Roman"/>
                      </a:endParaRPr>
                    </a:p>
                  </a:txBody>
                  <a:tcPr marL="9525" marR="257175" marT="9525" marB="0" anchor="ctr"/>
                </a:tc>
                <a:tc>
                  <a:txBody>
                    <a:bodyPr/>
                    <a:lstStyle/>
                    <a:p>
                      <a:pPr lvl="1" algn="ctr" fontAlgn="b"/>
                      <a:r>
                        <a:rPr lang="en-US" sz="1800" b="1" u="none" strike="noStrike" dirty="0">
                          <a:solidFill>
                            <a:schemeClr val="tx1"/>
                          </a:solidFill>
                          <a:effectLst/>
                        </a:rPr>
                        <a:t>15,693</a:t>
                      </a:r>
                      <a:endParaRPr lang="en-US" sz="1800" b="1" i="0" u="none" strike="noStrike" dirty="0">
                        <a:solidFill>
                          <a:schemeClr val="tx1"/>
                        </a:solidFill>
                        <a:effectLst/>
                        <a:latin typeface="Times New Roman"/>
                      </a:endParaRPr>
                    </a:p>
                  </a:txBody>
                  <a:tcPr marL="9525" marR="257175" marT="9525" marB="0" anchor="ctr"/>
                </a:tc>
                <a:tc rowSpan="2">
                  <a:txBody>
                    <a:bodyPr/>
                    <a:lstStyle/>
                    <a:p>
                      <a:pPr lvl="1" algn="ctr" fontAlgn="ctr"/>
                      <a:r>
                        <a:rPr lang="en-US" sz="1800" b="1" u="none" strike="noStrike" dirty="0">
                          <a:solidFill>
                            <a:schemeClr val="tx1"/>
                          </a:solidFill>
                          <a:effectLst/>
                        </a:rPr>
                        <a:t>12.6%</a:t>
                      </a:r>
                      <a:endParaRPr lang="en-US" sz="1800" b="1" i="0" u="none" strike="noStrike" dirty="0">
                        <a:solidFill>
                          <a:schemeClr val="tx1"/>
                        </a:solidFill>
                        <a:effectLst/>
                        <a:latin typeface="Times New Roman"/>
                      </a:endParaRPr>
                    </a:p>
                  </a:txBody>
                  <a:tcPr marL="9525" marR="257175" marT="9525" marB="0" anchor="ctr"/>
                </a:tc>
              </a:tr>
              <a:tr h="555147">
                <a:tc vMerge="1">
                  <a:txBody>
                    <a:bodyPr/>
                    <a:lstStyle/>
                    <a:p>
                      <a:endParaRPr lang="en-US"/>
                    </a:p>
                  </a:txBody>
                  <a:tcPr/>
                </a:tc>
                <a:tc>
                  <a:txBody>
                    <a:bodyPr/>
                    <a:lstStyle/>
                    <a:p>
                      <a:pPr lvl="1" algn="ctr" fontAlgn="t"/>
                      <a:r>
                        <a:rPr lang="en-US" sz="1800" b="0" u="none" strike="noStrike" dirty="0">
                          <a:solidFill>
                            <a:schemeClr val="tx1"/>
                          </a:solidFill>
                          <a:effectLst/>
                        </a:rPr>
                        <a:t>(26%)</a:t>
                      </a:r>
                      <a:endParaRPr lang="en-US" sz="1800" b="0" i="0" u="none" strike="noStrike" dirty="0">
                        <a:solidFill>
                          <a:schemeClr val="tx1"/>
                        </a:solidFill>
                        <a:effectLst/>
                        <a:latin typeface="Times New Roman"/>
                      </a:endParaRPr>
                    </a:p>
                  </a:txBody>
                  <a:tcPr marL="9525" marR="257175" marT="9525" marB="0" anchor="ctr"/>
                </a:tc>
                <a:tc>
                  <a:txBody>
                    <a:bodyPr/>
                    <a:lstStyle/>
                    <a:p>
                      <a:pPr lvl="1" algn="ctr" fontAlgn="t"/>
                      <a:r>
                        <a:rPr lang="en-US" sz="1800" b="0" u="none" strike="noStrike" dirty="0">
                          <a:solidFill>
                            <a:schemeClr val="tx1"/>
                          </a:solidFill>
                          <a:effectLst/>
                        </a:rPr>
                        <a:t>(49%)</a:t>
                      </a:r>
                      <a:endParaRPr lang="en-US" sz="1800" b="0" i="0" u="none" strike="noStrike" dirty="0">
                        <a:solidFill>
                          <a:schemeClr val="tx1"/>
                        </a:solidFill>
                        <a:effectLst/>
                        <a:latin typeface="Times New Roman"/>
                      </a:endParaRPr>
                    </a:p>
                  </a:txBody>
                  <a:tcPr marL="9525" marR="257175" marT="9525" marB="0" anchor="ctr"/>
                </a:tc>
                <a:tc>
                  <a:txBody>
                    <a:bodyPr/>
                    <a:lstStyle/>
                    <a:p>
                      <a:pPr lvl="1" algn="ctr" fontAlgn="t"/>
                      <a:r>
                        <a:rPr lang="en-US" sz="1800" b="1" u="none" strike="noStrike" dirty="0">
                          <a:solidFill>
                            <a:schemeClr val="tx1"/>
                          </a:solidFill>
                          <a:effectLst/>
                        </a:rPr>
                        <a:t>(63%)</a:t>
                      </a:r>
                      <a:endParaRPr lang="en-US" sz="1800" b="1" i="0" u="none" strike="noStrike" dirty="0">
                        <a:solidFill>
                          <a:schemeClr val="tx1"/>
                        </a:solidFill>
                        <a:effectLst/>
                        <a:latin typeface="Times New Roman"/>
                      </a:endParaRPr>
                    </a:p>
                  </a:txBody>
                  <a:tcPr marL="9525" marR="257175" marT="9525" marB="0" anchor="ctr"/>
                </a:tc>
                <a:tc vMerge="1">
                  <a:txBody>
                    <a:bodyPr/>
                    <a:lstStyle/>
                    <a:p>
                      <a:endParaRPr lang="en-US"/>
                    </a:p>
                  </a:txBody>
                  <a:tcPr/>
                </a:tc>
              </a:tr>
              <a:tr h="555147">
                <a:tc rowSpan="2">
                  <a:txBody>
                    <a:bodyPr/>
                    <a:lstStyle/>
                    <a:p>
                      <a:pPr algn="ctr" fontAlgn="ctr"/>
                      <a:r>
                        <a:rPr lang="en-US" sz="1800" b="1" u="none" strike="noStrike" dirty="0" smtClean="0">
                          <a:effectLst/>
                        </a:rPr>
                        <a:t>Other Freeways</a:t>
                      </a:r>
                      <a:endParaRPr lang="en-US" sz="1800" b="1" i="0" u="none" strike="noStrike" dirty="0">
                        <a:solidFill>
                          <a:srgbClr val="000000"/>
                        </a:solidFill>
                        <a:effectLst/>
                        <a:latin typeface="Times New Roman"/>
                      </a:endParaRPr>
                    </a:p>
                  </a:txBody>
                  <a:tcPr marL="9525" marR="9525" marT="9525" marB="0" anchor="ctr"/>
                </a:tc>
                <a:tc>
                  <a:txBody>
                    <a:bodyPr/>
                    <a:lstStyle/>
                    <a:p>
                      <a:pPr lvl="1" algn="ctr" fontAlgn="b"/>
                      <a:r>
                        <a:rPr lang="en-US" sz="1800" u="none" strike="noStrike">
                          <a:solidFill>
                            <a:schemeClr val="tx1"/>
                          </a:solidFill>
                          <a:effectLst/>
                        </a:rPr>
                        <a:t>5,210</a:t>
                      </a:r>
                      <a:endParaRPr lang="en-US" sz="1800" b="0" i="0" u="none" strike="noStrike">
                        <a:solidFill>
                          <a:schemeClr val="tx1"/>
                        </a:solidFill>
                        <a:effectLst/>
                        <a:latin typeface="Times New Roman"/>
                      </a:endParaRPr>
                    </a:p>
                  </a:txBody>
                  <a:tcPr marL="9525" marR="257175" marT="9525" marB="0" anchor="ctr"/>
                </a:tc>
                <a:tc>
                  <a:txBody>
                    <a:bodyPr/>
                    <a:lstStyle/>
                    <a:p>
                      <a:pPr lvl="1" algn="ctr" fontAlgn="b"/>
                      <a:r>
                        <a:rPr lang="en-US" sz="1800" u="none" strike="noStrike" dirty="0">
                          <a:solidFill>
                            <a:schemeClr val="tx1"/>
                          </a:solidFill>
                          <a:effectLst/>
                        </a:rPr>
                        <a:t>131,240</a:t>
                      </a:r>
                      <a:endParaRPr lang="en-US" sz="1800" b="0" i="0" u="none" strike="noStrike" dirty="0">
                        <a:solidFill>
                          <a:schemeClr val="tx1"/>
                        </a:solidFill>
                        <a:effectLst/>
                        <a:latin typeface="Times New Roman"/>
                      </a:endParaRPr>
                    </a:p>
                  </a:txBody>
                  <a:tcPr marL="9525" marR="257175" marT="9525" marB="0" anchor="ctr"/>
                </a:tc>
                <a:tc>
                  <a:txBody>
                    <a:bodyPr/>
                    <a:lstStyle/>
                    <a:p>
                      <a:pPr lvl="1" algn="ctr" fontAlgn="b"/>
                      <a:r>
                        <a:rPr lang="en-US" sz="1800" u="none" strike="noStrike" dirty="0">
                          <a:solidFill>
                            <a:schemeClr val="tx1"/>
                          </a:solidFill>
                          <a:effectLst/>
                        </a:rPr>
                        <a:t>9,207</a:t>
                      </a:r>
                      <a:endParaRPr lang="en-US" sz="1800" b="0" i="0" u="none" strike="noStrike" dirty="0">
                        <a:solidFill>
                          <a:schemeClr val="tx1"/>
                        </a:solidFill>
                        <a:effectLst/>
                        <a:latin typeface="Times New Roman"/>
                      </a:endParaRPr>
                    </a:p>
                  </a:txBody>
                  <a:tcPr marL="9525" marR="257175" marT="9525" marB="0" anchor="ctr"/>
                </a:tc>
                <a:tc rowSpan="2">
                  <a:txBody>
                    <a:bodyPr/>
                    <a:lstStyle/>
                    <a:p>
                      <a:pPr lvl="1" algn="ctr" fontAlgn="ctr"/>
                      <a:r>
                        <a:rPr lang="en-US" sz="1800" b="1" u="none" strike="noStrike" dirty="0">
                          <a:solidFill>
                            <a:schemeClr val="tx1"/>
                          </a:solidFill>
                          <a:effectLst/>
                        </a:rPr>
                        <a:t>7.0%</a:t>
                      </a:r>
                      <a:endParaRPr lang="en-US" sz="1800" b="1" i="0" u="none" strike="noStrike" dirty="0">
                        <a:solidFill>
                          <a:schemeClr val="tx1"/>
                        </a:solidFill>
                        <a:effectLst/>
                        <a:latin typeface="Times New Roman"/>
                      </a:endParaRPr>
                    </a:p>
                  </a:txBody>
                  <a:tcPr marL="9525" marR="257175" marT="9525" marB="0" anchor="ctr"/>
                </a:tc>
              </a:tr>
              <a:tr h="555147">
                <a:tc vMerge="1">
                  <a:txBody>
                    <a:bodyPr/>
                    <a:lstStyle/>
                    <a:p>
                      <a:endParaRPr lang="en-US"/>
                    </a:p>
                  </a:txBody>
                  <a:tcPr/>
                </a:tc>
                <a:tc>
                  <a:txBody>
                    <a:bodyPr/>
                    <a:lstStyle/>
                    <a:p>
                      <a:pPr lvl="1" algn="ctr" fontAlgn="t"/>
                      <a:r>
                        <a:rPr lang="en-US" sz="1800" u="none" strike="noStrike" dirty="0">
                          <a:solidFill>
                            <a:schemeClr val="tx1"/>
                          </a:solidFill>
                          <a:effectLst/>
                        </a:rPr>
                        <a:t>(74%)</a:t>
                      </a:r>
                      <a:endParaRPr lang="en-US" sz="1800" b="0" i="0" u="none" strike="noStrike" dirty="0">
                        <a:solidFill>
                          <a:schemeClr val="tx1"/>
                        </a:solidFill>
                        <a:effectLst/>
                        <a:latin typeface="Times New Roman"/>
                      </a:endParaRPr>
                    </a:p>
                  </a:txBody>
                  <a:tcPr marL="9525" marR="257175" marT="9525" marB="0" anchor="ctr"/>
                </a:tc>
                <a:tc>
                  <a:txBody>
                    <a:bodyPr/>
                    <a:lstStyle/>
                    <a:p>
                      <a:pPr lvl="1" algn="ctr" fontAlgn="t"/>
                      <a:r>
                        <a:rPr lang="en-US" sz="1800" u="none" strike="noStrike" dirty="0">
                          <a:solidFill>
                            <a:schemeClr val="tx1"/>
                          </a:solidFill>
                          <a:effectLst/>
                        </a:rPr>
                        <a:t>(51%)</a:t>
                      </a:r>
                      <a:endParaRPr lang="en-US" sz="1800" b="0" i="0" u="none" strike="noStrike" dirty="0">
                        <a:solidFill>
                          <a:schemeClr val="tx1"/>
                        </a:solidFill>
                        <a:effectLst/>
                        <a:latin typeface="Times New Roman"/>
                      </a:endParaRPr>
                    </a:p>
                  </a:txBody>
                  <a:tcPr marL="9525" marR="257175" marT="9525" marB="0" anchor="ctr"/>
                </a:tc>
                <a:tc>
                  <a:txBody>
                    <a:bodyPr/>
                    <a:lstStyle/>
                    <a:p>
                      <a:pPr lvl="1" algn="ctr" fontAlgn="t"/>
                      <a:r>
                        <a:rPr lang="en-US" sz="1800" u="none" strike="noStrike" dirty="0">
                          <a:solidFill>
                            <a:schemeClr val="tx1"/>
                          </a:solidFill>
                          <a:effectLst/>
                        </a:rPr>
                        <a:t>(37%)</a:t>
                      </a:r>
                      <a:endParaRPr lang="en-US" sz="1800" b="0" i="0" u="none" strike="noStrike" dirty="0">
                        <a:solidFill>
                          <a:schemeClr val="tx1"/>
                        </a:solidFill>
                        <a:effectLst/>
                        <a:latin typeface="Times New Roman"/>
                      </a:endParaRPr>
                    </a:p>
                  </a:txBody>
                  <a:tcPr marL="9525" marR="257175" marT="9525" marB="0" anchor="ctr"/>
                </a:tc>
                <a:tc vMerge="1">
                  <a:txBody>
                    <a:bodyPr/>
                    <a:lstStyle/>
                    <a:p>
                      <a:endParaRPr lang="en-US"/>
                    </a:p>
                  </a:txBody>
                  <a:tcPr/>
                </a:tc>
              </a:tr>
              <a:tr h="1110925">
                <a:tc>
                  <a:txBody>
                    <a:bodyPr/>
                    <a:lstStyle/>
                    <a:p>
                      <a:pPr algn="ctr" fontAlgn="ctr"/>
                      <a:r>
                        <a:rPr lang="en-US" sz="1800" b="1" u="none" strike="noStrike" dirty="0" smtClean="0">
                          <a:effectLst/>
                        </a:rPr>
                        <a:t>Entire Freeways</a:t>
                      </a:r>
                      <a:endParaRPr lang="en-US" sz="1800" b="1" i="0" u="none" strike="noStrike" dirty="0">
                        <a:solidFill>
                          <a:srgbClr val="000000"/>
                        </a:solidFill>
                        <a:effectLst/>
                        <a:latin typeface="Times New Roman"/>
                      </a:endParaRPr>
                    </a:p>
                  </a:txBody>
                  <a:tcPr marL="9525" marR="9525" marT="9525" marB="0" anchor="ctr"/>
                </a:tc>
                <a:tc>
                  <a:txBody>
                    <a:bodyPr/>
                    <a:lstStyle/>
                    <a:p>
                      <a:pPr lvl="1" algn="ctr" fontAlgn="ctr"/>
                      <a:r>
                        <a:rPr lang="en-US" sz="1800" u="none" strike="noStrike">
                          <a:solidFill>
                            <a:schemeClr val="tx1"/>
                          </a:solidFill>
                          <a:effectLst/>
                        </a:rPr>
                        <a:t>7,020</a:t>
                      </a:r>
                      <a:endParaRPr lang="en-US" sz="1800" b="0" i="0" u="none" strike="noStrike">
                        <a:solidFill>
                          <a:schemeClr val="tx1"/>
                        </a:solidFill>
                        <a:effectLst/>
                        <a:latin typeface="Times New Roman"/>
                      </a:endParaRPr>
                    </a:p>
                  </a:txBody>
                  <a:tcPr marL="9525" marR="257175" marT="9525" marB="0" anchor="ctr"/>
                </a:tc>
                <a:tc>
                  <a:txBody>
                    <a:bodyPr/>
                    <a:lstStyle/>
                    <a:p>
                      <a:pPr lvl="1" algn="ctr" fontAlgn="ctr"/>
                      <a:r>
                        <a:rPr lang="en-US" sz="1800" u="none" strike="noStrike">
                          <a:solidFill>
                            <a:schemeClr val="tx1"/>
                          </a:solidFill>
                          <a:effectLst/>
                        </a:rPr>
                        <a:t>256,180</a:t>
                      </a:r>
                      <a:endParaRPr lang="en-US" sz="1800" b="0" i="0" u="none" strike="noStrike">
                        <a:solidFill>
                          <a:schemeClr val="tx1"/>
                        </a:solidFill>
                        <a:effectLst/>
                        <a:latin typeface="Times New Roman"/>
                      </a:endParaRPr>
                    </a:p>
                  </a:txBody>
                  <a:tcPr marL="9525" marR="257175" marT="9525" marB="0" anchor="ctr"/>
                </a:tc>
                <a:tc>
                  <a:txBody>
                    <a:bodyPr/>
                    <a:lstStyle/>
                    <a:p>
                      <a:pPr lvl="1" algn="ctr" fontAlgn="ctr"/>
                      <a:r>
                        <a:rPr lang="en-US" sz="1800" u="none" strike="noStrike" dirty="0">
                          <a:solidFill>
                            <a:schemeClr val="tx1"/>
                          </a:solidFill>
                          <a:effectLst/>
                        </a:rPr>
                        <a:t>24,901</a:t>
                      </a:r>
                      <a:endParaRPr lang="en-US" sz="1800" b="0" i="0" u="none" strike="noStrike" dirty="0">
                        <a:solidFill>
                          <a:schemeClr val="tx1"/>
                        </a:solidFill>
                        <a:effectLst/>
                        <a:latin typeface="Times New Roman"/>
                      </a:endParaRPr>
                    </a:p>
                  </a:txBody>
                  <a:tcPr marL="9525" marR="257175" marT="9525" marB="0" anchor="ctr"/>
                </a:tc>
                <a:tc>
                  <a:txBody>
                    <a:bodyPr/>
                    <a:lstStyle/>
                    <a:p>
                      <a:pPr lvl="1" algn="ctr" fontAlgn="ctr"/>
                      <a:r>
                        <a:rPr lang="en-US" sz="1800" u="none" strike="noStrike" dirty="0">
                          <a:solidFill>
                            <a:schemeClr val="tx1"/>
                          </a:solidFill>
                          <a:effectLst/>
                        </a:rPr>
                        <a:t>9.7%</a:t>
                      </a:r>
                      <a:endParaRPr lang="en-US" sz="1800" b="0" i="0" u="none" strike="noStrike" dirty="0">
                        <a:solidFill>
                          <a:schemeClr val="tx1"/>
                        </a:solidFill>
                        <a:effectLst/>
                        <a:latin typeface="Times New Roman"/>
                      </a:endParaRPr>
                    </a:p>
                  </a:txBody>
                  <a:tcPr marL="9525" marR="257175" marT="9525" marB="0" anchor="ctr"/>
                </a:tc>
              </a:tr>
            </a:tbl>
          </a:graphicData>
        </a:graphic>
      </p:graphicFrame>
      <p:sp>
        <p:nvSpPr>
          <p:cNvPr id="6" name="Rectangle 5"/>
          <p:cNvSpPr/>
          <p:nvPr/>
        </p:nvSpPr>
        <p:spPr>
          <a:xfrm>
            <a:off x="6858000" y="1676400"/>
            <a:ext cx="1524000" cy="3124200"/>
          </a:xfrm>
          <a:prstGeom prst="rect">
            <a:avLst/>
          </a:prstGeom>
          <a:noFill/>
          <a:ln w="120650">
            <a:solidFill>
              <a:srgbClr val="FFC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0" y="1676400"/>
            <a:ext cx="1524000" cy="3124200"/>
          </a:xfrm>
          <a:prstGeom prst="rect">
            <a:avLst/>
          </a:prstGeom>
          <a:noFill/>
          <a:ln w="120650">
            <a:solidFill>
              <a:srgbClr val="FFC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3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Truck Emission Intensity</a:t>
            </a:r>
            <a:br>
              <a:rPr lang="en-US" sz="3200" dirty="0" smtClean="0">
                <a:latin typeface="+mj-lt"/>
              </a:rPr>
            </a:br>
            <a:r>
              <a:rPr lang="en-US" sz="3200" dirty="0" smtClean="0">
                <a:latin typeface="+mj-lt"/>
              </a:rPr>
              <a:t>( Major </a:t>
            </a:r>
            <a:r>
              <a:rPr lang="en-US" sz="3200" dirty="0">
                <a:latin typeface="+mj-lt"/>
              </a:rPr>
              <a:t>Truck </a:t>
            </a:r>
            <a:r>
              <a:rPr lang="en-US" sz="3200" dirty="0" smtClean="0">
                <a:latin typeface="+mj-lt"/>
              </a:rPr>
              <a:t>Corridors vs. Region )</a:t>
            </a:r>
            <a:endParaRPr lang="en-US" sz="3200" dirty="0">
              <a:latin typeface="+mj-lt"/>
            </a:endParaRPr>
          </a:p>
        </p:txBody>
      </p:sp>
      <p:sp>
        <p:nvSpPr>
          <p:cNvPr id="3" name="Content Placeholder 2"/>
          <p:cNvSpPr>
            <a:spLocks noGrp="1"/>
          </p:cNvSpPr>
          <p:nvPr>
            <p:ph idx="1"/>
          </p:nvPr>
        </p:nvSpPr>
        <p:spPr>
          <a:xfrm>
            <a:off x="533400" y="1600200"/>
            <a:ext cx="8001000" cy="4826743"/>
          </a:xfrm>
        </p:spPr>
        <p:txBody>
          <a:bodyPr/>
          <a:lstStyle/>
          <a:p>
            <a:pPr lvl="0">
              <a:spcAft>
                <a:spcPts val="1200"/>
              </a:spcAft>
            </a:pPr>
            <a:r>
              <a:rPr lang="en-US" sz="2800" dirty="0" smtClean="0">
                <a:latin typeface="+mj-lt"/>
              </a:rPr>
              <a:t>Higher </a:t>
            </a:r>
            <a:r>
              <a:rPr lang="en-US" sz="2800" dirty="0">
                <a:latin typeface="+mj-lt"/>
              </a:rPr>
              <a:t>emission intensity </a:t>
            </a:r>
            <a:r>
              <a:rPr lang="en-US" sz="2800" dirty="0" smtClean="0">
                <a:latin typeface="+mj-lt"/>
              </a:rPr>
              <a:t>within 500ft buffer from major </a:t>
            </a:r>
            <a:r>
              <a:rPr lang="en-US" sz="2800" dirty="0">
                <a:latin typeface="+mj-lt"/>
              </a:rPr>
              <a:t>truck corridors than </a:t>
            </a:r>
            <a:r>
              <a:rPr lang="en-US" sz="2800" dirty="0" smtClean="0">
                <a:latin typeface="+mj-lt"/>
              </a:rPr>
              <a:t>regional </a:t>
            </a:r>
            <a:r>
              <a:rPr lang="en-US" sz="2800" dirty="0">
                <a:latin typeface="+mj-lt"/>
              </a:rPr>
              <a:t>level</a:t>
            </a:r>
            <a:endParaRPr lang="en-US" sz="2800" dirty="0">
              <a:solidFill>
                <a:schemeClr val="bg1"/>
              </a:solidFill>
              <a:latin typeface="+mj-lt"/>
            </a:endParaRPr>
          </a:p>
          <a:p>
            <a:pPr>
              <a:spcAft>
                <a:spcPts val="1200"/>
              </a:spcAft>
            </a:pPr>
            <a:r>
              <a:rPr lang="en-US" sz="2800" dirty="0">
                <a:latin typeface="+mj-lt"/>
              </a:rPr>
              <a:t>High </a:t>
            </a:r>
            <a:r>
              <a:rPr lang="en-US" sz="2800" dirty="0" smtClean="0">
                <a:latin typeface="+mj-lt"/>
              </a:rPr>
              <a:t>truck </a:t>
            </a:r>
            <a:r>
              <a:rPr lang="en-US" sz="2800" dirty="0">
                <a:latin typeface="+mj-lt"/>
              </a:rPr>
              <a:t>movements on major truck </a:t>
            </a:r>
            <a:r>
              <a:rPr lang="en-US" sz="2800" dirty="0" smtClean="0">
                <a:latin typeface="+mj-lt"/>
              </a:rPr>
              <a:t>corridors </a:t>
            </a:r>
            <a:r>
              <a:rPr lang="en-US" sz="2800" dirty="0">
                <a:latin typeface="+mj-lt"/>
              </a:rPr>
              <a:t>than regional level</a:t>
            </a:r>
          </a:p>
          <a:p>
            <a:pPr>
              <a:spcAft>
                <a:spcPts val="1200"/>
              </a:spcAft>
            </a:pPr>
            <a:r>
              <a:rPr lang="en-US" sz="2800" dirty="0" smtClean="0">
                <a:latin typeface="+mj-lt"/>
              </a:rPr>
              <a:t>More </a:t>
            </a:r>
            <a:r>
              <a:rPr lang="en-US" sz="2800" dirty="0">
                <a:latin typeface="+mj-lt"/>
              </a:rPr>
              <a:t>adverse </a:t>
            </a:r>
            <a:r>
              <a:rPr lang="en-US" sz="2800" dirty="0" smtClean="0">
                <a:latin typeface="+mj-lt"/>
              </a:rPr>
              <a:t>truck-related environmental </a:t>
            </a:r>
            <a:r>
              <a:rPr lang="en-US" sz="2800" dirty="0">
                <a:latin typeface="+mj-lt"/>
              </a:rPr>
              <a:t>impacts on areas </a:t>
            </a:r>
            <a:r>
              <a:rPr lang="en-US" sz="2800" dirty="0" smtClean="0">
                <a:latin typeface="+mj-lt"/>
              </a:rPr>
              <a:t>adjacent to truck corridors</a:t>
            </a:r>
          </a:p>
          <a:p>
            <a:pPr lvl="0">
              <a:spcAft>
                <a:spcPts val="1200"/>
              </a:spcAft>
            </a:pPr>
            <a:endParaRPr lang="en-US" sz="2800" dirty="0">
              <a:solidFill>
                <a:schemeClr val="bg1"/>
              </a:solidFill>
              <a:latin typeface="+mj-lt"/>
            </a:endParaRPr>
          </a:p>
        </p:txBody>
      </p:sp>
    </p:spTree>
    <p:extLst>
      <p:ext uri="{BB962C8B-B14F-4D97-AF65-F5344CB8AC3E}">
        <p14:creationId xmlns:p14="http://schemas.microsoft.com/office/powerpoint/2010/main" val="3242793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endParaRPr lang="en-US" sz="3200" dirty="0">
              <a:latin typeface="+mj-lt"/>
            </a:endParaRPr>
          </a:p>
        </p:txBody>
      </p:sp>
      <p:sp>
        <p:nvSpPr>
          <p:cNvPr id="3" name="Content Placeholder 2"/>
          <p:cNvSpPr>
            <a:spLocks noGrp="1"/>
          </p:cNvSpPr>
          <p:nvPr>
            <p:ph idx="1"/>
          </p:nvPr>
        </p:nvSpPr>
        <p:spPr/>
        <p:txBody>
          <a:bodyPr anchor="ctr"/>
          <a:lstStyle/>
          <a:p>
            <a:pPr marL="0" indent="0" algn="ctr">
              <a:buNone/>
            </a:pPr>
            <a:r>
              <a:rPr lang="en-US" sz="4000" b="1" dirty="0" smtClean="0">
                <a:latin typeface="+mn-lt"/>
              </a:rPr>
              <a:t>Conclusions</a:t>
            </a:r>
            <a:endParaRPr lang="en-US" sz="4000" b="1" dirty="0">
              <a:latin typeface="+mn-lt"/>
            </a:endParaRPr>
          </a:p>
        </p:txBody>
      </p:sp>
    </p:spTree>
    <p:extLst>
      <p:ext uri="{BB962C8B-B14F-4D97-AF65-F5344CB8AC3E}">
        <p14:creationId xmlns:p14="http://schemas.microsoft.com/office/powerpoint/2010/main" val="581947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Conclusions</a:t>
            </a:r>
            <a:endParaRPr lang="en-US" sz="3200" dirty="0">
              <a:latin typeface="+mj-lt"/>
            </a:endParaRPr>
          </a:p>
        </p:txBody>
      </p:sp>
      <p:sp>
        <p:nvSpPr>
          <p:cNvPr id="3" name="Content Placeholder 2"/>
          <p:cNvSpPr>
            <a:spLocks noGrp="1"/>
          </p:cNvSpPr>
          <p:nvPr>
            <p:ph idx="1"/>
          </p:nvPr>
        </p:nvSpPr>
        <p:spPr>
          <a:xfrm>
            <a:off x="533400" y="1600200"/>
            <a:ext cx="8001000" cy="4826743"/>
          </a:xfrm>
        </p:spPr>
        <p:txBody>
          <a:bodyPr/>
          <a:lstStyle/>
          <a:p>
            <a:pPr lvl="0">
              <a:spcAft>
                <a:spcPts val="600"/>
              </a:spcAft>
            </a:pPr>
            <a:r>
              <a:rPr lang="en-US" sz="2500" dirty="0" smtClean="0">
                <a:latin typeface="+mj-lt"/>
              </a:rPr>
              <a:t>High concentration </a:t>
            </a:r>
            <a:r>
              <a:rPr lang="en-US" sz="2500" dirty="0">
                <a:latin typeface="+mj-lt"/>
              </a:rPr>
              <a:t>of the </a:t>
            </a:r>
            <a:r>
              <a:rPr lang="en-US" sz="2500" dirty="0" smtClean="0">
                <a:latin typeface="+mj-lt"/>
              </a:rPr>
              <a:t>EJ pop. </a:t>
            </a:r>
            <a:r>
              <a:rPr lang="en-US" sz="2500" dirty="0">
                <a:latin typeface="+mj-lt"/>
              </a:rPr>
              <a:t>groups </a:t>
            </a:r>
            <a:r>
              <a:rPr lang="en-US" sz="2500" dirty="0" smtClean="0">
                <a:latin typeface="+mj-lt"/>
              </a:rPr>
              <a:t>living near major truck corridors</a:t>
            </a:r>
          </a:p>
          <a:p>
            <a:pPr lvl="0">
              <a:spcAft>
                <a:spcPts val="600"/>
              </a:spcAft>
            </a:pPr>
            <a:r>
              <a:rPr lang="en-US" sz="2500" dirty="0">
                <a:latin typeface="+mj-lt"/>
              </a:rPr>
              <a:t>High </a:t>
            </a:r>
            <a:r>
              <a:rPr lang="en-US" sz="2500" dirty="0" smtClean="0">
                <a:latin typeface="+mj-lt"/>
              </a:rPr>
              <a:t>truck emission </a:t>
            </a:r>
            <a:r>
              <a:rPr lang="en-US" sz="2500" dirty="0">
                <a:latin typeface="+mj-lt"/>
              </a:rPr>
              <a:t>intensity within areas adjacent </a:t>
            </a:r>
            <a:r>
              <a:rPr lang="en-US" sz="2500" dirty="0" smtClean="0">
                <a:latin typeface="+mj-lt"/>
              </a:rPr>
              <a:t>to </a:t>
            </a:r>
            <a:r>
              <a:rPr lang="en-US" sz="2500" dirty="0">
                <a:latin typeface="+mj-lt"/>
              </a:rPr>
              <a:t>major truck </a:t>
            </a:r>
            <a:r>
              <a:rPr lang="en-US" sz="2500" dirty="0" smtClean="0">
                <a:latin typeface="+mj-lt"/>
              </a:rPr>
              <a:t>corridors</a:t>
            </a:r>
            <a:endParaRPr lang="en-US" sz="2500" b="1" dirty="0">
              <a:solidFill>
                <a:srgbClr val="FF0000"/>
              </a:solidFill>
              <a:latin typeface="+mj-lt"/>
            </a:endParaRPr>
          </a:p>
          <a:p>
            <a:pPr lvl="0">
              <a:spcAft>
                <a:spcPts val="600"/>
              </a:spcAft>
            </a:pPr>
            <a:r>
              <a:rPr lang="en-US" sz="2500" dirty="0" smtClean="0">
                <a:latin typeface="+mj-lt"/>
              </a:rPr>
              <a:t>EJ population groups </a:t>
            </a:r>
            <a:r>
              <a:rPr lang="en-US" sz="2500" dirty="0" smtClean="0">
                <a:latin typeface="+mj-lt"/>
              </a:rPr>
              <a:t>highly exposed to </a:t>
            </a:r>
            <a:r>
              <a:rPr lang="en-US" sz="2500" dirty="0">
                <a:latin typeface="+mj-lt"/>
              </a:rPr>
              <a:t>high and adverse human </a:t>
            </a:r>
            <a:r>
              <a:rPr lang="en-US" sz="2500" dirty="0" smtClean="0">
                <a:latin typeface="+mj-lt"/>
              </a:rPr>
              <a:t>health/environmental </a:t>
            </a:r>
            <a:r>
              <a:rPr lang="en-US" sz="2500" dirty="0">
                <a:latin typeface="+mj-lt"/>
              </a:rPr>
              <a:t>effects</a:t>
            </a:r>
            <a:r>
              <a:rPr lang="en-US" sz="2500" dirty="0" smtClean="0">
                <a:latin typeface="+mj-lt"/>
              </a:rPr>
              <a:t> from </a:t>
            </a:r>
            <a:r>
              <a:rPr lang="en-US" sz="2500" dirty="0" smtClean="0">
                <a:latin typeface="+mj-lt"/>
              </a:rPr>
              <a:t>goods </a:t>
            </a:r>
            <a:r>
              <a:rPr lang="en-US" sz="2500" dirty="0" smtClean="0">
                <a:latin typeface="+mj-lt"/>
              </a:rPr>
              <a:t>movement system</a:t>
            </a:r>
            <a:endParaRPr lang="en-US" sz="2500" dirty="0" smtClean="0">
              <a:latin typeface="+mj-lt"/>
            </a:endParaRPr>
          </a:p>
          <a:p>
            <a:pPr lvl="0">
              <a:spcAft>
                <a:spcPts val="600"/>
              </a:spcAft>
            </a:pPr>
            <a:r>
              <a:rPr lang="en-US" sz="2500" dirty="0" smtClean="0">
                <a:latin typeface="+mj-lt"/>
              </a:rPr>
              <a:t>Potential </a:t>
            </a:r>
            <a:r>
              <a:rPr lang="en-US" sz="2500" dirty="0">
                <a:latin typeface="+mj-lt"/>
              </a:rPr>
              <a:t>disproportionately high and adverse human health or environmental effects on the </a:t>
            </a:r>
            <a:r>
              <a:rPr lang="en-US" sz="2500" dirty="0" smtClean="0">
                <a:latin typeface="+mj-lt"/>
              </a:rPr>
              <a:t>EJ </a:t>
            </a:r>
            <a:r>
              <a:rPr lang="en-US" sz="2500" dirty="0">
                <a:latin typeface="+mj-lt"/>
              </a:rPr>
              <a:t>population groups from the goods movement </a:t>
            </a:r>
            <a:r>
              <a:rPr lang="en-US" sz="2500" dirty="0" smtClean="0">
                <a:latin typeface="+mj-lt"/>
              </a:rPr>
              <a:t>system</a:t>
            </a:r>
            <a:endParaRPr lang="en-US" sz="2500" dirty="0">
              <a:solidFill>
                <a:schemeClr val="bg1"/>
              </a:solidFill>
              <a:latin typeface="+mj-lt"/>
            </a:endParaRPr>
          </a:p>
          <a:p>
            <a:pPr lvl="0">
              <a:spcAft>
                <a:spcPts val="600"/>
              </a:spcAft>
            </a:pPr>
            <a:r>
              <a:rPr lang="en-US" sz="2500" dirty="0" smtClean="0">
                <a:latin typeface="+mj-lt"/>
              </a:rPr>
              <a:t>Further </a:t>
            </a:r>
            <a:r>
              <a:rPr lang="en-US" sz="2500" dirty="0">
                <a:latin typeface="+mj-lt"/>
              </a:rPr>
              <a:t>analysis is </a:t>
            </a:r>
            <a:r>
              <a:rPr lang="en-US" sz="2500" dirty="0" smtClean="0">
                <a:latin typeface="+mj-lt"/>
              </a:rPr>
              <a:t>needed.</a:t>
            </a:r>
            <a:endParaRPr lang="en-US" sz="2500" dirty="0">
              <a:solidFill>
                <a:schemeClr val="bg1"/>
              </a:solidFill>
              <a:latin typeface="+mj-lt"/>
            </a:endParaRPr>
          </a:p>
        </p:txBody>
      </p:sp>
    </p:spTree>
    <p:extLst>
      <p:ext uri="{BB962C8B-B14F-4D97-AF65-F5344CB8AC3E}">
        <p14:creationId xmlns:p14="http://schemas.microsoft.com/office/powerpoint/2010/main" val="309582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US" sz="3200" dirty="0">
                <a:solidFill>
                  <a:srgbClr val="F9F9EF"/>
                </a:solidFill>
                <a:latin typeface="+mj-lt"/>
              </a:rPr>
              <a:t>SCAG Quick </a:t>
            </a:r>
            <a:r>
              <a:rPr lang="en-US" sz="3200" dirty="0" smtClean="0">
                <a:solidFill>
                  <a:srgbClr val="F9F9EF"/>
                </a:solidFill>
                <a:latin typeface="+mj-lt"/>
              </a:rPr>
              <a:t>Facts</a:t>
            </a:r>
            <a:endParaRPr lang="en-US" sz="3200" dirty="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232" y="1351644"/>
            <a:ext cx="7495536" cy="5353954"/>
          </a:xfrm>
          <a:prstGeom prst="rect">
            <a:avLst/>
          </a:prstGeom>
          <a:blipFill dpi="0" rotWithShape="1">
            <a:blip r:embed="rId4"/>
            <a:srcRect/>
            <a:stretch>
              <a:fillRect l="50000"/>
            </a:stretch>
          </a:blipFill>
        </p:spPr>
      </p:pic>
      <p:graphicFrame>
        <p:nvGraphicFramePr>
          <p:cNvPr id="3" name="Diagram 2"/>
          <p:cNvGraphicFramePr/>
          <p:nvPr>
            <p:extLst>
              <p:ext uri="{D42A27DB-BD31-4B8C-83A1-F6EECF244321}">
                <p14:modId xmlns:p14="http://schemas.microsoft.com/office/powerpoint/2010/main" val="93960863"/>
              </p:ext>
            </p:extLst>
          </p:nvPr>
        </p:nvGraphicFramePr>
        <p:xfrm>
          <a:off x="393700" y="1524000"/>
          <a:ext cx="8356600"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572280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EA49169C-58DF-4686-BDDF-84113C4A6834}"/>
                                            </p:graphicEl>
                                          </p:spTgt>
                                        </p:tgtEl>
                                        <p:attrNameLst>
                                          <p:attrName>style.visibility</p:attrName>
                                        </p:attrNameLst>
                                      </p:cBhvr>
                                      <p:to>
                                        <p:strVal val="visible"/>
                                      </p:to>
                                    </p:set>
                                    <p:animEffect transition="in" filter="fade">
                                      <p:cBhvr>
                                        <p:cTn id="7" dur="500"/>
                                        <p:tgtEl>
                                          <p:spTgt spid="3">
                                            <p:graphicEl>
                                              <a:dgm id="{EA49169C-58DF-4686-BDDF-84113C4A683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E2E801AB-12D7-49C3-BAF2-4C2D1346BAC8}"/>
                                            </p:graphicEl>
                                          </p:spTgt>
                                        </p:tgtEl>
                                        <p:attrNameLst>
                                          <p:attrName>style.visibility</p:attrName>
                                        </p:attrNameLst>
                                      </p:cBhvr>
                                      <p:to>
                                        <p:strVal val="visible"/>
                                      </p:to>
                                    </p:set>
                                    <p:animEffect transition="in" filter="fade">
                                      <p:cBhvr>
                                        <p:cTn id="12" dur="500"/>
                                        <p:tgtEl>
                                          <p:spTgt spid="3">
                                            <p:graphicEl>
                                              <a:dgm id="{E2E801AB-12D7-49C3-BAF2-4C2D1346BAC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48E5336A-CCF0-4557-A69D-3EB135CD3ED2}"/>
                                            </p:graphicEl>
                                          </p:spTgt>
                                        </p:tgtEl>
                                        <p:attrNameLst>
                                          <p:attrName>style.visibility</p:attrName>
                                        </p:attrNameLst>
                                      </p:cBhvr>
                                      <p:to>
                                        <p:strVal val="visible"/>
                                      </p:to>
                                    </p:set>
                                    <p:animEffect transition="in" filter="fade">
                                      <p:cBhvr>
                                        <p:cTn id="17" dur="500"/>
                                        <p:tgtEl>
                                          <p:spTgt spid="3">
                                            <p:graphicEl>
                                              <a:dgm id="{48E5336A-CCF0-4557-A69D-3EB135CD3ED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57D0DDB9-641A-4E06-8F86-D43C7A50AAD2}"/>
                                            </p:graphicEl>
                                          </p:spTgt>
                                        </p:tgtEl>
                                        <p:attrNameLst>
                                          <p:attrName>style.visibility</p:attrName>
                                        </p:attrNameLst>
                                      </p:cBhvr>
                                      <p:to>
                                        <p:strVal val="visible"/>
                                      </p:to>
                                    </p:set>
                                    <p:animEffect transition="in" filter="fade">
                                      <p:cBhvr>
                                        <p:cTn id="22" dur="500"/>
                                        <p:tgtEl>
                                          <p:spTgt spid="3">
                                            <p:graphicEl>
                                              <a:dgm id="{57D0DDB9-641A-4E06-8F86-D43C7A50AA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Areas for Future Research</a:t>
            </a:r>
            <a:endParaRPr lang="en-US" sz="3200" dirty="0">
              <a:latin typeface="+mj-lt"/>
            </a:endParaRPr>
          </a:p>
        </p:txBody>
      </p:sp>
      <p:sp>
        <p:nvSpPr>
          <p:cNvPr id="3" name="Content Placeholder 2"/>
          <p:cNvSpPr>
            <a:spLocks noGrp="1"/>
          </p:cNvSpPr>
          <p:nvPr>
            <p:ph idx="1"/>
          </p:nvPr>
        </p:nvSpPr>
        <p:spPr>
          <a:xfrm>
            <a:off x="533400" y="1600200"/>
            <a:ext cx="8001000" cy="4826743"/>
          </a:xfrm>
        </p:spPr>
        <p:txBody>
          <a:bodyPr/>
          <a:lstStyle/>
          <a:p>
            <a:pPr>
              <a:spcAft>
                <a:spcPts val="600"/>
              </a:spcAft>
            </a:pPr>
            <a:r>
              <a:rPr lang="en-US" dirty="0" smtClean="0">
                <a:latin typeface="+mj-lt"/>
              </a:rPr>
              <a:t>Racial/ethnic majority in the SCAG Region</a:t>
            </a:r>
          </a:p>
          <a:p>
            <a:pPr>
              <a:spcAft>
                <a:spcPts val="600"/>
              </a:spcAft>
            </a:pPr>
            <a:r>
              <a:rPr lang="en-US" dirty="0" smtClean="0">
                <a:latin typeface="+mj-lt"/>
              </a:rPr>
              <a:t>Additional data and analysis is needed to understand the future environmental jus­tice impacts of other goods movement system such as rail and ports</a:t>
            </a:r>
          </a:p>
          <a:p>
            <a:pPr lvl="0">
              <a:spcAft>
                <a:spcPts val="600"/>
              </a:spcAft>
            </a:pPr>
            <a:r>
              <a:rPr lang="en-US" dirty="0" smtClean="0">
                <a:latin typeface="+mj-lt"/>
              </a:rPr>
              <a:t>EJ impacts on policy, e.g. shifting portions of truck traffic to rail</a:t>
            </a:r>
          </a:p>
          <a:p>
            <a:pPr lvl="0">
              <a:spcAft>
                <a:spcPts val="600"/>
              </a:spcAft>
            </a:pPr>
            <a:endParaRPr lang="en-US" dirty="0" smtClean="0">
              <a:latin typeface="+mj-lt"/>
            </a:endParaRPr>
          </a:p>
          <a:p>
            <a:pPr lvl="0">
              <a:spcAft>
                <a:spcPts val="600"/>
              </a:spcAft>
            </a:pPr>
            <a:endParaRPr lang="en-US" dirty="0" smtClean="0">
              <a:latin typeface="+mj-lt"/>
            </a:endParaRPr>
          </a:p>
        </p:txBody>
      </p:sp>
    </p:spTree>
    <p:extLst>
      <p:ext uri="{BB962C8B-B14F-4D97-AF65-F5344CB8AC3E}">
        <p14:creationId xmlns:p14="http://schemas.microsoft.com/office/powerpoint/2010/main" val="952738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1219200"/>
            <a:ext cx="9144000" cy="1255713"/>
          </a:xfrm>
          <a:prstGeom prst="rect">
            <a:avLst/>
          </a:prstGeom>
          <a:noFill/>
          <a:ln w="9525">
            <a:noFill/>
            <a:miter lim="800000"/>
            <a:headEnd/>
            <a:tailEnd/>
          </a:ln>
        </p:spPr>
        <p:txBody>
          <a:bodyPr/>
          <a:lstStyle/>
          <a:p>
            <a:pPr algn="ctr" eaLnBrk="0" hangingPunct="0">
              <a:lnSpc>
                <a:spcPct val="85000"/>
              </a:lnSpc>
            </a:pPr>
            <a:r>
              <a:rPr lang="en-US" sz="4700" dirty="0" smtClean="0">
                <a:solidFill>
                  <a:srgbClr val="48484A"/>
                </a:solidFill>
                <a:latin typeface="Tahoma" pitchFamily="34" charset="0"/>
              </a:rPr>
              <a:t>Thank you!</a:t>
            </a:r>
          </a:p>
          <a:p>
            <a:pPr algn="ctr" eaLnBrk="0" hangingPunct="0">
              <a:lnSpc>
                <a:spcPct val="85000"/>
              </a:lnSpc>
            </a:pPr>
            <a:endParaRPr lang="en-US" sz="4700" dirty="0" smtClean="0">
              <a:solidFill>
                <a:srgbClr val="48484A"/>
              </a:solidFill>
              <a:latin typeface="Tahoma" pitchFamily="34" charset="0"/>
            </a:endParaRPr>
          </a:p>
          <a:p>
            <a:pPr algn="ctr" eaLnBrk="0" hangingPunct="0">
              <a:lnSpc>
                <a:spcPct val="85000"/>
              </a:lnSpc>
            </a:pPr>
            <a:endParaRPr lang="en-US" sz="4700" dirty="0" smtClean="0">
              <a:solidFill>
                <a:srgbClr val="48484A"/>
              </a:solidFill>
              <a:latin typeface="Tahoma" pitchFamily="34" charset="0"/>
            </a:endParaRPr>
          </a:p>
          <a:p>
            <a:pPr algn="ctr" eaLnBrk="0" hangingPunct="0">
              <a:lnSpc>
                <a:spcPct val="85000"/>
              </a:lnSpc>
            </a:pPr>
            <a:r>
              <a:rPr lang="en-US" sz="2400" dirty="0" smtClean="0">
                <a:solidFill>
                  <a:srgbClr val="043964"/>
                </a:solidFill>
                <a:latin typeface="Tahoma" pitchFamily="34" charset="0"/>
              </a:rPr>
              <a:t>Jung H. Seo</a:t>
            </a:r>
          </a:p>
          <a:p>
            <a:pPr algn="ctr" eaLnBrk="0" hangingPunct="0">
              <a:lnSpc>
                <a:spcPct val="85000"/>
              </a:lnSpc>
            </a:pPr>
            <a:endParaRPr lang="en-US" sz="2400" dirty="0">
              <a:solidFill>
                <a:srgbClr val="043964"/>
              </a:solidFill>
              <a:latin typeface="Tahoma" pitchFamily="34" charset="0"/>
            </a:endParaRPr>
          </a:p>
          <a:p>
            <a:pPr algn="ctr" eaLnBrk="0" hangingPunct="0">
              <a:lnSpc>
                <a:spcPct val="85000"/>
              </a:lnSpc>
            </a:pPr>
            <a:r>
              <a:rPr lang="en-US" sz="2400" dirty="0">
                <a:solidFill>
                  <a:srgbClr val="043964"/>
                </a:solidFill>
                <a:latin typeface="Tahoma" pitchFamily="34" charset="0"/>
              </a:rPr>
              <a:t>Southern California Association of Governments</a:t>
            </a:r>
          </a:p>
          <a:p>
            <a:pPr algn="ctr" eaLnBrk="0" hangingPunct="0">
              <a:lnSpc>
                <a:spcPct val="85000"/>
              </a:lnSpc>
            </a:pPr>
            <a:r>
              <a:rPr lang="en-US" sz="2400" dirty="0" smtClean="0">
                <a:solidFill>
                  <a:srgbClr val="043964"/>
                </a:solidFill>
                <a:latin typeface="Tahoma" pitchFamily="34" charset="0"/>
                <a:hlinkClick r:id="rId3"/>
              </a:rPr>
              <a:t>seo@scag.ca.gov</a:t>
            </a:r>
            <a:endParaRPr lang="en-US" sz="2400" dirty="0">
              <a:solidFill>
                <a:srgbClr val="043964"/>
              </a:solidFill>
              <a:latin typeface="Tahoma" pitchFamily="34" charset="0"/>
            </a:endParaRPr>
          </a:p>
          <a:p>
            <a:pPr algn="ctr" eaLnBrk="0" hangingPunct="0">
              <a:lnSpc>
                <a:spcPct val="85000"/>
              </a:lnSpc>
            </a:pPr>
            <a:endParaRPr lang="en-US" sz="2400" dirty="0">
              <a:solidFill>
                <a:srgbClr val="043964"/>
              </a:solidFill>
              <a:latin typeface="Tahoma" pitchFamily="34" charset="0"/>
            </a:endParaRPr>
          </a:p>
        </p:txBody>
      </p:sp>
      <p:grpSp>
        <p:nvGrpSpPr>
          <p:cNvPr id="36867" name="Group 8"/>
          <p:cNvGrpSpPr>
            <a:grpSpLocks/>
          </p:cNvGrpSpPr>
          <p:nvPr/>
        </p:nvGrpSpPr>
        <p:grpSpPr bwMode="auto">
          <a:xfrm>
            <a:off x="2312988" y="5205413"/>
            <a:ext cx="4543425" cy="1144587"/>
            <a:chOff x="1449" y="3023"/>
            <a:chExt cx="2862" cy="721"/>
          </a:xfrm>
        </p:grpSpPr>
        <p:pic>
          <p:nvPicPr>
            <p:cNvPr id="36868" name="Picture 6" descr="SCAG color logo solid landscape"/>
            <p:cNvPicPr>
              <a:picLocks noChangeAspect="1" noChangeArrowheads="1"/>
            </p:cNvPicPr>
            <p:nvPr/>
          </p:nvPicPr>
          <p:blipFill>
            <a:blip r:embed="rId4" cstate="print"/>
            <a:srcRect/>
            <a:stretch>
              <a:fillRect/>
            </a:stretch>
          </p:blipFill>
          <p:spPr bwMode="auto">
            <a:xfrm>
              <a:off x="1449" y="3023"/>
              <a:ext cx="2862" cy="482"/>
            </a:xfrm>
            <a:prstGeom prst="rect">
              <a:avLst/>
            </a:prstGeom>
            <a:noFill/>
            <a:ln w="9525">
              <a:noFill/>
              <a:miter lim="800000"/>
              <a:headEnd/>
              <a:tailEnd/>
            </a:ln>
          </p:spPr>
        </p:pic>
        <p:sp>
          <p:nvSpPr>
            <p:cNvPr id="36869" name="Text Box 7"/>
            <p:cNvSpPr txBox="1">
              <a:spLocks noChangeArrowheads="1"/>
            </p:cNvSpPr>
            <p:nvPr/>
          </p:nvSpPr>
          <p:spPr bwMode="auto">
            <a:xfrm>
              <a:off x="1992" y="3337"/>
              <a:ext cx="1916" cy="407"/>
            </a:xfrm>
            <a:prstGeom prst="rect">
              <a:avLst/>
            </a:prstGeom>
            <a:noFill/>
            <a:ln w="9525">
              <a:noFill/>
              <a:miter lim="800000"/>
              <a:headEnd/>
              <a:tailEnd/>
            </a:ln>
          </p:spPr>
          <p:txBody>
            <a:bodyPr/>
            <a:lstStyle/>
            <a:p>
              <a:pPr eaLnBrk="0" hangingPunct="0">
                <a:lnSpc>
                  <a:spcPct val="85000"/>
                </a:lnSpc>
              </a:pPr>
              <a:r>
                <a:rPr lang="en-US" sz="2600">
                  <a:solidFill>
                    <a:srgbClr val="131406"/>
                  </a:solidFill>
                  <a:latin typeface="Tahoma" pitchFamily="34" charset="0"/>
                  <a:cs typeface="Tahoma" pitchFamily="34" charset="0"/>
                </a:rPr>
                <a:t>www.scag.ca.gov</a:t>
              </a:r>
            </a:p>
          </p:txBody>
        </p:sp>
      </p:grpSp>
    </p:spTree>
    <p:extLst>
      <p:ext uri="{BB962C8B-B14F-4D97-AF65-F5344CB8AC3E}">
        <p14:creationId xmlns:p14="http://schemas.microsoft.com/office/powerpoint/2010/main" val="406035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ea typeface="Verdana" pitchFamily="34" charset="0"/>
                <a:cs typeface="Verdana" pitchFamily="34" charset="0"/>
              </a:rPr>
              <a:t>Overview</a:t>
            </a:r>
            <a:endParaRPr lang="en-US" sz="3200" dirty="0">
              <a:latin typeface="+mj-lt"/>
              <a:ea typeface="Verdana" pitchFamily="34" charset="0"/>
              <a:cs typeface="Verdana" pitchFamily="34" charset="0"/>
            </a:endParaRPr>
          </a:p>
        </p:txBody>
      </p:sp>
      <p:sp>
        <p:nvSpPr>
          <p:cNvPr id="3" name="Content Placeholder 2"/>
          <p:cNvSpPr>
            <a:spLocks noGrp="1"/>
          </p:cNvSpPr>
          <p:nvPr>
            <p:ph idx="1"/>
          </p:nvPr>
        </p:nvSpPr>
        <p:spPr>
          <a:xfrm>
            <a:off x="990600" y="1600200"/>
            <a:ext cx="7315200" cy="4297363"/>
          </a:xfrm>
        </p:spPr>
        <p:txBody>
          <a:bodyPr/>
          <a:lstStyle/>
          <a:p>
            <a:pPr lvl="0">
              <a:spcAft>
                <a:spcPts val="1800"/>
              </a:spcAft>
            </a:pPr>
            <a:r>
              <a:rPr lang="en-US" dirty="0" smtClean="0">
                <a:latin typeface="+mj-lt"/>
                <a:ea typeface="Verdana" pitchFamily="34" charset="0"/>
                <a:cs typeface="Verdana" pitchFamily="34" charset="0"/>
              </a:rPr>
              <a:t>Background</a:t>
            </a:r>
          </a:p>
          <a:p>
            <a:pPr lvl="0">
              <a:spcAft>
                <a:spcPts val="1800"/>
              </a:spcAft>
            </a:pPr>
            <a:r>
              <a:rPr lang="en-US" dirty="0" smtClean="0">
                <a:latin typeface="+mj-lt"/>
                <a:ea typeface="Verdana" pitchFamily="34" charset="0"/>
                <a:cs typeface="Verdana" pitchFamily="34" charset="0"/>
              </a:rPr>
              <a:t>Objectives</a:t>
            </a:r>
          </a:p>
          <a:p>
            <a:pPr lvl="0">
              <a:spcAft>
                <a:spcPts val="1800"/>
              </a:spcAft>
            </a:pPr>
            <a:r>
              <a:rPr lang="en-US" dirty="0" smtClean="0">
                <a:latin typeface="+mj-lt"/>
                <a:ea typeface="Verdana" pitchFamily="34" charset="0"/>
                <a:cs typeface="Verdana" pitchFamily="34" charset="0"/>
              </a:rPr>
              <a:t>Methodology</a:t>
            </a:r>
            <a:endParaRPr lang="en-US" dirty="0">
              <a:latin typeface="+mj-lt"/>
              <a:ea typeface="Verdana" pitchFamily="34" charset="0"/>
              <a:cs typeface="Verdana" pitchFamily="34" charset="0"/>
            </a:endParaRPr>
          </a:p>
          <a:p>
            <a:pPr lvl="0">
              <a:spcAft>
                <a:spcPts val="1800"/>
              </a:spcAft>
            </a:pPr>
            <a:r>
              <a:rPr lang="en-US" dirty="0" smtClean="0">
                <a:latin typeface="+mj-lt"/>
                <a:ea typeface="Verdana" pitchFamily="34" charset="0"/>
                <a:cs typeface="Verdana" pitchFamily="34" charset="0"/>
              </a:rPr>
              <a:t>Results</a:t>
            </a:r>
            <a:endParaRPr lang="en-US" dirty="0">
              <a:latin typeface="+mj-lt"/>
              <a:ea typeface="Verdana" pitchFamily="34" charset="0"/>
              <a:cs typeface="Verdana" pitchFamily="34" charset="0"/>
            </a:endParaRPr>
          </a:p>
          <a:p>
            <a:pPr lvl="0">
              <a:spcAft>
                <a:spcPts val="1800"/>
              </a:spcAft>
            </a:pPr>
            <a:r>
              <a:rPr lang="en-US" dirty="0" smtClean="0">
                <a:latin typeface="+mj-lt"/>
                <a:ea typeface="Verdana" pitchFamily="34" charset="0"/>
                <a:cs typeface="Verdana" pitchFamily="34" charset="0"/>
              </a:rPr>
              <a:t>Conclusions</a:t>
            </a:r>
          </a:p>
          <a:p>
            <a:pPr>
              <a:spcAft>
                <a:spcPts val="1800"/>
              </a:spcAft>
            </a:pPr>
            <a:endParaRPr lang="en-US" dirty="0">
              <a:latin typeface="+mj-lt"/>
              <a:ea typeface="Verdana" pitchFamily="34" charset="0"/>
              <a:cs typeface="Verdana" pitchFamily="34" charset="0"/>
            </a:endParaRPr>
          </a:p>
        </p:txBody>
      </p:sp>
    </p:spTree>
    <p:extLst>
      <p:ext uri="{BB962C8B-B14F-4D97-AF65-F5344CB8AC3E}">
        <p14:creationId xmlns:p14="http://schemas.microsoft.com/office/powerpoint/2010/main" val="1946347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bwMode="auto">
          <a:xfrm>
            <a:off x="442913" y="0"/>
            <a:ext cx="8229600" cy="109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r>
              <a:rPr lang="en-US" sz="3200" dirty="0" smtClean="0">
                <a:solidFill>
                  <a:srgbClr val="F9F9EF"/>
                </a:solidFill>
              </a:rPr>
              <a:t>SCAG’s 2012-2035 RTP/SCS</a:t>
            </a:r>
            <a:endParaRPr lang="en-US" sz="3200" dirty="0" smtClean="0">
              <a:solidFill>
                <a:srgbClr val="FFFFCC"/>
              </a:solidFill>
              <a:effectLst/>
            </a:endParaRPr>
          </a:p>
        </p:txBody>
      </p:sp>
      <p:sp>
        <p:nvSpPr>
          <p:cNvPr id="6" name="Content Placeholder 2"/>
          <p:cNvSpPr txBox="1">
            <a:spLocks/>
          </p:cNvSpPr>
          <p:nvPr/>
        </p:nvSpPr>
        <p:spPr bwMode="auto">
          <a:xfrm>
            <a:off x="990600" y="1600200"/>
            <a:ext cx="7315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spcAft>
                <a:spcPts val="1800"/>
              </a:spcAft>
              <a:buFont typeface="Arial" pitchFamily="34" charset="0"/>
              <a:buChar char="•"/>
            </a:pPr>
            <a:r>
              <a:rPr lang="en-US" dirty="0" smtClean="0">
                <a:solidFill>
                  <a:schemeClr val="tx1"/>
                </a:solidFill>
                <a:effectLst>
                  <a:outerShdw blurRad="50800" dist="50800" dir="5400000" algn="ctr" rotWithShape="0">
                    <a:schemeClr val="bg1"/>
                  </a:outerShdw>
                </a:effectLst>
              </a:rPr>
              <a:t>Regional </a:t>
            </a:r>
            <a:r>
              <a:rPr lang="en-US" dirty="0">
                <a:solidFill>
                  <a:schemeClr val="tx1"/>
                </a:solidFill>
                <a:effectLst>
                  <a:outerShdw blurRad="50800" dist="50800" dir="5400000" algn="ctr" rotWithShape="0">
                    <a:schemeClr val="bg1"/>
                  </a:outerShdw>
                </a:effectLst>
              </a:rPr>
              <a:t>Transportation Plan (RTP)</a:t>
            </a:r>
          </a:p>
          <a:p>
            <a:pPr marL="457200" lvl="0" indent="-457200" algn="l">
              <a:spcAft>
                <a:spcPts val="1800"/>
              </a:spcAft>
              <a:buFont typeface="Arial" pitchFamily="34" charset="0"/>
              <a:buChar char="•"/>
            </a:pPr>
            <a:r>
              <a:rPr lang="en-US" dirty="0">
                <a:solidFill>
                  <a:schemeClr val="tx1"/>
                </a:solidFill>
                <a:effectLst>
                  <a:outerShdw blurRad="50800" dist="50800" dir="5400000" algn="ctr" rotWithShape="0">
                    <a:schemeClr val="bg1"/>
                  </a:outerShdw>
                </a:effectLst>
              </a:rPr>
              <a:t>SB 375 - Nation’s first law to control greenhouse gas (GHG)</a:t>
            </a:r>
          </a:p>
          <a:p>
            <a:pPr marL="457200" indent="-457200" algn="l">
              <a:spcAft>
                <a:spcPts val="1800"/>
              </a:spcAft>
              <a:buFont typeface="Arial" pitchFamily="34" charset="0"/>
              <a:buChar char="•"/>
            </a:pPr>
            <a:r>
              <a:rPr lang="en-US" dirty="0">
                <a:solidFill>
                  <a:schemeClr val="tx1"/>
                </a:solidFill>
                <a:effectLst>
                  <a:outerShdw blurRad="50800" dist="50800" dir="5400000" algn="ctr" rotWithShape="0">
                    <a:schemeClr val="bg1"/>
                  </a:outerShdw>
                </a:effectLst>
              </a:rPr>
              <a:t>Sustainable Communities Strategy (SCS)</a:t>
            </a:r>
          </a:p>
          <a:p>
            <a:pPr marL="457200" lvl="0" indent="-457200" algn="l">
              <a:spcAft>
                <a:spcPts val="1800"/>
              </a:spcAft>
              <a:buFont typeface="Arial" pitchFamily="34" charset="0"/>
              <a:buChar char="•"/>
            </a:pPr>
            <a:r>
              <a:rPr lang="en-US" dirty="0">
                <a:solidFill>
                  <a:schemeClr val="tx1"/>
                </a:solidFill>
                <a:effectLst>
                  <a:outerShdw blurRad="50800" dist="50800" dir="5400000" algn="ctr" rotWithShape="0">
                    <a:schemeClr val="bg1"/>
                  </a:outerShdw>
                </a:effectLst>
              </a:rPr>
              <a:t>2012-2035 RTP/SCS adopted on April </a:t>
            </a:r>
            <a:r>
              <a:rPr lang="en-US" dirty="0" smtClean="0">
                <a:solidFill>
                  <a:schemeClr val="tx1"/>
                </a:solidFill>
                <a:effectLst>
                  <a:outerShdw blurRad="50800" dist="50800" dir="5400000" algn="ctr" rotWithShape="0">
                    <a:schemeClr val="bg1"/>
                  </a:outerShdw>
                </a:effectLst>
              </a:rPr>
              <a:t>4, 2012</a:t>
            </a:r>
            <a:endParaRPr lang="en-US" dirty="0">
              <a:solidFill>
                <a:schemeClr val="tx1"/>
              </a:solidFill>
              <a:effectLst>
                <a:outerShdw blurRad="50800" dist="50800" dir="5400000" algn="ctr" rotWithShape="0">
                  <a:schemeClr val="bg1"/>
                </a:outerShdw>
              </a:effectLst>
            </a:endParaRPr>
          </a:p>
          <a:p>
            <a:pPr marL="457200" indent="-457200" algn="l">
              <a:spcAft>
                <a:spcPts val="1800"/>
              </a:spcAft>
              <a:buFont typeface="Arial" pitchFamily="34" charset="0"/>
              <a:buChar char="•"/>
            </a:pPr>
            <a:endParaRPr lang="en-US" dirty="0" smtClean="0">
              <a:solidFill>
                <a:schemeClr val="tx1"/>
              </a:solidFill>
              <a:effectLst>
                <a:outerShdw blurRad="50800" dist="50800" dir="5400000" algn="ctr" rotWithShape="0">
                  <a:schemeClr val="bg1"/>
                </a:outerShdw>
              </a:effectLst>
              <a:latin typeface="+mj-lt"/>
              <a:ea typeface="Verdana" pitchFamily="34" charset="0"/>
              <a:cs typeface="Verdana" pitchFamily="34" charset="0"/>
            </a:endParaRPr>
          </a:p>
          <a:p>
            <a:pPr algn="l">
              <a:spcAft>
                <a:spcPts val="1800"/>
              </a:spcAft>
            </a:pPr>
            <a:endParaRPr lang="en-US" dirty="0">
              <a:solidFill>
                <a:schemeClr val="tx1"/>
              </a:solidFill>
              <a:effectLst>
                <a:outerShdw blurRad="50800" dist="50800" dir="5400000" algn="ctr" rotWithShape="0">
                  <a:schemeClr val="bg1"/>
                </a:outerShdw>
              </a:effectLst>
            </a:endParaRPr>
          </a:p>
        </p:txBody>
      </p:sp>
    </p:spTree>
    <p:extLst>
      <p:ext uri="{BB962C8B-B14F-4D97-AF65-F5344CB8AC3E}">
        <p14:creationId xmlns:p14="http://schemas.microsoft.com/office/powerpoint/2010/main" val="581429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SCAG and Environmental Justice</a:t>
            </a:r>
            <a:endParaRPr lang="en-US" sz="3200" dirty="0">
              <a:latin typeface="+mj-lt"/>
            </a:endParaRPr>
          </a:p>
        </p:txBody>
      </p:sp>
      <p:sp>
        <p:nvSpPr>
          <p:cNvPr id="3" name="Content Placeholder 2"/>
          <p:cNvSpPr>
            <a:spLocks noGrp="1"/>
          </p:cNvSpPr>
          <p:nvPr>
            <p:ph idx="1"/>
          </p:nvPr>
        </p:nvSpPr>
        <p:spPr/>
        <p:txBody>
          <a:bodyPr/>
          <a:lstStyle/>
          <a:p>
            <a:pPr lvl="0">
              <a:spcAft>
                <a:spcPts val="1800"/>
              </a:spcAft>
            </a:pPr>
            <a:r>
              <a:rPr lang="en-US" dirty="0" smtClean="0">
                <a:latin typeface="+mj-lt"/>
              </a:rPr>
              <a:t>Title </a:t>
            </a:r>
            <a:r>
              <a:rPr lang="en-US" dirty="0">
                <a:latin typeface="+mj-lt"/>
              </a:rPr>
              <a:t>VI of the Civil Right Act of </a:t>
            </a:r>
            <a:r>
              <a:rPr lang="en-US" dirty="0" smtClean="0">
                <a:latin typeface="+mj-lt"/>
              </a:rPr>
              <a:t>1964</a:t>
            </a:r>
            <a:endParaRPr lang="en-US" dirty="0">
              <a:latin typeface="+mj-lt"/>
            </a:endParaRPr>
          </a:p>
        </p:txBody>
      </p:sp>
      <p:sp>
        <p:nvSpPr>
          <p:cNvPr id="4" name="Rectangle 3"/>
          <p:cNvSpPr/>
          <p:nvPr/>
        </p:nvSpPr>
        <p:spPr>
          <a:xfrm>
            <a:off x="1447800" y="2667000"/>
            <a:ext cx="6248400" cy="289310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0" lvl="1" indent="0" algn="ctr">
              <a:spcAft>
                <a:spcPts val="1800"/>
              </a:spcAft>
              <a:buNone/>
              <a:tabLst>
                <a:tab pos="6629400" algn="l"/>
              </a:tabLst>
            </a:pPr>
            <a:r>
              <a:rPr lang="en-US" sz="2600" i="1" dirty="0" smtClean="0"/>
              <a:t>“No </a:t>
            </a:r>
            <a:r>
              <a:rPr lang="en-US" sz="2600" i="1" dirty="0"/>
              <a:t>person in the United States shall, on the ground of race, color, or national origin, be excluded from participation in, be denied the benefits of, or be subjected to discrimination under any program or activity receiving Federal financial assistance.”</a:t>
            </a:r>
          </a:p>
        </p:txBody>
      </p:sp>
    </p:spTree>
    <p:extLst>
      <p:ext uri="{BB962C8B-B14F-4D97-AF65-F5344CB8AC3E}">
        <p14:creationId xmlns:p14="http://schemas.microsoft.com/office/powerpoint/2010/main" val="69638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SCAG and Environmental Justice</a:t>
            </a:r>
            <a:endParaRPr lang="en-US" sz="3200" dirty="0">
              <a:latin typeface="+mj-lt"/>
            </a:endParaRPr>
          </a:p>
        </p:txBody>
      </p:sp>
      <p:sp>
        <p:nvSpPr>
          <p:cNvPr id="3" name="Content Placeholder 2"/>
          <p:cNvSpPr>
            <a:spLocks noGrp="1"/>
          </p:cNvSpPr>
          <p:nvPr>
            <p:ph idx="1"/>
          </p:nvPr>
        </p:nvSpPr>
        <p:spPr/>
        <p:txBody>
          <a:bodyPr/>
          <a:lstStyle/>
          <a:p>
            <a:pPr lvl="0">
              <a:spcAft>
                <a:spcPts val="1800"/>
              </a:spcAft>
            </a:pPr>
            <a:r>
              <a:rPr lang="en-US" dirty="0" smtClean="0">
                <a:latin typeface="+mj-lt"/>
              </a:rPr>
              <a:t>Title </a:t>
            </a:r>
            <a:r>
              <a:rPr lang="en-US" dirty="0">
                <a:latin typeface="+mj-lt"/>
              </a:rPr>
              <a:t>VI of the Civil Right Act of 1964</a:t>
            </a:r>
          </a:p>
          <a:p>
            <a:pPr lvl="0">
              <a:spcAft>
                <a:spcPts val="1800"/>
              </a:spcAft>
            </a:pPr>
            <a:r>
              <a:rPr lang="en-US" dirty="0">
                <a:latin typeface="+mj-lt"/>
              </a:rPr>
              <a:t>Executive </a:t>
            </a:r>
            <a:r>
              <a:rPr lang="en-US" dirty="0" smtClean="0">
                <a:latin typeface="+mj-lt"/>
              </a:rPr>
              <a:t>Order 12898</a:t>
            </a:r>
            <a:endParaRPr lang="en-US" dirty="0">
              <a:latin typeface="+mj-lt"/>
            </a:endParaRPr>
          </a:p>
          <a:p>
            <a:pPr lvl="0">
              <a:spcAft>
                <a:spcPts val="1800"/>
              </a:spcAft>
            </a:pPr>
            <a:r>
              <a:rPr lang="en-US" dirty="0">
                <a:latin typeface="+mj-lt"/>
              </a:rPr>
              <a:t>DOT and FHWA Orders </a:t>
            </a:r>
            <a:r>
              <a:rPr lang="en-US" dirty="0" smtClean="0">
                <a:latin typeface="+mj-lt"/>
              </a:rPr>
              <a:t>on EJ</a:t>
            </a:r>
          </a:p>
          <a:p>
            <a:pPr lvl="0">
              <a:spcAft>
                <a:spcPts val="1800"/>
              </a:spcAft>
            </a:pPr>
            <a:r>
              <a:rPr lang="en-US" dirty="0" smtClean="0">
                <a:latin typeface="+mj-lt"/>
              </a:rPr>
              <a:t>Other nondiscrimination requirements and guidance in support of Title VI</a:t>
            </a:r>
            <a:endParaRPr lang="en-US" dirty="0">
              <a:latin typeface="+mj-lt"/>
            </a:endParaRPr>
          </a:p>
          <a:p>
            <a:pPr>
              <a:spcAft>
                <a:spcPts val="1800"/>
              </a:spcAft>
            </a:pPr>
            <a:endParaRPr lang="en-US" dirty="0">
              <a:latin typeface="+mj-lt"/>
            </a:endParaRPr>
          </a:p>
        </p:txBody>
      </p:sp>
    </p:spTree>
    <p:extLst>
      <p:ext uri="{BB962C8B-B14F-4D97-AF65-F5344CB8AC3E}">
        <p14:creationId xmlns:p14="http://schemas.microsoft.com/office/powerpoint/2010/main" val="523351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a:solidFill>
                  <a:srgbClr val="F9F9EF"/>
                </a:solidFill>
                <a:latin typeface="+mj-lt"/>
              </a:rPr>
              <a:t>2012-2035 RTP/SCS</a:t>
            </a:r>
            <a:r>
              <a:rPr lang="en-US" sz="3200" dirty="0" smtClean="0">
                <a:latin typeface="+mj-lt"/>
              </a:rPr>
              <a:t> and Environmental Justice</a:t>
            </a:r>
            <a:endParaRPr lang="en-US" sz="3200" dirty="0">
              <a:latin typeface="+mj-lt"/>
            </a:endParaRPr>
          </a:p>
        </p:txBody>
      </p:sp>
      <p:sp>
        <p:nvSpPr>
          <p:cNvPr id="3" name="Content Placeholder 2"/>
          <p:cNvSpPr>
            <a:spLocks noGrp="1"/>
          </p:cNvSpPr>
          <p:nvPr>
            <p:ph idx="1"/>
          </p:nvPr>
        </p:nvSpPr>
        <p:spPr/>
        <p:txBody>
          <a:bodyPr/>
          <a:lstStyle/>
          <a:p>
            <a:pPr lvl="0">
              <a:spcAft>
                <a:spcPts val="1800"/>
              </a:spcAft>
            </a:pPr>
            <a:r>
              <a:rPr lang="en-US" dirty="0" smtClean="0">
                <a:latin typeface="+mj-lt"/>
              </a:rPr>
              <a:t>Integration </a:t>
            </a:r>
            <a:r>
              <a:rPr lang="en-US" dirty="0">
                <a:latin typeface="+mj-lt"/>
              </a:rPr>
              <a:t>of the principles of Title VI into </a:t>
            </a:r>
            <a:r>
              <a:rPr lang="en-US" dirty="0" smtClean="0">
                <a:latin typeface="+mj-lt"/>
              </a:rPr>
              <a:t>RTPs to </a:t>
            </a:r>
            <a:r>
              <a:rPr lang="en-US" dirty="0">
                <a:latin typeface="+mj-lt"/>
              </a:rPr>
              <a:t>address </a:t>
            </a:r>
            <a:r>
              <a:rPr lang="en-US" dirty="0" smtClean="0">
                <a:latin typeface="+mj-lt"/>
              </a:rPr>
              <a:t>EJ</a:t>
            </a:r>
            <a:endParaRPr lang="en-US" dirty="0">
              <a:latin typeface="+mj-lt"/>
            </a:endParaRPr>
          </a:p>
          <a:p>
            <a:pPr lvl="0">
              <a:spcAft>
                <a:spcPts val="1800"/>
              </a:spcAft>
            </a:pPr>
            <a:r>
              <a:rPr lang="en-US" dirty="0" smtClean="0">
                <a:latin typeface="+mj-lt"/>
              </a:rPr>
              <a:t>EJ </a:t>
            </a:r>
            <a:r>
              <a:rPr lang="en-US" dirty="0">
                <a:latin typeface="+mj-lt"/>
              </a:rPr>
              <a:t>analysis </a:t>
            </a:r>
            <a:r>
              <a:rPr lang="en-US" dirty="0" smtClean="0">
                <a:latin typeface="+mj-lt"/>
              </a:rPr>
              <a:t>to assess </a:t>
            </a:r>
            <a:r>
              <a:rPr lang="en-US" dirty="0">
                <a:latin typeface="+mj-lt"/>
              </a:rPr>
              <a:t>the impacts of RTP programs and projects on minority and low-income </a:t>
            </a:r>
            <a:r>
              <a:rPr lang="en-US" dirty="0" smtClean="0">
                <a:latin typeface="+mj-lt"/>
              </a:rPr>
              <a:t>populations</a:t>
            </a:r>
            <a:endParaRPr lang="en-US" dirty="0">
              <a:latin typeface="+mj-lt"/>
            </a:endParaRPr>
          </a:p>
        </p:txBody>
      </p:sp>
    </p:spTree>
    <p:extLst>
      <p:ext uri="{BB962C8B-B14F-4D97-AF65-F5344CB8AC3E}">
        <p14:creationId xmlns:p14="http://schemas.microsoft.com/office/powerpoint/2010/main" val="1535701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j-lt"/>
              </a:rPr>
              <a:t>Goods Movement in the SCAG Region</a:t>
            </a:r>
            <a:endParaRPr lang="en-US" sz="3200" dirty="0">
              <a:latin typeface="+mj-lt"/>
            </a:endParaRPr>
          </a:p>
        </p:txBody>
      </p:sp>
      <p:sp>
        <p:nvSpPr>
          <p:cNvPr id="3" name="Content Placeholder 2"/>
          <p:cNvSpPr>
            <a:spLocks noGrp="1"/>
          </p:cNvSpPr>
          <p:nvPr>
            <p:ph idx="1"/>
          </p:nvPr>
        </p:nvSpPr>
        <p:spPr/>
        <p:txBody>
          <a:bodyPr/>
          <a:lstStyle/>
          <a:p>
            <a:pPr lvl="0">
              <a:spcAft>
                <a:spcPts val="1200"/>
              </a:spcAft>
            </a:pPr>
            <a:r>
              <a:rPr lang="en-US" sz="2800" dirty="0" smtClean="0">
                <a:effectLst>
                  <a:outerShdw blurRad="38100" dist="38100" dir="2700000" algn="tl">
                    <a:schemeClr val="bg1">
                      <a:alpha val="43000"/>
                    </a:schemeClr>
                  </a:outerShdw>
                </a:effectLst>
                <a:latin typeface="+mj-lt"/>
              </a:rPr>
              <a:t>Goods movement system development</a:t>
            </a:r>
            <a:br>
              <a:rPr lang="en-US" sz="2800" dirty="0" smtClean="0">
                <a:effectLst>
                  <a:outerShdw blurRad="38100" dist="38100" dir="2700000" algn="tl">
                    <a:schemeClr val="bg1">
                      <a:alpha val="43000"/>
                    </a:schemeClr>
                  </a:outerShdw>
                </a:effectLst>
                <a:latin typeface="+mj-lt"/>
              </a:rPr>
            </a:br>
            <a:r>
              <a:rPr lang="en-US" sz="2800" dirty="0" smtClean="0">
                <a:effectLst>
                  <a:outerShdw blurRad="38100" dist="38100" dir="2700000" algn="tl">
                    <a:schemeClr val="bg1">
                      <a:alpha val="43000"/>
                    </a:schemeClr>
                  </a:outerShdw>
                </a:effectLst>
                <a:latin typeface="+mj-lt"/>
                <a:sym typeface="Wingdings" pitchFamily="2" charset="2"/>
              </a:rPr>
              <a:t></a:t>
            </a:r>
            <a:r>
              <a:rPr lang="en-US" sz="2800" dirty="0" smtClean="0">
                <a:effectLst>
                  <a:outerShdw blurRad="38100" dist="38100" dir="2700000" algn="tl">
                    <a:schemeClr val="bg1">
                      <a:alpha val="43000"/>
                    </a:schemeClr>
                  </a:outerShdw>
                </a:effectLst>
                <a:latin typeface="+mj-lt"/>
              </a:rPr>
              <a:t> one of the key RTP strategies</a:t>
            </a:r>
            <a:endParaRPr lang="en-US" sz="2800" dirty="0">
              <a:effectLst>
                <a:outerShdw blurRad="38100" dist="38100" dir="2700000" algn="tl">
                  <a:schemeClr val="bg1">
                    <a:alpha val="43000"/>
                  </a:schemeClr>
                </a:outerShdw>
              </a:effectLst>
              <a:latin typeface="+mj-lt"/>
            </a:endParaRPr>
          </a:p>
          <a:p>
            <a:pPr lvl="0">
              <a:spcAft>
                <a:spcPts val="1200"/>
              </a:spcAft>
            </a:pPr>
            <a:r>
              <a:rPr lang="en-US" sz="2800" dirty="0">
                <a:effectLst>
                  <a:outerShdw blurRad="38100" dist="38100" dir="2700000" algn="tl">
                    <a:schemeClr val="bg1">
                      <a:alpha val="43000"/>
                    </a:schemeClr>
                  </a:outerShdw>
                </a:effectLst>
                <a:latin typeface="+mj-lt"/>
              </a:rPr>
              <a:t>Largest international trade gateway in </a:t>
            </a:r>
            <a:r>
              <a:rPr lang="en-US" sz="2800" dirty="0" smtClean="0">
                <a:effectLst>
                  <a:outerShdw blurRad="38100" dist="38100" dir="2700000" algn="tl">
                    <a:schemeClr val="bg1">
                      <a:alpha val="43000"/>
                    </a:schemeClr>
                  </a:outerShdw>
                </a:effectLst>
                <a:latin typeface="+mj-lt"/>
              </a:rPr>
              <a:t>U.S</a:t>
            </a:r>
            <a:r>
              <a:rPr lang="en-US" sz="2800" dirty="0">
                <a:effectLst>
                  <a:outerShdw blurRad="38100" dist="38100" dir="2700000" algn="tl">
                    <a:schemeClr val="bg1">
                      <a:alpha val="43000"/>
                    </a:schemeClr>
                  </a:outerShdw>
                </a:effectLst>
                <a:latin typeface="+mj-lt"/>
              </a:rPr>
              <a:t>.</a:t>
            </a:r>
          </a:p>
          <a:p>
            <a:pPr lvl="0">
              <a:spcAft>
                <a:spcPts val="1200"/>
              </a:spcAft>
            </a:pPr>
            <a:r>
              <a:rPr lang="en-US" sz="2800" dirty="0" smtClean="0">
                <a:effectLst>
                  <a:outerShdw blurRad="38100" dist="38100" dir="2700000" algn="tl">
                    <a:schemeClr val="bg1">
                      <a:alpha val="43000"/>
                    </a:schemeClr>
                  </a:outerShdw>
                </a:effectLst>
                <a:latin typeface="+mj-lt"/>
              </a:rPr>
              <a:t>Domestic</a:t>
            </a:r>
            <a:r>
              <a:rPr lang="en-US" sz="2800" dirty="0">
                <a:effectLst>
                  <a:outerShdw blurRad="38100" dist="38100" dir="2700000" algn="tl">
                    <a:schemeClr val="bg1">
                      <a:alpha val="43000"/>
                    </a:schemeClr>
                  </a:outerShdw>
                </a:effectLst>
                <a:latin typeface="+mj-lt"/>
              </a:rPr>
              <a:t>, regional and local goods movement activity</a:t>
            </a:r>
          </a:p>
          <a:p>
            <a:pPr lvl="0">
              <a:spcAft>
                <a:spcPts val="1200"/>
              </a:spcAft>
            </a:pPr>
            <a:r>
              <a:rPr lang="en-US" sz="2800" dirty="0">
                <a:effectLst>
                  <a:outerShdw blurRad="38100" dist="38100" dir="2700000" algn="tl">
                    <a:schemeClr val="bg1">
                      <a:alpha val="43000"/>
                    </a:schemeClr>
                  </a:outerShdw>
                </a:effectLst>
                <a:latin typeface="+mj-lt"/>
              </a:rPr>
              <a:t>Economic growth </a:t>
            </a:r>
            <a:r>
              <a:rPr lang="en-US" sz="2800" dirty="0" smtClean="0">
                <a:effectLst>
                  <a:outerShdw blurRad="38100" dist="38100" dir="2700000" algn="tl">
                    <a:schemeClr val="bg1">
                      <a:alpha val="43000"/>
                    </a:schemeClr>
                  </a:outerShdw>
                </a:effectLst>
                <a:latin typeface="+mj-lt"/>
              </a:rPr>
              <a:t>and expansion </a:t>
            </a:r>
            <a:r>
              <a:rPr lang="en-US" sz="2800" dirty="0">
                <a:effectLst>
                  <a:outerShdw blurRad="38100" dist="38100" dir="2700000" algn="tl">
                    <a:schemeClr val="bg1">
                      <a:alpha val="43000"/>
                    </a:schemeClr>
                  </a:outerShdw>
                </a:effectLst>
                <a:latin typeface="+mj-lt"/>
              </a:rPr>
              <a:t>of international trade </a:t>
            </a:r>
            <a:r>
              <a:rPr lang="en-US" sz="2800" dirty="0" smtClean="0">
                <a:effectLst>
                  <a:outerShdw blurRad="38100" dist="38100" dir="2700000" algn="tl">
                    <a:schemeClr val="bg1">
                      <a:alpha val="43000"/>
                    </a:schemeClr>
                  </a:outerShdw>
                </a:effectLst>
                <a:latin typeface="+mj-lt"/>
                <a:sym typeface="Wingdings" pitchFamily="2" charset="2"/>
              </a:rPr>
              <a:t> GM to serve market demand and to facilitate economic growth</a:t>
            </a:r>
            <a:endParaRPr lang="en-US" sz="2800" dirty="0">
              <a:effectLst>
                <a:outerShdw blurRad="38100" dist="38100" dir="2700000" algn="tl">
                  <a:schemeClr val="bg1">
                    <a:alpha val="43000"/>
                  </a:schemeClr>
                </a:outerShdw>
              </a:effectLst>
              <a:latin typeface="+mj-lt"/>
            </a:endParaRPr>
          </a:p>
        </p:txBody>
      </p:sp>
    </p:spTree>
    <p:extLst>
      <p:ext uri="{BB962C8B-B14F-4D97-AF65-F5344CB8AC3E}">
        <p14:creationId xmlns:p14="http://schemas.microsoft.com/office/powerpoint/2010/main" val="712243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Presentatio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1_Presentation">
      <a:majorFont>
        <a:latin typeface=""/>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15591</TotalTime>
  <Words>4230</Words>
  <Application>Microsoft Office PowerPoint</Application>
  <PresentationFormat>On-screen Show (4:3)</PresentationFormat>
  <Paragraphs>455</Paragraphs>
  <Slides>31</Slides>
  <Notes>31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Office Theme</vt:lpstr>
      <vt:lpstr>5_Presentation</vt:lpstr>
      <vt:lpstr>Equation</vt:lpstr>
      <vt:lpstr>PowerPoint Presentation</vt:lpstr>
      <vt:lpstr>PowerPoint Presentation</vt:lpstr>
      <vt:lpstr>SCAG Quick Facts</vt:lpstr>
      <vt:lpstr>Overview</vt:lpstr>
      <vt:lpstr>SCAG’s 2012-2035 RTP/SCS</vt:lpstr>
      <vt:lpstr>SCAG and Environmental Justice</vt:lpstr>
      <vt:lpstr>SCAG and Environmental Justice</vt:lpstr>
      <vt:lpstr>2012-2035 RTP/SCS and Environmental Justice</vt:lpstr>
      <vt:lpstr>Goods Movement in the SCAG Region</vt:lpstr>
      <vt:lpstr>Environmental Concerns and Strategies</vt:lpstr>
      <vt:lpstr>Research Objectives</vt:lpstr>
      <vt:lpstr>PowerPoint Presentation</vt:lpstr>
      <vt:lpstr>Methodology</vt:lpstr>
      <vt:lpstr>Identifying EJ Population Groups</vt:lpstr>
      <vt:lpstr>Socioeconomic Indicators of EJ Population Groups</vt:lpstr>
      <vt:lpstr>Concentration of EJ Population Groups</vt:lpstr>
      <vt:lpstr>Determining Distance Criteria</vt:lpstr>
      <vt:lpstr>Residential Area-Weighted Interpolation</vt:lpstr>
      <vt:lpstr>Emission Intensity Estimates</vt:lpstr>
      <vt:lpstr>Emission Intensity Estimates (cont.)</vt:lpstr>
      <vt:lpstr>PowerPoint Presentation</vt:lpstr>
      <vt:lpstr>Distribution of EJ Population Groups ( Major Truck Corridors vs. SCAG Region )</vt:lpstr>
      <vt:lpstr>Distribution of EJ Population Groups ( Major Truck Corridors vs. SCAG Region )</vt:lpstr>
      <vt:lpstr>Distribution of EJ Population Groups ( Major Truck Corridors vs. SCAG Region )</vt:lpstr>
      <vt:lpstr>Truck Emission Intensity ( 2008 )</vt:lpstr>
      <vt:lpstr>Share of Truck VMT ( 2008 )</vt:lpstr>
      <vt:lpstr>Truck Emission Intensity ( Major Truck Corridors vs. Region )</vt:lpstr>
      <vt:lpstr>PowerPoint Presentation</vt:lpstr>
      <vt:lpstr>Conclusions</vt:lpstr>
      <vt:lpstr>Areas for Future Research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Cheol-Ho Lee</dc:creator>
  <cp:lastModifiedBy>Seo</cp:lastModifiedBy>
  <cp:revision>848</cp:revision>
  <cp:lastPrinted>2013-01-11T01:37:18Z</cp:lastPrinted>
  <dcterms:created xsi:type="dcterms:W3CDTF">2011-07-11T21:43:21Z</dcterms:created>
  <dcterms:modified xsi:type="dcterms:W3CDTF">2013-05-06T07:23:36Z</dcterms:modified>
</cp:coreProperties>
</file>