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33"/>
  </p:notesMasterIdLst>
  <p:sldIdLst>
    <p:sldId id="256" r:id="rId2"/>
    <p:sldId id="317" r:id="rId3"/>
    <p:sldId id="265" r:id="rId4"/>
    <p:sldId id="268" r:id="rId5"/>
    <p:sldId id="264" r:id="rId6"/>
    <p:sldId id="261" r:id="rId7"/>
    <p:sldId id="263" r:id="rId8"/>
    <p:sldId id="267" r:id="rId9"/>
    <p:sldId id="269" r:id="rId10"/>
    <p:sldId id="281" r:id="rId11"/>
    <p:sldId id="273" r:id="rId12"/>
    <p:sldId id="274" r:id="rId13"/>
    <p:sldId id="275" r:id="rId14"/>
    <p:sldId id="276" r:id="rId15"/>
    <p:sldId id="277" r:id="rId16"/>
    <p:sldId id="280" r:id="rId17"/>
    <p:sldId id="285" r:id="rId18"/>
    <p:sldId id="307" r:id="rId19"/>
    <p:sldId id="308" r:id="rId20"/>
    <p:sldId id="311" r:id="rId21"/>
    <p:sldId id="312" r:id="rId22"/>
    <p:sldId id="287" r:id="rId23"/>
    <p:sldId id="288" r:id="rId24"/>
    <p:sldId id="316" r:id="rId25"/>
    <p:sldId id="290" r:id="rId26"/>
    <p:sldId id="291" r:id="rId27"/>
    <p:sldId id="313" r:id="rId28"/>
    <p:sldId id="300" r:id="rId29"/>
    <p:sldId id="302" r:id="rId30"/>
    <p:sldId id="315" r:id="rId31"/>
    <p:sldId id="31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9" autoAdjust="0"/>
    <p:restoredTop sz="71777" autoAdjust="0"/>
  </p:normalViewPr>
  <p:slideViewPr>
    <p:cSldViewPr>
      <p:cViewPr varScale="1">
        <p:scale>
          <a:sx n="52" d="100"/>
          <a:sy n="52" d="100"/>
        </p:scale>
        <p:origin x="-1608"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0DD0A-EB70-41C2-ACAC-F8766F23B4AE}" type="datetimeFigureOut">
              <a:rPr lang="en-US" smtClean="0"/>
              <a:t>5/8/2013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93CACC-C7E1-4DBC-8DBE-39CB6C881468}" type="slidenum">
              <a:rPr lang="en-US" smtClean="0"/>
              <a:t>‹#›</a:t>
            </a:fld>
            <a:endParaRPr lang="en-US"/>
          </a:p>
        </p:txBody>
      </p:sp>
    </p:spTree>
    <p:extLst>
      <p:ext uri="{BB962C8B-B14F-4D97-AF65-F5344CB8AC3E}">
        <p14:creationId xmlns:p14="http://schemas.microsoft.com/office/powerpoint/2010/main" val="1046463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3CACC-C7E1-4DBC-8DBE-39CB6C881468}" type="slidenum">
              <a:rPr lang="en-US" smtClean="0"/>
              <a:t>1</a:t>
            </a:fld>
            <a:endParaRPr lang="en-US"/>
          </a:p>
        </p:txBody>
      </p:sp>
    </p:spTree>
    <p:extLst>
      <p:ext uri="{BB962C8B-B14F-4D97-AF65-F5344CB8AC3E}">
        <p14:creationId xmlns:p14="http://schemas.microsoft.com/office/powerpoint/2010/main" val="206838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 this next slide,</a:t>
            </a:r>
            <a:r>
              <a:rPr lang="en-US" sz="1600" baseline="0" dirty="0" smtClean="0"/>
              <a:t> t</a:t>
            </a:r>
            <a:r>
              <a:rPr lang="en-US" sz="1600" dirty="0" smtClean="0"/>
              <a:t>he maps in red illustrate the business as usual scenario for 2035 and maps in green illustrate the PRB scenario</a:t>
            </a:r>
            <a:endParaRPr lang="en-US" altLang="ko-KR" sz="1600" dirty="0" smtClean="0">
              <a:ea typeface="굴림" pitchFamily="34" charset="-127"/>
            </a:endParaRPr>
          </a:p>
          <a:p>
            <a:r>
              <a:rPr lang="en-US" altLang="ko-KR" sz="1600" dirty="0" smtClean="0">
                <a:ea typeface="굴림" pitchFamily="34" charset="-127"/>
              </a:rPr>
              <a:t>--In general, it is possible to see a greater concentration of employment locations in urban centers in the PRB relative to BAU</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600" dirty="0" smtClean="0">
                <a:ea typeface="굴림" pitchFamily="34" charset="-127"/>
              </a:rPr>
              <a:t>--Significant housing development is located near existing employment centers near downtown Sacramento, Rancho Cordova, and Roseville to improve the overall jobs to housing balance and concentrate growth near high quality transit service. </a:t>
            </a:r>
          </a:p>
          <a:p>
            <a:endParaRPr lang="en-US" altLang="ko-KR" dirty="0" smtClean="0">
              <a:ea typeface="굴림" pitchFamily="34" charset="-127"/>
            </a:endParaRPr>
          </a:p>
          <a:p>
            <a:endParaRPr lang="en-US" altLang="ko-KR" dirty="0" smtClean="0">
              <a:ea typeface="굴림" pitchFamily="34" charset="-127"/>
            </a:endParaRPr>
          </a:p>
          <a:p>
            <a:endParaRPr lang="en-US" dirty="0"/>
          </a:p>
        </p:txBody>
      </p:sp>
    </p:spTree>
    <p:extLst>
      <p:ext uri="{BB962C8B-B14F-4D97-AF65-F5344CB8AC3E}">
        <p14:creationId xmlns:p14="http://schemas.microsoft.com/office/powerpoint/2010/main" val="1354901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a:noFill/>
          <a:ln w="9525"/>
        </p:spPr>
        <p:txBody>
          <a:bodyPr/>
          <a:lstStyle/>
          <a:p>
            <a:pPr>
              <a:buFontTx/>
              <a:buChar char="•"/>
            </a:pPr>
            <a:r>
              <a:rPr lang="en-US" altLang="ko-KR" sz="1600" dirty="0" smtClean="0">
                <a:ea typeface="굴림" pitchFamily="34" charset="-127"/>
              </a:rPr>
              <a:t>This slide shows the shift in dwelling unit types from the BAU to the PRB.</a:t>
            </a:r>
          </a:p>
          <a:p>
            <a:pPr>
              <a:buFontTx/>
              <a:buChar char="•"/>
            </a:pPr>
            <a:r>
              <a:rPr lang="en-US" altLang="ko-KR" sz="1600" dirty="0" smtClean="0">
                <a:ea typeface="굴림" pitchFamily="34" charset="-127"/>
              </a:rPr>
              <a:t>It can be seen that there is a relatively small percentage reduction in total SFD, which is derived from luxury SFD</a:t>
            </a:r>
          </a:p>
          <a:p>
            <a:pPr>
              <a:buFontTx/>
              <a:buChar char="•"/>
            </a:pPr>
            <a:r>
              <a:rPr lang="en-US" altLang="ko-KR" sz="1600" dirty="0" smtClean="0">
                <a:ea typeface="굴림" pitchFamily="34" charset="-127"/>
              </a:rPr>
              <a:t>There is a relatively larger increase in MF units  </a:t>
            </a:r>
          </a:p>
          <a:p>
            <a:pPr>
              <a:buFontTx/>
              <a:buChar char="•"/>
            </a:pPr>
            <a:r>
              <a:rPr lang="en-US" altLang="ko-KR" sz="1600" dirty="0" smtClean="0">
                <a:ea typeface="굴림" pitchFamily="34" charset="-127"/>
              </a:rPr>
              <a:t>In 2035, the region is forecasted to grow by an additional 535,000 jobs and 433,000 housing units in both scenarios</a:t>
            </a:r>
          </a:p>
          <a:p>
            <a:pPr>
              <a:buFontTx/>
              <a:buChar char="•"/>
            </a:pPr>
            <a:endParaRPr lang="en-US" altLang="ko-KR" dirty="0" smtClean="0">
              <a:ea typeface="굴림" pitchFamily="34" charset="-127"/>
            </a:endParaRPr>
          </a:p>
          <a:p>
            <a:endParaRPr lang="en-US" dirty="0" smtClean="0"/>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w="9525"/>
        </p:spPr>
        <p:txBody>
          <a:bodyPr/>
          <a:lstStyle/>
          <a:p>
            <a:pPr>
              <a:buFontTx/>
              <a:buChar char="•"/>
            </a:pPr>
            <a:r>
              <a:rPr lang="en-US" altLang="ko-KR" sz="1600" dirty="0" smtClean="0">
                <a:ea typeface="굴림" pitchFamily="34" charset="-127"/>
              </a:rPr>
              <a:t>The figure on the right shows the travel time and cost of commuting to work from a home zone.</a:t>
            </a:r>
          </a:p>
          <a:p>
            <a:pPr>
              <a:buFontTx/>
              <a:buChar char="•"/>
            </a:pPr>
            <a:r>
              <a:rPr lang="en-US" altLang="ko-KR" sz="1600" dirty="0" smtClean="0">
                <a:ea typeface="굴림" pitchFamily="34" charset="-127"/>
              </a:rPr>
              <a:t>The figure on the left shows the travel time and cost of conducting business from the zone in which the business is located.</a:t>
            </a:r>
          </a:p>
          <a:p>
            <a:pPr>
              <a:buFontTx/>
              <a:buChar char="•"/>
            </a:pPr>
            <a:r>
              <a:rPr lang="en-US" altLang="ko-KR" sz="1600" dirty="0" smtClean="0">
                <a:ea typeface="굴림" pitchFamily="34" charset="-127"/>
              </a:rPr>
              <a:t>It can be seen that the PRB scenario provides relatively large reductions in overall travel cost over the BAU scenario, but not all zones have reduced travel costs. </a:t>
            </a:r>
          </a:p>
          <a:p>
            <a:pPr>
              <a:buFontTx/>
              <a:buChar cha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0629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w="9525"/>
        </p:spPr>
        <p:txBody>
          <a:bodyPr/>
          <a:lstStyle/>
          <a:p>
            <a:pPr>
              <a:buFontTx/>
              <a:buChar char="•"/>
            </a:pPr>
            <a:r>
              <a:rPr lang="en-US" altLang="ko-KR" sz="1600" dirty="0" smtClean="0">
                <a:ea typeface="굴림" pitchFamily="34" charset="-127"/>
              </a:rPr>
              <a:t>This study uses the AA module of the PECAS model, which uses </a:t>
            </a:r>
          </a:p>
          <a:p>
            <a:pPr lvl="1">
              <a:buFontTx/>
              <a:buChar char="•"/>
            </a:pPr>
            <a:r>
              <a:rPr lang="en-US" altLang="ko-KR" sz="1600" dirty="0" smtClean="0">
                <a:ea typeface="굴림" pitchFamily="34" charset="-127"/>
              </a:rPr>
              <a:t>an aggregate, equilibrium structure</a:t>
            </a:r>
          </a:p>
          <a:p>
            <a:pPr lvl="1">
              <a:buFontTx/>
              <a:buChar char="•"/>
            </a:pPr>
            <a:r>
              <a:rPr lang="en-US" altLang="ko-KR" sz="1600" dirty="0" smtClean="0">
                <a:ea typeface="굴림" pitchFamily="34" charset="-127"/>
              </a:rPr>
              <a:t>a 3-level nested </a:t>
            </a:r>
            <a:r>
              <a:rPr lang="en-US" altLang="ko-KR" sz="1600" dirty="0" err="1" smtClean="0">
                <a:ea typeface="굴림" pitchFamily="34" charset="-127"/>
              </a:rPr>
              <a:t>logit</a:t>
            </a:r>
            <a:r>
              <a:rPr lang="en-US" altLang="ko-KR" sz="1600" dirty="0" smtClean="0">
                <a:ea typeface="굴림" pitchFamily="34" charset="-127"/>
              </a:rPr>
              <a:t> model as shown here. </a:t>
            </a:r>
          </a:p>
          <a:p>
            <a:pPr>
              <a:buFontTx/>
              <a:buChar char="•"/>
            </a:pPr>
            <a:r>
              <a:rPr lang="en-US" altLang="ko-KR" sz="1600" dirty="0" smtClean="0">
                <a:ea typeface="굴림" pitchFamily="34" charset="-127"/>
              </a:rPr>
              <a:t>Activities are located in LUZs (land use zones that represent the study area).  </a:t>
            </a:r>
          </a:p>
          <a:p>
            <a:pPr lvl="1">
              <a:buFontTx/>
              <a:buChar char="•"/>
            </a:pPr>
            <a:r>
              <a:rPr lang="en-US" altLang="ko-KR" sz="1600" dirty="0" smtClean="0">
                <a:ea typeface="굴림" pitchFamily="34" charset="-127"/>
              </a:rPr>
              <a:t>Activities produce commodities and then transport and sell these commodities. </a:t>
            </a:r>
          </a:p>
          <a:p>
            <a:pPr lvl="1">
              <a:buFontTx/>
              <a:buChar char="•"/>
            </a:pPr>
            <a:r>
              <a:rPr lang="en-US" altLang="ko-KR" sz="1600" dirty="0" smtClean="0">
                <a:ea typeface="굴림" pitchFamily="34" charset="-127"/>
              </a:rPr>
              <a:t>Activities also consume commodities after buying them and transporting them.  </a:t>
            </a:r>
          </a:p>
          <a:p>
            <a:pPr lvl="1">
              <a:buFontTx/>
              <a:buChar char="•"/>
            </a:pPr>
            <a:r>
              <a:rPr lang="en-US" altLang="ko-KR" sz="1600" dirty="0" smtClean="0">
                <a:ea typeface="굴림" pitchFamily="34" charset="-127"/>
              </a:rPr>
              <a:t>There are different types of activities, including industrial sectors, government and households. </a:t>
            </a:r>
          </a:p>
          <a:p>
            <a:pPr>
              <a:buFontTx/>
              <a:buChar char="•"/>
            </a:pPr>
            <a:r>
              <a:rPr lang="en-US" altLang="ko-KR" sz="1600" dirty="0" smtClean="0">
                <a:ea typeface="굴림" pitchFamily="34" charset="-127"/>
              </a:rPr>
              <a:t>Commodities flow at specific rates </a:t>
            </a:r>
          </a:p>
          <a:p>
            <a:pPr lvl="1">
              <a:buFontTx/>
              <a:buChar char="•"/>
            </a:pPr>
            <a:r>
              <a:rPr lang="en-US" altLang="ko-KR" sz="1600" dirty="0" smtClean="0">
                <a:ea typeface="굴림" pitchFamily="34" charset="-127"/>
              </a:rPr>
              <a:t>from where they are produced to where they are exchanged (from seller to buyer)</a:t>
            </a:r>
          </a:p>
          <a:p>
            <a:pPr lvl="1">
              <a:buFontTx/>
              <a:buChar char="•"/>
            </a:pPr>
            <a:r>
              <a:rPr lang="en-US" altLang="ko-KR" sz="1600" dirty="0" smtClean="0">
                <a:ea typeface="굴림" pitchFamily="34" charset="-127"/>
              </a:rPr>
              <a:t>and then from where they are exchanged to where they are consumed.  </a:t>
            </a:r>
          </a:p>
          <a:p>
            <a:pPr lvl="1">
              <a:buFontTx/>
              <a:buChar char="•"/>
            </a:pPr>
            <a:r>
              <a:rPr lang="en-US" altLang="ko-KR" sz="1600" dirty="0" smtClean="0">
                <a:ea typeface="굴림" pitchFamily="34" charset="-127"/>
              </a:rPr>
              <a:t>they are grouped into categories, such as different types of goods &amp; services, labor &amp; space. </a:t>
            </a:r>
          </a:p>
          <a:p>
            <a:pPr>
              <a:buFontTx/>
              <a:buChar char="•"/>
            </a:pPr>
            <a:r>
              <a:rPr lang="en-US" altLang="ko-KR" sz="1600" dirty="0" smtClean="0">
                <a:ea typeface="굴림" pitchFamily="34" charset="-127"/>
              </a:rPr>
              <a:t>It is the travel conditions – the distances, costs, times or (</a:t>
            </a:r>
            <a:r>
              <a:rPr lang="en-US" altLang="ko-KR" sz="1600" dirty="0" err="1" smtClean="0">
                <a:ea typeface="굴림" pitchFamily="34" charset="-127"/>
              </a:rPr>
              <a:t>dis</a:t>
            </a:r>
            <a:r>
              <a:rPr lang="en-US" altLang="ko-KR" sz="1600" dirty="0" smtClean="0">
                <a:ea typeface="굴림" pitchFamily="34" charset="-127"/>
              </a:rPr>
              <a:t>)utilities – for the movement of commodities that results in the influence of the transportation system on the interactions among activities &amp; the attractiveness of locations for activities. </a:t>
            </a:r>
          </a:p>
          <a:p>
            <a:pPr>
              <a:buFontTx/>
              <a:buChar char="•"/>
            </a:pPr>
            <a:endParaRPr lang="en-US" sz="1600" dirty="0" smtClean="0"/>
          </a:p>
          <a:p>
            <a:pPr>
              <a:buFontTx/>
              <a:buChar char="•"/>
            </a:pPr>
            <a:endParaRPr lang="en-US" sz="1600" dirty="0" smtClean="0"/>
          </a:p>
          <a:p>
            <a:pPr>
              <a:buFontTx/>
              <a:buChar char="•"/>
            </a:pPr>
            <a:endParaRPr lang="en-US" sz="1600" dirty="0" smtClean="0"/>
          </a:p>
          <a:p>
            <a:pPr>
              <a:buFontTx/>
              <a:buChar char="•"/>
            </a:pPr>
            <a:endParaRPr lang="en-US" sz="16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w="9525"/>
        </p:spPr>
        <p:txBody>
          <a:bodyPr/>
          <a:lstStyle/>
          <a:p>
            <a:pPr>
              <a:lnSpc>
                <a:spcPct val="80000"/>
              </a:lnSpc>
              <a:buFontTx/>
              <a:buChar char="•"/>
            </a:pPr>
            <a:r>
              <a:rPr lang="en-US" sz="1600" dirty="0" smtClean="0"/>
              <a:t>For this study, SACOG provided the build-form or floorspace inputs for the BAU and PRB scenarios in the year 2035.</a:t>
            </a:r>
          </a:p>
          <a:p>
            <a:pPr>
              <a:lnSpc>
                <a:spcPct val="80000"/>
              </a:lnSpc>
              <a:buFontTx/>
              <a:buChar char="•"/>
            </a:pPr>
            <a:r>
              <a:rPr lang="en-US" sz="1600" dirty="0" smtClean="0"/>
              <a:t>Built-form is an input, but the AA module allocates the location of employment and households.</a:t>
            </a:r>
          </a:p>
          <a:p>
            <a:pPr>
              <a:lnSpc>
                <a:spcPct val="80000"/>
              </a:lnSpc>
              <a:buFontTx/>
              <a:buChar char="•"/>
            </a:pPr>
            <a:r>
              <a:rPr lang="en-US" sz="1600" dirty="0" smtClean="0"/>
              <a:t>SACOG’s ABM model </a:t>
            </a:r>
            <a:r>
              <a:rPr lang="en-US" altLang="ko-KR" sz="1600" dirty="0" smtClean="0">
                <a:ea typeface="굴림" pitchFamily="34" charset="-127"/>
              </a:rPr>
              <a:t>provided the zone-to-zone travel time and cost (or </a:t>
            </a:r>
            <a:r>
              <a:rPr lang="en-US" altLang="ko-KR" sz="1600" dirty="0" err="1" smtClean="0">
                <a:ea typeface="굴림" pitchFamily="34" charset="-127"/>
              </a:rPr>
              <a:t>logsums</a:t>
            </a:r>
            <a:r>
              <a:rPr lang="en-US" altLang="ko-KR" sz="1600" dirty="0" smtClean="0">
                <a:ea typeface="굴림" pitchFamily="34" charset="-127"/>
              </a:rPr>
              <a:t>) for all modes by trip purpose by time of day. </a:t>
            </a:r>
          </a:p>
          <a:p>
            <a:pPr lvl="1">
              <a:lnSpc>
                <a:spcPct val="80000"/>
              </a:lnSpc>
              <a:buFontTx/>
              <a:buChar char="•"/>
            </a:pPr>
            <a:r>
              <a:rPr lang="en-US" altLang="ko-KR" sz="1600" dirty="0" smtClean="0">
                <a:ea typeface="굴림" pitchFamily="34" charset="-127"/>
              </a:rPr>
              <a:t>These travel times were consistent for the built form in each land use.</a:t>
            </a:r>
          </a:p>
          <a:p>
            <a:pPr lvl="1">
              <a:lnSpc>
                <a:spcPct val="80000"/>
              </a:lnSpc>
              <a:buFontTx/>
              <a:buChar char="•"/>
            </a:pPr>
            <a:endParaRPr lang="en-US" sz="1600" dirty="0" smtClean="0"/>
          </a:p>
          <a:p>
            <a:pPr>
              <a:lnSpc>
                <a:spcPct val="80000"/>
              </a:lnSpc>
              <a:buFontTx/>
              <a:buChar char="•"/>
            </a:pPr>
            <a:r>
              <a:rPr lang="en-US" altLang="ko-KR" sz="1600" dirty="0" smtClean="0">
                <a:ea typeface="굴림" pitchFamily="34" charset="-127"/>
              </a:rPr>
              <a:t>Total economic growth by activity category was assumed to remain constant for both scenarios simulated with AA model.</a:t>
            </a:r>
          </a:p>
          <a:p>
            <a:pPr>
              <a:buFontTx/>
              <a:buChar char="•"/>
            </a:pPr>
            <a:endParaRPr lang="en-US" altLang="ko-KR" dirty="0" smtClean="0">
              <a:ea typeface="굴림" pitchFamily="34" charset="-127"/>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ko-KR" sz="1200" dirty="0" smtClean="0">
                <a:ea typeface="굴림" pitchFamily="34" charset="-127"/>
              </a:rPr>
              <a:t>This study shows that a more compact urban form designed around transit stations can reduce travel costs, wages, and housing costs by increasing accessibility.  </a:t>
            </a:r>
          </a:p>
          <a:p>
            <a:pPr>
              <a:buFontTx/>
              <a:buChar char="•"/>
            </a:pPr>
            <a:r>
              <a:rPr lang="en-US" altLang="ko-KR" sz="1200" dirty="0" smtClean="0">
                <a:ea typeface="굴림" pitchFamily="34" charset="-127"/>
              </a:rPr>
              <a:t>These can lead to substantial net benefits for industry categories and for lower income households.  </a:t>
            </a:r>
          </a:p>
          <a:p>
            <a:pPr>
              <a:buFontTx/>
              <a:buChar char="•"/>
            </a:pPr>
            <a:r>
              <a:rPr lang="en-US" altLang="ko-KR" sz="1200" dirty="0" smtClean="0">
                <a:ea typeface="굴림" pitchFamily="34" charset="-127"/>
              </a:rPr>
              <a:t>Higher income households may be net losers, since their incomes are more dependent on reduced wages, they are less willing to switch to higher density dwellings, and they are more likely to own their own home. </a:t>
            </a:r>
          </a:p>
          <a:p>
            <a:endParaRPr lang="en-US" dirty="0"/>
          </a:p>
        </p:txBody>
      </p:sp>
      <p:sp>
        <p:nvSpPr>
          <p:cNvPr id="4" name="Slide Number Placeholder 3"/>
          <p:cNvSpPr>
            <a:spLocks noGrp="1"/>
          </p:cNvSpPr>
          <p:nvPr>
            <p:ph type="sldNum" sz="quarter" idx="10"/>
          </p:nvPr>
        </p:nvSpPr>
        <p:spPr/>
        <p:txBody>
          <a:bodyPr/>
          <a:lstStyle/>
          <a:p>
            <a:fld id="{1193CACC-C7E1-4DBC-8DBE-39CB6C881468}" type="slidenum">
              <a:rPr lang="en-US" smtClean="0"/>
              <a:t>17</a:t>
            </a:fld>
            <a:endParaRPr lang="en-US"/>
          </a:p>
        </p:txBody>
      </p:sp>
    </p:spTree>
    <p:extLst>
      <p:ext uri="{BB962C8B-B14F-4D97-AF65-F5344CB8AC3E}">
        <p14:creationId xmlns:p14="http://schemas.microsoft.com/office/powerpoint/2010/main" val="3689384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Travel and emissions models are commonly applied to evaluate the change in passenger and commercial travel and associated GHG emissions from land use and transportation plans. Analyses conducted by the Sacramento Area Council of Governments (SACOG) predict a decline in such travel and emissions in the PRB relative to the BAU scenario.  However, the life cycle GHG effects due to changes in production and consumption associated with transportation and land use plans are rarely, if ever, conducted. </a:t>
            </a:r>
          </a:p>
          <a:p>
            <a:r>
              <a:rPr lang="en-US" sz="1200" kern="1200" dirty="0" smtClean="0">
                <a:solidFill>
                  <a:schemeClr val="tx1"/>
                </a:solidFill>
                <a:effectLst/>
                <a:latin typeface="+mn-lt"/>
                <a:ea typeface="+mn-ea"/>
                <a:cs typeface="+mn-cs"/>
              </a:rPr>
              <a:t>As described above, lower labor, transport, and rental costs in the PRB scenario increase producer and consumer surpluses, and production and consumption relative to the BAU. As a result, life cycle GHG emissions from these upstream economic activities may increase. At the same time, life cycle GHG emissions associated with the manufacture of construction materials for housing may decline due to a shift from larger luxury homes to smaller multi-family homes.  The net impact of these opposing GHG impacts is not well understood.    </a:t>
            </a:r>
          </a:p>
          <a:p>
            <a:r>
              <a:rPr lang="en-US" sz="1200" kern="1200" dirty="0" smtClean="0">
                <a:solidFill>
                  <a:schemeClr val="tx1"/>
                </a:solidFill>
                <a:effectLst/>
                <a:latin typeface="+mn-lt"/>
                <a:ea typeface="+mn-ea"/>
                <a:cs typeface="+mn-cs"/>
              </a:rPr>
              <a:t>Sacramento Area Council of Governments (SACOG), </a:t>
            </a:r>
            <a:r>
              <a:rPr lang="en-US" sz="1200" i="1" kern="1200" dirty="0" smtClean="0">
                <a:solidFill>
                  <a:schemeClr val="tx1"/>
                </a:solidFill>
                <a:effectLst/>
                <a:latin typeface="+mn-lt"/>
                <a:ea typeface="+mn-ea"/>
                <a:cs typeface="+mn-cs"/>
              </a:rPr>
              <a:t>Metropolitan Transportation Plan</a:t>
            </a:r>
            <a:r>
              <a:rPr lang="en-US" sz="1200" kern="1200" dirty="0" smtClean="0">
                <a:solidFill>
                  <a:schemeClr val="tx1"/>
                </a:solidFill>
                <a:effectLst/>
                <a:latin typeface="+mn-lt"/>
                <a:ea typeface="+mn-ea"/>
                <a:cs typeface="+mn-cs"/>
              </a:rPr>
              <a:t> (Sacramento, CA: SACOG, 2008).</a:t>
            </a:r>
          </a:p>
          <a:p>
            <a:endParaRPr lang="en-US" dirty="0"/>
          </a:p>
        </p:txBody>
      </p:sp>
      <p:sp>
        <p:nvSpPr>
          <p:cNvPr id="4" name="Slide Number Placeholder 3"/>
          <p:cNvSpPr>
            <a:spLocks noGrp="1"/>
          </p:cNvSpPr>
          <p:nvPr>
            <p:ph type="sldNum" sz="quarter" idx="10"/>
          </p:nvPr>
        </p:nvSpPr>
        <p:spPr/>
        <p:txBody>
          <a:bodyPr/>
          <a:lstStyle/>
          <a:p>
            <a:fld id="{1193CACC-C7E1-4DBC-8DBE-39CB6C881468}" type="slidenum">
              <a:rPr lang="en-US" smtClean="0"/>
              <a:t>19</a:t>
            </a:fld>
            <a:endParaRPr lang="en-US"/>
          </a:p>
        </p:txBody>
      </p:sp>
    </p:spTree>
    <p:extLst>
      <p:ext uri="{BB962C8B-B14F-4D97-AF65-F5344CB8AC3E}">
        <p14:creationId xmlns:p14="http://schemas.microsoft.com/office/powerpoint/2010/main" val="683366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described</a:t>
            </a:r>
          </a:p>
          <a:p>
            <a:endParaRPr lang="en-US" dirty="0" smtClean="0"/>
          </a:p>
          <a:p>
            <a:r>
              <a:rPr lang="en-US" dirty="0" smtClean="0"/>
              <a:t>The EIOLCA model is a publicly available lifecycle assessment model of upstream emissions impacts resulting from economic activity within a particular sector. The model is produced and maintained by Carnegie Mellon University’s Green Design Institute. </a:t>
            </a:r>
          </a:p>
        </p:txBody>
      </p:sp>
      <p:sp>
        <p:nvSpPr>
          <p:cNvPr id="4" name="Slide Number Placeholder 3"/>
          <p:cNvSpPr>
            <a:spLocks noGrp="1"/>
          </p:cNvSpPr>
          <p:nvPr>
            <p:ph type="sldNum" sz="quarter" idx="10"/>
          </p:nvPr>
        </p:nvSpPr>
        <p:spPr/>
        <p:txBody>
          <a:bodyPr/>
          <a:lstStyle/>
          <a:p>
            <a:fld id="{1193CACC-C7E1-4DBC-8DBE-39CB6C881468}" type="slidenum">
              <a:rPr lang="en-US" smtClean="0"/>
              <a:t>20</a:t>
            </a:fld>
            <a:endParaRPr lang="en-US"/>
          </a:p>
        </p:txBody>
      </p:sp>
    </p:spTree>
    <p:extLst>
      <p:ext uri="{BB962C8B-B14F-4D97-AF65-F5344CB8AC3E}">
        <p14:creationId xmlns:p14="http://schemas.microsoft.com/office/powerpoint/2010/main" val="230870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(carbon dioxide equivalent) </a:t>
            </a:r>
          </a:p>
          <a:p>
            <a:r>
              <a:rPr lang="en-US" dirty="0" smtClean="0"/>
              <a:t> </a:t>
            </a:r>
          </a:p>
          <a:p>
            <a:r>
              <a:rPr lang="en-US" dirty="0" smtClean="0"/>
              <a:t>Changes in economic activities may be underestimated in the PRB scenario because of the assumption of constant total economic size. However, to put the relative impacts in perspective, the difference between economic activities (from the BAU to the PRB) would have to at least double to offset the reductions in GHG emissions from housing construction.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important to note that the analysis of life cycle GHG emissions includes production, but not the use of goods and services demanded by consumers or purchasers in each scenario. GHG emissions from the distribution and use of the transportation system is estimated to decline in the PRB relative to the BAU, as discussed above; however, it is unclear how use of products and services might impact the results of this study.  </a:t>
            </a:r>
          </a:p>
          <a:p>
            <a:endParaRPr lang="en-US" dirty="0"/>
          </a:p>
        </p:txBody>
      </p:sp>
      <p:sp>
        <p:nvSpPr>
          <p:cNvPr id="4" name="Slide Number Placeholder 3"/>
          <p:cNvSpPr>
            <a:spLocks noGrp="1"/>
          </p:cNvSpPr>
          <p:nvPr>
            <p:ph type="sldNum" sz="quarter" idx="10"/>
          </p:nvPr>
        </p:nvSpPr>
        <p:spPr/>
        <p:txBody>
          <a:bodyPr/>
          <a:lstStyle/>
          <a:p>
            <a:fld id="{1193CACC-C7E1-4DBC-8DBE-39CB6C881468}" type="slidenum">
              <a:rPr lang="en-US" smtClean="0"/>
              <a:t>21</a:t>
            </a:fld>
            <a:endParaRPr lang="en-US"/>
          </a:p>
        </p:txBody>
      </p:sp>
    </p:spTree>
    <p:extLst>
      <p:ext uri="{BB962C8B-B14F-4D97-AF65-F5344CB8AC3E}">
        <p14:creationId xmlns:p14="http://schemas.microsoft.com/office/powerpoint/2010/main" val="115847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3CACC-C7E1-4DBC-8DBE-39CB6C881468}" type="slidenum">
              <a:rPr lang="en-US" smtClean="0"/>
              <a:t>2</a:t>
            </a:fld>
            <a:endParaRPr lang="en-US"/>
          </a:p>
        </p:txBody>
      </p:sp>
    </p:spTree>
    <p:extLst>
      <p:ext uri="{BB962C8B-B14F-4D97-AF65-F5344CB8AC3E}">
        <p14:creationId xmlns:p14="http://schemas.microsoft.com/office/powerpoint/2010/main" val="1410318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w="9525"/>
        </p:spPr>
        <p:txBody>
          <a:bodyPr/>
          <a:lstStyle/>
          <a:p>
            <a:pPr>
              <a:buFontTx/>
              <a:buNone/>
            </a:pPr>
            <a:r>
              <a:rPr lang="en-US" altLang="ko-KR" sz="1600" kern="1200" dirty="0" smtClean="0">
                <a:solidFill>
                  <a:schemeClr val="tx1"/>
                </a:solidFill>
                <a:effectLst/>
                <a:latin typeface="Times New Roman" pitchFamily="18" charset="0"/>
                <a:ea typeface="+mn-ea"/>
                <a:cs typeface="+mn-cs"/>
              </a:rPr>
              <a:t>Partial</a:t>
            </a:r>
            <a:r>
              <a:rPr lang="en-US" altLang="ko-KR" sz="1600" kern="1200" baseline="0" dirty="0" smtClean="0">
                <a:solidFill>
                  <a:schemeClr val="tx1"/>
                </a:solidFill>
                <a:effectLst/>
                <a:latin typeface="Times New Roman" pitchFamily="18" charset="0"/>
                <a:ea typeface="+mn-ea"/>
                <a:cs typeface="+mn-cs"/>
              </a:rPr>
              <a:t> Conformity:</a:t>
            </a:r>
          </a:p>
          <a:p>
            <a:pPr marL="342900" indent="-342900">
              <a:buFontTx/>
              <a:buAutoNum type="arabicParenBoth"/>
            </a:pPr>
            <a:r>
              <a:rPr lang="en-US" altLang="ko-KR" sz="1600" kern="1200" baseline="0" dirty="0" smtClean="0">
                <a:solidFill>
                  <a:schemeClr val="tx1"/>
                </a:solidFill>
                <a:effectLst/>
                <a:latin typeface="Times New Roman" pitchFamily="18" charset="0"/>
                <a:ea typeface="+mn-ea"/>
                <a:cs typeface="+mn-cs"/>
              </a:rPr>
              <a:t>A</a:t>
            </a:r>
            <a:r>
              <a:rPr lang="en-US" sz="1200" kern="1200" dirty="0" smtClean="0">
                <a:solidFill>
                  <a:schemeClr val="tx1"/>
                </a:solidFill>
                <a:effectLst/>
                <a:latin typeface="Times New Roman" pitchFamily="18" charset="0"/>
                <a:ea typeface="+mn-ea"/>
                <a:cs typeface="+mn-cs"/>
              </a:rPr>
              <a:t> set of non-compliance scenarios are developed in which multiple</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jurisdictions partially pursue the BAU at differing rates that are randomly</a:t>
            </a:r>
            <a:r>
              <a:rPr lang="en-US" sz="1200" kern="1200" baseline="0" dirty="0" smtClean="0">
                <a:solidFill>
                  <a:schemeClr val="tx1"/>
                </a:solidFill>
                <a:effectLst/>
                <a:latin typeface="Times New Roman" pitchFamily="18" charset="0"/>
                <a:ea typeface="+mn-ea"/>
                <a:cs typeface="+mn-cs"/>
              </a:rPr>
              <a:t> allocated</a:t>
            </a:r>
            <a:r>
              <a:rPr lang="en-US" sz="1200" kern="1200" dirty="0" smtClean="0">
                <a:solidFill>
                  <a:schemeClr val="tx1"/>
                </a:solidFill>
                <a:effectLst/>
                <a:latin typeface="Times New Roman" pitchFamily="18" charset="0"/>
                <a:ea typeface="+mn-ea"/>
                <a:cs typeface="+mn-cs"/>
              </a:rPr>
              <a:t>.</a:t>
            </a:r>
          </a:p>
          <a:p>
            <a:pPr marL="342900" indent="-342900">
              <a:buFontTx/>
              <a:buAutoNum type="arabicParenBoth"/>
            </a:pPr>
            <a:r>
              <a:rPr lang="en-US" sz="1200" kern="1200" dirty="0" smtClean="0">
                <a:solidFill>
                  <a:schemeClr val="tx1"/>
                </a:solidFill>
                <a:effectLst/>
                <a:latin typeface="Times New Roman" pitchFamily="18" charset="0"/>
                <a:ea typeface="+mn-ea"/>
                <a:cs typeface="+mn-cs"/>
              </a:rPr>
              <a:t>The focus is on how non-conformity may influence the supply of housing by type, and holding other factors constant, the geographic and income distribution of rents, wages, commute costs, and consumer surplus.</a:t>
            </a:r>
            <a:endParaRPr lang="en-US" altLang="ko-KR" sz="1600" dirty="0" smtClean="0">
              <a:ea typeface="굴림" pitchFamily="34" charset="-127"/>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w="9525"/>
        </p:spPr>
        <p:txBody>
          <a:bodyPr/>
          <a:lstStyle/>
          <a:p>
            <a:r>
              <a:rPr lang="en-US" sz="1200" kern="1200" dirty="0" smtClean="0">
                <a:solidFill>
                  <a:schemeClr val="tx1"/>
                </a:solidFill>
                <a:effectLst/>
                <a:latin typeface="Times New Roman" pitchFamily="18" charset="0"/>
                <a:ea typeface="+mn-ea"/>
                <a:cs typeface="+mn-cs"/>
              </a:rPr>
              <a:t>In each scenario, each jurisdiction in the region is randomly designated as either “complying” or “non-complying.” Within the non-complying jurisdictions, each land use type (e.g., retail space, luxury single-family housing) within each LUZ was randomly assigned a percentage for which it would develop according to the BAU scenario.  The assigned percentages of non-compliance were limited to 5 percent, 10 percent, 15 percent, and 20 percent.  </a:t>
            </a:r>
          </a:p>
          <a:p>
            <a:r>
              <a:rPr lang="en-US" sz="1200" kern="1200" dirty="0" smtClean="0">
                <a:solidFill>
                  <a:schemeClr val="tx1"/>
                </a:solidFill>
                <a:effectLst/>
                <a:latin typeface="Times New Roman" pitchFamily="18" charset="0"/>
                <a:ea typeface="+mn-ea"/>
                <a:cs typeface="+mn-cs"/>
              </a:rPr>
              <a:t>One hundred and fifty (150) randomly generated scenarios were created and simulated with the Sacramento PECAS model. In each scenario, total amount of industrial floorspace by sector and number of total dwelling units in the region is held constant at the levels established for the PRB scenario, while the number of dwelling units by type is allowed to vary based on demand.  This scenario configuration is not a feature of the PECAS model, but was instead a choice made in the study design in order to keep the analysis more tractable.  In order to hold the regional amount of different land uses at a constant level, the changes in land use in the non-complying jurisdictions are allocated to zones in the region’s jurisdictions that complied with the PRB development plan. Because allocation is weighted by relative share of zonal dwelling units and industry by sector in the PRB plan, zones with the more total land use supply obtain a larger share of the change in supply resulting from the BAU development in the non-complying jurisdictions. </a:t>
            </a:r>
          </a:p>
          <a:p>
            <a:r>
              <a:rPr lang="en-US" sz="1200" kern="1200" dirty="0" smtClean="0">
                <a:solidFill>
                  <a:schemeClr val="tx1"/>
                </a:solidFill>
                <a:effectLst/>
                <a:latin typeface="Times New Roman" pitchFamily="18" charset="0"/>
                <a:ea typeface="+mn-ea"/>
                <a:cs typeface="+mn-cs"/>
              </a:rPr>
              <a:t>The results of the scenarios provide insight into how changes in the relative supply of the four housing types represented in the model (luxury single-family dwelling units, standard single-family dwelling units, owned multi-family dwelling units, and rented multi-family dwelling units), and holding other factors constant, might influence housing values, rents, wages, commute costs, and consumer surplus (total and by-income class) across the region, and in conforming and non-conforming jurisdictions.  </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a:xfrm>
            <a:off x="1143000" y="685800"/>
            <a:ext cx="4572000" cy="3429000"/>
          </a:xfrm>
          <a:ln/>
        </p:spPr>
      </p:sp>
      <p:sp>
        <p:nvSpPr>
          <p:cNvPr id="461827" name="Rectangle 3"/>
          <p:cNvSpPr>
            <a:spLocks noGrp="1" noChangeArrowheads="1"/>
          </p:cNvSpPr>
          <p:nvPr>
            <p:ph type="body" idx="1"/>
          </p:nvPr>
        </p:nvSpPr>
        <p:spPr>
          <a:noFill/>
          <a:ln w="9525"/>
        </p:spPr>
        <p:txBody>
          <a:bodyPr/>
          <a:lstStyle/>
          <a:p>
            <a:pPr marL="0" marR="0" indent="0" algn="l" defTabSz="914400" rtl="0" eaLnBrk="0" fontAlgn="base" latinLnBrk="0" hangingPunct="0">
              <a:lnSpc>
                <a:spcPct val="80000"/>
              </a:lnSpc>
              <a:spcBef>
                <a:spcPct val="30000"/>
              </a:spcBef>
              <a:spcAft>
                <a:spcPct val="0"/>
              </a:spcAft>
              <a:buClrTx/>
              <a:buSzTx/>
              <a:buFontTx/>
              <a:buChar char="•"/>
              <a:tabLst/>
              <a:defRPr/>
            </a:pPr>
            <a:r>
              <a:rPr lang="en-US" sz="1200" kern="1200" dirty="0" smtClean="0">
                <a:solidFill>
                  <a:schemeClr val="tx1"/>
                </a:solidFill>
                <a:effectLst/>
                <a:latin typeface="Times New Roman" pitchFamily="18" charset="0"/>
                <a:ea typeface="+mn-ea"/>
                <a:cs typeface="+mn-cs"/>
              </a:rPr>
              <a:t>On average, when non-conformity increases the supply of larger, luxury single-family homes in non-complying jurisdictions, the average household in those jurisdictions experiences increased economic benefits, while the average household elsewhere experiences economic losses. The total net benefits in the non-complying jurisdictions are large enough to offset the losses in complying jurisdictions to produce net benefits for the average regional household. </a:t>
            </a:r>
          </a:p>
          <a:p>
            <a:pPr marL="0" marR="0" indent="0" algn="l" defTabSz="914400" rtl="0" eaLnBrk="0" fontAlgn="base" latinLnBrk="0" hangingPunct="0">
              <a:lnSpc>
                <a:spcPct val="80000"/>
              </a:lnSpc>
              <a:spcBef>
                <a:spcPct val="30000"/>
              </a:spcBef>
              <a:spcAft>
                <a:spcPct val="0"/>
              </a:spcAft>
              <a:buClrTx/>
              <a:buSzTx/>
              <a:buFontTx/>
              <a:buChar char="•"/>
              <a:tabLst/>
              <a:defRPr/>
            </a:pPr>
            <a:r>
              <a:rPr lang="en-US" sz="1200" kern="1200" dirty="0" smtClean="0">
                <a:solidFill>
                  <a:schemeClr val="tx1"/>
                </a:solidFill>
                <a:effectLst/>
                <a:latin typeface="Times New Roman" pitchFamily="18" charset="0"/>
                <a:ea typeface="+mn-ea"/>
                <a:cs typeface="+mn-cs"/>
              </a:rPr>
              <a:t>However, when non-conformity increases in both luxury and standard single-family housing, then economic benefits decline for the average household in all jurisdictions. At this point, the more heavily weighted gains of the higher income households are not great enough to offset the less heavily weighted losses of the lower income classes. </a:t>
            </a: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r>
              <a:rPr lang="en-US" altLang="ko-KR" sz="800" dirty="0" smtClean="0">
                <a:ea typeface="굴림" pitchFamily="34" charset="-127"/>
              </a:rPr>
              <a:t>Maintaining fixed total industry size between scenarios impacts the consumer surplus measures.  The PECAS AA model represents how increased accessibility benefits industry directly and indirectly (for example through lower wages), but it does not represent how industry may grow faster in the region because of this benefit.  If a separate model of region-wide economic size were to respond to AA’s producer surplus measures, industry would grow faster, and some of the benefit currently ascribed to industry would be transferred to households through less wage reductions.</a:t>
            </a:r>
          </a:p>
          <a:p>
            <a:pPr>
              <a:lnSpc>
                <a:spcPct val="80000"/>
              </a:lnSpc>
              <a:buFontTx/>
              <a:buChar char="•"/>
            </a:pPr>
            <a:r>
              <a:rPr lang="en-US" altLang="ko-KR" sz="800" dirty="0" smtClean="0">
                <a:ea typeface="굴림" pitchFamily="34" charset="-127"/>
              </a:rPr>
              <a:t>Another actor that is outside of the consistent AA evaluation system is the land developer.  The SD module of PECAS could be used to calculate a measure of developer profits, but since this study did not use the SD module it is important to point out that developers may not win in the PRB scenario.  Hence developers may not want to build the built-form assumed in the PRB scenario without additional incentives, which could be costly to taxpayers and hence households.</a:t>
            </a:r>
          </a:p>
          <a:p>
            <a:pPr>
              <a:lnSpc>
                <a:spcPct val="80000"/>
              </a:lnSpc>
            </a:pPr>
            <a:endParaRPr lang="en-US" sz="8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a:xfrm>
            <a:off x="1143000" y="685800"/>
            <a:ext cx="4572000" cy="3429000"/>
          </a:xfrm>
          <a:ln/>
        </p:spPr>
      </p:sp>
      <p:sp>
        <p:nvSpPr>
          <p:cNvPr id="461827" name="Rectangle 3"/>
          <p:cNvSpPr>
            <a:spLocks noGrp="1" noChangeArrowheads="1"/>
          </p:cNvSpPr>
          <p:nvPr>
            <p:ph type="body" idx="1"/>
          </p:nvPr>
        </p:nvSpPr>
        <p:spPr>
          <a:noFill/>
          <a:ln w="9525"/>
        </p:spPr>
        <p:txBody>
          <a:bodyPr/>
          <a:lstStyle/>
          <a:p>
            <a:pPr marL="0" marR="0" indent="0" algn="l" defTabSz="914400" rtl="0" eaLnBrk="0" fontAlgn="base" latinLnBrk="0" hangingPunct="0">
              <a:lnSpc>
                <a:spcPct val="80000"/>
              </a:lnSpc>
              <a:spcBef>
                <a:spcPct val="30000"/>
              </a:spcBef>
              <a:spcAft>
                <a:spcPct val="0"/>
              </a:spcAft>
              <a:buClrTx/>
              <a:buSzTx/>
              <a:buFontTx/>
              <a:buChar char="•"/>
              <a:tabLst/>
              <a:defRPr/>
            </a:pPr>
            <a:r>
              <a:rPr lang="en-US" sz="1200" kern="1200" dirty="0" smtClean="0">
                <a:solidFill>
                  <a:schemeClr val="tx1"/>
                </a:solidFill>
                <a:effectLst/>
                <a:latin typeface="Times New Roman" pitchFamily="18" charset="0"/>
                <a:ea typeface="+mn-ea"/>
                <a:cs typeface="+mn-cs"/>
              </a:rPr>
              <a:t>However, when non-conformity increases in both luxury and standard single-family housing, then economic benefits decline for the average household in all jurisdictions. At this point, the more heavily weighted gains of the higher income households are not great enough to offset the less heavily weighted losses of the lower income classes. </a:t>
            </a: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endParaRPr lang="en-US" altLang="ko-KR" sz="800" dirty="0" smtClean="0">
              <a:ea typeface="굴림" pitchFamily="34" charset="-127"/>
            </a:endParaRPr>
          </a:p>
          <a:p>
            <a:pPr>
              <a:lnSpc>
                <a:spcPct val="80000"/>
              </a:lnSpc>
              <a:buFontTx/>
              <a:buChar char="•"/>
            </a:pPr>
            <a:r>
              <a:rPr lang="en-US" altLang="ko-KR" sz="800" dirty="0" smtClean="0">
                <a:ea typeface="굴림" pitchFamily="34" charset="-127"/>
              </a:rPr>
              <a:t>Maintaining fixed total industry size between scenarios impacts the consumer surplus measures.  The PECAS AA model represents how increased accessibility benefits industry directly and indirectly (for example through lower wages), but it does not represent how industry may grow faster in the region because of this benefit.  If a separate model of region-wide economic size were to respond to AA’s producer surplus measures, industry would grow faster, and some of the benefit currently ascribed to industry would be transferred to households through less wage reductions.</a:t>
            </a:r>
          </a:p>
          <a:p>
            <a:pPr>
              <a:lnSpc>
                <a:spcPct val="80000"/>
              </a:lnSpc>
              <a:buFontTx/>
              <a:buChar char="•"/>
            </a:pPr>
            <a:r>
              <a:rPr lang="en-US" altLang="ko-KR" sz="800" dirty="0" smtClean="0">
                <a:ea typeface="굴림" pitchFamily="34" charset="-127"/>
              </a:rPr>
              <a:t>Another actor that is outside of the consistent AA evaluation system is the land developer.  The SD module of PECAS could be used to calculate a measure of developer profits, but since this study did not use the SD module it is important to point out that developers may not win in the PRB scenario.  Hence developers may not want to build the built-form assumed in the PRB scenario without additional incentives, which could be costly to taxpayers and hence households.</a:t>
            </a:r>
          </a:p>
          <a:p>
            <a:pPr>
              <a:lnSpc>
                <a:spcPct val="80000"/>
              </a:lnSpc>
            </a:pPr>
            <a:endParaRPr lang="en-US" sz="8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2100" lvl="1" indent="-292100">
              <a:spcBef>
                <a:spcPts val="0"/>
              </a:spcBef>
              <a:buClr>
                <a:schemeClr val="accent1"/>
              </a:buClr>
              <a:buSzPct val="70000"/>
              <a:buFont typeface="Wingdings 2"/>
              <a:buChar char=""/>
            </a:pPr>
            <a:r>
              <a:rPr lang="en-US" sz="3900" dirty="0" smtClean="0"/>
              <a:t>The City of Fresno filed suit against Fresno and Madera County for approving a northern suburban housing development (100,000 people) contending it is “irresponsible sprawl” that threatens downtown revitalization.  </a:t>
            </a:r>
          </a:p>
          <a:p>
            <a:pPr marL="292100" lvl="1" indent="-292100">
              <a:spcBef>
                <a:spcPts val="0"/>
              </a:spcBef>
              <a:buClr>
                <a:schemeClr val="accent1"/>
              </a:buClr>
              <a:buSzPct val="70000"/>
              <a:buFont typeface="Wingdings 2"/>
              <a:buChar char=""/>
            </a:pPr>
            <a:r>
              <a:rPr lang="en-US" sz="3900" dirty="0" smtClean="0"/>
              <a:t>Sacramento County approved a 2,700 acre development with 8,000 homes outside of the regional plan’s specified growth areas.</a:t>
            </a:r>
          </a:p>
          <a:p>
            <a:endParaRPr lang="en-US" dirty="0"/>
          </a:p>
        </p:txBody>
      </p:sp>
      <p:sp>
        <p:nvSpPr>
          <p:cNvPr id="4" name="Slide Number Placeholder 3"/>
          <p:cNvSpPr>
            <a:spLocks noGrp="1"/>
          </p:cNvSpPr>
          <p:nvPr>
            <p:ph type="sldNum" sz="quarter" idx="10"/>
          </p:nvPr>
        </p:nvSpPr>
        <p:spPr/>
        <p:txBody>
          <a:bodyPr/>
          <a:lstStyle/>
          <a:p>
            <a:fld id="{1193CACC-C7E1-4DBC-8DBE-39CB6C881468}" type="slidenum">
              <a:rPr lang="en-US" smtClean="0"/>
              <a:t>29</a:t>
            </a:fld>
            <a:endParaRPr lang="en-US"/>
          </a:p>
        </p:txBody>
      </p:sp>
    </p:spTree>
    <p:extLst>
      <p:ext uri="{BB962C8B-B14F-4D97-AF65-F5344CB8AC3E}">
        <p14:creationId xmlns:p14="http://schemas.microsoft.com/office/powerpoint/2010/main" val="3999110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3CACC-C7E1-4DBC-8DBE-39CB6C881468}" type="slidenum">
              <a:rPr lang="en-US" smtClean="0"/>
              <a:t>30</a:t>
            </a:fld>
            <a:endParaRPr lang="en-US"/>
          </a:p>
        </p:txBody>
      </p:sp>
    </p:spTree>
    <p:extLst>
      <p:ext uri="{BB962C8B-B14F-4D97-AF65-F5344CB8AC3E}">
        <p14:creationId xmlns:p14="http://schemas.microsoft.com/office/powerpoint/2010/main" val="12971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that reduce</a:t>
            </a:r>
            <a:r>
              <a:rPr lang="en-US" baseline="0" dirty="0" smtClean="0"/>
              <a:t> GHG emissions a regulatory framework that relies only on incentives</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+more</a:t>
            </a:r>
            <a:r>
              <a:rPr lang="en-US" baseline="0" dirty="0" smtClean="0"/>
              <a:t> specifically, what are the t</a:t>
            </a:r>
            <a:r>
              <a:rPr lang="en-US" dirty="0" smtClean="0"/>
              <a:t>rade-offs between upstream effects</a:t>
            </a:r>
            <a:r>
              <a:rPr lang="en-US" baseline="0" dirty="0" smtClean="0"/>
              <a:t> of change in </a:t>
            </a:r>
            <a:r>
              <a:rPr lang="en-US" dirty="0" smtClean="0"/>
              <a:t>economic activities</a:t>
            </a:r>
            <a:r>
              <a:rPr lang="en-US" baseline="0" dirty="0" smtClean="0"/>
              <a:t> and c</a:t>
            </a:r>
            <a:r>
              <a:rPr lang="en-US" dirty="0" smtClean="0"/>
              <a:t>onstruction</a:t>
            </a:r>
          </a:p>
          <a:p>
            <a:endParaRPr lang="en-US" dirty="0"/>
          </a:p>
        </p:txBody>
      </p:sp>
      <p:sp>
        <p:nvSpPr>
          <p:cNvPr id="4" name="Slide Number Placeholder 3"/>
          <p:cNvSpPr>
            <a:spLocks noGrp="1"/>
          </p:cNvSpPr>
          <p:nvPr>
            <p:ph type="sldNum" sz="quarter" idx="10"/>
          </p:nvPr>
        </p:nvSpPr>
        <p:spPr/>
        <p:txBody>
          <a:bodyPr/>
          <a:lstStyle/>
          <a:p>
            <a:fld id="{1193CACC-C7E1-4DBC-8DBE-39CB6C881468}" type="slidenum">
              <a:rPr lang="en-US" smtClean="0"/>
              <a:t>3</a:t>
            </a:fld>
            <a:endParaRPr lang="en-US"/>
          </a:p>
        </p:txBody>
      </p:sp>
    </p:spTree>
    <p:extLst>
      <p:ext uri="{BB962C8B-B14F-4D97-AF65-F5344CB8AC3E}">
        <p14:creationId xmlns:p14="http://schemas.microsoft.com/office/powerpoint/2010/main" val="433974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3CACC-C7E1-4DBC-8DBE-39CB6C881468}" type="slidenum">
              <a:rPr lang="en-US" smtClean="0"/>
              <a:t>5</a:t>
            </a:fld>
            <a:endParaRPr lang="en-US"/>
          </a:p>
        </p:txBody>
      </p:sp>
    </p:spTree>
    <p:extLst>
      <p:ext uri="{BB962C8B-B14F-4D97-AF65-F5344CB8AC3E}">
        <p14:creationId xmlns:p14="http://schemas.microsoft.com/office/powerpoint/2010/main" val="237997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 (AB 32)</a:t>
            </a:r>
          </a:p>
          <a:p>
            <a:pPr lvl="1"/>
            <a:r>
              <a:rPr lang="en-US" dirty="0" smtClean="0"/>
              <a:t>1990 levels by 2020</a:t>
            </a:r>
          </a:p>
          <a:p>
            <a:pPr lvl="1"/>
            <a:r>
              <a:rPr lang="en-US" dirty="0" smtClean="0"/>
              <a:t>80 below 1990 levels by 2050</a:t>
            </a:r>
          </a:p>
          <a:p>
            <a:pPr lvl="1"/>
            <a:endParaRPr lang="en-US" dirty="0" smtClean="0"/>
          </a:p>
          <a:p>
            <a:pPr lvl="1"/>
            <a:r>
              <a:rPr lang="en-US" dirty="0" smtClean="0"/>
              <a:t>It</a:t>
            </a:r>
            <a:r>
              <a:rPr lang="en-US" baseline="0" dirty="0" smtClean="0"/>
              <a:t> is widely </a:t>
            </a:r>
            <a:endParaRPr lang="en-US" dirty="0" smtClean="0"/>
          </a:p>
        </p:txBody>
      </p:sp>
      <p:sp>
        <p:nvSpPr>
          <p:cNvPr id="4" name="Slide Number Placeholder 3"/>
          <p:cNvSpPr>
            <a:spLocks noGrp="1"/>
          </p:cNvSpPr>
          <p:nvPr>
            <p:ph type="sldNum" sz="quarter" idx="10"/>
          </p:nvPr>
        </p:nvSpPr>
        <p:spPr/>
        <p:txBody>
          <a:bodyPr/>
          <a:lstStyle/>
          <a:p>
            <a:fld id="{1193CACC-C7E1-4DBC-8DBE-39CB6C881468}" type="slidenum">
              <a:rPr lang="en-US" smtClean="0"/>
              <a:t>6</a:t>
            </a:fld>
            <a:endParaRPr lang="en-US"/>
          </a:p>
        </p:txBody>
      </p:sp>
    </p:spTree>
    <p:extLst>
      <p:ext uri="{BB962C8B-B14F-4D97-AF65-F5344CB8AC3E}">
        <p14:creationId xmlns:p14="http://schemas.microsoft.com/office/powerpoint/2010/main" val="3593318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Legislative answer to the “3</a:t>
            </a:r>
            <a:r>
              <a:rPr lang="en-US" baseline="30000" dirty="0" smtClean="0"/>
              <a:t>rd</a:t>
            </a:r>
            <a:r>
              <a:rPr lang="en-US" dirty="0" smtClean="0"/>
              <a:t> leg of the stool”: </a:t>
            </a:r>
          </a:p>
          <a:p>
            <a:pPr marL="171450" indent="-171450">
              <a:buFont typeface="Arial" pitchFamily="34" charset="0"/>
              <a:buChar char="•"/>
            </a:pPr>
            <a:r>
              <a:rPr lang="en-US" dirty="0" smtClean="0"/>
              <a:t>From 2005</a:t>
            </a:r>
            <a:endParaRPr lang="en-US" b="1" dirty="0" smtClean="0"/>
          </a:p>
          <a:p>
            <a:pPr marL="171450" indent="-171450">
              <a:buFont typeface="Arial" pitchFamily="34" charset="0"/>
              <a:buChar char="•"/>
            </a:pPr>
            <a:r>
              <a:rPr lang="en-US" dirty="0" smtClean="0"/>
              <a:t>Regional governments (or MPOs) lead the coordination, development, and evaluation of state, regional, and local governments’ policies.</a:t>
            </a:r>
          </a:p>
          <a:p>
            <a:pPr marL="171450" indent="-171450">
              <a:buFont typeface="Arial" pitchFamily="34" charset="0"/>
              <a:buChar char="•"/>
            </a:pPr>
            <a:r>
              <a:rPr lang="en-US" dirty="0" smtClean="0"/>
              <a:t>Regional GHG targets for SB 375 policies set by the California Air Board (ARB) with MPOs. </a:t>
            </a:r>
          </a:p>
          <a:p>
            <a:pPr marL="171450" indent="-171450">
              <a:buFont typeface="Arial" pitchFamily="34" charset="0"/>
              <a:buChar char="•"/>
            </a:pPr>
            <a:r>
              <a:rPr lang="en-US" dirty="0" smtClean="0"/>
              <a:t>MPOs must develop a Sustainable Communities Strategy (SCS) as part of their regional transportation plan that demonstrates how the region will meet their GHG target. </a:t>
            </a:r>
          </a:p>
        </p:txBody>
      </p:sp>
      <p:sp>
        <p:nvSpPr>
          <p:cNvPr id="4" name="Slide Number Placeholder 3"/>
          <p:cNvSpPr>
            <a:spLocks noGrp="1"/>
          </p:cNvSpPr>
          <p:nvPr>
            <p:ph type="sldNum" sz="quarter" idx="10"/>
          </p:nvPr>
        </p:nvSpPr>
        <p:spPr/>
        <p:txBody>
          <a:bodyPr/>
          <a:lstStyle/>
          <a:p>
            <a:pPr>
              <a:defRPr/>
            </a:pPr>
            <a:fld id="{B5324DFF-8AA2-4440-A1F5-A409AD5B1942}" type="slidenum">
              <a:rPr lang="en-US" smtClean="0"/>
              <a:pPr>
                <a:defRPr/>
              </a:pPr>
              <a:t>7</a:t>
            </a:fld>
            <a:endParaRPr lang="en-US" dirty="0"/>
          </a:p>
        </p:txBody>
      </p:sp>
    </p:spTree>
    <p:extLst>
      <p:ext uri="{BB962C8B-B14F-4D97-AF65-F5344CB8AC3E}">
        <p14:creationId xmlns:p14="http://schemas.microsoft.com/office/powerpoint/2010/main" val="462808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9986">
              <a:defRPr/>
            </a:pPr>
            <a:r>
              <a:rPr lang="en-US" dirty="0" smtClean="0"/>
              <a:t>Bottom line is that implementation is a real problems for SB</a:t>
            </a:r>
            <a:r>
              <a:rPr lang="en-US" baseline="0" dirty="0" smtClean="0"/>
              <a:t>.</a:t>
            </a: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endParaRPr lang="en-US" dirty="0" smtClean="0"/>
          </a:p>
          <a:p>
            <a:pPr defTabSz="889986">
              <a:defRPr/>
            </a:pPr>
            <a:r>
              <a:rPr lang="en-US" dirty="0" smtClean="0"/>
              <a:t>Although the bill requires such a strategy, it does not compel local governments to conform to this strategy.  Because their general plans do not have to be consistent with the regional plan and they retain authority over development decisions in their jurisdiction, local governments have the final word over how the provisions of SB 375 are ultimately implemented.  </a:t>
            </a:r>
          </a:p>
          <a:p>
            <a:pPr defTabSz="889986">
              <a:defRPr/>
            </a:pPr>
            <a:endParaRPr lang="en-US" sz="3200" dirty="0"/>
          </a:p>
          <a:p>
            <a:pPr defTabSz="889986">
              <a:defRPr/>
            </a:pPr>
            <a:r>
              <a:rPr lang="en-US" sz="3200" dirty="0"/>
              <a:t>SB 375 does not require local governments to adopt general plans that are consistent with land use-transport plans in SCSs</a:t>
            </a:r>
          </a:p>
          <a:p>
            <a:pPr defTabSz="889986">
              <a:defRPr/>
            </a:pPr>
            <a:endParaRPr lang="en-US" sz="3200" dirty="0"/>
          </a:p>
          <a:p>
            <a:pPr defTabSz="889986">
              <a:defRPr/>
            </a:pPr>
            <a:r>
              <a:rPr lang="en-US" sz="3200" dirty="0"/>
              <a:t>Places emphasis on “bottom up” public participation processes to enable the development of and support for plans</a:t>
            </a:r>
          </a:p>
          <a:p>
            <a:pPr defTabSz="889986">
              <a:defRPr/>
            </a:pPr>
            <a:endParaRPr lang="en-US" sz="3200" dirty="0"/>
          </a:p>
          <a:p>
            <a:pPr defTabSz="889986">
              <a:defRPr/>
            </a:pPr>
            <a:r>
              <a:rPr lang="en-US" sz="3200" dirty="0"/>
              <a:t>Also relies on transportation funding and CEQA streamlining. </a:t>
            </a:r>
            <a:endParaRPr lang="en-US" sz="2800" dirty="0">
              <a:ea typeface="굴림" pitchFamily="34" charset="-127"/>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91ECBA3-A5EF-42F4-BD8A-167B78820B71}" type="slidenum">
              <a:rPr lang="en-US" smtClean="0"/>
              <a:pPr/>
              <a:t>8</a:t>
            </a:fld>
            <a:endParaRPr lang="en-US" dirty="0"/>
          </a:p>
        </p:txBody>
      </p:sp>
    </p:spTree>
    <p:extLst>
      <p:ext uri="{BB962C8B-B14F-4D97-AF65-F5344CB8AC3E}">
        <p14:creationId xmlns:p14="http://schemas.microsoft.com/office/powerpoint/2010/main" val="4075322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3CACC-C7E1-4DBC-8DBE-39CB6C881468}" type="slidenum">
              <a:rPr lang="en-US" smtClean="0"/>
              <a:t>9</a:t>
            </a:fld>
            <a:endParaRPr lang="en-US"/>
          </a:p>
        </p:txBody>
      </p:sp>
    </p:spTree>
    <p:extLst>
      <p:ext uri="{BB962C8B-B14F-4D97-AF65-F5344CB8AC3E}">
        <p14:creationId xmlns:p14="http://schemas.microsoft.com/office/powerpoint/2010/main" val="97116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PRB</a:t>
            </a:r>
            <a:r>
              <a:rPr lang="en-US" baseline="0" dirty="0" smtClean="0"/>
              <a:t> compared to BAU—PRB is SCS proxy in this study</a:t>
            </a:r>
            <a:endParaRPr lang="en-US" dirty="0"/>
          </a:p>
        </p:txBody>
      </p:sp>
      <p:sp>
        <p:nvSpPr>
          <p:cNvPr id="4" name="Slide Number Placeholder 3"/>
          <p:cNvSpPr>
            <a:spLocks noGrp="1"/>
          </p:cNvSpPr>
          <p:nvPr>
            <p:ph type="sldNum" sz="quarter" idx="10"/>
          </p:nvPr>
        </p:nvSpPr>
        <p:spPr/>
        <p:txBody>
          <a:bodyPr/>
          <a:lstStyle/>
          <a:p>
            <a:fld id="{1193CACC-C7E1-4DBC-8DBE-39CB6C881468}" type="slidenum">
              <a:rPr lang="en-US" smtClean="0"/>
              <a:t>10</a:t>
            </a:fld>
            <a:endParaRPr lang="en-US"/>
          </a:p>
        </p:txBody>
      </p:sp>
    </p:spTree>
    <p:extLst>
      <p:ext uri="{BB962C8B-B14F-4D97-AF65-F5344CB8AC3E}">
        <p14:creationId xmlns:p14="http://schemas.microsoft.com/office/powerpoint/2010/main" val="365119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F38C12E5-19BF-40C2-814B-7CC3FEB25533}" type="datetimeFigureOut">
              <a:rPr lang="en-US" smtClean="0"/>
              <a:t>5/8/2013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D204EC9-6E0D-410C-B028-686C1D9E11D1}"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38C12E5-19BF-40C2-814B-7CC3FEB25533}" type="datetimeFigureOut">
              <a:rPr lang="en-US" smtClean="0"/>
              <a:t>5/8/2013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204EC9-6E0D-410C-B028-686C1D9E11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38C12E5-19BF-40C2-814B-7CC3FEB25533}" type="datetimeFigureOut">
              <a:rPr lang="en-US" smtClean="0"/>
              <a:t>5/8/2013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204EC9-6E0D-410C-B028-686C1D9E11D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7423" y="291861"/>
            <a:ext cx="8026779" cy="1142757"/>
          </a:xfrm>
        </p:spPr>
        <p:txBody>
          <a:bodyPr lIns="84664" tIns="42332" bIns="42332"/>
          <a:lstStyle/>
          <a:p>
            <a:r>
              <a:rPr lang="en-US" smtClean="0"/>
              <a:t>Click to edit Master title style</a:t>
            </a:r>
            <a:endParaRPr lang="en-US"/>
          </a:p>
        </p:txBody>
      </p:sp>
      <p:sp>
        <p:nvSpPr>
          <p:cNvPr id="3" name="Table Placeholder 2"/>
          <p:cNvSpPr>
            <a:spLocks noGrp="1"/>
          </p:cNvSpPr>
          <p:nvPr>
            <p:ph type="tbl" idx="1"/>
          </p:nvPr>
        </p:nvSpPr>
        <p:spPr>
          <a:xfrm>
            <a:off x="534130" y="1714864"/>
            <a:ext cx="8063872" cy="4610236"/>
          </a:xfrm>
        </p:spPr>
        <p:txBody>
          <a:bodyPr vert="horz" wrap="square" lIns="91132" tIns="45565" rIns="91132" bIns="45565"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257158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38C12E5-19BF-40C2-814B-7CC3FEB25533}" type="datetimeFigureOut">
              <a:rPr lang="en-US" smtClean="0"/>
              <a:t>5/8/2013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204EC9-6E0D-410C-B028-686C1D9E11D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F38C12E5-19BF-40C2-814B-7CC3FEB25533}" type="datetimeFigureOut">
              <a:rPr lang="en-US" smtClean="0"/>
              <a:t>5/8/2013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D204EC9-6E0D-410C-B028-686C1D9E11D1}"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38C12E5-19BF-40C2-814B-7CC3FEB25533}" type="datetimeFigureOut">
              <a:rPr lang="en-US" smtClean="0"/>
              <a:t>5/8/2013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D204EC9-6E0D-410C-B028-686C1D9E11D1}"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38C12E5-19BF-40C2-814B-7CC3FEB25533}" type="datetimeFigureOut">
              <a:rPr lang="en-US" smtClean="0"/>
              <a:t>5/8/2013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1D204EC9-6E0D-410C-B028-686C1D9E11D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38C12E5-19BF-40C2-814B-7CC3FEB25533}" type="datetimeFigureOut">
              <a:rPr lang="en-US" smtClean="0"/>
              <a:t>5/8/2013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D204EC9-6E0D-410C-B028-686C1D9E11D1}"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38C12E5-19BF-40C2-814B-7CC3FEB25533}" type="datetimeFigureOut">
              <a:rPr lang="en-US" smtClean="0"/>
              <a:t>5/8/2013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D204EC9-6E0D-410C-B028-686C1D9E11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F38C12E5-19BF-40C2-814B-7CC3FEB25533}" type="datetimeFigureOut">
              <a:rPr lang="en-US" smtClean="0"/>
              <a:t>5/8/2013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D204EC9-6E0D-410C-B028-686C1D9E11D1}"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F38C12E5-19BF-40C2-814B-7CC3FEB25533}" type="datetimeFigureOut">
              <a:rPr lang="en-US" smtClean="0"/>
              <a:t>5/8/2013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D204EC9-6E0D-410C-B028-686C1D9E11D1}"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38C12E5-19BF-40C2-814B-7CC3FEB25533}" type="datetimeFigureOut">
              <a:rPr lang="en-US" smtClean="0"/>
              <a:t>5/8/2013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D204EC9-6E0D-410C-B028-686C1D9E11D1}"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9"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An Economic and Life Cycle Analysis of Regional Land Use and Transportation Plans</a:t>
            </a:r>
            <a:endParaRPr lang="en-US" dirty="0"/>
          </a:p>
        </p:txBody>
      </p:sp>
      <p:sp>
        <p:nvSpPr>
          <p:cNvPr id="3" name="Subtitle 2"/>
          <p:cNvSpPr>
            <a:spLocks noGrp="1"/>
          </p:cNvSpPr>
          <p:nvPr>
            <p:ph type="subTitle" idx="1"/>
          </p:nvPr>
        </p:nvSpPr>
        <p:spPr>
          <a:xfrm>
            <a:off x="2133600" y="2819400"/>
            <a:ext cx="6560234" cy="3276600"/>
          </a:xfrm>
        </p:spPr>
        <p:txBody>
          <a:bodyPr>
            <a:normAutofit fontScale="92500" lnSpcReduction="20000"/>
          </a:bodyPr>
          <a:lstStyle/>
          <a:p>
            <a:r>
              <a:rPr lang="en-US" dirty="0" smtClean="0"/>
              <a:t>Caroline Rodier</a:t>
            </a:r>
          </a:p>
          <a:p>
            <a:r>
              <a:rPr lang="en-US" dirty="0" smtClean="0"/>
              <a:t>Research Associate</a:t>
            </a:r>
          </a:p>
          <a:p>
            <a:r>
              <a:rPr lang="en-US" dirty="0" smtClean="0"/>
              <a:t> Mineta Transportation Institute</a:t>
            </a:r>
          </a:p>
          <a:p>
            <a:endParaRPr lang="en-US" dirty="0" smtClean="0"/>
          </a:p>
          <a:p>
            <a:r>
              <a:rPr lang="en-US" dirty="0" smtClean="0"/>
              <a:t>14th </a:t>
            </a:r>
            <a:r>
              <a:rPr lang="en-US" dirty="0"/>
              <a:t>TRB National Transportation Planning Applications </a:t>
            </a:r>
            <a:r>
              <a:rPr lang="en-US" dirty="0" smtClean="0"/>
              <a:t>Conference</a:t>
            </a:r>
          </a:p>
          <a:p>
            <a:r>
              <a:rPr lang="en-US" dirty="0"/>
              <a:t>Columbus, </a:t>
            </a:r>
            <a:r>
              <a:rPr lang="en-US" dirty="0" smtClean="0"/>
              <a:t>Ohio</a:t>
            </a:r>
          </a:p>
          <a:p>
            <a:r>
              <a:rPr lang="en-US" dirty="0" smtClean="0"/>
              <a:t> May </a:t>
            </a:r>
            <a:r>
              <a:rPr lang="en-US" dirty="0"/>
              <a:t>5-9, 2013</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419192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SACOG’s 2035 MTP (2008)</a:t>
            </a:r>
            <a:endParaRPr lang="en-US" dirty="0"/>
          </a:p>
        </p:txBody>
      </p:sp>
      <p:sp>
        <p:nvSpPr>
          <p:cNvPr id="3" name="Content Placeholder 2"/>
          <p:cNvSpPr>
            <a:spLocks noGrp="1"/>
          </p:cNvSpPr>
          <p:nvPr>
            <p:ph idx="1"/>
          </p:nvPr>
        </p:nvSpPr>
        <p:spPr/>
        <p:txBody>
          <a:bodyPr/>
          <a:lstStyle/>
          <a:p>
            <a:r>
              <a:rPr lang="en-US" sz="3600" dirty="0" smtClean="0"/>
              <a:t>Blueprint (or PRB) Plan </a:t>
            </a:r>
          </a:p>
          <a:p>
            <a:pPr lvl="1"/>
            <a:r>
              <a:rPr lang="en-US" sz="3000" dirty="0" smtClean="0"/>
              <a:t>Compact, Mixed-Use Development &amp; Transit.</a:t>
            </a:r>
          </a:p>
          <a:p>
            <a:r>
              <a:rPr lang="en-US" sz="3600" dirty="0"/>
              <a:t>Business-As-Usual (BAU</a:t>
            </a:r>
            <a:r>
              <a:rPr lang="en-US" sz="3600" dirty="0" smtClean="0"/>
              <a:t>)</a:t>
            </a:r>
          </a:p>
          <a:p>
            <a:pPr lvl="1"/>
            <a:r>
              <a:rPr lang="en-US" sz="3000" dirty="0" smtClean="0"/>
              <a:t>Low Density Auto-Oriented Development</a:t>
            </a:r>
            <a:endParaRPr lang="en-US" dirty="0" smtClean="0"/>
          </a:p>
          <a:p>
            <a:endParaRPr lang="en-US" dirty="0"/>
          </a:p>
        </p:txBody>
      </p:sp>
    </p:spTree>
    <p:extLst>
      <p:ext uri="{BB962C8B-B14F-4D97-AF65-F5344CB8AC3E}">
        <p14:creationId xmlns:p14="http://schemas.microsoft.com/office/powerpoint/2010/main" val="2853277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27" y="194274"/>
            <a:ext cx="9071163" cy="652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780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4" name="Rectangle 4"/>
          <p:cNvSpPr>
            <a:spLocks noGrp="1" noChangeArrowheads="1"/>
          </p:cNvSpPr>
          <p:nvPr>
            <p:ph type="title"/>
          </p:nvPr>
        </p:nvSpPr>
        <p:spPr bwMode="auto">
          <a:xfrm>
            <a:off x="456978" y="274437"/>
            <a:ext cx="8230045" cy="1142757"/>
          </a:xfrm>
          <a:prstGeom prst="rect">
            <a:avLst/>
          </a:prstGeom>
          <a:noFill/>
          <a:ln>
            <a:miter lim="800000"/>
            <a:headEnd/>
            <a:tailEnd/>
          </a:ln>
        </p:spPr>
        <p:txBody>
          <a:bodyPr vert="horz" wrap="square" lIns="84664" tIns="42332" rIns="84664" bIns="42332" numCol="1" anchor="t" anchorCtr="0" compatLnSpc="1">
            <a:prstTxWarp prst="textNoShape">
              <a:avLst/>
            </a:prstTxWarp>
          </a:bodyPr>
          <a:lstStyle/>
          <a:p>
            <a:r>
              <a:rPr lang="en-US" altLang="ko-KR" sz="3200" dirty="0">
                <a:ea typeface="굴림" pitchFamily="34" charset="-127"/>
              </a:rPr>
              <a:t>Percentage Change in Dwelling Units by Type between BAU &amp; PRB  </a:t>
            </a:r>
            <a:endParaRPr lang="en-US" sz="3200" dirty="0"/>
          </a:p>
        </p:txBody>
      </p:sp>
      <p:sp>
        <p:nvSpPr>
          <p:cNvPr id="430088" name="Rectangle 8"/>
          <p:cNvSpPr>
            <a:spLocks noChangeArrowheads="1"/>
          </p:cNvSpPr>
          <p:nvPr/>
        </p:nvSpPr>
        <p:spPr bwMode="auto">
          <a:xfrm>
            <a:off x="0" y="-181245"/>
            <a:ext cx="171046" cy="362490"/>
          </a:xfrm>
          <a:prstGeom prst="rect">
            <a:avLst/>
          </a:prstGeom>
          <a:noFill/>
          <a:ln w="12700">
            <a:noFill/>
            <a:miter lim="800000"/>
            <a:headEnd/>
            <a:tailEnd/>
          </a:ln>
          <a:effectLst/>
        </p:spPr>
        <p:txBody>
          <a:bodyPr wrap="none" lIns="84664" tIns="42332" rIns="84664" bIns="42332" anchor="ctr">
            <a:spAutoFit/>
          </a:bodyPr>
          <a:lstStyle/>
          <a:p>
            <a:endParaRPr lang="en-US"/>
          </a:p>
        </p:txBody>
      </p:sp>
      <p:graphicFrame>
        <p:nvGraphicFramePr>
          <p:cNvPr id="430087" name="Object 39"/>
          <p:cNvGraphicFramePr>
            <a:graphicFrameLocks/>
          </p:cNvGraphicFramePr>
          <p:nvPr/>
        </p:nvGraphicFramePr>
        <p:xfrm>
          <a:off x="584575" y="1408482"/>
          <a:ext cx="8261202" cy="4809167"/>
        </p:xfrm>
        <a:graphic>
          <a:graphicData uri="http://schemas.openxmlformats.org/presentationml/2006/ole">
            <mc:AlternateContent xmlns:mc="http://schemas.openxmlformats.org/markup-compatibility/2006">
              <mc:Choice xmlns:v="urn:schemas-microsoft-com:vml" Requires="v">
                <p:oleObj spid="_x0000_s2064" name="Chart" r:id="rId4" imgW="3743268" imgH="2523963" progId="Excel.Sheet.8">
                  <p:embed/>
                </p:oleObj>
              </mc:Choice>
              <mc:Fallback>
                <p:oleObj name="Chart" r:id="rId4" imgW="3743268" imgH="2523963"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r="-5530" b="-201"/>
                      <a:stretch>
                        <a:fillRect/>
                      </a:stretch>
                    </p:blipFill>
                    <p:spPr bwMode="auto">
                      <a:xfrm>
                        <a:off x="584575" y="1408482"/>
                        <a:ext cx="8261202" cy="48091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089" name="Rectangle 9"/>
          <p:cNvSpPr>
            <a:spLocks noChangeArrowheads="1"/>
          </p:cNvSpPr>
          <p:nvPr/>
        </p:nvSpPr>
        <p:spPr bwMode="auto">
          <a:xfrm>
            <a:off x="0" y="2136216"/>
            <a:ext cx="171046" cy="362490"/>
          </a:xfrm>
          <a:prstGeom prst="rect">
            <a:avLst/>
          </a:prstGeom>
          <a:noFill/>
          <a:ln w="12700">
            <a:noFill/>
            <a:miter lim="800000"/>
            <a:headEnd/>
            <a:tailEnd/>
          </a:ln>
          <a:effectLst/>
        </p:spPr>
        <p:txBody>
          <a:bodyPr wrap="none" lIns="84664" tIns="42332" rIns="84664" bIns="42332" anchor="ctr">
            <a:spAutoFit/>
          </a:bodyPr>
          <a:lstStyle/>
          <a:p>
            <a:endParaRPr lang="en-US"/>
          </a:p>
        </p:txBody>
      </p:sp>
      <p:pic>
        <p:nvPicPr>
          <p:cNvPr id="43009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616" y="1450888"/>
            <a:ext cx="8264224" cy="481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596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bwMode="auto">
          <a:xfrm>
            <a:off x="456978" y="274437"/>
            <a:ext cx="8230045" cy="1249563"/>
          </a:xfrm>
          <a:prstGeom prst="rect">
            <a:avLst/>
          </a:prstGeom>
          <a:noFill/>
          <a:ln>
            <a:miter lim="800000"/>
            <a:headEnd/>
            <a:tailEnd/>
          </a:ln>
        </p:spPr>
        <p:txBody>
          <a:bodyPr vert="horz" wrap="square" lIns="84664" tIns="42332" rIns="84664" bIns="42332" numCol="1" anchor="t" anchorCtr="0" compatLnSpc="1">
            <a:prstTxWarp prst="textNoShape">
              <a:avLst/>
            </a:prstTxWarp>
            <a:noAutofit/>
          </a:bodyPr>
          <a:lstStyle/>
          <a:p>
            <a:r>
              <a:rPr lang="en-US" altLang="ko-KR" sz="3600" dirty="0">
                <a:ea typeface="굴림" pitchFamily="34" charset="-127"/>
              </a:rPr>
              <a:t>Percentage </a:t>
            </a:r>
            <a:r>
              <a:rPr lang="en-US" altLang="ko-KR" sz="3600" dirty="0" smtClean="0">
                <a:ea typeface="굴림" pitchFamily="34" charset="-127"/>
              </a:rPr>
              <a:t>Change </a:t>
            </a:r>
            <a:r>
              <a:rPr lang="en-US" altLang="ko-KR" sz="3600" dirty="0">
                <a:ea typeface="굴림" pitchFamily="34" charset="-127"/>
              </a:rPr>
              <a:t>in </a:t>
            </a:r>
            <a:r>
              <a:rPr lang="en-US" altLang="ko-KR" sz="3600" dirty="0" smtClean="0">
                <a:ea typeface="굴림" pitchFamily="34" charset="-127"/>
              </a:rPr>
              <a:t>Worker </a:t>
            </a:r>
            <a:r>
              <a:rPr lang="en-US" altLang="ko-KR" sz="3600" dirty="0">
                <a:ea typeface="굴림" pitchFamily="34" charset="-127"/>
              </a:rPr>
              <a:t>&amp; </a:t>
            </a:r>
            <a:r>
              <a:rPr lang="en-US" altLang="ko-KR" sz="3600" dirty="0" smtClean="0">
                <a:ea typeface="굴림" pitchFamily="34" charset="-127"/>
              </a:rPr>
              <a:t>Industry Transport Costs BAU </a:t>
            </a:r>
            <a:r>
              <a:rPr lang="en-US" altLang="ko-KR" sz="3600" dirty="0">
                <a:ea typeface="굴림" pitchFamily="34" charset="-127"/>
              </a:rPr>
              <a:t>to </a:t>
            </a:r>
            <a:r>
              <a:rPr lang="en-US" altLang="ko-KR" sz="3600" dirty="0" smtClean="0">
                <a:ea typeface="굴림" pitchFamily="34" charset="-127"/>
              </a:rPr>
              <a:t>PRB</a:t>
            </a:r>
            <a:endParaRPr lang="en-US" sz="3600" dirty="0"/>
          </a:p>
        </p:txBody>
      </p:sp>
      <p:sp>
        <p:nvSpPr>
          <p:cNvPr id="336899" name="Rectangle 3"/>
          <p:cNvSpPr>
            <a:spLocks noGrp="1" noChangeArrowheads="1"/>
          </p:cNvSpPr>
          <p:nvPr>
            <p:ph type="body" idx="1"/>
          </p:nvPr>
        </p:nvSpPr>
        <p:spPr bwMode="auto">
          <a:xfrm>
            <a:off x="456978" y="1600151"/>
            <a:ext cx="8230045" cy="4526019"/>
          </a:xfrm>
          <a:prstGeom prst="rect">
            <a:avLst/>
          </a:prstGeom>
          <a:noFill/>
          <a:ln>
            <a:miter lim="800000"/>
            <a:headEnd/>
            <a:tailEnd/>
          </a:ln>
        </p:spPr>
        <p:txBody>
          <a:bodyPr vert="horz" wrap="square" lIns="84664" tIns="42332" rIns="84664" bIns="42332" numCol="1" anchor="t" anchorCtr="0" compatLnSpc="1">
            <a:prstTxWarp prst="textNoShape">
              <a:avLst/>
            </a:prstTxWarp>
          </a:bodyPr>
          <a:lstStyle/>
          <a:p>
            <a:endParaRPr lang="en-US" dirty="0" smtClean="0"/>
          </a:p>
          <a:p>
            <a:endParaRPr lang="en-US" dirty="0" smtClean="0"/>
          </a:p>
        </p:txBody>
      </p:sp>
      <p:grpSp>
        <p:nvGrpSpPr>
          <p:cNvPr id="336901" name="Group 5"/>
          <p:cNvGrpSpPr>
            <a:grpSpLocks/>
          </p:cNvGrpSpPr>
          <p:nvPr/>
        </p:nvGrpSpPr>
        <p:grpSpPr bwMode="auto">
          <a:xfrm>
            <a:off x="304800" y="1981201"/>
            <a:ext cx="8686800" cy="4343400"/>
            <a:chOff x="2527" y="5070"/>
            <a:chExt cx="8307" cy="3402"/>
          </a:xfrm>
        </p:grpSpPr>
        <p:pic>
          <p:nvPicPr>
            <p:cNvPr id="336902" name="Picture 6"/>
            <p:cNvPicPr>
              <a:picLocks noChangeAspect="1" noChangeArrowheads="1"/>
            </p:cNvPicPr>
            <p:nvPr/>
          </p:nvPicPr>
          <p:blipFill>
            <a:blip r:embed="rId3" cstate="print"/>
            <a:srcRect/>
            <a:stretch>
              <a:fillRect/>
            </a:stretch>
          </p:blipFill>
          <p:spPr bwMode="auto">
            <a:xfrm>
              <a:off x="2527" y="5070"/>
              <a:ext cx="4131" cy="3402"/>
            </a:xfrm>
            <a:prstGeom prst="rect">
              <a:avLst/>
            </a:prstGeom>
            <a:noFill/>
          </p:spPr>
        </p:pic>
        <p:pic>
          <p:nvPicPr>
            <p:cNvPr id="336903" name="Picture 7"/>
            <p:cNvPicPr>
              <a:picLocks noChangeAspect="1" noChangeArrowheads="1"/>
            </p:cNvPicPr>
            <p:nvPr/>
          </p:nvPicPr>
          <p:blipFill>
            <a:blip r:embed="rId4" cstate="print"/>
            <a:srcRect/>
            <a:stretch>
              <a:fillRect/>
            </a:stretch>
          </p:blipFill>
          <p:spPr bwMode="auto">
            <a:xfrm>
              <a:off x="6658" y="5070"/>
              <a:ext cx="4176" cy="3402"/>
            </a:xfrm>
            <a:prstGeom prst="rect">
              <a:avLst/>
            </a:prstGeom>
            <a:noFill/>
          </p:spPr>
        </p:pic>
      </p:grpSp>
    </p:spTree>
    <p:extLst>
      <p:ext uri="{BB962C8B-B14F-4D97-AF65-F5344CB8AC3E}">
        <p14:creationId xmlns:p14="http://schemas.microsoft.com/office/powerpoint/2010/main" val="4242558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bwMode="auto">
          <a:prstGeom prst="rect">
            <a:avLst/>
          </a:prstGeom>
          <a:noFill/>
          <a:ln>
            <a:miter lim="800000"/>
            <a:headEnd/>
            <a:tailEnd/>
          </a:ln>
        </p:spPr>
        <p:txBody>
          <a:bodyPr lIns="84664" tIns="42332" bIns="42332"/>
          <a:lstStyle/>
          <a:p>
            <a:pPr algn="ctr"/>
            <a:r>
              <a:rPr lang="en-US" sz="5600" dirty="0"/>
              <a:t>Model Application</a:t>
            </a:r>
          </a:p>
        </p:txBody>
      </p:sp>
      <p:sp>
        <p:nvSpPr>
          <p:cNvPr id="2" name="Text Placeholder 1"/>
          <p:cNvSpPr>
            <a:spLocks noGrp="1"/>
          </p:cNvSpPr>
          <p:nvPr>
            <p:ph type="body" idx="1"/>
          </p:nvPr>
        </p:nvSpPr>
        <p:spPr/>
        <p:txBody>
          <a:bodyPr/>
          <a:lstStyle/>
          <a:p>
            <a:r>
              <a:rPr lang="en-US" dirty="0" smtClean="0"/>
              <a:t>The Sacramento PECAS Model</a:t>
            </a:r>
            <a:endParaRPr lang="en-US" dirty="0"/>
          </a:p>
        </p:txBody>
      </p:sp>
    </p:spTree>
    <p:extLst>
      <p:ext uri="{BB962C8B-B14F-4D97-AF65-F5344CB8AC3E}">
        <p14:creationId xmlns:p14="http://schemas.microsoft.com/office/powerpoint/2010/main" val="3425177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bwMode="auto">
          <a:xfrm>
            <a:off x="456978" y="274437"/>
            <a:ext cx="8230045" cy="1142757"/>
          </a:xfrm>
          <a:prstGeom prst="rect">
            <a:avLst/>
          </a:prstGeom>
          <a:noFill/>
          <a:ln>
            <a:miter lim="800000"/>
            <a:headEnd/>
            <a:tailEnd/>
          </a:ln>
        </p:spPr>
        <p:txBody>
          <a:bodyPr vert="horz" wrap="square" lIns="84664" tIns="42332" rIns="84664" bIns="42332" numCol="1" anchor="t" anchorCtr="0" compatLnSpc="1">
            <a:prstTxWarp prst="textNoShape">
              <a:avLst/>
            </a:prstTxWarp>
          </a:bodyPr>
          <a:lstStyle/>
          <a:p>
            <a:pPr algn="ctr"/>
            <a:r>
              <a:rPr lang="en-US" altLang="ko-KR" smtClean="0">
                <a:ea typeface="굴림" pitchFamily="34" charset="-127"/>
              </a:rPr>
              <a:t>AA Module of PECAS </a:t>
            </a:r>
            <a:endParaRPr lang="en-US" smtClean="0"/>
          </a:p>
        </p:txBody>
      </p:sp>
      <p:sp>
        <p:nvSpPr>
          <p:cNvPr id="334851" name="Rectangle 3"/>
          <p:cNvSpPr>
            <a:spLocks noGrp="1" noChangeArrowheads="1"/>
          </p:cNvSpPr>
          <p:nvPr>
            <p:ph type="body" idx="1"/>
          </p:nvPr>
        </p:nvSpPr>
        <p:spPr bwMode="auto">
          <a:xfrm>
            <a:off x="456978" y="1600151"/>
            <a:ext cx="8230045" cy="4526019"/>
          </a:xfrm>
          <a:prstGeom prst="rect">
            <a:avLst/>
          </a:prstGeom>
          <a:noFill/>
          <a:ln>
            <a:miter lim="800000"/>
            <a:headEnd/>
            <a:tailEnd/>
          </a:ln>
        </p:spPr>
        <p:txBody>
          <a:bodyPr vert="horz" wrap="square" lIns="84664" tIns="42332" rIns="84664" bIns="42332" numCol="1" anchor="t" anchorCtr="0" compatLnSpc="1">
            <a:prstTxWarp prst="textNoShape">
              <a:avLst/>
            </a:prstTxWarp>
          </a:bodyPr>
          <a:lstStyle/>
          <a:p>
            <a:endParaRPr lang="en-US" smtClean="0"/>
          </a:p>
          <a:p>
            <a:pPr lvl="1">
              <a:buFontTx/>
              <a:buNone/>
            </a:pPr>
            <a:endParaRPr lang="en-US" smtClean="0"/>
          </a:p>
        </p:txBody>
      </p:sp>
      <p:pic>
        <p:nvPicPr>
          <p:cNvPr id="334855" name="Picture 7"/>
          <p:cNvPicPr>
            <a:picLocks noChangeAspect="1" noChangeArrowheads="1"/>
          </p:cNvPicPr>
          <p:nvPr/>
        </p:nvPicPr>
        <p:blipFill>
          <a:blip r:embed="rId3" cstate="print"/>
          <a:srcRect/>
          <a:stretch>
            <a:fillRect/>
          </a:stretch>
        </p:blipFill>
        <p:spPr bwMode="auto">
          <a:xfrm>
            <a:off x="228600" y="917666"/>
            <a:ext cx="8534400" cy="5686391"/>
          </a:xfrm>
          <a:prstGeom prst="rect">
            <a:avLst/>
          </a:prstGeom>
          <a:noFill/>
          <a:ln w="12700">
            <a:noFill/>
            <a:miter lim="800000"/>
            <a:headEnd/>
            <a:tailEnd/>
          </a:ln>
          <a:effectLst/>
        </p:spPr>
      </p:pic>
    </p:spTree>
    <p:extLst>
      <p:ext uri="{BB962C8B-B14F-4D97-AF65-F5344CB8AC3E}">
        <p14:creationId xmlns:p14="http://schemas.microsoft.com/office/powerpoint/2010/main" val="3689748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bwMode="auto">
          <a:xfrm>
            <a:off x="401339" y="274437"/>
            <a:ext cx="8230045" cy="1342413"/>
          </a:xfrm>
          <a:prstGeom prst="rect">
            <a:avLst/>
          </a:prstGeom>
          <a:noFill/>
          <a:ln>
            <a:miter lim="800000"/>
            <a:headEnd/>
            <a:tailEnd/>
          </a:ln>
        </p:spPr>
        <p:txBody>
          <a:bodyPr vert="horz" wrap="square" lIns="84664" tIns="42332" rIns="84664" bIns="42332" numCol="1" anchor="t" anchorCtr="0" compatLnSpc="1">
            <a:prstTxWarp prst="textNoShape">
              <a:avLst/>
            </a:prstTxWarp>
            <a:normAutofit fontScale="90000"/>
          </a:bodyPr>
          <a:lstStyle/>
          <a:p>
            <a:r>
              <a:rPr lang="en-US" altLang="ko-KR" dirty="0" smtClean="0">
                <a:ea typeface="굴림" pitchFamily="34" charset="-127"/>
              </a:rPr>
              <a:t>AA Allocates Households &amp; Employment in 2035 BAU &amp; PRB</a:t>
            </a:r>
            <a:endParaRPr lang="en-US" dirty="0" smtClean="0"/>
          </a:p>
        </p:txBody>
      </p:sp>
      <p:graphicFrame>
        <p:nvGraphicFramePr>
          <p:cNvPr id="339557" name="Group 613"/>
          <p:cNvGraphicFramePr>
            <a:graphicFrameLocks noGrp="1"/>
          </p:cNvGraphicFramePr>
          <p:nvPr>
            <p:ph idx="1"/>
            <p:extLst>
              <p:ext uri="{D42A27DB-BD31-4B8C-83A1-F6EECF244321}">
                <p14:modId xmlns:p14="http://schemas.microsoft.com/office/powerpoint/2010/main" val="1395371326"/>
              </p:ext>
            </p:extLst>
          </p:nvPr>
        </p:nvGraphicFramePr>
        <p:xfrm>
          <a:off x="838200" y="1752600"/>
          <a:ext cx="7619999" cy="4572000"/>
        </p:xfrm>
        <a:graphic>
          <a:graphicData uri="http://schemas.openxmlformats.org/drawingml/2006/table">
            <a:tbl>
              <a:tblPr>
                <a:tableStyleId>{35758FB7-9AC5-4552-8A53-C91805E547FA}</a:tableStyleId>
              </a:tblPr>
              <a:tblGrid>
                <a:gridCol w="2640906"/>
                <a:gridCol w="2373965"/>
                <a:gridCol w="2605128"/>
              </a:tblGrid>
              <a:tr h="568287">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defRPr/>
                      </a:pPr>
                      <a:r>
                        <a:rPr kumimoji="0" lang="en-US" altLang="ko-KR" sz="2900" b="1" u="none" strike="noStrike" cap="none" normalizeH="0" baseline="0" dirty="0" smtClean="0">
                          <a:ln>
                            <a:noFill/>
                          </a:ln>
                          <a:effectLst/>
                        </a:rPr>
                        <a:t>Inputs</a:t>
                      </a:r>
                      <a:endParaRPr kumimoji="0" lang="en-US" altLang="ko-KR" sz="2900" b="1" i="0" u="none" strike="noStrike" cap="none" normalizeH="0" baseline="0" dirty="0" smtClean="0">
                        <a:ln>
                          <a:noFill/>
                        </a:ln>
                        <a:solidFill>
                          <a:schemeClr val="tx1"/>
                        </a:solidFill>
                        <a:effectLst/>
                        <a:latin typeface="Tahoma" pitchFamily="34" charset="0"/>
                        <a:ea typeface="Batang" pitchFamily="18" charset="-127"/>
                        <a:cs typeface="Arial" pitchFamily="34" charset="0"/>
                      </a:endParaRPr>
                    </a:p>
                  </a:txBody>
                  <a:tcPr marL="85461" marR="85461" marT="41819" marB="41819" horzOverflow="overflow"/>
                </a:tc>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b="1" u="none" strike="noStrike" cap="none" normalizeH="0" baseline="0" dirty="0" smtClean="0">
                          <a:ln>
                            <a:noFill/>
                          </a:ln>
                          <a:effectLst/>
                        </a:rPr>
                        <a:t>BAU</a:t>
                      </a:r>
                      <a:endParaRPr kumimoji="0" lang="en-US" altLang="ko-KR" sz="2900" b="1" i="0" u="none" strike="noStrike" cap="none" normalizeH="0" baseline="0" dirty="0" smtClean="0">
                        <a:ln>
                          <a:noFill/>
                        </a:ln>
                        <a:solidFill>
                          <a:schemeClr val="tx1"/>
                        </a:solidFill>
                        <a:effectLst/>
                        <a:latin typeface="Tahoma" pitchFamily="34" charset="0"/>
                        <a:ea typeface="Batang" pitchFamily="18" charset="-127"/>
                        <a:cs typeface="Arial" pitchFamily="34" charset="0"/>
                      </a:endParaRPr>
                    </a:p>
                  </a:txBody>
                  <a:tcPr marL="85461" marR="85461" marT="41819" marB="41819" horzOverflow="overflow"/>
                </a:tc>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b="1" u="none" strike="noStrike" cap="none" normalizeH="0" baseline="0" dirty="0" smtClean="0">
                          <a:ln>
                            <a:noFill/>
                          </a:ln>
                          <a:effectLst/>
                        </a:rPr>
                        <a:t>PRB</a:t>
                      </a:r>
                      <a:endParaRPr kumimoji="0" lang="en-US" altLang="ko-KR" sz="2900" b="1" i="0" u="none" strike="noStrike" cap="none" normalizeH="0" baseline="0" dirty="0" smtClean="0">
                        <a:ln>
                          <a:noFill/>
                        </a:ln>
                        <a:solidFill>
                          <a:schemeClr val="tx1"/>
                        </a:solidFill>
                        <a:effectLst/>
                        <a:latin typeface="Tahoma" pitchFamily="34" charset="0"/>
                        <a:ea typeface="Batang" pitchFamily="18" charset="-127"/>
                        <a:cs typeface="Arial" pitchFamily="34" charset="0"/>
                      </a:endParaRPr>
                    </a:p>
                  </a:txBody>
                  <a:tcPr marL="85461" marR="85461" marT="41819" marB="41819" horzOverflow="overflow"/>
                </a:tc>
              </a:tr>
              <a:tr h="1046144">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Land Use</a:t>
                      </a:r>
                      <a:endParaRPr kumimoji="0" lang="en-US" altLang="ko-KR" sz="2900" b="0" i="0" u="none" strike="noStrike" cap="none" normalizeH="0" baseline="0" dirty="0" smtClean="0">
                        <a:ln>
                          <a:noFill/>
                        </a:ln>
                        <a:solidFill>
                          <a:schemeClr val="tx1"/>
                        </a:solidFill>
                        <a:effectLst/>
                        <a:latin typeface="Tahoma" pitchFamily="34" charset="0"/>
                        <a:ea typeface="Batang" pitchFamily="18" charset="-127"/>
                        <a:cs typeface="Arial" pitchFamily="34" charset="0"/>
                      </a:endParaRPr>
                    </a:p>
                  </a:txBody>
                  <a:tcPr marL="85461" marR="85461" marT="41819" marB="41819" horzOverflow="overflow"/>
                </a:tc>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2035 BAU </a:t>
                      </a:r>
                    </a:p>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Floorspace </a:t>
                      </a:r>
                      <a:endParaRPr kumimoji="0" lang="en-US" altLang="ko-KR" sz="2900" b="0" i="0" u="none" strike="noStrike" cap="none" normalizeH="0" baseline="0" dirty="0" smtClean="0">
                        <a:ln>
                          <a:noFill/>
                        </a:ln>
                        <a:solidFill>
                          <a:schemeClr val="tx1"/>
                        </a:solidFill>
                        <a:effectLst/>
                        <a:latin typeface="Tahoma" pitchFamily="34" charset="0"/>
                        <a:ea typeface="Batang" pitchFamily="18" charset="-127"/>
                        <a:cs typeface="Arial" pitchFamily="34" charset="0"/>
                      </a:endParaRPr>
                    </a:p>
                  </a:txBody>
                  <a:tcPr marL="85461" marR="85461" marT="41819" marB="41819" horzOverflow="overflow"/>
                </a:tc>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2035 PRB</a:t>
                      </a:r>
                    </a:p>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Floorspace</a:t>
                      </a:r>
                      <a:endParaRPr kumimoji="0" lang="en-US" altLang="ko-KR" sz="2900" b="0" i="0" u="none" strike="noStrike" cap="none" normalizeH="0" baseline="0" dirty="0" smtClean="0">
                        <a:ln>
                          <a:noFill/>
                        </a:ln>
                        <a:solidFill>
                          <a:schemeClr val="tx1"/>
                        </a:solidFill>
                        <a:effectLst/>
                        <a:latin typeface="Tahoma" pitchFamily="34" charset="0"/>
                        <a:ea typeface="Batang" pitchFamily="18" charset="-127"/>
                        <a:cs typeface="Arial" pitchFamily="34" charset="0"/>
                      </a:endParaRPr>
                    </a:p>
                  </a:txBody>
                  <a:tcPr marL="85461" marR="85461" marT="41819" marB="41819" horzOverflow="overflow"/>
                </a:tc>
              </a:tr>
              <a:tr h="2957569">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Travel:</a:t>
                      </a:r>
                    </a:p>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zone to zone</a:t>
                      </a:r>
                    </a:p>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by mode,</a:t>
                      </a:r>
                    </a:p>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purpose &amp;</a:t>
                      </a:r>
                    </a:p>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time</a:t>
                      </a:r>
                      <a:endParaRPr kumimoji="0" lang="en-US" altLang="ko-KR" sz="2900" b="0" i="0" u="none" strike="noStrike" cap="none" normalizeH="0" baseline="0" dirty="0" smtClean="0">
                        <a:ln>
                          <a:noFill/>
                        </a:ln>
                        <a:solidFill>
                          <a:schemeClr val="tx1"/>
                        </a:solidFill>
                        <a:effectLst/>
                        <a:latin typeface="Tahoma" pitchFamily="34" charset="0"/>
                        <a:ea typeface="Batang" pitchFamily="18" charset="-127"/>
                        <a:cs typeface="Arial" pitchFamily="34" charset="0"/>
                      </a:endParaRPr>
                    </a:p>
                  </a:txBody>
                  <a:tcPr marL="85461" marR="85461" marT="41819" marB="41819" horzOverflow="overflow"/>
                </a:tc>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2035 travel </a:t>
                      </a:r>
                    </a:p>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time/cost </a:t>
                      </a:r>
                    </a:p>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SACSIM BAU</a:t>
                      </a:r>
                      <a:endParaRPr kumimoji="0" lang="en-US" altLang="ko-KR" sz="2900" b="0" i="0" u="none" strike="noStrike" cap="none" normalizeH="0" baseline="0" dirty="0" smtClean="0">
                        <a:ln>
                          <a:noFill/>
                        </a:ln>
                        <a:solidFill>
                          <a:schemeClr val="tx1"/>
                        </a:solidFill>
                        <a:effectLst/>
                        <a:latin typeface="Tahoma" pitchFamily="34" charset="0"/>
                        <a:ea typeface="Batang" pitchFamily="18" charset="-127"/>
                        <a:cs typeface="Arial" pitchFamily="34" charset="0"/>
                      </a:endParaRPr>
                    </a:p>
                  </a:txBody>
                  <a:tcPr marL="85461" marR="85461" marT="41819" marB="41819" horzOverflow="overflow"/>
                </a:tc>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2035 travel </a:t>
                      </a:r>
                    </a:p>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time/cost </a:t>
                      </a:r>
                    </a:p>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2900" u="none" strike="noStrike" cap="none" normalizeH="0" baseline="0" dirty="0" smtClean="0">
                          <a:ln>
                            <a:noFill/>
                          </a:ln>
                          <a:effectLst/>
                        </a:rPr>
                        <a:t>SACSIM PRB</a:t>
                      </a:r>
                    </a:p>
                  </a:txBody>
                  <a:tcPr marL="85461" marR="85461" marT="41819" marB="41819" horzOverflow="overflow"/>
                </a:tc>
              </a:tr>
            </a:tbl>
          </a:graphicData>
        </a:graphic>
      </p:graphicFrame>
    </p:spTree>
    <p:extLst>
      <p:ext uri="{BB962C8B-B14F-4D97-AF65-F5344CB8AC3E}">
        <p14:creationId xmlns:p14="http://schemas.microsoft.com/office/powerpoint/2010/main" val="3330529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Land  Use and Transportation Plans</a:t>
            </a:r>
            <a:endParaRPr lang="en-US" dirty="0"/>
          </a:p>
        </p:txBody>
      </p:sp>
      <p:sp>
        <p:nvSpPr>
          <p:cNvPr id="3" name="Content Placeholder 2"/>
          <p:cNvSpPr>
            <a:spLocks noGrp="1"/>
          </p:cNvSpPr>
          <p:nvPr>
            <p:ph idx="1"/>
          </p:nvPr>
        </p:nvSpPr>
        <p:spPr/>
        <p:txBody>
          <a:bodyPr/>
          <a:lstStyle/>
          <a:p>
            <a:r>
              <a:rPr lang="en-US" dirty="0" smtClean="0"/>
              <a:t>Reduce Travel, Wage &amp; Housing Costs due to Better Accessibility</a:t>
            </a:r>
          </a:p>
          <a:p>
            <a:r>
              <a:rPr lang="en-US" dirty="0" smtClean="0"/>
              <a:t>Increase Net Benefits (i.e., More Economic Consumption &amp; Production)</a:t>
            </a:r>
          </a:p>
          <a:p>
            <a:r>
              <a:rPr lang="en-US" dirty="0" smtClean="0"/>
              <a:t>Reduce Net Benefits for High Income Household </a:t>
            </a:r>
          </a:p>
          <a:p>
            <a:pPr lvl="1"/>
            <a:r>
              <a:rPr lang="en-US" dirty="0" smtClean="0"/>
              <a:t>Preference for Luxury Housing &amp; More Affected by Change in Wage</a:t>
            </a:r>
            <a:endParaRPr lang="en-US" dirty="0"/>
          </a:p>
        </p:txBody>
      </p:sp>
    </p:spTree>
    <p:extLst>
      <p:ext uri="{BB962C8B-B14F-4D97-AF65-F5344CB8AC3E}">
        <p14:creationId xmlns:p14="http://schemas.microsoft.com/office/powerpoint/2010/main" val="2462477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Life-Cycle Analysis</a:t>
            </a:r>
            <a:endParaRPr lang="en-US" dirty="0"/>
          </a:p>
        </p:txBody>
      </p:sp>
      <p:sp>
        <p:nvSpPr>
          <p:cNvPr id="5" name="Text Placeholder 4"/>
          <p:cNvSpPr>
            <a:spLocks noGrp="1"/>
          </p:cNvSpPr>
          <p:nvPr>
            <p:ph type="body" idx="1"/>
          </p:nvPr>
        </p:nvSpPr>
        <p:spPr/>
        <p:txBody>
          <a:bodyPr/>
          <a:lstStyle/>
          <a:p>
            <a:r>
              <a:rPr lang="en-US" dirty="0" smtClean="0"/>
              <a:t>Comparing PRB and BAU Economic Outputs</a:t>
            </a:r>
            <a:endParaRPr lang="en-US" dirty="0"/>
          </a:p>
        </p:txBody>
      </p:sp>
    </p:spTree>
    <p:extLst>
      <p:ext uri="{BB962C8B-B14F-4D97-AF65-F5344CB8AC3E}">
        <p14:creationId xmlns:p14="http://schemas.microsoft.com/office/powerpoint/2010/main" val="3611115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Lifecycle GHG Impacts of Sacramento’s Regional Plan</a:t>
            </a:r>
            <a:endParaRPr lang="en-US" sz="4000" dirty="0"/>
          </a:p>
        </p:txBody>
      </p:sp>
      <p:sp>
        <p:nvSpPr>
          <p:cNvPr id="8" name="Content Placeholder 7"/>
          <p:cNvSpPr>
            <a:spLocks noGrp="1"/>
          </p:cNvSpPr>
          <p:nvPr>
            <p:ph idx="1"/>
          </p:nvPr>
        </p:nvSpPr>
        <p:spPr>
          <a:xfrm>
            <a:off x="304800" y="1447800"/>
            <a:ext cx="8382000" cy="5181600"/>
          </a:xfrm>
        </p:spPr>
        <p:txBody>
          <a:bodyPr>
            <a:noAutofit/>
          </a:bodyPr>
          <a:lstStyle/>
          <a:p>
            <a:r>
              <a:rPr lang="en-US" dirty="0" smtClean="0"/>
              <a:t>Sacramento’s regional plan (relative to the BAU) is expected to have the following GHG impacts:</a:t>
            </a:r>
          </a:p>
          <a:p>
            <a:pPr lvl="1"/>
            <a:r>
              <a:rPr lang="en-US" sz="2800" dirty="0" smtClean="0"/>
              <a:t>Reduced vehicle travel.  </a:t>
            </a:r>
          </a:p>
          <a:p>
            <a:pPr lvl="1"/>
            <a:r>
              <a:rPr lang="en-US" sz="2800" dirty="0" smtClean="0"/>
              <a:t>Reduced manufactured construction materials (shift </a:t>
            </a:r>
            <a:r>
              <a:rPr lang="en-US" sz="2800" dirty="0"/>
              <a:t>from </a:t>
            </a:r>
            <a:r>
              <a:rPr lang="en-US" sz="2800" dirty="0" smtClean="0"/>
              <a:t>larger to smaller housing units).</a:t>
            </a:r>
            <a:endParaRPr lang="en-US" sz="2800" dirty="0"/>
          </a:p>
          <a:p>
            <a:pPr lvl="1"/>
            <a:r>
              <a:rPr lang="en-US" sz="2800" dirty="0" smtClean="0"/>
              <a:t>Increased regional production &amp; consumption (PECAS analysis). </a:t>
            </a:r>
          </a:p>
          <a:p>
            <a:r>
              <a:rPr lang="en-US" dirty="0" smtClean="0"/>
              <a:t>The </a:t>
            </a:r>
            <a:r>
              <a:rPr lang="en-US" dirty="0"/>
              <a:t>net </a:t>
            </a:r>
            <a:r>
              <a:rPr lang="en-US" dirty="0" smtClean="0"/>
              <a:t>effect </a:t>
            </a:r>
            <a:r>
              <a:rPr lang="en-US" dirty="0"/>
              <a:t>of these opposing GHG impacts is not well understood. </a:t>
            </a:r>
          </a:p>
        </p:txBody>
      </p:sp>
    </p:spTree>
    <p:extLst>
      <p:ext uri="{BB962C8B-B14F-4D97-AF65-F5344CB8AC3E}">
        <p14:creationId xmlns:p14="http://schemas.microsoft.com/office/powerpoint/2010/main" val="2508052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lstStyle/>
          <a:p>
            <a:r>
              <a:rPr lang="en-US" dirty="0" smtClean="0"/>
              <a:t>Acknowledgements</a:t>
            </a:r>
            <a:endParaRPr lang="en-US" dirty="0"/>
          </a:p>
        </p:txBody>
      </p:sp>
      <p:sp>
        <p:nvSpPr>
          <p:cNvPr id="3" name="Content Placeholder 2"/>
          <p:cNvSpPr>
            <a:spLocks noGrp="1"/>
          </p:cNvSpPr>
          <p:nvPr>
            <p:ph idx="1"/>
          </p:nvPr>
        </p:nvSpPr>
        <p:spPr>
          <a:xfrm>
            <a:off x="228600" y="1524000"/>
            <a:ext cx="8610600" cy="5105399"/>
          </a:xfrm>
        </p:spPr>
        <p:txBody>
          <a:bodyPr>
            <a:normAutofit/>
          </a:bodyPr>
          <a:lstStyle/>
          <a:p>
            <a:pPr marL="292100" lvl="1" indent="-292100">
              <a:spcBef>
                <a:spcPts val="0"/>
              </a:spcBef>
              <a:buClr>
                <a:schemeClr val="accent1"/>
              </a:buClr>
              <a:buSzPct val="70000"/>
              <a:buFont typeface="Wingdings 2"/>
              <a:buChar char=""/>
            </a:pPr>
            <a:r>
              <a:rPr lang="en-US" sz="3200" u="sng" dirty="0" smtClean="0"/>
              <a:t>Co-Authors</a:t>
            </a:r>
            <a:r>
              <a:rPr lang="en-US" sz="3200" dirty="0" smtClean="0"/>
              <a:t>: </a:t>
            </a:r>
          </a:p>
          <a:p>
            <a:pPr marL="474980" lvl="2" indent="-292100">
              <a:spcBef>
                <a:spcPts val="0"/>
              </a:spcBef>
              <a:buClr>
                <a:schemeClr val="accent1"/>
              </a:buClr>
              <a:buSzPct val="70000"/>
              <a:buFont typeface="Wingdings 2"/>
              <a:buChar char=""/>
            </a:pPr>
            <a:r>
              <a:rPr lang="en-US" sz="2900" dirty="0" smtClean="0"/>
              <a:t>Elliot Martin, Doug </a:t>
            </a:r>
            <a:r>
              <a:rPr lang="en-US" sz="2900" dirty="0"/>
              <a:t>Hunt, John Abraham, Margot </a:t>
            </a:r>
            <a:r>
              <a:rPr lang="en-US" sz="2900" dirty="0" smtClean="0"/>
              <a:t>Spiller &amp; Brenda Dix</a:t>
            </a:r>
          </a:p>
          <a:p>
            <a:pPr marL="292100" lvl="1" indent="-292100">
              <a:spcBef>
                <a:spcPts val="0"/>
              </a:spcBef>
              <a:buClr>
                <a:schemeClr val="accent1"/>
              </a:buClr>
              <a:buSzPct val="70000"/>
              <a:buFont typeface="Wingdings 2"/>
              <a:buChar char=""/>
            </a:pPr>
            <a:r>
              <a:rPr lang="en-US" sz="3200" u="sng" dirty="0" smtClean="0"/>
              <a:t>Technical Assistance</a:t>
            </a:r>
            <a:r>
              <a:rPr lang="en-US" sz="3200" dirty="0" smtClean="0"/>
              <a:t>: </a:t>
            </a:r>
          </a:p>
          <a:p>
            <a:pPr marL="474980" lvl="2" indent="-292100">
              <a:spcBef>
                <a:spcPts val="0"/>
              </a:spcBef>
              <a:buClr>
                <a:schemeClr val="accent1"/>
              </a:buClr>
              <a:buSzPct val="70000"/>
              <a:buFont typeface="Wingdings 2"/>
              <a:buChar char=""/>
            </a:pPr>
            <a:r>
              <a:rPr lang="en-US" sz="2900" dirty="0" smtClean="0"/>
              <a:t>Gordon Garry &amp; Bruce Griesenbeck, SACOG</a:t>
            </a:r>
          </a:p>
          <a:p>
            <a:r>
              <a:rPr lang="en-US" u="sng" dirty="0"/>
              <a:t>Financial </a:t>
            </a:r>
            <a:r>
              <a:rPr lang="en-US" u="sng" dirty="0" smtClean="0"/>
              <a:t>Support</a:t>
            </a:r>
            <a:r>
              <a:rPr lang="en-US" dirty="0" smtClean="0"/>
              <a:t>:</a:t>
            </a:r>
            <a:endParaRPr lang="en-US" dirty="0"/>
          </a:p>
          <a:p>
            <a:pPr lvl="1"/>
            <a:r>
              <a:rPr lang="en-US" sz="2900" dirty="0"/>
              <a:t>Mineta Transportation Institute</a:t>
            </a:r>
          </a:p>
          <a:p>
            <a:pPr lvl="1"/>
            <a:r>
              <a:rPr lang="en-US" sz="2900" dirty="0"/>
              <a:t>California Department of Transportation</a:t>
            </a:r>
          </a:p>
          <a:p>
            <a:pPr lvl="1"/>
            <a:r>
              <a:rPr lang="en-US" sz="2900" dirty="0"/>
              <a:t>University of California</a:t>
            </a:r>
          </a:p>
          <a:p>
            <a:pPr marL="292100" lvl="1" indent="-292100">
              <a:spcBef>
                <a:spcPts val="0"/>
              </a:spcBef>
              <a:buClr>
                <a:schemeClr val="accent1"/>
              </a:buClr>
              <a:buSzPct val="70000"/>
              <a:buFont typeface="Wingdings 2"/>
              <a:buChar char=""/>
            </a:pPr>
            <a:endParaRPr lang="en-US" sz="3200" dirty="0"/>
          </a:p>
          <a:p>
            <a:endParaRPr lang="en-US" dirty="0"/>
          </a:p>
        </p:txBody>
      </p:sp>
    </p:spTree>
    <p:extLst>
      <p:ext uri="{BB962C8B-B14F-4D97-AF65-F5344CB8AC3E}">
        <p14:creationId xmlns:p14="http://schemas.microsoft.com/office/powerpoint/2010/main" val="1276267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Analysis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Economic Input-Output Life Cycle Assessment model (EIOLCA) is applied to evaluate effects </a:t>
            </a:r>
            <a:r>
              <a:rPr lang="en-US" dirty="0" smtClean="0"/>
              <a:t>of changes </a:t>
            </a:r>
            <a:r>
              <a:rPr lang="en-US" dirty="0"/>
              <a:t>in economic production and consumption as well as housing </a:t>
            </a:r>
            <a:r>
              <a:rPr lang="en-US" dirty="0" smtClean="0"/>
              <a:t>construction using the results of the PECAS simulation. </a:t>
            </a:r>
          </a:p>
          <a:p>
            <a:endParaRPr lang="en-US" dirty="0"/>
          </a:p>
        </p:txBody>
      </p:sp>
    </p:spTree>
    <p:extLst>
      <p:ext uri="{BB962C8B-B14F-4D97-AF65-F5344CB8AC3E}">
        <p14:creationId xmlns:p14="http://schemas.microsoft.com/office/powerpoint/2010/main" val="1230935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Results</a:t>
            </a:r>
            <a:endParaRPr lang="en-US" dirty="0"/>
          </a:p>
        </p:txBody>
      </p:sp>
      <p:sp>
        <p:nvSpPr>
          <p:cNvPr id="3" name="Content Placeholder 2"/>
          <p:cNvSpPr>
            <a:spLocks noGrp="1"/>
          </p:cNvSpPr>
          <p:nvPr>
            <p:ph idx="1"/>
          </p:nvPr>
        </p:nvSpPr>
        <p:spPr>
          <a:xfrm>
            <a:off x="457200" y="1646236"/>
            <a:ext cx="8229600" cy="4906963"/>
          </a:xfrm>
        </p:spPr>
        <p:txBody>
          <a:bodyPr>
            <a:normAutofit/>
          </a:bodyPr>
          <a:lstStyle/>
          <a:p>
            <a:r>
              <a:rPr lang="en-US" dirty="0" smtClean="0"/>
              <a:t>Total </a:t>
            </a:r>
            <a:r>
              <a:rPr lang="en-US" dirty="0"/>
              <a:t>CO2e </a:t>
            </a:r>
            <a:r>
              <a:rPr lang="en-US" dirty="0" smtClean="0"/>
              <a:t>increases </a:t>
            </a:r>
            <a:r>
              <a:rPr lang="en-US" dirty="0"/>
              <a:t>by 1,037,864 metric tons from </a:t>
            </a:r>
            <a:r>
              <a:rPr lang="en-US" dirty="0" smtClean="0"/>
              <a:t>increased economic activity in the plan over </a:t>
            </a:r>
            <a:r>
              <a:rPr lang="en-US" dirty="0"/>
              <a:t>25 years.  </a:t>
            </a:r>
            <a:endParaRPr lang="en-US" dirty="0" smtClean="0"/>
          </a:p>
          <a:p>
            <a:r>
              <a:rPr lang="en-US" dirty="0" smtClean="0"/>
              <a:t>However</a:t>
            </a:r>
            <a:r>
              <a:rPr lang="en-US" dirty="0"/>
              <a:t>, </a:t>
            </a:r>
            <a:r>
              <a:rPr lang="en-US" dirty="0" smtClean="0"/>
              <a:t>a shift </a:t>
            </a:r>
            <a:r>
              <a:rPr lang="en-US" dirty="0"/>
              <a:t>in construction from larger </a:t>
            </a:r>
            <a:r>
              <a:rPr lang="en-US" dirty="0" smtClean="0"/>
              <a:t>to </a:t>
            </a:r>
            <a:r>
              <a:rPr lang="en-US" dirty="0"/>
              <a:t>smaller </a:t>
            </a:r>
            <a:r>
              <a:rPr lang="en-US" dirty="0" smtClean="0"/>
              <a:t>homes reduces GHGs by 2,165,959 </a:t>
            </a:r>
            <a:r>
              <a:rPr lang="en-US" dirty="0"/>
              <a:t>metric tons</a:t>
            </a:r>
            <a:r>
              <a:rPr lang="en-US" dirty="0" smtClean="0"/>
              <a:t>. </a:t>
            </a:r>
          </a:p>
          <a:p>
            <a:r>
              <a:rPr lang="en-US" dirty="0" smtClean="0"/>
              <a:t>Upstream construction effects appear to more than offset those of increased economic activity in the plan. </a:t>
            </a:r>
            <a:endParaRPr lang="en-US" dirty="0"/>
          </a:p>
          <a:p>
            <a:pPr marL="0" indent="0">
              <a:buNone/>
            </a:pPr>
            <a:endParaRPr lang="en-US" dirty="0"/>
          </a:p>
        </p:txBody>
      </p:sp>
    </p:spTree>
    <p:extLst>
      <p:ext uri="{BB962C8B-B14F-4D97-AF65-F5344CB8AC3E}">
        <p14:creationId xmlns:p14="http://schemas.microsoft.com/office/powerpoint/2010/main" val="267463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a:t>
            </a:r>
            <a:r>
              <a:rPr lang="en-US" dirty="0" smtClean="0"/>
              <a:t>Incentives </a:t>
            </a:r>
            <a:r>
              <a:rPr lang="en-US" dirty="0" smtClean="0"/>
              <a:t>&amp; </a:t>
            </a:r>
            <a:r>
              <a:rPr lang="en-US" dirty="0" smtClean="0"/>
              <a:t>Disincentives </a:t>
            </a:r>
            <a:r>
              <a:rPr lang="en-US" dirty="0" smtClean="0"/>
              <a:t>for Local Governments to Implement Regional Land Use and Transportation Plans</a:t>
            </a:r>
            <a:endParaRPr lang="en-US" dirty="0"/>
          </a:p>
        </p:txBody>
      </p:sp>
    </p:spTree>
    <p:extLst>
      <p:ext uri="{BB962C8B-B14F-4D97-AF65-F5344CB8AC3E}">
        <p14:creationId xmlns:p14="http://schemas.microsoft.com/office/powerpoint/2010/main" val="2979827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bwMode="auto">
          <a:xfrm>
            <a:off x="304800" y="274436"/>
            <a:ext cx="8458199" cy="1173364"/>
          </a:xfrm>
          <a:prstGeom prst="rect">
            <a:avLst/>
          </a:prstGeom>
          <a:noFill/>
          <a:ln>
            <a:miter lim="800000"/>
            <a:headEnd/>
            <a:tailEnd/>
          </a:ln>
        </p:spPr>
        <p:txBody>
          <a:bodyPr vert="horz" wrap="square" lIns="84664" tIns="42332" rIns="84664" bIns="42332" numCol="1" anchor="t" anchorCtr="0" compatLnSpc="1">
            <a:prstTxWarp prst="textNoShape">
              <a:avLst/>
            </a:prstTxWarp>
            <a:noAutofit/>
          </a:bodyPr>
          <a:lstStyle/>
          <a:p>
            <a:r>
              <a:rPr lang="en-US" altLang="ko-KR" sz="3200" dirty="0">
                <a:ea typeface="굴림" pitchFamily="34" charset="-127"/>
              </a:rPr>
              <a:t>AA Allocates 2035 Households &amp; Employment</a:t>
            </a:r>
            <a:endParaRPr lang="en-US" sz="3200" dirty="0"/>
          </a:p>
        </p:txBody>
      </p:sp>
      <p:graphicFrame>
        <p:nvGraphicFramePr>
          <p:cNvPr id="339557" name="Group 613"/>
          <p:cNvGraphicFramePr>
            <a:graphicFrameLocks noGrp="1"/>
          </p:cNvGraphicFramePr>
          <p:nvPr>
            <p:ph idx="1"/>
            <p:extLst>
              <p:ext uri="{D42A27DB-BD31-4B8C-83A1-F6EECF244321}">
                <p14:modId xmlns:p14="http://schemas.microsoft.com/office/powerpoint/2010/main" val="3569090673"/>
              </p:ext>
            </p:extLst>
          </p:nvPr>
        </p:nvGraphicFramePr>
        <p:xfrm>
          <a:off x="441398" y="1523999"/>
          <a:ext cx="8474002" cy="4331271"/>
        </p:xfrm>
        <a:graphic>
          <a:graphicData uri="http://schemas.openxmlformats.org/drawingml/2006/table">
            <a:tbl>
              <a:tblPr>
                <a:tableStyleId>{35758FB7-9AC5-4552-8A53-C91805E547FA}</a:tableStyleId>
              </a:tblPr>
              <a:tblGrid>
                <a:gridCol w="3749602"/>
                <a:gridCol w="4724400"/>
              </a:tblGrid>
              <a:tr h="1153827">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defRPr/>
                      </a:pPr>
                      <a:r>
                        <a:rPr kumimoji="0" lang="en-US" altLang="ko-KR" sz="3200" b="1" u="none" strike="noStrike" cap="none" normalizeH="0" baseline="0" dirty="0" smtClean="0">
                          <a:ln>
                            <a:noFill/>
                          </a:ln>
                          <a:effectLst/>
                          <a:latin typeface="+mn-lt"/>
                        </a:rPr>
                        <a:t>Inputs</a:t>
                      </a:r>
                      <a:endParaRPr kumimoji="0" lang="en-US" altLang="ko-KR" sz="3200" b="1" u="none" strike="noStrike" cap="none" normalizeH="0" baseline="0" dirty="0" smtClean="0">
                        <a:ln>
                          <a:noFill/>
                        </a:ln>
                        <a:effectLst/>
                        <a:latin typeface="+mn-lt"/>
                      </a:endParaRPr>
                    </a:p>
                  </a:txBody>
                  <a:tcPr marL="85461" marR="85461" marT="41819" marB="41819" horzOverflow="overflow"/>
                </a:tc>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3200" b="1" u="none" strike="noStrike" cap="none" normalizeH="0" baseline="0" dirty="0" smtClean="0">
                          <a:ln>
                            <a:noFill/>
                          </a:ln>
                          <a:effectLst/>
                          <a:latin typeface="+mn-lt"/>
                        </a:rPr>
                        <a:t>Partial Conformity: </a:t>
                      </a:r>
                    </a:p>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3200" b="1" u="none" strike="noStrike" cap="none" normalizeH="0" baseline="0" dirty="0" smtClean="0">
                          <a:ln>
                            <a:noFill/>
                          </a:ln>
                          <a:effectLst/>
                          <a:latin typeface="+mn-lt"/>
                        </a:rPr>
                        <a:t>150 Scenarios</a:t>
                      </a:r>
                      <a:endParaRPr kumimoji="0" lang="en-US" altLang="ko-KR" sz="3200" b="1" i="0" u="none" strike="noStrike" cap="none" normalizeH="0" baseline="0" dirty="0" smtClean="0">
                        <a:ln>
                          <a:noFill/>
                        </a:ln>
                        <a:solidFill>
                          <a:schemeClr val="tx1"/>
                        </a:solidFill>
                        <a:effectLst/>
                        <a:latin typeface="+mn-lt"/>
                        <a:ea typeface="Batang" pitchFamily="18" charset="-127"/>
                        <a:cs typeface="Arial" pitchFamily="34" charset="0"/>
                      </a:endParaRPr>
                    </a:p>
                  </a:txBody>
                  <a:tcPr marL="85461" marR="85461" marT="41819" marB="41819" horzOverflow="overflow"/>
                </a:tc>
              </a:tr>
              <a:tr h="1626686">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3200" u="none" strike="noStrike" cap="none" normalizeH="0" baseline="0" dirty="0" smtClean="0">
                          <a:ln>
                            <a:noFill/>
                          </a:ln>
                          <a:effectLst/>
                          <a:latin typeface="+mn-lt"/>
                        </a:rPr>
                        <a:t>BAU Floorspace</a:t>
                      </a:r>
                      <a:endParaRPr kumimoji="0" lang="en-US" altLang="ko-KR" sz="3200" b="0" i="0" u="none" strike="noStrike" cap="none" normalizeH="0" baseline="0" dirty="0" smtClean="0">
                        <a:ln>
                          <a:noFill/>
                        </a:ln>
                        <a:solidFill>
                          <a:schemeClr val="tx1"/>
                        </a:solidFill>
                        <a:effectLst/>
                        <a:latin typeface="+mn-lt"/>
                        <a:ea typeface="Batang" pitchFamily="18" charset="-127"/>
                        <a:cs typeface="Arial" pitchFamily="34" charset="0"/>
                      </a:endParaRPr>
                    </a:p>
                  </a:txBody>
                  <a:tcPr marL="85461" marR="85461" marT="41819" marB="41819" horzOverflow="overflow"/>
                </a:tc>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solidFill>
                            <a:schemeClr val="bg1"/>
                          </a:solidFill>
                          <a:effectLst/>
                          <a:latin typeface="+mn-lt"/>
                          <a:ea typeface="Batang" pitchFamily="18" charset="-127"/>
                          <a:cs typeface="Arial" pitchFamily="34" charset="0"/>
                        </a:rPr>
                        <a:t>Jurisdictions &amp;</a:t>
                      </a:r>
                    </a:p>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solidFill>
                            <a:schemeClr val="bg1"/>
                          </a:solidFill>
                          <a:effectLst/>
                          <a:latin typeface="+mn-lt"/>
                          <a:ea typeface="Batang" pitchFamily="18" charset="-127"/>
                          <a:cs typeface="Arial" pitchFamily="34" charset="0"/>
                        </a:rPr>
                        <a:t>Percentage</a:t>
                      </a:r>
                    </a:p>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solidFill>
                            <a:schemeClr val="bg1"/>
                          </a:solidFill>
                          <a:effectLst/>
                          <a:latin typeface="+mn-lt"/>
                          <a:ea typeface="Batang" pitchFamily="18" charset="-127"/>
                          <a:cs typeface="Arial" pitchFamily="34" charset="0"/>
                        </a:rPr>
                        <a:t>Randomly Assigned</a:t>
                      </a:r>
                    </a:p>
                  </a:txBody>
                  <a:tcPr marL="85461" marR="85461" marT="41819" marB="41819" horzOverflow="overflow"/>
                </a:tc>
              </a:tr>
              <a:tr h="823046">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3200" u="none" strike="noStrike" cap="none" normalizeH="0" baseline="0" dirty="0" smtClean="0">
                          <a:ln>
                            <a:noFill/>
                          </a:ln>
                          <a:effectLst/>
                          <a:latin typeface="+mn-lt"/>
                        </a:rPr>
                        <a:t>PRB Floorspace</a:t>
                      </a:r>
                      <a:endParaRPr kumimoji="0" lang="en-US" altLang="ko-KR" sz="3200" b="0" i="0" u="none" strike="noStrike" cap="none" normalizeH="0" baseline="0" dirty="0" smtClean="0">
                        <a:ln>
                          <a:noFill/>
                        </a:ln>
                        <a:solidFill>
                          <a:schemeClr val="tx1"/>
                        </a:solidFill>
                        <a:effectLst/>
                        <a:latin typeface="+mn-lt"/>
                        <a:ea typeface="Batang" pitchFamily="18" charset="-127"/>
                        <a:cs typeface="Arial" pitchFamily="34" charset="0"/>
                      </a:endParaRPr>
                    </a:p>
                  </a:txBody>
                  <a:tcPr marL="85461" marR="85461" marT="41819" marB="41819" horzOverflow="overflow"/>
                </a:tc>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solidFill>
                            <a:schemeClr val="bg1"/>
                          </a:solidFill>
                          <a:effectLst/>
                          <a:latin typeface="+mn-lt"/>
                          <a:ea typeface="Batang" pitchFamily="18" charset="-127"/>
                          <a:cs typeface="Arial" pitchFamily="34" charset="0"/>
                        </a:rPr>
                        <a:t>Remainder</a:t>
                      </a:r>
                    </a:p>
                  </a:txBody>
                  <a:tcPr marL="85461" marR="85461" marT="41819" marB="41819" horzOverflow="overflow"/>
                </a:tc>
              </a:tr>
              <a:tr h="727712">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solidFill>
                            <a:schemeClr val="dk1"/>
                          </a:solidFill>
                          <a:effectLst/>
                          <a:latin typeface="+mn-lt"/>
                          <a:ea typeface="+mn-ea"/>
                          <a:cs typeface="+mn-cs"/>
                        </a:rPr>
                        <a:t>Travel</a:t>
                      </a:r>
                      <a:endParaRPr kumimoji="0" lang="en-US" altLang="ko-KR" sz="3200" b="0" i="0" u="none" strike="noStrike" cap="none" normalizeH="0" baseline="0" dirty="0" smtClean="0">
                        <a:ln>
                          <a:noFill/>
                        </a:ln>
                        <a:solidFill>
                          <a:schemeClr val="tx1"/>
                        </a:solidFill>
                        <a:effectLst/>
                        <a:latin typeface="+mn-lt"/>
                        <a:ea typeface="Batang" pitchFamily="18" charset="-127"/>
                        <a:cs typeface="Arial" pitchFamily="34" charset="0"/>
                      </a:endParaRPr>
                    </a:p>
                  </a:txBody>
                  <a:tcPr marL="85461" marR="85461" marT="41819" marB="41819" horzOverflow="overflow"/>
                </a:tc>
                <a:tc>
                  <a:txBody>
                    <a:bodyPr/>
                    <a:lstStyle/>
                    <a:p>
                      <a:pPr marL="366713" marR="0" lvl="0" indent="-366713" algn="l" defTabSz="977900" rtl="0" eaLnBrk="0" fontAlgn="base" latinLnBrk="0" hangingPunct="0">
                        <a:lnSpc>
                          <a:spcPct val="100000"/>
                        </a:lnSpc>
                        <a:spcBef>
                          <a:spcPct val="0"/>
                        </a:spcBef>
                        <a:spcAft>
                          <a:spcPct val="0"/>
                        </a:spcAft>
                        <a:buClrTx/>
                        <a:buSzTx/>
                        <a:buFontTx/>
                        <a:buNone/>
                        <a:tabLst/>
                      </a:pPr>
                      <a:r>
                        <a:rPr kumimoji="0" lang="en-US" altLang="ko-KR" sz="3200" u="none" strike="noStrike" cap="none" normalizeH="0" baseline="0" dirty="0" smtClean="0">
                          <a:ln>
                            <a:noFill/>
                          </a:ln>
                          <a:effectLst/>
                          <a:latin typeface="+mn-lt"/>
                        </a:rPr>
                        <a:t>SACSIM PRB</a:t>
                      </a:r>
                    </a:p>
                  </a:txBody>
                  <a:tcPr marL="85461" marR="85461" marT="41819" marB="41819" horzOverflow="overflow"/>
                </a:tc>
              </a:tr>
            </a:tbl>
          </a:graphicData>
        </a:graphic>
      </p:graphicFrame>
    </p:spTree>
    <p:extLst>
      <p:ext uri="{BB962C8B-B14F-4D97-AF65-F5344CB8AC3E}">
        <p14:creationId xmlns:p14="http://schemas.microsoft.com/office/powerpoint/2010/main" val="774016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bwMode="auto">
          <a:xfrm>
            <a:off x="227747" y="381000"/>
            <a:ext cx="8611453" cy="990600"/>
          </a:xfrm>
          <a:prstGeom prst="rect">
            <a:avLst/>
          </a:prstGeom>
          <a:noFill/>
          <a:ln>
            <a:miter lim="800000"/>
            <a:headEnd/>
            <a:tailEnd/>
          </a:ln>
        </p:spPr>
        <p:txBody>
          <a:bodyPr vert="horz" wrap="square" lIns="84664" tIns="42332" rIns="84664" bIns="42332" numCol="1" anchor="t" anchorCtr="0" compatLnSpc="1">
            <a:prstTxWarp prst="textNoShape">
              <a:avLst/>
            </a:prstTxWarp>
            <a:noAutofit/>
          </a:bodyPr>
          <a:lstStyle/>
          <a:p>
            <a:r>
              <a:rPr lang="en-US" sz="4000" dirty="0">
                <a:effectLst>
                  <a:outerShdw blurRad="38100" dist="38100" dir="2700000" algn="tl">
                    <a:srgbClr val="000000">
                      <a:alpha val="43137"/>
                    </a:srgbClr>
                  </a:outerShdw>
                </a:effectLst>
              </a:rPr>
              <a:t>Partial Jurisdictional Compliance</a:t>
            </a:r>
          </a:p>
        </p:txBody>
      </p:sp>
      <p:sp>
        <p:nvSpPr>
          <p:cNvPr id="331779" name="Rectangle 3"/>
          <p:cNvSpPr>
            <a:spLocks noGrp="1" noChangeArrowheads="1"/>
          </p:cNvSpPr>
          <p:nvPr>
            <p:ph type="body" idx="1"/>
          </p:nvPr>
        </p:nvSpPr>
        <p:spPr bwMode="auto">
          <a:xfrm>
            <a:off x="456978" y="1447800"/>
            <a:ext cx="8230045" cy="5257009"/>
          </a:xfrm>
          <a:prstGeom prst="rect">
            <a:avLst/>
          </a:prstGeom>
          <a:noFill/>
          <a:ln>
            <a:miter lim="800000"/>
            <a:headEnd/>
            <a:tailEnd/>
          </a:ln>
        </p:spPr>
        <p:txBody>
          <a:bodyPr vert="horz" wrap="square" lIns="84664" tIns="42332" rIns="84664" bIns="42332" numCol="1" anchor="t" anchorCtr="0" compatLnSpc="1">
            <a:prstTxWarp prst="textNoShape">
              <a:avLst/>
            </a:prstTxWarp>
            <a:normAutofit/>
          </a:bodyPr>
          <a:lstStyle/>
          <a:p>
            <a:r>
              <a:rPr lang="en-US" sz="3600" dirty="0"/>
              <a:t>Each jurisdiction in the region randomly designated as “complying” or </a:t>
            </a:r>
            <a:r>
              <a:rPr lang="en-US" sz="3600" dirty="0" smtClean="0"/>
              <a:t>not.</a:t>
            </a:r>
            <a:endParaRPr lang="en-US" sz="3600" dirty="0"/>
          </a:p>
          <a:p>
            <a:r>
              <a:rPr lang="en-US" sz="3600" dirty="0" smtClean="0"/>
              <a:t>Each land use type in zones that comprise non-complying jurisdictions was randomly </a:t>
            </a:r>
            <a:r>
              <a:rPr lang="en-US" sz="3600" dirty="0"/>
              <a:t>assigned </a:t>
            </a:r>
            <a:r>
              <a:rPr lang="en-US" sz="3600" dirty="0" smtClean="0"/>
              <a:t> percentage of BAU development.  </a:t>
            </a:r>
            <a:endParaRPr lang="en-US" sz="3600" dirty="0"/>
          </a:p>
          <a:p>
            <a:pPr lvl="1"/>
            <a:r>
              <a:rPr lang="en-US" sz="3600" dirty="0"/>
              <a:t>5, 10, 15 </a:t>
            </a:r>
            <a:r>
              <a:rPr lang="en-US" sz="3600" dirty="0" smtClean="0"/>
              <a:t>&amp; </a:t>
            </a:r>
            <a:r>
              <a:rPr lang="en-US" sz="3600" dirty="0"/>
              <a:t>20 </a:t>
            </a:r>
            <a:r>
              <a:rPr lang="en-US" sz="3600" dirty="0" smtClean="0"/>
              <a:t>percent</a:t>
            </a:r>
            <a:r>
              <a:rPr lang="en-US" sz="3300" dirty="0" smtClean="0"/>
              <a:t>  </a:t>
            </a:r>
            <a:endParaRPr lang="en-US" sz="3300" dirty="0"/>
          </a:p>
          <a:p>
            <a:pPr>
              <a:lnSpc>
                <a:spcPct val="90000"/>
              </a:lnSpc>
            </a:pPr>
            <a:endParaRPr lang="en-US" sz="1700" dirty="0">
              <a:ea typeface="굴림" pitchFamily="34" charset="-127"/>
            </a:endParaRPr>
          </a:p>
        </p:txBody>
      </p:sp>
    </p:spTree>
    <p:extLst>
      <p:ext uri="{BB962C8B-B14F-4D97-AF65-F5344CB8AC3E}">
        <p14:creationId xmlns:p14="http://schemas.microsoft.com/office/powerpoint/2010/main" val="3520962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bwMode="auto">
          <a:xfrm>
            <a:off x="456979" y="274438"/>
            <a:ext cx="8230045" cy="1142757"/>
          </a:xfrm>
          <a:prstGeom prst="rect">
            <a:avLst/>
          </a:prstGeom>
          <a:noFill/>
          <a:ln>
            <a:miter lim="800000"/>
            <a:headEnd/>
            <a:tailEnd/>
          </a:ln>
        </p:spPr>
        <p:txBody>
          <a:bodyPr vert="horz" wrap="square" lIns="84654" tIns="42327" rIns="84654" bIns="42327" numCol="1" anchor="t" anchorCtr="0" compatLnSpc="1">
            <a:prstTxWarp prst="textNoShape">
              <a:avLst/>
            </a:prstTxWarp>
            <a:normAutofit/>
          </a:bodyPr>
          <a:lstStyle/>
          <a:p>
            <a:r>
              <a:rPr lang="en-US" sz="4800" dirty="0" smtClean="0"/>
              <a:t>Partial Implementation</a:t>
            </a:r>
          </a:p>
        </p:txBody>
      </p:sp>
      <p:sp>
        <p:nvSpPr>
          <p:cNvPr id="460803" name="Rectangle 3"/>
          <p:cNvSpPr>
            <a:spLocks noGrp="1" noChangeArrowheads="1"/>
          </p:cNvSpPr>
          <p:nvPr>
            <p:ph idx="1"/>
          </p:nvPr>
        </p:nvSpPr>
        <p:spPr bwMode="auto">
          <a:xfrm>
            <a:off x="456979" y="941649"/>
            <a:ext cx="8230045" cy="5693461"/>
          </a:xfrm>
          <a:prstGeom prst="rect">
            <a:avLst/>
          </a:prstGeom>
          <a:noFill/>
          <a:ln>
            <a:miter lim="800000"/>
            <a:headEnd/>
            <a:tailEnd/>
          </a:ln>
        </p:spPr>
        <p:txBody>
          <a:bodyPr vert="horz" wrap="square" lIns="84654" tIns="42327" rIns="84654" bIns="42327" numCol="1" anchor="t" anchorCtr="0" compatLnSpc="1">
            <a:prstTxWarp prst="textNoShape">
              <a:avLst/>
            </a:prstTxWarp>
            <a:normAutofit/>
          </a:bodyPr>
          <a:lstStyle/>
          <a:p>
            <a:endParaRPr lang="en-US" sz="3000" dirty="0" smtClean="0"/>
          </a:p>
          <a:p>
            <a:r>
              <a:rPr lang="en-US" sz="3600" dirty="0" smtClean="0"/>
              <a:t>An increase in the supply of larger, luxury single family housing in non-conforming jurisdictions increases household benefits at the expense of households in conforming jurisdictions</a:t>
            </a:r>
            <a:r>
              <a:rPr lang="en-US" dirty="0" smtClean="0"/>
              <a:t>.</a:t>
            </a:r>
            <a:endParaRPr lang="en-US" dirty="0"/>
          </a:p>
          <a:p>
            <a:pPr lvl="1"/>
            <a:endParaRPr lang="en-US" sz="3000" dirty="0"/>
          </a:p>
          <a:p>
            <a:pPr marL="452664" lvl="1" indent="0">
              <a:lnSpc>
                <a:spcPct val="80000"/>
              </a:lnSpc>
              <a:buNone/>
            </a:pPr>
            <a:endParaRPr lang="en-US" sz="3100" b="0" dirty="0"/>
          </a:p>
        </p:txBody>
      </p:sp>
    </p:spTree>
    <p:extLst>
      <p:ext uri="{BB962C8B-B14F-4D97-AF65-F5344CB8AC3E}">
        <p14:creationId xmlns:p14="http://schemas.microsoft.com/office/powerpoint/2010/main" val="2547310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bwMode="auto">
          <a:xfrm>
            <a:off x="456979" y="274438"/>
            <a:ext cx="8230045" cy="1142757"/>
          </a:xfrm>
          <a:prstGeom prst="rect">
            <a:avLst/>
          </a:prstGeom>
          <a:noFill/>
          <a:ln>
            <a:miter lim="800000"/>
            <a:headEnd/>
            <a:tailEnd/>
          </a:ln>
        </p:spPr>
        <p:txBody>
          <a:bodyPr vert="horz" wrap="square" lIns="84654" tIns="42327" rIns="84654" bIns="42327" numCol="1" anchor="t" anchorCtr="0" compatLnSpc="1">
            <a:prstTxWarp prst="textNoShape">
              <a:avLst/>
            </a:prstTxWarp>
            <a:normAutofit/>
          </a:bodyPr>
          <a:lstStyle/>
          <a:p>
            <a:r>
              <a:rPr lang="en-US" sz="4800" dirty="0" smtClean="0"/>
              <a:t>Partial Implementation</a:t>
            </a:r>
          </a:p>
        </p:txBody>
      </p:sp>
      <p:sp>
        <p:nvSpPr>
          <p:cNvPr id="460803" name="Rectangle 3"/>
          <p:cNvSpPr>
            <a:spLocks noGrp="1" noChangeArrowheads="1"/>
          </p:cNvSpPr>
          <p:nvPr>
            <p:ph idx="1"/>
          </p:nvPr>
        </p:nvSpPr>
        <p:spPr bwMode="auto">
          <a:xfrm>
            <a:off x="456979" y="941649"/>
            <a:ext cx="8230045" cy="5611551"/>
          </a:xfrm>
          <a:prstGeom prst="rect">
            <a:avLst/>
          </a:prstGeom>
          <a:noFill/>
          <a:ln>
            <a:miter lim="800000"/>
            <a:headEnd/>
            <a:tailEnd/>
          </a:ln>
        </p:spPr>
        <p:txBody>
          <a:bodyPr vert="horz" wrap="square" lIns="84654" tIns="42327" rIns="84654" bIns="42327" numCol="1" anchor="t" anchorCtr="0" compatLnSpc="1">
            <a:prstTxWarp prst="textNoShape">
              <a:avLst/>
            </a:prstTxWarp>
            <a:normAutofit/>
          </a:bodyPr>
          <a:lstStyle/>
          <a:p>
            <a:endParaRPr lang="en-US" sz="3000" kern="1200" dirty="0" smtClean="0">
              <a:latin typeface="+mj-lt"/>
            </a:endParaRPr>
          </a:p>
          <a:p>
            <a:r>
              <a:rPr lang="en-US" sz="3600" kern="1200" dirty="0" smtClean="0">
                <a:latin typeface="+mj-lt"/>
              </a:rPr>
              <a:t> </a:t>
            </a:r>
            <a:r>
              <a:rPr lang="en-US" sz="3600" dirty="0" smtClean="0">
                <a:latin typeface="+mj-lt"/>
              </a:rPr>
              <a:t>W</a:t>
            </a:r>
            <a:r>
              <a:rPr lang="en-US" sz="3600" kern="1200" dirty="0" smtClean="0">
                <a:latin typeface="+mj-lt"/>
              </a:rPr>
              <a:t>hen </a:t>
            </a:r>
            <a:r>
              <a:rPr lang="en-US" sz="3600" kern="1200" dirty="0">
                <a:latin typeface="+mj-lt"/>
              </a:rPr>
              <a:t>non-conformity increases </a:t>
            </a:r>
            <a:r>
              <a:rPr lang="en-US" sz="3600" kern="1200" dirty="0" smtClean="0">
                <a:latin typeface="+mj-lt"/>
              </a:rPr>
              <a:t>both </a:t>
            </a:r>
            <a:r>
              <a:rPr lang="en-US" sz="3600" kern="1200" dirty="0">
                <a:latin typeface="+mj-lt"/>
              </a:rPr>
              <a:t>luxury </a:t>
            </a:r>
            <a:r>
              <a:rPr lang="en-US" sz="3600" kern="1200" dirty="0" smtClean="0">
                <a:latin typeface="+mj-lt"/>
              </a:rPr>
              <a:t>&amp; standard single-family  </a:t>
            </a:r>
          </a:p>
          <a:p>
            <a:pPr lvl="1"/>
            <a:r>
              <a:rPr lang="en-US" sz="3200" kern="1200" dirty="0" smtClean="0">
                <a:latin typeface="+mj-lt"/>
              </a:rPr>
              <a:t>Economic </a:t>
            </a:r>
            <a:r>
              <a:rPr lang="en-US" sz="3200" kern="1200" dirty="0">
                <a:latin typeface="+mj-lt"/>
              </a:rPr>
              <a:t>benefits decline for </a:t>
            </a:r>
            <a:r>
              <a:rPr lang="en-US" sz="3200" kern="1200" dirty="0" smtClean="0">
                <a:latin typeface="+mj-lt"/>
              </a:rPr>
              <a:t>average households </a:t>
            </a:r>
            <a:r>
              <a:rPr lang="en-US" sz="3200" kern="1200" dirty="0">
                <a:latin typeface="+mj-lt"/>
              </a:rPr>
              <a:t>in all </a:t>
            </a:r>
            <a:r>
              <a:rPr lang="en-US" sz="3200" kern="1200" dirty="0" smtClean="0">
                <a:latin typeface="+mj-lt"/>
              </a:rPr>
              <a:t>jurisdictions.</a:t>
            </a:r>
          </a:p>
          <a:p>
            <a:pPr lvl="1"/>
            <a:r>
              <a:rPr lang="en-US" sz="3200" dirty="0">
                <a:latin typeface="+mj-lt"/>
              </a:rPr>
              <a:t>T</a:t>
            </a:r>
            <a:r>
              <a:rPr lang="en-US" sz="3200" kern="1200" dirty="0" smtClean="0">
                <a:latin typeface="+mj-lt"/>
              </a:rPr>
              <a:t>he gains of high income households do not offse</a:t>
            </a:r>
            <a:r>
              <a:rPr lang="en-US" sz="3200" dirty="0" smtClean="0">
                <a:latin typeface="+mj-lt"/>
              </a:rPr>
              <a:t>t losses of lower income households.</a:t>
            </a:r>
            <a:r>
              <a:rPr lang="en-US" sz="3200" kern="1200" dirty="0" smtClean="0">
                <a:latin typeface="+mj-lt"/>
              </a:rPr>
              <a:t> </a:t>
            </a:r>
            <a:endParaRPr lang="en-US" sz="3200" kern="1200" dirty="0">
              <a:latin typeface="+mj-lt"/>
            </a:endParaRPr>
          </a:p>
        </p:txBody>
      </p:sp>
    </p:spTree>
    <p:extLst>
      <p:ext uri="{BB962C8B-B14F-4D97-AF65-F5344CB8AC3E}">
        <p14:creationId xmlns:p14="http://schemas.microsoft.com/office/powerpoint/2010/main" val="3584768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3716591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sz="3600" dirty="0" smtClean="0"/>
              <a:t>Unless housing preferences have significantly changed since the calibration of the Sacramento PECAS model (pre-economic downturn), market forces may not favor local jurisdictions’ implementation of regional land use &amp; transportation plans. </a:t>
            </a:r>
          </a:p>
        </p:txBody>
      </p:sp>
    </p:spTree>
    <p:extLst>
      <p:ext uri="{BB962C8B-B14F-4D97-AF65-F5344CB8AC3E}">
        <p14:creationId xmlns:p14="http://schemas.microsoft.com/office/powerpoint/2010/main" val="3741736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Conclusions</a:t>
            </a:r>
            <a:endParaRPr lang="en-US" dirty="0"/>
          </a:p>
        </p:txBody>
      </p:sp>
      <p:sp>
        <p:nvSpPr>
          <p:cNvPr id="3" name="Content Placeholder 2"/>
          <p:cNvSpPr>
            <a:spLocks noGrp="1"/>
          </p:cNvSpPr>
          <p:nvPr>
            <p:ph idx="1"/>
          </p:nvPr>
        </p:nvSpPr>
        <p:spPr>
          <a:xfrm>
            <a:off x="457200" y="1447800"/>
            <a:ext cx="8229600" cy="5181600"/>
          </a:xfrm>
        </p:spPr>
        <p:txBody>
          <a:bodyPr>
            <a:normAutofit lnSpcReduction="10000"/>
          </a:bodyPr>
          <a:lstStyle/>
          <a:p>
            <a:r>
              <a:rPr lang="en-US" dirty="0" smtClean="0"/>
              <a:t>In fact, as </a:t>
            </a:r>
            <a:r>
              <a:rPr lang="en-US" dirty="0"/>
              <a:t>California’s housing market </a:t>
            </a:r>
            <a:r>
              <a:rPr lang="en-US" dirty="0" smtClean="0"/>
              <a:t>recovered in early 2013, </a:t>
            </a:r>
            <a:r>
              <a:rPr lang="en-US" dirty="0"/>
              <a:t>SB </a:t>
            </a:r>
            <a:r>
              <a:rPr lang="en-US" dirty="0" smtClean="0"/>
              <a:t>375’s </a:t>
            </a:r>
            <a:r>
              <a:rPr lang="en-US" dirty="0" smtClean="0"/>
              <a:t>Achilles’ </a:t>
            </a:r>
            <a:r>
              <a:rPr lang="en-US" dirty="0" smtClean="0"/>
              <a:t>Heel—no sanctions &amp; weak incentives for local implementation—exposed.</a:t>
            </a:r>
          </a:p>
          <a:p>
            <a:pPr lvl="1"/>
            <a:r>
              <a:rPr lang="en-US" sz="3200" dirty="0" smtClean="0"/>
              <a:t>City of Fresno sues northern counties over suburban development (homes for 10K people).</a:t>
            </a:r>
          </a:p>
          <a:p>
            <a:pPr lvl="1"/>
            <a:r>
              <a:rPr lang="en-US" sz="3200" dirty="0"/>
              <a:t>Sacramento County </a:t>
            </a:r>
            <a:r>
              <a:rPr lang="en-US" sz="3200" dirty="0" smtClean="0"/>
              <a:t>approves </a:t>
            </a:r>
            <a:r>
              <a:rPr lang="en-US" sz="3200" dirty="0"/>
              <a:t>a </a:t>
            </a:r>
            <a:r>
              <a:rPr lang="en-US" sz="3200" dirty="0" smtClean="0"/>
              <a:t>2.7K acre </a:t>
            </a:r>
            <a:r>
              <a:rPr lang="en-US" sz="3200" dirty="0"/>
              <a:t>development with </a:t>
            </a:r>
            <a:r>
              <a:rPr lang="en-US" sz="3200" dirty="0" smtClean="0"/>
              <a:t>8K </a:t>
            </a:r>
            <a:r>
              <a:rPr lang="en-US" sz="3200" dirty="0"/>
              <a:t>homes outside of </a:t>
            </a:r>
            <a:r>
              <a:rPr lang="en-US" sz="3200" dirty="0" smtClean="0"/>
              <a:t>regional </a:t>
            </a:r>
            <a:r>
              <a:rPr lang="en-US" sz="3200" dirty="0"/>
              <a:t>plan’s specified growth areas.</a:t>
            </a:r>
          </a:p>
          <a:p>
            <a:pPr lvl="1"/>
            <a:endParaRPr lang="en-US" sz="3000" dirty="0" smtClean="0"/>
          </a:p>
          <a:p>
            <a:endParaRPr lang="en-US" dirty="0"/>
          </a:p>
        </p:txBody>
      </p:sp>
    </p:spTree>
    <p:extLst>
      <p:ext uri="{BB962C8B-B14F-4D97-AF65-F5344CB8AC3E}">
        <p14:creationId xmlns:p14="http://schemas.microsoft.com/office/powerpoint/2010/main" val="2281425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5664"/>
          </a:xfrm>
        </p:spPr>
        <p:txBody>
          <a:bodyPr>
            <a:normAutofit/>
          </a:bodyPr>
          <a:lstStyle/>
          <a:p>
            <a:r>
              <a:rPr lang="en-US" dirty="0" smtClean="0"/>
              <a:t>Introduction</a:t>
            </a:r>
            <a:endParaRPr lang="en-US" dirty="0"/>
          </a:p>
        </p:txBody>
      </p:sp>
      <p:sp>
        <p:nvSpPr>
          <p:cNvPr id="3" name="Content Placeholder 2"/>
          <p:cNvSpPr>
            <a:spLocks noGrp="1"/>
          </p:cNvSpPr>
          <p:nvPr>
            <p:ph idx="1"/>
          </p:nvPr>
        </p:nvSpPr>
        <p:spPr>
          <a:xfrm>
            <a:off x="304800" y="1447800"/>
            <a:ext cx="8382000" cy="5029200"/>
          </a:xfrm>
        </p:spPr>
        <p:txBody>
          <a:bodyPr>
            <a:normAutofit fontScale="92500" lnSpcReduction="10000"/>
          </a:bodyPr>
          <a:lstStyle/>
          <a:p>
            <a:r>
              <a:rPr lang="en-US" sz="3600" dirty="0" smtClean="0"/>
              <a:t>Spatial-economic model (PECAS) in Sacramento, California, to examine policy 2 questions:</a:t>
            </a:r>
          </a:p>
          <a:p>
            <a:pPr marL="971550" lvl="1" indent="-514350">
              <a:buFont typeface="+mj-lt"/>
              <a:buAutoNum type="arabicPeriod"/>
            </a:pPr>
            <a:r>
              <a:rPr lang="en-US" sz="3600" dirty="0"/>
              <a:t>What are the economic </a:t>
            </a:r>
            <a:r>
              <a:rPr lang="en-US" sz="3600" dirty="0" smtClean="0"/>
              <a:t>dis/incentives for </a:t>
            </a:r>
            <a:r>
              <a:rPr lang="en-US" sz="3600" dirty="0"/>
              <a:t>local jurisdictions to </a:t>
            </a:r>
            <a:r>
              <a:rPr lang="en-US" sz="3600" dirty="0" smtClean="0"/>
              <a:t>support regional </a:t>
            </a:r>
            <a:r>
              <a:rPr lang="en-US" sz="3600" dirty="0"/>
              <a:t>land use </a:t>
            </a:r>
            <a:r>
              <a:rPr lang="en-US" sz="3600" dirty="0" smtClean="0"/>
              <a:t>&amp; transport plans?</a:t>
            </a:r>
          </a:p>
          <a:p>
            <a:pPr marL="971550" lvl="1" indent="-514350">
              <a:buFont typeface="+mj-lt"/>
              <a:buAutoNum type="arabicPeriod"/>
            </a:pPr>
            <a:r>
              <a:rPr lang="en-US" sz="3600" dirty="0" smtClean="0"/>
              <a:t>What is the net change in GHGs from regional plans, if upstream lifecycle emissions are considered?</a:t>
            </a:r>
          </a:p>
          <a:p>
            <a:endParaRPr lang="en-US" dirty="0" smtClean="0"/>
          </a:p>
          <a:p>
            <a:pPr marL="457200" lvl="1" indent="0">
              <a:buNone/>
            </a:pPr>
            <a:endParaRPr lang="en-US" dirty="0"/>
          </a:p>
        </p:txBody>
      </p:sp>
    </p:spTree>
    <p:extLst>
      <p:ext uri="{BB962C8B-B14F-4D97-AF65-F5344CB8AC3E}">
        <p14:creationId xmlns:p14="http://schemas.microsoft.com/office/powerpoint/2010/main" val="2150745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lstStyle/>
          <a:p>
            <a:r>
              <a:rPr lang="en-US" dirty="0" smtClean="0"/>
              <a:t>The overall reduction in home size  implicit in regional plans that integrate compact development with transportation investments more than offset lifecycle GHGs from expanded regional economic activities.</a:t>
            </a:r>
            <a:endParaRPr lang="en-US" dirty="0"/>
          </a:p>
        </p:txBody>
      </p:sp>
    </p:spTree>
    <p:extLst>
      <p:ext uri="{BB962C8B-B14F-4D97-AF65-F5344CB8AC3E}">
        <p14:creationId xmlns:p14="http://schemas.microsoft.com/office/powerpoint/2010/main" val="548480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br>
              <a:rPr lang="en-US" dirty="0" smtClean="0"/>
            </a:br>
            <a:r>
              <a:rPr lang="en-US" dirty="0"/>
              <a:t/>
            </a:r>
            <a:br>
              <a:rPr lang="en-US" dirty="0"/>
            </a:br>
            <a:r>
              <a:rPr lang="en-US" dirty="0"/>
              <a:t>http://transweb.sjsu.edu/project/1008.html</a:t>
            </a:r>
          </a:p>
        </p:txBody>
      </p:sp>
    </p:spTree>
    <p:extLst>
      <p:ext uri="{BB962C8B-B14F-4D97-AF65-F5344CB8AC3E}">
        <p14:creationId xmlns:p14="http://schemas.microsoft.com/office/powerpoint/2010/main" val="610939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sz="3600" dirty="0" smtClean="0"/>
              <a:t>Legislative Background</a:t>
            </a:r>
          </a:p>
          <a:p>
            <a:r>
              <a:rPr lang="en-US" sz="3600" dirty="0" smtClean="0"/>
              <a:t>Sacramento Case Study</a:t>
            </a:r>
          </a:p>
          <a:p>
            <a:r>
              <a:rPr lang="en-US" sz="3600" dirty="0" smtClean="0"/>
              <a:t>Sacramento PECAS Model</a:t>
            </a:r>
          </a:p>
          <a:p>
            <a:r>
              <a:rPr lang="en-US" sz="3600" dirty="0"/>
              <a:t>Lifecycle Analysis</a:t>
            </a:r>
          </a:p>
          <a:p>
            <a:r>
              <a:rPr lang="en-US" sz="3600" dirty="0" smtClean="0"/>
              <a:t>Economic Incentives &amp; Disincentives</a:t>
            </a:r>
          </a:p>
          <a:p>
            <a:r>
              <a:rPr lang="en-US" sz="3600" dirty="0" smtClean="0"/>
              <a:t>Conclusions</a:t>
            </a:r>
            <a:endParaRPr lang="en-US" sz="3600" dirty="0"/>
          </a:p>
        </p:txBody>
      </p:sp>
    </p:spTree>
    <p:extLst>
      <p:ext uri="{BB962C8B-B14F-4D97-AF65-F5344CB8AC3E}">
        <p14:creationId xmlns:p14="http://schemas.microsoft.com/office/powerpoint/2010/main" val="2186689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Background</a:t>
            </a:r>
            <a:endParaRPr lang="en-US" dirty="0"/>
          </a:p>
        </p:txBody>
      </p:sp>
      <p:sp>
        <p:nvSpPr>
          <p:cNvPr id="5" name="Text Placeholder 4"/>
          <p:cNvSpPr>
            <a:spLocks noGrp="1"/>
          </p:cNvSpPr>
          <p:nvPr>
            <p:ph type="body" idx="1"/>
          </p:nvPr>
        </p:nvSpPr>
        <p:spPr/>
        <p:txBody>
          <a:bodyPr/>
          <a:lstStyle/>
          <a:p>
            <a:r>
              <a:rPr lang="en-US" dirty="0" smtClean="0"/>
              <a:t>Climate Change in California</a:t>
            </a:r>
            <a:endParaRPr lang="en-US" dirty="0"/>
          </a:p>
        </p:txBody>
      </p:sp>
    </p:spTree>
    <p:extLst>
      <p:ext uri="{BB962C8B-B14F-4D97-AF65-F5344CB8AC3E}">
        <p14:creationId xmlns:p14="http://schemas.microsoft.com/office/powerpoint/2010/main" val="2468047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3536"/>
            <a:ext cx="8458200" cy="1143000"/>
          </a:xfrm>
        </p:spPr>
        <p:txBody>
          <a:bodyPr>
            <a:normAutofit fontScale="90000"/>
          </a:bodyPr>
          <a:lstStyle/>
          <a:p>
            <a:r>
              <a:rPr lang="en-US" dirty="0" smtClean="0"/>
              <a:t>California’s Climate Change Laws</a:t>
            </a:r>
            <a:endParaRPr lang="en-US" dirty="0"/>
          </a:p>
        </p:txBody>
      </p:sp>
      <p:sp>
        <p:nvSpPr>
          <p:cNvPr id="3" name="Content Placeholder 2"/>
          <p:cNvSpPr>
            <a:spLocks noGrp="1"/>
          </p:cNvSpPr>
          <p:nvPr>
            <p:ph idx="1"/>
          </p:nvPr>
        </p:nvSpPr>
        <p:spPr/>
        <p:txBody>
          <a:bodyPr>
            <a:normAutofit/>
          </a:bodyPr>
          <a:lstStyle/>
          <a:p>
            <a:r>
              <a:rPr lang="en-US" dirty="0" smtClean="0"/>
              <a:t>Dramatic Reductions in GHGs</a:t>
            </a:r>
          </a:p>
          <a:p>
            <a:r>
              <a:rPr lang="en-US" dirty="0" smtClean="0"/>
              <a:t>New Vehicle &amp; Fuel Technology Necessary But Not Sufficient to Meet Transportation GHG Goals</a:t>
            </a:r>
          </a:p>
          <a:p>
            <a:pPr lvl="1"/>
            <a:r>
              <a:rPr lang="en-US" dirty="0" smtClean="0"/>
              <a:t>Need Demand Management Measures</a:t>
            </a:r>
          </a:p>
          <a:p>
            <a:pPr marL="457200" lvl="1" indent="0">
              <a:buNone/>
            </a:pPr>
            <a:r>
              <a:rPr lang="en-US" dirty="0"/>
              <a:t>	</a:t>
            </a:r>
            <a:endParaRPr lang="en-US" dirty="0" smtClean="0"/>
          </a:p>
          <a:p>
            <a:pPr marL="457200" lvl="1" indent="0">
              <a:buNone/>
            </a:pPr>
            <a:r>
              <a:rPr lang="en-US" dirty="0"/>
              <a:t>	</a:t>
            </a:r>
            <a:endParaRPr lang="en-US" dirty="0" smtClean="0"/>
          </a:p>
          <a:p>
            <a:pPr lvl="1"/>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267200"/>
            <a:ext cx="2338387"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491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normAutofit fontScale="90000"/>
          </a:bodyPr>
          <a:lstStyle/>
          <a:p>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a:t>Sustainable Communities and Climate Protection Act—2008 (SB 375)</a:t>
            </a:r>
            <a:endParaRPr lang="en-US" sz="4000" dirty="0" smtClean="0"/>
          </a:p>
        </p:txBody>
      </p:sp>
      <p:sp>
        <p:nvSpPr>
          <p:cNvPr id="4" name="Content Placeholder 3"/>
          <p:cNvSpPr>
            <a:spLocks noGrp="1"/>
          </p:cNvSpPr>
          <p:nvPr>
            <p:ph idx="1"/>
          </p:nvPr>
        </p:nvSpPr>
        <p:spPr/>
        <p:txBody>
          <a:bodyPr>
            <a:normAutofit/>
          </a:bodyPr>
          <a:lstStyle/>
          <a:p>
            <a:r>
              <a:rPr lang="en-US" dirty="0" smtClean="0"/>
              <a:t>MPOs Develop Regional Land Use &amp; Transportation Plans (SCSs) to Reduce Percent Growth in Per Capita VMT</a:t>
            </a:r>
          </a:p>
          <a:p>
            <a:endParaRPr lang="en-US" dirty="0" smtClean="0">
              <a:solidFill>
                <a:srgbClr val="0070C0"/>
              </a:solidFill>
            </a:endParaRPr>
          </a:p>
          <a:p>
            <a:endParaRPr lang="en-US" dirty="0" smtClean="0"/>
          </a:p>
          <a:p>
            <a:pPr marL="457200" lvl="1" indent="0">
              <a:buNone/>
            </a:pP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57600"/>
            <a:ext cx="3047999" cy="229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006" y="3657600"/>
            <a:ext cx="28575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9870310"/>
      </p:ext>
    </p:extLst>
  </p:cSld>
  <p:clrMapOvr>
    <a:masterClrMapping/>
  </p:clrMapOvr>
  <mc:AlternateContent xmlns:mc="http://schemas.openxmlformats.org/markup-compatibility/2006" xmlns:p14="http://schemas.microsoft.com/office/powerpoint/2010/main">
    <mc:Choice Requires="p14">
      <p:transition spd="slow" p14:dur="2000" advTm="110"/>
    </mc:Choice>
    <mc:Fallback xmlns="">
      <p:transition spd="slow" advTm="11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346664"/>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Implementation: Local Rule, Public Participation &amp; Incentives</a:t>
            </a:r>
            <a:endParaRPr lang="en-US" dirty="0"/>
          </a:p>
        </p:txBody>
      </p:sp>
      <p:sp>
        <p:nvSpPr>
          <p:cNvPr id="3" name="Content Placeholder 2"/>
          <p:cNvSpPr>
            <a:spLocks noGrp="1"/>
          </p:cNvSpPr>
          <p:nvPr>
            <p:ph idx="1"/>
          </p:nvPr>
        </p:nvSpPr>
        <p:spPr>
          <a:xfrm>
            <a:off x="457200" y="2057400"/>
            <a:ext cx="8229600" cy="4343400"/>
          </a:xfrm>
        </p:spPr>
        <p:txBody>
          <a:bodyPr>
            <a:normAutofit fontScale="92500"/>
          </a:bodyPr>
          <a:lstStyle/>
          <a:p>
            <a:r>
              <a:rPr lang="en-US" sz="3600" dirty="0" smtClean="0"/>
              <a:t>Local governments retain authority over development decisions &amp; final implementation of SCSs.  </a:t>
            </a:r>
          </a:p>
          <a:p>
            <a:r>
              <a:rPr lang="en-US" sz="3600" dirty="0" smtClean="0"/>
              <a:t>Implementation relies on </a:t>
            </a:r>
          </a:p>
          <a:p>
            <a:pPr lvl="1"/>
            <a:r>
              <a:rPr lang="en-US" sz="3200" dirty="0" smtClean="0"/>
              <a:t>Bottom-up public participation processes</a:t>
            </a:r>
          </a:p>
          <a:p>
            <a:pPr lvl="1"/>
            <a:r>
              <a:rPr lang="en-US" sz="3200" dirty="0" smtClean="0"/>
              <a:t>Incentives: streamlined environmental review (CEQA) for SCS consistent projects &amp; transportation funding.</a:t>
            </a:r>
          </a:p>
          <a:p>
            <a:endParaRPr lang="en-US" dirty="0" smtClean="0"/>
          </a:p>
        </p:txBody>
      </p:sp>
    </p:spTree>
    <p:extLst>
      <p:ext uri="{BB962C8B-B14F-4D97-AF65-F5344CB8AC3E}">
        <p14:creationId xmlns:p14="http://schemas.microsoft.com/office/powerpoint/2010/main" val="3864655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4" name="Text Placeholder 3"/>
          <p:cNvSpPr>
            <a:spLocks noGrp="1"/>
          </p:cNvSpPr>
          <p:nvPr>
            <p:ph type="body" idx="1"/>
          </p:nvPr>
        </p:nvSpPr>
        <p:spPr/>
        <p:txBody>
          <a:bodyPr/>
          <a:lstStyle/>
          <a:p>
            <a:r>
              <a:rPr lang="en-US" dirty="0" smtClean="0"/>
              <a:t>The Sacramento, California, Region </a:t>
            </a:r>
          </a:p>
          <a:p>
            <a:r>
              <a:rPr lang="en-US" dirty="0" smtClean="0"/>
              <a:t>Sacramento Area Council of Governments (SACOG)</a:t>
            </a:r>
            <a:endParaRPr lang="en-US" dirty="0"/>
          </a:p>
        </p:txBody>
      </p:sp>
    </p:spTree>
    <p:extLst>
      <p:ext uri="{BB962C8B-B14F-4D97-AF65-F5344CB8AC3E}">
        <p14:creationId xmlns:p14="http://schemas.microsoft.com/office/powerpoint/2010/main" val="2809162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TotalTime>
  <Words>3083</Words>
  <Application>Microsoft Office PowerPoint</Application>
  <PresentationFormat>On-screen Show (4:3)</PresentationFormat>
  <Paragraphs>285</Paragraphs>
  <Slides>31</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Foundry</vt:lpstr>
      <vt:lpstr>Chart</vt:lpstr>
      <vt:lpstr>An Economic and Life Cycle Analysis of Regional Land Use and Transportation Plans</vt:lpstr>
      <vt:lpstr>Acknowledgements</vt:lpstr>
      <vt:lpstr>Introduction</vt:lpstr>
      <vt:lpstr>Overview</vt:lpstr>
      <vt:lpstr>Legislative Background</vt:lpstr>
      <vt:lpstr>California’s Climate Change Laws</vt:lpstr>
      <vt:lpstr>   Sustainable Communities and Climate Protection Act—2008 (SB 375)</vt:lpstr>
      <vt:lpstr>   Implementation: Local Rule, Public Participation &amp; Incentives</vt:lpstr>
      <vt:lpstr>Case Study</vt:lpstr>
      <vt:lpstr>SACOG’s 2035 MTP (2008)</vt:lpstr>
      <vt:lpstr>PowerPoint Presentation</vt:lpstr>
      <vt:lpstr>Percentage Change in Dwelling Units by Type between BAU &amp; PRB  </vt:lpstr>
      <vt:lpstr>Percentage Change in Worker &amp; Industry Transport Costs BAU to PRB</vt:lpstr>
      <vt:lpstr>Model Application</vt:lpstr>
      <vt:lpstr>AA Module of PECAS </vt:lpstr>
      <vt:lpstr>AA Allocates Households &amp; Employment in 2035 BAU &amp; PRB</vt:lpstr>
      <vt:lpstr>Regional Land  Use and Transportation Plans</vt:lpstr>
      <vt:lpstr>Life-Cycle Analysis</vt:lpstr>
      <vt:lpstr>Lifecycle GHG Impacts of Sacramento’s Regional Plan</vt:lpstr>
      <vt:lpstr>Lifecycle Analysis</vt:lpstr>
      <vt:lpstr>Lifecycle Results</vt:lpstr>
      <vt:lpstr>Economic Incentives &amp; Disincentives for Local Governments to Implement Regional Land Use and Transportation Plans</vt:lpstr>
      <vt:lpstr>AA Allocates 2035 Households &amp; Employment</vt:lpstr>
      <vt:lpstr>Partial Jurisdictional Compliance</vt:lpstr>
      <vt:lpstr>Partial Implementation</vt:lpstr>
      <vt:lpstr>Partial Implementation</vt:lpstr>
      <vt:lpstr>Conclusions</vt:lpstr>
      <vt:lpstr>Conclusions</vt:lpstr>
      <vt:lpstr>Conclusions</vt:lpstr>
      <vt:lpstr>Conclusions </vt:lpstr>
      <vt:lpstr>Thank You!  http://transweb.sjsu.edu/project/1008.html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Economic and Life Cycle Analysis of Regional Land Use and Transportation Plans</dc:title>
  <dc:creator>Caroline</dc:creator>
  <cp:lastModifiedBy>Caroline</cp:lastModifiedBy>
  <cp:revision>43</cp:revision>
  <dcterms:created xsi:type="dcterms:W3CDTF">2013-04-27T19:35:57Z</dcterms:created>
  <dcterms:modified xsi:type="dcterms:W3CDTF">2013-05-08T12:03:52Z</dcterms:modified>
</cp:coreProperties>
</file>