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72" r:id="rId2"/>
  </p:sldMasterIdLst>
  <p:notesMasterIdLst>
    <p:notesMasterId r:id="rId20"/>
  </p:notesMasterIdLst>
  <p:sldIdLst>
    <p:sldId id="271" r:id="rId3"/>
    <p:sldId id="272" r:id="rId4"/>
    <p:sldId id="273" r:id="rId5"/>
    <p:sldId id="274" r:id="rId6"/>
    <p:sldId id="275" r:id="rId7"/>
    <p:sldId id="277" r:id="rId8"/>
    <p:sldId id="292" r:id="rId9"/>
    <p:sldId id="294" r:id="rId10"/>
    <p:sldId id="281" r:id="rId11"/>
    <p:sldId id="297" r:id="rId12"/>
    <p:sldId id="295" r:id="rId13"/>
    <p:sldId id="300" r:id="rId14"/>
    <p:sldId id="298" r:id="rId15"/>
    <p:sldId id="299" r:id="rId16"/>
    <p:sldId id="291" r:id="rId17"/>
    <p:sldId id="278" r:id="rId18"/>
    <p:sldId id="276"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2" autoAdjust="0"/>
    <p:restoredTop sz="85050" autoAdjust="0"/>
  </p:normalViewPr>
  <p:slideViewPr>
    <p:cSldViewPr snapToGrid="0" snapToObjects="1" showGuides="1">
      <p:cViewPr varScale="1">
        <p:scale>
          <a:sx n="63" d="100"/>
          <a:sy n="63" d="100"/>
        </p:scale>
        <p:origin x="-1380" y="-102"/>
      </p:cViewPr>
      <p:guideLst>
        <p:guide orient="horz" pos="2160"/>
        <p:guide pos="2873"/>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Sashank%20Musti\8446-CV%20Pricing\Data%20Analysis\Wave-VII\Check\CHOICE_rte_pivo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Sashank%20Musti\8446-CV%20Pricing\Data%20Analysis\Wave-VII\Check\CHOICE_tod_pivo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Sashank%20Musti\8446-CV%20Pricing\Data%20Analysis\Wave-VII\Check\CHOICE_tod_pivo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Sashank%20Musti\8446-CV%20Pricing\Data%20Analysis\Wave-VII\Check\CHOICE_rte_pivo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cat>
            <c:strRef>
              <c:f>'TT Savings'!$A$21:$A$26</c:f>
              <c:strCache>
                <c:ptCount val="6"/>
                <c:pt idx="0">
                  <c:v>Under 10%</c:v>
                </c:pt>
                <c:pt idx="1">
                  <c:v>Between 11 and 20%</c:v>
                </c:pt>
                <c:pt idx="2">
                  <c:v>Between 21 and 30%</c:v>
                </c:pt>
                <c:pt idx="3">
                  <c:v>Between 31 and 40%</c:v>
                </c:pt>
                <c:pt idx="4">
                  <c:v>Between 41 and 50%</c:v>
                </c:pt>
                <c:pt idx="5">
                  <c:v>Greater than 50%</c:v>
                </c:pt>
              </c:strCache>
            </c:strRef>
          </c:cat>
          <c:val>
            <c:numRef>
              <c:f>'TT Savings'!$C$21:$C$26</c:f>
              <c:numCache>
                <c:formatCode>0%</c:formatCode>
                <c:ptCount val="6"/>
                <c:pt idx="0">
                  <c:v>0.34210526315789841</c:v>
                </c:pt>
                <c:pt idx="1">
                  <c:v>0.36250000000000032</c:v>
                </c:pt>
                <c:pt idx="2">
                  <c:v>0.36286919831223935</c:v>
                </c:pt>
                <c:pt idx="3">
                  <c:v>0.41481481481482019</c:v>
                </c:pt>
                <c:pt idx="4">
                  <c:v>0.47826086956522046</c:v>
                </c:pt>
                <c:pt idx="5">
                  <c:v>0.49773755656108287</c:v>
                </c:pt>
              </c:numCache>
            </c:numRef>
          </c:val>
          <c:smooth val="1"/>
        </c:ser>
        <c:marker val="1"/>
        <c:axId val="80565376"/>
        <c:axId val="80567296"/>
      </c:lineChart>
      <c:catAx>
        <c:axId val="80565376"/>
        <c:scaling>
          <c:orientation val="minMax"/>
        </c:scaling>
        <c:axPos val="b"/>
        <c:title>
          <c:tx>
            <c:rich>
              <a:bodyPr/>
              <a:lstStyle/>
              <a:p>
                <a:pPr>
                  <a:defRPr sz="1400"/>
                </a:pPr>
                <a:r>
                  <a:rPr lang="en-US" sz="1400"/>
                  <a:t>Percentage TT Savings in the Tolled Route</a:t>
                </a:r>
              </a:p>
            </c:rich>
          </c:tx>
          <c:layout/>
        </c:title>
        <c:tickLblPos val="nextTo"/>
        <c:txPr>
          <a:bodyPr/>
          <a:lstStyle/>
          <a:p>
            <a:pPr>
              <a:defRPr sz="1400"/>
            </a:pPr>
            <a:endParaRPr lang="en-US"/>
          </a:p>
        </c:txPr>
        <c:crossAx val="80567296"/>
        <c:crosses val="autoZero"/>
        <c:auto val="1"/>
        <c:lblAlgn val="ctr"/>
        <c:lblOffset val="100"/>
      </c:catAx>
      <c:valAx>
        <c:axId val="80567296"/>
        <c:scaling>
          <c:orientation val="minMax"/>
          <c:min val="0.30000000000000021"/>
        </c:scaling>
        <c:axPos val="l"/>
        <c:majorGridlines/>
        <c:title>
          <c:tx>
            <c:rich>
              <a:bodyPr rot="-5400000" vert="horz"/>
              <a:lstStyle/>
              <a:p>
                <a:pPr>
                  <a:defRPr sz="1400"/>
                </a:pPr>
                <a:r>
                  <a:rPr lang="en-US" sz="1400"/>
                  <a:t>Percentage Respondents Choosing Tolled Route</a:t>
                </a:r>
              </a:p>
            </c:rich>
          </c:tx>
          <c:layout/>
        </c:title>
        <c:numFmt formatCode="0%" sourceLinked="1"/>
        <c:tickLblPos val="nextTo"/>
        <c:txPr>
          <a:bodyPr/>
          <a:lstStyle/>
          <a:p>
            <a:pPr>
              <a:defRPr sz="1400"/>
            </a:pPr>
            <a:endParaRPr lang="en-US"/>
          </a:p>
        </c:txPr>
        <c:crossAx val="80565376"/>
        <c:crosses val="autoZero"/>
        <c:crossBetween val="between"/>
      </c:valAx>
    </c:plotArea>
    <c:plotVisOnly val="1"/>
  </c:chart>
  <c:spPr>
    <a:ln>
      <a:solidFill>
        <a:schemeClr val="bg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690978598391694"/>
          <c:y val="2.6798236272050056E-2"/>
          <c:w val="0.79692960880618091"/>
          <c:h val="0.690044383649561"/>
        </c:manualLayout>
      </c:layout>
      <c:lineChart>
        <c:grouping val="standard"/>
        <c:ser>
          <c:idx val="1"/>
          <c:order val="0"/>
          <c:tx>
            <c:strRef>
              <c:f>'TT Savings in Before Peak'!$N$133</c:f>
              <c:strCache>
                <c:ptCount val="1"/>
                <c:pt idx="0">
                  <c:v>Before Peak</c:v>
                </c:pt>
              </c:strCache>
            </c:strRef>
          </c:tx>
          <c:cat>
            <c:strRef>
              <c:f>'TT Savings in Before Peak'!$H$134:$H$137</c:f>
              <c:strCache>
                <c:ptCount val="4"/>
                <c:pt idx="0">
                  <c:v>0 to 9%</c:v>
                </c:pt>
                <c:pt idx="1">
                  <c:v>10 to 15%</c:v>
                </c:pt>
                <c:pt idx="2">
                  <c:v>20 to 35%</c:v>
                </c:pt>
                <c:pt idx="3">
                  <c:v>&gt;35%</c:v>
                </c:pt>
              </c:strCache>
            </c:strRef>
          </c:cat>
          <c:val>
            <c:numRef>
              <c:f>'TT Savings in Before Peak'!$N$134:$N$137</c:f>
              <c:numCache>
                <c:formatCode>0%</c:formatCode>
                <c:ptCount val="4"/>
                <c:pt idx="0">
                  <c:v>0.34146341463414642</c:v>
                </c:pt>
                <c:pt idx="1">
                  <c:v>0.36199095022624661</c:v>
                </c:pt>
                <c:pt idx="2">
                  <c:v>0.43012422360248792</c:v>
                </c:pt>
                <c:pt idx="3">
                  <c:v>0.4507299270072993</c:v>
                </c:pt>
              </c:numCache>
            </c:numRef>
          </c:val>
          <c:smooth val="1"/>
        </c:ser>
        <c:marker val="1"/>
        <c:axId val="80575488"/>
        <c:axId val="80601472"/>
      </c:lineChart>
      <c:catAx>
        <c:axId val="80575488"/>
        <c:scaling>
          <c:orientation val="minMax"/>
        </c:scaling>
        <c:axPos val="b"/>
        <c:title>
          <c:tx>
            <c:rich>
              <a:bodyPr/>
              <a:lstStyle/>
              <a:p>
                <a:pPr>
                  <a:defRPr sz="1400"/>
                </a:pPr>
                <a:r>
                  <a:rPr lang="en-US" sz="1400"/>
                  <a:t>Percentage Travel Time Savings Offered in the</a:t>
                </a:r>
              </a:p>
              <a:p>
                <a:pPr>
                  <a:defRPr sz="1400"/>
                </a:pPr>
                <a:r>
                  <a:rPr lang="en-US" sz="1400"/>
                  <a:t> Before Peak Period</a:t>
                </a:r>
              </a:p>
            </c:rich>
          </c:tx>
          <c:layout>
            <c:manualLayout>
              <c:xMode val="edge"/>
              <c:yMode val="edge"/>
              <c:x val="0.21497181220613348"/>
              <c:y val="0.8280596233719647"/>
            </c:manualLayout>
          </c:layout>
        </c:title>
        <c:tickLblPos val="nextTo"/>
        <c:txPr>
          <a:bodyPr/>
          <a:lstStyle/>
          <a:p>
            <a:pPr>
              <a:defRPr sz="1400"/>
            </a:pPr>
            <a:endParaRPr lang="en-US"/>
          </a:p>
        </c:txPr>
        <c:crossAx val="80601472"/>
        <c:crosses val="autoZero"/>
        <c:auto val="1"/>
        <c:lblAlgn val="ctr"/>
        <c:lblOffset val="100"/>
      </c:catAx>
      <c:valAx>
        <c:axId val="80601472"/>
        <c:scaling>
          <c:orientation val="minMax"/>
          <c:min val="0.30000000000000021"/>
        </c:scaling>
        <c:axPos val="l"/>
        <c:majorGridlines/>
        <c:title>
          <c:tx>
            <c:rich>
              <a:bodyPr rot="-5400000" vert="horz"/>
              <a:lstStyle/>
              <a:p>
                <a:pPr>
                  <a:defRPr sz="1400"/>
                </a:pPr>
                <a:r>
                  <a:rPr lang="en-US" sz="1400" baseline="0"/>
                  <a:t>Time-of-Day Choice </a:t>
                </a:r>
                <a:endParaRPr lang="en-US" sz="1400"/>
              </a:p>
            </c:rich>
          </c:tx>
          <c:layout/>
        </c:title>
        <c:numFmt formatCode="0%" sourceLinked="1"/>
        <c:tickLblPos val="nextTo"/>
        <c:txPr>
          <a:bodyPr/>
          <a:lstStyle/>
          <a:p>
            <a:pPr>
              <a:defRPr sz="1400"/>
            </a:pPr>
            <a:endParaRPr lang="en-US"/>
          </a:p>
        </c:txPr>
        <c:crossAx val="80575488"/>
        <c:crosses val="autoZero"/>
        <c:crossBetween val="between"/>
      </c:valAx>
    </c:plotArea>
    <c:legend>
      <c:legendPos val="r"/>
      <c:layout>
        <c:manualLayout>
          <c:xMode val="edge"/>
          <c:yMode val="edge"/>
          <c:x val="0.6758133667119095"/>
          <c:y val="0.79251473692072349"/>
          <c:w val="0.32418663328809466"/>
          <c:h val="0.20748526307927784"/>
        </c:manualLayout>
      </c:layout>
      <c:txPr>
        <a:bodyPr/>
        <a:lstStyle/>
        <a:p>
          <a:pPr>
            <a:defRPr sz="1400"/>
          </a:pPr>
          <a:endParaRPr lang="en-US"/>
        </a:p>
      </c:txPr>
    </c:legend>
    <c:plotVisOnly val="1"/>
  </c:chart>
  <c:spPr>
    <a:ln>
      <a:solidFill>
        <a:schemeClr val="bg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160471211566112"/>
          <c:y val="5.0615817038980819E-2"/>
          <c:w val="0.86548467877977864"/>
          <c:h val="0.7146855581840359"/>
        </c:manualLayout>
      </c:layout>
      <c:lineChart>
        <c:grouping val="standard"/>
        <c:ser>
          <c:idx val="0"/>
          <c:order val="0"/>
          <c:tx>
            <c:strRef>
              <c:f>'TT Savings in After Peak'!$M$127</c:f>
              <c:strCache>
                <c:ptCount val="1"/>
                <c:pt idx="0">
                  <c:v>After Peak</c:v>
                </c:pt>
              </c:strCache>
            </c:strRef>
          </c:tx>
          <c:cat>
            <c:strRef>
              <c:f>'TT Savings in After Peak'!$H$128:$H$131</c:f>
              <c:strCache>
                <c:ptCount val="4"/>
                <c:pt idx="0">
                  <c:v>0 to 10%</c:v>
                </c:pt>
                <c:pt idx="1">
                  <c:v>10 to 20%</c:v>
                </c:pt>
                <c:pt idx="2">
                  <c:v>20 to 40%</c:v>
                </c:pt>
                <c:pt idx="3">
                  <c:v>&gt;40%</c:v>
                </c:pt>
              </c:strCache>
            </c:strRef>
          </c:cat>
          <c:val>
            <c:numRef>
              <c:f>'TT Savings in After Peak'!$M$128:$M$131</c:f>
              <c:numCache>
                <c:formatCode>0%</c:formatCode>
                <c:ptCount val="4"/>
                <c:pt idx="0">
                  <c:v>0.23478260869565218</c:v>
                </c:pt>
                <c:pt idx="1">
                  <c:v>0.41694915254237275</c:v>
                </c:pt>
                <c:pt idx="2">
                  <c:v>0.46494992846924182</c:v>
                </c:pt>
                <c:pt idx="3">
                  <c:v>0.47647058823529748</c:v>
                </c:pt>
              </c:numCache>
            </c:numRef>
          </c:val>
          <c:smooth val="1"/>
        </c:ser>
        <c:marker val="1"/>
        <c:axId val="80626048"/>
        <c:axId val="80627968"/>
      </c:lineChart>
      <c:catAx>
        <c:axId val="80626048"/>
        <c:scaling>
          <c:orientation val="minMax"/>
        </c:scaling>
        <c:axPos val="b"/>
        <c:title>
          <c:tx>
            <c:rich>
              <a:bodyPr/>
              <a:lstStyle/>
              <a:p>
                <a:pPr>
                  <a:defRPr sz="1400"/>
                </a:pPr>
                <a:r>
                  <a:rPr lang="en-US" sz="1400"/>
                  <a:t>Percentage Travel Time Savings Offered in the </a:t>
                </a:r>
              </a:p>
              <a:p>
                <a:pPr>
                  <a:defRPr sz="1400"/>
                </a:pPr>
                <a:r>
                  <a:rPr lang="en-US" sz="1400"/>
                  <a:t>After Peak</a:t>
                </a:r>
                <a:r>
                  <a:rPr lang="en-US" sz="1400" baseline="0"/>
                  <a:t> Period</a:t>
                </a:r>
                <a:endParaRPr lang="en-US" sz="1400"/>
              </a:p>
            </c:rich>
          </c:tx>
          <c:layout>
            <c:manualLayout>
              <c:xMode val="edge"/>
              <c:yMode val="edge"/>
              <c:x val="0.19596349327023446"/>
              <c:y val="0.84755866451648465"/>
            </c:manualLayout>
          </c:layout>
        </c:title>
        <c:tickLblPos val="nextTo"/>
        <c:txPr>
          <a:bodyPr/>
          <a:lstStyle/>
          <a:p>
            <a:pPr>
              <a:defRPr sz="1400"/>
            </a:pPr>
            <a:endParaRPr lang="en-US"/>
          </a:p>
        </c:txPr>
        <c:crossAx val="80627968"/>
        <c:crosses val="autoZero"/>
        <c:auto val="1"/>
        <c:lblAlgn val="ctr"/>
        <c:lblOffset val="100"/>
      </c:catAx>
      <c:valAx>
        <c:axId val="80627968"/>
        <c:scaling>
          <c:orientation val="minMax"/>
          <c:min val="0.2"/>
        </c:scaling>
        <c:axPos val="l"/>
        <c:majorGridlines/>
        <c:title>
          <c:tx>
            <c:rich>
              <a:bodyPr rot="-5400000" vert="horz"/>
              <a:lstStyle/>
              <a:p>
                <a:pPr>
                  <a:defRPr sz="1400"/>
                </a:pPr>
                <a:r>
                  <a:rPr lang="en-US" sz="1400"/>
                  <a:t>Time-of-Day Choice</a:t>
                </a:r>
              </a:p>
            </c:rich>
          </c:tx>
          <c:layout/>
        </c:title>
        <c:numFmt formatCode="0%" sourceLinked="1"/>
        <c:tickLblPos val="nextTo"/>
        <c:txPr>
          <a:bodyPr/>
          <a:lstStyle/>
          <a:p>
            <a:pPr>
              <a:defRPr sz="1400"/>
            </a:pPr>
            <a:endParaRPr lang="en-US"/>
          </a:p>
        </c:txPr>
        <c:crossAx val="80626048"/>
        <c:crosses val="autoZero"/>
        <c:crossBetween val="between"/>
      </c:valAx>
    </c:plotArea>
    <c:legend>
      <c:legendPos val="r"/>
      <c:layout>
        <c:manualLayout>
          <c:xMode val="edge"/>
          <c:yMode val="edge"/>
          <c:x val="0.70616210579713401"/>
          <c:y val="0.86665649578386994"/>
          <c:w val="0.29128133794452882"/>
          <c:h val="0.13334350421613006"/>
        </c:manualLayout>
      </c:layout>
      <c:txPr>
        <a:bodyPr/>
        <a:lstStyle/>
        <a:p>
          <a:pPr>
            <a:defRPr sz="1400"/>
          </a:pPr>
          <a:endParaRPr lang="en-US"/>
        </a:p>
      </c:txPr>
    </c:legend>
    <c:plotVisOnly val="1"/>
  </c:chart>
  <c:spPr>
    <a:ln>
      <a:solidFill>
        <a:schemeClr val="bg1"/>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manualLayout>
          <c:layoutTarget val="inner"/>
          <c:xMode val="edge"/>
          <c:yMode val="edge"/>
          <c:x val="0.14368512498061037"/>
          <c:y val="0.11401117757704723"/>
          <c:w val="0.81054035663970603"/>
          <c:h val="0.63115105866400312"/>
        </c:manualLayout>
      </c:layout>
      <c:lineChart>
        <c:grouping val="standard"/>
        <c:ser>
          <c:idx val="1"/>
          <c:order val="0"/>
          <c:tx>
            <c:strRef>
              <c:f>'Toll Level'!$L$246</c:f>
              <c:strCache>
                <c:ptCount val="1"/>
                <c:pt idx="0">
                  <c:v>Tolled Route</c:v>
                </c:pt>
              </c:strCache>
            </c:strRef>
          </c:tx>
          <c:cat>
            <c:strRef>
              <c:f>'Toll Level'!$G$247:$G$250</c:f>
              <c:strCache>
                <c:ptCount val="4"/>
                <c:pt idx="0">
                  <c:v>1 to 15 c/mile</c:v>
                </c:pt>
                <c:pt idx="1">
                  <c:v>16 to 30 c/mile</c:v>
                </c:pt>
                <c:pt idx="2">
                  <c:v>31 to 45 c/mile</c:v>
                </c:pt>
                <c:pt idx="3">
                  <c:v>&gt;45 c/mile</c:v>
                </c:pt>
              </c:strCache>
            </c:strRef>
          </c:cat>
          <c:val>
            <c:numRef>
              <c:f>'Toll Level'!$L$247:$L$250</c:f>
              <c:numCache>
                <c:formatCode>0%</c:formatCode>
                <c:ptCount val="4"/>
                <c:pt idx="0">
                  <c:v>0.49180327868852458</c:v>
                </c:pt>
                <c:pt idx="1">
                  <c:v>0.45454545454545453</c:v>
                </c:pt>
                <c:pt idx="2">
                  <c:v>0.40292275574112735</c:v>
                </c:pt>
                <c:pt idx="3">
                  <c:v>0.29629629629629628</c:v>
                </c:pt>
              </c:numCache>
            </c:numRef>
          </c:val>
          <c:smooth val="1"/>
        </c:ser>
        <c:marker val="1"/>
        <c:axId val="80661120"/>
        <c:axId val="80667392"/>
      </c:lineChart>
      <c:catAx>
        <c:axId val="80661120"/>
        <c:scaling>
          <c:orientation val="minMax"/>
        </c:scaling>
        <c:axPos val="b"/>
        <c:title>
          <c:tx>
            <c:rich>
              <a:bodyPr/>
              <a:lstStyle/>
              <a:p>
                <a:pPr>
                  <a:defRPr/>
                </a:pPr>
                <a:r>
                  <a:rPr lang="en-US" sz="1400" dirty="0"/>
                  <a:t>Number of Responses</a:t>
                </a:r>
              </a:p>
            </c:rich>
          </c:tx>
          <c:layout>
            <c:manualLayout>
              <c:xMode val="edge"/>
              <c:yMode val="edge"/>
              <c:x val="0.42968832020997488"/>
              <c:y val="0.89025032934267556"/>
            </c:manualLayout>
          </c:layout>
        </c:title>
        <c:tickLblPos val="nextTo"/>
        <c:txPr>
          <a:bodyPr/>
          <a:lstStyle/>
          <a:p>
            <a:pPr>
              <a:defRPr sz="1400"/>
            </a:pPr>
            <a:endParaRPr lang="en-US"/>
          </a:p>
        </c:txPr>
        <c:crossAx val="80667392"/>
        <c:crosses val="autoZero"/>
        <c:auto val="1"/>
        <c:lblAlgn val="ctr"/>
        <c:lblOffset val="100"/>
      </c:catAx>
      <c:valAx>
        <c:axId val="80667392"/>
        <c:scaling>
          <c:orientation val="minMax"/>
        </c:scaling>
        <c:axPos val="l"/>
        <c:majorGridlines/>
        <c:title>
          <c:tx>
            <c:rich>
              <a:bodyPr rot="-5400000" vert="horz"/>
              <a:lstStyle/>
              <a:p>
                <a:pPr>
                  <a:defRPr/>
                </a:pPr>
                <a:r>
                  <a:rPr lang="en-US" sz="1400" dirty="0"/>
                  <a:t>Percentage of Respondents Choosing Tolled Route</a:t>
                </a:r>
              </a:p>
            </c:rich>
          </c:tx>
          <c:layout/>
        </c:title>
        <c:numFmt formatCode="0%" sourceLinked="1"/>
        <c:tickLblPos val="nextTo"/>
        <c:crossAx val="80661120"/>
        <c:crosses val="autoZero"/>
        <c:crossBetween val="between"/>
      </c:valAx>
    </c:plotArea>
    <c:legend>
      <c:legendPos val="r"/>
      <c:legendEntry>
        <c:idx val="0"/>
        <c:txPr>
          <a:bodyPr/>
          <a:lstStyle/>
          <a:p>
            <a:pPr>
              <a:defRPr sz="1400"/>
            </a:pPr>
            <a:endParaRPr lang="en-US"/>
          </a:p>
        </c:txPr>
      </c:legendEntry>
      <c:layout>
        <c:manualLayout>
          <c:xMode val="edge"/>
          <c:yMode val="edge"/>
          <c:x val="0.74591700155276253"/>
          <c:y val="0.84192394328872888"/>
          <c:w val="0.24137864863265718"/>
          <c:h val="0.14735935674775444"/>
        </c:manualLayout>
      </c:layout>
      <c:txPr>
        <a:bodyPr/>
        <a:lstStyle/>
        <a:p>
          <a:pPr>
            <a:defRPr sz="900"/>
          </a:pPr>
          <a:endParaRPr lang="en-US"/>
        </a:p>
      </c:txPr>
    </c:legend>
    <c:plotVisOnly val="1"/>
  </c:chart>
  <c:spPr>
    <a:ln>
      <a:solidFill>
        <a:schemeClr val="tx1"/>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A8936-9575-4A7B-96FF-759D075096BF}" type="datetimeFigureOut">
              <a:rPr lang="en-US" smtClean="0"/>
              <a:pPr/>
              <a:t>5/6/2013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B0A10-6CCD-44B8-ADDC-B8A3B3A8A3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can be hidden</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 recreational</a:t>
            </a:r>
            <a:r>
              <a:rPr lang="en-US" baseline="0" dirty="0" smtClean="0"/>
              <a:t> trip</a:t>
            </a:r>
          </a:p>
          <a:p>
            <a:r>
              <a:rPr lang="en-US" baseline="0" dirty="0" smtClean="0"/>
              <a:t>Do not use regular parking spots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Sampling plan by market</a:t>
            </a:r>
            <a:r>
              <a:rPr lang="en-US" b="1" baseline="0" dirty="0" smtClean="0"/>
              <a:t> segment, establishment size (#employees), establishment location, land use at origin and destination</a:t>
            </a:r>
            <a:endParaRPr lang="en-US" b="1"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b="1" kern="1200" dirty="0" smtClean="0">
                <a:solidFill>
                  <a:schemeClr val="tx1"/>
                </a:solidFill>
                <a:latin typeface="+mn-lt"/>
                <a:ea typeface="+mn-ea"/>
                <a:cs typeface="+mn-cs"/>
              </a:rPr>
              <a:t>Tolls varied between 13.3 cents and 50 cents a mile for lane pricing experiments.</a:t>
            </a:r>
          </a:p>
          <a:p>
            <a:pPr lvl="1"/>
            <a:r>
              <a:rPr lang="en-US" sz="1200" b="1" kern="1200" dirty="0" smtClean="0">
                <a:solidFill>
                  <a:schemeClr val="tx1"/>
                </a:solidFill>
                <a:latin typeface="+mn-lt"/>
                <a:ea typeface="+mn-ea"/>
                <a:cs typeface="+mn-cs"/>
              </a:rPr>
              <a:t>Tolls in freeway pricing experiments varied between 11.7 cents and 43.3 cents per mile.</a:t>
            </a:r>
          </a:p>
          <a:p>
            <a:pPr lvl="1"/>
            <a:r>
              <a:rPr lang="en-US" sz="1200" b="1" kern="1200" dirty="0" smtClean="0">
                <a:solidFill>
                  <a:schemeClr val="tx1"/>
                </a:solidFill>
                <a:latin typeface="+mn-lt"/>
                <a:ea typeface="+mn-ea"/>
                <a:cs typeface="+mn-cs"/>
              </a:rPr>
              <a:t>In mileage-based pricing experiments, tolls were varied between 2.5 cents and 14 cents per mile.</a:t>
            </a:r>
          </a:p>
          <a:p>
            <a:pPr lvl="1"/>
            <a:r>
              <a:rPr lang="en-US" sz="1200" b="1" kern="1200" dirty="0" smtClean="0">
                <a:solidFill>
                  <a:schemeClr val="tx1"/>
                </a:solidFill>
                <a:latin typeface="+mn-lt"/>
                <a:ea typeface="+mn-ea"/>
                <a:cs typeface="+mn-cs"/>
              </a:rPr>
              <a:t>However, cordon pricing tolls were varied over a fixed range since they are not dependent on the distance traveled.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On-time performance measures were varied between 83 and 97 percent.  Peak period on-time performance measures were considerably lower than off-peak on-time performance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Separate designs were developed for short haul (&lt;300 miles) and long haul (&gt;300 miles) trips.  This was implemented to ensure that the toll values for the very long haul trips were capped since these long haul trips are only likely to be tolled for a small segment of their trip.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Hide this slide???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499039" y="2433483"/>
            <a:ext cx="3749402" cy="995517"/>
          </a:xfrm>
        </p:spPr>
        <p:txBody>
          <a:bodyPr/>
          <a:lstStyle>
            <a:lvl1pPr marL="0" indent="0" algn="l">
              <a:spcBef>
                <a:spcPct val="50000"/>
              </a:spcBef>
              <a:buFontTx/>
              <a:buNone/>
              <a:defRPr sz="2400">
                <a:solidFill>
                  <a:schemeClr val="tx2"/>
                </a:solidFill>
              </a:defRPr>
            </a:lvl1pPr>
          </a:lstStyle>
          <a:p>
            <a:pPr algn="l">
              <a:spcBef>
                <a:spcPct val="50000"/>
              </a:spcBef>
            </a:pPr>
            <a:r>
              <a:rPr lang="en-US" sz="2400" b="1" dirty="0" smtClean="0">
                <a:solidFill>
                  <a:schemeClr val="tx2"/>
                </a:solidFill>
              </a:rPr>
              <a:t>Client Name</a:t>
            </a:r>
          </a:p>
        </p:txBody>
      </p:sp>
      <p:pic>
        <p:nvPicPr>
          <p:cNvPr id="13" name="Picture 12" descr="traffic_1.png"/>
          <p:cNvPicPr>
            <a:picLocks noChangeAspect="1"/>
          </p:cNvPicPr>
          <p:nvPr/>
        </p:nvPicPr>
        <p:blipFill>
          <a:blip r:embed="rId2" cstate="print"/>
          <a:stretch>
            <a:fillRect/>
          </a:stretch>
        </p:blipFill>
        <p:spPr>
          <a:xfrm>
            <a:off x="4262284" y="2306836"/>
            <a:ext cx="4444682" cy="2966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 name="Group 9"/>
          <p:cNvGrpSpPr/>
          <p:nvPr/>
        </p:nvGrpSpPr>
        <p:grpSpPr>
          <a:xfrm>
            <a:off x="0" y="0"/>
            <a:ext cx="9144000" cy="1219200"/>
            <a:chOff x="0" y="0"/>
            <a:chExt cx="9144000" cy="1219200"/>
          </a:xfrm>
        </p:grpSpPr>
        <p:sp>
          <p:nvSpPr>
            <p:cNvPr id="11" name="Rectangle 10"/>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a:p>
          </p:txBody>
        </p:sp>
        <p:sp>
          <p:nvSpPr>
            <p:cNvPr id="12"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84632" y="152400"/>
            <a:ext cx="7964424" cy="981456"/>
          </a:xfrm>
        </p:spPr>
        <p:txBody>
          <a:bodyPr vert="horz" lIns="91440" tIns="45720" rIns="91440" bIns="45720" rtlCol="0" anchor="b">
            <a:noAutofit/>
          </a:bodyPr>
          <a:lstStyle>
            <a:lvl1pPr algn="l" defTabSz="914400" rtl="0" eaLnBrk="1" latinLnBrk="0" hangingPunct="1">
              <a:spcBef>
                <a:spcPct val="0"/>
              </a:spcBef>
              <a:buNone/>
              <a:defRPr lang="en-US" sz="3400" b="1" kern="1200" dirty="0">
                <a:ln>
                  <a:solidFill>
                    <a:schemeClr val="bg2">
                      <a:lumMod val="60000"/>
                      <a:lumOff val="40000"/>
                    </a:schemeClr>
                  </a:solidFill>
                </a:ln>
                <a:solidFill>
                  <a:schemeClr val="tx1"/>
                </a:solidFill>
                <a:effectLst>
                  <a:innerShdw blurRad="63500" dist="50800">
                    <a:prstClr val="black"/>
                  </a:innerShdw>
                </a:effectLst>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484632" y="1219200"/>
            <a:ext cx="7964424" cy="417576"/>
          </a:xfrm>
        </p:spPr>
        <p:txBody>
          <a:bodyPr>
            <a:noAutofit/>
          </a:bodyPr>
          <a:lstStyle>
            <a:lvl1pPr marL="0" indent="0" algn="l">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Text Box 18"/>
          <p:cNvSpPr txBox="1">
            <a:spLocks noChangeArrowheads="1"/>
          </p:cNvSpPr>
          <p:nvPr/>
        </p:nvSpPr>
        <p:spPr bwMode="auto">
          <a:xfrm>
            <a:off x="1714498" y="6228559"/>
            <a:ext cx="3404650" cy="338554"/>
          </a:xfrm>
          <a:prstGeom prst="rect">
            <a:avLst/>
          </a:prstGeom>
          <a:noFill/>
          <a:ln w="12700">
            <a:noFill/>
            <a:miter lim="800000"/>
            <a:headEnd type="none" w="sm" len="sm"/>
            <a:tailEnd/>
          </a:ln>
          <a:effectLst/>
        </p:spPr>
        <p:txBody>
          <a:bodyPr wrap="none">
            <a:spAutoFit/>
          </a:bodyPr>
          <a:lstStyle/>
          <a:p>
            <a:r>
              <a:rPr lang="en-US" sz="1600" dirty="0">
                <a:solidFill>
                  <a:schemeClr val="bg2"/>
                </a:solidFill>
                <a:effectLst/>
              </a:rPr>
              <a:t>Transportation leadership you can trust.</a:t>
            </a:r>
          </a:p>
        </p:txBody>
      </p:sp>
      <p:pic>
        <p:nvPicPr>
          <p:cNvPr id="9" name="Picture 8" descr="CS_Logo_2955U_No_Tag.jpg"/>
          <p:cNvPicPr>
            <a:picLocks noChangeAspect="1"/>
          </p:cNvPicPr>
          <p:nvPr/>
        </p:nvPicPr>
        <p:blipFill>
          <a:blip r:embed="rId3" cstate="print"/>
          <a:stretch>
            <a:fillRect/>
          </a:stretch>
        </p:blipFill>
        <p:spPr>
          <a:xfrm>
            <a:off x="457200" y="6252689"/>
            <a:ext cx="1212114" cy="294839"/>
          </a:xfrm>
          <a:prstGeom prst="rect">
            <a:avLst/>
          </a:prstGeom>
          <a:effectLst/>
        </p:spPr>
      </p:pic>
      <p:sp>
        <p:nvSpPr>
          <p:cNvPr id="16" name="TextBox 15"/>
          <p:cNvSpPr txBox="1"/>
          <p:nvPr/>
        </p:nvSpPr>
        <p:spPr>
          <a:xfrm>
            <a:off x="535909" y="2169951"/>
            <a:ext cx="1039067" cy="307777"/>
          </a:xfrm>
          <a:prstGeom prst="rect">
            <a:avLst/>
          </a:prstGeom>
          <a:noFill/>
        </p:spPr>
        <p:txBody>
          <a:bodyPr wrap="none" rtlCol="0">
            <a:spAutoFit/>
          </a:bodyPr>
          <a:lstStyle/>
          <a:p>
            <a:r>
              <a:rPr lang="en-US" sz="1400" b="1" i="1" dirty="0" smtClean="0">
                <a:solidFill>
                  <a:schemeClr val="tx2"/>
                </a:solidFill>
              </a:rPr>
              <a:t>presented to</a:t>
            </a:r>
            <a:endParaRPr lang="en-US" sz="1400" b="1" i="1" dirty="0">
              <a:solidFill>
                <a:schemeClr val="tx2"/>
              </a:solidFill>
            </a:endParaRPr>
          </a:p>
        </p:txBody>
      </p:sp>
      <p:sp>
        <p:nvSpPr>
          <p:cNvPr id="17" name="TextBox 16"/>
          <p:cNvSpPr txBox="1"/>
          <p:nvPr/>
        </p:nvSpPr>
        <p:spPr>
          <a:xfrm>
            <a:off x="484632" y="3517488"/>
            <a:ext cx="3403719" cy="615553"/>
          </a:xfrm>
          <a:prstGeom prst="rect">
            <a:avLst/>
          </a:prstGeom>
          <a:noFill/>
        </p:spPr>
        <p:txBody>
          <a:bodyPr wrap="square" rtlCol="0">
            <a:spAutoFit/>
          </a:bodyPr>
          <a:lstStyle/>
          <a:p>
            <a:r>
              <a:rPr lang="en-US" sz="1400" b="1" i="1" dirty="0" smtClean="0">
                <a:solidFill>
                  <a:schemeClr val="tx2"/>
                </a:solidFill>
              </a:rPr>
              <a:t>presented by</a:t>
            </a:r>
            <a:r>
              <a:rPr lang="en-US" sz="1100" i="1" dirty="0" smtClean="0">
                <a:solidFill>
                  <a:schemeClr val="tx2"/>
                </a:solidFill>
              </a:rPr>
              <a:t/>
            </a:r>
            <a:br>
              <a:rPr lang="en-US" sz="1100" i="1" dirty="0" smtClean="0">
                <a:solidFill>
                  <a:schemeClr val="tx2"/>
                </a:solidFill>
              </a:rPr>
            </a:br>
            <a:r>
              <a:rPr lang="en-US" sz="2000" b="1" dirty="0" smtClean="0">
                <a:solidFill>
                  <a:schemeClr val="tx2"/>
                </a:solidFill>
              </a:rPr>
              <a:t>Cambridge Systematics, Inc.</a:t>
            </a:r>
            <a:endParaRPr lang="en-US" sz="2000" dirty="0"/>
          </a:p>
        </p:txBody>
      </p:sp>
      <p:sp>
        <p:nvSpPr>
          <p:cNvPr id="20" name="Text Placeholder 18"/>
          <p:cNvSpPr>
            <a:spLocks noGrp="1"/>
          </p:cNvSpPr>
          <p:nvPr>
            <p:ph type="body" sz="quarter" idx="11" hasCustomPrompt="1"/>
          </p:nvPr>
        </p:nvSpPr>
        <p:spPr>
          <a:xfrm>
            <a:off x="536575" y="5136971"/>
            <a:ext cx="3351213" cy="346075"/>
          </a:xfrm>
        </p:spPr>
        <p:txBody>
          <a:bodyPr/>
          <a:lstStyle>
            <a:lvl1pPr>
              <a:buFontTx/>
              <a:buNone/>
              <a:defRPr sz="1600" b="1">
                <a:solidFill>
                  <a:schemeClr val="tx2"/>
                </a:solidFill>
              </a:defRPr>
            </a:lvl1pPr>
          </a:lstStyle>
          <a:p>
            <a:pPr lvl="0"/>
            <a:r>
              <a:rPr lang="en-US" dirty="0" smtClean="0"/>
              <a:t>Date</a:t>
            </a:r>
            <a:endParaRPr lang="en-US" dirty="0"/>
          </a:p>
        </p:txBody>
      </p:sp>
      <p:sp>
        <p:nvSpPr>
          <p:cNvPr id="18" name="Text Placeholder 17"/>
          <p:cNvSpPr>
            <a:spLocks noGrp="1"/>
          </p:cNvSpPr>
          <p:nvPr>
            <p:ph type="body" sz="quarter" idx="12" hasCustomPrompt="1"/>
          </p:nvPr>
        </p:nvSpPr>
        <p:spPr>
          <a:xfrm>
            <a:off x="484632" y="4075991"/>
            <a:ext cx="3763809" cy="1060980"/>
          </a:xfrm>
        </p:spPr>
        <p:txBody>
          <a:bodyPr/>
          <a:lstStyle>
            <a:lvl1pPr>
              <a:buFont typeface="Arial" pitchFamily="34" charset="0"/>
              <a:buNone/>
              <a:defRPr sz="1800">
                <a:solidFill>
                  <a:schemeClr val="tx2"/>
                </a:solidFill>
              </a:defRPr>
            </a:lvl1pPr>
          </a:lstStyle>
          <a:p>
            <a:pPr lvl="0"/>
            <a:r>
              <a:rPr lang="en-US" dirty="0" smtClean="0"/>
              <a:t>Presenters name</a:t>
            </a:r>
            <a:endParaRPr lang="en-US" dirty="0"/>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49830" y="2262433"/>
            <a:ext cx="999241" cy="139045"/>
          </a:xfrm>
          <a:prstGeom prst="rect">
            <a:avLst/>
          </a:prstGeom>
        </p:spPr>
        <p:txBody>
          <a:bodyPr/>
          <a:lstStyle>
            <a:lvl1pPr marL="0" indent="0" algn="ctr">
              <a:buNone/>
              <a:defRPr sz="1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a:xfrm>
            <a:off x="3949830" y="2005553"/>
            <a:ext cx="999241" cy="256880"/>
          </a:xfrm>
          <a:prstGeom prst="rect">
            <a:avLst/>
          </a:prstGeom>
        </p:spPr>
        <p:txBody>
          <a:bodyPr>
            <a:normAutofit/>
          </a:bodyPr>
          <a:lstStyle>
            <a:lvl1pPr>
              <a:defRPr sz="100">
                <a:solidFill>
                  <a:schemeClr val="bg1"/>
                </a:solidFill>
              </a:defRPr>
            </a:lvl1pPr>
          </a:lstStyle>
          <a:p>
            <a:r>
              <a:rPr lang="en-US" smtClean="0"/>
              <a:t>Click to edit Master title style</a:t>
            </a:r>
            <a:endParaRPr lang="en-US" dirty="0"/>
          </a:p>
        </p:txBody>
      </p:sp>
      <p:sp>
        <p:nvSpPr>
          <p:cNvPr id="8" name="TextBox 7"/>
          <p:cNvSpPr txBox="1"/>
          <p:nvPr userDrawn="1"/>
        </p:nvSpPr>
        <p:spPr>
          <a:xfrm>
            <a:off x="457200" y="1674674"/>
            <a:ext cx="8229600" cy="1754326"/>
          </a:xfrm>
          <a:prstGeom prst="rect">
            <a:avLst/>
          </a:prstGeom>
          <a:solidFill>
            <a:schemeClr val="accent1"/>
          </a:solidFill>
        </p:spPr>
        <p:txBody>
          <a:bodyPr wrap="square" rtlCol="0">
            <a:spAutoFit/>
          </a:bodyPr>
          <a:lstStyle/>
          <a:p>
            <a:pPr algn="ctr"/>
            <a:r>
              <a:rPr lang="en-US" sz="3600" dirty="0" smtClean="0"/>
              <a:t>Please select a Custom</a:t>
            </a:r>
            <a:r>
              <a:rPr lang="en-US" sz="3600" baseline="0" dirty="0" smtClean="0"/>
              <a:t> CS Theme </a:t>
            </a:r>
            <a:br>
              <a:rPr lang="en-US" sz="3600" baseline="0" dirty="0" smtClean="0"/>
            </a:br>
            <a:r>
              <a:rPr lang="en-US" sz="3600" baseline="0" dirty="0" smtClean="0"/>
              <a:t>from the Design Tab . . .</a:t>
            </a:r>
          </a:p>
          <a:p>
            <a:pPr algn="ctr"/>
            <a:r>
              <a:rPr lang="en-US" sz="3600" baseline="0" dirty="0" smtClean="0"/>
              <a:t>then Delete this Slide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6294" y="0"/>
            <a:ext cx="7772400" cy="1138296"/>
          </a:xfrm>
        </p:spPr>
        <p:txBody>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06294" y="1038540"/>
            <a:ext cx="6400800" cy="560959"/>
          </a:xfrm>
        </p:spPr>
        <p:txBody>
          <a:bodyPr>
            <a:normAutofit/>
          </a:bodyPr>
          <a:lstStyle>
            <a:lvl1pPr marL="0" indent="0" algn="l">
              <a:buNone/>
              <a:defRPr sz="28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new cover slide2.jpg"/>
          <p:cNvPicPr>
            <a:picLocks noChangeAspect="1"/>
          </p:cNvPicPr>
          <p:nvPr/>
        </p:nvPicPr>
        <p:blipFill>
          <a:blip r:embed="rId2" cstate="screen"/>
          <a:stretch>
            <a:fillRect/>
          </a:stretch>
        </p:blipFill>
        <p:spPr>
          <a:xfrm>
            <a:off x="0" y="1981200"/>
            <a:ext cx="9144000" cy="4114800"/>
          </a:xfrm>
          <a:prstGeom prst="rect">
            <a:avLst/>
          </a:prstGeom>
        </p:spPr>
      </p:pic>
      <p:pic>
        <p:nvPicPr>
          <p:cNvPr id="5" name="Picture 21" descr="CS_logo_BW_No tag2"/>
          <p:cNvPicPr>
            <a:picLocks noChangeAspect="1" noChangeArrowheads="1"/>
          </p:cNvPicPr>
          <p:nvPr/>
        </p:nvPicPr>
        <p:blipFill>
          <a:blip r:embed="rId3" cstate="screen"/>
          <a:srcRect/>
          <a:stretch>
            <a:fillRect/>
          </a:stretch>
        </p:blipFill>
        <p:spPr bwMode="auto">
          <a:xfrm>
            <a:off x="614363" y="6294438"/>
            <a:ext cx="1690687" cy="411162"/>
          </a:xfrm>
          <a:prstGeom prst="rect">
            <a:avLst/>
          </a:prstGeom>
          <a:noFill/>
          <a:ln w="9525">
            <a:solidFill>
              <a:srgbClr val="002E56"/>
            </a:solidFill>
            <a:miter lim="800000"/>
            <a:headEnd/>
            <a:tailEnd/>
          </a:ln>
        </p:spPr>
      </p:pic>
      <p:sp>
        <p:nvSpPr>
          <p:cNvPr id="7" name="TextBox 6"/>
          <p:cNvSpPr txBox="1"/>
          <p:nvPr/>
        </p:nvSpPr>
        <p:spPr>
          <a:xfrm>
            <a:off x="525148" y="2234153"/>
            <a:ext cx="8034391" cy="3147015"/>
          </a:xfrm>
          <a:prstGeom prst="rect">
            <a:avLst/>
          </a:prstGeom>
          <a:noFill/>
        </p:spPr>
        <p:txBody>
          <a:bodyPr wrap="square" rtlCol="0">
            <a:spAutoFit/>
          </a:bodyPr>
          <a:lstStyle/>
          <a:p>
            <a:pPr>
              <a:spcAft>
                <a:spcPts val="7500"/>
              </a:spcAft>
            </a:pPr>
            <a:r>
              <a:rPr lang="en-US" sz="1400" b="1" i="1" dirty="0" smtClean="0">
                <a:solidFill>
                  <a:schemeClr val="bg2"/>
                </a:solidFill>
              </a:rPr>
              <a:t>presented</a:t>
            </a:r>
            <a:r>
              <a:rPr lang="en-US" sz="1400" b="1" i="1" baseline="0" dirty="0" smtClean="0">
                <a:solidFill>
                  <a:schemeClr val="bg2"/>
                </a:solidFill>
              </a:rPr>
              <a:t> to</a:t>
            </a:r>
          </a:p>
          <a:p>
            <a:r>
              <a:rPr lang="en-US" sz="1400" b="1" i="1" baseline="0" dirty="0" smtClean="0">
                <a:solidFill>
                  <a:schemeClr val="bg2"/>
                </a:solidFill>
              </a:rPr>
              <a:t>presented by</a:t>
            </a:r>
          </a:p>
          <a:p>
            <a:r>
              <a:rPr lang="en-US" b="1" baseline="0" dirty="0" smtClean="0">
                <a:solidFill>
                  <a:schemeClr val="bg2"/>
                </a:solidFill>
              </a:rPr>
              <a:t>Cambridge Systematics, Inc.</a:t>
            </a:r>
          </a:p>
          <a:p>
            <a:endParaRPr lang="en-US" baseline="0" dirty="0" smtClean="0">
              <a:solidFill>
                <a:schemeClr val="bg2"/>
              </a:solidFill>
            </a:endParaRPr>
          </a:p>
          <a:p>
            <a:endParaRPr lang="en-US" baseline="0" dirty="0" smtClean="0">
              <a:solidFill>
                <a:schemeClr val="bg2"/>
              </a:solidFill>
            </a:endParaRPr>
          </a:p>
          <a:p>
            <a:endParaRPr lang="en-US" baseline="0" dirty="0" smtClean="0">
              <a:solidFill>
                <a:schemeClr val="bg2"/>
              </a:solidFill>
            </a:endParaRPr>
          </a:p>
          <a:p>
            <a:endParaRPr lang="en-US" baseline="0" dirty="0" smtClean="0">
              <a:solidFill>
                <a:schemeClr val="bg2"/>
              </a:solidFill>
            </a:endParaRPr>
          </a:p>
          <a:p>
            <a:endParaRPr lang="en-US" dirty="0">
              <a:solidFill>
                <a:schemeClr val="bg2"/>
              </a:solidFill>
            </a:endParaRPr>
          </a:p>
        </p:txBody>
      </p:sp>
      <p:sp>
        <p:nvSpPr>
          <p:cNvPr id="6" name="Text Box 18"/>
          <p:cNvSpPr txBox="1">
            <a:spLocks noChangeArrowheads="1"/>
          </p:cNvSpPr>
          <p:nvPr/>
        </p:nvSpPr>
        <p:spPr bwMode="auto">
          <a:xfrm>
            <a:off x="4991100" y="5732463"/>
            <a:ext cx="3793411" cy="338554"/>
          </a:xfrm>
          <a:prstGeom prst="rect">
            <a:avLst/>
          </a:prstGeom>
          <a:noFill/>
          <a:ln w="12700">
            <a:noFill/>
            <a:miter lim="800000"/>
            <a:headEnd type="none" w="sm" len="sm"/>
            <a:tailEnd/>
          </a:ln>
          <a:effectLst/>
        </p:spPr>
        <p:txBody>
          <a:bodyPr wrap="none">
            <a:spAutoFit/>
          </a:bodyPr>
          <a:lstStyle/>
          <a:p>
            <a:r>
              <a:rPr lang="en-US" sz="1600" dirty="0">
                <a:solidFill>
                  <a:schemeClr val="bg2">
                    <a:lumMod val="40000"/>
                    <a:lumOff val="60000"/>
                  </a:schemeClr>
                </a:solidFill>
              </a:rPr>
              <a:t>Transportation leadership you can trust.</a:t>
            </a:r>
          </a:p>
        </p:txBody>
      </p:sp>
      <p:sp>
        <p:nvSpPr>
          <p:cNvPr id="9" name="Text Placeholder 8"/>
          <p:cNvSpPr>
            <a:spLocks noGrp="1"/>
          </p:cNvSpPr>
          <p:nvPr>
            <p:ph type="body" sz="quarter" idx="10" hasCustomPrompt="1"/>
          </p:nvPr>
        </p:nvSpPr>
        <p:spPr>
          <a:xfrm>
            <a:off x="518505" y="2583353"/>
            <a:ext cx="6032500" cy="470931"/>
          </a:xfrm>
        </p:spPr>
        <p:txBody>
          <a:bodyPr>
            <a:normAutofit/>
          </a:bodyPr>
          <a:lstStyle>
            <a:lvl1pPr>
              <a:buFontTx/>
              <a:buNone/>
              <a:defRPr sz="2400">
                <a:solidFill>
                  <a:schemeClr val="bg2"/>
                </a:solidFill>
              </a:defRPr>
            </a:lvl1pPr>
          </a:lstStyle>
          <a:p>
            <a:pPr lvl="0"/>
            <a:r>
              <a:rPr lang="en-US" sz="2400" dirty="0" smtClean="0"/>
              <a:t>Client Name</a:t>
            </a:r>
            <a:endParaRPr lang="en-US" dirty="0"/>
          </a:p>
        </p:txBody>
      </p:sp>
      <p:sp>
        <p:nvSpPr>
          <p:cNvPr id="11" name="Text Placeholder 10"/>
          <p:cNvSpPr>
            <a:spLocks noGrp="1"/>
          </p:cNvSpPr>
          <p:nvPr>
            <p:ph type="body" sz="quarter" idx="11" hasCustomPrompt="1"/>
          </p:nvPr>
        </p:nvSpPr>
        <p:spPr>
          <a:xfrm>
            <a:off x="499651" y="5354638"/>
            <a:ext cx="1857375" cy="377825"/>
          </a:xfrm>
        </p:spPr>
        <p:txBody>
          <a:bodyPr>
            <a:normAutofit/>
          </a:bodyPr>
          <a:lstStyle>
            <a:lvl1pPr>
              <a:buFontTx/>
              <a:buNone/>
              <a:defRPr sz="1600">
                <a:solidFill>
                  <a:schemeClr val="bg2"/>
                </a:solidFill>
              </a:defRPr>
            </a:lvl1pPr>
          </a:lstStyle>
          <a:p>
            <a:pPr lvl="0"/>
            <a:r>
              <a:rPr lang="en-US" dirty="0" smtClean="0"/>
              <a:t>Date</a:t>
            </a:r>
            <a:endParaRPr lang="en-US" dirty="0"/>
          </a:p>
        </p:txBody>
      </p:sp>
      <p:sp>
        <p:nvSpPr>
          <p:cNvPr id="13" name="Text Placeholder 12"/>
          <p:cNvSpPr>
            <a:spLocks noGrp="1"/>
          </p:cNvSpPr>
          <p:nvPr>
            <p:ph type="body" sz="quarter" idx="12" hasCustomPrompt="1"/>
          </p:nvPr>
        </p:nvSpPr>
        <p:spPr>
          <a:xfrm>
            <a:off x="499651" y="3903408"/>
            <a:ext cx="2554288" cy="989096"/>
          </a:xfrm>
        </p:spPr>
        <p:txBody>
          <a:bodyPr>
            <a:noAutofit/>
          </a:bodyPr>
          <a:lstStyle>
            <a:lvl1pPr>
              <a:buFontTx/>
              <a:buNone/>
              <a:defRPr sz="1600" baseline="0">
                <a:solidFill>
                  <a:schemeClr val="bg2"/>
                </a:solidFill>
              </a:defRPr>
            </a:lvl1pPr>
          </a:lstStyle>
          <a:p>
            <a:pPr lvl="0"/>
            <a:r>
              <a:rPr lang="en-US" dirty="0" smtClean="0"/>
              <a:t>Presenters Name(s)</a:t>
            </a:r>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6294" y="0"/>
            <a:ext cx="7772400" cy="1138296"/>
          </a:xfrm>
        </p:spPr>
        <p:txBody>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06294" y="1038540"/>
            <a:ext cx="6400800" cy="560959"/>
          </a:xfrm>
        </p:spPr>
        <p:txBody>
          <a:bodyPr>
            <a:normAutofit/>
          </a:bodyPr>
          <a:lstStyle>
            <a:lvl1pPr marL="0" indent="0" algn="l">
              <a:buNone/>
              <a:defRPr sz="28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1" descr="CS_logo_BW_No tag2"/>
          <p:cNvPicPr>
            <a:picLocks noChangeAspect="1" noChangeArrowheads="1"/>
          </p:cNvPicPr>
          <p:nvPr/>
        </p:nvPicPr>
        <p:blipFill>
          <a:blip r:embed="rId2" cstate="screen"/>
          <a:srcRect/>
          <a:stretch>
            <a:fillRect/>
          </a:stretch>
        </p:blipFill>
        <p:spPr bwMode="auto">
          <a:xfrm>
            <a:off x="614363" y="6294438"/>
            <a:ext cx="1690687" cy="411162"/>
          </a:xfrm>
          <a:prstGeom prst="rect">
            <a:avLst/>
          </a:prstGeom>
          <a:noFill/>
          <a:ln w="9525">
            <a:solidFill>
              <a:srgbClr val="002E56"/>
            </a:solidFill>
            <a:miter lim="800000"/>
            <a:headEnd/>
            <a:tailEnd/>
          </a:ln>
        </p:spPr>
      </p:pic>
      <p:sp>
        <p:nvSpPr>
          <p:cNvPr id="6" name="Text Box 18"/>
          <p:cNvSpPr txBox="1">
            <a:spLocks noChangeArrowheads="1"/>
          </p:cNvSpPr>
          <p:nvPr/>
        </p:nvSpPr>
        <p:spPr bwMode="auto">
          <a:xfrm>
            <a:off x="4991100" y="5732463"/>
            <a:ext cx="3793411" cy="338554"/>
          </a:xfrm>
          <a:prstGeom prst="rect">
            <a:avLst/>
          </a:prstGeom>
          <a:noFill/>
          <a:ln w="12700">
            <a:noFill/>
            <a:miter lim="800000"/>
            <a:headEnd type="none" w="sm" len="sm"/>
            <a:tailEnd/>
          </a:ln>
          <a:effectLst/>
        </p:spPr>
        <p:txBody>
          <a:bodyPr wrap="none">
            <a:spAutoFit/>
          </a:bodyPr>
          <a:lstStyle/>
          <a:p>
            <a:r>
              <a:rPr lang="en-US" sz="1600" dirty="0">
                <a:solidFill>
                  <a:schemeClr val="bg2">
                    <a:lumMod val="40000"/>
                    <a:lumOff val="60000"/>
                  </a:schemeClr>
                </a:solidFill>
              </a:rPr>
              <a:t>Transportation leadership you can trust.</a:t>
            </a:r>
          </a:p>
        </p:txBody>
      </p:sp>
      <p:pic>
        <p:nvPicPr>
          <p:cNvPr id="7" name="Picture 11" descr="new cover slide3"/>
          <p:cNvPicPr>
            <a:picLocks noChangeAspect="1" noChangeArrowheads="1"/>
          </p:cNvPicPr>
          <p:nvPr/>
        </p:nvPicPr>
        <p:blipFill>
          <a:blip r:embed="rId3" cstate="screen"/>
          <a:srcRect/>
          <a:stretch>
            <a:fillRect/>
          </a:stretch>
        </p:blipFill>
        <p:spPr bwMode="auto">
          <a:xfrm>
            <a:off x="0" y="1984248"/>
            <a:ext cx="9144000" cy="4114800"/>
          </a:xfrm>
          <a:prstGeom prst="rect">
            <a:avLst/>
          </a:prstGeom>
          <a:noFill/>
        </p:spPr>
      </p:pic>
      <p:sp>
        <p:nvSpPr>
          <p:cNvPr id="8" name="TextBox 7"/>
          <p:cNvSpPr txBox="1"/>
          <p:nvPr/>
        </p:nvSpPr>
        <p:spPr>
          <a:xfrm>
            <a:off x="525148" y="2234153"/>
            <a:ext cx="8034391" cy="3147015"/>
          </a:xfrm>
          <a:prstGeom prst="rect">
            <a:avLst/>
          </a:prstGeom>
          <a:noFill/>
        </p:spPr>
        <p:txBody>
          <a:bodyPr wrap="square" rtlCol="0">
            <a:spAutoFit/>
          </a:bodyPr>
          <a:lstStyle/>
          <a:p>
            <a:pPr>
              <a:spcAft>
                <a:spcPts val="7500"/>
              </a:spcAft>
            </a:pPr>
            <a:r>
              <a:rPr lang="en-US" sz="1400" b="1" i="1" dirty="0" smtClean="0">
                <a:solidFill>
                  <a:schemeClr val="bg2"/>
                </a:solidFill>
              </a:rPr>
              <a:t>presented</a:t>
            </a:r>
            <a:r>
              <a:rPr lang="en-US" sz="1400" b="1" i="1" baseline="0" dirty="0" smtClean="0">
                <a:solidFill>
                  <a:schemeClr val="bg2"/>
                </a:solidFill>
              </a:rPr>
              <a:t> to</a:t>
            </a:r>
          </a:p>
          <a:p>
            <a:r>
              <a:rPr lang="en-US" sz="1400" b="1" i="1" baseline="0" dirty="0" smtClean="0">
                <a:solidFill>
                  <a:schemeClr val="bg2"/>
                </a:solidFill>
              </a:rPr>
              <a:t>presented by</a:t>
            </a:r>
          </a:p>
          <a:p>
            <a:r>
              <a:rPr lang="en-US" b="1" baseline="0" dirty="0" smtClean="0">
                <a:solidFill>
                  <a:schemeClr val="bg2"/>
                </a:solidFill>
              </a:rPr>
              <a:t>Cambridge Systematics, Inc.</a:t>
            </a:r>
          </a:p>
          <a:p>
            <a:endParaRPr lang="en-US" baseline="0" dirty="0" smtClean="0">
              <a:solidFill>
                <a:schemeClr val="bg2"/>
              </a:solidFill>
            </a:endParaRPr>
          </a:p>
          <a:p>
            <a:endParaRPr lang="en-US" baseline="0" dirty="0" smtClean="0">
              <a:solidFill>
                <a:schemeClr val="bg2"/>
              </a:solidFill>
            </a:endParaRPr>
          </a:p>
          <a:p>
            <a:endParaRPr lang="en-US" baseline="0" dirty="0" smtClean="0">
              <a:solidFill>
                <a:schemeClr val="bg2"/>
              </a:solidFill>
            </a:endParaRPr>
          </a:p>
          <a:p>
            <a:endParaRPr lang="en-US" baseline="0" dirty="0" smtClean="0">
              <a:solidFill>
                <a:schemeClr val="bg2"/>
              </a:solidFill>
            </a:endParaRPr>
          </a:p>
          <a:p>
            <a:endParaRPr lang="en-US" dirty="0">
              <a:solidFill>
                <a:schemeClr val="bg2"/>
              </a:solidFill>
            </a:endParaRPr>
          </a:p>
        </p:txBody>
      </p:sp>
      <p:sp>
        <p:nvSpPr>
          <p:cNvPr id="9" name="Text Placeholder 8"/>
          <p:cNvSpPr>
            <a:spLocks noGrp="1"/>
          </p:cNvSpPr>
          <p:nvPr>
            <p:ph type="body" sz="quarter" idx="10" hasCustomPrompt="1"/>
          </p:nvPr>
        </p:nvSpPr>
        <p:spPr>
          <a:xfrm>
            <a:off x="518505" y="2583353"/>
            <a:ext cx="6032500" cy="470931"/>
          </a:xfrm>
        </p:spPr>
        <p:txBody>
          <a:bodyPr>
            <a:normAutofit/>
          </a:bodyPr>
          <a:lstStyle>
            <a:lvl1pPr>
              <a:buFontTx/>
              <a:buNone/>
              <a:defRPr sz="2400">
                <a:solidFill>
                  <a:schemeClr val="bg2"/>
                </a:solidFill>
              </a:defRPr>
            </a:lvl1pPr>
          </a:lstStyle>
          <a:p>
            <a:pPr lvl="0"/>
            <a:r>
              <a:rPr lang="en-US" sz="2400" dirty="0" smtClean="0"/>
              <a:t>Client Name</a:t>
            </a:r>
            <a:endParaRPr lang="en-US" dirty="0"/>
          </a:p>
        </p:txBody>
      </p:sp>
      <p:sp>
        <p:nvSpPr>
          <p:cNvPr id="10" name="Text Placeholder 10"/>
          <p:cNvSpPr>
            <a:spLocks noGrp="1"/>
          </p:cNvSpPr>
          <p:nvPr>
            <p:ph type="body" sz="quarter" idx="11" hasCustomPrompt="1"/>
          </p:nvPr>
        </p:nvSpPr>
        <p:spPr>
          <a:xfrm>
            <a:off x="499651" y="5354638"/>
            <a:ext cx="1857375" cy="377825"/>
          </a:xfrm>
        </p:spPr>
        <p:txBody>
          <a:bodyPr>
            <a:normAutofit/>
          </a:bodyPr>
          <a:lstStyle>
            <a:lvl1pPr>
              <a:buFontTx/>
              <a:buNone/>
              <a:defRPr sz="1600">
                <a:solidFill>
                  <a:schemeClr val="bg2"/>
                </a:solidFill>
              </a:defRPr>
            </a:lvl1pPr>
          </a:lstStyle>
          <a:p>
            <a:pPr lvl="0"/>
            <a:r>
              <a:rPr lang="en-US" dirty="0" smtClean="0"/>
              <a:t>Date</a:t>
            </a:r>
            <a:endParaRPr lang="en-US" dirty="0"/>
          </a:p>
        </p:txBody>
      </p:sp>
      <p:sp>
        <p:nvSpPr>
          <p:cNvPr id="11" name="Text Placeholder 12"/>
          <p:cNvSpPr>
            <a:spLocks noGrp="1"/>
          </p:cNvSpPr>
          <p:nvPr>
            <p:ph type="body" sz="quarter" idx="12" hasCustomPrompt="1"/>
          </p:nvPr>
        </p:nvSpPr>
        <p:spPr>
          <a:xfrm>
            <a:off x="499651" y="3903408"/>
            <a:ext cx="2554288" cy="989096"/>
          </a:xfrm>
        </p:spPr>
        <p:txBody>
          <a:bodyPr>
            <a:noAutofit/>
          </a:bodyPr>
          <a:lstStyle>
            <a:lvl1pPr>
              <a:buFontTx/>
              <a:buNone/>
              <a:defRPr sz="1600" baseline="0">
                <a:solidFill>
                  <a:schemeClr val="bg2"/>
                </a:solidFill>
              </a:defRPr>
            </a:lvl1pPr>
          </a:lstStyle>
          <a:p>
            <a:pPr lvl="0"/>
            <a:r>
              <a:rPr lang="en-US" dirty="0" smtClean="0"/>
              <a:t>Presenters Name(s)</a:t>
            </a:r>
            <a:endParaRPr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6294" y="0"/>
            <a:ext cx="7772400" cy="1138296"/>
          </a:xfrm>
        </p:spPr>
        <p:txBody>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06294" y="1038540"/>
            <a:ext cx="6400800" cy="560959"/>
          </a:xfrm>
        </p:spPr>
        <p:txBody>
          <a:bodyPr>
            <a:normAutofit/>
          </a:bodyPr>
          <a:lstStyle>
            <a:lvl1pPr marL="0" indent="0" algn="l">
              <a:buNone/>
              <a:defRPr sz="28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1" descr="CS_logo_BW_No tag2"/>
          <p:cNvPicPr>
            <a:picLocks noChangeAspect="1" noChangeArrowheads="1"/>
          </p:cNvPicPr>
          <p:nvPr/>
        </p:nvPicPr>
        <p:blipFill>
          <a:blip r:embed="rId2" cstate="screen"/>
          <a:srcRect/>
          <a:stretch>
            <a:fillRect/>
          </a:stretch>
        </p:blipFill>
        <p:spPr bwMode="auto">
          <a:xfrm>
            <a:off x="614363" y="6294438"/>
            <a:ext cx="1690687" cy="411162"/>
          </a:xfrm>
          <a:prstGeom prst="rect">
            <a:avLst/>
          </a:prstGeom>
          <a:noFill/>
          <a:ln w="9525">
            <a:solidFill>
              <a:srgbClr val="002E56"/>
            </a:solidFill>
            <a:miter lim="800000"/>
            <a:headEnd/>
            <a:tailEnd/>
          </a:ln>
        </p:spPr>
      </p:pic>
      <p:sp>
        <p:nvSpPr>
          <p:cNvPr id="6" name="Text Box 18"/>
          <p:cNvSpPr txBox="1">
            <a:spLocks noChangeArrowheads="1"/>
          </p:cNvSpPr>
          <p:nvPr/>
        </p:nvSpPr>
        <p:spPr bwMode="auto">
          <a:xfrm>
            <a:off x="4991100" y="5732463"/>
            <a:ext cx="3793411" cy="338554"/>
          </a:xfrm>
          <a:prstGeom prst="rect">
            <a:avLst/>
          </a:prstGeom>
          <a:noFill/>
          <a:ln w="12700">
            <a:noFill/>
            <a:miter lim="800000"/>
            <a:headEnd type="none" w="sm" len="sm"/>
            <a:tailEnd/>
          </a:ln>
          <a:effectLst/>
        </p:spPr>
        <p:txBody>
          <a:bodyPr wrap="none">
            <a:spAutoFit/>
          </a:bodyPr>
          <a:lstStyle/>
          <a:p>
            <a:r>
              <a:rPr lang="en-US" sz="1600" dirty="0">
                <a:solidFill>
                  <a:schemeClr val="bg2">
                    <a:lumMod val="40000"/>
                    <a:lumOff val="60000"/>
                  </a:schemeClr>
                </a:solidFill>
              </a:rPr>
              <a:t>Transportation leadership you can trust.</a:t>
            </a:r>
          </a:p>
        </p:txBody>
      </p:sp>
      <p:pic>
        <p:nvPicPr>
          <p:cNvPr id="7" name="Picture 11" descr="new cover slide4"/>
          <p:cNvPicPr>
            <a:picLocks noChangeAspect="1" noChangeArrowheads="1"/>
          </p:cNvPicPr>
          <p:nvPr/>
        </p:nvPicPr>
        <p:blipFill>
          <a:blip r:embed="rId3" cstate="screen"/>
          <a:srcRect/>
          <a:stretch>
            <a:fillRect/>
          </a:stretch>
        </p:blipFill>
        <p:spPr bwMode="auto">
          <a:xfrm>
            <a:off x="0" y="1984248"/>
            <a:ext cx="9144000" cy="4114800"/>
          </a:xfrm>
          <a:prstGeom prst="rect">
            <a:avLst/>
          </a:prstGeom>
          <a:noFill/>
        </p:spPr>
      </p:pic>
      <p:sp>
        <p:nvSpPr>
          <p:cNvPr id="8" name="TextBox 7"/>
          <p:cNvSpPr txBox="1"/>
          <p:nvPr/>
        </p:nvSpPr>
        <p:spPr>
          <a:xfrm>
            <a:off x="525148" y="2234153"/>
            <a:ext cx="8034391" cy="3147015"/>
          </a:xfrm>
          <a:prstGeom prst="rect">
            <a:avLst/>
          </a:prstGeom>
          <a:noFill/>
        </p:spPr>
        <p:txBody>
          <a:bodyPr wrap="square" rtlCol="0">
            <a:spAutoFit/>
          </a:bodyPr>
          <a:lstStyle/>
          <a:p>
            <a:pPr>
              <a:spcAft>
                <a:spcPts val="7500"/>
              </a:spcAft>
            </a:pPr>
            <a:r>
              <a:rPr lang="en-US" sz="1400" b="1" i="1" dirty="0" smtClean="0">
                <a:solidFill>
                  <a:schemeClr val="bg2"/>
                </a:solidFill>
              </a:rPr>
              <a:t>presented</a:t>
            </a:r>
            <a:r>
              <a:rPr lang="en-US" sz="1400" b="1" i="1" baseline="0" dirty="0" smtClean="0">
                <a:solidFill>
                  <a:schemeClr val="bg2"/>
                </a:solidFill>
              </a:rPr>
              <a:t> to</a:t>
            </a:r>
          </a:p>
          <a:p>
            <a:r>
              <a:rPr lang="en-US" sz="1400" b="1" i="1" baseline="0" dirty="0" smtClean="0">
                <a:solidFill>
                  <a:schemeClr val="bg2"/>
                </a:solidFill>
              </a:rPr>
              <a:t>presented by</a:t>
            </a:r>
          </a:p>
          <a:p>
            <a:r>
              <a:rPr lang="en-US" b="1" baseline="0" dirty="0" smtClean="0">
                <a:solidFill>
                  <a:schemeClr val="bg2"/>
                </a:solidFill>
              </a:rPr>
              <a:t>Cambridge Systematics, Inc.</a:t>
            </a:r>
          </a:p>
          <a:p>
            <a:endParaRPr lang="en-US" baseline="0" dirty="0" smtClean="0">
              <a:solidFill>
                <a:schemeClr val="bg2"/>
              </a:solidFill>
            </a:endParaRPr>
          </a:p>
          <a:p>
            <a:endParaRPr lang="en-US" baseline="0" dirty="0" smtClean="0">
              <a:solidFill>
                <a:schemeClr val="bg2"/>
              </a:solidFill>
            </a:endParaRPr>
          </a:p>
          <a:p>
            <a:endParaRPr lang="en-US" baseline="0" dirty="0" smtClean="0">
              <a:solidFill>
                <a:schemeClr val="bg2"/>
              </a:solidFill>
            </a:endParaRPr>
          </a:p>
          <a:p>
            <a:endParaRPr lang="en-US" baseline="0" dirty="0" smtClean="0">
              <a:solidFill>
                <a:schemeClr val="bg2"/>
              </a:solidFill>
            </a:endParaRPr>
          </a:p>
          <a:p>
            <a:endParaRPr lang="en-US" dirty="0">
              <a:solidFill>
                <a:schemeClr val="bg2"/>
              </a:solidFill>
            </a:endParaRPr>
          </a:p>
        </p:txBody>
      </p:sp>
      <p:sp>
        <p:nvSpPr>
          <p:cNvPr id="9" name="Text Placeholder 8"/>
          <p:cNvSpPr>
            <a:spLocks noGrp="1"/>
          </p:cNvSpPr>
          <p:nvPr>
            <p:ph type="body" sz="quarter" idx="10" hasCustomPrompt="1"/>
          </p:nvPr>
        </p:nvSpPr>
        <p:spPr>
          <a:xfrm>
            <a:off x="518505" y="2583353"/>
            <a:ext cx="6032500" cy="470931"/>
          </a:xfrm>
        </p:spPr>
        <p:txBody>
          <a:bodyPr>
            <a:normAutofit/>
          </a:bodyPr>
          <a:lstStyle>
            <a:lvl1pPr>
              <a:buFontTx/>
              <a:buNone/>
              <a:defRPr sz="2400">
                <a:solidFill>
                  <a:schemeClr val="bg2"/>
                </a:solidFill>
              </a:defRPr>
            </a:lvl1pPr>
          </a:lstStyle>
          <a:p>
            <a:pPr lvl="0"/>
            <a:r>
              <a:rPr lang="en-US" sz="2400" dirty="0" smtClean="0"/>
              <a:t>Client Name</a:t>
            </a:r>
            <a:endParaRPr lang="en-US" dirty="0"/>
          </a:p>
        </p:txBody>
      </p:sp>
      <p:sp>
        <p:nvSpPr>
          <p:cNvPr id="10" name="Text Placeholder 10"/>
          <p:cNvSpPr>
            <a:spLocks noGrp="1"/>
          </p:cNvSpPr>
          <p:nvPr>
            <p:ph type="body" sz="quarter" idx="11" hasCustomPrompt="1"/>
          </p:nvPr>
        </p:nvSpPr>
        <p:spPr>
          <a:xfrm>
            <a:off x="509078" y="5354638"/>
            <a:ext cx="1857375" cy="377825"/>
          </a:xfrm>
        </p:spPr>
        <p:txBody>
          <a:bodyPr>
            <a:normAutofit/>
          </a:bodyPr>
          <a:lstStyle>
            <a:lvl1pPr>
              <a:buFontTx/>
              <a:buNone/>
              <a:defRPr sz="1600">
                <a:solidFill>
                  <a:schemeClr val="bg2"/>
                </a:solidFill>
              </a:defRPr>
            </a:lvl1pPr>
          </a:lstStyle>
          <a:p>
            <a:pPr lvl="0"/>
            <a:r>
              <a:rPr lang="en-US" dirty="0" smtClean="0"/>
              <a:t>Date</a:t>
            </a:r>
            <a:endParaRPr lang="en-US" dirty="0"/>
          </a:p>
        </p:txBody>
      </p:sp>
      <p:sp>
        <p:nvSpPr>
          <p:cNvPr id="11" name="Text Placeholder 12"/>
          <p:cNvSpPr>
            <a:spLocks noGrp="1"/>
          </p:cNvSpPr>
          <p:nvPr>
            <p:ph type="body" sz="quarter" idx="12" hasCustomPrompt="1"/>
          </p:nvPr>
        </p:nvSpPr>
        <p:spPr>
          <a:xfrm>
            <a:off x="499651" y="3903408"/>
            <a:ext cx="2554288" cy="989096"/>
          </a:xfrm>
        </p:spPr>
        <p:txBody>
          <a:bodyPr>
            <a:noAutofit/>
          </a:bodyPr>
          <a:lstStyle>
            <a:lvl1pPr>
              <a:buFontTx/>
              <a:buNone/>
              <a:defRPr sz="1600" baseline="0">
                <a:solidFill>
                  <a:schemeClr val="bg2"/>
                </a:solidFill>
              </a:defRPr>
            </a:lvl1pPr>
          </a:lstStyle>
          <a:p>
            <a:pPr lvl="0"/>
            <a:r>
              <a:rPr lang="en-US" dirty="0" smtClean="0"/>
              <a:t>Presenters Name(s)</a:t>
            </a:r>
            <a:endParaRPr lang="en-US"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6294" y="0"/>
            <a:ext cx="7772400" cy="1138296"/>
          </a:xfrm>
        </p:spPr>
        <p:txBody>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06294" y="1038540"/>
            <a:ext cx="6400800" cy="560959"/>
          </a:xfrm>
        </p:spPr>
        <p:txBody>
          <a:bodyPr>
            <a:normAutofit/>
          </a:bodyPr>
          <a:lstStyle>
            <a:lvl1pPr marL="0" indent="0" algn="l">
              <a:buNone/>
              <a:defRPr sz="28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1" descr="CS_logo_BW_No tag2"/>
          <p:cNvPicPr>
            <a:picLocks noChangeAspect="1" noChangeArrowheads="1"/>
          </p:cNvPicPr>
          <p:nvPr/>
        </p:nvPicPr>
        <p:blipFill>
          <a:blip r:embed="rId2" cstate="screen"/>
          <a:srcRect/>
          <a:stretch>
            <a:fillRect/>
          </a:stretch>
        </p:blipFill>
        <p:spPr bwMode="auto">
          <a:xfrm>
            <a:off x="614363" y="6294438"/>
            <a:ext cx="1690687" cy="411162"/>
          </a:xfrm>
          <a:prstGeom prst="rect">
            <a:avLst/>
          </a:prstGeom>
          <a:noFill/>
          <a:ln w="9525">
            <a:solidFill>
              <a:srgbClr val="002E56"/>
            </a:solidFill>
            <a:miter lim="800000"/>
            <a:headEnd/>
            <a:tailEnd/>
          </a:ln>
        </p:spPr>
      </p:pic>
      <p:sp>
        <p:nvSpPr>
          <p:cNvPr id="6" name="Text Box 18"/>
          <p:cNvSpPr txBox="1">
            <a:spLocks noChangeArrowheads="1"/>
          </p:cNvSpPr>
          <p:nvPr/>
        </p:nvSpPr>
        <p:spPr bwMode="auto">
          <a:xfrm>
            <a:off x="4991100" y="5732463"/>
            <a:ext cx="3793411" cy="338554"/>
          </a:xfrm>
          <a:prstGeom prst="rect">
            <a:avLst/>
          </a:prstGeom>
          <a:noFill/>
          <a:ln w="12700">
            <a:noFill/>
            <a:miter lim="800000"/>
            <a:headEnd type="none" w="sm" len="sm"/>
            <a:tailEnd/>
          </a:ln>
          <a:effectLst/>
        </p:spPr>
        <p:txBody>
          <a:bodyPr wrap="none">
            <a:spAutoFit/>
          </a:bodyPr>
          <a:lstStyle/>
          <a:p>
            <a:r>
              <a:rPr lang="en-US" sz="1600" dirty="0">
                <a:solidFill>
                  <a:schemeClr val="bg2">
                    <a:lumMod val="40000"/>
                    <a:lumOff val="60000"/>
                  </a:schemeClr>
                </a:solidFill>
              </a:rPr>
              <a:t>Transportation leadership you can trust.</a:t>
            </a:r>
          </a:p>
        </p:txBody>
      </p:sp>
      <p:pic>
        <p:nvPicPr>
          <p:cNvPr id="7" name="Picture 12" descr="Envrinoment_Final"/>
          <p:cNvPicPr>
            <a:picLocks noChangeAspect="1" noChangeArrowheads="1"/>
          </p:cNvPicPr>
          <p:nvPr/>
        </p:nvPicPr>
        <p:blipFill>
          <a:blip r:embed="rId3" cstate="screen">
            <a:lum bright="-18000" contrast="6000"/>
          </a:blip>
          <a:srcRect/>
          <a:stretch>
            <a:fillRect/>
          </a:stretch>
        </p:blipFill>
        <p:spPr bwMode="auto">
          <a:xfrm>
            <a:off x="0" y="1649413"/>
            <a:ext cx="9144000" cy="4484687"/>
          </a:xfrm>
          <a:prstGeom prst="rect">
            <a:avLst/>
          </a:prstGeom>
          <a:noFill/>
        </p:spPr>
      </p:pic>
      <p:sp>
        <p:nvSpPr>
          <p:cNvPr id="8" name="TextBox 7"/>
          <p:cNvSpPr txBox="1"/>
          <p:nvPr/>
        </p:nvSpPr>
        <p:spPr>
          <a:xfrm>
            <a:off x="525148" y="2234153"/>
            <a:ext cx="8034391" cy="3147015"/>
          </a:xfrm>
          <a:prstGeom prst="rect">
            <a:avLst/>
          </a:prstGeom>
          <a:noFill/>
        </p:spPr>
        <p:txBody>
          <a:bodyPr wrap="square" rtlCol="0">
            <a:spAutoFit/>
          </a:bodyPr>
          <a:lstStyle/>
          <a:p>
            <a:pPr>
              <a:spcAft>
                <a:spcPts val="7500"/>
              </a:spcAft>
            </a:pPr>
            <a:r>
              <a:rPr lang="en-US" sz="1400" b="1" i="1" dirty="0" smtClean="0"/>
              <a:t>presented</a:t>
            </a:r>
            <a:r>
              <a:rPr lang="en-US" sz="1400" b="1" i="1" baseline="0" dirty="0" smtClean="0"/>
              <a:t> to</a:t>
            </a:r>
          </a:p>
          <a:p>
            <a:r>
              <a:rPr lang="en-US" sz="1400" b="1" i="1" baseline="0" dirty="0" smtClean="0"/>
              <a:t>presented by</a:t>
            </a:r>
          </a:p>
          <a:p>
            <a:r>
              <a:rPr lang="en-US" b="1" baseline="0" dirty="0" smtClean="0"/>
              <a:t>Cambridge Systematics, Inc.</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9" name="Text Placeholder 8"/>
          <p:cNvSpPr>
            <a:spLocks noGrp="1"/>
          </p:cNvSpPr>
          <p:nvPr>
            <p:ph type="body" sz="quarter" idx="10" hasCustomPrompt="1"/>
          </p:nvPr>
        </p:nvSpPr>
        <p:spPr>
          <a:xfrm>
            <a:off x="518505" y="2583353"/>
            <a:ext cx="6032500" cy="470931"/>
          </a:xfrm>
        </p:spPr>
        <p:txBody>
          <a:bodyPr>
            <a:normAutofit/>
          </a:bodyPr>
          <a:lstStyle>
            <a:lvl1pPr>
              <a:buFontTx/>
              <a:buNone/>
              <a:defRPr sz="2400"/>
            </a:lvl1pPr>
          </a:lstStyle>
          <a:p>
            <a:pPr lvl="0"/>
            <a:r>
              <a:rPr lang="en-US" sz="2400" dirty="0" smtClean="0"/>
              <a:t>Client Name</a:t>
            </a:r>
            <a:endParaRPr lang="en-US" dirty="0"/>
          </a:p>
        </p:txBody>
      </p:sp>
      <p:sp>
        <p:nvSpPr>
          <p:cNvPr id="10" name="Text Placeholder 10"/>
          <p:cNvSpPr>
            <a:spLocks noGrp="1"/>
          </p:cNvSpPr>
          <p:nvPr>
            <p:ph type="body" sz="quarter" idx="11" hasCustomPrompt="1"/>
          </p:nvPr>
        </p:nvSpPr>
        <p:spPr>
          <a:xfrm>
            <a:off x="499651" y="5354638"/>
            <a:ext cx="1857375" cy="377825"/>
          </a:xfrm>
        </p:spPr>
        <p:txBody>
          <a:bodyPr>
            <a:normAutofit/>
          </a:bodyPr>
          <a:lstStyle>
            <a:lvl1pPr>
              <a:buFontTx/>
              <a:buNone/>
              <a:defRPr sz="1600"/>
            </a:lvl1pPr>
          </a:lstStyle>
          <a:p>
            <a:pPr lvl="0"/>
            <a:r>
              <a:rPr lang="en-US" dirty="0" smtClean="0"/>
              <a:t>Date</a:t>
            </a:r>
            <a:endParaRPr lang="en-US" dirty="0"/>
          </a:p>
        </p:txBody>
      </p:sp>
      <p:sp>
        <p:nvSpPr>
          <p:cNvPr id="11" name="Text Placeholder 12"/>
          <p:cNvSpPr>
            <a:spLocks noGrp="1"/>
          </p:cNvSpPr>
          <p:nvPr>
            <p:ph type="body" sz="quarter" idx="12" hasCustomPrompt="1"/>
          </p:nvPr>
        </p:nvSpPr>
        <p:spPr>
          <a:xfrm>
            <a:off x="499651" y="3903408"/>
            <a:ext cx="2554288" cy="989096"/>
          </a:xfrm>
        </p:spPr>
        <p:txBody>
          <a:bodyPr>
            <a:noAutofit/>
          </a:bodyPr>
          <a:lstStyle>
            <a:lvl1pPr>
              <a:buFontTx/>
              <a:buNone/>
              <a:defRPr sz="1600" baseline="0"/>
            </a:lvl1pPr>
          </a:lstStyle>
          <a:p>
            <a:pPr lvl="0"/>
            <a:r>
              <a:rPr lang="en-US" dirty="0" smtClean="0"/>
              <a:t>Presenters Name(s)</a:t>
            </a:r>
            <a:endParaRPr 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3000"/>
              </a:spcBef>
              <a:defRPr/>
            </a:lvl1pPr>
            <a:lvl2pPr>
              <a:spcBef>
                <a:spcPts val="24"/>
              </a:spcBef>
              <a:defRPr/>
            </a:lvl2pPr>
            <a:lvl3pPr>
              <a:spcBef>
                <a:spcPts val="24"/>
              </a:spcBef>
              <a:defRPr/>
            </a:lvl3pPr>
            <a:lvl4pPr>
              <a:spcBef>
                <a:spcPts val="24"/>
              </a:spcBef>
              <a:defRPr/>
            </a:lvl4pPr>
            <a:lvl5pPr>
              <a:spcBef>
                <a:spcPts val="2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3DB1DC2-89D8-459B-B5DF-6134A5AD3A39}" type="slidenum">
              <a:rPr lang="en-US" smtClean="0"/>
              <a:pPr/>
              <a:t>‹#›</a:t>
            </a:fld>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3DB1DC2-89D8-459B-B5DF-6134A5AD3A39}" type="slidenum">
              <a:rPr lang="en-US" smtClean="0"/>
              <a:pPr/>
              <a:t>‹#›</a:t>
            </a:fld>
            <a:endParaRPr 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C3DB1DC2-89D8-459B-B5DF-6134A5AD3A39}" type="slidenum">
              <a:rPr lang="en-US" smtClean="0"/>
              <a:pPr/>
              <a:t>‹#›</a:t>
            </a:fld>
            <a:endParaRPr 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DB1DC2-89D8-459B-B5DF-6134A5AD3A39}" type="slidenum">
              <a:rPr lang="en-US" smtClean="0"/>
              <a:pPr/>
              <a:t>‹#›</a:t>
            </a:fld>
            <a:endParaRPr 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divider1"/>
          <p:cNvPicPr>
            <a:picLocks noChangeAspect="1" noChangeArrowheads="1"/>
          </p:cNvPicPr>
          <p:nvPr/>
        </p:nvPicPr>
        <p:blipFill>
          <a:blip r:embed="rId2" cstate="print"/>
          <a:srcRect/>
          <a:stretch>
            <a:fillRect/>
          </a:stretch>
        </p:blipFill>
        <p:spPr bwMode="auto">
          <a:xfrm>
            <a:off x="0" y="1828800"/>
            <a:ext cx="9144000" cy="3200400"/>
          </a:xfrm>
          <a:prstGeom prst="rect">
            <a:avLst/>
          </a:prstGeom>
          <a:noFill/>
        </p:spPr>
      </p:pic>
      <p:sp>
        <p:nvSpPr>
          <p:cNvPr id="2" name="Title 1"/>
          <p:cNvSpPr>
            <a:spLocks noGrp="1"/>
          </p:cNvSpPr>
          <p:nvPr>
            <p:ph type="title"/>
          </p:nvPr>
        </p:nvSpPr>
        <p:spPr>
          <a:xfrm>
            <a:off x="685800" y="2747962"/>
            <a:ext cx="7772400" cy="1362075"/>
          </a:xfrm>
        </p:spPr>
        <p:txBody>
          <a:bodyPr anchor="t"/>
          <a:lstStyle>
            <a:lvl1pPr algn="ctr">
              <a:defRPr sz="3600" b="1" cap="all"/>
            </a:lvl1pPr>
          </a:lstStyle>
          <a:p>
            <a:r>
              <a:rPr lang="en-US" smtClean="0"/>
              <a:t>Click to edit Master title style</a:t>
            </a:r>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0" name="Picture 19" descr="cargo_1.png"/>
          <p:cNvPicPr>
            <a:picLocks noChangeAspect="1"/>
          </p:cNvPicPr>
          <p:nvPr/>
        </p:nvPicPr>
        <p:blipFill>
          <a:blip r:embed="rId2" cstate="print"/>
          <a:stretch>
            <a:fillRect/>
          </a:stretch>
        </p:blipFill>
        <p:spPr>
          <a:xfrm rot="587254">
            <a:off x="5571172" y="3446333"/>
            <a:ext cx="3147333" cy="2110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truck1_1.png"/>
          <p:cNvPicPr>
            <a:picLocks noChangeAspect="1"/>
          </p:cNvPicPr>
          <p:nvPr/>
        </p:nvPicPr>
        <p:blipFill>
          <a:blip r:embed="rId3" cstate="print"/>
          <a:stretch>
            <a:fillRect/>
          </a:stretch>
        </p:blipFill>
        <p:spPr>
          <a:xfrm rot="21446149">
            <a:off x="5545327" y="1778405"/>
            <a:ext cx="2911092" cy="1950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truck2_1.png"/>
          <p:cNvPicPr>
            <a:picLocks noChangeAspect="1"/>
          </p:cNvPicPr>
          <p:nvPr/>
        </p:nvPicPr>
        <p:blipFill>
          <a:blip r:embed="rId4" cstate="print"/>
          <a:stretch>
            <a:fillRect/>
          </a:stretch>
        </p:blipFill>
        <p:spPr>
          <a:xfrm>
            <a:off x="4251158" y="2661769"/>
            <a:ext cx="3391194" cy="2263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 name="Group 13"/>
          <p:cNvGrpSpPr/>
          <p:nvPr/>
        </p:nvGrpSpPr>
        <p:grpSpPr>
          <a:xfrm>
            <a:off x="0" y="0"/>
            <a:ext cx="9144000" cy="1219200"/>
            <a:chOff x="0" y="0"/>
            <a:chExt cx="9144000" cy="1219200"/>
          </a:xfrm>
        </p:grpSpPr>
        <p:sp>
          <p:nvSpPr>
            <p:cNvPr id="15" name="Rectangle 14"/>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a:p>
          </p:txBody>
        </p:sp>
        <p:sp>
          <p:nvSpPr>
            <p:cNvPr id="16"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84632" y="152400"/>
            <a:ext cx="7964424" cy="981456"/>
          </a:xfrm>
        </p:spPr>
        <p:txBody>
          <a:bodyPr vert="horz" lIns="91440" tIns="45720" rIns="91440" bIns="45720" rtlCol="0" anchor="b">
            <a:noAutofit/>
          </a:bodyPr>
          <a:lstStyle>
            <a:lvl1pPr algn="l" defTabSz="914400" rtl="0" eaLnBrk="1" latinLnBrk="0" hangingPunct="1">
              <a:spcBef>
                <a:spcPct val="0"/>
              </a:spcBef>
              <a:buNone/>
              <a:defRPr lang="en-US" sz="3400" b="1" kern="1200" dirty="0">
                <a:ln>
                  <a:solidFill>
                    <a:schemeClr val="bg2">
                      <a:lumMod val="60000"/>
                      <a:lumOff val="40000"/>
                    </a:schemeClr>
                  </a:solidFill>
                </a:ln>
                <a:solidFill>
                  <a:schemeClr val="tx1"/>
                </a:solidFill>
                <a:effectLst>
                  <a:innerShdw blurRad="63500" dist="50800">
                    <a:prstClr val="black"/>
                  </a:innerShdw>
                </a:effectLst>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484632" y="1219200"/>
            <a:ext cx="7964424" cy="417576"/>
          </a:xfrm>
        </p:spPr>
        <p:txBody>
          <a:bodyPr>
            <a:noAutofit/>
          </a:bodyPr>
          <a:lstStyle>
            <a:lvl1pPr marL="0" indent="0" algn="l">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ext Box 18"/>
          <p:cNvSpPr txBox="1">
            <a:spLocks noChangeArrowheads="1"/>
          </p:cNvSpPr>
          <p:nvPr/>
        </p:nvSpPr>
        <p:spPr bwMode="auto">
          <a:xfrm>
            <a:off x="1714498" y="6228559"/>
            <a:ext cx="3404650" cy="338554"/>
          </a:xfrm>
          <a:prstGeom prst="rect">
            <a:avLst/>
          </a:prstGeom>
          <a:noFill/>
          <a:ln w="12700">
            <a:noFill/>
            <a:miter lim="800000"/>
            <a:headEnd type="none" w="sm" len="sm"/>
            <a:tailEnd/>
          </a:ln>
          <a:effectLst/>
        </p:spPr>
        <p:txBody>
          <a:bodyPr wrap="none">
            <a:spAutoFit/>
          </a:bodyPr>
          <a:lstStyle/>
          <a:p>
            <a:r>
              <a:rPr lang="en-US" sz="1600" dirty="0">
                <a:solidFill>
                  <a:schemeClr val="bg2"/>
                </a:solidFill>
                <a:effectLst/>
              </a:rPr>
              <a:t>Transportation leadership you can trust.</a:t>
            </a:r>
          </a:p>
        </p:txBody>
      </p:sp>
      <p:pic>
        <p:nvPicPr>
          <p:cNvPr id="13" name="Picture 12" descr="CS_Logo_2955U_No_Tag.jpg"/>
          <p:cNvPicPr>
            <a:picLocks noChangeAspect="1"/>
          </p:cNvPicPr>
          <p:nvPr/>
        </p:nvPicPr>
        <p:blipFill>
          <a:blip r:embed="rId5" cstate="print"/>
          <a:stretch>
            <a:fillRect/>
          </a:stretch>
        </p:blipFill>
        <p:spPr>
          <a:xfrm>
            <a:off x="457200" y="6252689"/>
            <a:ext cx="1212114" cy="294839"/>
          </a:xfrm>
          <a:prstGeom prst="rect">
            <a:avLst/>
          </a:prstGeom>
          <a:effectLst/>
        </p:spPr>
      </p:pic>
      <p:sp>
        <p:nvSpPr>
          <p:cNvPr id="22" name="Text Placeholder 14"/>
          <p:cNvSpPr>
            <a:spLocks noGrp="1"/>
          </p:cNvSpPr>
          <p:nvPr>
            <p:ph type="body" sz="quarter" idx="10" hasCustomPrompt="1"/>
          </p:nvPr>
        </p:nvSpPr>
        <p:spPr>
          <a:xfrm>
            <a:off x="499039" y="2433484"/>
            <a:ext cx="3389312" cy="995516"/>
          </a:xfrm>
        </p:spPr>
        <p:txBody>
          <a:bodyPr/>
          <a:lstStyle>
            <a:lvl1pPr marL="0" indent="0" algn="l">
              <a:spcBef>
                <a:spcPct val="50000"/>
              </a:spcBef>
              <a:buFontTx/>
              <a:buNone/>
              <a:defRPr sz="2000"/>
            </a:lvl1pPr>
          </a:lstStyle>
          <a:p>
            <a:pPr algn="l">
              <a:spcBef>
                <a:spcPct val="50000"/>
              </a:spcBef>
            </a:pPr>
            <a:r>
              <a:rPr lang="en-US" sz="2400" b="1" dirty="0" smtClean="0">
                <a:solidFill>
                  <a:schemeClr val="tx2"/>
                </a:solidFill>
              </a:rPr>
              <a:t>Client Name</a:t>
            </a:r>
            <a:endParaRPr lang="en-US" sz="2800" b="1" dirty="0" smtClean="0">
              <a:solidFill>
                <a:schemeClr val="tx2"/>
              </a:solidFill>
            </a:endParaRPr>
          </a:p>
          <a:p>
            <a:pPr algn="l">
              <a:spcBef>
                <a:spcPct val="50000"/>
              </a:spcBef>
            </a:pPr>
            <a:endParaRPr lang="en-US" sz="1200" i="1" dirty="0" smtClean="0">
              <a:solidFill>
                <a:schemeClr val="tx2"/>
              </a:solidFill>
            </a:endParaRPr>
          </a:p>
        </p:txBody>
      </p:sp>
      <p:sp>
        <p:nvSpPr>
          <p:cNvPr id="23" name="TextBox 22"/>
          <p:cNvSpPr txBox="1"/>
          <p:nvPr/>
        </p:nvSpPr>
        <p:spPr>
          <a:xfrm>
            <a:off x="535909" y="2169951"/>
            <a:ext cx="1055225" cy="307777"/>
          </a:xfrm>
          <a:prstGeom prst="rect">
            <a:avLst/>
          </a:prstGeom>
          <a:noFill/>
        </p:spPr>
        <p:txBody>
          <a:bodyPr wrap="none" rtlCol="0">
            <a:spAutoFit/>
          </a:bodyPr>
          <a:lstStyle/>
          <a:p>
            <a:r>
              <a:rPr lang="en-US" sz="1400" b="1" i="1" dirty="0" smtClean="0">
                <a:solidFill>
                  <a:schemeClr val="tx2"/>
                </a:solidFill>
              </a:rPr>
              <a:t>presented to</a:t>
            </a:r>
            <a:endParaRPr lang="en-US" sz="1400" b="1" i="1" dirty="0">
              <a:solidFill>
                <a:schemeClr val="tx2"/>
              </a:solidFill>
            </a:endParaRPr>
          </a:p>
        </p:txBody>
      </p:sp>
      <p:sp>
        <p:nvSpPr>
          <p:cNvPr id="24" name="TextBox 23"/>
          <p:cNvSpPr txBox="1"/>
          <p:nvPr/>
        </p:nvSpPr>
        <p:spPr>
          <a:xfrm>
            <a:off x="484632" y="3517488"/>
            <a:ext cx="3403719" cy="615553"/>
          </a:xfrm>
          <a:prstGeom prst="rect">
            <a:avLst/>
          </a:prstGeom>
          <a:noFill/>
        </p:spPr>
        <p:txBody>
          <a:bodyPr wrap="square" rtlCol="0">
            <a:spAutoFit/>
          </a:bodyPr>
          <a:lstStyle/>
          <a:p>
            <a:r>
              <a:rPr lang="en-US" sz="1400" b="1" i="1" dirty="0" smtClean="0">
                <a:solidFill>
                  <a:schemeClr val="tx2"/>
                </a:solidFill>
              </a:rPr>
              <a:t>presented by</a:t>
            </a:r>
            <a:r>
              <a:rPr lang="en-US" sz="1100" i="1" dirty="0" smtClean="0">
                <a:solidFill>
                  <a:schemeClr val="tx2"/>
                </a:solidFill>
              </a:rPr>
              <a:t/>
            </a:r>
            <a:br>
              <a:rPr lang="en-US" sz="1100" i="1" dirty="0" smtClean="0">
                <a:solidFill>
                  <a:schemeClr val="tx2"/>
                </a:solidFill>
              </a:rPr>
            </a:br>
            <a:r>
              <a:rPr lang="en-US" sz="2000" b="1" dirty="0" smtClean="0">
                <a:solidFill>
                  <a:schemeClr val="tx2"/>
                </a:solidFill>
              </a:rPr>
              <a:t>Cambridge Systematics, Inc.</a:t>
            </a:r>
            <a:endParaRPr lang="en-US" sz="2000" dirty="0"/>
          </a:p>
        </p:txBody>
      </p:sp>
      <p:sp>
        <p:nvSpPr>
          <p:cNvPr id="25" name="Text Placeholder 18"/>
          <p:cNvSpPr>
            <a:spLocks noGrp="1"/>
          </p:cNvSpPr>
          <p:nvPr>
            <p:ph type="body" sz="quarter" idx="11" hasCustomPrompt="1"/>
          </p:nvPr>
        </p:nvSpPr>
        <p:spPr>
          <a:xfrm>
            <a:off x="536575" y="5136971"/>
            <a:ext cx="3351213" cy="346075"/>
          </a:xfrm>
        </p:spPr>
        <p:txBody>
          <a:bodyPr/>
          <a:lstStyle>
            <a:lvl1pPr>
              <a:buFontTx/>
              <a:buNone/>
              <a:defRPr sz="1600" b="1">
                <a:solidFill>
                  <a:schemeClr val="tx2"/>
                </a:solidFill>
              </a:defRPr>
            </a:lvl1pPr>
          </a:lstStyle>
          <a:p>
            <a:pPr lvl="0"/>
            <a:r>
              <a:rPr lang="en-US" dirty="0" smtClean="0"/>
              <a:t>Date</a:t>
            </a:r>
            <a:endParaRPr lang="en-US" dirty="0"/>
          </a:p>
        </p:txBody>
      </p:sp>
      <p:sp>
        <p:nvSpPr>
          <p:cNvPr id="17" name="Text Placeholder 17"/>
          <p:cNvSpPr>
            <a:spLocks noGrp="1"/>
          </p:cNvSpPr>
          <p:nvPr>
            <p:ph type="body" sz="quarter" idx="12" hasCustomPrompt="1"/>
          </p:nvPr>
        </p:nvSpPr>
        <p:spPr>
          <a:xfrm>
            <a:off x="484632" y="4075991"/>
            <a:ext cx="3763809" cy="1060980"/>
          </a:xfrm>
        </p:spPr>
        <p:txBody>
          <a:bodyPr/>
          <a:lstStyle>
            <a:lvl1pPr>
              <a:buFont typeface="Arial" pitchFamily="34" charset="0"/>
              <a:buNone/>
              <a:defRPr sz="1800">
                <a:solidFill>
                  <a:schemeClr val="tx2"/>
                </a:solidFill>
              </a:defRPr>
            </a:lvl1pPr>
          </a:lstStyle>
          <a:p>
            <a:pPr lvl="0"/>
            <a:r>
              <a:rPr lang="en-US" dirty="0" smtClean="0"/>
              <a:t>Presenters name</a:t>
            </a:r>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49830" y="2262433"/>
            <a:ext cx="999241" cy="139045"/>
          </a:xfrm>
          <a:prstGeom prst="rect">
            <a:avLst/>
          </a:prstGeom>
        </p:spPr>
        <p:txBody>
          <a:bodyPr/>
          <a:lstStyle>
            <a:lvl1pPr marL="0" indent="0" algn="ctr">
              <a:buNone/>
              <a:defRPr sz="1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a:xfrm>
            <a:off x="3949830" y="2005553"/>
            <a:ext cx="999241" cy="256880"/>
          </a:xfrm>
          <a:prstGeom prst="rect">
            <a:avLst/>
          </a:prstGeom>
        </p:spPr>
        <p:txBody>
          <a:bodyPr>
            <a:normAutofit/>
          </a:bodyPr>
          <a:lstStyle>
            <a:lvl1pPr>
              <a:defRPr sz="100">
                <a:solidFill>
                  <a:schemeClr val="bg1"/>
                </a:solidFill>
              </a:defRPr>
            </a:lvl1pPr>
          </a:lstStyle>
          <a:p>
            <a:r>
              <a:rPr lang="en-US" smtClean="0"/>
              <a:t>Click to edit Master title style</a:t>
            </a:r>
            <a:endParaRPr lang="en-US" dirty="0"/>
          </a:p>
        </p:txBody>
      </p:sp>
      <p:sp>
        <p:nvSpPr>
          <p:cNvPr id="8" name="TextBox 7"/>
          <p:cNvSpPr txBox="1"/>
          <p:nvPr userDrawn="1"/>
        </p:nvSpPr>
        <p:spPr>
          <a:xfrm>
            <a:off x="457200" y="1674674"/>
            <a:ext cx="8229600" cy="1754326"/>
          </a:xfrm>
          <a:prstGeom prst="rect">
            <a:avLst/>
          </a:prstGeom>
          <a:solidFill>
            <a:schemeClr val="accent1"/>
          </a:solidFill>
        </p:spPr>
        <p:txBody>
          <a:bodyPr wrap="square" rtlCol="0">
            <a:spAutoFit/>
          </a:bodyPr>
          <a:lstStyle/>
          <a:p>
            <a:pPr algn="ctr"/>
            <a:r>
              <a:rPr lang="en-US" sz="3600" dirty="0" smtClean="0"/>
              <a:t>Please select a Custom</a:t>
            </a:r>
            <a:r>
              <a:rPr lang="en-US" sz="3600" baseline="0" dirty="0" smtClean="0"/>
              <a:t> CS Theme </a:t>
            </a:r>
            <a:br>
              <a:rPr lang="en-US" sz="3600" baseline="0" dirty="0" smtClean="0"/>
            </a:br>
            <a:r>
              <a:rPr lang="en-US" sz="3600" baseline="0" dirty="0" smtClean="0"/>
              <a:t>from the Design Tab . . .</a:t>
            </a:r>
          </a:p>
          <a:p>
            <a:pPr algn="ctr"/>
            <a:r>
              <a:rPr lang="en-US" sz="3600" baseline="0" dirty="0" smtClean="0"/>
              <a:t>then Delete this Slide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0" name="Picture 19" descr="train1_1.png"/>
          <p:cNvPicPr>
            <a:picLocks noChangeAspect="1"/>
          </p:cNvPicPr>
          <p:nvPr/>
        </p:nvPicPr>
        <p:blipFill>
          <a:blip r:embed="rId2" cstate="print"/>
          <a:stretch>
            <a:fillRect/>
          </a:stretch>
        </p:blipFill>
        <p:spPr>
          <a:xfrm rot="769946">
            <a:off x="5480243" y="2081397"/>
            <a:ext cx="3124471" cy="2072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train3_1.png"/>
          <p:cNvPicPr>
            <a:picLocks noChangeAspect="1"/>
          </p:cNvPicPr>
          <p:nvPr/>
        </p:nvPicPr>
        <p:blipFill>
          <a:blip r:embed="rId3" cstate="print"/>
          <a:stretch>
            <a:fillRect/>
          </a:stretch>
        </p:blipFill>
        <p:spPr>
          <a:xfrm>
            <a:off x="4822372" y="3565863"/>
            <a:ext cx="3383573" cy="2263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 name="Group 14"/>
          <p:cNvGrpSpPr/>
          <p:nvPr/>
        </p:nvGrpSpPr>
        <p:grpSpPr>
          <a:xfrm>
            <a:off x="0" y="0"/>
            <a:ext cx="9144000" cy="1219200"/>
            <a:chOff x="0" y="0"/>
            <a:chExt cx="9144000" cy="1219200"/>
          </a:xfrm>
        </p:grpSpPr>
        <p:sp>
          <p:nvSpPr>
            <p:cNvPr id="16" name="Rectangle 15"/>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a:p>
          </p:txBody>
        </p:sp>
        <p:sp>
          <p:nvSpPr>
            <p:cNvPr id="17"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84632" y="152400"/>
            <a:ext cx="7964424" cy="981456"/>
          </a:xfrm>
        </p:spPr>
        <p:txBody>
          <a:bodyPr vert="horz" lIns="91440" tIns="45720" rIns="91440" bIns="45720" rtlCol="0" anchor="b">
            <a:noAutofit/>
          </a:bodyPr>
          <a:lstStyle>
            <a:lvl1pPr algn="l" defTabSz="914400" rtl="0" eaLnBrk="1" latinLnBrk="0" hangingPunct="1">
              <a:spcBef>
                <a:spcPct val="0"/>
              </a:spcBef>
              <a:buNone/>
              <a:defRPr lang="en-US" sz="3400" b="1" kern="1200" dirty="0">
                <a:ln>
                  <a:solidFill>
                    <a:schemeClr val="bg2">
                      <a:lumMod val="60000"/>
                      <a:lumOff val="40000"/>
                    </a:schemeClr>
                  </a:solidFill>
                </a:ln>
                <a:solidFill>
                  <a:schemeClr val="tx1"/>
                </a:solidFill>
                <a:effectLst>
                  <a:innerShdw blurRad="63500" dist="50800">
                    <a:prstClr val="black"/>
                  </a:innerShdw>
                </a:effectLst>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484632" y="1219200"/>
            <a:ext cx="7964424" cy="417576"/>
          </a:xfrm>
        </p:spPr>
        <p:txBody>
          <a:bodyPr>
            <a:noAutofit/>
          </a:bodyPr>
          <a:lstStyle>
            <a:lvl1pPr marL="0" indent="0" algn="l">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Box 18"/>
          <p:cNvSpPr txBox="1">
            <a:spLocks noChangeArrowheads="1"/>
          </p:cNvSpPr>
          <p:nvPr/>
        </p:nvSpPr>
        <p:spPr bwMode="auto">
          <a:xfrm>
            <a:off x="1714498" y="6228559"/>
            <a:ext cx="3404650" cy="338554"/>
          </a:xfrm>
          <a:prstGeom prst="rect">
            <a:avLst/>
          </a:prstGeom>
          <a:noFill/>
          <a:ln w="12700">
            <a:noFill/>
            <a:miter lim="800000"/>
            <a:headEnd type="none" w="sm" len="sm"/>
            <a:tailEnd/>
          </a:ln>
          <a:effectLst/>
        </p:spPr>
        <p:txBody>
          <a:bodyPr wrap="none">
            <a:spAutoFit/>
          </a:bodyPr>
          <a:lstStyle/>
          <a:p>
            <a:r>
              <a:rPr lang="en-US" sz="1600" dirty="0">
                <a:solidFill>
                  <a:schemeClr val="bg2"/>
                </a:solidFill>
                <a:effectLst/>
              </a:rPr>
              <a:t>Transportation leadership you can trust.</a:t>
            </a:r>
          </a:p>
        </p:txBody>
      </p:sp>
      <p:pic>
        <p:nvPicPr>
          <p:cNvPr id="14" name="Picture 13" descr="CS_Logo_2955U_No_Tag.jpg"/>
          <p:cNvPicPr>
            <a:picLocks noChangeAspect="1"/>
          </p:cNvPicPr>
          <p:nvPr/>
        </p:nvPicPr>
        <p:blipFill>
          <a:blip r:embed="rId4" cstate="print"/>
          <a:stretch>
            <a:fillRect/>
          </a:stretch>
        </p:blipFill>
        <p:spPr>
          <a:xfrm>
            <a:off x="457200" y="6252689"/>
            <a:ext cx="1212114" cy="294839"/>
          </a:xfrm>
          <a:prstGeom prst="rect">
            <a:avLst/>
          </a:prstGeom>
          <a:effectLst/>
        </p:spPr>
      </p:pic>
      <p:pic>
        <p:nvPicPr>
          <p:cNvPr id="19" name="Picture 18" descr="train2_1.png"/>
          <p:cNvPicPr>
            <a:picLocks noChangeAspect="1"/>
          </p:cNvPicPr>
          <p:nvPr/>
        </p:nvPicPr>
        <p:blipFill>
          <a:blip r:embed="rId5" cstate="print"/>
          <a:stretch>
            <a:fillRect/>
          </a:stretch>
        </p:blipFill>
        <p:spPr>
          <a:xfrm rot="21189652">
            <a:off x="4322120" y="2681709"/>
            <a:ext cx="2270957" cy="1912786"/>
          </a:xfrm>
          <a:prstGeom prst="rect">
            <a:avLst/>
          </a:prstGeom>
          <a:solidFill>
            <a:schemeClr val="accent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ext Placeholder 14"/>
          <p:cNvSpPr>
            <a:spLocks noGrp="1"/>
          </p:cNvSpPr>
          <p:nvPr>
            <p:ph type="body" sz="quarter" idx="10" hasCustomPrompt="1"/>
          </p:nvPr>
        </p:nvSpPr>
        <p:spPr>
          <a:xfrm>
            <a:off x="499039" y="2433484"/>
            <a:ext cx="3389312" cy="995516"/>
          </a:xfrm>
        </p:spPr>
        <p:txBody>
          <a:bodyPr/>
          <a:lstStyle>
            <a:lvl1pPr marL="0" indent="0" algn="l">
              <a:spcBef>
                <a:spcPct val="50000"/>
              </a:spcBef>
              <a:buFontTx/>
              <a:buNone/>
              <a:defRPr sz="2000"/>
            </a:lvl1pPr>
          </a:lstStyle>
          <a:p>
            <a:pPr algn="l">
              <a:spcBef>
                <a:spcPct val="50000"/>
              </a:spcBef>
            </a:pPr>
            <a:r>
              <a:rPr lang="en-US" sz="2400" b="1" dirty="0" smtClean="0">
                <a:solidFill>
                  <a:schemeClr val="tx2"/>
                </a:solidFill>
              </a:rPr>
              <a:t>Client Name</a:t>
            </a:r>
            <a:endParaRPr lang="en-US" sz="2800" b="1" dirty="0" smtClean="0">
              <a:solidFill>
                <a:schemeClr val="tx2"/>
              </a:solidFill>
            </a:endParaRPr>
          </a:p>
          <a:p>
            <a:pPr algn="l">
              <a:spcBef>
                <a:spcPct val="50000"/>
              </a:spcBef>
            </a:pPr>
            <a:endParaRPr lang="en-US" sz="1200" i="1" dirty="0" smtClean="0">
              <a:solidFill>
                <a:schemeClr val="tx2"/>
              </a:solidFill>
            </a:endParaRPr>
          </a:p>
        </p:txBody>
      </p:sp>
      <p:sp>
        <p:nvSpPr>
          <p:cNvPr id="23" name="TextBox 22"/>
          <p:cNvSpPr txBox="1"/>
          <p:nvPr/>
        </p:nvSpPr>
        <p:spPr>
          <a:xfrm>
            <a:off x="535909" y="2169951"/>
            <a:ext cx="1055225" cy="307777"/>
          </a:xfrm>
          <a:prstGeom prst="rect">
            <a:avLst/>
          </a:prstGeom>
          <a:noFill/>
        </p:spPr>
        <p:txBody>
          <a:bodyPr wrap="none" rtlCol="0">
            <a:spAutoFit/>
          </a:bodyPr>
          <a:lstStyle/>
          <a:p>
            <a:r>
              <a:rPr lang="en-US" sz="1400" b="1" i="1" dirty="0" smtClean="0">
                <a:solidFill>
                  <a:schemeClr val="tx2"/>
                </a:solidFill>
              </a:rPr>
              <a:t>presented to</a:t>
            </a:r>
            <a:endParaRPr lang="en-US" sz="1400" b="1" i="1" dirty="0">
              <a:solidFill>
                <a:schemeClr val="tx2"/>
              </a:solidFill>
            </a:endParaRPr>
          </a:p>
        </p:txBody>
      </p:sp>
      <p:sp>
        <p:nvSpPr>
          <p:cNvPr id="24" name="TextBox 23"/>
          <p:cNvSpPr txBox="1"/>
          <p:nvPr/>
        </p:nvSpPr>
        <p:spPr>
          <a:xfrm>
            <a:off x="484632" y="3517488"/>
            <a:ext cx="3403719" cy="615553"/>
          </a:xfrm>
          <a:prstGeom prst="rect">
            <a:avLst/>
          </a:prstGeom>
          <a:noFill/>
        </p:spPr>
        <p:txBody>
          <a:bodyPr wrap="square" rtlCol="0">
            <a:spAutoFit/>
          </a:bodyPr>
          <a:lstStyle/>
          <a:p>
            <a:r>
              <a:rPr lang="en-US" sz="1400" b="1" i="1" dirty="0" smtClean="0">
                <a:solidFill>
                  <a:schemeClr val="tx2"/>
                </a:solidFill>
              </a:rPr>
              <a:t>presented by</a:t>
            </a:r>
            <a:r>
              <a:rPr lang="en-US" sz="1100" i="1" dirty="0" smtClean="0">
                <a:solidFill>
                  <a:schemeClr val="tx2"/>
                </a:solidFill>
              </a:rPr>
              <a:t/>
            </a:r>
            <a:br>
              <a:rPr lang="en-US" sz="1100" i="1" dirty="0" smtClean="0">
                <a:solidFill>
                  <a:schemeClr val="tx2"/>
                </a:solidFill>
              </a:rPr>
            </a:br>
            <a:r>
              <a:rPr lang="en-US" sz="2000" b="1" dirty="0" smtClean="0">
                <a:solidFill>
                  <a:schemeClr val="tx2"/>
                </a:solidFill>
              </a:rPr>
              <a:t>Cambridge Systematics, Inc.</a:t>
            </a:r>
            <a:endParaRPr lang="en-US" sz="2000" dirty="0"/>
          </a:p>
        </p:txBody>
      </p:sp>
      <p:sp>
        <p:nvSpPr>
          <p:cNvPr id="25" name="Text Placeholder 18"/>
          <p:cNvSpPr>
            <a:spLocks noGrp="1"/>
          </p:cNvSpPr>
          <p:nvPr>
            <p:ph type="body" sz="quarter" idx="11" hasCustomPrompt="1"/>
          </p:nvPr>
        </p:nvSpPr>
        <p:spPr>
          <a:xfrm>
            <a:off x="536575" y="5136971"/>
            <a:ext cx="3351213" cy="346075"/>
          </a:xfrm>
        </p:spPr>
        <p:txBody>
          <a:bodyPr/>
          <a:lstStyle>
            <a:lvl1pPr>
              <a:buFontTx/>
              <a:buNone/>
              <a:defRPr sz="1600" b="1">
                <a:solidFill>
                  <a:schemeClr val="tx2"/>
                </a:solidFill>
              </a:defRPr>
            </a:lvl1pPr>
          </a:lstStyle>
          <a:p>
            <a:pPr lvl="0"/>
            <a:r>
              <a:rPr lang="en-US" dirty="0" smtClean="0"/>
              <a:t>Date</a:t>
            </a:r>
            <a:endParaRPr lang="en-US" dirty="0"/>
          </a:p>
        </p:txBody>
      </p:sp>
      <p:sp>
        <p:nvSpPr>
          <p:cNvPr id="21" name="Text Placeholder 17"/>
          <p:cNvSpPr>
            <a:spLocks noGrp="1"/>
          </p:cNvSpPr>
          <p:nvPr>
            <p:ph type="body" sz="quarter" idx="12" hasCustomPrompt="1"/>
          </p:nvPr>
        </p:nvSpPr>
        <p:spPr>
          <a:xfrm>
            <a:off x="484632" y="4075991"/>
            <a:ext cx="3763809" cy="1060980"/>
          </a:xfrm>
        </p:spPr>
        <p:txBody>
          <a:bodyPr/>
          <a:lstStyle>
            <a:lvl1pPr>
              <a:buFont typeface="Arial" pitchFamily="34" charset="0"/>
              <a:buNone/>
              <a:defRPr sz="1800">
                <a:solidFill>
                  <a:schemeClr val="tx2"/>
                </a:solidFill>
              </a:defRPr>
            </a:lvl1pPr>
          </a:lstStyle>
          <a:p>
            <a:pPr lvl="0"/>
            <a:r>
              <a:rPr lang="en-US" dirty="0" smtClean="0"/>
              <a:t>Presenters name</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20" name="Picture 19" descr="sign1_1.png"/>
          <p:cNvPicPr>
            <a:picLocks noChangeAspect="1"/>
          </p:cNvPicPr>
          <p:nvPr/>
        </p:nvPicPr>
        <p:blipFill>
          <a:blip r:embed="rId2" cstate="print"/>
          <a:stretch>
            <a:fillRect/>
          </a:stretch>
        </p:blipFill>
        <p:spPr>
          <a:xfrm>
            <a:off x="4697478" y="1866034"/>
            <a:ext cx="2880610" cy="2034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mirror_1.png"/>
          <p:cNvPicPr>
            <a:picLocks noChangeAspect="1"/>
          </p:cNvPicPr>
          <p:nvPr/>
        </p:nvPicPr>
        <p:blipFill>
          <a:blip r:embed="rId3" cstate="print"/>
          <a:stretch>
            <a:fillRect/>
          </a:stretch>
        </p:blipFill>
        <p:spPr>
          <a:xfrm rot="21075839">
            <a:off x="4382600" y="3820096"/>
            <a:ext cx="2802365" cy="1828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road1_1.png"/>
          <p:cNvPicPr>
            <a:picLocks noChangeAspect="1"/>
          </p:cNvPicPr>
          <p:nvPr/>
        </p:nvPicPr>
        <p:blipFill>
          <a:blip r:embed="rId4" cstate="print"/>
          <a:stretch>
            <a:fillRect/>
          </a:stretch>
        </p:blipFill>
        <p:spPr>
          <a:xfrm rot="711566">
            <a:off x="6369832" y="2475228"/>
            <a:ext cx="2179509" cy="3254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 name="Group 14"/>
          <p:cNvGrpSpPr/>
          <p:nvPr/>
        </p:nvGrpSpPr>
        <p:grpSpPr>
          <a:xfrm>
            <a:off x="0" y="0"/>
            <a:ext cx="9144000" cy="1219200"/>
            <a:chOff x="0" y="0"/>
            <a:chExt cx="9144000" cy="1219200"/>
          </a:xfrm>
        </p:grpSpPr>
        <p:sp>
          <p:nvSpPr>
            <p:cNvPr id="16" name="Rectangle 15"/>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a:p>
          </p:txBody>
        </p:sp>
        <p:sp>
          <p:nvSpPr>
            <p:cNvPr id="17"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84632" y="152400"/>
            <a:ext cx="7964424" cy="981456"/>
          </a:xfrm>
        </p:spPr>
        <p:txBody>
          <a:bodyPr vert="horz" lIns="91440" tIns="45720" rIns="91440" bIns="45720" rtlCol="0" anchor="b">
            <a:noAutofit/>
          </a:bodyPr>
          <a:lstStyle>
            <a:lvl1pPr algn="l" defTabSz="914400" rtl="0" eaLnBrk="1" latinLnBrk="0" hangingPunct="1">
              <a:spcBef>
                <a:spcPct val="0"/>
              </a:spcBef>
              <a:buNone/>
              <a:defRPr lang="en-US" sz="3400" b="1" kern="1200" dirty="0">
                <a:ln>
                  <a:solidFill>
                    <a:schemeClr val="bg2">
                      <a:lumMod val="60000"/>
                      <a:lumOff val="40000"/>
                    </a:schemeClr>
                  </a:solidFill>
                </a:ln>
                <a:solidFill>
                  <a:schemeClr val="tx1"/>
                </a:solidFill>
                <a:effectLst>
                  <a:innerShdw blurRad="63500" dist="50800">
                    <a:prstClr val="black"/>
                  </a:innerShdw>
                </a:effectLst>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484632" y="1219200"/>
            <a:ext cx="7964424" cy="417576"/>
          </a:xfrm>
        </p:spPr>
        <p:txBody>
          <a:bodyPr>
            <a:noAutofit/>
          </a:bodyPr>
          <a:lstStyle>
            <a:lvl1pPr marL="0" indent="0" algn="l">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Box 18"/>
          <p:cNvSpPr txBox="1">
            <a:spLocks noChangeArrowheads="1"/>
          </p:cNvSpPr>
          <p:nvPr/>
        </p:nvSpPr>
        <p:spPr bwMode="auto">
          <a:xfrm>
            <a:off x="1714498" y="6228559"/>
            <a:ext cx="3404650" cy="338554"/>
          </a:xfrm>
          <a:prstGeom prst="rect">
            <a:avLst/>
          </a:prstGeom>
          <a:noFill/>
          <a:ln w="12700">
            <a:noFill/>
            <a:miter lim="800000"/>
            <a:headEnd type="none" w="sm" len="sm"/>
            <a:tailEnd/>
          </a:ln>
          <a:effectLst/>
        </p:spPr>
        <p:txBody>
          <a:bodyPr wrap="none">
            <a:spAutoFit/>
          </a:bodyPr>
          <a:lstStyle/>
          <a:p>
            <a:r>
              <a:rPr lang="en-US" sz="1600" dirty="0">
                <a:solidFill>
                  <a:schemeClr val="bg2"/>
                </a:solidFill>
                <a:effectLst/>
              </a:rPr>
              <a:t>Transportation leadership you can trust.</a:t>
            </a:r>
          </a:p>
        </p:txBody>
      </p:sp>
      <p:pic>
        <p:nvPicPr>
          <p:cNvPr id="14" name="Picture 13" descr="CS_Logo_2955U_No_Tag.jpg"/>
          <p:cNvPicPr>
            <a:picLocks noChangeAspect="1"/>
          </p:cNvPicPr>
          <p:nvPr/>
        </p:nvPicPr>
        <p:blipFill>
          <a:blip r:embed="rId5" cstate="print"/>
          <a:stretch>
            <a:fillRect/>
          </a:stretch>
        </p:blipFill>
        <p:spPr>
          <a:xfrm>
            <a:off x="457200" y="6252689"/>
            <a:ext cx="1212114" cy="294839"/>
          </a:xfrm>
          <a:prstGeom prst="rect">
            <a:avLst/>
          </a:prstGeom>
          <a:effectLst/>
        </p:spPr>
      </p:pic>
      <p:sp>
        <p:nvSpPr>
          <p:cNvPr id="22" name="Text Placeholder 14"/>
          <p:cNvSpPr>
            <a:spLocks noGrp="1"/>
          </p:cNvSpPr>
          <p:nvPr>
            <p:ph type="body" sz="quarter" idx="10" hasCustomPrompt="1"/>
          </p:nvPr>
        </p:nvSpPr>
        <p:spPr>
          <a:xfrm>
            <a:off x="499039" y="2433484"/>
            <a:ext cx="3389312" cy="995516"/>
          </a:xfrm>
        </p:spPr>
        <p:txBody>
          <a:bodyPr/>
          <a:lstStyle>
            <a:lvl1pPr marL="0" indent="0" algn="l">
              <a:spcBef>
                <a:spcPct val="50000"/>
              </a:spcBef>
              <a:buFontTx/>
              <a:buNone/>
              <a:defRPr sz="2000"/>
            </a:lvl1pPr>
          </a:lstStyle>
          <a:p>
            <a:pPr algn="l">
              <a:spcBef>
                <a:spcPct val="50000"/>
              </a:spcBef>
            </a:pPr>
            <a:r>
              <a:rPr lang="en-US" sz="2400" b="1" dirty="0" smtClean="0">
                <a:solidFill>
                  <a:schemeClr val="tx2"/>
                </a:solidFill>
              </a:rPr>
              <a:t>Client Name</a:t>
            </a:r>
            <a:endParaRPr lang="en-US" sz="2800" b="1" dirty="0" smtClean="0">
              <a:solidFill>
                <a:schemeClr val="tx2"/>
              </a:solidFill>
            </a:endParaRPr>
          </a:p>
          <a:p>
            <a:pPr algn="l">
              <a:spcBef>
                <a:spcPct val="50000"/>
              </a:spcBef>
            </a:pPr>
            <a:endParaRPr lang="en-US" sz="1200" i="1" dirty="0" smtClean="0">
              <a:solidFill>
                <a:schemeClr val="tx2"/>
              </a:solidFill>
            </a:endParaRPr>
          </a:p>
        </p:txBody>
      </p:sp>
      <p:sp>
        <p:nvSpPr>
          <p:cNvPr id="23" name="TextBox 22"/>
          <p:cNvSpPr txBox="1"/>
          <p:nvPr/>
        </p:nvSpPr>
        <p:spPr>
          <a:xfrm>
            <a:off x="535909" y="2169951"/>
            <a:ext cx="1055225" cy="307777"/>
          </a:xfrm>
          <a:prstGeom prst="rect">
            <a:avLst/>
          </a:prstGeom>
          <a:noFill/>
        </p:spPr>
        <p:txBody>
          <a:bodyPr wrap="none" rtlCol="0">
            <a:spAutoFit/>
          </a:bodyPr>
          <a:lstStyle/>
          <a:p>
            <a:r>
              <a:rPr lang="en-US" sz="1400" b="1" i="1" dirty="0" smtClean="0">
                <a:solidFill>
                  <a:schemeClr val="tx2"/>
                </a:solidFill>
              </a:rPr>
              <a:t>presented to</a:t>
            </a:r>
            <a:endParaRPr lang="en-US" sz="1400" b="1" i="1" dirty="0">
              <a:solidFill>
                <a:schemeClr val="tx2"/>
              </a:solidFill>
            </a:endParaRPr>
          </a:p>
        </p:txBody>
      </p:sp>
      <p:sp>
        <p:nvSpPr>
          <p:cNvPr id="24" name="TextBox 23"/>
          <p:cNvSpPr txBox="1"/>
          <p:nvPr/>
        </p:nvSpPr>
        <p:spPr>
          <a:xfrm>
            <a:off x="484632" y="3517488"/>
            <a:ext cx="3403719" cy="615553"/>
          </a:xfrm>
          <a:prstGeom prst="rect">
            <a:avLst/>
          </a:prstGeom>
          <a:noFill/>
        </p:spPr>
        <p:txBody>
          <a:bodyPr wrap="square" rtlCol="0">
            <a:spAutoFit/>
          </a:bodyPr>
          <a:lstStyle/>
          <a:p>
            <a:r>
              <a:rPr lang="en-US" sz="1400" b="1" i="1" dirty="0" smtClean="0">
                <a:solidFill>
                  <a:schemeClr val="tx2"/>
                </a:solidFill>
              </a:rPr>
              <a:t>presented by</a:t>
            </a:r>
            <a:r>
              <a:rPr lang="en-US" sz="1100" i="1" dirty="0" smtClean="0">
                <a:solidFill>
                  <a:schemeClr val="tx2"/>
                </a:solidFill>
              </a:rPr>
              <a:t/>
            </a:r>
            <a:br>
              <a:rPr lang="en-US" sz="1100" i="1" dirty="0" smtClean="0">
                <a:solidFill>
                  <a:schemeClr val="tx2"/>
                </a:solidFill>
              </a:rPr>
            </a:br>
            <a:r>
              <a:rPr lang="en-US" sz="2000" b="1" dirty="0" smtClean="0">
                <a:solidFill>
                  <a:schemeClr val="tx2"/>
                </a:solidFill>
              </a:rPr>
              <a:t>Cambridge Systematics, Inc.</a:t>
            </a:r>
            <a:endParaRPr lang="en-US" sz="2000" dirty="0"/>
          </a:p>
        </p:txBody>
      </p:sp>
      <p:sp>
        <p:nvSpPr>
          <p:cNvPr id="25" name="Text Placeholder 18"/>
          <p:cNvSpPr>
            <a:spLocks noGrp="1"/>
          </p:cNvSpPr>
          <p:nvPr>
            <p:ph type="body" sz="quarter" idx="11" hasCustomPrompt="1"/>
          </p:nvPr>
        </p:nvSpPr>
        <p:spPr>
          <a:xfrm>
            <a:off x="536575" y="5136971"/>
            <a:ext cx="3351213" cy="346075"/>
          </a:xfrm>
        </p:spPr>
        <p:txBody>
          <a:bodyPr/>
          <a:lstStyle>
            <a:lvl1pPr>
              <a:buFontTx/>
              <a:buNone/>
              <a:defRPr sz="1600" b="1">
                <a:solidFill>
                  <a:schemeClr val="tx2"/>
                </a:solidFill>
              </a:defRPr>
            </a:lvl1pPr>
          </a:lstStyle>
          <a:p>
            <a:pPr lvl="0"/>
            <a:r>
              <a:rPr lang="en-US" dirty="0" smtClean="0"/>
              <a:t>Date</a:t>
            </a:r>
            <a:endParaRPr lang="en-US" dirty="0"/>
          </a:p>
        </p:txBody>
      </p:sp>
      <p:sp>
        <p:nvSpPr>
          <p:cNvPr id="21" name="Text Placeholder 17"/>
          <p:cNvSpPr>
            <a:spLocks noGrp="1"/>
          </p:cNvSpPr>
          <p:nvPr>
            <p:ph type="body" sz="quarter" idx="12" hasCustomPrompt="1"/>
          </p:nvPr>
        </p:nvSpPr>
        <p:spPr>
          <a:xfrm>
            <a:off x="484632" y="4075991"/>
            <a:ext cx="3763809" cy="1060980"/>
          </a:xfrm>
        </p:spPr>
        <p:txBody>
          <a:bodyPr/>
          <a:lstStyle>
            <a:lvl1pPr>
              <a:buFont typeface="Arial" pitchFamily="34" charset="0"/>
              <a:buNone/>
              <a:defRPr sz="1800">
                <a:solidFill>
                  <a:schemeClr val="tx2"/>
                </a:solidFill>
              </a:defRPr>
            </a:lvl1pPr>
          </a:lstStyle>
          <a:p>
            <a:pPr lvl="0"/>
            <a:r>
              <a:rPr lang="en-US" dirty="0" smtClean="0"/>
              <a:t>Presenters name</a:t>
            </a:r>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7"/>
          <p:cNvGrpSpPr/>
          <p:nvPr/>
        </p:nvGrpSpPr>
        <p:grpSpPr>
          <a:xfrm>
            <a:off x="0" y="0"/>
            <a:ext cx="9144000" cy="1219200"/>
            <a:chOff x="0" y="0"/>
            <a:chExt cx="9144000" cy="1219200"/>
          </a:xfrm>
        </p:grpSpPr>
        <p:sp>
          <p:nvSpPr>
            <p:cNvPr id="9" name="Rectangle 8"/>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a:p>
          </p:txBody>
        </p:sp>
        <p:sp>
          <p:nvSpPr>
            <p:cNvPr id="10"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bg1">
                  <a:lumMod val="60000"/>
                  <a:lumOff val="40000"/>
                </a:schemeClr>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3DB1DC2-89D8-459B-B5DF-6134A5AD3A39}" type="slidenum">
              <a:rPr lang="en-US" smtClean="0"/>
              <a:pPr/>
              <a:t>‹#›</a:t>
            </a:fld>
            <a:endParaRPr lang="en-US"/>
          </a:p>
        </p:txBody>
      </p:sp>
      <p:pic>
        <p:nvPicPr>
          <p:cNvPr id="7" name="Picture 6" descr="CS_Logo_2955U_No_Tag.jpg"/>
          <p:cNvPicPr>
            <a:picLocks noChangeAspect="1"/>
          </p:cNvPicPr>
          <p:nvPr/>
        </p:nvPicPr>
        <p:blipFill>
          <a:blip r:embed="rId2" cstate="print"/>
          <a:stretch>
            <a:fillRect/>
          </a:stretch>
        </p:blipFill>
        <p:spPr>
          <a:xfrm>
            <a:off x="457200" y="6252689"/>
            <a:ext cx="1212114" cy="294839"/>
          </a:xfrm>
          <a:prstGeom prst="rect">
            <a:avLst/>
          </a:prstGeom>
          <a:effectLst>
            <a:reflection blurRad="6350" stA="50000" endA="300" endPos="55500" dist="50800" dir="5400000" sy="-100000" algn="bl" rotWithShape="0"/>
          </a:effectLst>
        </p:spPr>
      </p:pic>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3DB1DC2-89D8-459B-B5DF-6134A5AD3A39}" type="slidenum">
              <a:rPr lang="en-US" smtClean="0"/>
              <a:pPr/>
              <a:t>‹#›</a:t>
            </a:fld>
            <a:endParaRPr lang="en-US"/>
          </a:p>
        </p:txBody>
      </p:sp>
      <p:sp>
        <p:nvSpPr>
          <p:cNvPr id="4" name="Rectangle 3"/>
          <p:cNvSpPr/>
          <p:nvPr/>
        </p:nvSpPr>
        <p:spPr>
          <a:xfrm>
            <a:off x="0" y="1828800"/>
            <a:ext cx="9144000" cy="32004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457200" y="2816938"/>
            <a:ext cx="8229600" cy="1240094"/>
          </a:xfrm>
        </p:spPr>
        <p:txBody>
          <a:bodyPr anchor="ctr"/>
          <a:lstStyle>
            <a:lvl1pPr algn="ctr">
              <a:defRPr/>
            </a:lvl1pPr>
          </a:lstStyle>
          <a:p>
            <a:r>
              <a:rPr lang="en-US" smtClean="0"/>
              <a:t>Click to edit Master title style</a:t>
            </a:r>
            <a:endParaRPr lang="en-US" dirty="0"/>
          </a:p>
        </p:txBody>
      </p:sp>
      <p:pic>
        <p:nvPicPr>
          <p:cNvPr id="6" name="Picture 5" descr="CS_Logo_2955U_No_Tag.jpg"/>
          <p:cNvPicPr>
            <a:picLocks noChangeAspect="1"/>
          </p:cNvPicPr>
          <p:nvPr/>
        </p:nvPicPr>
        <p:blipFill>
          <a:blip r:embed="rId2" cstate="print"/>
          <a:stretch>
            <a:fillRect/>
          </a:stretch>
        </p:blipFill>
        <p:spPr>
          <a:xfrm>
            <a:off x="457200" y="6252689"/>
            <a:ext cx="1212114" cy="294839"/>
          </a:xfrm>
          <a:prstGeom prst="rect">
            <a:avLst/>
          </a:prstGeom>
          <a:effectLst>
            <a:reflection blurRad="6350" stA="50000" endA="300" endPos="55500" dist="50800" dir="5400000" sy="-100000" algn="bl" rotWithShape="0"/>
          </a:effectLst>
        </p:spPr>
      </p:pic>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7"/>
          <p:cNvGrpSpPr/>
          <p:nvPr/>
        </p:nvGrpSpPr>
        <p:grpSpPr>
          <a:xfrm>
            <a:off x="0" y="0"/>
            <a:ext cx="9144000" cy="1219200"/>
            <a:chOff x="0" y="0"/>
            <a:chExt cx="9144000" cy="1219200"/>
          </a:xfrm>
        </p:grpSpPr>
        <p:sp>
          <p:nvSpPr>
            <p:cNvPr id="9" name="Rectangle 8"/>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a:p>
          </p:txBody>
        </p:sp>
        <p:sp>
          <p:nvSpPr>
            <p:cNvPr id="10"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3DB1DC2-89D8-459B-B5DF-6134A5AD3A39}" type="slidenum">
              <a:rPr lang="en-US" smtClean="0"/>
              <a:pPr/>
              <a:t>‹#›</a:t>
            </a:fld>
            <a:endParaRPr lang="en-US"/>
          </a:p>
        </p:txBody>
      </p:sp>
      <p:pic>
        <p:nvPicPr>
          <p:cNvPr id="6" name="Picture 5" descr="CS_Logo_2955U_No_Tag.jpg"/>
          <p:cNvPicPr>
            <a:picLocks noChangeAspect="1"/>
          </p:cNvPicPr>
          <p:nvPr/>
        </p:nvPicPr>
        <p:blipFill>
          <a:blip r:embed="rId2" cstate="print"/>
          <a:stretch>
            <a:fillRect/>
          </a:stretch>
        </p:blipFill>
        <p:spPr>
          <a:xfrm>
            <a:off x="457200" y="6252689"/>
            <a:ext cx="1212114" cy="294839"/>
          </a:xfrm>
          <a:prstGeom prst="rect">
            <a:avLst/>
          </a:prstGeom>
          <a:effectLst>
            <a:reflection blurRad="6350" stA="50000" endA="300" endPos="55500" dist="50800" dir="5400000" sy="-100000" algn="bl" rotWithShape="0"/>
          </a:effectLst>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
          <p:cNvGrpSpPr/>
          <p:nvPr/>
        </p:nvGrpSpPr>
        <p:grpSpPr>
          <a:xfrm>
            <a:off x="0" y="0"/>
            <a:ext cx="9144000" cy="1219200"/>
            <a:chOff x="0" y="0"/>
            <a:chExt cx="9144000" cy="1219200"/>
          </a:xfrm>
        </p:grpSpPr>
        <p:sp>
          <p:nvSpPr>
            <p:cNvPr id="7" name="Rectangle 6"/>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a:p>
          </p:txBody>
        </p:sp>
        <p:sp>
          <p:nvSpPr>
            <p:cNvPr id="8"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3DB1DC2-89D8-459B-B5DF-6134A5AD3A39}" type="slidenum">
              <a:rPr lang="en-US" smtClean="0"/>
              <a:pPr/>
              <a:t>‹#›</a:t>
            </a:fld>
            <a:endParaRPr lang="en-US"/>
          </a:p>
        </p:txBody>
      </p:sp>
      <p:pic>
        <p:nvPicPr>
          <p:cNvPr id="4" name="Picture 3" descr="CS_Logo_2955U_No_Tag.jpg"/>
          <p:cNvPicPr>
            <a:picLocks noChangeAspect="1"/>
          </p:cNvPicPr>
          <p:nvPr/>
        </p:nvPicPr>
        <p:blipFill>
          <a:blip r:embed="rId2" cstate="print"/>
          <a:stretch>
            <a:fillRect/>
          </a:stretch>
        </p:blipFill>
        <p:spPr>
          <a:xfrm>
            <a:off x="457200" y="6252689"/>
            <a:ext cx="1212114" cy="294839"/>
          </a:xfrm>
          <a:prstGeom prst="rect">
            <a:avLst/>
          </a:prstGeom>
          <a:effectLst>
            <a:reflection blurRad="6350" stA="50000" endA="300" endPos="55500" dist="50800" dir="5400000" sy="-100000" algn="bl" rotWithShape="0"/>
          </a:effectLst>
        </p:spPr>
      </p:pic>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p:cNvGrpSpPr/>
          <p:nvPr/>
        </p:nvGrpSpPr>
        <p:grpSpPr>
          <a:xfrm>
            <a:off x="0" y="0"/>
            <a:ext cx="9144000" cy="1219200"/>
            <a:chOff x="0" y="0"/>
            <a:chExt cx="9144000" cy="1219200"/>
          </a:xfrm>
        </p:grpSpPr>
        <p:sp>
          <p:nvSpPr>
            <p:cNvPr id="6" name="Rectangle 5"/>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a:p>
          </p:txBody>
        </p:sp>
        <p:sp>
          <p:nvSpPr>
            <p:cNvPr id="7"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grpSp>
      <p:sp>
        <p:nvSpPr>
          <p:cNvPr id="4" name="Slide Number Placeholder 3"/>
          <p:cNvSpPr>
            <a:spLocks noGrp="1"/>
          </p:cNvSpPr>
          <p:nvPr>
            <p:ph type="sldNum" sz="quarter" idx="12"/>
          </p:nvPr>
        </p:nvSpPr>
        <p:spPr/>
        <p:txBody>
          <a:bodyPr/>
          <a:lstStyle/>
          <a:p>
            <a:fld id="{C3DB1DC2-89D8-459B-B5DF-6134A5AD3A39}" type="slidenum">
              <a:rPr lang="en-US" smtClean="0"/>
              <a:pPr/>
              <a:t>‹#›</a:t>
            </a:fld>
            <a:endParaRPr lang="en-US"/>
          </a:p>
        </p:txBody>
      </p:sp>
      <p:pic>
        <p:nvPicPr>
          <p:cNvPr id="3" name="Picture 2" descr="CS_Logo_2955U_No_Tag.jpg"/>
          <p:cNvPicPr>
            <a:picLocks noChangeAspect="1"/>
          </p:cNvPicPr>
          <p:nvPr/>
        </p:nvPicPr>
        <p:blipFill>
          <a:blip r:embed="rId2" cstate="print"/>
          <a:stretch>
            <a:fillRect/>
          </a:stretch>
        </p:blipFill>
        <p:spPr>
          <a:xfrm>
            <a:off x="457200" y="6252689"/>
            <a:ext cx="1212114" cy="294839"/>
          </a:xfrm>
          <a:prstGeom prst="rect">
            <a:avLst/>
          </a:prstGeom>
          <a:effectLst>
            <a:reflection blurRad="6350" stA="50000" endA="300" endPos="55500" dist="50800" dir="5400000" sy="-100000" algn="bl" rotWithShape="0"/>
          </a:effectLst>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7.gi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8000">
              <a:schemeClr val="bg2">
                <a:lumMod val="20000"/>
                <a:lumOff val="80000"/>
              </a:schemeClr>
            </a:gs>
            <a:gs pos="64000">
              <a:schemeClr val="tx1">
                <a:lumMod val="10000"/>
                <a:lumOff val="90000"/>
              </a:schemeClr>
            </a:gs>
            <a:gs pos="100000">
              <a:srgbClr val="FFFFCC"/>
            </a:gs>
          </a:gsLst>
          <a:lin ang="4200000" scaled="0"/>
          <a:tileRect/>
        </a:gradFill>
        <a:effectLst/>
      </p:bgPr>
    </p:bg>
    <p:spTree>
      <p:nvGrpSpPr>
        <p:cNvPr id="1" name=""/>
        <p:cNvGrpSpPr/>
        <p:nvPr/>
      </p:nvGrpSpPr>
      <p:grpSpPr>
        <a:xfrm>
          <a:off x="0" y="0"/>
          <a:ext cx="0" cy="0"/>
          <a:chOff x="0" y="0"/>
          <a:chExt cx="0" cy="0"/>
        </a:xfrm>
      </p:grpSpPr>
      <p:grpSp>
        <p:nvGrpSpPr>
          <p:cNvPr id="4" name="Group 27"/>
          <p:cNvGrpSpPr/>
          <p:nvPr/>
        </p:nvGrpSpPr>
        <p:grpSpPr>
          <a:xfrm>
            <a:off x="7993091" y="5888017"/>
            <a:ext cx="539496" cy="530352"/>
            <a:chOff x="5246216" y="3070829"/>
            <a:chExt cx="716342" cy="716342"/>
          </a:xfrm>
        </p:grpSpPr>
        <p:pic>
          <p:nvPicPr>
            <p:cNvPr id="29" name="Picture 28" descr="sphere.png"/>
            <p:cNvPicPr>
              <a:picLocks noChangeAspect="1"/>
            </p:cNvPicPr>
            <p:nvPr userDrawn="1"/>
          </p:nvPicPr>
          <p:blipFill>
            <a:blip r:embed="rId12" cstate="print"/>
            <a:srcRect b="7450"/>
            <a:stretch>
              <a:fillRect/>
            </a:stretch>
          </p:blipFill>
          <p:spPr>
            <a:xfrm>
              <a:off x="5246216" y="3070829"/>
              <a:ext cx="716342" cy="662971"/>
            </a:xfrm>
            <a:prstGeom prst="rect">
              <a:avLst/>
            </a:prstGeom>
            <a:effectLst>
              <a:reflection blurRad="6350" stA="52000" endA="300" endPos="35000" dir="5400000" sy="-100000" algn="bl" rotWithShape="0"/>
            </a:effectLst>
          </p:spPr>
        </p:pic>
        <p:pic>
          <p:nvPicPr>
            <p:cNvPr id="30" name="Picture 29" descr="sphere_shadow.png"/>
            <p:cNvPicPr>
              <a:picLocks noChangeAspect="1"/>
            </p:cNvPicPr>
            <p:nvPr userDrawn="1"/>
          </p:nvPicPr>
          <p:blipFill>
            <a:blip r:embed="rId13" cstate="print"/>
            <a:stretch>
              <a:fillRect/>
            </a:stretch>
          </p:blipFill>
          <p:spPr>
            <a:xfrm>
              <a:off x="5246216" y="3070829"/>
              <a:ext cx="716342" cy="716342"/>
            </a:xfrm>
            <a:prstGeom prst="rect">
              <a:avLst/>
            </a:prstGeom>
          </p:spPr>
        </p:pic>
      </p:grpSp>
      <p:grpSp>
        <p:nvGrpSpPr>
          <p:cNvPr id="5" name="Group 26"/>
          <p:cNvGrpSpPr/>
          <p:nvPr/>
        </p:nvGrpSpPr>
        <p:grpSpPr>
          <a:xfrm>
            <a:off x="8267604" y="5945570"/>
            <a:ext cx="716342" cy="716342"/>
            <a:chOff x="5246216" y="3070829"/>
            <a:chExt cx="716342" cy="716342"/>
          </a:xfrm>
        </p:grpSpPr>
        <p:pic>
          <p:nvPicPr>
            <p:cNvPr id="19" name="Picture 18" descr="sphere.png"/>
            <p:cNvPicPr>
              <a:picLocks noChangeAspect="1"/>
            </p:cNvPicPr>
            <p:nvPr userDrawn="1"/>
          </p:nvPicPr>
          <p:blipFill>
            <a:blip r:embed="rId12" cstate="print"/>
            <a:srcRect b="7450"/>
            <a:stretch>
              <a:fillRect/>
            </a:stretch>
          </p:blipFill>
          <p:spPr>
            <a:xfrm>
              <a:off x="5246216" y="3070829"/>
              <a:ext cx="716342" cy="662971"/>
            </a:xfrm>
            <a:prstGeom prst="rect">
              <a:avLst/>
            </a:prstGeom>
            <a:effectLst>
              <a:reflection blurRad="6350" stA="52000" endA="300" endPos="35000" dir="5400000" sy="-100000" algn="bl" rotWithShape="0"/>
            </a:effectLst>
          </p:spPr>
        </p:pic>
        <p:pic>
          <p:nvPicPr>
            <p:cNvPr id="26" name="Picture 25" descr="sphere_shadow.png"/>
            <p:cNvPicPr>
              <a:picLocks noChangeAspect="1"/>
            </p:cNvPicPr>
            <p:nvPr userDrawn="1"/>
          </p:nvPicPr>
          <p:blipFill>
            <a:blip r:embed="rId13" cstate="print"/>
            <a:stretch>
              <a:fillRect/>
            </a:stretch>
          </p:blipFill>
          <p:spPr>
            <a:xfrm>
              <a:off x="5246216" y="3070829"/>
              <a:ext cx="716342" cy="716342"/>
            </a:xfrm>
            <a:prstGeom prst="rect">
              <a:avLst/>
            </a:prstGeom>
          </p:spPr>
        </p:pic>
      </p:gr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6140" y="6114046"/>
            <a:ext cx="481148" cy="365125"/>
          </a:xfrm>
          <a:prstGeom prst="rect">
            <a:avLst/>
          </a:prstGeom>
        </p:spPr>
        <p:txBody>
          <a:bodyPr vert="horz" lIns="91440" tIns="45720" rIns="91440" bIns="45720" rtlCol="0" anchor="ctr"/>
          <a:lstStyle>
            <a:lvl1pPr algn="ctr">
              <a:defRPr sz="1200">
                <a:solidFill>
                  <a:schemeClr val="bg1"/>
                </a:solidFill>
              </a:defRPr>
            </a:lvl1pPr>
          </a:lstStyle>
          <a:p>
            <a:fld id="{C3DB1DC2-89D8-459B-B5DF-6134A5AD3A3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hdr="0" ftr="0" dt="0"/>
  <p:txStyles>
    <p:titleStyle>
      <a:lvl1pPr algn="l" defTabSz="914400" rtl="0" eaLnBrk="1" latinLnBrk="0" hangingPunct="1">
        <a:spcBef>
          <a:spcPct val="0"/>
        </a:spcBef>
        <a:buNone/>
        <a:defRPr lang="en-US" sz="3400" b="1" kern="1200" dirty="0">
          <a:ln>
            <a:solidFill>
              <a:schemeClr val="bg2">
                <a:lumMod val="60000"/>
                <a:lumOff val="40000"/>
              </a:schemeClr>
            </a:solidFill>
          </a:ln>
          <a:solidFill>
            <a:schemeClr val="tx1"/>
          </a:solidFill>
          <a:effectLst>
            <a:innerShdw blurRad="63500" dist="50800">
              <a:prstClr val="black"/>
            </a:inn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ts val="3000"/>
        </a:spcBef>
        <a:buSzPct val="80000"/>
        <a:buFontTx/>
        <a:buBlip>
          <a:blip r:embed="rId14"/>
        </a:buBlip>
        <a:defRPr sz="2200" b="1" kern="1200">
          <a:solidFill>
            <a:schemeClr val="bg1"/>
          </a:solidFill>
          <a:latin typeface="+mn-lt"/>
          <a:ea typeface="+mn-ea"/>
          <a:cs typeface="+mn-cs"/>
        </a:defRPr>
      </a:lvl1pPr>
      <a:lvl2pPr marL="742950" indent="-285750" algn="l" defTabSz="914400" rtl="0" eaLnBrk="1" latinLnBrk="0" hangingPunct="1">
        <a:spcBef>
          <a:spcPts val="1000"/>
        </a:spcBef>
        <a:buClr>
          <a:schemeClr val="bg2">
            <a:lumMod val="60000"/>
            <a:lumOff val="40000"/>
          </a:schemeClr>
        </a:buClr>
        <a:buFont typeface="Arial" pitchFamily="34" charset="0"/>
        <a:buChar char="»"/>
        <a:defRPr sz="2000" b="1" kern="1200">
          <a:solidFill>
            <a:schemeClr val="bg1"/>
          </a:solidFill>
          <a:latin typeface="+mn-lt"/>
          <a:ea typeface="+mn-ea"/>
          <a:cs typeface="+mn-cs"/>
        </a:defRPr>
      </a:lvl2pPr>
      <a:lvl3pPr marL="1143000" indent="-228600" algn="l" defTabSz="914400" rtl="0" eaLnBrk="1" latinLnBrk="0" hangingPunct="1">
        <a:spcBef>
          <a:spcPts val="1000"/>
        </a:spcBef>
        <a:buClr>
          <a:srgbClr val="FFFF00"/>
        </a:buClr>
        <a:buFont typeface="Arial" pitchFamily="34" charset="0"/>
        <a:buChar char="•"/>
        <a:defRPr sz="1800" b="1" kern="1200">
          <a:solidFill>
            <a:schemeClr val="bg1"/>
          </a:solidFill>
          <a:latin typeface="+mn-lt"/>
          <a:ea typeface="+mn-ea"/>
          <a:cs typeface="+mn-cs"/>
        </a:defRPr>
      </a:lvl3pPr>
      <a:lvl4pPr marL="1600200" indent="-228600" algn="l" defTabSz="914400" rtl="0" eaLnBrk="1" latinLnBrk="0" hangingPunct="1">
        <a:spcBef>
          <a:spcPts val="1000"/>
        </a:spcBef>
        <a:buClr>
          <a:schemeClr val="bg1">
            <a:lumMod val="60000"/>
            <a:lumOff val="40000"/>
          </a:schemeClr>
        </a:buClr>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ts val="1000"/>
        </a:spcBef>
        <a:buClr>
          <a:srgbClr val="FFFF00"/>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78"/>
            <a:ext cx="82296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solidFill>
              </a:defRPr>
            </a:lvl1pPr>
          </a:lstStyle>
          <a:p>
            <a:fld id="{C3DB1DC2-89D8-459B-B5DF-6134A5AD3A39}" type="slidenum">
              <a:rPr lang="en-US" smtClean="0"/>
              <a:pPr/>
              <a:t>‹#›</a:t>
            </a:fld>
            <a:endParaRPr lang="en-US"/>
          </a:p>
        </p:txBody>
      </p:sp>
      <p:sp>
        <p:nvSpPr>
          <p:cNvPr id="5" name="Rectangle 19"/>
          <p:cNvSpPr>
            <a:spLocks noChangeArrowheads="1"/>
          </p:cNvSpPr>
          <p:nvPr/>
        </p:nvSpPr>
        <p:spPr bwMode="auto">
          <a:xfrm rot="16200000">
            <a:off x="4133056" y="-3172619"/>
            <a:ext cx="19050" cy="8593138"/>
          </a:xfrm>
          <a:prstGeom prst="rect">
            <a:avLst/>
          </a:prstGeom>
          <a:gradFill rotWithShape="1">
            <a:gsLst>
              <a:gs pos="0">
                <a:srgbClr val="0099FF"/>
              </a:gs>
              <a:gs pos="100000">
                <a:schemeClr val="bg2">
                  <a:lumMod val="60000"/>
                  <a:lumOff val="40000"/>
                  <a:alpha val="0"/>
                </a:schemeClr>
              </a:gs>
            </a:gsLst>
            <a:lin ang="5400000" scaled="1"/>
          </a:gradFill>
          <a:ln w="12700">
            <a:noFill/>
            <a:miter lim="800000"/>
            <a:headEnd type="none" w="sm" len="sm"/>
            <a:tailEnd/>
          </a:ln>
          <a:effectLst/>
        </p:spPr>
        <p:txBody>
          <a:bodyPr wrap="none" anchor="ctr"/>
          <a:lstStyle/>
          <a:p>
            <a:endParaRPr lang="en-US"/>
          </a:p>
        </p:txBody>
      </p:sp>
      <p:sp>
        <p:nvSpPr>
          <p:cNvPr id="7" name="Rectangle 20"/>
          <p:cNvSpPr>
            <a:spLocks noChangeArrowheads="1"/>
          </p:cNvSpPr>
          <p:nvPr/>
        </p:nvSpPr>
        <p:spPr bwMode="auto">
          <a:xfrm>
            <a:off x="442913" y="-79375"/>
            <a:ext cx="19050" cy="6465888"/>
          </a:xfrm>
          <a:prstGeom prst="rect">
            <a:avLst/>
          </a:prstGeom>
          <a:gradFill rotWithShape="1">
            <a:gsLst>
              <a:gs pos="0">
                <a:srgbClr val="0099FF"/>
              </a:gs>
              <a:gs pos="100000">
                <a:schemeClr val="bg2">
                  <a:lumMod val="60000"/>
                  <a:lumOff val="40000"/>
                  <a:alpha val="0"/>
                </a:schemeClr>
              </a:gs>
            </a:gsLst>
            <a:lin ang="5400000" scaled="1"/>
          </a:gradFill>
          <a:ln w="12700">
            <a:noFill/>
            <a:miter lim="800000"/>
            <a:headEnd type="none" w="sm" len="sm"/>
            <a:tailEnd/>
          </a:ln>
          <a:effectLst/>
        </p:spPr>
        <p:txBody>
          <a:bodyPr wrap="none" anchor="ctr"/>
          <a:lstStyle/>
          <a:p>
            <a:endParaRPr lang="en-US"/>
          </a:p>
        </p:txBody>
      </p:sp>
      <p:sp>
        <p:nvSpPr>
          <p:cNvPr id="8" name="Rectangle 22"/>
          <p:cNvSpPr>
            <a:spLocks noChangeArrowheads="1"/>
          </p:cNvSpPr>
          <p:nvPr/>
        </p:nvSpPr>
        <p:spPr bwMode="auto">
          <a:xfrm rot="5400000">
            <a:off x="7663656" y="5137944"/>
            <a:ext cx="7938" cy="3067050"/>
          </a:xfrm>
          <a:prstGeom prst="rect">
            <a:avLst/>
          </a:prstGeom>
          <a:gradFill rotWithShape="1">
            <a:gsLst>
              <a:gs pos="0">
                <a:srgbClr val="0099FF"/>
              </a:gs>
              <a:gs pos="100000">
                <a:schemeClr val="bg2">
                  <a:lumMod val="60000"/>
                  <a:lumOff val="40000"/>
                  <a:alpha val="0"/>
                </a:schemeClr>
              </a:gs>
            </a:gsLst>
            <a:lin ang="5400000" scaled="1"/>
          </a:gradFill>
          <a:ln w="12700">
            <a:noFill/>
            <a:miter lim="800000"/>
            <a:headEnd type="none" w="sm" len="sm"/>
            <a:tailEnd/>
          </a:ln>
          <a:effectLst/>
        </p:spPr>
        <p:txBody>
          <a:bodyPr wrap="none" anchor="ctr"/>
          <a:lstStyle/>
          <a:p>
            <a:endParaRPr lang="en-US"/>
          </a:p>
        </p:txBody>
      </p:sp>
      <p:pic>
        <p:nvPicPr>
          <p:cNvPr id="9" name="Picture 26" descr="CS_logo_BW_No tag2"/>
          <p:cNvPicPr>
            <a:picLocks noChangeAspect="1" noChangeArrowheads="1"/>
          </p:cNvPicPr>
          <p:nvPr/>
        </p:nvPicPr>
        <p:blipFill>
          <a:blip r:embed="rId12" cstate="print"/>
          <a:srcRect/>
          <a:stretch>
            <a:fillRect/>
          </a:stretch>
        </p:blipFill>
        <p:spPr bwMode="auto">
          <a:xfrm>
            <a:off x="7729538" y="6315075"/>
            <a:ext cx="1169987" cy="284163"/>
          </a:xfrm>
          <a:prstGeom prst="rect">
            <a:avLst/>
          </a:prstGeom>
          <a:solidFill>
            <a:schemeClr val="bg1"/>
          </a:solidFill>
          <a:ln w="9525">
            <a:solidFill>
              <a:srgbClr val="002E56"/>
            </a:solidFill>
            <a:miter lim="800000"/>
            <a:headEnd/>
            <a:tailEnd/>
          </a:ln>
        </p:spPr>
      </p:pic>
      <p:sp>
        <p:nvSpPr>
          <p:cNvPr id="10" name="Rectangle 21"/>
          <p:cNvSpPr>
            <a:spLocks noChangeArrowheads="1"/>
          </p:cNvSpPr>
          <p:nvPr/>
        </p:nvSpPr>
        <p:spPr bwMode="auto">
          <a:xfrm rot="10800000">
            <a:off x="8982075" y="4611688"/>
            <a:ext cx="6350" cy="2409825"/>
          </a:xfrm>
          <a:prstGeom prst="rect">
            <a:avLst/>
          </a:prstGeom>
          <a:gradFill rotWithShape="1">
            <a:gsLst>
              <a:gs pos="0">
                <a:srgbClr val="0099FF"/>
              </a:gs>
              <a:gs pos="100000">
                <a:schemeClr val="bg2">
                  <a:lumMod val="60000"/>
                  <a:lumOff val="40000"/>
                  <a:alpha val="0"/>
                </a:schemeClr>
              </a:gs>
            </a:gsLst>
            <a:lin ang="5400000" scaled="1"/>
          </a:gradFill>
          <a:ln w="12700">
            <a:noFill/>
            <a:miter lim="800000"/>
            <a:headEnd type="none" w="sm" len="sm"/>
            <a:tailEnd/>
          </a:ln>
          <a:effectLst/>
        </p:spPr>
        <p:txBody>
          <a:bodyPr wrap="none" anchor="ct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1" r:id="rId10"/>
  </p:sldLayoutIdLst>
  <p:hf hdr="0" ftr="0" dt="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13"/>
        </a:buBlip>
        <a:defRPr sz="2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5"/>
        </a:buClr>
        <a:buFont typeface="Arial" pitchFamily="34" charset="0"/>
        <a:buChar char="»"/>
        <a:defRPr sz="2000" b="1"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Font typeface="Arial" pitchFamily="34" charset="0"/>
        <a:buChar char="–"/>
        <a:defRPr sz="1800" b="1"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gif"/><Relationship Id="rId1" Type="http://schemas.openxmlformats.org/officeDocument/2006/relationships/slideLayout" Target="../slideLayouts/slideLayout15.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18504" y="2583353"/>
            <a:ext cx="7806099" cy="706112"/>
          </a:xfrm>
        </p:spPr>
        <p:txBody>
          <a:bodyPr/>
          <a:lstStyle/>
          <a:p>
            <a:r>
              <a:rPr lang="en-US" dirty="0" err="1" smtClean="0"/>
              <a:t>TRB</a:t>
            </a:r>
            <a:r>
              <a:rPr lang="en-US" dirty="0" smtClean="0"/>
              <a:t> Applications Conference – Freight Committee</a:t>
            </a:r>
            <a:endParaRPr lang="en-US" dirty="0"/>
          </a:p>
        </p:txBody>
      </p:sp>
      <p:sp>
        <p:nvSpPr>
          <p:cNvPr id="5" name="Text Placeholder 4"/>
          <p:cNvSpPr>
            <a:spLocks noGrp="1"/>
          </p:cNvSpPr>
          <p:nvPr>
            <p:ph type="body" sz="quarter" idx="11"/>
          </p:nvPr>
        </p:nvSpPr>
        <p:spPr>
          <a:xfrm>
            <a:off x="518505" y="5543550"/>
            <a:ext cx="1857375" cy="377825"/>
          </a:xfrm>
        </p:spPr>
        <p:txBody>
          <a:bodyPr/>
          <a:lstStyle/>
          <a:p>
            <a:r>
              <a:rPr lang="en-US" dirty="0" smtClean="0"/>
              <a:t>May 7, 2013</a:t>
            </a:r>
            <a:endParaRPr lang="en-US" dirty="0"/>
          </a:p>
        </p:txBody>
      </p:sp>
      <p:sp>
        <p:nvSpPr>
          <p:cNvPr id="6" name="Text Placeholder 5"/>
          <p:cNvSpPr>
            <a:spLocks noGrp="1"/>
          </p:cNvSpPr>
          <p:nvPr>
            <p:ph type="body" sz="quarter" idx="12"/>
          </p:nvPr>
        </p:nvSpPr>
        <p:spPr>
          <a:xfrm>
            <a:off x="499650" y="4028819"/>
            <a:ext cx="3940269" cy="1451231"/>
          </a:xfrm>
        </p:spPr>
        <p:txBody>
          <a:bodyPr/>
          <a:lstStyle/>
          <a:p>
            <a:pPr>
              <a:spcBef>
                <a:spcPts val="0"/>
              </a:spcBef>
            </a:pPr>
            <a:r>
              <a:rPr lang="en-US" sz="1200" dirty="0" err="1" smtClean="0"/>
              <a:t>Sashank</a:t>
            </a:r>
            <a:r>
              <a:rPr lang="en-US" sz="1200" dirty="0" smtClean="0"/>
              <a:t> </a:t>
            </a:r>
            <a:r>
              <a:rPr lang="en-US" sz="1200" dirty="0" err="1" smtClean="0"/>
              <a:t>Musti</a:t>
            </a:r>
            <a:endParaRPr lang="en-US" sz="1200" dirty="0" smtClean="0"/>
          </a:p>
          <a:p>
            <a:pPr>
              <a:spcBef>
                <a:spcPts val="0"/>
              </a:spcBef>
            </a:pPr>
            <a:r>
              <a:rPr lang="en-US" sz="1200" dirty="0" err="1" smtClean="0"/>
              <a:t>Anurag</a:t>
            </a:r>
            <a:r>
              <a:rPr lang="en-US" sz="1200" dirty="0" smtClean="0"/>
              <a:t> </a:t>
            </a:r>
            <a:r>
              <a:rPr lang="en-US" sz="1200" dirty="0" err="1" smtClean="0"/>
              <a:t>Komanduri</a:t>
            </a:r>
            <a:endParaRPr lang="en-US" sz="1200" dirty="0" smtClean="0"/>
          </a:p>
          <a:p>
            <a:pPr>
              <a:spcBef>
                <a:spcPts val="0"/>
              </a:spcBef>
            </a:pPr>
            <a:r>
              <a:rPr lang="en-US" sz="1200" dirty="0" err="1" smtClean="0"/>
              <a:t>Kimon</a:t>
            </a:r>
            <a:r>
              <a:rPr lang="en-US" sz="1200" dirty="0" smtClean="0"/>
              <a:t> </a:t>
            </a:r>
            <a:r>
              <a:rPr lang="en-US" sz="1200" dirty="0" err="1" smtClean="0"/>
              <a:t>Proussaloglou</a:t>
            </a:r>
            <a:endParaRPr lang="en-US" sz="1200" dirty="0" smtClean="0"/>
          </a:p>
          <a:p>
            <a:pPr>
              <a:spcBef>
                <a:spcPts val="0"/>
              </a:spcBef>
            </a:pPr>
            <a:r>
              <a:rPr lang="en-US" sz="1200" dirty="0" smtClean="0"/>
              <a:t>Mark McCourt, </a:t>
            </a:r>
            <a:r>
              <a:rPr lang="en-US" sz="1200" dirty="0" err="1" smtClean="0"/>
              <a:t>Redhill</a:t>
            </a:r>
            <a:r>
              <a:rPr lang="en-US" sz="1200" dirty="0" smtClean="0"/>
              <a:t> Group</a:t>
            </a:r>
          </a:p>
          <a:p>
            <a:pPr>
              <a:spcBef>
                <a:spcPts val="0"/>
              </a:spcBef>
            </a:pPr>
            <a:r>
              <a:rPr lang="en-US" sz="1200" dirty="0" err="1" smtClean="0"/>
              <a:t>Tarek</a:t>
            </a:r>
            <a:r>
              <a:rPr lang="en-US" sz="1200" dirty="0" smtClean="0"/>
              <a:t> </a:t>
            </a:r>
            <a:r>
              <a:rPr lang="en-US" sz="1200" dirty="0" err="1" smtClean="0"/>
              <a:t>Hatata</a:t>
            </a:r>
            <a:r>
              <a:rPr lang="en-US" sz="1200" dirty="0" smtClean="0"/>
              <a:t>, SMG Inc.</a:t>
            </a:r>
          </a:p>
          <a:p>
            <a:pPr>
              <a:spcBef>
                <a:spcPts val="0"/>
              </a:spcBef>
            </a:pPr>
            <a:r>
              <a:rPr lang="en-US" sz="1200" dirty="0" smtClean="0"/>
              <a:t>Annie Nam, </a:t>
            </a:r>
            <a:r>
              <a:rPr lang="en-US" sz="1200" dirty="0" err="1" smtClean="0"/>
              <a:t>SCAG</a:t>
            </a:r>
            <a:endParaRPr lang="en-US" sz="1200" dirty="0" smtClean="0"/>
          </a:p>
        </p:txBody>
      </p:sp>
      <p:sp>
        <p:nvSpPr>
          <p:cNvPr id="10" name="Title 1"/>
          <p:cNvSpPr>
            <a:spLocks noGrp="1"/>
          </p:cNvSpPr>
          <p:nvPr>
            <p:ph type="ctrTitle"/>
          </p:nvPr>
        </p:nvSpPr>
        <p:spPr>
          <a:xfrm>
            <a:off x="506294" y="-287535"/>
            <a:ext cx="8637706" cy="1138296"/>
          </a:xfrm>
        </p:spPr>
        <p:txBody>
          <a:bodyPr/>
          <a:lstStyle/>
          <a:p>
            <a:r>
              <a:rPr lang="en-US" sz="3200" dirty="0" smtClean="0"/>
              <a:t>Commercial Vehicle Congestion Pricing	</a:t>
            </a:r>
            <a:endParaRPr lang="en-US" sz="3200" dirty="0"/>
          </a:p>
        </p:txBody>
      </p:sp>
      <p:sp>
        <p:nvSpPr>
          <p:cNvPr id="11" name="Subtitle 2"/>
          <p:cNvSpPr>
            <a:spLocks noGrp="1"/>
          </p:cNvSpPr>
          <p:nvPr>
            <p:ph type="subTitle" idx="1"/>
          </p:nvPr>
        </p:nvSpPr>
        <p:spPr>
          <a:xfrm>
            <a:off x="506294" y="586484"/>
            <a:ext cx="7570906" cy="968060"/>
          </a:xfrm>
        </p:spPr>
        <p:txBody>
          <a:bodyPr/>
          <a:lstStyle/>
          <a:p>
            <a:r>
              <a:rPr lang="en-US" dirty="0" smtClean="0"/>
              <a:t/>
            </a:r>
            <a:br>
              <a:rPr lang="en-US" dirty="0" smtClean="0"/>
            </a:br>
            <a:r>
              <a:rPr lang="en-US" dirty="0" smtClean="0"/>
              <a:t>Lessons Learned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Travel Time Savings</a:t>
            </a:r>
            <a:endParaRPr lang="en-US" dirty="0"/>
          </a:p>
        </p:txBody>
      </p:sp>
      <p:sp>
        <p:nvSpPr>
          <p:cNvPr id="4" name="Slide Number Placeholder 3"/>
          <p:cNvSpPr>
            <a:spLocks noGrp="1"/>
          </p:cNvSpPr>
          <p:nvPr>
            <p:ph type="sldNum" sz="quarter" idx="12"/>
          </p:nvPr>
        </p:nvSpPr>
        <p:spPr/>
        <p:txBody>
          <a:bodyPr/>
          <a:lstStyle/>
          <a:p>
            <a:fld id="{C3DB1DC2-89D8-459B-B5DF-6134A5AD3A39}" type="slidenum">
              <a:rPr lang="en-US" smtClean="0"/>
              <a:pPr/>
              <a:t>10</a:t>
            </a:fld>
            <a:endParaRPr lang="en-US"/>
          </a:p>
        </p:txBody>
      </p:sp>
      <p:sp>
        <p:nvSpPr>
          <p:cNvPr id="7" name="Content Placeholder 2"/>
          <p:cNvSpPr txBox="1">
            <a:spLocks/>
          </p:cNvSpPr>
          <p:nvPr/>
        </p:nvSpPr>
        <p:spPr>
          <a:xfrm>
            <a:off x="388938" y="1137222"/>
            <a:ext cx="8229600" cy="75247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3000"/>
              </a:spcBef>
              <a:spcAft>
                <a:spcPts val="0"/>
              </a:spcAft>
              <a:buClrTx/>
              <a:buSzTx/>
              <a:buFontTx/>
              <a:buBlip>
                <a:blip r:embed="rId2"/>
              </a:buBlip>
              <a:tabLst/>
              <a:defRPr/>
            </a:pPr>
            <a:r>
              <a:rPr lang="en-US" sz="2200" dirty="0" smtClean="0">
                <a:latin typeface="+mj-lt"/>
                <a:cs typeface="Arial" pitchFamily="34" charset="0"/>
              </a:rPr>
              <a:t>Preference </a:t>
            </a:r>
            <a:r>
              <a:rPr kumimoji="0" lang="en-US" sz="2200" i="0" u="none" strike="noStrike" kern="1200" cap="none" spc="0" normalizeH="0" baseline="0" noProof="0" dirty="0" smtClean="0">
                <a:ln>
                  <a:noFill/>
                </a:ln>
                <a:solidFill>
                  <a:schemeClr val="tx1"/>
                </a:solidFill>
                <a:effectLst/>
                <a:uLnTx/>
                <a:uFillTx/>
                <a:latin typeface="+mj-lt"/>
                <a:ea typeface="+mn-ea"/>
                <a:cs typeface="Arial" pitchFamily="34" charset="0"/>
              </a:rPr>
              <a:t>for tolled route increases with travel time savings</a:t>
            </a:r>
          </a:p>
          <a:p>
            <a:pPr marL="342900" marR="0" lvl="0" indent="-342900" algn="l" defTabSz="914400" rtl="0" eaLnBrk="1" fontAlgn="auto" latinLnBrk="0" hangingPunct="1">
              <a:lnSpc>
                <a:spcPct val="100000"/>
              </a:lnSpc>
              <a:spcBef>
                <a:spcPts val="3000"/>
              </a:spcBef>
              <a:spcAft>
                <a:spcPts val="0"/>
              </a:spcAft>
              <a:buClrTx/>
              <a:buSzTx/>
              <a:buFontTx/>
              <a:buBlip>
                <a:blip r:embed="rId2"/>
              </a:buBlip>
              <a:tabLst/>
              <a:defRPr/>
            </a:pPr>
            <a:endParaRPr kumimoji="0" lang="en-US" sz="2200" i="0" u="none" strike="noStrike" kern="1200" cap="none" spc="0" normalizeH="0" baseline="0" noProof="0" dirty="0">
              <a:ln>
                <a:noFill/>
              </a:ln>
              <a:solidFill>
                <a:schemeClr val="tx1"/>
              </a:solidFill>
              <a:effectLst/>
              <a:uLnTx/>
              <a:uFillTx/>
              <a:latin typeface="+mj-lt"/>
              <a:ea typeface="+mn-ea"/>
              <a:cs typeface="Arial" pitchFamily="34" charset="0"/>
            </a:endParaRPr>
          </a:p>
        </p:txBody>
      </p:sp>
      <p:graphicFrame>
        <p:nvGraphicFramePr>
          <p:cNvPr id="9" name="Content Placeholder 8"/>
          <p:cNvGraphicFramePr>
            <a:graphicFrameLocks noGrp="1"/>
          </p:cNvGraphicFramePr>
          <p:nvPr>
            <p:ph idx="1"/>
          </p:nvPr>
        </p:nvGraphicFramePr>
        <p:xfrm>
          <a:off x="371856" y="1889698"/>
          <a:ext cx="8246682" cy="44324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285988" y="1889699"/>
          <a:ext cx="8549800" cy="4432490"/>
        </p:xfrm>
        <a:graphic>
          <a:graphicData uri="http://schemas.openxmlformats.org/drawingml/2006/chart">
            <c:chart xmlns:c="http://schemas.openxmlformats.org/drawingml/2006/chart" xmlns:r="http://schemas.openxmlformats.org/officeDocument/2006/relationships" r:id="rId4"/>
          </a:graphicData>
        </a:graphic>
      </p:graphicFrame>
      <p:sp>
        <p:nvSpPr>
          <p:cNvPr id="11" name="Content Placeholder 2"/>
          <p:cNvSpPr txBox="1">
            <a:spLocks/>
          </p:cNvSpPr>
          <p:nvPr/>
        </p:nvSpPr>
        <p:spPr>
          <a:xfrm>
            <a:off x="388938" y="1137224"/>
            <a:ext cx="8229600" cy="752475"/>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3000"/>
              </a:spcBef>
              <a:spcAft>
                <a:spcPts val="0"/>
              </a:spcAft>
              <a:buClrTx/>
              <a:buSzTx/>
              <a:buFontTx/>
              <a:buBlip>
                <a:blip r:embed="rId2"/>
              </a:buBlip>
              <a:tabLst/>
              <a:defRPr/>
            </a:pPr>
            <a:r>
              <a:rPr lang="en-US" sz="2200" dirty="0" smtClean="0">
                <a:latin typeface="+mj-lt"/>
                <a:cs typeface="Arial" pitchFamily="34" charset="0"/>
              </a:rPr>
              <a:t>Preference for off-peak periods increase with travel time savings</a:t>
            </a:r>
            <a:endParaRPr kumimoji="0" lang="en-US" sz="2200" i="0" u="none" strike="noStrike" kern="1200" cap="none" spc="0" normalizeH="0" baseline="0" noProof="0" dirty="0">
              <a:ln>
                <a:noFill/>
              </a:ln>
              <a:solidFill>
                <a:schemeClr val="tx1"/>
              </a:solidFill>
              <a:effectLst/>
              <a:uLnTx/>
              <a:uFillTx/>
              <a:latin typeface="+mj-lt"/>
              <a:ea typeface="+mn-ea"/>
              <a:cs typeface="Arial" pitchFamily="34" charset="0"/>
            </a:endParaRPr>
          </a:p>
        </p:txBody>
      </p:sp>
      <p:graphicFrame>
        <p:nvGraphicFramePr>
          <p:cNvPr id="12" name="Chart 11"/>
          <p:cNvGraphicFramePr/>
          <p:nvPr/>
        </p:nvGraphicFramePr>
        <p:xfrm>
          <a:off x="481931" y="1889699"/>
          <a:ext cx="8353857" cy="443249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par>
                                <p:cTn id="12" presetID="3" presetClass="exit" presetSubtype="10" fill="hold" grpId="0" nodeType="withEffect">
                                  <p:stCondLst>
                                    <p:cond delay="0"/>
                                  </p:stCondLst>
                                  <p:childTnLst>
                                    <p:animEffect transition="out" filter="blinds(horizontal)">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Graphic spid="9" grpId="1">
        <p:bldAsOne/>
      </p:bldGraphic>
      <p:bldGraphic spid="10" grpId="0">
        <p:bldAsOne/>
      </p:bldGraphic>
      <p:bldGraphic spid="10" grpId="1">
        <p:bldAsOne/>
      </p:bldGraphic>
      <p:bldP spid="11" grpId="1"/>
      <p:bldGraphic spid="1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Tolls</a:t>
            </a:r>
            <a:endParaRPr lang="en-US" dirty="0"/>
          </a:p>
        </p:txBody>
      </p:sp>
      <p:sp>
        <p:nvSpPr>
          <p:cNvPr id="4" name="Slide Number Placeholder 3"/>
          <p:cNvSpPr>
            <a:spLocks noGrp="1"/>
          </p:cNvSpPr>
          <p:nvPr>
            <p:ph type="sldNum" sz="quarter" idx="12"/>
          </p:nvPr>
        </p:nvSpPr>
        <p:spPr/>
        <p:txBody>
          <a:bodyPr/>
          <a:lstStyle/>
          <a:p>
            <a:fld id="{C3DB1DC2-89D8-459B-B5DF-6134A5AD3A39}" type="slidenum">
              <a:rPr lang="en-US" smtClean="0"/>
              <a:pPr/>
              <a:t>11</a:t>
            </a:fld>
            <a:endParaRPr lang="en-US"/>
          </a:p>
        </p:txBody>
      </p:sp>
      <p:graphicFrame>
        <p:nvGraphicFramePr>
          <p:cNvPr id="6" name="Content Placeholder 5"/>
          <p:cNvGraphicFramePr>
            <a:graphicFrameLocks noGrp="1"/>
          </p:cNvGraphicFramePr>
          <p:nvPr>
            <p:ph idx="1"/>
          </p:nvPr>
        </p:nvGraphicFramePr>
        <p:xfrm>
          <a:off x="371856" y="2628900"/>
          <a:ext cx="8229600" cy="3693287"/>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txBox="1">
            <a:spLocks/>
          </p:cNvSpPr>
          <p:nvPr/>
        </p:nvSpPr>
        <p:spPr>
          <a:xfrm>
            <a:off x="457200" y="1457325"/>
            <a:ext cx="8229600" cy="4525963"/>
          </a:xfrm>
          <a:prstGeom prst="rect">
            <a:avLst/>
          </a:prstGeom>
        </p:spPr>
        <p:txBody>
          <a:bodyPr vert="horz" lIns="91440" tIns="45720" rIns="91440" bIns="45720" rtlCol="0">
            <a:normAutofit/>
          </a:bodyPr>
          <a:lstStyle/>
          <a:p>
            <a:pPr marL="342900" indent="-342900">
              <a:spcBef>
                <a:spcPts val="3000"/>
              </a:spcBef>
              <a:buBlip>
                <a:blip r:embed="rId3"/>
              </a:buBlip>
              <a:defRPr/>
            </a:pPr>
            <a:r>
              <a:rPr lang="en-US" sz="2200" dirty="0" smtClean="0">
                <a:cs typeface="Arial" pitchFamily="34" charset="0"/>
              </a:rPr>
              <a:t>Tolls varied from 0 cents/mile to 50 cents/mile</a:t>
            </a:r>
          </a:p>
          <a:p>
            <a:pPr marL="342900" marR="0" lvl="0" indent="-342900" algn="l" defTabSz="914400" rtl="0" eaLnBrk="1" fontAlgn="auto" latinLnBrk="0" hangingPunct="1">
              <a:lnSpc>
                <a:spcPct val="100000"/>
              </a:lnSpc>
              <a:spcBef>
                <a:spcPts val="3000"/>
              </a:spcBef>
              <a:spcAft>
                <a:spcPts val="0"/>
              </a:spcAft>
              <a:buClrTx/>
              <a:buSzTx/>
              <a:buFontTx/>
              <a:buBlip>
                <a:blip r:embed="rId3"/>
              </a:buBlip>
              <a:tabLst/>
              <a:defRPr/>
            </a:pPr>
            <a:r>
              <a:rPr kumimoji="0" lang="en-US" sz="2200" i="0" u="none" strike="noStrike" kern="1200" cap="none" spc="0" normalizeH="0" baseline="0" noProof="0" dirty="0" smtClean="0">
                <a:ln>
                  <a:noFill/>
                </a:ln>
                <a:solidFill>
                  <a:schemeClr val="tx1"/>
                </a:solidFill>
                <a:effectLst/>
                <a:uLnTx/>
                <a:uFillTx/>
                <a:latin typeface="+mj-lt"/>
                <a:ea typeface="+mn-ea"/>
                <a:cs typeface="Arial" pitchFamily="34" charset="0"/>
              </a:rPr>
              <a:t>As tolls increase, preference for non-tolled route is greater</a:t>
            </a:r>
          </a:p>
          <a:p>
            <a:pPr marL="342900" marR="0" lvl="0" indent="-342900" algn="l" defTabSz="914400" rtl="0" eaLnBrk="1" fontAlgn="auto" latinLnBrk="0" hangingPunct="1">
              <a:lnSpc>
                <a:spcPct val="100000"/>
              </a:lnSpc>
              <a:spcBef>
                <a:spcPts val="3000"/>
              </a:spcBef>
              <a:spcAft>
                <a:spcPts val="0"/>
              </a:spcAft>
              <a:buClrTx/>
              <a:buSzTx/>
              <a:buFontTx/>
              <a:buBlip>
                <a:blip r:embed="rId3"/>
              </a:buBlip>
              <a:tabLst/>
              <a:defRPr/>
            </a:pPr>
            <a:endParaRPr kumimoji="0" lang="en-US" sz="2200" i="0" u="none" strike="noStrike" kern="1200" cap="none" spc="0" normalizeH="0" baseline="0" noProof="0" dirty="0">
              <a:ln>
                <a:noFill/>
              </a:ln>
              <a:solidFill>
                <a:schemeClr val="tx1"/>
              </a:solidFill>
              <a:effectLst/>
              <a:uLnTx/>
              <a:uFillTx/>
              <a:latin typeface="+mj-lt"/>
              <a:ea typeface="+mn-ea"/>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 Experiment</a:t>
            </a:r>
            <a:br>
              <a:rPr lang="en-US" dirty="0" smtClean="0"/>
            </a:br>
            <a:r>
              <a:rPr lang="en-US" b="0" i="1" dirty="0" smtClean="0"/>
              <a:t>Model Results – Time-of-Day Choice</a:t>
            </a:r>
            <a:endParaRPr lang="en-US" b="0" dirty="0"/>
          </a:p>
        </p:txBody>
      </p:sp>
      <p:sp>
        <p:nvSpPr>
          <p:cNvPr id="4" name="Slide Number Placeholder 3"/>
          <p:cNvSpPr>
            <a:spLocks noGrp="1"/>
          </p:cNvSpPr>
          <p:nvPr>
            <p:ph type="sldNum" sz="quarter" idx="12"/>
          </p:nvPr>
        </p:nvSpPr>
        <p:spPr/>
        <p:txBody>
          <a:bodyPr/>
          <a:lstStyle/>
          <a:p>
            <a:fld id="{C3DB1DC2-89D8-459B-B5DF-6134A5AD3A39}" type="slidenum">
              <a:rPr lang="en-US" smtClean="0"/>
              <a:pPr/>
              <a:t>12</a:t>
            </a:fld>
            <a:endParaRPr lang="en-US" dirty="0"/>
          </a:p>
        </p:txBody>
      </p:sp>
      <p:graphicFrame>
        <p:nvGraphicFramePr>
          <p:cNvPr id="25" name="Table 24"/>
          <p:cNvGraphicFramePr>
            <a:graphicFrameLocks noGrp="1"/>
          </p:cNvGraphicFramePr>
          <p:nvPr/>
        </p:nvGraphicFramePr>
        <p:xfrm>
          <a:off x="4865975" y="2922270"/>
          <a:ext cx="3904488" cy="1798320"/>
        </p:xfrm>
        <a:graphic>
          <a:graphicData uri="http://schemas.openxmlformats.org/drawingml/2006/table">
            <a:tbl>
              <a:tblPr firstRow="1" bandRow="1">
                <a:tableStyleId>{BC89EF96-8CEA-46FF-86C4-4CE0E7609802}</a:tableStyleId>
              </a:tblPr>
              <a:tblGrid>
                <a:gridCol w="1036833"/>
                <a:gridCol w="1686525"/>
                <a:gridCol w="644253"/>
                <a:gridCol w="536877"/>
              </a:tblGrid>
              <a:tr h="422654">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Toll</a:t>
                      </a:r>
                    </a:p>
                    <a:p>
                      <a:endParaRPr lang="en-US" sz="1100" b="1"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100" b="0" dirty="0" smtClean="0"/>
                        <a:t>Land use is Transportation-warehousing</a:t>
                      </a:r>
                      <a:endParaRPr lang="en-US" sz="1100" b="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b="0" dirty="0" smtClean="0"/>
                        <a:t>-0.0721</a:t>
                      </a:r>
                      <a:endParaRPr lang="en-US" sz="1100" b="0" dirty="0">
                        <a:latin typeface="+mj-lt"/>
                        <a:cs typeface="Times New Roman" pitchFamily="18" charset="0"/>
                      </a:endParaRPr>
                    </a:p>
                  </a:txBody>
                  <a:tcPr marL="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b="0" dirty="0" smtClean="0"/>
                        <a:t>-10.8</a:t>
                      </a:r>
                      <a:endParaRPr lang="en-US" sz="1100" b="0" dirty="0" smtClean="0">
                        <a:latin typeface="+mj-lt"/>
                        <a:cs typeface="Times New Roman" pitchFamily="18" charset="0"/>
                      </a:endParaRPr>
                    </a:p>
                  </a:txBody>
                  <a:tcPr marL="45720" marR="16459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08053">
                <a:tc vMerge="1">
                  <a:txBody>
                    <a:bodyPr/>
                    <a:lstStyle/>
                    <a:p>
                      <a:endParaRPr lang="en-US" sz="1000" dirty="0">
                        <a:latin typeface="Times New Roman" pitchFamily="18" charset="0"/>
                        <a:cs typeface="Times New Roman" pitchFamily="18" charset="0"/>
                      </a:endParaRPr>
                    </a:p>
                  </a:txBody>
                  <a:tcPr/>
                </a:tc>
                <a:tc>
                  <a:txBody>
                    <a:bodyPr/>
                    <a:lstStyle/>
                    <a:p>
                      <a:r>
                        <a:rPr lang="en-US" sz="1100" dirty="0" smtClean="0"/>
                        <a:t>Land use is Manufacturing</a:t>
                      </a:r>
                      <a:endParaRPr lang="en-US" sz="110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latin typeface="+mj-lt"/>
                          <a:cs typeface="Times New Roman" pitchFamily="18" charset="0"/>
                        </a:rPr>
                        <a:t>-0.0447</a:t>
                      </a:r>
                      <a:endParaRPr lang="en-US" sz="1100" dirty="0">
                        <a:latin typeface="+mj-lt"/>
                        <a:cs typeface="Times New Roman" pitchFamily="18" charset="0"/>
                      </a:endParaRPr>
                    </a:p>
                  </a:txBody>
                  <a:tcPr marL="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-6.8</a:t>
                      </a:r>
                      <a:endParaRPr lang="en-US" sz="1100" dirty="0" smtClean="0">
                        <a:latin typeface="+mj-lt"/>
                        <a:cs typeface="Times New Roman" pitchFamily="18" charset="0"/>
                      </a:endParaRPr>
                    </a:p>
                  </a:txBody>
                  <a:tcPr marL="45720" marR="16459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r h="240969">
                <a:tc vMerge="1">
                  <a:txBody>
                    <a:bodyPr/>
                    <a:lstStyle/>
                    <a:p>
                      <a:endParaRPr lang="en-US" sz="1000" dirty="0">
                        <a:latin typeface="Times New Roman" pitchFamily="18" charset="0"/>
                        <a:cs typeface="Times New Roman" pitchFamily="18" charset="0"/>
                      </a:endParaRPr>
                    </a:p>
                  </a:txBody>
                  <a:tcPr/>
                </a:tc>
                <a:tc>
                  <a:txBody>
                    <a:bodyPr/>
                    <a:lstStyle/>
                    <a:p>
                      <a:r>
                        <a:rPr lang="en-US" sz="1100" dirty="0" smtClean="0">
                          <a:latin typeface="+mn-lt"/>
                          <a:cs typeface="+mn-cs"/>
                        </a:rPr>
                        <a:t>Land</a:t>
                      </a:r>
                      <a:r>
                        <a:rPr lang="en-US" sz="1100" baseline="0" dirty="0" smtClean="0">
                          <a:latin typeface="+mn-lt"/>
                          <a:cs typeface="+mn-cs"/>
                        </a:rPr>
                        <a:t> use is Retail</a:t>
                      </a:r>
                      <a:endParaRPr lang="en-US" sz="110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-0.0895</a:t>
                      </a:r>
                      <a:endParaRPr lang="en-US" sz="1100" dirty="0">
                        <a:latin typeface="+mj-lt"/>
                        <a:cs typeface="Times New Roman" pitchFamily="18" charset="0"/>
                      </a:endParaRPr>
                    </a:p>
                  </a:txBody>
                  <a:tcPr marL="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-6.8</a:t>
                      </a:r>
                      <a:endParaRPr lang="en-US" sz="1100" dirty="0" smtClean="0">
                        <a:latin typeface="+mj-lt"/>
                        <a:cs typeface="Times New Roman" pitchFamily="18" charset="0"/>
                      </a:endParaRPr>
                    </a:p>
                  </a:txBody>
                  <a:tcPr marL="45720" marR="16459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40969">
                <a:tc vMerge="1">
                  <a:txBody>
                    <a:bodyPr/>
                    <a:lstStyle/>
                    <a:p>
                      <a:endParaRPr lang="en-US" sz="1100" b="1"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100" dirty="0" smtClean="0">
                          <a:latin typeface="+mj-lt"/>
                          <a:cs typeface="Times New Roman" pitchFamily="18" charset="0"/>
                        </a:rPr>
                        <a:t>Land use is Wholesale</a:t>
                      </a:r>
                      <a:endParaRPr lang="en-US" sz="110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latin typeface="+mj-lt"/>
                          <a:cs typeface="Times New Roman" pitchFamily="18" charset="0"/>
                        </a:rPr>
                        <a:t>-0.0230</a:t>
                      </a:r>
                      <a:endParaRPr lang="en-US" sz="1100" dirty="0">
                        <a:latin typeface="+mj-lt"/>
                        <a:cs typeface="Times New Roman" pitchFamily="18" charset="0"/>
                      </a:endParaRPr>
                    </a:p>
                  </a:txBody>
                  <a:tcPr marL="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latin typeface="+mj-lt"/>
                          <a:cs typeface="Times New Roman" pitchFamily="18" charset="0"/>
                        </a:rPr>
                        <a:t>-3.3</a:t>
                      </a:r>
                    </a:p>
                  </a:txBody>
                  <a:tcPr marL="45720" marR="16459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40969">
                <a:tc vMerge="1">
                  <a:txBody>
                    <a:bodyPr/>
                    <a:lstStyle/>
                    <a:p>
                      <a:endParaRPr lang="en-US" sz="1100" b="1"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100" dirty="0" smtClean="0">
                          <a:latin typeface="+mj-lt"/>
                          <a:cs typeface="Times New Roman" pitchFamily="18" charset="0"/>
                        </a:rPr>
                        <a:t>All Other Land Uses</a:t>
                      </a:r>
                      <a:endParaRPr lang="en-US" sz="110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latin typeface="+mj-lt"/>
                          <a:cs typeface="Times New Roman" pitchFamily="18" charset="0"/>
                        </a:rPr>
                        <a:t>-0.0559</a:t>
                      </a:r>
                      <a:endParaRPr lang="en-US" sz="1100" dirty="0">
                        <a:latin typeface="+mj-lt"/>
                        <a:cs typeface="Times New Roman" pitchFamily="18" charset="0"/>
                      </a:endParaRPr>
                    </a:p>
                  </a:txBody>
                  <a:tcPr marL="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latin typeface="+mj-lt"/>
                          <a:cs typeface="Times New Roman" pitchFamily="18" charset="0"/>
                        </a:rPr>
                        <a:t>-6.2</a:t>
                      </a:r>
                    </a:p>
                  </a:txBody>
                  <a:tcPr marL="45720" marR="16459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graphicFrame>
        <p:nvGraphicFramePr>
          <p:cNvPr id="26" name="Content Placeholder 3"/>
          <p:cNvGraphicFramePr>
            <a:graphicFrameLocks/>
          </p:cNvGraphicFramePr>
          <p:nvPr/>
        </p:nvGraphicFramePr>
        <p:xfrm>
          <a:off x="4856163" y="1365250"/>
          <a:ext cx="3904488" cy="1539240"/>
        </p:xfrm>
        <a:graphic>
          <a:graphicData uri="http://schemas.openxmlformats.org/drawingml/2006/table">
            <a:tbl>
              <a:tblPr firstRow="1" bandRow="1">
                <a:tableStyleId>{BC89EF96-8CEA-46FF-86C4-4CE0E7609802}</a:tableStyleId>
              </a:tblPr>
              <a:tblGrid>
                <a:gridCol w="1036833"/>
                <a:gridCol w="1686525"/>
                <a:gridCol w="644253"/>
                <a:gridCol w="536877"/>
              </a:tblGrid>
              <a:tr h="334738">
                <a:tc>
                  <a:txBody>
                    <a:bodyPr/>
                    <a:lstStyle/>
                    <a:p>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c>
                  <a:txBody>
                    <a:bodyPr/>
                    <a:lstStyle/>
                    <a:p>
                      <a:endParaRPr lang="en-US" sz="1100" dirty="0" smtClean="0">
                        <a:solidFill>
                          <a:schemeClr val="bg2"/>
                        </a:solidFill>
                      </a:endParaRPr>
                    </a:p>
                    <a:p>
                      <a:r>
                        <a:rPr lang="en-US" sz="1100" dirty="0" smtClean="0">
                          <a:solidFill>
                            <a:schemeClr val="bg2"/>
                          </a:solidFill>
                        </a:rPr>
                        <a:t>Coefficient Description</a:t>
                      </a:r>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c>
                  <a:txBody>
                    <a:bodyPr/>
                    <a:lstStyle/>
                    <a:p>
                      <a:pPr algn="ctr"/>
                      <a:endParaRPr lang="en-US" sz="1100" dirty="0" smtClean="0">
                        <a:solidFill>
                          <a:schemeClr val="bg2"/>
                        </a:solidFill>
                      </a:endParaRPr>
                    </a:p>
                    <a:p>
                      <a:pPr algn="ctr"/>
                      <a:r>
                        <a:rPr lang="en-US" sz="1100" dirty="0" smtClean="0">
                          <a:solidFill>
                            <a:schemeClr val="bg2"/>
                          </a:solidFill>
                        </a:rPr>
                        <a:t>Value</a:t>
                      </a:r>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c>
                  <a:txBody>
                    <a:bodyPr/>
                    <a:lstStyle/>
                    <a:p>
                      <a:pPr algn="ctr"/>
                      <a:endParaRPr lang="en-US" sz="1100" dirty="0" smtClean="0">
                        <a:solidFill>
                          <a:schemeClr val="bg2"/>
                        </a:solidFill>
                      </a:endParaRPr>
                    </a:p>
                    <a:p>
                      <a:pPr algn="ctr"/>
                      <a:r>
                        <a:rPr lang="en-US" sz="1100" dirty="0" smtClean="0">
                          <a:solidFill>
                            <a:schemeClr val="bg2"/>
                          </a:solidFill>
                        </a:rPr>
                        <a:t>T-Stat</a:t>
                      </a:r>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r>
              <a:tr h="232318">
                <a:tc rowSpan="3">
                  <a:txBody>
                    <a:bodyPr/>
                    <a:lstStyle/>
                    <a:p>
                      <a:r>
                        <a:rPr lang="en-US" sz="1100" b="1" dirty="0" smtClean="0"/>
                        <a:t>Travel Time (hours)</a:t>
                      </a:r>
                      <a:endParaRPr lang="en-US" sz="1100" b="1"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r>
                        <a:rPr lang="en-US" sz="1100" dirty="0" smtClean="0"/>
                        <a:t>Land use is</a:t>
                      </a:r>
                      <a:r>
                        <a:rPr lang="en-US" sz="1100" baseline="0" dirty="0" smtClean="0"/>
                        <a:t> Transportation – warehousing</a:t>
                      </a:r>
                      <a:endParaRPr lang="en-US" sz="110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-0.0172</a:t>
                      </a:r>
                      <a:endParaRPr lang="en-US" sz="1100" dirty="0">
                        <a:latin typeface="+mj-lt"/>
                        <a:cs typeface="Times New Roman" pitchFamily="18" charset="0"/>
                      </a:endParaRPr>
                    </a:p>
                  </a:txBody>
                  <a:tcPr marL="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-3.9</a:t>
                      </a:r>
                      <a:endParaRPr lang="en-US" sz="1100" dirty="0" smtClean="0">
                        <a:latin typeface="+mj-lt"/>
                        <a:cs typeface="Times New Roman" pitchFamily="18" charset="0"/>
                      </a:endParaRPr>
                    </a:p>
                  </a:txBody>
                  <a:tcPr marL="45720" marR="16459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r h="235908">
                <a:tc vMerge="1">
                  <a:txBody>
                    <a:bodyPr/>
                    <a:lstStyle/>
                    <a:p>
                      <a:endParaRPr lang="en-US" sz="1000" dirty="0">
                        <a:latin typeface="Times New Roman" pitchFamily="18" charset="0"/>
                        <a:cs typeface="Times New Roman" pitchFamily="18" charset="0"/>
                      </a:endParaRPr>
                    </a:p>
                  </a:txBody>
                  <a:tcPr/>
                </a:tc>
                <a:tc>
                  <a:txBody>
                    <a:bodyPr/>
                    <a:lstStyle/>
                    <a:p>
                      <a:r>
                        <a:rPr lang="en-US" sz="1100" dirty="0" smtClean="0"/>
                        <a:t>Land use is Retail</a:t>
                      </a:r>
                      <a:endParaRPr lang="en-US" sz="110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-0.0135</a:t>
                      </a:r>
                      <a:endParaRPr lang="en-US" sz="1100" dirty="0">
                        <a:latin typeface="+mj-lt"/>
                        <a:cs typeface="Times New Roman" pitchFamily="18" charset="0"/>
                      </a:endParaRPr>
                    </a:p>
                  </a:txBody>
                  <a:tcPr marL="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-2.7</a:t>
                      </a:r>
                      <a:endParaRPr lang="en-US" sz="1100" dirty="0" smtClean="0">
                        <a:latin typeface="+mj-lt"/>
                        <a:cs typeface="Times New Roman" pitchFamily="18" charset="0"/>
                      </a:endParaRPr>
                    </a:p>
                  </a:txBody>
                  <a:tcPr marL="45720" marR="16459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21210">
                <a:tc vMerge="1">
                  <a:txBody>
                    <a:bodyPr/>
                    <a:lstStyle/>
                    <a:p>
                      <a:endParaRPr lang="en-US" sz="1000" dirty="0">
                        <a:latin typeface="Times New Roman" pitchFamily="18" charset="0"/>
                        <a:cs typeface="Times New Roman" pitchFamily="18" charset="0"/>
                      </a:endParaRPr>
                    </a:p>
                  </a:txBody>
                  <a:tcPr/>
                </a:tc>
                <a:tc>
                  <a:txBody>
                    <a:bodyPr/>
                    <a:lstStyle/>
                    <a:p>
                      <a:r>
                        <a:rPr lang="en-US" sz="1100" dirty="0" smtClean="0"/>
                        <a:t>All other land</a:t>
                      </a:r>
                      <a:r>
                        <a:rPr lang="en-US" sz="1100" baseline="0" dirty="0" smtClean="0"/>
                        <a:t> uses</a:t>
                      </a:r>
                      <a:endParaRPr lang="en-US" sz="110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gridSpan="2">
                  <a:txBody>
                    <a:bodyPr/>
                    <a:lstStyle/>
                    <a:p>
                      <a:pPr algn="ctr"/>
                      <a:r>
                        <a:rPr lang="en-US" sz="1100" dirty="0" smtClean="0"/>
                        <a:t>Base</a:t>
                      </a:r>
                      <a:endParaRPr lang="en-US" sz="1100" dirty="0">
                        <a:latin typeface="+mj-lt"/>
                        <a:cs typeface="Times New Roman" pitchFamily="18" charset="0"/>
                      </a:endParaRPr>
                    </a:p>
                  </a:txBody>
                  <a:tcPr marL="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hMerge="1">
                  <a:txBody>
                    <a:bodyPr/>
                    <a:lstStyle/>
                    <a:p>
                      <a:pPr algn="r"/>
                      <a:endParaRPr lang="en-US" sz="1100" dirty="0" smtClean="0">
                        <a:latin typeface="+mj-lt"/>
                        <a:cs typeface="Times New Roman" pitchFamily="18" charset="0"/>
                      </a:endParaRPr>
                    </a:p>
                  </a:txBody>
                  <a:tcPr marL="45720" marR="16459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bl>
          </a:graphicData>
        </a:graphic>
      </p:graphicFrame>
      <p:graphicFrame>
        <p:nvGraphicFramePr>
          <p:cNvPr id="27" name="Content Placeholder 3"/>
          <p:cNvGraphicFramePr>
            <a:graphicFrameLocks/>
          </p:cNvGraphicFramePr>
          <p:nvPr/>
        </p:nvGraphicFramePr>
        <p:xfrm>
          <a:off x="657224" y="1365250"/>
          <a:ext cx="3903664" cy="1630680"/>
        </p:xfrm>
        <a:graphic>
          <a:graphicData uri="http://schemas.openxmlformats.org/drawingml/2006/table">
            <a:tbl>
              <a:tblPr firstRow="1" bandRow="1">
                <a:tableStyleId>{BC89EF96-8CEA-46FF-86C4-4CE0E7609802}</a:tableStyleId>
              </a:tblPr>
              <a:tblGrid>
                <a:gridCol w="885826"/>
                <a:gridCol w="1836956"/>
                <a:gridCol w="644117"/>
                <a:gridCol w="536765"/>
              </a:tblGrid>
              <a:tr h="251795">
                <a:tc>
                  <a:txBody>
                    <a:bodyPr/>
                    <a:lstStyle/>
                    <a:p>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c>
                  <a:txBody>
                    <a:bodyPr/>
                    <a:lstStyle/>
                    <a:p>
                      <a:endParaRPr lang="en-US" sz="1100" dirty="0" smtClean="0">
                        <a:solidFill>
                          <a:schemeClr val="bg2"/>
                        </a:solidFill>
                      </a:endParaRPr>
                    </a:p>
                    <a:p>
                      <a:r>
                        <a:rPr lang="en-US" sz="1100" dirty="0" smtClean="0">
                          <a:solidFill>
                            <a:schemeClr val="bg2"/>
                          </a:solidFill>
                        </a:rPr>
                        <a:t>Coefficient Description</a:t>
                      </a:r>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c>
                  <a:txBody>
                    <a:bodyPr/>
                    <a:lstStyle/>
                    <a:p>
                      <a:pPr algn="ctr"/>
                      <a:endParaRPr lang="en-US" sz="1100" dirty="0" smtClean="0">
                        <a:solidFill>
                          <a:schemeClr val="bg2"/>
                        </a:solidFill>
                      </a:endParaRPr>
                    </a:p>
                    <a:p>
                      <a:pPr algn="ctr"/>
                      <a:r>
                        <a:rPr lang="en-US" sz="1100" dirty="0" smtClean="0">
                          <a:solidFill>
                            <a:schemeClr val="bg2"/>
                          </a:solidFill>
                        </a:rPr>
                        <a:t>Value</a:t>
                      </a:r>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c>
                  <a:txBody>
                    <a:bodyPr/>
                    <a:lstStyle/>
                    <a:p>
                      <a:pPr algn="ctr"/>
                      <a:endParaRPr lang="en-US" sz="1100" dirty="0" smtClean="0">
                        <a:solidFill>
                          <a:schemeClr val="bg2"/>
                        </a:solidFill>
                      </a:endParaRPr>
                    </a:p>
                    <a:p>
                      <a:pPr algn="ctr"/>
                      <a:r>
                        <a:rPr lang="en-US" sz="1100" dirty="0" smtClean="0">
                          <a:solidFill>
                            <a:schemeClr val="bg2"/>
                          </a:solidFill>
                        </a:rPr>
                        <a:t>T-Stat</a:t>
                      </a:r>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r>
              <a:tr h="251795">
                <a:tc rowSpan="4">
                  <a:txBody>
                    <a:bodyPr/>
                    <a:lstStyle/>
                    <a:p>
                      <a:pPr>
                        <a:spcBef>
                          <a:spcPts val="0"/>
                        </a:spcBef>
                      </a:pPr>
                      <a:r>
                        <a:rPr lang="en-US" sz="1100" b="1" dirty="0" smtClean="0"/>
                        <a:t>Before Peak Constant</a:t>
                      </a:r>
                      <a:endParaRPr lang="en-US" sz="1100" b="1"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spcBef>
                          <a:spcPts val="0"/>
                        </a:spcBef>
                      </a:pPr>
                      <a:r>
                        <a:rPr lang="en-US" sz="1100" dirty="0" smtClean="0"/>
                        <a:t>Land use is Transportation-warehousing</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0.358</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3.7</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r h="251795">
                <a:tc vMerge="1">
                  <a:txBody>
                    <a:bodyPr/>
                    <a:lstStyle/>
                    <a:p>
                      <a:pPr>
                        <a:spcBef>
                          <a:spcPts val="0"/>
                        </a:spcBef>
                      </a:pPr>
                      <a:endParaRPr lang="en-US" sz="1200" dirty="0">
                        <a:latin typeface="Tahoma" pitchFamily="34" charset="0"/>
                        <a:cs typeface="Tahoma" pitchFamily="34" charset="0"/>
                      </a:endParaRPr>
                    </a:p>
                  </a:txBody>
                  <a:tcPr/>
                </a:tc>
                <a:tc>
                  <a:txBody>
                    <a:bodyPr/>
                    <a:lstStyle/>
                    <a:p>
                      <a:pPr>
                        <a:spcBef>
                          <a:spcPts val="0"/>
                        </a:spcBef>
                      </a:pPr>
                      <a:r>
                        <a:rPr lang="en-US" sz="1100" dirty="0" smtClean="0"/>
                        <a:t>Land use is Manufacturing</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0.243</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2.0</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51795">
                <a:tc vMerge="1">
                  <a:txBody>
                    <a:bodyPr/>
                    <a:lstStyle/>
                    <a:p>
                      <a:pPr>
                        <a:spcBef>
                          <a:spcPts val="0"/>
                        </a:spcBef>
                      </a:pPr>
                      <a:endParaRPr lang="en-US" sz="1200" dirty="0">
                        <a:latin typeface="Tahoma" pitchFamily="34" charset="0"/>
                        <a:cs typeface="Tahoma" pitchFamily="34" charset="0"/>
                      </a:endParaRPr>
                    </a:p>
                  </a:txBody>
                  <a:tcPr/>
                </a:tc>
                <a:tc>
                  <a:txBody>
                    <a:bodyPr/>
                    <a:lstStyle/>
                    <a:p>
                      <a:pPr>
                        <a:spcBef>
                          <a:spcPts val="0"/>
                        </a:spcBef>
                      </a:pPr>
                      <a:r>
                        <a:rPr lang="en-US" sz="1100" dirty="0" smtClean="0"/>
                        <a:t>Land use is Retail</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0.415</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2.7</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r h="251795">
                <a:tc vMerge="1">
                  <a:txBody>
                    <a:bodyPr/>
                    <a:lstStyle/>
                    <a:p>
                      <a:pPr>
                        <a:spcBef>
                          <a:spcPts val="0"/>
                        </a:spcBef>
                      </a:pPr>
                      <a:endParaRPr lang="en-US" sz="1200" dirty="0">
                        <a:latin typeface="Tahoma" pitchFamily="34" charset="0"/>
                        <a:cs typeface="Tahoma" pitchFamily="34" charset="0"/>
                      </a:endParaRPr>
                    </a:p>
                  </a:txBody>
                  <a:tcPr/>
                </a:tc>
                <a:tc>
                  <a:txBody>
                    <a:bodyPr/>
                    <a:lstStyle/>
                    <a:p>
                      <a:pPr>
                        <a:spcBef>
                          <a:spcPts val="0"/>
                        </a:spcBef>
                      </a:pPr>
                      <a:r>
                        <a:rPr lang="en-US" sz="1100" dirty="0" smtClean="0"/>
                        <a:t>All Other Land</a:t>
                      </a:r>
                      <a:r>
                        <a:rPr lang="en-US" sz="1100" baseline="0" dirty="0" smtClean="0"/>
                        <a:t> Uses</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0.200</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1.7</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graphicFrame>
        <p:nvGraphicFramePr>
          <p:cNvPr id="28" name="Content Placeholder 3"/>
          <p:cNvGraphicFramePr>
            <a:graphicFrameLocks/>
          </p:cNvGraphicFramePr>
          <p:nvPr/>
        </p:nvGraphicFramePr>
        <p:xfrm>
          <a:off x="657224" y="4331250"/>
          <a:ext cx="3903664" cy="777240"/>
        </p:xfrm>
        <a:graphic>
          <a:graphicData uri="http://schemas.openxmlformats.org/drawingml/2006/table">
            <a:tbl>
              <a:tblPr firstRow="1" bandRow="1">
                <a:tableStyleId>{BC89EF96-8CEA-46FF-86C4-4CE0E7609802}</a:tableStyleId>
              </a:tblPr>
              <a:tblGrid>
                <a:gridCol w="885826"/>
                <a:gridCol w="1836956"/>
                <a:gridCol w="644117"/>
                <a:gridCol w="536765"/>
              </a:tblGrid>
              <a:tr h="251795">
                <a:tc rowSpan="3">
                  <a:txBody>
                    <a:bodyPr/>
                    <a:lstStyle/>
                    <a:p>
                      <a:pPr>
                        <a:spcBef>
                          <a:spcPts val="0"/>
                        </a:spcBef>
                      </a:pPr>
                      <a:r>
                        <a:rPr lang="en-US" sz="1100" dirty="0" smtClean="0"/>
                        <a:t>On-Time Reliability</a:t>
                      </a:r>
                      <a:endParaRPr lang="en-US" sz="1100" b="1"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spcBef>
                          <a:spcPts val="0"/>
                        </a:spcBef>
                      </a:pPr>
                      <a:r>
                        <a:rPr lang="en-US" sz="1100" b="0" dirty="0" smtClean="0"/>
                        <a:t>Low (&lt;92% on time)</a:t>
                      </a:r>
                      <a:endParaRPr lang="en-US" sz="1100" b="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b="0" dirty="0" smtClean="0"/>
                        <a:t>-0.256</a:t>
                      </a:r>
                      <a:endParaRPr lang="en-US" sz="1100" b="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b="0" dirty="0" smtClean="0"/>
                        <a:t>-3.5</a:t>
                      </a:r>
                      <a:endParaRPr lang="en-US" sz="1100" b="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0">
                <a:tc vMerge="1">
                  <a:txBody>
                    <a:bodyPr/>
                    <a:lstStyle/>
                    <a:p>
                      <a:endParaRPr lang="en-US" sz="1200" dirty="0">
                        <a:latin typeface="Tahoma" pitchFamily="34" charset="0"/>
                        <a:cs typeface="Tahoma" pitchFamily="34" charset="0"/>
                      </a:endParaRPr>
                    </a:p>
                  </a:txBody>
                  <a:tcPr/>
                </a:tc>
                <a:tc>
                  <a:txBody>
                    <a:bodyPr/>
                    <a:lstStyle/>
                    <a:p>
                      <a:r>
                        <a:rPr lang="en-US" sz="1100" dirty="0" smtClean="0"/>
                        <a:t>Medium (92-93% on time)</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-0.142</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-2.2</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r h="222430">
                <a:tc vMerge="1">
                  <a:txBody>
                    <a:bodyPr/>
                    <a:lstStyle/>
                    <a:p>
                      <a:pPr>
                        <a:spcBef>
                          <a:spcPts val="0"/>
                        </a:spcBef>
                      </a:pPr>
                      <a:endParaRPr lang="en-US" sz="1000" b="1" dirty="0">
                        <a:latin typeface="Times New Roman" pitchFamily="18" charset="0"/>
                        <a:cs typeface="Times New Roman" pitchFamily="18" charset="0"/>
                      </a:endParaRPr>
                    </a:p>
                  </a:txBody>
                  <a:tcPr anchor="ctr"/>
                </a:tc>
                <a:tc>
                  <a:txBody>
                    <a:bodyPr/>
                    <a:lstStyle/>
                    <a:p>
                      <a:r>
                        <a:rPr lang="en-US" sz="1100" dirty="0" smtClean="0"/>
                        <a:t>High (&gt;93% on time)</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lang="en-US" sz="1100" dirty="0" smtClean="0"/>
                        <a:t>Base</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r"/>
                      <a:endParaRPr lang="en-US" sz="1000" dirty="0">
                        <a:latin typeface="Times New Roman" pitchFamily="18" charset="0"/>
                        <a:cs typeface="Times New Roman" pitchFamily="18" charset="0"/>
                      </a:endParaRPr>
                    </a:p>
                  </a:txBody>
                  <a:tcPr/>
                </a:tc>
              </a:tr>
            </a:tbl>
          </a:graphicData>
        </a:graphic>
      </p:graphicFrame>
      <p:graphicFrame>
        <p:nvGraphicFramePr>
          <p:cNvPr id="37" name="Table 36"/>
          <p:cNvGraphicFramePr>
            <a:graphicFrameLocks noGrp="1"/>
          </p:cNvGraphicFramePr>
          <p:nvPr/>
        </p:nvGraphicFramePr>
        <p:xfrm>
          <a:off x="4861306" y="4771390"/>
          <a:ext cx="3896100" cy="791136"/>
        </p:xfrm>
        <a:graphic>
          <a:graphicData uri="http://schemas.openxmlformats.org/drawingml/2006/table">
            <a:tbl>
              <a:tblPr firstRow="1" bandRow="1">
                <a:tableStyleId>{073A0DAA-6AF3-43AB-8588-CEC1D06C72B9}</a:tableStyleId>
              </a:tblPr>
              <a:tblGrid>
                <a:gridCol w="2573350"/>
                <a:gridCol w="1322750"/>
              </a:tblGrid>
              <a:tr h="272976">
                <a:tc>
                  <a:txBody>
                    <a:bodyPr/>
                    <a:lstStyle/>
                    <a:p>
                      <a:r>
                        <a:rPr lang="en-US" sz="1100" dirty="0" smtClean="0">
                          <a:solidFill>
                            <a:schemeClr val="bg2"/>
                          </a:solidFill>
                          <a:latin typeface="+mj-lt"/>
                          <a:cs typeface="Times New Roman" pitchFamily="18" charset="0"/>
                        </a:rPr>
                        <a:t>Model Fit</a:t>
                      </a:r>
                      <a:endParaRPr lang="en-US" sz="1100" dirty="0">
                        <a:solidFill>
                          <a:schemeClr val="bg2"/>
                        </a:solidFill>
                        <a:latin typeface="+mj-lt"/>
                        <a:cs typeface="Times New Roman" pitchFamily="18" charset="0"/>
                      </a:endParaRPr>
                    </a:p>
                  </a:txBody>
                  <a:tcPr/>
                </a:tc>
                <a:tc>
                  <a:txBody>
                    <a:bodyPr/>
                    <a:lstStyle/>
                    <a:p>
                      <a:pPr algn="ctr"/>
                      <a:r>
                        <a:rPr lang="en-US" sz="1100" dirty="0" smtClean="0">
                          <a:solidFill>
                            <a:schemeClr val="bg2"/>
                          </a:solidFill>
                          <a:latin typeface="+mj-lt"/>
                          <a:cs typeface="Times New Roman" pitchFamily="18" charset="0"/>
                        </a:rPr>
                        <a:t>Value</a:t>
                      </a:r>
                      <a:endParaRPr lang="en-US" sz="1100" dirty="0">
                        <a:solidFill>
                          <a:schemeClr val="bg2"/>
                        </a:solidFill>
                        <a:latin typeface="+mj-lt"/>
                        <a:cs typeface="Times New Roman" pitchFamily="18" charset="0"/>
                      </a:endParaRPr>
                    </a:p>
                  </a:txBody>
                  <a:tcPr/>
                </a:tc>
              </a:tr>
              <a:tr h="212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mj-lt"/>
                          <a:cs typeface="Times New Roman" pitchFamily="18" charset="0"/>
                        </a:rPr>
                        <a:t>Pseudo R2 (c)</a:t>
                      </a:r>
                      <a:endParaRPr lang="en-US" sz="1100" dirty="0">
                        <a:latin typeface="+mj-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j-lt"/>
                          <a:cs typeface="Times New Roman" pitchFamily="18" charset="0"/>
                        </a:rPr>
                        <a:t>0.072</a:t>
                      </a:r>
                      <a:endParaRPr lang="en-US" sz="1100" dirty="0">
                        <a:latin typeface="+mj-lt"/>
                        <a:cs typeface="Times New Roman" pitchFamily="18" charset="0"/>
                      </a:endParaRPr>
                    </a:p>
                  </a:txBody>
                  <a:tcPr/>
                </a:tc>
              </a:tr>
              <a:tr h="212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mj-lt"/>
                          <a:cs typeface="Times New Roman" pitchFamily="18" charset="0"/>
                        </a:rPr>
                        <a:t>Number of Observations</a:t>
                      </a:r>
                      <a:endParaRPr lang="en-US" sz="1100" dirty="0">
                        <a:latin typeface="+mj-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j-lt"/>
                          <a:cs typeface="Times New Roman" pitchFamily="18" charset="0"/>
                        </a:rPr>
                        <a:t>3,307</a:t>
                      </a:r>
                      <a:endParaRPr lang="en-US" sz="1100" dirty="0">
                        <a:latin typeface="+mj-lt"/>
                        <a:cs typeface="Times New Roman" pitchFamily="18" charset="0"/>
                      </a:endParaRPr>
                    </a:p>
                  </a:txBody>
                  <a:tcPr/>
                </a:tc>
              </a:tr>
            </a:tbl>
          </a:graphicData>
        </a:graphic>
      </p:graphicFrame>
      <p:graphicFrame>
        <p:nvGraphicFramePr>
          <p:cNvPr id="19" name="Content Placeholder 3"/>
          <p:cNvGraphicFramePr>
            <a:graphicFrameLocks/>
          </p:cNvGraphicFramePr>
          <p:nvPr/>
        </p:nvGraphicFramePr>
        <p:xfrm>
          <a:off x="657224" y="3040063"/>
          <a:ext cx="3903664" cy="1203960"/>
        </p:xfrm>
        <a:graphic>
          <a:graphicData uri="http://schemas.openxmlformats.org/drawingml/2006/table">
            <a:tbl>
              <a:tblPr firstRow="1" bandRow="1">
                <a:tableStyleId>{BC89EF96-8CEA-46FF-86C4-4CE0E7609802}</a:tableStyleId>
              </a:tblPr>
              <a:tblGrid>
                <a:gridCol w="885826"/>
                <a:gridCol w="1836956"/>
                <a:gridCol w="644117"/>
                <a:gridCol w="536765"/>
              </a:tblGrid>
              <a:tr h="417717">
                <a:tc rowSpan="4">
                  <a:txBody>
                    <a:bodyPr/>
                    <a:lstStyle/>
                    <a:p>
                      <a:pPr>
                        <a:spcBef>
                          <a:spcPts val="0"/>
                        </a:spcBef>
                      </a:pPr>
                      <a:r>
                        <a:rPr lang="en-US" sz="1100" b="1" dirty="0" smtClean="0"/>
                        <a:t>After Peak Constant</a:t>
                      </a:r>
                      <a:endParaRPr lang="en-US" sz="1100" b="1"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spcBef>
                          <a:spcPts val="0"/>
                        </a:spcBef>
                      </a:pPr>
                      <a:r>
                        <a:rPr lang="en-US" sz="1100" b="0" dirty="0" smtClean="0"/>
                        <a:t>Land use is Transportation-warehousing</a:t>
                      </a:r>
                      <a:endParaRPr lang="en-US" sz="1100" b="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b="0" dirty="0" smtClean="0"/>
                        <a:t>0.243</a:t>
                      </a:r>
                      <a:endParaRPr lang="en-US" sz="1100" b="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b="0" dirty="0" smtClean="0"/>
                        <a:t>2.5</a:t>
                      </a:r>
                      <a:endParaRPr lang="en-US" sz="1100" b="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r h="253614">
                <a:tc vMerge="1">
                  <a:txBody>
                    <a:bodyPr/>
                    <a:lstStyle/>
                    <a:p>
                      <a:pPr>
                        <a:spcBef>
                          <a:spcPts val="0"/>
                        </a:spcBef>
                      </a:pPr>
                      <a:endParaRPr lang="en-US" sz="1200" dirty="0">
                        <a:latin typeface="Tahoma" pitchFamily="34" charset="0"/>
                        <a:cs typeface="Tahoma" pitchFamily="34" charset="0"/>
                      </a:endParaRPr>
                    </a:p>
                  </a:txBody>
                  <a:tcPr/>
                </a:tc>
                <a:tc>
                  <a:txBody>
                    <a:bodyPr/>
                    <a:lstStyle/>
                    <a:p>
                      <a:pPr>
                        <a:spcBef>
                          <a:spcPts val="0"/>
                        </a:spcBef>
                      </a:pPr>
                      <a:r>
                        <a:rPr lang="en-US" sz="1100" dirty="0" smtClean="0"/>
                        <a:t>Land use is Manufacturing</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0.215</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1.8</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53614">
                <a:tc vMerge="1">
                  <a:txBody>
                    <a:bodyPr/>
                    <a:lstStyle/>
                    <a:p>
                      <a:pPr>
                        <a:spcBef>
                          <a:spcPts val="0"/>
                        </a:spcBef>
                      </a:pPr>
                      <a:endParaRPr lang="en-US" sz="1200" dirty="0">
                        <a:latin typeface="Tahoma" pitchFamily="34" charset="0"/>
                        <a:cs typeface="Tahoma" pitchFamily="34" charset="0"/>
                      </a:endParaRPr>
                    </a:p>
                  </a:txBody>
                  <a:tcPr/>
                </a:tc>
                <a:tc>
                  <a:txBody>
                    <a:bodyPr/>
                    <a:lstStyle/>
                    <a:p>
                      <a:pPr>
                        <a:spcBef>
                          <a:spcPts val="0"/>
                        </a:spcBef>
                      </a:pPr>
                      <a:r>
                        <a:rPr lang="en-US" sz="1100" dirty="0" smtClean="0"/>
                        <a:t>Land use is Retail</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0.407</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2.5</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r h="253614">
                <a:tc vMerge="1">
                  <a:txBody>
                    <a:bodyPr/>
                    <a:lstStyle/>
                    <a:p>
                      <a:pPr>
                        <a:spcBef>
                          <a:spcPts val="0"/>
                        </a:spcBef>
                      </a:pPr>
                      <a:endParaRPr lang="en-US" sz="1200" dirty="0">
                        <a:latin typeface="Tahoma" pitchFamily="34" charset="0"/>
                        <a:cs typeface="Tahoma" pitchFamily="34" charset="0"/>
                      </a:endParaRPr>
                    </a:p>
                  </a:txBody>
                  <a:tcPr/>
                </a:tc>
                <a:tc>
                  <a:txBody>
                    <a:bodyPr/>
                    <a:lstStyle/>
                    <a:p>
                      <a:pPr>
                        <a:spcBef>
                          <a:spcPts val="0"/>
                        </a:spcBef>
                      </a:pPr>
                      <a:r>
                        <a:rPr lang="en-US" sz="1100" dirty="0" smtClean="0"/>
                        <a:t>All </a:t>
                      </a:r>
                      <a:r>
                        <a:rPr lang="en-US" sz="1100" dirty="0" err="1" smtClean="0"/>
                        <a:t>Othe</a:t>
                      </a:r>
                      <a:r>
                        <a:rPr lang="en-US" sz="1100" dirty="0" smtClean="0"/>
                        <a:t> Land</a:t>
                      </a:r>
                      <a:r>
                        <a:rPr lang="en-US" sz="1100" baseline="0" dirty="0" smtClean="0"/>
                        <a:t> Uses</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0.131</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1.1</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 Experiment</a:t>
            </a:r>
            <a:br>
              <a:rPr lang="en-US" dirty="0" smtClean="0"/>
            </a:br>
            <a:r>
              <a:rPr lang="en-US" b="0" i="1" dirty="0" smtClean="0"/>
              <a:t>Model Results – Time-of-Day Choice</a:t>
            </a:r>
            <a:endParaRPr lang="en-US" b="0" dirty="0"/>
          </a:p>
        </p:txBody>
      </p:sp>
      <p:sp>
        <p:nvSpPr>
          <p:cNvPr id="4" name="Slide Number Placeholder 3"/>
          <p:cNvSpPr>
            <a:spLocks noGrp="1"/>
          </p:cNvSpPr>
          <p:nvPr>
            <p:ph type="sldNum" sz="quarter" idx="12"/>
          </p:nvPr>
        </p:nvSpPr>
        <p:spPr/>
        <p:txBody>
          <a:bodyPr/>
          <a:lstStyle/>
          <a:p>
            <a:fld id="{C3DB1DC2-89D8-459B-B5DF-6134A5AD3A39}" type="slidenum">
              <a:rPr lang="en-US" smtClean="0"/>
              <a:pPr/>
              <a:t>13</a:t>
            </a:fld>
            <a:endParaRPr lang="en-US" dirty="0"/>
          </a:p>
        </p:txBody>
      </p:sp>
      <p:graphicFrame>
        <p:nvGraphicFramePr>
          <p:cNvPr id="25" name="Table 24"/>
          <p:cNvGraphicFramePr>
            <a:graphicFrameLocks noGrp="1"/>
          </p:cNvGraphicFramePr>
          <p:nvPr/>
        </p:nvGraphicFramePr>
        <p:xfrm>
          <a:off x="4865975" y="2922270"/>
          <a:ext cx="3904488" cy="1798320"/>
        </p:xfrm>
        <a:graphic>
          <a:graphicData uri="http://schemas.openxmlformats.org/drawingml/2006/table">
            <a:tbl>
              <a:tblPr firstRow="1" bandRow="1">
                <a:tableStyleId>{BC89EF96-8CEA-46FF-86C4-4CE0E7609802}</a:tableStyleId>
              </a:tblPr>
              <a:tblGrid>
                <a:gridCol w="1036833"/>
                <a:gridCol w="1686525"/>
                <a:gridCol w="644253"/>
                <a:gridCol w="536877"/>
              </a:tblGrid>
              <a:tr h="422654">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Toll ($’s)</a:t>
                      </a:r>
                    </a:p>
                    <a:p>
                      <a:endParaRPr lang="en-US" sz="1100" b="1"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100" b="0" dirty="0" smtClean="0"/>
                        <a:t>Land use is Transportation-warehousing</a:t>
                      </a:r>
                      <a:endParaRPr lang="en-US" sz="1100" b="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b="0" dirty="0" smtClean="0"/>
                        <a:t>-0.0721</a:t>
                      </a:r>
                      <a:endParaRPr lang="en-US" sz="1100" b="0" dirty="0">
                        <a:latin typeface="+mj-lt"/>
                        <a:cs typeface="Times New Roman" pitchFamily="18" charset="0"/>
                      </a:endParaRPr>
                    </a:p>
                  </a:txBody>
                  <a:tcPr marL="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b="0" dirty="0" smtClean="0"/>
                        <a:t>-10.8</a:t>
                      </a:r>
                      <a:endParaRPr lang="en-US" sz="1100" b="0" dirty="0" smtClean="0">
                        <a:latin typeface="+mj-lt"/>
                        <a:cs typeface="Times New Roman" pitchFamily="18" charset="0"/>
                      </a:endParaRPr>
                    </a:p>
                  </a:txBody>
                  <a:tcPr marL="45720" marR="16459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08053">
                <a:tc vMerge="1">
                  <a:txBody>
                    <a:bodyPr/>
                    <a:lstStyle/>
                    <a:p>
                      <a:endParaRPr lang="en-US" sz="1000" dirty="0">
                        <a:latin typeface="Times New Roman" pitchFamily="18" charset="0"/>
                        <a:cs typeface="Times New Roman" pitchFamily="18" charset="0"/>
                      </a:endParaRPr>
                    </a:p>
                  </a:txBody>
                  <a:tcPr/>
                </a:tc>
                <a:tc>
                  <a:txBody>
                    <a:bodyPr/>
                    <a:lstStyle/>
                    <a:p>
                      <a:r>
                        <a:rPr lang="en-US" sz="1100" dirty="0" smtClean="0"/>
                        <a:t>Land use is Manufacturing</a:t>
                      </a:r>
                      <a:endParaRPr lang="en-US" sz="110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latin typeface="+mj-lt"/>
                          <a:cs typeface="Times New Roman" pitchFamily="18" charset="0"/>
                        </a:rPr>
                        <a:t>-0.0447</a:t>
                      </a:r>
                      <a:endParaRPr lang="en-US" sz="1100" dirty="0">
                        <a:latin typeface="+mj-lt"/>
                        <a:cs typeface="Times New Roman" pitchFamily="18" charset="0"/>
                      </a:endParaRPr>
                    </a:p>
                  </a:txBody>
                  <a:tcPr marL="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-6.8</a:t>
                      </a:r>
                      <a:endParaRPr lang="en-US" sz="1100" dirty="0" smtClean="0">
                        <a:latin typeface="+mj-lt"/>
                        <a:cs typeface="Times New Roman" pitchFamily="18" charset="0"/>
                      </a:endParaRPr>
                    </a:p>
                  </a:txBody>
                  <a:tcPr marL="45720" marR="16459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r h="240969">
                <a:tc vMerge="1">
                  <a:txBody>
                    <a:bodyPr/>
                    <a:lstStyle/>
                    <a:p>
                      <a:endParaRPr lang="en-US" sz="1000" dirty="0">
                        <a:latin typeface="Times New Roman" pitchFamily="18" charset="0"/>
                        <a:cs typeface="Times New Roman" pitchFamily="18" charset="0"/>
                      </a:endParaRPr>
                    </a:p>
                  </a:txBody>
                  <a:tcPr/>
                </a:tc>
                <a:tc>
                  <a:txBody>
                    <a:bodyPr/>
                    <a:lstStyle/>
                    <a:p>
                      <a:r>
                        <a:rPr lang="en-US" sz="1100" dirty="0" smtClean="0">
                          <a:latin typeface="+mn-lt"/>
                          <a:cs typeface="+mn-cs"/>
                        </a:rPr>
                        <a:t>Land</a:t>
                      </a:r>
                      <a:r>
                        <a:rPr lang="en-US" sz="1100" baseline="0" dirty="0" smtClean="0">
                          <a:latin typeface="+mn-lt"/>
                          <a:cs typeface="+mn-cs"/>
                        </a:rPr>
                        <a:t> use is Retail</a:t>
                      </a:r>
                      <a:endParaRPr lang="en-US" sz="110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-0.0895</a:t>
                      </a:r>
                      <a:endParaRPr lang="en-US" sz="1100" dirty="0">
                        <a:latin typeface="+mj-lt"/>
                        <a:cs typeface="Times New Roman" pitchFamily="18" charset="0"/>
                      </a:endParaRPr>
                    </a:p>
                  </a:txBody>
                  <a:tcPr marL="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-6.8</a:t>
                      </a:r>
                      <a:endParaRPr lang="en-US" sz="1100" dirty="0" smtClean="0">
                        <a:latin typeface="+mj-lt"/>
                        <a:cs typeface="Times New Roman" pitchFamily="18" charset="0"/>
                      </a:endParaRPr>
                    </a:p>
                  </a:txBody>
                  <a:tcPr marL="45720" marR="16459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40969">
                <a:tc vMerge="1">
                  <a:txBody>
                    <a:bodyPr/>
                    <a:lstStyle/>
                    <a:p>
                      <a:endParaRPr lang="en-US" sz="1100" b="1"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100" dirty="0" smtClean="0">
                          <a:latin typeface="+mj-lt"/>
                          <a:cs typeface="Times New Roman" pitchFamily="18" charset="0"/>
                        </a:rPr>
                        <a:t>Land use is Wholesale</a:t>
                      </a:r>
                      <a:endParaRPr lang="en-US" sz="110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latin typeface="+mj-lt"/>
                          <a:cs typeface="Times New Roman" pitchFamily="18" charset="0"/>
                        </a:rPr>
                        <a:t>-0.0230</a:t>
                      </a:r>
                      <a:endParaRPr lang="en-US" sz="1100" dirty="0">
                        <a:latin typeface="+mj-lt"/>
                        <a:cs typeface="Times New Roman" pitchFamily="18" charset="0"/>
                      </a:endParaRPr>
                    </a:p>
                  </a:txBody>
                  <a:tcPr marL="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latin typeface="+mj-lt"/>
                          <a:cs typeface="Times New Roman" pitchFamily="18" charset="0"/>
                        </a:rPr>
                        <a:t>-3.3</a:t>
                      </a:r>
                    </a:p>
                  </a:txBody>
                  <a:tcPr marL="45720" marR="16459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40969">
                <a:tc vMerge="1">
                  <a:txBody>
                    <a:bodyPr/>
                    <a:lstStyle/>
                    <a:p>
                      <a:endParaRPr lang="en-US" sz="1100" b="1"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100" dirty="0" smtClean="0">
                          <a:latin typeface="+mj-lt"/>
                          <a:cs typeface="Times New Roman" pitchFamily="18" charset="0"/>
                        </a:rPr>
                        <a:t>All Other Land Uses</a:t>
                      </a:r>
                      <a:endParaRPr lang="en-US" sz="110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latin typeface="+mj-lt"/>
                          <a:cs typeface="Times New Roman" pitchFamily="18" charset="0"/>
                        </a:rPr>
                        <a:t>-0.0559</a:t>
                      </a:r>
                      <a:endParaRPr lang="en-US" sz="1100" dirty="0">
                        <a:latin typeface="+mj-lt"/>
                        <a:cs typeface="Times New Roman" pitchFamily="18" charset="0"/>
                      </a:endParaRPr>
                    </a:p>
                  </a:txBody>
                  <a:tcPr marL="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latin typeface="+mj-lt"/>
                          <a:cs typeface="Times New Roman" pitchFamily="18" charset="0"/>
                        </a:rPr>
                        <a:t>-6.2</a:t>
                      </a:r>
                    </a:p>
                  </a:txBody>
                  <a:tcPr marL="45720" marR="16459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graphicFrame>
        <p:nvGraphicFramePr>
          <p:cNvPr id="26" name="Content Placeholder 3"/>
          <p:cNvGraphicFramePr>
            <a:graphicFrameLocks/>
          </p:cNvGraphicFramePr>
          <p:nvPr/>
        </p:nvGraphicFramePr>
        <p:xfrm>
          <a:off x="4840923" y="1365250"/>
          <a:ext cx="3915871" cy="1539240"/>
        </p:xfrm>
        <a:graphic>
          <a:graphicData uri="http://schemas.openxmlformats.org/drawingml/2006/table">
            <a:tbl>
              <a:tblPr firstRow="1" bandRow="1">
                <a:tableStyleId>{BC89EF96-8CEA-46FF-86C4-4CE0E7609802}</a:tableStyleId>
              </a:tblPr>
              <a:tblGrid>
                <a:gridCol w="1022894"/>
                <a:gridCol w="1725703"/>
                <a:gridCol w="637615"/>
                <a:gridCol w="529659"/>
              </a:tblGrid>
              <a:tr h="334738">
                <a:tc>
                  <a:txBody>
                    <a:bodyPr/>
                    <a:lstStyle/>
                    <a:p>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c>
                  <a:txBody>
                    <a:bodyPr/>
                    <a:lstStyle/>
                    <a:p>
                      <a:endParaRPr lang="en-US" sz="1100" dirty="0" smtClean="0">
                        <a:solidFill>
                          <a:schemeClr val="bg2"/>
                        </a:solidFill>
                      </a:endParaRPr>
                    </a:p>
                    <a:p>
                      <a:r>
                        <a:rPr lang="en-US" sz="1100" dirty="0" smtClean="0">
                          <a:solidFill>
                            <a:schemeClr val="bg2"/>
                          </a:solidFill>
                        </a:rPr>
                        <a:t>Coefficient Description</a:t>
                      </a:r>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c>
                  <a:txBody>
                    <a:bodyPr/>
                    <a:lstStyle/>
                    <a:p>
                      <a:pPr algn="ctr"/>
                      <a:endParaRPr lang="en-US" sz="1100" dirty="0" smtClean="0">
                        <a:solidFill>
                          <a:schemeClr val="bg2"/>
                        </a:solidFill>
                      </a:endParaRPr>
                    </a:p>
                    <a:p>
                      <a:pPr algn="ctr"/>
                      <a:r>
                        <a:rPr lang="en-US" sz="1100" dirty="0" smtClean="0">
                          <a:solidFill>
                            <a:schemeClr val="bg2"/>
                          </a:solidFill>
                        </a:rPr>
                        <a:t>Value</a:t>
                      </a:r>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c>
                  <a:txBody>
                    <a:bodyPr/>
                    <a:lstStyle/>
                    <a:p>
                      <a:pPr algn="ctr"/>
                      <a:endParaRPr lang="en-US" sz="1100" dirty="0" smtClean="0">
                        <a:solidFill>
                          <a:schemeClr val="bg2"/>
                        </a:solidFill>
                      </a:endParaRPr>
                    </a:p>
                    <a:p>
                      <a:pPr algn="ctr"/>
                      <a:r>
                        <a:rPr lang="en-US" sz="1100" dirty="0" smtClean="0">
                          <a:solidFill>
                            <a:schemeClr val="bg2"/>
                          </a:solidFill>
                        </a:rPr>
                        <a:t>T-Stat</a:t>
                      </a:r>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r>
              <a:tr h="232318">
                <a:tc rowSpan="3">
                  <a:txBody>
                    <a:bodyPr/>
                    <a:lstStyle/>
                    <a:p>
                      <a:r>
                        <a:rPr lang="en-US" sz="1100" b="1" dirty="0" smtClean="0"/>
                        <a:t>Travel Time (hours)</a:t>
                      </a:r>
                      <a:endParaRPr lang="en-US" sz="1100" b="1"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r>
                        <a:rPr lang="en-US" sz="1100" dirty="0" smtClean="0"/>
                        <a:t>Land use is</a:t>
                      </a:r>
                      <a:r>
                        <a:rPr lang="en-US" sz="1100" baseline="0" dirty="0" smtClean="0"/>
                        <a:t> Transportation – warehousing</a:t>
                      </a:r>
                      <a:endParaRPr lang="en-US" sz="110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-0.0172</a:t>
                      </a:r>
                      <a:endParaRPr lang="en-US" sz="1100" dirty="0">
                        <a:latin typeface="+mj-lt"/>
                        <a:cs typeface="Times New Roman" pitchFamily="18" charset="0"/>
                      </a:endParaRPr>
                    </a:p>
                  </a:txBody>
                  <a:tcPr marL="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-3.9</a:t>
                      </a:r>
                      <a:endParaRPr lang="en-US" sz="1100" dirty="0" smtClean="0">
                        <a:latin typeface="+mj-lt"/>
                        <a:cs typeface="Times New Roman" pitchFamily="18" charset="0"/>
                      </a:endParaRPr>
                    </a:p>
                  </a:txBody>
                  <a:tcPr marL="45720" marR="16459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r h="235908">
                <a:tc vMerge="1">
                  <a:txBody>
                    <a:bodyPr/>
                    <a:lstStyle/>
                    <a:p>
                      <a:endParaRPr lang="en-US" sz="1000" dirty="0">
                        <a:latin typeface="Times New Roman" pitchFamily="18" charset="0"/>
                        <a:cs typeface="Times New Roman" pitchFamily="18" charset="0"/>
                      </a:endParaRPr>
                    </a:p>
                  </a:txBody>
                  <a:tcPr/>
                </a:tc>
                <a:tc>
                  <a:txBody>
                    <a:bodyPr/>
                    <a:lstStyle/>
                    <a:p>
                      <a:r>
                        <a:rPr lang="en-US" sz="1100" dirty="0" smtClean="0"/>
                        <a:t>Land use is Retail</a:t>
                      </a:r>
                      <a:endParaRPr lang="en-US" sz="110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-0.0135</a:t>
                      </a:r>
                      <a:endParaRPr lang="en-US" sz="1100" dirty="0">
                        <a:latin typeface="+mj-lt"/>
                        <a:cs typeface="Times New Roman" pitchFamily="18" charset="0"/>
                      </a:endParaRPr>
                    </a:p>
                  </a:txBody>
                  <a:tcPr marL="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-2.7</a:t>
                      </a:r>
                      <a:endParaRPr lang="en-US" sz="1100" dirty="0" smtClean="0">
                        <a:latin typeface="+mj-lt"/>
                        <a:cs typeface="Times New Roman" pitchFamily="18" charset="0"/>
                      </a:endParaRPr>
                    </a:p>
                  </a:txBody>
                  <a:tcPr marL="45720" marR="164592">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21210">
                <a:tc vMerge="1">
                  <a:txBody>
                    <a:bodyPr/>
                    <a:lstStyle/>
                    <a:p>
                      <a:endParaRPr lang="en-US" sz="1000" dirty="0">
                        <a:latin typeface="Times New Roman" pitchFamily="18" charset="0"/>
                        <a:cs typeface="Times New Roman" pitchFamily="18" charset="0"/>
                      </a:endParaRPr>
                    </a:p>
                  </a:txBody>
                  <a:tcPr/>
                </a:tc>
                <a:tc>
                  <a:txBody>
                    <a:bodyPr/>
                    <a:lstStyle/>
                    <a:p>
                      <a:r>
                        <a:rPr lang="en-US" sz="1100" dirty="0" smtClean="0"/>
                        <a:t>All other land</a:t>
                      </a:r>
                      <a:r>
                        <a:rPr lang="en-US" sz="1100" baseline="0" dirty="0" smtClean="0"/>
                        <a:t> uses</a:t>
                      </a:r>
                      <a:endParaRPr lang="en-US" sz="1100" dirty="0">
                        <a:latin typeface="+mj-lt"/>
                        <a:cs typeface="Times New Roman"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ctr"/>
                      <a:r>
                        <a:rPr lang="en-US" sz="1100" dirty="0" smtClean="0">
                          <a:latin typeface="+mj-lt"/>
                          <a:cs typeface="Times New Roman" pitchFamily="18" charset="0"/>
                        </a:rPr>
                        <a:t>-0.0088</a:t>
                      </a:r>
                      <a:endParaRPr lang="en-US" sz="1100" dirty="0">
                        <a:latin typeface="+mj-lt"/>
                        <a:cs typeface="Times New Roman" pitchFamily="18" charset="0"/>
                      </a:endParaRPr>
                    </a:p>
                  </a:txBody>
                  <a:tcPr marL="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marL="0" algn="ctr" defTabSz="914400" rtl="0" eaLnBrk="1" latinLnBrk="0" hangingPunct="1"/>
                      <a:r>
                        <a:rPr lang="en-US" sz="1100" kern="1200" dirty="0" smtClean="0">
                          <a:solidFill>
                            <a:schemeClr val="tx1"/>
                          </a:solidFill>
                          <a:latin typeface="+mn-lt"/>
                          <a:ea typeface="+mn-ea"/>
                          <a:cs typeface="+mn-cs"/>
                        </a:rPr>
                        <a:t>-2.7</a:t>
                      </a:r>
                      <a:endParaRPr lang="en-US" sz="1100" kern="1200" dirty="0" smtClean="0">
                        <a:solidFill>
                          <a:schemeClr val="tx1"/>
                        </a:solidFill>
                        <a:latin typeface="+mn-lt"/>
                        <a:ea typeface="+mn-ea"/>
                        <a:cs typeface="+mn-cs"/>
                      </a:endParaRPr>
                    </a:p>
                  </a:txBody>
                  <a:tcPr marL="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bl>
          </a:graphicData>
        </a:graphic>
      </p:graphicFrame>
      <p:graphicFrame>
        <p:nvGraphicFramePr>
          <p:cNvPr id="27" name="Content Placeholder 3"/>
          <p:cNvGraphicFramePr>
            <a:graphicFrameLocks/>
          </p:cNvGraphicFramePr>
          <p:nvPr/>
        </p:nvGraphicFramePr>
        <p:xfrm>
          <a:off x="657224" y="1365250"/>
          <a:ext cx="3903664" cy="1630680"/>
        </p:xfrm>
        <a:graphic>
          <a:graphicData uri="http://schemas.openxmlformats.org/drawingml/2006/table">
            <a:tbl>
              <a:tblPr firstRow="1" bandRow="1">
                <a:tableStyleId>{BC89EF96-8CEA-46FF-86C4-4CE0E7609802}</a:tableStyleId>
              </a:tblPr>
              <a:tblGrid>
                <a:gridCol w="885826"/>
                <a:gridCol w="1836956"/>
                <a:gridCol w="644117"/>
                <a:gridCol w="536765"/>
              </a:tblGrid>
              <a:tr h="251795">
                <a:tc>
                  <a:txBody>
                    <a:bodyPr/>
                    <a:lstStyle/>
                    <a:p>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c>
                  <a:txBody>
                    <a:bodyPr/>
                    <a:lstStyle/>
                    <a:p>
                      <a:endParaRPr lang="en-US" sz="1100" dirty="0" smtClean="0">
                        <a:solidFill>
                          <a:schemeClr val="bg2"/>
                        </a:solidFill>
                      </a:endParaRPr>
                    </a:p>
                    <a:p>
                      <a:r>
                        <a:rPr lang="en-US" sz="1100" dirty="0" smtClean="0">
                          <a:solidFill>
                            <a:schemeClr val="bg2"/>
                          </a:solidFill>
                        </a:rPr>
                        <a:t>Coefficient Description</a:t>
                      </a:r>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c>
                  <a:txBody>
                    <a:bodyPr/>
                    <a:lstStyle/>
                    <a:p>
                      <a:pPr algn="ctr"/>
                      <a:endParaRPr lang="en-US" sz="1100" dirty="0" smtClean="0">
                        <a:solidFill>
                          <a:schemeClr val="bg2"/>
                        </a:solidFill>
                      </a:endParaRPr>
                    </a:p>
                    <a:p>
                      <a:pPr algn="ctr"/>
                      <a:r>
                        <a:rPr lang="en-US" sz="1100" dirty="0" smtClean="0">
                          <a:solidFill>
                            <a:schemeClr val="bg2"/>
                          </a:solidFill>
                        </a:rPr>
                        <a:t>Value</a:t>
                      </a:r>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c>
                  <a:txBody>
                    <a:bodyPr/>
                    <a:lstStyle/>
                    <a:p>
                      <a:pPr algn="ctr"/>
                      <a:endParaRPr lang="en-US" sz="1100" dirty="0" smtClean="0">
                        <a:solidFill>
                          <a:schemeClr val="bg2"/>
                        </a:solidFill>
                      </a:endParaRPr>
                    </a:p>
                    <a:p>
                      <a:pPr algn="ctr"/>
                      <a:r>
                        <a:rPr lang="en-US" sz="1100" dirty="0" smtClean="0">
                          <a:solidFill>
                            <a:schemeClr val="bg2"/>
                          </a:solidFill>
                        </a:rPr>
                        <a:t>T-Stat</a:t>
                      </a:r>
                      <a:endParaRPr lang="en-US" sz="1100" dirty="0">
                        <a:solidFill>
                          <a:schemeClr val="bg2"/>
                        </a:solidFill>
                        <a:latin typeface="+mj-lt"/>
                        <a:cs typeface="Times New Roman" pitchFamily="18" charset="0"/>
                      </a:endParaRPr>
                    </a:p>
                  </a:txBody>
                  <a:tcPr marL="45720" marR="45720">
                    <a:lnB w="28575" cap="flat" cmpd="sng" algn="ctr">
                      <a:solidFill>
                        <a:schemeClr val="bg2"/>
                      </a:solidFill>
                      <a:prstDash val="solid"/>
                      <a:round/>
                      <a:headEnd type="none" w="med" len="med"/>
                      <a:tailEnd type="none" w="med" len="med"/>
                    </a:lnB>
                    <a:solidFill>
                      <a:schemeClr val="accent1"/>
                    </a:solidFill>
                  </a:tcPr>
                </a:tc>
              </a:tr>
              <a:tr h="251795">
                <a:tc rowSpan="4">
                  <a:txBody>
                    <a:bodyPr/>
                    <a:lstStyle/>
                    <a:p>
                      <a:pPr>
                        <a:spcBef>
                          <a:spcPts val="0"/>
                        </a:spcBef>
                      </a:pPr>
                      <a:r>
                        <a:rPr lang="en-US" sz="1100" b="1" dirty="0" smtClean="0"/>
                        <a:t>Before Peak Constant</a:t>
                      </a:r>
                      <a:endParaRPr lang="en-US" sz="1100" b="1"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spcBef>
                          <a:spcPts val="0"/>
                        </a:spcBef>
                      </a:pPr>
                      <a:r>
                        <a:rPr lang="en-US" sz="1100" dirty="0" smtClean="0"/>
                        <a:t>Land use is Transportation-warehousing</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0.358</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3.7</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r h="251795">
                <a:tc vMerge="1">
                  <a:txBody>
                    <a:bodyPr/>
                    <a:lstStyle/>
                    <a:p>
                      <a:pPr>
                        <a:spcBef>
                          <a:spcPts val="0"/>
                        </a:spcBef>
                      </a:pPr>
                      <a:endParaRPr lang="en-US" sz="1200" dirty="0">
                        <a:latin typeface="Tahoma" pitchFamily="34" charset="0"/>
                        <a:cs typeface="Tahoma" pitchFamily="34" charset="0"/>
                      </a:endParaRPr>
                    </a:p>
                  </a:txBody>
                  <a:tcPr/>
                </a:tc>
                <a:tc>
                  <a:txBody>
                    <a:bodyPr/>
                    <a:lstStyle/>
                    <a:p>
                      <a:pPr>
                        <a:spcBef>
                          <a:spcPts val="0"/>
                        </a:spcBef>
                      </a:pPr>
                      <a:r>
                        <a:rPr lang="en-US" sz="1100" dirty="0" smtClean="0"/>
                        <a:t>Land use is Manufacturing</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0.243</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2.0</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51795">
                <a:tc vMerge="1">
                  <a:txBody>
                    <a:bodyPr/>
                    <a:lstStyle/>
                    <a:p>
                      <a:pPr>
                        <a:spcBef>
                          <a:spcPts val="0"/>
                        </a:spcBef>
                      </a:pPr>
                      <a:endParaRPr lang="en-US" sz="1200" dirty="0">
                        <a:latin typeface="Tahoma" pitchFamily="34" charset="0"/>
                        <a:cs typeface="Tahoma" pitchFamily="34" charset="0"/>
                      </a:endParaRPr>
                    </a:p>
                  </a:txBody>
                  <a:tcPr/>
                </a:tc>
                <a:tc>
                  <a:txBody>
                    <a:bodyPr/>
                    <a:lstStyle/>
                    <a:p>
                      <a:pPr>
                        <a:spcBef>
                          <a:spcPts val="0"/>
                        </a:spcBef>
                      </a:pPr>
                      <a:r>
                        <a:rPr lang="en-US" sz="1100" dirty="0" smtClean="0"/>
                        <a:t>Land use is Retail</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0.415</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2.7</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r h="251795">
                <a:tc vMerge="1">
                  <a:txBody>
                    <a:bodyPr/>
                    <a:lstStyle/>
                    <a:p>
                      <a:pPr>
                        <a:spcBef>
                          <a:spcPts val="0"/>
                        </a:spcBef>
                      </a:pPr>
                      <a:endParaRPr lang="en-US" sz="1200" dirty="0">
                        <a:latin typeface="Tahoma" pitchFamily="34" charset="0"/>
                        <a:cs typeface="Tahoma" pitchFamily="34" charset="0"/>
                      </a:endParaRPr>
                    </a:p>
                  </a:txBody>
                  <a:tcPr/>
                </a:tc>
                <a:tc>
                  <a:txBody>
                    <a:bodyPr/>
                    <a:lstStyle/>
                    <a:p>
                      <a:pPr>
                        <a:spcBef>
                          <a:spcPts val="0"/>
                        </a:spcBef>
                      </a:pPr>
                      <a:r>
                        <a:rPr lang="en-US" sz="1100" dirty="0" smtClean="0"/>
                        <a:t>All Other Land</a:t>
                      </a:r>
                      <a:r>
                        <a:rPr lang="en-US" sz="1100" baseline="0" dirty="0" smtClean="0"/>
                        <a:t> Uses</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0.200</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1.7</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graphicFrame>
        <p:nvGraphicFramePr>
          <p:cNvPr id="28" name="Content Placeholder 3"/>
          <p:cNvGraphicFramePr>
            <a:graphicFrameLocks/>
          </p:cNvGraphicFramePr>
          <p:nvPr/>
        </p:nvGraphicFramePr>
        <p:xfrm>
          <a:off x="657224" y="4331250"/>
          <a:ext cx="3903664" cy="777240"/>
        </p:xfrm>
        <a:graphic>
          <a:graphicData uri="http://schemas.openxmlformats.org/drawingml/2006/table">
            <a:tbl>
              <a:tblPr firstRow="1" bandRow="1">
                <a:tableStyleId>{BC89EF96-8CEA-46FF-86C4-4CE0E7609802}</a:tableStyleId>
              </a:tblPr>
              <a:tblGrid>
                <a:gridCol w="885826"/>
                <a:gridCol w="1836956"/>
                <a:gridCol w="644117"/>
                <a:gridCol w="536765"/>
              </a:tblGrid>
              <a:tr h="251795">
                <a:tc rowSpan="3">
                  <a:txBody>
                    <a:bodyPr/>
                    <a:lstStyle/>
                    <a:p>
                      <a:pPr>
                        <a:spcBef>
                          <a:spcPts val="0"/>
                        </a:spcBef>
                      </a:pPr>
                      <a:r>
                        <a:rPr lang="en-US" sz="1100" dirty="0" smtClean="0"/>
                        <a:t>On-Time Reliability</a:t>
                      </a:r>
                      <a:endParaRPr lang="en-US" sz="1100" b="1"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spcBef>
                          <a:spcPts val="0"/>
                        </a:spcBef>
                      </a:pPr>
                      <a:r>
                        <a:rPr lang="en-US" sz="1100" b="0" dirty="0" smtClean="0"/>
                        <a:t>Low (&lt;92% on time)</a:t>
                      </a:r>
                      <a:endParaRPr lang="en-US" sz="1100" b="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b="0" dirty="0" smtClean="0"/>
                        <a:t>-0.256</a:t>
                      </a:r>
                      <a:endParaRPr lang="en-US" sz="1100" b="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b="0" dirty="0" smtClean="0"/>
                        <a:t>-3.5</a:t>
                      </a:r>
                      <a:endParaRPr lang="en-US" sz="1100" b="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0">
                <a:tc vMerge="1">
                  <a:txBody>
                    <a:bodyPr/>
                    <a:lstStyle/>
                    <a:p>
                      <a:endParaRPr lang="en-US" sz="1200" dirty="0">
                        <a:latin typeface="Tahoma" pitchFamily="34" charset="0"/>
                        <a:cs typeface="Tahoma" pitchFamily="34" charset="0"/>
                      </a:endParaRPr>
                    </a:p>
                  </a:txBody>
                  <a:tcPr/>
                </a:tc>
                <a:tc>
                  <a:txBody>
                    <a:bodyPr/>
                    <a:lstStyle/>
                    <a:p>
                      <a:r>
                        <a:rPr lang="en-US" sz="1100" dirty="0" smtClean="0"/>
                        <a:t>Medium (92-93% on time)</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-0.142</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-2.2</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r h="222430">
                <a:tc vMerge="1">
                  <a:txBody>
                    <a:bodyPr/>
                    <a:lstStyle/>
                    <a:p>
                      <a:pPr>
                        <a:spcBef>
                          <a:spcPts val="0"/>
                        </a:spcBef>
                      </a:pPr>
                      <a:endParaRPr lang="en-US" sz="1000" b="1" dirty="0">
                        <a:latin typeface="Times New Roman" pitchFamily="18" charset="0"/>
                        <a:cs typeface="Times New Roman" pitchFamily="18" charset="0"/>
                      </a:endParaRPr>
                    </a:p>
                  </a:txBody>
                  <a:tcPr anchor="ctr"/>
                </a:tc>
                <a:tc>
                  <a:txBody>
                    <a:bodyPr/>
                    <a:lstStyle/>
                    <a:p>
                      <a:r>
                        <a:rPr lang="en-US" sz="1100" dirty="0" smtClean="0"/>
                        <a:t>High (&gt;93% on time)</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lang="en-US" sz="1100" dirty="0" smtClean="0"/>
                        <a:t>Base</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r"/>
                      <a:endParaRPr lang="en-US" sz="1000" dirty="0">
                        <a:latin typeface="Times New Roman" pitchFamily="18" charset="0"/>
                        <a:cs typeface="Times New Roman" pitchFamily="18" charset="0"/>
                      </a:endParaRPr>
                    </a:p>
                  </a:txBody>
                  <a:tcPr/>
                </a:tc>
              </a:tr>
            </a:tbl>
          </a:graphicData>
        </a:graphic>
      </p:graphicFrame>
      <p:graphicFrame>
        <p:nvGraphicFramePr>
          <p:cNvPr id="30" name="Table 29"/>
          <p:cNvGraphicFramePr>
            <a:graphicFrameLocks noGrp="1"/>
          </p:cNvGraphicFramePr>
          <p:nvPr/>
        </p:nvGraphicFramePr>
        <p:xfrm>
          <a:off x="657224" y="1800225"/>
          <a:ext cx="3903664" cy="1185545"/>
        </p:xfrm>
        <a:graphic>
          <a:graphicData uri="http://schemas.openxmlformats.org/drawingml/2006/table">
            <a:tbl>
              <a:tblPr firstRow="1" bandRow="1">
                <a:tableStyleId>{5940675A-B579-460E-94D1-54222C63F5DA}</a:tableStyleId>
              </a:tblPr>
              <a:tblGrid>
                <a:gridCol w="3903664"/>
              </a:tblGrid>
              <a:tr h="1185545">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33" name="Table 32"/>
          <p:cNvGraphicFramePr>
            <a:graphicFrameLocks noGrp="1"/>
          </p:cNvGraphicFramePr>
          <p:nvPr/>
        </p:nvGraphicFramePr>
        <p:xfrm>
          <a:off x="4868968" y="1800225"/>
          <a:ext cx="3903066" cy="1076325"/>
        </p:xfrm>
        <a:graphic>
          <a:graphicData uri="http://schemas.openxmlformats.org/drawingml/2006/table">
            <a:tbl>
              <a:tblPr firstRow="1" bandRow="1">
                <a:tableStyleId>{5940675A-B579-460E-94D1-54222C63F5DA}</a:tableStyleId>
              </a:tblPr>
              <a:tblGrid>
                <a:gridCol w="3903066"/>
              </a:tblGrid>
              <a:tr h="1076325">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37" name="Table 36"/>
          <p:cNvGraphicFramePr>
            <a:graphicFrameLocks noGrp="1"/>
          </p:cNvGraphicFramePr>
          <p:nvPr/>
        </p:nvGraphicFramePr>
        <p:xfrm>
          <a:off x="4861306" y="4771390"/>
          <a:ext cx="3896100" cy="791136"/>
        </p:xfrm>
        <a:graphic>
          <a:graphicData uri="http://schemas.openxmlformats.org/drawingml/2006/table">
            <a:tbl>
              <a:tblPr firstRow="1" bandRow="1">
                <a:tableStyleId>{073A0DAA-6AF3-43AB-8588-CEC1D06C72B9}</a:tableStyleId>
              </a:tblPr>
              <a:tblGrid>
                <a:gridCol w="2573350"/>
                <a:gridCol w="1322750"/>
              </a:tblGrid>
              <a:tr h="272976">
                <a:tc>
                  <a:txBody>
                    <a:bodyPr/>
                    <a:lstStyle/>
                    <a:p>
                      <a:r>
                        <a:rPr lang="en-US" sz="1100" dirty="0" smtClean="0">
                          <a:solidFill>
                            <a:schemeClr val="bg2"/>
                          </a:solidFill>
                          <a:latin typeface="+mj-lt"/>
                          <a:cs typeface="Times New Roman" pitchFamily="18" charset="0"/>
                        </a:rPr>
                        <a:t>Model Fit</a:t>
                      </a:r>
                      <a:endParaRPr lang="en-US" sz="1100" dirty="0">
                        <a:solidFill>
                          <a:schemeClr val="bg2"/>
                        </a:solidFill>
                        <a:latin typeface="+mj-lt"/>
                        <a:cs typeface="Times New Roman" pitchFamily="18" charset="0"/>
                      </a:endParaRPr>
                    </a:p>
                  </a:txBody>
                  <a:tcPr/>
                </a:tc>
                <a:tc>
                  <a:txBody>
                    <a:bodyPr/>
                    <a:lstStyle/>
                    <a:p>
                      <a:pPr algn="ctr"/>
                      <a:r>
                        <a:rPr lang="en-US" sz="1100" dirty="0" smtClean="0">
                          <a:solidFill>
                            <a:schemeClr val="bg2"/>
                          </a:solidFill>
                          <a:latin typeface="+mj-lt"/>
                          <a:cs typeface="Times New Roman" pitchFamily="18" charset="0"/>
                        </a:rPr>
                        <a:t>Value</a:t>
                      </a:r>
                      <a:endParaRPr lang="en-US" sz="1100" dirty="0">
                        <a:solidFill>
                          <a:schemeClr val="bg2"/>
                        </a:solidFill>
                        <a:latin typeface="+mj-lt"/>
                        <a:cs typeface="Times New Roman" pitchFamily="18" charset="0"/>
                      </a:endParaRPr>
                    </a:p>
                  </a:txBody>
                  <a:tcPr/>
                </a:tc>
              </a:tr>
              <a:tr h="212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mj-lt"/>
                          <a:cs typeface="Times New Roman" pitchFamily="18" charset="0"/>
                        </a:rPr>
                        <a:t>Pseudo R2 (c)</a:t>
                      </a:r>
                      <a:endParaRPr lang="en-US" sz="1100" dirty="0">
                        <a:latin typeface="+mj-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j-lt"/>
                          <a:cs typeface="Times New Roman" pitchFamily="18" charset="0"/>
                        </a:rPr>
                        <a:t>0.072</a:t>
                      </a:r>
                      <a:endParaRPr lang="en-US" sz="1100" dirty="0">
                        <a:latin typeface="+mj-lt"/>
                        <a:cs typeface="Times New Roman" pitchFamily="18" charset="0"/>
                      </a:endParaRPr>
                    </a:p>
                  </a:txBody>
                  <a:tcPr/>
                </a:tc>
              </a:tr>
              <a:tr h="212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mj-lt"/>
                          <a:cs typeface="Times New Roman" pitchFamily="18" charset="0"/>
                        </a:rPr>
                        <a:t>Number of Observations</a:t>
                      </a:r>
                      <a:endParaRPr lang="en-US" sz="1100" dirty="0">
                        <a:latin typeface="+mj-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j-lt"/>
                          <a:cs typeface="Times New Roman" pitchFamily="18" charset="0"/>
                        </a:rPr>
                        <a:t>3,307</a:t>
                      </a:r>
                      <a:endParaRPr lang="en-US" sz="1100" dirty="0">
                        <a:latin typeface="+mj-lt"/>
                        <a:cs typeface="Times New Roman" pitchFamily="18" charset="0"/>
                      </a:endParaRPr>
                    </a:p>
                  </a:txBody>
                  <a:tcPr/>
                </a:tc>
              </a:tr>
            </a:tbl>
          </a:graphicData>
        </a:graphic>
      </p:graphicFrame>
      <p:graphicFrame>
        <p:nvGraphicFramePr>
          <p:cNvPr id="19" name="Content Placeholder 3"/>
          <p:cNvGraphicFramePr>
            <a:graphicFrameLocks/>
          </p:cNvGraphicFramePr>
          <p:nvPr/>
        </p:nvGraphicFramePr>
        <p:xfrm>
          <a:off x="657224" y="3040063"/>
          <a:ext cx="3903664" cy="1203960"/>
        </p:xfrm>
        <a:graphic>
          <a:graphicData uri="http://schemas.openxmlformats.org/drawingml/2006/table">
            <a:tbl>
              <a:tblPr firstRow="1" bandRow="1">
                <a:tableStyleId>{BC89EF96-8CEA-46FF-86C4-4CE0E7609802}</a:tableStyleId>
              </a:tblPr>
              <a:tblGrid>
                <a:gridCol w="885826"/>
                <a:gridCol w="1836956"/>
                <a:gridCol w="644117"/>
                <a:gridCol w="536765"/>
              </a:tblGrid>
              <a:tr h="417717">
                <a:tc rowSpan="4">
                  <a:txBody>
                    <a:bodyPr/>
                    <a:lstStyle/>
                    <a:p>
                      <a:pPr>
                        <a:spcBef>
                          <a:spcPts val="0"/>
                        </a:spcBef>
                      </a:pPr>
                      <a:r>
                        <a:rPr lang="en-US" sz="1100" b="1" dirty="0" smtClean="0"/>
                        <a:t>After Peak Constant</a:t>
                      </a:r>
                      <a:endParaRPr lang="en-US" sz="1100" b="1"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spcBef>
                          <a:spcPts val="0"/>
                        </a:spcBef>
                      </a:pPr>
                      <a:r>
                        <a:rPr lang="en-US" sz="1100" b="0" dirty="0" smtClean="0"/>
                        <a:t>Land use is Transportation-warehousing</a:t>
                      </a:r>
                      <a:endParaRPr lang="en-US" sz="1100" b="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b="0" dirty="0" smtClean="0"/>
                        <a:t>0.243</a:t>
                      </a:r>
                      <a:endParaRPr lang="en-US" sz="1100" b="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b="0" dirty="0" smtClean="0"/>
                        <a:t>2.5</a:t>
                      </a:r>
                      <a:endParaRPr lang="en-US" sz="1100" b="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r h="253614">
                <a:tc vMerge="1">
                  <a:txBody>
                    <a:bodyPr/>
                    <a:lstStyle/>
                    <a:p>
                      <a:pPr>
                        <a:spcBef>
                          <a:spcPts val="0"/>
                        </a:spcBef>
                      </a:pPr>
                      <a:endParaRPr lang="en-US" sz="1200" dirty="0">
                        <a:latin typeface="Tahoma" pitchFamily="34" charset="0"/>
                        <a:cs typeface="Tahoma" pitchFamily="34" charset="0"/>
                      </a:endParaRPr>
                    </a:p>
                  </a:txBody>
                  <a:tcPr/>
                </a:tc>
                <a:tc>
                  <a:txBody>
                    <a:bodyPr/>
                    <a:lstStyle/>
                    <a:p>
                      <a:pPr>
                        <a:spcBef>
                          <a:spcPts val="0"/>
                        </a:spcBef>
                      </a:pPr>
                      <a:r>
                        <a:rPr lang="en-US" sz="1100" dirty="0" smtClean="0"/>
                        <a:t>Land use is Manufacturing</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0.215</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1.8</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53614">
                <a:tc vMerge="1">
                  <a:txBody>
                    <a:bodyPr/>
                    <a:lstStyle/>
                    <a:p>
                      <a:pPr>
                        <a:spcBef>
                          <a:spcPts val="0"/>
                        </a:spcBef>
                      </a:pPr>
                      <a:endParaRPr lang="en-US" sz="1200" dirty="0">
                        <a:latin typeface="Tahoma" pitchFamily="34" charset="0"/>
                        <a:cs typeface="Tahoma" pitchFamily="34" charset="0"/>
                      </a:endParaRPr>
                    </a:p>
                  </a:txBody>
                  <a:tcPr/>
                </a:tc>
                <a:tc>
                  <a:txBody>
                    <a:bodyPr/>
                    <a:lstStyle/>
                    <a:p>
                      <a:pPr>
                        <a:spcBef>
                          <a:spcPts val="0"/>
                        </a:spcBef>
                      </a:pPr>
                      <a:r>
                        <a:rPr lang="en-US" sz="1100" dirty="0" smtClean="0"/>
                        <a:t>Land use is Retail</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0.407</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c>
                  <a:txBody>
                    <a:bodyPr/>
                    <a:lstStyle/>
                    <a:p>
                      <a:pPr algn="r"/>
                      <a:r>
                        <a:rPr lang="en-US" sz="1100" dirty="0" smtClean="0"/>
                        <a:t>2.5</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2F0FF"/>
                    </a:solidFill>
                  </a:tcPr>
                </a:tc>
              </a:tr>
              <a:tr h="253614">
                <a:tc vMerge="1">
                  <a:txBody>
                    <a:bodyPr/>
                    <a:lstStyle/>
                    <a:p>
                      <a:pPr>
                        <a:spcBef>
                          <a:spcPts val="0"/>
                        </a:spcBef>
                      </a:pPr>
                      <a:endParaRPr lang="en-US" sz="1200" dirty="0">
                        <a:latin typeface="Tahoma" pitchFamily="34" charset="0"/>
                        <a:cs typeface="Tahoma" pitchFamily="34" charset="0"/>
                      </a:endParaRPr>
                    </a:p>
                  </a:txBody>
                  <a:tcPr/>
                </a:tc>
                <a:tc>
                  <a:txBody>
                    <a:bodyPr/>
                    <a:lstStyle/>
                    <a:p>
                      <a:pPr>
                        <a:spcBef>
                          <a:spcPts val="0"/>
                        </a:spcBef>
                      </a:pPr>
                      <a:r>
                        <a:rPr lang="en-US" sz="1100" dirty="0" smtClean="0"/>
                        <a:t>All </a:t>
                      </a:r>
                      <a:r>
                        <a:rPr lang="en-US" sz="1100" dirty="0" err="1" smtClean="0"/>
                        <a:t>Othe</a:t>
                      </a:r>
                      <a:r>
                        <a:rPr lang="en-US" sz="1100" dirty="0" smtClean="0"/>
                        <a:t> Land</a:t>
                      </a:r>
                      <a:r>
                        <a:rPr lang="en-US" sz="1100" baseline="0" dirty="0" smtClean="0"/>
                        <a:t> Uses</a:t>
                      </a:r>
                      <a:endParaRPr lang="en-US" sz="1100" dirty="0">
                        <a:latin typeface="+mj-lt"/>
                        <a:cs typeface="Times New Roman" pitchFamily="18" charset="0"/>
                      </a:endParaRPr>
                    </a:p>
                  </a:txBody>
                  <a:tcPr marL="45720" marR="4572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0.131</a:t>
                      </a:r>
                      <a:endParaRPr lang="en-US" sz="1100" dirty="0">
                        <a:latin typeface="+mj-lt"/>
                        <a:cs typeface="Times New Roman" pitchFamily="18" charset="0"/>
                      </a:endParaRPr>
                    </a:p>
                  </a:txBody>
                  <a:tcPr marL="45720" marR="7315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lang="en-US" sz="1100" dirty="0" smtClean="0"/>
                        <a:t>1.1</a:t>
                      </a:r>
                      <a:endParaRPr lang="en-US" sz="1100" dirty="0">
                        <a:latin typeface="+mj-lt"/>
                        <a:cs typeface="Times New Roman" pitchFamily="18" charset="0"/>
                      </a:endParaRPr>
                    </a:p>
                  </a:txBody>
                  <a:tcPr marL="45720" marR="13716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graphicFrame>
        <p:nvGraphicFramePr>
          <p:cNvPr id="22" name="Table 21"/>
          <p:cNvGraphicFramePr>
            <a:graphicFrameLocks noGrp="1"/>
          </p:cNvGraphicFramePr>
          <p:nvPr/>
        </p:nvGraphicFramePr>
        <p:xfrm>
          <a:off x="657224" y="3087370"/>
          <a:ext cx="3903664" cy="1185545"/>
        </p:xfrm>
        <a:graphic>
          <a:graphicData uri="http://schemas.openxmlformats.org/drawingml/2006/table">
            <a:tbl>
              <a:tblPr firstRow="1" bandRow="1">
                <a:tableStyleId>{5940675A-B579-460E-94D1-54222C63F5DA}</a:tableStyleId>
              </a:tblPr>
              <a:tblGrid>
                <a:gridCol w="3903664"/>
              </a:tblGrid>
              <a:tr h="1185545">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38" name="Table 37"/>
          <p:cNvGraphicFramePr>
            <a:graphicFrameLocks noGrp="1"/>
          </p:cNvGraphicFramePr>
          <p:nvPr/>
        </p:nvGraphicFramePr>
        <p:xfrm>
          <a:off x="657224" y="4336416"/>
          <a:ext cx="3903664" cy="772074"/>
        </p:xfrm>
        <a:graphic>
          <a:graphicData uri="http://schemas.openxmlformats.org/drawingml/2006/table">
            <a:tbl>
              <a:tblPr firstRow="1" bandRow="1">
                <a:tableStyleId>{5940675A-B579-460E-94D1-54222C63F5DA}</a:tableStyleId>
              </a:tblPr>
              <a:tblGrid>
                <a:gridCol w="3903664"/>
              </a:tblGrid>
              <a:tr h="772074">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40" name="Table 39"/>
          <p:cNvGraphicFramePr>
            <a:graphicFrameLocks noGrp="1"/>
          </p:cNvGraphicFramePr>
          <p:nvPr/>
        </p:nvGraphicFramePr>
        <p:xfrm>
          <a:off x="4868968" y="2973070"/>
          <a:ext cx="3903066" cy="1747520"/>
        </p:xfrm>
        <a:graphic>
          <a:graphicData uri="http://schemas.openxmlformats.org/drawingml/2006/table">
            <a:tbl>
              <a:tblPr firstRow="1" bandRow="1">
                <a:tableStyleId>{5940675A-B579-460E-94D1-54222C63F5DA}</a:tableStyleId>
              </a:tblPr>
              <a:tblGrid>
                <a:gridCol w="3903066"/>
              </a:tblGrid>
              <a:tr h="1747520">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0"/>
                            </p:stCondLst>
                            <p:childTnLst>
                              <p:par>
                                <p:cTn id="14" presetID="3" presetClass="exit" presetSubtype="10" fill="hold" nodeType="afterEffect">
                                  <p:stCondLst>
                                    <p:cond delay="0"/>
                                  </p:stCondLst>
                                  <p:childTnLst>
                                    <p:animEffect transition="out" filter="blinds(horizontal)">
                                      <p:cBhvr>
                                        <p:cTn id="15" dur="500"/>
                                        <p:tgtEl>
                                          <p:spTgt spid="30"/>
                                        </p:tgtEl>
                                      </p:cBhvr>
                                    </p:animEffect>
                                    <p:set>
                                      <p:cBhvr>
                                        <p:cTn id="16" dur="1" fill="hold">
                                          <p:stCondLst>
                                            <p:cond delay="499"/>
                                          </p:stCondLst>
                                        </p:cTn>
                                        <p:tgtEl>
                                          <p:spTgt spid="3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0"/>
                            </p:stCondLst>
                            <p:childTnLst>
                              <p:par>
                                <p:cTn id="24" presetID="3" presetClass="exit" presetSubtype="10" fill="hold" nodeType="afterEffect">
                                  <p:stCondLst>
                                    <p:cond delay="0"/>
                                  </p:stCondLst>
                                  <p:childTnLst>
                                    <p:animEffect transition="out" filter="blinds(horizontal)">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3" presetClass="exit" presetSubtype="10" fill="hold" nodeType="withEffect">
                                  <p:stCondLst>
                                    <p:cond delay="0"/>
                                  </p:stCondLst>
                                  <p:childTnLst>
                                    <p:animEffect transition="out" filter="blinds(horizontal)">
                                      <p:cBhvr>
                                        <p:cTn id="34" dur="500"/>
                                        <p:tgtEl>
                                          <p:spTgt spid="38"/>
                                        </p:tgtEl>
                                      </p:cBhvr>
                                    </p:animEffect>
                                    <p:set>
                                      <p:cBhvr>
                                        <p:cTn id="35" dur="1" fill="hold">
                                          <p:stCondLst>
                                            <p:cond delay="499"/>
                                          </p:stCondLst>
                                        </p:cTn>
                                        <p:tgtEl>
                                          <p:spTgt spid="38"/>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3" presetClass="exit" presetSubtype="10" fill="hold" nodeType="withEffect">
                                  <p:stCondLst>
                                    <p:cond delay="0"/>
                                  </p:stCondLst>
                                  <p:childTnLst>
                                    <p:animEffect transition="out" filter="blinds(horizontal)">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40"/>
                                        </p:tgtEl>
                                      </p:cBhvr>
                                    </p:animEffect>
                                    <p:set>
                                      <p:cBhvr>
                                        <p:cTn id="51" dur="1" fill="hold">
                                          <p:stCondLst>
                                            <p:cond delay="499"/>
                                          </p:stCondLst>
                                        </p:cTn>
                                        <p:tgtEl>
                                          <p:spTgt spid="40"/>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Slide Number Placeholder 3"/>
          <p:cNvSpPr>
            <a:spLocks noGrp="1"/>
          </p:cNvSpPr>
          <p:nvPr>
            <p:ph type="sldNum" sz="quarter" idx="12"/>
          </p:nvPr>
        </p:nvSpPr>
        <p:spPr/>
        <p:txBody>
          <a:bodyPr/>
          <a:lstStyle/>
          <a:p>
            <a:fld id="{C3DB1DC2-89D8-459B-B5DF-6134A5AD3A39}" type="slidenum">
              <a:rPr lang="en-US" smtClean="0"/>
              <a:pPr/>
              <a:t>14</a:t>
            </a:fld>
            <a:endParaRPr lang="en-US" dirty="0"/>
          </a:p>
        </p:txBody>
      </p:sp>
      <p:sp>
        <p:nvSpPr>
          <p:cNvPr id="8" name="Content Placeholder 7"/>
          <p:cNvSpPr>
            <a:spLocks noGrp="1"/>
          </p:cNvSpPr>
          <p:nvPr>
            <p:ph idx="1"/>
          </p:nvPr>
        </p:nvSpPr>
        <p:spPr>
          <a:xfrm>
            <a:off x="446088" y="1587500"/>
            <a:ext cx="8229600" cy="4525963"/>
          </a:xfrm>
        </p:spPr>
        <p:txBody>
          <a:bodyPr lIns="0"/>
          <a:lstStyle/>
          <a:p>
            <a:r>
              <a:rPr lang="en-US" dirty="0" smtClean="0"/>
              <a:t>Models allow for multi-strategy testing purposes</a:t>
            </a:r>
          </a:p>
          <a:p>
            <a:r>
              <a:rPr lang="en-US" dirty="0" smtClean="0"/>
              <a:t>Strong preference for non-tolled routes &amp; off-peak periods</a:t>
            </a:r>
          </a:p>
          <a:p>
            <a:r>
              <a:rPr lang="en-US" dirty="0" smtClean="0"/>
              <a:t>Empirical values of time </a:t>
            </a:r>
          </a:p>
          <a:p>
            <a:pPr lvl="1">
              <a:buClr>
                <a:schemeClr val="accent5">
                  <a:lumMod val="50000"/>
                </a:schemeClr>
              </a:buClr>
            </a:pPr>
            <a:r>
              <a:rPr lang="en-US" b="0" dirty="0" smtClean="0"/>
              <a:t>Vary from $8/hour to $23/hour</a:t>
            </a:r>
          </a:p>
          <a:p>
            <a:pPr lvl="1">
              <a:buClr>
                <a:schemeClr val="accent5">
                  <a:lumMod val="50000"/>
                </a:schemeClr>
              </a:buClr>
            </a:pPr>
            <a:r>
              <a:rPr lang="en-US" b="0" dirty="0" smtClean="0"/>
              <a:t>Vary by land use, distance, pricing strategy &amp; commodity type</a:t>
            </a:r>
          </a:p>
          <a:p>
            <a:r>
              <a:rPr lang="en-US" dirty="0" smtClean="0"/>
              <a:t>Results integrated with planning model</a:t>
            </a:r>
          </a:p>
          <a:p>
            <a:pPr lvl="1">
              <a:buClr>
                <a:schemeClr val="accent5">
                  <a:lumMod val="50000"/>
                </a:schemeClr>
              </a:buClr>
            </a:pPr>
            <a:r>
              <a:rPr lang="en-US" b="0" dirty="0" smtClean="0"/>
              <a:t>Test impact on delay, emissions, peak congestion</a:t>
            </a:r>
          </a:p>
          <a:p>
            <a:r>
              <a:rPr lang="en-US" dirty="0" smtClean="0"/>
              <a:t>Study framework can be applied to other regions</a:t>
            </a:r>
          </a:p>
          <a:p>
            <a:pPr lvl="1">
              <a:buClr>
                <a:schemeClr val="accent5">
                  <a:lumMod val="50000"/>
                </a:schemeClr>
              </a:buClr>
            </a:pPr>
            <a:endParaRPr lang="en-US" b="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sz="4000" dirty="0" smtClean="0"/>
              <a:t>Any Questions?</a:t>
            </a:r>
            <a:endParaRPr lang="en-US" sz="4000" dirty="0"/>
          </a:p>
        </p:txBody>
      </p:sp>
      <p:sp>
        <p:nvSpPr>
          <p:cNvPr id="4" name="Slide Number Placeholder 3"/>
          <p:cNvSpPr>
            <a:spLocks noGrp="1"/>
          </p:cNvSpPr>
          <p:nvPr>
            <p:ph type="sldNum" sz="quarter" idx="12"/>
          </p:nvPr>
        </p:nvSpPr>
        <p:spPr/>
        <p:txBody>
          <a:bodyPr/>
          <a:lstStyle/>
          <a:p>
            <a:fld id="{C3DB1DC2-89D8-459B-B5DF-6134A5AD3A39}"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Experiments &amp; Alternatives Available</a:t>
            </a:r>
            <a:endParaRPr lang="en-US" sz="3200" dirty="0"/>
          </a:p>
        </p:txBody>
      </p:sp>
      <p:graphicFrame>
        <p:nvGraphicFramePr>
          <p:cNvPr id="6" name="Content Placeholder 5"/>
          <p:cNvGraphicFramePr>
            <a:graphicFrameLocks noGrp="1"/>
          </p:cNvGraphicFramePr>
          <p:nvPr>
            <p:ph idx="1"/>
          </p:nvPr>
        </p:nvGraphicFramePr>
        <p:xfrm>
          <a:off x="566926" y="1340345"/>
          <a:ext cx="8386574" cy="5017443"/>
        </p:xfrm>
        <a:graphic>
          <a:graphicData uri="http://schemas.openxmlformats.org/drawingml/2006/table">
            <a:tbl>
              <a:tblPr firstRow="1" bandRow="1">
                <a:tableStyleId>{5C22544A-7EE6-4342-B048-85BDC9FD1C3A}</a:tableStyleId>
              </a:tblPr>
              <a:tblGrid>
                <a:gridCol w="1415524"/>
                <a:gridCol w="1542434"/>
                <a:gridCol w="1321027"/>
                <a:gridCol w="1001896"/>
                <a:gridCol w="1035231"/>
                <a:gridCol w="1035231"/>
                <a:gridCol w="1035231"/>
              </a:tblGrid>
              <a:tr h="759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Type</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Experiment</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Time Period</a:t>
                      </a:r>
                      <a:endParaRPr lang="en-US" sz="1400" dirty="0"/>
                    </a:p>
                  </a:txBody>
                  <a:tcPr anchor="ctr"/>
                </a:tc>
                <a:tc>
                  <a:txBody>
                    <a:bodyPr/>
                    <a:lstStyle/>
                    <a:p>
                      <a:pPr algn="ctr"/>
                      <a:r>
                        <a:rPr lang="en-US" sz="1400" dirty="0" smtClean="0"/>
                        <a:t>Same</a:t>
                      </a:r>
                      <a:r>
                        <a:rPr lang="en-US" sz="1400" baseline="0" dirty="0" smtClean="0"/>
                        <a:t> Route </a:t>
                      </a:r>
                      <a:br>
                        <a:rPr lang="en-US" sz="1400" baseline="0" dirty="0" smtClean="0"/>
                      </a:br>
                      <a:r>
                        <a:rPr lang="en-US" sz="1400" baseline="0" dirty="0" smtClean="0"/>
                        <a:t>+ </a:t>
                      </a:r>
                      <a:br>
                        <a:rPr lang="en-US" sz="1400" baseline="0" dirty="0" smtClean="0"/>
                      </a:br>
                      <a:r>
                        <a:rPr lang="en-US" sz="1400" baseline="0" dirty="0" smtClean="0"/>
                        <a:t>Toll</a:t>
                      </a:r>
                      <a:endParaRPr lang="en-US" sz="1400" dirty="0"/>
                    </a:p>
                  </a:txBody>
                  <a:tcPr/>
                </a:tc>
                <a:tc>
                  <a:txBody>
                    <a:bodyPr/>
                    <a:lstStyle/>
                    <a:p>
                      <a:pPr algn="ctr"/>
                      <a:r>
                        <a:rPr lang="en-US" sz="1400" dirty="0" smtClean="0"/>
                        <a:t>Same</a:t>
                      </a:r>
                      <a:r>
                        <a:rPr lang="en-US" sz="1400" baseline="0" dirty="0" smtClean="0"/>
                        <a:t> Route </a:t>
                      </a:r>
                    </a:p>
                    <a:p>
                      <a:pPr algn="ctr"/>
                      <a:r>
                        <a:rPr lang="en-US" sz="1400" baseline="0" dirty="0" smtClean="0"/>
                        <a:t>+ </a:t>
                      </a:r>
                      <a:br>
                        <a:rPr lang="en-US" sz="1400" baseline="0" dirty="0" smtClean="0"/>
                      </a:br>
                      <a:r>
                        <a:rPr lang="en-US" sz="1400" baseline="0" dirty="0" smtClean="0"/>
                        <a:t>Free</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Switch Route </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 </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Toll</a:t>
                      </a:r>
                    </a:p>
                  </a:txBody>
                  <a:tcPr/>
                </a:tc>
                <a:tc>
                  <a:txBody>
                    <a:bodyPr/>
                    <a:lstStyle/>
                    <a:p>
                      <a:pPr algn="ctr"/>
                      <a:r>
                        <a:rPr lang="en-US" sz="1400" dirty="0" smtClean="0"/>
                        <a:t>Switch Route </a:t>
                      </a:r>
                      <a:br>
                        <a:rPr lang="en-US" sz="1400" dirty="0" smtClean="0"/>
                      </a:br>
                      <a:r>
                        <a:rPr lang="en-US" sz="1400" dirty="0" smtClean="0"/>
                        <a:t>+ </a:t>
                      </a:r>
                      <a:br>
                        <a:rPr lang="en-US" sz="1400" dirty="0" smtClean="0"/>
                      </a:br>
                      <a:r>
                        <a:rPr lang="en-US" sz="1400" dirty="0" smtClean="0"/>
                        <a:t>Free</a:t>
                      </a:r>
                      <a:endParaRPr lang="en-US" sz="1400" dirty="0"/>
                    </a:p>
                  </a:txBody>
                  <a:tcPr/>
                </a:tc>
              </a:tr>
              <a:tr h="503700">
                <a:tc rowSpan="2">
                  <a:txBody>
                    <a:bodyPr/>
                    <a:lstStyle/>
                    <a:p>
                      <a:pPr algn="l"/>
                      <a:r>
                        <a:rPr lang="en-US" sz="1400" dirty="0" smtClean="0"/>
                        <a:t>Route Choice</a:t>
                      </a:r>
                      <a:endParaRPr lang="en-US" sz="1400" dirty="0"/>
                    </a:p>
                  </a:txBody>
                  <a:tcPr anchor="ctr"/>
                </a:tc>
                <a:tc>
                  <a:txBody>
                    <a:bodyPr/>
                    <a:lstStyle/>
                    <a:p>
                      <a:pPr algn="l"/>
                      <a:r>
                        <a:rPr lang="en-US" sz="1400" dirty="0" smtClean="0"/>
                        <a:t>Freeway Pricing</a:t>
                      </a:r>
                      <a:endParaRPr lang="en-US" sz="1400" dirty="0"/>
                    </a:p>
                  </a:txBody>
                  <a:tcPr anchor="ctr"/>
                </a:tc>
                <a:tc rowSpan="2">
                  <a:txBody>
                    <a:bodyPr/>
                    <a:lstStyle/>
                    <a:p>
                      <a:pPr algn="ctr"/>
                      <a:r>
                        <a:rPr lang="en-US" sz="1400" dirty="0" smtClean="0"/>
                        <a:t>No Change</a:t>
                      </a:r>
                      <a:endParaRPr lang="en-US" sz="1400"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r>
              <a:tr h="69743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Express Lane Pricing</a:t>
                      </a:r>
                      <a:endParaRPr lang="en-US" sz="1400"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r>
              <a:tr h="697431">
                <a:tc rowSpan="4">
                  <a:txBody>
                    <a:bodyPr/>
                    <a:lstStyle/>
                    <a:p>
                      <a:pPr algn="l"/>
                      <a:r>
                        <a:rPr lang="en-US" sz="1400" dirty="0" smtClean="0"/>
                        <a:t>Time-of-Day Choice</a:t>
                      </a:r>
                      <a:endParaRPr lang="en-US" sz="1400" dirty="0"/>
                    </a:p>
                  </a:txBody>
                  <a:tcPr anchor="ctr"/>
                </a:tc>
                <a:tc>
                  <a:txBody>
                    <a:bodyPr/>
                    <a:lstStyle/>
                    <a:p>
                      <a:pPr algn="l"/>
                      <a:r>
                        <a:rPr lang="en-US" sz="1400" dirty="0" smtClean="0"/>
                        <a:t>Freeway Pricing</a:t>
                      </a:r>
                      <a:endParaRPr lang="en-US" sz="1400" dirty="0"/>
                    </a:p>
                  </a:txBody>
                  <a:tcPr anchor="ctr"/>
                </a:tc>
                <a:tc rowSpan="4">
                  <a:txBody>
                    <a:bodyPr/>
                    <a:lstStyle/>
                    <a:p>
                      <a:pPr algn="ctr"/>
                      <a:r>
                        <a:rPr lang="en-US" sz="1400" dirty="0" smtClean="0"/>
                        <a:t>No Change</a:t>
                      </a:r>
                    </a:p>
                    <a:p>
                      <a:pPr algn="ctr"/>
                      <a:endParaRPr lang="en-US" sz="1400" dirty="0" smtClean="0"/>
                    </a:p>
                    <a:p>
                      <a:pPr algn="ctr"/>
                      <a:r>
                        <a:rPr lang="en-US" sz="1400" dirty="0" smtClean="0"/>
                        <a:t>Shift Earlier</a:t>
                      </a:r>
                    </a:p>
                    <a:p>
                      <a:pPr algn="ctr"/>
                      <a:endParaRPr lang="en-US" sz="1400" dirty="0" smtClean="0"/>
                    </a:p>
                    <a:p>
                      <a:pPr algn="ctr"/>
                      <a:r>
                        <a:rPr lang="en-US" sz="1400" dirty="0" smtClean="0"/>
                        <a:t>Shift Later</a:t>
                      </a:r>
                      <a:endParaRPr lang="en-US" sz="1400"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r>
              <a:tr h="69743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Express Lane Pricing</a:t>
                      </a:r>
                      <a:endParaRPr lang="en-US" sz="1400"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r>
              <a:tr h="697431">
                <a:tc vMerge="1">
                  <a:txBody>
                    <a:bodyPr/>
                    <a:lstStyle/>
                    <a:p>
                      <a:pPr algn="l"/>
                      <a:endParaRPr lang="en-US" sz="1000" dirty="0"/>
                    </a:p>
                  </a:txBody>
                  <a:tcPr anchor="ctr"/>
                </a:tc>
                <a:tc>
                  <a:txBody>
                    <a:bodyPr/>
                    <a:lstStyle/>
                    <a:p>
                      <a:pPr algn="l"/>
                      <a:r>
                        <a:rPr lang="en-US" sz="1400" dirty="0" smtClean="0"/>
                        <a:t>Area/Cordon Pricing</a:t>
                      </a:r>
                      <a:endParaRPr lang="en-US" sz="1400" dirty="0"/>
                    </a:p>
                  </a:txBody>
                  <a:tcPr anchor="ctr"/>
                </a:tc>
                <a:tc vMerge="1">
                  <a:txBody>
                    <a:bodyPr/>
                    <a:lstStyle/>
                    <a:p>
                      <a:pPr algn="l"/>
                      <a:endParaRPr lang="en-US" sz="1000"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r>
              <a:tr h="77913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Mileage-Based</a:t>
                      </a:r>
                      <a:r>
                        <a:rPr lang="en-US" sz="1400" baseline="0" dirty="0" smtClean="0"/>
                        <a:t> </a:t>
                      </a:r>
                      <a:r>
                        <a:rPr lang="en-US" sz="1400" dirty="0" smtClean="0"/>
                        <a:t>Pricing</a:t>
                      </a:r>
                      <a:endParaRPr lang="en-US" sz="1400"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Focus Groups</a:t>
            </a:r>
            <a:endParaRPr lang="en-US" dirty="0"/>
          </a:p>
        </p:txBody>
      </p:sp>
      <p:sp>
        <p:nvSpPr>
          <p:cNvPr id="8" name="Content Placeholder 7"/>
          <p:cNvSpPr>
            <a:spLocks noGrp="1"/>
          </p:cNvSpPr>
          <p:nvPr>
            <p:ph idx="1"/>
          </p:nvPr>
        </p:nvSpPr>
        <p:spPr>
          <a:xfrm>
            <a:off x="457200" y="1308100"/>
            <a:ext cx="8229600" cy="4525963"/>
          </a:xfrm>
        </p:spPr>
        <p:txBody>
          <a:bodyPr/>
          <a:lstStyle/>
          <a:p>
            <a:r>
              <a:rPr lang="en-US" dirty="0" smtClean="0"/>
              <a:t>Very successful – in-depth discussions</a:t>
            </a:r>
            <a:endParaRPr lang="en-US" b="0" dirty="0" smtClean="0"/>
          </a:p>
          <a:p>
            <a:r>
              <a:rPr lang="en-US" dirty="0" smtClean="0"/>
              <a:t>Focus group findings</a:t>
            </a:r>
          </a:p>
          <a:p>
            <a:pPr lvl="1">
              <a:buClr>
                <a:schemeClr val="accent2">
                  <a:lumMod val="75000"/>
                </a:schemeClr>
              </a:buClr>
            </a:pPr>
            <a:r>
              <a:rPr lang="en-US" b="0" i="1" dirty="0" smtClean="0"/>
              <a:t>Slow is ok – but, we need reliable service</a:t>
            </a:r>
          </a:p>
          <a:p>
            <a:pPr lvl="1">
              <a:buClr>
                <a:schemeClr val="accent2">
                  <a:lumMod val="75000"/>
                </a:schemeClr>
              </a:buClr>
            </a:pPr>
            <a:r>
              <a:rPr lang="en-US" b="0" i="1" dirty="0" smtClean="0"/>
              <a:t>Last mile service works against rail + no control over routing</a:t>
            </a:r>
          </a:p>
          <a:p>
            <a:pPr lvl="1">
              <a:buClr>
                <a:schemeClr val="accent2">
                  <a:lumMod val="75000"/>
                </a:schemeClr>
              </a:buClr>
            </a:pPr>
            <a:r>
              <a:rPr lang="en-US" b="0" i="1" dirty="0" smtClean="0"/>
              <a:t>Distribution center locations prevent me from moving</a:t>
            </a:r>
          </a:p>
          <a:p>
            <a:pPr lvl="1">
              <a:buClr>
                <a:schemeClr val="accent2">
                  <a:lumMod val="75000"/>
                </a:schemeClr>
              </a:buClr>
            </a:pPr>
            <a:r>
              <a:rPr lang="en-US" b="0" i="1" dirty="0" smtClean="0"/>
              <a:t>Lot of time (and money) wasted in local moves</a:t>
            </a:r>
          </a:p>
          <a:p>
            <a:pPr lvl="1">
              <a:buClr>
                <a:schemeClr val="accent2">
                  <a:lumMod val="75000"/>
                </a:schemeClr>
              </a:buClr>
            </a:pPr>
            <a:r>
              <a:rPr lang="en-US" b="0" i="1" dirty="0" smtClean="0"/>
              <a:t>Safety, damage considerations are essential</a:t>
            </a:r>
          </a:p>
          <a:p>
            <a:pPr lvl="1">
              <a:buClr>
                <a:schemeClr val="accent2">
                  <a:lumMod val="75000"/>
                </a:schemeClr>
              </a:buClr>
            </a:pPr>
            <a:r>
              <a:rPr lang="en-US" b="0" i="1" dirty="0" smtClean="0"/>
              <a:t>Willing to pay for improved service</a:t>
            </a:r>
          </a:p>
          <a:p>
            <a:pPr lvl="1">
              <a:buClr>
                <a:schemeClr val="accent2">
                  <a:lumMod val="75000"/>
                </a:schemeClr>
              </a:buClr>
            </a:pPr>
            <a:r>
              <a:rPr lang="en-US" b="0" i="1" dirty="0" smtClean="0"/>
              <a:t>Cost, travel time &amp; on-time performance critical</a:t>
            </a:r>
          </a:p>
          <a:p>
            <a:r>
              <a:rPr lang="en-US" dirty="0" smtClean="0"/>
              <a:t>Establishments willing to try other options</a:t>
            </a:r>
          </a:p>
        </p:txBody>
      </p:sp>
      <p:sp>
        <p:nvSpPr>
          <p:cNvPr id="9" name="Slide Number Placeholder 3"/>
          <p:cNvSpPr>
            <a:spLocks noGrp="1"/>
          </p:cNvSpPr>
          <p:nvPr>
            <p:ph type="sldNum" sz="quarter" idx="12"/>
          </p:nvPr>
        </p:nvSpPr>
        <p:spPr>
          <a:xfrm>
            <a:off x="371856" y="6322187"/>
            <a:ext cx="664464" cy="365125"/>
          </a:xfrm>
        </p:spPr>
        <p:txBody>
          <a:bodyPr/>
          <a:lstStyle/>
          <a:p>
            <a:fld id="{C3DB1DC2-89D8-459B-B5DF-6134A5AD3A39}" type="slidenum">
              <a:rPr lang="en-US" smtClean="0"/>
              <a:pPr/>
              <a:t>17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1000"/>
                                  </p:stCondLst>
                                  <p:childTnLst>
                                    <p:set>
                                      <p:cBhvr>
                                        <p:cTn id="19" dur="1" fill="hold">
                                          <p:stCondLst>
                                            <p:cond delay="0"/>
                                          </p:stCondLst>
                                        </p:cTn>
                                        <p:tgtEl>
                                          <p:spTgt spid="8">
                                            <p:txEl>
                                              <p:pRg st="4" end="4"/>
                                            </p:txEl>
                                          </p:spTgt>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nodeType="afterEffect">
                                  <p:stCondLst>
                                    <p:cond delay="100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nodeType="afterEffect">
                                  <p:stCondLst>
                                    <p:cond delay="1000"/>
                                  </p:stCondLst>
                                  <p:childTnLst>
                                    <p:set>
                                      <p:cBhvr>
                                        <p:cTn id="25" dur="1" fill="hold">
                                          <p:stCondLst>
                                            <p:cond delay="0"/>
                                          </p:stCondLst>
                                        </p:cTn>
                                        <p:tgtEl>
                                          <p:spTgt spid="8">
                                            <p:txEl>
                                              <p:pRg st="6" end="6"/>
                                            </p:txEl>
                                          </p:spTgt>
                                        </p:tgtEl>
                                        <p:attrNameLst>
                                          <p:attrName>style.visibility</p:attrName>
                                        </p:attrNameLst>
                                      </p:cBhvr>
                                      <p:to>
                                        <p:strVal val="visible"/>
                                      </p:to>
                                    </p:set>
                                  </p:childTnLst>
                                </p:cTn>
                              </p:par>
                            </p:childTnLst>
                          </p:cTn>
                        </p:par>
                        <p:par>
                          <p:cTn id="26" fill="hold">
                            <p:stCondLst>
                              <p:cond delay="5000"/>
                            </p:stCondLst>
                            <p:childTnLst>
                              <p:par>
                                <p:cTn id="27" presetID="1" presetClass="entr" presetSubtype="0" fill="hold" nodeType="afterEffect">
                                  <p:stCondLst>
                                    <p:cond delay="100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Motivation and Goals</a:t>
            </a:r>
            <a:endParaRPr lang="en-US" dirty="0"/>
          </a:p>
        </p:txBody>
      </p:sp>
      <p:sp>
        <p:nvSpPr>
          <p:cNvPr id="8" name="Content Placeholder 7"/>
          <p:cNvSpPr>
            <a:spLocks noGrp="1"/>
          </p:cNvSpPr>
          <p:nvPr>
            <p:ph idx="1"/>
          </p:nvPr>
        </p:nvSpPr>
        <p:spPr>
          <a:xfrm>
            <a:off x="371856" y="1460500"/>
            <a:ext cx="8229600" cy="4525963"/>
          </a:xfrm>
        </p:spPr>
        <p:txBody>
          <a:bodyPr/>
          <a:lstStyle/>
          <a:p>
            <a:r>
              <a:rPr lang="en-US" dirty="0" smtClean="0"/>
              <a:t>Los Angeles and Long Beach - largest port in U.S.</a:t>
            </a:r>
          </a:p>
          <a:p>
            <a:r>
              <a:rPr lang="en-US" dirty="0" smtClean="0"/>
              <a:t>Freight traffic set to double in 20 years</a:t>
            </a:r>
          </a:p>
          <a:p>
            <a:r>
              <a:rPr lang="en-US" dirty="0" smtClean="0"/>
              <a:t>Need to understand freight transportation preferences towards pricing </a:t>
            </a:r>
            <a:endParaRPr lang="en-US" sz="2000" b="0" dirty="0" smtClean="0"/>
          </a:p>
          <a:p>
            <a:r>
              <a:rPr lang="en-US" dirty="0" smtClean="0">
                <a:solidFill>
                  <a:schemeClr val="accent1"/>
                </a:solidFill>
              </a:rPr>
              <a:t>Congestion mitigation strategies assessment </a:t>
            </a:r>
            <a:r>
              <a:rPr lang="en-US" dirty="0" smtClean="0">
                <a:solidFill>
                  <a:schemeClr val="bg1">
                    <a:lumMod val="95000"/>
                    <a:lumOff val="5000"/>
                  </a:schemeClr>
                </a:solidFill>
              </a:rPr>
              <a:t>necessary</a:t>
            </a:r>
          </a:p>
          <a:p>
            <a:pPr lvl="1">
              <a:buClr>
                <a:schemeClr val="accent5">
                  <a:lumMod val="50000"/>
                </a:schemeClr>
              </a:buClr>
            </a:pPr>
            <a:r>
              <a:rPr lang="en-US" b="0" dirty="0" smtClean="0"/>
              <a:t>Reduce congestion</a:t>
            </a:r>
          </a:p>
          <a:p>
            <a:pPr lvl="1">
              <a:buClr>
                <a:schemeClr val="accent5">
                  <a:lumMod val="50000"/>
                </a:schemeClr>
              </a:buClr>
            </a:pPr>
            <a:r>
              <a:rPr lang="en-US" b="0" dirty="0" smtClean="0"/>
              <a:t>Reduce fuel consumption and emissions</a:t>
            </a:r>
          </a:p>
          <a:p>
            <a:pPr lvl="1">
              <a:buClr>
                <a:schemeClr val="accent5">
                  <a:lumMod val="50000"/>
                </a:schemeClr>
              </a:buClr>
            </a:pPr>
            <a:r>
              <a:rPr lang="en-US" b="0" dirty="0" smtClean="0"/>
              <a:t>Support increased freight demand</a:t>
            </a:r>
          </a:p>
          <a:p>
            <a:pPr lvl="1">
              <a:buClr>
                <a:schemeClr val="accent5">
                  <a:lumMod val="50000"/>
                </a:schemeClr>
              </a:buClr>
            </a:pPr>
            <a:r>
              <a:rPr lang="en-US" b="0" dirty="0" smtClean="0"/>
              <a:t>Increase revenue for the region and improve economy</a:t>
            </a:r>
          </a:p>
          <a:p>
            <a:pPr lvl="1">
              <a:buClr>
                <a:schemeClr val="accent5">
                  <a:lumMod val="50000"/>
                </a:schemeClr>
              </a:buClr>
            </a:pPr>
            <a:endParaRPr lang="en-US" b="0" dirty="0" smtClean="0"/>
          </a:p>
        </p:txBody>
      </p:sp>
      <p:sp>
        <p:nvSpPr>
          <p:cNvPr id="9" name="Slide Number Placeholder 3"/>
          <p:cNvSpPr>
            <a:spLocks noGrp="1"/>
          </p:cNvSpPr>
          <p:nvPr>
            <p:ph type="sldNum" sz="quarter" idx="12"/>
          </p:nvPr>
        </p:nvSpPr>
        <p:spPr>
          <a:xfrm>
            <a:off x="371856" y="6322187"/>
            <a:ext cx="664464" cy="365125"/>
          </a:xfrm>
        </p:spPr>
        <p:txBody>
          <a:bodyPr/>
          <a:lstStyle/>
          <a:p>
            <a:fld id="{C3DB1DC2-89D8-459B-B5DF-6134A5AD3A39}" type="slidenum">
              <a:rPr lang="en-US" smtClean="0"/>
              <a:pPr/>
              <a:t>2</a:t>
            </a:fld>
            <a:endParaRPr lang="en-US" sz="2200" b="1" dirty="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Impact of Pricing on Passenger Transportation</a:t>
            </a:r>
            <a:endParaRPr lang="en-US" dirty="0"/>
          </a:p>
        </p:txBody>
      </p:sp>
      <p:sp>
        <p:nvSpPr>
          <p:cNvPr id="8" name="Content Placeholder 7"/>
          <p:cNvSpPr>
            <a:spLocks noGrp="1"/>
          </p:cNvSpPr>
          <p:nvPr>
            <p:ph idx="1"/>
          </p:nvPr>
        </p:nvSpPr>
        <p:spPr>
          <a:xfrm>
            <a:off x="457200" y="1308100"/>
            <a:ext cx="8229600" cy="4525963"/>
          </a:xfrm>
        </p:spPr>
        <p:txBody>
          <a:bodyPr/>
          <a:lstStyle/>
          <a:p>
            <a:r>
              <a:rPr lang="en-US" dirty="0" smtClean="0"/>
              <a:t>Freeway pricing</a:t>
            </a:r>
          </a:p>
          <a:p>
            <a:r>
              <a:rPr lang="en-US" dirty="0" smtClean="0"/>
              <a:t>Express lane pricing</a:t>
            </a:r>
          </a:p>
          <a:p>
            <a:r>
              <a:rPr lang="en-US" dirty="0" smtClean="0"/>
              <a:t>Cordon pricing</a:t>
            </a:r>
          </a:p>
          <a:p>
            <a:r>
              <a:rPr lang="en-US" dirty="0" smtClean="0"/>
              <a:t>Mileage-based pricing (</a:t>
            </a:r>
            <a:r>
              <a:rPr lang="en-US" dirty="0" err="1" smtClean="0"/>
              <a:t>VMT</a:t>
            </a:r>
            <a:r>
              <a:rPr lang="en-US" dirty="0" smtClean="0"/>
              <a:t>)</a:t>
            </a:r>
          </a:p>
          <a:p>
            <a:r>
              <a:rPr lang="en-US" dirty="0" smtClean="0"/>
              <a:t>Parking fees</a:t>
            </a:r>
          </a:p>
          <a:p>
            <a:endParaRPr lang="en-US" dirty="0"/>
          </a:p>
        </p:txBody>
      </p:sp>
      <p:sp>
        <p:nvSpPr>
          <p:cNvPr id="9" name="Slide Number Placeholder 3"/>
          <p:cNvSpPr>
            <a:spLocks noGrp="1"/>
          </p:cNvSpPr>
          <p:nvPr>
            <p:ph type="sldNum" sz="quarter" idx="12"/>
          </p:nvPr>
        </p:nvSpPr>
        <p:spPr>
          <a:xfrm>
            <a:off x="371856" y="6322187"/>
            <a:ext cx="664464" cy="365125"/>
          </a:xfrm>
        </p:spPr>
        <p:txBody>
          <a:bodyPr/>
          <a:lstStyle/>
          <a:p>
            <a:fld id="{C3DB1DC2-89D8-459B-B5DF-6134A5AD3A39}" type="slidenum">
              <a:rPr lang="en-US" smtClean="0"/>
              <a:pPr/>
              <a:t>3</a:t>
            </a:fld>
            <a:endParaRPr lang="en-US" dirty="0"/>
          </a:p>
        </p:txBody>
      </p:sp>
      <p:graphicFrame>
        <p:nvGraphicFramePr>
          <p:cNvPr id="6" name="Content Placeholder 5"/>
          <p:cNvGraphicFramePr>
            <a:graphicFrameLocks/>
          </p:cNvGraphicFramePr>
          <p:nvPr/>
        </p:nvGraphicFramePr>
        <p:xfrm>
          <a:off x="726740" y="1308100"/>
          <a:ext cx="7668295" cy="3895241"/>
        </p:xfrm>
        <a:graphic>
          <a:graphicData uri="http://schemas.openxmlformats.org/drawingml/2006/table">
            <a:tbl>
              <a:tblPr firstRow="1" bandRow="1">
                <a:tableStyleId>{5C22544A-7EE6-4342-B048-85BDC9FD1C3A}</a:tableStyleId>
              </a:tblPr>
              <a:tblGrid>
                <a:gridCol w="1968139"/>
                <a:gridCol w="1246909"/>
                <a:gridCol w="1258784"/>
                <a:gridCol w="843149"/>
                <a:gridCol w="1073528"/>
                <a:gridCol w="1277786"/>
              </a:tblGrid>
              <a:tr h="546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Strategy</a:t>
                      </a:r>
                      <a:endParaRPr lang="en-US" sz="1400" dirty="0"/>
                    </a:p>
                  </a:txBody>
                  <a:tcPr anchor="ctr"/>
                </a:tc>
                <a:tc>
                  <a:txBody>
                    <a:bodyPr/>
                    <a:lstStyle/>
                    <a:p>
                      <a:pPr algn="ctr"/>
                      <a:r>
                        <a:rPr lang="en-US" sz="1400" dirty="0" smtClean="0"/>
                        <a:t>Trip Generation</a:t>
                      </a:r>
                      <a:endParaRPr lang="en-US" sz="1400" dirty="0"/>
                    </a:p>
                  </a:txBody>
                  <a:tcPr/>
                </a:tc>
                <a:tc>
                  <a:txBody>
                    <a:bodyPr/>
                    <a:lstStyle/>
                    <a:p>
                      <a:pPr algn="ctr"/>
                      <a:r>
                        <a:rPr lang="en-US" sz="1400" dirty="0" smtClean="0"/>
                        <a:t>Trip Distribution</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Mode Choice</a:t>
                      </a:r>
                    </a:p>
                  </a:txBody>
                  <a:tcPr/>
                </a:tc>
                <a:tc>
                  <a:txBody>
                    <a:bodyPr/>
                    <a:lstStyle/>
                    <a:p>
                      <a:pPr algn="ctr"/>
                      <a:r>
                        <a:rPr lang="en-US" sz="1400" dirty="0" smtClean="0"/>
                        <a:t>Time-of-Day Switch</a:t>
                      </a:r>
                      <a:endParaRPr lang="en-US" sz="1400" dirty="0"/>
                    </a:p>
                  </a:txBody>
                  <a:tcPr/>
                </a:tc>
                <a:tc>
                  <a:txBody>
                    <a:bodyPr/>
                    <a:lstStyle/>
                    <a:p>
                      <a:pPr algn="ctr"/>
                      <a:r>
                        <a:rPr lang="en-US" sz="1400" dirty="0" smtClean="0"/>
                        <a:t>Traffic Assignment</a:t>
                      </a:r>
                      <a:endParaRPr lang="en-US" sz="1400" dirty="0"/>
                    </a:p>
                  </a:txBody>
                  <a:tcPr/>
                </a:tc>
              </a:tr>
              <a:tr h="376198">
                <a:tc>
                  <a:txBody>
                    <a:bodyPr/>
                    <a:lstStyle/>
                    <a:p>
                      <a:pPr algn="l"/>
                      <a:r>
                        <a:rPr lang="en-US" sz="1400" dirty="0" smtClean="0"/>
                        <a:t>Freeway Pricing</a:t>
                      </a:r>
                      <a:endParaRPr lang="en-US" sz="1400"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r>
              <a:tr h="520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Express Lane Pricing</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r>
              <a:tr h="520889">
                <a:tc>
                  <a:txBody>
                    <a:bodyPr/>
                    <a:lstStyle/>
                    <a:p>
                      <a:pPr algn="l"/>
                      <a:r>
                        <a:rPr lang="en-US" sz="1400" dirty="0" smtClean="0"/>
                        <a:t>Area/Cordon Pricing</a:t>
                      </a:r>
                      <a:endParaRPr lang="en-US" sz="1400"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Mileage-Based</a:t>
                      </a:r>
                      <a:r>
                        <a:rPr lang="en-US" sz="1400" baseline="0" dirty="0" smtClean="0"/>
                        <a:t> </a:t>
                      </a:r>
                      <a:r>
                        <a:rPr lang="en-US" sz="1400" dirty="0" smtClean="0"/>
                        <a:t>Pricing</a:t>
                      </a:r>
                      <a:endParaRPr lang="en-US" sz="1400" dirty="0"/>
                    </a:p>
                  </a:txBody>
                  <a:tcPr anchor="ctr"/>
                </a:tc>
                <a:tc>
                  <a:txBody>
                    <a:bodyPr/>
                    <a:lstStyle/>
                    <a:p>
                      <a:pPr algn="ct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Parking Fee</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r>
              <a:tr h="581915">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ym typeface="Wingdings 2"/>
                        </a:rPr>
                        <a:t></a:t>
                      </a:r>
                      <a:r>
                        <a:rPr lang="en-US" sz="1400" b="0" dirty="0" smtClean="0">
                          <a:sym typeface="Wingdings 2"/>
                        </a:rPr>
                        <a:t>=Significant</a:t>
                      </a:r>
                      <a:r>
                        <a:rPr lang="en-US" sz="1400" b="0" baseline="0" dirty="0" smtClean="0">
                          <a:sym typeface="Wingdings 2"/>
                        </a:rPr>
                        <a:t> impact;</a:t>
                      </a:r>
                      <a:r>
                        <a:rPr lang="en-US" sz="1400" b="1" baseline="0" dirty="0" smtClean="0">
                          <a:sym typeface="Wingdings 2"/>
                        </a:rPr>
                        <a:t> </a:t>
                      </a:r>
                      <a:r>
                        <a:rPr lang="en-US" sz="1400" b="1" dirty="0" smtClean="0">
                          <a:sym typeface="Wingdings 2"/>
                        </a:rPr>
                        <a:t></a:t>
                      </a:r>
                      <a:r>
                        <a:rPr lang="en-US" sz="1400" b="0" dirty="0" smtClean="0">
                          <a:sym typeface="Wingdings 2"/>
                        </a:rPr>
                        <a:t>=Some impact; </a:t>
                      </a:r>
                      <a:r>
                        <a:rPr lang="en-US" sz="1400" b="1" dirty="0" smtClean="0">
                          <a:sym typeface="Wingdings 2"/>
                        </a:rPr>
                        <a:t></a:t>
                      </a:r>
                      <a:r>
                        <a:rPr lang="en-US" sz="1400" b="0" dirty="0" smtClean="0">
                          <a:sym typeface="Wingdings 2"/>
                        </a:rPr>
                        <a:t>=Minimal impact;</a:t>
                      </a:r>
                      <a:r>
                        <a:rPr lang="en-US" sz="1400" b="1" dirty="0" smtClean="0">
                          <a:sym typeface="Wingdings 2"/>
                        </a:rPr>
                        <a:t> </a:t>
                      </a:r>
                      <a:r>
                        <a:rPr lang="en-US" sz="1400" b="0" dirty="0" smtClean="0">
                          <a:sym typeface="Wingdings 2"/>
                        </a:rPr>
                        <a:t>=No</a:t>
                      </a:r>
                      <a:r>
                        <a:rPr lang="en-US" sz="1400" b="0" baseline="0" dirty="0" smtClean="0">
                          <a:sym typeface="Wingdings 2"/>
                        </a:rPr>
                        <a:t> impact</a:t>
                      </a:r>
                      <a:endParaRPr lang="en-US" sz="1400" b="0" dirty="0"/>
                    </a:p>
                  </a:txBody>
                  <a:tcPr anchor="ctr"/>
                </a:tc>
                <a:tc hMerge="1">
                  <a:txBody>
                    <a:bodyPr/>
                    <a:lstStyle/>
                    <a:p>
                      <a:pPr algn="ctr"/>
                      <a:endParaRPr lang="en-US" sz="1600" b="1" dirty="0"/>
                    </a:p>
                  </a:txBody>
                  <a:tcPr anchor="ctr"/>
                </a:tc>
                <a:tc hMerge="1">
                  <a:txBody>
                    <a:bodyPr/>
                    <a:lstStyle/>
                    <a:p>
                      <a:pPr algn="ctr"/>
                      <a:endParaRPr lang="en-US" sz="1600" b="1"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p>
                  </a:txBody>
                  <a:tcPr anchor="ctr"/>
                </a:tc>
                <a:tc hMerge="1">
                  <a:txBody>
                    <a:bodyPr/>
                    <a:lstStyle/>
                    <a:p>
                      <a:endParaRPr lang="en-US"/>
                    </a:p>
                  </a:txBody>
                  <a:tcPr/>
                </a:tc>
                <a:tc hMerge="1">
                  <a:txBody>
                    <a:bodyPr/>
                    <a:lstStyle/>
                    <a:p>
                      <a:pPr algn="ctr"/>
                      <a:endParaRPr lang="en-US" sz="1600" b="1" dirty="0"/>
                    </a:p>
                  </a:txBody>
                  <a:tcPr anchor="ctr"/>
                </a:tc>
              </a:tr>
            </a:tbl>
          </a:graphicData>
        </a:graphic>
      </p:graphicFrame>
      <p:sp>
        <p:nvSpPr>
          <p:cNvPr id="10" name="TextBox 9"/>
          <p:cNvSpPr txBox="1"/>
          <p:nvPr/>
        </p:nvSpPr>
        <p:spPr>
          <a:xfrm>
            <a:off x="810689" y="5399251"/>
            <a:ext cx="6005747" cy="307777"/>
          </a:xfrm>
          <a:prstGeom prst="rect">
            <a:avLst/>
          </a:prstGeom>
          <a:noFill/>
        </p:spPr>
        <p:txBody>
          <a:bodyPr wrap="square" rtlCol="0">
            <a:spAutoFit/>
          </a:bodyPr>
          <a:lstStyle/>
          <a:p>
            <a:r>
              <a:rPr lang="en-US" sz="1400" dirty="0" smtClean="0"/>
              <a:t>Source: Wilbur Smith Associates </a:t>
            </a:r>
            <a:r>
              <a:rPr lang="en-US" sz="1400" dirty="0" err="1" smtClean="0"/>
              <a:t>SCAG</a:t>
            </a:r>
            <a:r>
              <a:rPr lang="en-US" sz="1400" dirty="0" smtClean="0"/>
              <a:t> Passenger Congestion Pricing</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xEl>
                                              <p:pRg st="0" end="0"/>
                                            </p:txEl>
                                          </p:spTgt>
                                        </p:tgtEl>
                                      </p:cBhvr>
                                    </p:animEffect>
                                    <p:set>
                                      <p:cBhvr>
                                        <p:cTn id="7" dur="1" fill="hold">
                                          <p:stCondLst>
                                            <p:cond delay="499"/>
                                          </p:stCondLst>
                                        </p:cTn>
                                        <p:tgtEl>
                                          <p:spTgt spid="8">
                                            <p:txEl>
                                              <p:pRg st="0" end="0"/>
                                            </p:txEl>
                                          </p:spTgt>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8">
                                            <p:txEl>
                                              <p:pRg st="1" end="1"/>
                                            </p:txEl>
                                          </p:spTgt>
                                        </p:tgtEl>
                                      </p:cBhvr>
                                    </p:animEffect>
                                    <p:set>
                                      <p:cBhvr>
                                        <p:cTn id="10" dur="1" fill="hold">
                                          <p:stCondLst>
                                            <p:cond delay="499"/>
                                          </p:stCondLst>
                                        </p:cTn>
                                        <p:tgtEl>
                                          <p:spTgt spid="8">
                                            <p:txEl>
                                              <p:pRg st="1" end="1"/>
                                            </p:txEl>
                                          </p:spTgt>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8">
                                            <p:txEl>
                                              <p:pRg st="2" end="2"/>
                                            </p:txEl>
                                          </p:spTgt>
                                        </p:tgtEl>
                                      </p:cBhvr>
                                    </p:animEffect>
                                    <p:set>
                                      <p:cBhvr>
                                        <p:cTn id="13" dur="1" fill="hold">
                                          <p:stCondLst>
                                            <p:cond delay="499"/>
                                          </p:stCondLst>
                                        </p:cTn>
                                        <p:tgtEl>
                                          <p:spTgt spid="8">
                                            <p:txEl>
                                              <p:pRg st="2" end="2"/>
                                            </p:txEl>
                                          </p:spTgt>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8">
                                            <p:txEl>
                                              <p:pRg st="3" end="3"/>
                                            </p:txEl>
                                          </p:spTgt>
                                        </p:tgtEl>
                                      </p:cBhvr>
                                    </p:animEffect>
                                    <p:set>
                                      <p:cBhvr>
                                        <p:cTn id="16" dur="1" fill="hold">
                                          <p:stCondLst>
                                            <p:cond delay="499"/>
                                          </p:stCondLst>
                                        </p:cTn>
                                        <p:tgtEl>
                                          <p:spTgt spid="8">
                                            <p:txEl>
                                              <p:pRg st="3" end="3"/>
                                            </p:txEl>
                                          </p:spTgt>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500"/>
                                        <p:tgtEl>
                                          <p:spTgt spid="8">
                                            <p:txEl>
                                              <p:pRg st="4" end="4"/>
                                            </p:txEl>
                                          </p:spTgt>
                                        </p:tgtEl>
                                      </p:cBhvr>
                                    </p:animEffect>
                                    <p:set>
                                      <p:cBhvr>
                                        <p:cTn id="19" dur="1" fill="hold">
                                          <p:stCondLst>
                                            <p:cond delay="499"/>
                                          </p:stCondLst>
                                        </p:cTn>
                                        <p:tgtEl>
                                          <p:spTgt spid="8">
                                            <p:txEl>
                                              <p:pRg st="4" end="4"/>
                                            </p:txEl>
                                          </p:spTgt>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grpId="0" nodeType="withEffect">
                                  <p:stCondLst>
                                    <p:cond delay="1000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Impact of Pricing on Freight Transportation</a:t>
            </a:r>
            <a:endParaRPr lang="en-US" dirty="0"/>
          </a:p>
        </p:txBody>
      </p:sp>
      <p:sp>
        <p:nvSpPr>
          <p:cNvPr id="9" name="Slide Number Placeholder 3"/>
          <p:cNvSpPr>
            <a:spLocks noGrp="1"/>
          </p:cNvSpPr>
          <p:nvPr>
            <p:ph type="sldNum" sz="quarter" idx="12"/>
          </p:nvPr>
        </p:nvSpPr>
        <p:spPr>
          <a:xfrm>
            <a:off x="371856" y="6322187"/>
            <a:ext cx="664464" cy="365125"/>
          </a:xfrm>
        </p:spPr>
        <p:txBody>
          <a:bodyPr/>
          <a:lstStyle/>
          <a:p>
            <a:fld id="{C3DB1DC2-89D8-459B-B5DF-6134A5AD3A39}" type="slidenum">
              <a:rPr lang="en-US" smtClean="0"/>
              <a:pPr/>
              <a:t>4</a:t>
            </a:fld>
            <a:endParaRPr lang="en-US" dirty="0"/>
          </a:p>
        </p:txBody>
      </p:sp>
      <p:graphicFrame>
        <p:nvGraphicFramePr>
          <p:cNvPr id="6" name="Content Placeholder 5"/>
          <p:cNvGraphicFramePr>
            <a:graphicFrameLocks/>
          </p:cNvGraphicFramePr>
          <p:nvPr/>
        </p:nvGraphicFramePr>
        <p:xfrm>
          <a:off x="768305" y="1574007"/>
          <a:ext cx="7585166" cy="3709986"/>
        </p:xfrm>
        <a:graphic>
          <a:graphicData uri="http://schemas.openxmlformats.org/drawingml/2006/table">
            <a:tbl>
              <a:tblPr firstRow="1" bandRow="1">
                <a:tableStyleId>{5C22544A-7EE6-4342-B048-85BDC9FD1C3A}</a:tableStyleId>
              </a:tblPr>
              <a:tblGrid>
                <a:gridCol w="2086890"/>
                <a:gridCol w="865316"/>
                <a:gridCol w="960120"/>
                <a:gridCol w="1066800"/>
                <a:gridCol w="1335380"/>
                <a:gridCol w="1270660"/>
              </a:tblGrid>
              <a:tr h="546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Strategy</a:t>
                      </a:r>
                      <a:endParaRPr lang="en-US" sz="1400" dirty="0"/>
                    </a:p>
                  </a:txBody>
                  <a:tcPr anchor="ctr"/>
                </a:tc>
                <a:tc>
                  <a:txBody>
                    <a:bodyPr/>
                    <a:lstStyle/>
                    <a:p>
                      <a:pPr algn="ctr"/>
                      <a:r>
                        <a:rPr lang="en-US" sz="1400" dirty="0" smtClean="0"/>
                        <a:t>Trip </a:t>
                      </a:r>
                      <a:r>
                        <a:rPr lang="en-US" sz="1400" dirty="0" smtClean="0"/>
                        <a:t>Gen</a:t>
                      </a:r>
                      <a:endParaRPr lang="en-US" sz="1400" dirty="0"/>
                    </a:p>
                  </a:txBody>
                  <a:tcPr/>
                </a:tc>
                <a:tc>
                  <a:txBody>
                    <a:bodyPr/>
                    <a:lstStyle/>
                    <a:p>
                      <a:pPr algn="ctr"/>
                      <a:r>
                        <a:rPr lang="en-US" sz="1400" dirty="0" smtClean="0"/>
                        <a:t>Trip </a:t>
                      </a:r>
                      <a:r>
                        <a:rPr lang="en-US" sz="1400" dirty="0" smtClean="0"/>
                        <a:t>   Dist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Mode Choice</a:t>
                      </a:r>
                    </a:p>
                  </a:txBody>
                  <a:tcPr/>
                </a:tc>
                <a:tc>
                  <a:txBody>
                    <a:bodyPr/>
                    <a:lstStyle/>
                    <a:p>
                      <a:pPr algn="ctr"/>
                      <a:r>
                        <a:rPr lang="en-US" sz="1400" dirty="0" smtClean="0"/>
                        <a:t>Time-of-Day Switch</a:t>
                      </a:r>
                      <a:endParaRPr lang="en-US" sz="1400" dirty="0"/>
                    </a:p>
                  </a:txBody>
                  <a:tcPr/>
                </a:tc>
                <a:tc>
                  <a:txBody>
                    <a:bodyPr/>
                    <a:lstStyle/>
                    <a:p>
                      <a:pPr algn="ctr"/>
                      <a:r>
                        <a:rPr lang="en-US" sz="1400" dirty="0" smtClean="0"/>
                        <a:t>Traffic Assignment</a:t>
                      </a:r>
                      <a:endParaRPr lang="en-US" sz="1400" dirty="0"/>
                    </a:p>
                  </a:txBody>
                  <a:tcPr/>
                </a:tc>
              </a:tr>
              <a:tr h="376198">
                <a:tc>
                  <a:txBody>
                    <a:bodyPr/>
                    <a:lstStyle/>
                    <a:p>
                      <a:pPr algn="l"/>
                      <a:r>
                        <a:rPr lang="en-US" sz="1400" dirty="0" smtClean="0"/>
                        <a:t>Freeway Pricing</a:t>
                      </a:r>
                      <a:endParaRPr lang="en-US" sz="1400"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r>
              <a:tr h="520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Express Lane Pricing</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r>
              <a:tr h="520889">
                <a:tc>
                  <a:txBody>
                    <a:bodyPr/>
                    <a:lstStyle/>
                    <a:p>
                      <a:pPr algn="l"/>
                      <a:r>
                        <a:rPr lang="en-US" sz="1400" dirty="0" smtClean="0"/>
                        <a:t>Area/Cordon Pricing</a:t>
                      </a:r>
                      <a:endParaRPr lang="en-US" sz="1400"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Mileage-Based</a:t>
                      </a:r>
                      <a:r>
                        <a:rPr lang="en-US" sz="1400" baseline="0" dirty="0" smtClean="0"/>
                        <a:t> </a:t>
                      </a:r>
                      <a:r>
                        <a:rPr lang="en-US" sz="1400" dirty="0" smtClean="0"/>
                        <a:t>Pricing</a:t>
                      </a:r>
                      <a:endParaRPr lang="en-US" sz="1400" dirty="0"/>
                    </a:p>
                  </a:txBody>
                  <a:tcPr anchor="ctr"/>
                </a:tc>
                <a:tc>
                  <a:txBody>
                    <a:bodyPr/>
                    <a:lstStyle/>
                    <a:p>
                      <a:pPr algn="ct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2"/>
                        </a:rPr>
                        <a:t></a:t>
                      </a:r>
                      <a:endParaRPr lang="en-US" dirty="0"/>
                    </a:p>
                  </a:txBody>
                  <a:tcPr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Parking Fee</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c>
                  <a:txBody>
                    <a:bodyPr/>
                    <a:lstStyle/>
                    <a:p>
                      <a:pPr algn="ctr"/>
                      <a:r>
                        <a:rPr lang="en-US" sz="1600" b="1" dirty="0" smtClean="0">
                          <a:sym typeface="Wingdings 2"/>
                        </a:rPr>
                        <a:t></a:t>
                      </a:r>
                      <a:endParaRPr lang="en-US" sz="1600" b="1" dirty="0"/>
                    </a:p>
                  </a:txBody>
                  <a:tcPr anchor="ctr"/>
                </a:tc>
              </a:tr>
              <a:tr h="581915">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ym typeface="Wingdings 2"/>
                        </a:rPr>
                        <a:t></a:t>
                      </a:r>
                      <a:r>
                        <a:rPr lang="en-US" sz="1400" b="0" dirty="0" smtClean="0">
                          <a:sym typeface="Wingdings 2"/>
                        </a:rPr>
                        <a:t>=Significant</a:t>
                      </a:r>
                      <a:r>
                        <a:rPr lang="en-US" sz="1400" b="0" baseline="0" dirty="0" smtClean="0">
                          <a:sym typeface="Wingdings 2"/>
                        </a:rPr>
                        <a:t> impact;</a:t>
                      </a:r>
                      <a:r>
                        <a:rPr lang="en-US" sz="1400" b="1" baseline="0" dirty="0" smtClean="0">
                          <a:sym typeface="Wingdings 2"/>
                        </a:rPr>
                        <a:t> </a:t>
                      </a:r>
                      <a:r>
                        <a:rPr lang="en-US" sz="1400" b="1" dirty="0" smtClean="0">
                          <a:sym typeface="Wingdings 2"/>
                        </a:rPr>
                        <a:t></a:t>
                      </a:r>
                      <a:r>
                        <a:rPr lang="en-US" sz="1400" b="0" dirty="0" smtClean="0">
                          <a:sym typeface="Wingdings 2"/>
                        </a:rPr>
                        <a:t>=Some impact; </a:t>
                      </a:r>
                      <a:r>
                        <a:rPr lang="en-US" sz="1400" b="1" dirty="0" smtClean="0">
                          <a:sym typeface="Wingdings 2"/>
                        </a:rPr>
                        <a:t></a:t>
                      </a:r>
                      <a:r>
                        <a:rPr lang="en-US" sz="1400" b="0" dirty="0" smtClean="0">
                          <a:sym typeface="Wingdings 2"/>
                        </a:rPr>
                        <a:t>=Minimal impact;</a:t>
                      </a:r>
                      <a:r>
                        <a:rPr lang="en-US" sz="1400" b="1" dirty="0" smtClean="0">
                          <a:sym typeface="Wingdings 2"/>
                        </a:rPr>
                        <a:t> </a:t>
                      </a:r>
                      <a:r>
                        <a:rPr lang="en-US" sz="1400" b="0" dirty="0" smtClean="0">
                          <a:sym typeface="Wingdings 2"/>
                        </a:rPr>
                        <a:t>=No</a:t>
                      </a:r>
                      <a:r>
                        <a:rPr lang="en-US" sz="1400" b="0" baseline="0" dirty="0" smtClean="0">
                          <a:sym typeface="Wingdings 2"/>
                        </a:rPr>
                        <a:t> impact</a:t>
                      </a:r>
                      <a:endParaRPr lang="en-US" sz="1400" b="0" dirty="0"/>
                    </a:p>
                  </a:txBody>
                  <a:tcPr anchor="ctr"/>
                </a:tc>
                <a:tc hMerge="1">
                  <a:txBody>
                    <a:bodyPr/>
                    <a:lstStyle/>
                    <a:p>
                      <a:pPr algn="ctr"/>
                      <a:endParaRPr lang="en-US" sz="1600" b="1" dirty="0"/>
                    </a:p>
                  </a:txBody>
                  <a:tcPr anchor="ctr"/>
                </a:tc>
                <a:tc hMerge="1">
                  <a:txBody>
                    <a:bodyPr/>
                    <a:lstStyle/>
                    <a:p>
                      <a:pPr algn="ctr"/>
                      <a:endParaRPr lang="en-US" sz="1600" b="1"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p>
                  </a:txBody>
                  <a:tcPr anchor="ctr"/>
                </a:tc>
                <a:tc hMerge="1">
                  <a:txBody>
                    <a:bodyPr/>
                    <a:lstStyle/>
                    <a:p>
                      <a:endParaRPr lang="en-US"/>
                    </a:p>
                  </a:txBody>
                  <a:tcPr/>
                </a:tc>
                <a:tc hMerge="1">
                  <a:txBody>
                    <a:bodyPr/>
                    <a:lstStyle/>
                    <a:p>
                      <a:pPr algn="ctr"/>
                      <a:endParaRPr lang="en-US" sz="1600" b="1" dirty="0"/>
                    </a:p>
                  </a:txBody>
                  <a:tcPr anchor="ctr"/>
                </a:tc>
              </a:tr>
            </a:tbl>
          </a:graphicData>
        </a:graphic>
      </p:graphicFrame>
      <p:sp>
        <p:nvSpPr>
          <p:cNvPr id="10" name="Content Placeholder 7"/>
          <p:cNvSpPr txBox="1">
            <a:spLocks/>
          </p:cNvSpPr>
          <p:nvPr/>
        </p:nvSpPr>
        <p:spPr>
          <a:xfrm>
            <a:off x="457200" y="13081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3000"/>
              </a:spcBef>
              <a:spcAft>
                <a:spcPts val="0"/>
              </a:spcAft>
              <a:buClrTx/>
              <a:buSzTx/>
              <a:buFontTx/>
              <a:buBlip>
                <a:blip r:embed="rId3"/>
              </a:buBlip>
              <a:tabLst/>
              <a:defRPr/>
            </a:pPr>
            <a:r>
              <a:rPr kumimoji="0" lang="en-US"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Freeway pricing</a:t>
            </a:r>
          </a:p>
          <a:p>
            <a:pPr marL="342900" marR="0" lvl="0" indent="-342900" algn="l" defTabSz="914400" rtl="0" eaLnBrk="1" fontAlgn="auto" latinLnBrk="0" hangingPunct="1">
              <a:lnSpc>
                <a:spcPct val="100000"/>
              </a:lnSpc>
              <a:spcBef>
                <a:spcPts val="3000"/>
              </a:spcBef>
              <a:spcAft>
                <a:spcPts val="0"/>
              </a:spcAft>
              <a:buClrTx/>
              <a:buSzTx/>
              <a:buFontTx/>
              <a:buBlip>
                <a:blip r:embed="rId3"/>
              </a:buBlip>
              <a:tabLst/>
              <a:defRPr/>
            </a:pPr>
            <a:r>
              <a:rPr kumimoji="0" lang="en-US"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Express lane pricing</a:t>
            </a:r>
          </a:p>
          <a:p>
            <a:pPr marL="342900" marR="0" lvl="0" indent="-342900" algn="l" defTabSz="914400" rtl="0" eaLnBrk="1" fontAlgn="auto" latinLnBrk="0" hangingPunct="1">
              <a:lnSpc>
                <a:spcPct val="100000"/>
              </a:lnSpc>
              <a:spcBef>
                <a:spcPts val="3000"/>
              </a:spcBef>
              <a:spcAft>
                <a:spcPts val="0"/>
              </a:spcAft>
              <a:buClrTx/>
              <a:buSzTx/>
              <a:buFontTx/>
              <a:buBlip>
                <a:blip r:embed="rId3"/>
              </a:buBlip>
              <a:tabLst/>
              <a:defRPr/>
            </a:pPr>
            <a:r>
              <a:rPr kumimoji="0" lang="en-US"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Cordon pricing</a:t>
            </a:r>
          </a:p>
          <a:p>
            <a:pPr marL="342900" marR="0" lvl="0" indent="-342900" algn="l" defTabSz="914400" rtl="0" eaLnBrk="1" fontAlgn="auto" latinLnBrk="0" hangingPunct="1">
              <a:lnSpc>
                <a:spcPct val="100000"/>
              </a:lnSpc>
              <a:spcBef>
                <a:spcPts val="3000"/>
              </a:spcBef>
              <a:spcAft>
                <a:spcPts val="0"/>
              </a:spcAft>
              <a:buClrTx/>
              <a:buSzTx/>
              <a:buFontTx/>
              <a:buBlip>
                <a:blip r:embed="rId3"/>
              </a:buBlip>
              <a:tabLst/>
              <a:defRPr/>
            </a:pPr>
            <a:r>
              <a:rPr kumimoji="0" lang="en-US"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Mileage-based pricing (</a:t>
            </a:r>
            <a:r>
              <a:rPr kumimoji="0" lang="en-US" sz="22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VMT</a:t>
            </a:r>
            <a:r>
              <a:rPr kumimoji="0" lang="en-US"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p>
          <a:p>
            <a:pPr marL="342900" marR="0" lvl="0" indent="-342900" algn="l" defTabSz="914400" rtl="0" eaLnBrk="1" fontAlgn="auto" latinLnBrk="0" hangingPunct="1">
              <a:lnSpc>
                <a:spcPct val="100000"/>
              </a:lnSpc>
              <a:spcBef>
                <a:spcPts val="3000"/>
              </a:spcBef>
              <a:spcAft>
                <a:spcPts val="0"/>
              </a:spcAft>
              <a:buClrTx/>
              <a:buSzTx/>
              <a:buFontTx/>
              <a:buBlip>
                <a:blip r:embed="rId3"/>
              </a:buBlip>
              <a:tabLst/>
              <a:defRPr/>
            </a:pPr>
            <a:r>
              <a:rPr kumimoji="0" lang="en-US"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Parking fees – Not tested</a:t>
            </a:r>
          </a:p>
          <a:p>
            <a:pPr marL="342900" marR="0" lvl="0" indent="-342900" algn="l" defTabSz="914400" rtl="0" eaLnBrk="1" fontAlgn="auto" latinLnBrk="0" hangingPunct="1">
              <a:lnSpc>
                <a:spcPct val="100000"/>
              </a:lnSpc>
              <a:spcBef>
                <a:spcPts val="3000"/>
              </a:spcBef>
              <a:spcAft>
                <a:spcPts val="0"/>
              </a:spcAft>
              <a:buClrTx/>
              <a:buSzTx/>
              <a:buFontTx/>
              <a:buBlip>
                <a:blip r:embed="rId3"/>
              </a:buBlip>
              <a:tabLst/>
              <a:defRPr/>
            </a:pPr>
            <a:endParaRPr kumimoji="0" lang="en-US" sz="2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Segments that were Surveyed</a:t>
            </a:r>
            <a:endParaRPr lang="en-US" dirty="0"/>
          </a:p>
        </p:txBody>
      </p:sp>
      <p:sp>
        <p:nvSpPr>
          <p:cNvPr id="3" name="Content Placeholder 2"/>
          <p:cNvSpPr>
            <a:spLocks noGrp="1"/>
          </p:cNvSpPr>
          <p:nvPr>
            <p:ph idx="1"/>
          </p:nvPr>
        </p:nvSpPr>
        <p:spPr>
          <a:xfrm>
            <a:off x="457200" y="1166018"/>
            <a:ext cx="8229600" cy="4525963"/>
          </a:xfrm>
        </p:spPr>
        <p:txBody>
          <a:bodyPr/>
          <a:lstStyle/>
          <a:p>
            <a:r>
              <a:rPr lang="en-US" dirty="0" smtClean="0"/>
              <a:t>Freight decision making habits classified by</a:t>
            </a:r>
          </a:p>
          <a:p>
            <a:pPr lvl="1">
              <a:buClr>
                <a:schemeClr val="accent2">
                  <a:lumMod val="75000"/>
                </a:schemeClr>
              </a:buClr>
            </a:pPr>
            <a:r>
              <a:rPr lang="en-US" b="0" dirty="0" smtClean="0"/>
              <a:t>Trips beginning/ending at facility</a:t>
            </a:r>
          </a:p>
          <a:p>
            <a:pPr lvl="1">
              <a:buClr>
                <a:schemeClr val="accent2">
                  <a:lumMod val="75000"/>
                </a:schemeClr>
              </a:buClr>
            </a:pPr>
            <a:r>
              <a:rPr lang="en-US" b="0" dirty="0" smtClean="0"/>
              <a:t>Own/lease trucks</a:t>
            </a:r>
          </a:p>
          <a:p>
            <a:pPr lvl="1">
              <a:buClr>
                <a:schemeClr val="accent2">
                  <a:lumMod val="75000"/>
                </a:schemeClr>
              </a:buClr>
            </a:pPr>
            <a:r>
              <a:rPr lang="en-US" b="0" dirty="0" smtClean="0"/>
              <a:t>Commodity flow/service trucks</a:t>
            </a:r>
          </a:p>
          <a:p>
            <a:pPr lvl="1">
              <a:buClr>
                <a:schemeClr val="accent2">
                  <a:lumMod val="75000"/>
                </a:schemeClr>
              </a:buClr>
            </a:pPr>
            <a:r>
              <a:rPr lang="en-US" b="0" dirty="0" smtClean="0"/>
              <a:t>Identifiable using </a:t>
            </a:r>
            <a:r>
              <a:rPr lang="en-US" b="0" dirty="0" err="1" smtClean="0"/>
              <a:t>NAICS</a:t>
            </a:r>
            <a:r>
              <a:rPr lang="en-US" b="0" dirty="0" smtClean="0"/>
              <a:t> code</a:t>
            </a:r>
          </a:p>
          <a:p>
            <a:r>
              <a:rPr lang="en-US" dirty="0" smtClean="0"/>
              <a:t>Market segments</a:t>
            </a:r>
          </a:p>
          <a:p>
            <a:pPr lvl="1">
              <a:buClr>
                <a:schemeClr val="accent2">
                  <a:lumMod val="75000"/>
                </a:schemeClr>
              </a:buClr>
            </a:pPr>
            <a:r>
              <a:rPr lang="en-US" b="0" dirty="0" smtClean="0"/>
              <a:t>Own trucks </a:t>
            </a:r>
          </a:p>
          <a:p>
            <a:pPr lvl="2">
              <a:buClr>
                <a:schemeClr val="accent2">
                  <a:lumMod val="75000"/>
                </a:schemeClr>
              </a:buClr>
            </a:pPr>
            <a:r>
              <a:rPr lang="en-US" b="0" dirty="0" smtClean="0"/>
              <a:t>Carriers</a:t>
            </a:r>
          </a:p>
          <a:p>
            <a:pPr lvl="2">
              <a:buClr>
                <a:schemeClr val="accent2">
                  <a:lumMod val="75000"/>
                </a:schemeClr>
              </a:buClr>
            </a:pPr>
            <a:r>
              <a:rPr lang="en-US" b="0" dirty="0" smtClean="0"/>
              <a:t>Shippers with trucks</a:t>
            </a:r>
          </a:p>
          <a:p>
            <a:pPr lvl="2">
              <a:buClr>
                <a:schemeClr val="accent2">
                  <a:lumMod val="75000"/>
                </a:schemeClr>
              </a:buClr>
            </a:pPr>
            <a:r>
              <a:rPr lang="en-US" b="0" dirty="0" smtClean="0"/>
              <a:t>Receivers with trucks</a:t>
            </a:r>
          </a:p>
          <a:p>
            <a:pPr lvl="2">
              <a:buClr>
                <a:schemeClr val="accent2">
                  <a:lumMod val="75000"/>
                </a:schemeClr>
              </a:buClr>
            </a:pPr>
            <a:r>
              <a:rPr lang="en-US" b="0" dirty="0" smtClean="0"/>
              <a:t>Service trucks</a:t>
            </a:r>
          </a:p>
          <a:p>
            <a:pPr lvl="1">
              <a:buClr>
                <a:schemeClr val="accent2">
                  <a:lumMod val="75000"/>
                </a:schemeClr>
              </a:buClr>
            </a:pPr>
            <a:r>
              <a:rPr lang="en-US" b="0" dirty="0" smtClean="0"/>
              <a:t>Do not own trucks</a:t>
            </a:r>
          </a:p>
          <a:p>
            <a:pPr lvl="2">
              <a:buClr>
                <a:schemeClr val="accent2">
                  <a:lumMod val="75000"/>
                </a:schemeClr>
              </a:buClr>
            </a:pPr>
            <a:r>
              <a:rPr lang="en-US" b="0" dirty="0" smtClean="0"/>
              <a:t>Shippers with no trucks</a:t>
            </a:r>
          </a:p>
          <a:p>
            <a:pPr lvl="2">
              <a:buClr>
                <a:schemeClr val="accent2">
                  <a:lumMod val="75000"/>
                </a:schemeClr>
              </a:buClr>
            </a:pPr>
            <a:r>
              <a:rPr lang="en-US" b="0" dirty="0" smtClean="0"/>
              <a:t>Receivers with no trucks</a:t>
            </a:r>
          </a:p>
          <a:p>
            <a:endParaRPr lang="en-US" b="0" dirty="0" smtClean="0"/>
          </a:p>
          <a:p>
            <a:endParaRPr lang="en-US" dirty="0"/>
          </a:p>
        </p:txBody>
      </p:sp>
      <p:sp>
        <p:nvSpPr>
          <p:cNvPr id="4" name="Slide Number Placeholder 3"/>
          <p:cNvSpPr>
            <a:spLocks noGrp="1"/>
          </p:cNvSpPr>
          <p:nvPr>
            <p:ph type="sldNum" sz="quarter" idx="12"/>
          </p:nvPr>
        </p:nvSpPr>
        <p:spPr/>
        <p:txBody>
          <a:bodyPr/>
          <a:lstStyle/>
          <a:p>
            <a:fld id="{C3DB1DC2-89D8-459B-B5DF-6134A5AD3A39}" type="slidenum">
              <a:rPr lang="en-US" smtClean="0"/>
              <a:pPr/>
              <a:t>5</a:t>
            </a:fld>
            <a:endParaRPr lang="en-US" dirty="0"/>
          </a:p>
        </p:txBody>
      </p:sp>
      <p:graphicFrame>
        <p:nvGraphicFramePr>
          <p:cNvPr id="11" name="Content Placeholder 5"/>
          <p:cNvGraphicFramePr>
            <a:graphicFrameLocks/>
          </p:cNvGraphicFramePr>
          <p:nvPr/>
        </p:nvGraphicFramePr>
        <p:xfrm>
          <a:off x="611291" y="1504681"/>
          <a:ext cx="7770709" cy="939062"/>
        </p:xfrm>
        <a:graphic>
          <a:graphicData uri="http://schemas.openxmlformats.org/drawingml/2006/table">
            <a:tbl>
              <a:tblPr firstRow="1" bandRow="1">
                <a:tableStyleId>{5C22544A-7EE6-4342-B048-85BDC9FD1C3A}</a:tableStyleId>
              </a:tblPr>
              <a:tblGrid>
                <a:gridCol w="2193075"/>
                <a:gridCol w="1539034"/>
                <a:gridCol w="1425540"/>
                <a:gridCol w="1355760"/>
                <a:gridCol w="1257300"/>
              </a:tblGrid>
              <a:tr h="542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Market Segment</a:t>
                      </a:r>
                      <a:endParaRPr lang="en-US" sz="1400" dirty="0"/>
                    </a:p>
                  </a:txBody>
                  <a:tcPr anchor="ctr"/>
                </a:tc>
                <a:tc>
                  <a:txBody>
                    <a:bodyPr/>
                    <a:lstStyle/>
                    <a:p>
                      <a:pPr algn="ctr"/>
                      <a:r>
                        <a:rPr lang="en-US" sz="1400" dirty="0" smtClean="0"/>
                        <a:t>Trips Beginning at Facility</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Trips Ending at Facility</a:t>
                      </a:r>
                      <a:endParaRPr lang="en-US" sz="1400" dirty="0"/>
                    </a:p>
                  </a:txBody>
                  <a:tcPr/>
                </a:tc>
                <a:tc>
                  <a:txBody>
                    <a:bodyPr/>
                    <a:lstStyle/>
                    <a:p>
                      <a:pPr algn="ctr"/>
                      <a:r>
                        <a:rPr lang="en-US" sz="1400" dirty="0" smtClean="0"/>
                        <a:t>Commodity Flow</a:t>
                      </a:r>
                      <a:endParaRPr lang="en-US" sz="1400" dirty="0"/>
                    </a:p>
                  </a:txBody>
                  <a:tcPr/>
                </a:tc>
                <a:tc>
                  <a:txBody>
                    <a:bodyPr/>
                    <a:lstStyle/>
                    <a:p>
                      <a:pPr algn="ctr"/>
                      <a:r>
                        <a:rPr lang="en-US" sz="1400" dirty="0" smtClean="0"/>
                        <a:t>Unique</a:t>
                      </a:r>
                      <a:r>
                        <a:rPr lang="en-US" sz="1400" baseline="0" dirty="0" smtClean="0"/>
                        <a:t> </a:t>
                      </a:r>
                      <a:r>
                        <a:rPr lang="en-US" sz="1400" baseline="0" dirty="0" err="1" smtClean="0"/>
                        <a:t>NAICS</a:t>
                      </a:r>
                      <a:r>
                        <a:rPr lang="en-US" sz="1400" baseline="0" dirty="0" smtClean="0"/>
                        <a:t> Code</a:t>
                      </a:r>
                      <a:endParaRPr lang="en-US" sz="1400" dirty="0"/>
                    </a:p>
                  </a:txBody>
                  <a:tcPr/>
                </a:tc>
              </a:tr>
              <a:tr h="376198">
                <a:tc>
                  <a:txBody>
                    <a:bodyPr/>
                    <a:lstStyle/>
                    <a:p>
                      <a:pPr algn="l"/>
                      <a:r>
                        <a:rPr lang="en-US" sz="1400" dirty="0" smtClean="0"/>
                        <a:t>Carriers</a:t>
                      </a:r>
                      <a:endParaRPr lang="en-US" sz="1400" dirty="0"/>
                    </a:p>
                  </a:txBody>
                  <a:tcPr anchor="ctr"/>
                </a:tc>
                <a:tc>
                  <a:txBody>
                    <a:bodyPr/>
                    <a:lstStyle/>
                    <a:p>
                      <a:pPr algn="ctr"/>
                      <a:r>
                        <a:rPr lang="en-US" sz="2000" kern="1200" dirty="0" smtClean="0">
                          <a:solidFill>
                            <a:schemeClr val="dk1"/>
                          </a:solidFill>
                          <a:latin typeface="+mn-lt"/>
                          <a:ea typeface="+mn-ea"/>
                          <a:cs typeface="+mn-cs"/>
                          <a:sym typeface="Wingdings"/>
                        </a:rPr>
                        <a:t></a:t>
                      </a:r>
                      <a:endParaRPr lang="en-US" sz="2000" b="1" dirty="0"/>
                    </a:p>
                  </a:txBody>
                  <a:tcPr anchor="ctr"/>
                </a:tc>
                <a:tc>
                  <a:txBody>
                    <a:bodyPr/>
                    <a:lstStyle/>
                    <a:p>
                      <a:pPr algn="ctr"/>
                      <a:r>
                        <a:rPr lang="en-US" sz="2000" kern="1200" dirty="0" smtClean="0">
                          <a:solidFill>
                            <a:schemeClr val="dk1"/>
                          </a:solidFill>
                          <a:latin typeface="+mn-lt"/>
                          <a:ea typeface="+mn-ea"/>
                          <a:cs typeface="+mn-cs"/>
                          <a:sym typeface="Wingdings"/>
                        </a:rPr>
                        <a:t></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sym typeface="Wingdings"/>
                        </a:rPr>
                        <a:t></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sym typeface="Wingdings"/>
                        </a:rPr>
                        <a:t></a:t>
                      </a:r>
                      <a:endParaRPr lang="en-US" sz="2000" dirty="0"/>
                    </a:p>
                  </a:txBody>
                  <a:tcPr anchor="ctr"/>
                </a:tc>
              </a:tr>
            </a:tbl>
          </a:graphicData>
        </a:graphic>
      </p:graphicFrame>
      <p:graphicFrame>
        <p:nvGraphicFramePr>
          <p:cNvPr id="18" name="Content Placeholder 5"/>
          <p:cNvGraphicFramePr>
            <a:graphicFrameLocks/>
          </p:cNvGraphicFramePr>
          <p:nvPr/>
        </p:nvGraphicFramePr>
        <p:xfrm>
          <a:off x="611291" y="1504681"/>
          <a:ext cx="7770709" cy="1520977"/>
        </p:xfrm>
        <a:graphic>
          <a:graphicData uri="http://schemas.openxmlformats.org/drawingml/2006/table">
            <a:tbl>
              <a:tblPr firstRow="1" bandRow="1">
                <a:tableStyleId>{5C22544A-7EE6-4342-B048-85BDC9FD1C3A}</a:tableStyleId>
              </a:tblPr>
              <a:tblGrid>
                <a:gridCol w="2193075"/>
                <a:gridCol w="1539034"/>
                <a:gridCol w="1425540"/>
                <a:gridCol w="1355760"/>
                <a:gridCol w="1257300"/>
              </a:tblGrid>
              <a:tr h="542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Market Segment</a:t>
                      </a:r>
                      <a:endParaRPr lang="en-US" sz="1400" dirty="0"/>
                    </a:p>
                  </a:txBody>
                  <a:tcPr anchor="ctr"/>
                </a:tc>
                <a:tc>
                  <a:txBody>
                    <a:bodyPr/>
                    <a:lstStyle/>
                    <a:p>
                      <a:pPr algn="ctr"/>
                      <a:r>
                        <a:rPr lang="en-US" sz="1400" dirty="0" smtClean="0"/>
                        <a:t>Trips Beginning at Facility</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Trips Ending at Facility</a:t>
                      </a:r>
                      <a:endParaRPr lang="en-US" sz="1400" dirty="0"/>
                    </a:p>
                  </a:txBody>
                  <a:tcPr/>
                </a:tc>
                <a:tc>
                  <a:txBody>
                    <a:bodyPr/>
                    <a:lstStyle/>
                    <a:p>
                      <a:pPr algn="ctr"/>
                      <a:r>
                        <a:rPr lang="en-US" sz="1400" dirty="0" smtClean="0"/>
                        <a:t>Commodity Flow</a:t>
                      </a:r>
                      <a:endParaRPr lang="en-US" sz="1400" dirty="0"/>
                    </a:p>
                  </a:txBody>
                  <a:tcPr/>
                </a:tc>
                <a:tc>
                  <a:txBody>
                    <a:bodyPr/>
                    <a:lstStyle/>
                    <a:p>
                      <a:pPr algn="ctr"/>
                      <a:r>
                        <a:rPr lang="en-US" sz="1400" dirty="0" smtClean="0"/>
                        <a:t>Unique</a:t>
                      </a:r>
                      <a:r>
                        <a:rPr lang="en-US" sz="1400" baseline="0" dirty="0" smtClean="0"/>
                        <a:t> </a:t>
                      </a:r>
                      <a:r>
                        <a:rPr lang="en-US" sz="1400" baseline="0" dirty="0" err="1" smtClean="0"/>
                        <a:t>NAICS</a:t>
                      </a:r>
                      <a:r>
                        <a:rPr lang="en-US" sz="1400" baseline="0" dirty="0" smtClean="0"/>
                        <a:t> Code</a:t>
                      </a:r>
                      <a:endParaRPr lang="en-US" sz="1400" dirty="0"/>
                    </a:p>
                  </a:txBody>
                  <a:tcPr/>
                </a:tc>
              </a:tr>
              <a:tr h="376198">
                <a:tc>
                  <a:txBody>
                    <a:bodyPr/>
                    <a:lstStyle/>
                    <a:p>
                      <a:pPr algn="l"/>
                      <a:r>
                        <a:rPr lang="en-US" sz="1400" dirty="0" smtClean="0"/>
                        <a:t>Carriers</a:t>
                      </a:r>
                      <a:endParaRPr lang="en-US" sz="1400" dirty="0"/>
                    </a:p>
                  </a:txBody>
                  <a:tcPr anchor="ctr"/>
                </a:tc>
                <a:tc>
                  <a:txBody>
                    <a:bodyPr/>
                    <a:lstStyle/>
                    <a:p>
                      <a:pPr algn="ctr"/>
                      <a:r>
                        <a:rPr lang="en-US" sz="2000" kern="1200" dirty="0" smtClean="0">
                          <a:solidFill>
                            <a:schemeClr val="dk1"/>
                          </a:solidFill>
                          <a:latin typeface="+mn-lt"/>
                          <a:ea typeface="+mn-ea"/>
                          <a:cs typeface="+mn-cs"/>
                          <a:sym typeface="Wingdings"/>
                        </a:rPr>
                        <a:t></a:t>
                      </a:r>
                      <a:endParaRPr lang="en-US" sz="2000" b="1" dirty="0"/>
                    </a:p>
                  </a:txBody>
                  <a:tcPr anchor="ctr"/>
                </a:tc>
                <a:tc>
                  <a:txBody>
                    <a:bodyPr/>
                    <a:lstStyle/>
                    <a:p>
                      <a:pPr algn="ctr"/>
                      <a:r>
                        <a:rPr lang="en-US" sz="2000" kern="1200" dirty="0" smtClean="0">
                          <a:solidFill>
                            <a:schemeClr val="dk1"/>
                          </a:solidFill>
                          <a:latin typeface="+mn-lt"/>
                          <a:ea typeface="+mn-ea"/>
                          <a:cs typeface="+mn-cs"/>
                          <a:sym typeface="Wingdings"/>
                        </a:rPr>
                        <a:t></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sym typeface="Wingdings"/>
                        </a:rPr>
                        <a:t></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sym typeface="Wingdings"/>
                        </a:rPr>
                        <a:t></a:t>
                      </a:r>
                      <a:endParaRPr lang="en-US" sz="2000" dirty="0"/>
                    </a:p>
                  </a:txBody>
                  <a:tcPr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Shippers with Trucks</a:t>
                      </a:r>
                      <a:endParaRPr lang="en-US" sz="1400" dirty="0"/>
                    </a:p>
                  </a:txBody>
                  <a:tcPr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r>
            </a:tbl>
          </a:graphicData>
        </a:graphic>
      </p:graphicFrame>
      <p:graphicFrame>
        <p:nvGraphicFramePr>
          <p:cNvPr id="19" name="Content Placeholder 5"/>
          <p:cNvGraphicFramePr>
            <a:graphicFrameLocks/>
          </p:cNvGraphicFramePr>
          <p:nvPr/>
        </p:nvGraphicFramePr>
        <p:xfrm>
          <a:off x="611291" y="1504681"/>
          <a:ext cx="7770709" cy="2102892"/>
        </p:xfrm>
        <a:graphic>
          <a:graphicData uri="http://schemas.openxmlformats.org/drawingml/2006/table">
            <a:tbl>
              <a:tblPr firstRow="1" bandRow="1">
                <a:tableStyleId>{5C22544A-7EE6-4342-B048-85BDC9FD1C3A}</a:tableStyleId>
              </a:tblPr>
              <a:tblGrid>
                <a:gridCol w="2193075"/>
                <a:gridCol w="1539034"/>
                <a:gridCol w="1425540"/>
                <a:gridCol w="1355760"/>
                <a:gridCol w="1257300"/>
              </a:tblGrid>
              <a:tr h="542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Market Segment</a:t>
                      </a:r>
                      <a:endParaRPr lang="en-US" sz="1400" dirty="0"/>
                    </a:p>
                  </a:txBody>
                  <a:tcPr anchor="ctr"/>
                </a:tc>
                <a:tc>
                  <a:txBody>
                    <a:bodyPr/>
                    <a:lstStyle/>
                    <a:p>
                      <a:pPr algn="ctr"/>
                      <a:r>
                        <a:rPr lang="en-US" sz="1400" dirty="0" smtClean="0"/>
                        <a:t>Trips Beginning at Facility</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Trips Ending at Facility</a:t>
                      </a:r>
                      <a:endParaRPr lang="en-US" sz="1400" dirty="0"/>
                    </a:p>
                  </a:txBody>
                  <a:tcPr/>
                </a:tc>
                <a:tc>
                  <a:txBody>
                    <a:bodyPr/>
                    <a:lstStyle/>
                    <a:p>
                      <a:pPr algn="ctr"/>
                      <a:r>
                        <a:rPr lang="en-US" sz="1400" dirty="0" smtClean="0"/>
                        <a:t>Commodity Flow</a:t>
                      </a:r>
                      <a:endParaRPr lang="en-US" sz="1400" dirty="0"/>
                    </a:p>
                  </a:txBody>
                  <a:tcPr/>
                </a:tc>
                <a:tc>
                  <a:txBody>
                    <a:bodyPr/>
                    <a:lstStyle/>
                    <a:p>
                      <a:pPr algn="ctr"/>
                      <a:r>
                        <a:rPr lang="en-US" sz="1400" dirty="0" smtClean="0"/>
                        <a:t>Unique</a:t>
                      </a:r>
                      <a:r>
                        <a:rPr lang="en-US" sz="1400" baseline="0" dirty="0" smtClean="0"/>
                        <a:t> </a:t>
                      </a:r>
                      <a:r>
                        <a:rPr lang="en-US" sz="1400" baseline="0" dirty="0" err="1" smtClean="0"/>
                        <a:t>NAICS</a:t>
                      </a:r>
                      <a:r>
                        <a:rPr lang="en-US" sz="1400" baseline="0" dirty="0" smtClean="0"/>
                        <a:t> Code</a:t>
                      </a:r>
                      <a:endParaRPr lang="en-US" sz="1400" dirty="0"/>
                    </a:p>
                  </a:txBody>
                  <a:tcPr/>
                </a:tc>
              </a:tr>
              <a:tr h="376198">
                <a:tc>
                  <a:txBody>
                    <a:bodyPr/>
                    <a:lstStyle/>
                    <a:p>
                      <a:pPr algn="l"/>
                      <a:r>
                        <a:rPr lang="en-US" sz="1400" dirty="0" smtClean="0"/>
                        <a:t>Carriers</a:t>
                      </a:r>
                      <a:endParaRPr lang="en-US" sz="1400" dirty="0"/>
                    </a:p>
                  </a:txBody>
                  <a:tcPr anchor="ctr"/>
                </a:tc>
                <a:tc>
                  <a:txBody>
                    <a:bodyPr/>
                    <a:lstStyle/>
                    <a:p>
                      <a:pPr algn="ctr"/>
                      <a:r>
                        <a:rPr lang="en-US" sz="2000" kern="1200" dirty="0" smtClean="0">
                          <a:solidFill>
                            <a:schemeClr val="dk1"/>
                          </a:solidFill>
                          <a:latin typeface="+mn-lt"/>
                          <a:ea typeface="+mn-ea"/>
                          <a:cs typeface="+mn-cs"/>
                          <a:sym typeface="Wingdings"/>
                        </a:rPr>
                        <a:t></a:t>
                      </a:r>
                      <a:endParaRPr lang="en-US" sz="2000" b="1" dirty="0"/>
                    </a:p>
                  </a:txBody>
                  <a:tcPr anchor="ctr"/>
                </a:tc>
                <a:tc>
                  <a:txBody>
                    <a:bodyPr/>
                    <a:lstStyle/>
                    <a:p>
                      <a:pPr algn="ctr"/>
                      <a:r>
                        <a:rPr lang="en-US" sz="2000" kern="1200" dirty="0" smtClean="0">
                          <a:solidFill>
                            <a:schemeClr val="dk1"/>
                          </a:solidFill>
                          <a:latin typeface="+mn-lt"/>
                          <a:ea typeface="+mn-ea"/>
                          <a:cs typeface="+mn-cs"/>
                          <a:sym typeface="Wingdings"/>
                        </a:rPr>
                        <a:t></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sym typeface="Wingdings"/>
                        </a:rPr>
                        <a:t></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sym typeface="Wingdings"/>
                        </a:rPr>
                        <a:t></a:t>
                      </a:r>
                      <a:endParaRPr lang="en-US" sz="2000" dirty="0"/>
                    </a:p>
                  </a:txBody>
                  <a:tcPr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Shippers with Trucks</a:t>
                      </a:r>
                      <a:endParaRPr lang="en-US" sz="1400" dirty="0"/>
                    </a:p>
                  </a:txBody>
                  <a:tcPr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Receivers with Trucks</a:t>
                      </a:r>
                      <a:endParaRPr lang="en-US" sz="1400" dirty="0"/>
                    </a:p>
                  </a:txBody>
                  <a:tcPr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r>
            </a:tbl>
          </a:graphicData>
        </a:graphic>
      </p:graphicFrame>
      <p:graphicFrame>
        <p:nvGraphicFramePr>
          <p:cNvPr id="20" name="Content Placeholder 5"/>
          <p:cNvGraphicFramePr>
            <a:graphicFrameLocks/>
          </p:cNvGraphicFramePr>
          <p:nvPr/>
        </p:nvGraphicFramePr>
        <p:xfrm>
          <a:off x="611291" y="1504681"/>
          <a:ext cx="7770709" cy="2684807"/>
        </p:xfrm>
        <a:graphic>
          <a:graphicData uri="http://schemas.openxmlformats.org/drawingml/2006/table">
            <a:tbl>
              <a:tblPr firstRow="1" bandRow="1">
                <a:tableStyleId>{5C22544A-7EE6-4342-B048-85BDC9FD1C3A}</a:tableStyleId>
              </a:tblPr>
              <a:tblGrid>
                <a:gridCol w="2193075"/>
                <a:gridCol w="1539034"/>
                <a:gridCol w="1425540"/>
                <a:gridCol w="1355760"/>
                <a:gridCol w="1257300"/>
              </a:tblGrid>
              <a:tr h="542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Market Segment</a:t>
                      </a:r>
                      <a:endParaRPr lang="en-US" sz="1400" dirty="0"/>
                    </a:p>
                  </a:txBody>
                  <a:tcPr anchor="ctr"/>
                </a:tc>
                <a:tc>
                  <a:txBody>
                    <a:bodyPr/>
                    <a:lstStyle/>
                    <a:p>
                      <a:pPr algn="ctr"/>
                      <a:r>
                        <a:rPr lang="en-US" sz="1400" dirty="0" smtClean="0"/>
                        <a:t>Trips Beginning at Facility</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Trips Ending at Facility</a:t>
                      </a:r>
                      <a:endParaRPr lang="en-US" sz="1400" dirty="0"/>
                    </a:p>
                  </a:txBody>
                  <a:tcPr/>
                </a:tc>
                <a:tc>
                  <a:txBody>
                    <a:bodyPr/>
                    <a:lstStyle/>
                    <a:p>
                      <a:pPr algn="ctr"/>
                      <a:r>
                        <a:rPr lang="en-US" sz="1400" dirty="0" smtClean="0"/>
                        <a:t>Commodity Flow</a:t>
                      </a:r>
                      <a:endParaRPr lang="en-US" sz="1400" dirty="0"/>
                    </a:p>
                  </a:txBody>
                  <a:tcPr/>
                </a:tc>
                <a:tc>
                  <a:txBody>
                    <a:bodyPr/>
                    <a:lstStyle/>
                    <a:p>
                      <a:pPr algn="ctr"/>
                      <a:r>
                        <a:rPr lang="en-US" sz="1400" dirty="0" smtClean="0"/>
                        <a:t>Unique</a:t>
                      </a:r>
                      <a:r>
                        <a:rPr lang="en-US" sz="1400" baseline="0" dirty="0" smtClean="0"/>
                        <a:t> </a:t>
                      </a:r>
                      <a:r>
                        <a:rPr lang="en-US" sz="1400" baseline="0" dirty="0" err="1" smtClean="0"/>
                        <a:t>NAICS</a:t>
                      </a:r>
                      <a:r>
                        <a:rPr lang="en-US" sz="1400" baseline="0" dirty="0" smtClean="0"/>
                        <a:t> Code</a:t>
                      </a:r>
                      <a:endParaRPr lang="en-US" sz="1400" dirty="0"/>
                    </a:p>
                  </a:txBody>
                  <a:tcPr/>
                </a:tc>
              </a:tr>
              <a:tr h="376198">
                <a:tc>
                  <a:txBody>
                    <a:bodyPr/>
                    <a:lstStyle/>
                    <a:p>
                      <a:pPr algn="l"/>
                      <a:r>
                        <a:rPr lang="en-US" sz="1400" dirty="0" smtClean="0"/>
                        <a:t>Carriers</a:t>
                      </a:r>
                      <a:endParaRPr lang="en-US" sz="1400" dirty="0"/>
                    </a:p>
                  </a:txBody>
                  <a:tcPr anchor="ctr"/>
                </a:tc>
                <a:tc>
                  <a:txBody>
                    <a:bodyPr/>
                    <a:lstStyle/>
                    <a:p>
                      <a:pPr algn="ctr"/>
                      <a:r>
                        <a:rPr lang="en-US" sz="2000" kern="1200" dirty="0" smtClean="0">
                          <a:solidFill>
                            <a:schemeClr val="dk1"/>
                          </a:solidFill>
                          <a:latin typeface="+mn-lt"/>
                          <a:ea typeface="+mn-ea"/>
                          <a:cs typeface="+mn-cs"/>
                          <a:sym typeface="Wingdings"/>
                        </a:rPr>
                        <a:t></a:t>
                      </a:r>
                      <a:endParaRPr lang="en-US" sz="2000" b="1" dirty="0"/>
                    </a:p>
                  </a:txBody>
                  <a:tcPr anchor="ctr"/>
                </a:tc>
                <a:tc>
                  <a:txBody>
                    <a:bodyPr/>
                    <a:lstStyle/>
                    <a:p>
                      <a:pPr algn="ctr"/>
                      <a:r>
                        <a:rPr lang="en-US" sz="2000" kern="1200" dirty="0" smtClean="0">
                          <a:solidFill>
                            <a:schemeClr val="dk1"/>
                          </a:solidFill>
                          <a:latin typeface="+mn-lt"/>
                          <a:ea typeface="+mn-ea"/>
                          <a:cs typeface="+mn-cs"/>
                          <a:sym typeface="Wingdings"/>
                        </a:rPr>
                        <a:t></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sym typeface="Wingdings"/>
                        </a:rPr>
                        <a:t></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sym typeface="Wingdings"/>
                        </a:rPr>
                        <a:t></a:t>
                      </a:r>
                      <a:endParaRPr lang="en-US" sz="2000" dirty="0"/>
                    </a:p>
                  </a:txBody>
                  <a:tcPr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Shippers with Trucks</a:t>
                      </a:r>
                      <a:endParaRPr lang="en-US" sz="1400" dirty="0"/>
                    </a:p>
                  </a:txBody>
                  <a:tcPr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Receivers with Trucks</a:t>
                      </a:r>
                      <a:endParaRPr lang="en-US" sz="1400" dirty="0"/>
                    </a:p>
                  </a:txBody>
                  <a:tcPr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Service Trucks</a:t>
                      </a:r>
                      <a:endParaRPr lang="en-US" sz="1400" dirty="0"/>
                    </a:p>
                  </a:txBody>
                  <a:tcPr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r>
            </a:tbl>
          </a:graphicData>
        </a:graphic>
      </p:graphicFrame>
      <p:graphicFrame>
        <p:nvGraphicFramePr>
          <p:cNvPr id="21" name="Content Placeholder 5"/>
          <p:cNvGraphicFramePr>
            <a:graphicFrameLocks/>
          </p:cNvGraphicFramePr>
          <p:nvPr/>
        </p:nvGraphicFramePr>
        <p:xfrm>
          <a:off x="611291" y="1504681"/>
          <a:ext cx="7770709" cy="3266722"/>
        </p:xfrm>
        <a:graphic>
          <a:graphicData uri="http://schemas.openxmlformats.org/drawingml/2006/table">
            <a:tbl>
              <a:tblPr firstRow="1" bandRow="1">
                <a:tableStyleId>{5C22544A-7EE6-4342-B048-85BDC9FD1C3A}</a:tableStyleId>
              </a:tblPr>
              <a:tblGrid>
                <a:gridCol w="2193075"/>
                <a:gridCol w="1539034"/>
                <a:gridCol w="1425540"/>
                <a:gridCol w="1355760"/>
                <a:gridCol w="1257300"/>
              </a:tblGrid>
              <a:tr h="542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Market Segment</a:t>
                      </a:r>
                      <a:endParaRPr lang="en-US" sz="1400" dirty="0"/>
                    </a:p>
                  </a:txBody>
                  <a:tcPr anchor="ctr"/>
                </a:tc>
                <a:tc>
                  <a:txBody>
                    <a:bodyPr/>
                    <a:lstStyle/>
                    <a:p>
                      <a:pPr algn="ctr"/>
                      <a:r>
                        <a:rPr lang="en-US" sz="1400" dirty="0" smtClean="0"/>
                        <a:t>Trips Beginning at Facility</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Trips Ending at Facility</a:t>
                      </a:r>
                      <a:endParaRPr lang="en-US" sz="1400" dirty="0"/>
                    </a:p>
                  </a:txBody>
                  <a:tcPr/>
                </a:tc>
                <a:tc>
                  <a:txBody>
                    <a:bodyPr/>
                    <a:lstStyle/>
                    <a:p>
                      <a:pPr algn="ctr"/>
                      <a:r>
                        <a:rPr lang="en-US" sz="1400" dirty="0" smtClean="0"/>
                        <a:t>Commodity Flow</a:t>
                      </a:r>
                      <a:endParaRPr lang="en-US" sz="1400" dirty="0"/>
                    </a:p>
                  </a:txBody>
                  <a:tcPr/>
                </a:tc>
                <a:tc>
                  <a:txBody>
                    <a:bodyPr/>
                    <a:lstStyle/>
                    <a:p>
                      <a:pPr algn="ctr"/>
                      <a:r>
                        <a:rPr lang="en-US" sz="1400" dirty="0" smtClean="0"/>
                        <a:t>Unique</a:t>
                      </a:r>
                      <a:r>
                        <a:rPr lang="en-US" sz="1400" baseline="0" dirty="0" smtClean="0"/>
                        <a:t> </a:t>
                      </a:r>
                      <a:r>
                        <a:rPr lang="en-US" sz="1400" baseline="0" dirty="0" err="1" smtClean="0"/>
                        <a:t>NAICS</a:t>
                      </a:r>
                      <a:r>
                        <a:rPr lang="en-US" sz="1400" baseline="0" dirty="0" smtClean="0"/>
                        <a:t> Code</a:t>
                      </a:r>
                      <a:endParaRPr lang="en-US" sz="1400" dirty="0"/>
                    </a:p>
                  </a:txBody>
                  <a:tcPr/>
                </a:tc>
              </a:tr>
              <a:tr h="376198">
                <a:tc>
                  <a:txBody>
                    <a:bodyPr/>
                    <a:lstStyle/>
                    <a:p>
                      <a:pPr algn="l"/>
                      <a:r>
                        <a:rPr lang="en-US" sz="1400" dirty="0" smtClean="0"/>
                        <a:t>Carriers</a:t>
                      </a:r>
                      <a:endParaRPr lang="en-US" sz="1400" dirty="0"/>
                    </a:p>
                  </a:txBody>
                  <a:tcPr anchor="ctr"/>
                </a:tc>
                <a:tc>
                  <a:txBody>
                    <a:bodyPr/>
                    <a:lstStyle/>
                    <a:p>
                      <a:pPr algn="ctr"/>
                      <a:r>
                        <a:rPr lang="en-US" sz="2000" kern="1200" dirty="0" smtClean="0">
                          <a:solidFill>
                            <a:schemeClr val="dk1"/>
                          </a:solidFill>
                          <a:latin typeface="+mn-lt"/>
                          <a:ea typeface="+mn-ea"/>
                          <a:cs typeface="+mn-cs"/>
                          <a:sym typeface="Wingdings"/>
                        </a:rPr>
                        <a:t></a:t>
                      </a:r>
                      <a:endParaRPr lang="en-US" sz="2000" b="1" dirty="0"/>
                    </a:p>
                  </a:txBody>
                  <a:tcPr anchor="ctr"/>
                </a:tc>
                <a:tc>
                  <a:txBody>
                    <a:bodyPr/>
                    <a:lstStyle/>
                    <a:p>
                      <a:pPr algn="ctr"/>
                      <a:r>
                        <a:rPr lang="en-US" sz="2000" kern="1200" dirty="0" smtClean="0">
                          <a:solidFill>
                            <a:schemeClr val="dk1"/>
                          </a:solidFill>
                          <a:latin typeface="+mn-lt"/>
                          <a:ea typeface="+mn-ea"/>
                          <a:cs typeface="+mn-cs"/>
                          <a:sym typeface="Wingdings"/>
                        </a:rPr>
                        <a:t></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sym typeface="Wingdings"/>
                        </a:rPr>
                        <a:t></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sym typeface="Wingdings"/>
                        </a:rPr>
                        <a:t></a:t>
                      </a:r>
                      <a:endParaRPr lang="en-US" sz="2000" dirty="0"/>
                    </a:p>
                  </a:txBody>
                  <a:tcPr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Shippers with Trucks</a:t>
                      </a:r>
                      <a:endParaRPr lang="en-US" sz="1400" dirty="0"/>
                    </a:p>
                  </a:txBody>
                  <a:tcPr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Receivers with Trucks</a:t>
                      </a:r>
                      <a:endParaRPr lang="en-US" sz="1400" dirty="0"/>
                    </a:p>
                  </a:txBody>
                  <a:tcPr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Service Trucks</a:t>
                      </a:r>
                      <a:endParaRPr lang="en-US" sz="1400" dirty="0"/>
                    </a:p>
                  </a:txBody>
                  <a:tcPr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Shippers with no Trucks</a:t>
                      </a:r>
                      <a:endParaRPr lang="en-US" sz="1400" dirty="0"/>
                    </a:p>
                  </a:txBody>
                  <a:tcPr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r>
            </a:tbl>
          </a:graphicData>
        </a:graphic>
      </p:graphicFrame>
      <p:graphicFrame>
        <p:nvGraphicFramePr>
          <p:cNvPr id="22" name="Content Placeholder 5"/>
          <p:cNvGraphicFramePr>
            <a:graphicFrameLocks/>
          </p:cNvGraphicFramePr>
          <p:nvPr/>
        </p:nvGraphicFramePr>
        <p:xfrm>
          <a:off x="611291" y="1504681"/>
          <a:ext cx="7770709" cy="3848637"/>
        </p:xfrm>
        <a:graphic>
          <a:graphicData uri="http://schemas.openxmlformats.org/drawingml/2006/table">
            <a:tbl>
              <a:tblPr firstRow="1" bandRow="1">
                <a:tableStyleId>{5C22544A-7EE6-4342-B048-85BDC9FD1C3A}</a:tableStyleId>
              </a:tblPr>
              <a:tblGrid>
                <a:gridCol w="2193075"/>
                <a:gridCol w="1539034"/>
                <a:gridCol w="1425540"/>
                <a:gridCol w="1355760"/>
                <a:gridCol w="1257300"/>
              </a:tblGrid>
              <a:tr h="542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Market Segment</a:t>
                      </a:r>
                      <a:endParaRPr lang="en-US" sz="1400" dirty="0"/>
                    </a:p>
                  </a:txBody>
                  <a:tcPr anchor="ctr"/>
                </a:tc>
                <a:tc>
                  <a:txBody>
                    <a:bodyPr/>
                    <a:lstStyle/>
                    <a:p>
                      <a:pPr algn="ctr"/>
                      <a:r>
                        <a:rPr lang="en-US" sz="1400" dirty="0" smtClean="0"/>
                        <a:t>Trips Beginning at Facility</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Trips Ending at Facility</a:t>
                      </a:r>
                      <a:endParaRPr lang="en-US" sz="1400" dirty="0"/>
                    </a:p>
                  </a:txBody>
                  <a:tcPr/>
                </a:tc>
                <a:tc>
                  <a:txBody>
                    <a:bodyPr/>
                    <a:lstStyle/>
                    <a:p>
                      <a:pPr algn="ctr"/>
                      <a:r>
                        <a:rPr lang="en-US" sz="1400" dirty="0" smtClean="0"/>
                        <a:t>Commodity Flow</a:t>
                      </a:r>
                      <a:endParaRPr lang="en-US" sz="1400" dirty="0"/>
                    </a:p>
                  </a:txBody>
                  <a:tcPr/>
                </a:tc>
                <a:tc>
                  <a:txBody>
                    <a:bodyPr/>
                    <a:lstStyle/>
                    <a:p>
                      <a:pPr algn="ctr"/>
                      <a:r>
                        <a:rPr lang="en-US" sz="1400" dirty="0" smtClean="0"/>
                        <a:t>Unique</a:t>
                      </a:r>
                      <a:r>
                        <a:rPr lang="en-US" sz="1400" baseline="0" dirty="0" smtClean="0"/>
                        <a:t> </a:t>
                      </a:r>
                      <a:r>
                        <a:rPr lang="en-US" sz="1400" baseline="0" dirty="0" err="1" smtClean="0"/>
                        <a:t>NAICS</a:t>
                      </a:r>
                      <a:r>
                        <a:rPr lang="en-US" sz="1400" baseline="0" dirty="0" smtClean="0"/>
                        <a:t> Code</a:t>
                      </a:r>
                      <a:endParaRPr lang="en-US" sz="1400" dirty="0"/>
                    </a:p>
                  </a:txBody>
                  <a:tcPr/>
                </a:tc>
              </a:tr>
              <a:tr h="376198">
                <a:tc>
                  <a:txBody>
                    <a:bodyPr/>
                    <a:lstStyle/>
                    <a:p>
                      <a:pPr algn="l"/>
                      <a:r>
                        <a:rPr lang="en-US" sz="1400" dirty="0" smtClean="0"/>
                        <a:t>Carriers</a:t>
                      </a:r>
                      <a:endParaRPr lang="en-US" sz="1400" dirty="0"/>
                    </a:p>
                  </a:txBody>
                  <a:tcPr anchor="ctr"/>
                </a:tc>
                <a:tc>
                  <a:txBody>
                    <a:bodyPr/>
                    <a:lstStyle/>
                    <a:p>
                      <a:pPr algn="ctr"/>
                      <a:r>
                        <a:rPr lang="en-US" sz="2000" kern="1200" dirty="0" smtClean="0">
                          <a:solidFill>
                            <a:schemeClr val="dk1"/>
                          </a:solidFill>
                          <a:latin typeface="+mn-lt"/>
                          <a:ea typeface="+mn-ea"/>
                          <a:cs typeface="+mn-cs"/>
                          <a:sym typeface="Wingdings"/>
                        </a:rPr>
                        <a:t></a:t>
                      </a:r>
                      <a:endParaRPr lang="en-US" sz="2000" b="1" dirty="0"/>
                    </a:p>
                  </a:txBody>
                  <a:tcPr anchor="ctr"/>
                </a:tc>
                <a:tc>
                  <a:txBody>
                    <a:bodyPr/>
                    <a:lstStyle/>
                    <a:p>
                      <a:pPr algn="ctr"/>
                      <a:r>
                        <a:rPr lang="en-US" sz="2000" kern="1200" dirty="0" smtClean="0">
                          <a:solidFill>
                            <a:schemeClr val="dk1"/>
                          </a:solidFill>
                          <a:latin typeface="+mn-lt"/>
                          <a:ea typeface="+mn-ea"/>
                          <a:cs typeface="+mn-cs"/>
                          <a:sym typeface="Wingdings"/>
                        </a:rPr>
                        <a:t></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sym typeface="Wingdings"/>
                        </a:rPr>
                        <a:t></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sym typeface="Wingdings"/>
                        </a:rPr>
                        <a:t></a:t>
                      </a:r>
                      <a:endParaRPr lang="en-US" sz="2000" dirty="0"/>
                    </a:p>
                  </a:txBody>
                  <a:tcPr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Shippers with Trucks</a:t>
                      </a:r>
                      <a:endParaRPr lang="en-US" sz="1400" dirty="0"/>
                    </a:p>
                  </a:txBody>
                  <a:tcPr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Receivers with Trucks</a:t>
                      </a:r>
                      <a:endParaRPr lang="en-US" sz="1400" dirty="0"/>
                    </a:p>
                  </a:txBody>
                  <a:tcPr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Service Trucks</a:t>
                      </a:r>
                      <a:endParaRPr lang="en-US" sz="1400" dirty="0"/>
                    </a:p>
                  </a:txBody>
                  <a:tcPr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Shippers with no Trucks</a:t>
                      </a:r>
                      <a:endParaRPr lang="en-US" sz="1400" dirty="0"/>
                    </a:p>
                  </a:txBody>
                  <a:tcPr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r>
              <a:tr h="581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Receivers with no Trucks</a:t>
                      </a:r>
                      <a:endParaRPr lang="en-US" sz="1400" dirty="0"/>
                    </a:p>
                  </a:txBody>
                  <a:tcPr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c>
                  <a:txBody>
                    <a:bodyPr/>
                    <a:lstStyle/>
                    <a:p>
                      <a:pPr marL="0" marR="0" algn="ctr" defTabSz="914400" rtl="0" eaLnBrk="1" latinLnBrk="0" hangingPunct="1">
                        <a:spcBef>
                          <a:spcPts val="300"/>
                        </a:spcBef>
                        <a:spcAft>
                          <a:spcPts val="300"/>
                        </a:spcAft>
                      </a:pPr>
                      <a:r>
                        <a:rPr lang="en-US" sz="2000" kern="1200" dirty="0" smtClean="0">
                          <a:solidFill>
                            <a:schemeClr val="dk1"/>
                          </a:solidFill>
                          <a:latin typeface="+mn-lt"/>
                          <a:ea typeface="+mn-ea"/>
                          <a:cs typeface="+mn-cs"/>
                          <a:sym typeface="Wingdings"/>
                        </a:rPr>
                        <a:t></a:t>
                      </a:r>
                    </a:p>
                  </a:txBody>
                  <a:tcPr marL="45720" marR="45720"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0" nodeType="clickEffect">
                                  <p:stCondLst>
                                    <p:cond delay="0"/>
                                  </p:stCondLst>
                                  <p:childTnLst>
                                    <p:animEffect transition="out" filter="blinds(horizontal)">
                                      <p:cBhvr>
                                        <p:cTn id="38" dur="500"/>
                                        <p:tgtEl>
                                          <p:spTgt spid="3">
                                            <p:txEl>
                                              <p:pRg st="0" end="0"/>
                                            </p:txEl>
                                          </p:spTgt>
                                        </p:tgtEl>
                                      </p:cBhvr>
                                    </p:animEffect>
                                    <p:set>
                                      <p:cBhvr>
                                        <p:cTn id="39" dur="1" fill="hold">
                                          <p:stCondLst>
                                            <p:cond delay="499"/>
                                          </p:stCondLst>
                                        </p:cTn>
                                        <p:tgtEl>
                                          <p:spTgt spid="3">
                                            <p:txEl>
                                              <p:pRg st="0" end="0"/>
                                            </p:txEl>
                                          </p:spTgt>
                                        </p:tgtEl>
                                        <p:attrNameLst>
                                          <p:attrName>style.visibility</p:attrName>
                                        </p:attrNameLst>
                                      </p:cBhvr>
                                      <p:to>
                                        <p:strVal val="hidden"/>
                                      </p:to>
                                    </p:set>
                                  </p:childTnLst>
                                </p:cTn>
                              </p:par>
                              <p:par>
                                <p:cTn id="40" presetID="3" presetClass="exit" presetSubtype="10" fill="hold" grpId="0" nodeType="withEffect">
                                  <p:stCondLst>
                                    <p:cond delay="0"/>
                                  </p:stCondLst>
                                  <p:childTnLst>
                                    <p:animEffect transition="out" filter="blinds(horizontal)">
                                      <p:cBhvr>
                                        <p:cTn id="41" dur="500"/>
                                        <p:tgtEl>
                                          <p:spTgt spid="3">
                                            <p:txEl>
                                              <p:pRg st="1" end="1"/>
                                            </p:txEl>
                                          </p:spTgt>
                                        </p:tgtEl>
                                      </p:cBhvr>
                                    </p:animEffect>
                                    <p:set>
                                      <p:cBhvr>
                                        <p:cTn id="42" dur="1" fill="hold">
                                          <p:stCondLst>
                                            <p:cond delay="499"/>
                                          </p:stCondLst>
                                        </p:cTn>
                                        <p:tgtEl>
                                          <p:spTgt spid="3">
                                            <p:txEl>
                                              <p:pRg st="1" end="1"/>
                                            </p:txEl>
                                          </p:spTgt>
                                        </p:tgtEl>
                                        <p:attrNameLst>
                                          <p:attrName>style.visibility</p:attrName>
                                        </p:attrNameLst>
                                      </p:cBhvr>
                                      <p:to>
                                        <p:strVal val="hidden"/>
                                      </p:to>
                                    </p:set>
                                  </p:childTnLst>
                                </p:cTn>
                              </p:par>
                              <p:par>
                                <p:cTn id="43" presetID="3" presetClass="exit" presetSubtype="10" fill="hold" grpId="0" nodeType="withEffect">
                                  <p:stCondLst>
                                    <p:cond delay="0"/>
                                  </p:stCondLst>
                                  <p:childTnLst>
                                    <p:animEffect transition="out" filter="blinds(horizontal)">
                                      <p:cBhvr>
                                        <p:cTn id="44" dur="500"/>
                                        <p:tgtEl>
                                          <p:spTgt spid="3">
                                            <p:txEl>
                                              <p:pRg st="2" end="2"/>
                                            </p:txEl>
                                          </p:spTgt>
                                        </p:tgtEl>
                                      </p:cBhvr>
                                    </p:animEffect>
                                    <p:set>
                                      <p:cBhvr>
                                        <p:cTn id="45" dur="1" fill="hold">
                                          <p:stCondLst>
                                            <p:cond delay="499"/>
                                          </p:stCondLst>
                                        </p:cTn>
                                        <p:tgtEl>
                                          <p:spTgt spid="3">
                                            <p:txEl>
                                              <p:pRg st="2" end="2"/>
                                            </p:txEl>
                                          </p:spTgt>
                                        </p:tgtEl>
                                        <p:attrNameLst>
                                          <p:attrName>style.visibility</p:attrName>
                                        </p:attrNameLst>
                                      </p:cBhvr>
                                      <p:to>
                                        <p:strVal val="hidden"/>
                                      </p:to>
                                    </p:set>
                                  </p:childTnLst>
                                </p:cTn>
                              </p:par>
                              <p:par>
                                <p:cTn id="46" presetID="3" presetClass="exit" presetSubtype="10" fill="hold" grpId="0" nodeType="withEffect">
                                  <p:stCondLst>
                                    <p:cond delay="0"/>
                                  </p:stCondLst>
                                  <p:childTnLst>
                                    <p:animEffect transition="out" filter="blinds(horizontal)">
                                      <p:cBhvr>
                                        <p:cTn id="47" dur="500"/>
                                        <p:tgtEl>
                                          <p:spTgt spid="3">
                                            <p:txEl>
                                              <p:pRg st="3" end="3"/>
                                            </p:txEl>
                                          </p:spTgt>
                                        </p:tgtEl>
                                      </p:cBhvr>
                                    </p:animEffect>
                                    <p:set>
                                      <p:cBhvr>
                                        <p:cTn id="48" dur="1" fill="hold">
                                          <p:stCondLst>
                                            <p:cond delay="499"/>
                                          </p:stCondLst>
                                        </p:cTn>
                                        <p:tgtEl>
                                          <p:spTgt spid="3">
                                            <p:txEl>
                                              <p:pRg st="3" end="3"/>
                                            </p:txEl>
                                          </p:spTgt>
                                        </p:tgtEl>
                                        <p:attrNameLst>
                                          <p:attrName>style.visibility</p:attrName>
                                        </p:attrNameLst>
                                      </p:cBhvr>
                                      <p:to>
                                        <p:strVal val="hidden"/>
                                      </p:to>
                                    </p:set>
                                  </p:childTnLst>
                                </p:cTn>
                              </p:par>
                              <p:par>
                                <p:cTn id="49" presetID="3" presetClass="exit" presetSubtype="10" fill="hold" grpId="0" nodeType="withEffect">
                                  <p:stCondLst>
                                    <p:cond delay="0"/>
                                  </p:stCondLst>
                                  <p:childTnLst>
                                    <p:animEffect transition="out" filter="blinds(horizontal)">
                                      <p:cBhvr>
                                        <p:cTn id="50" dur="500"/>
                                        <p:tgtEl>
                                          <p:spTgt spid="3">
                                            <p:txEl>
                                              <p:pRg st="4" end="4"/>
                                            </p:txEl>
                                          </p:spTgt>
                                        </p:tgtEl>
                                      </p:cBhvr>
                                    </p:animEffect>
                                    <p:set>
                                      <p:cBhvr>
                                        <p:cTn id="51" dur="1" fill="hold">
                                          <p:stCondLst>
                                            <p:cond delay="499"/>
                                          </p:stCondLst>
                                        </p:cTn>
                                        <p:tgtEl>
                                          <p:spTgt spid="3">
                                            <p:txEl>
                                              <p:pRg st="4" end="4"/>
                                            </p:txEl>
                                          </p:spTgt>
                                        </p:tgtEl>
                                        <p:attrNameLst>
                                          <p:attrName>style.visibility</p:attrName>
                                        </p:attrNameLst>
                                      </p:cBhvr>
                                      <p:to>
                                        <p:strVal val="hidden"/>
                                      </p:to>
                                    </p:set>
                                  </p:childTnLst>
                                </p:cTn>
                              </p:par>
                            </p:childTnLst>
                          </p:cTn>
                        </p:par>
                        <p:par>
                          <p:cTn id="52" fill="hold">
                            <p:stCondLst>
                              <p:cond delay="500"/>
                            </p:stCondLst>
                            <p:childTnLst>
                              <p:par>
                                <p:cTn id="53" presetID="3" presetClass="exit" presetSubtype="10" fill="hold" grpId="0" nodeType="afterEffect">
                                  <p:stCondLst>
                                    <p:cond delay="0"/>
                                  </p:stCondLst>
                                  <p:childTnLst>
                                    <p:animEffect transition="out" filter="blinds(horizontal)">
                                      <p:cBhvr>
                                        <p:cTn id="54" dur="500"/>
                                        <p:tgtEl>
                                          <p:spTgt spid="3">
                                            <p:txEl>
                                              <p:pRg st="5" end="5"/>
                                            </p:txEl>
                                          </p:spTgt>
                                        </p:tgtEl>
                                      </p:cBhvr>
                                    </p:animEffect>
                                    <p:set>
                                      <p:cBhvr>
                                        <p:cTn id="55" dur="1" fill="hold">
                                          <p:stCondLst>
                                            <p:cond delay="499"/>
                                          </p:stCondLst>
                                        </p:cTn>
                                        <p:tgtEl>
                                          <p:spTgt spid="3">
                                            <p:txEl>
                                              <p:pRg st="5" end="5"/>
                                            </p:txEl>
                                          </p:spTgt>
                                        </p:tgtEl>
                                        <p:attrNameLst>
                                          <p:attrName>style.visibility</p:attrName>
                                        </p:attrNameLst>
                                      </p:cBhvr>
                                      <p:to>
                                        <p:strVal val="hidden"/>
                                      </p:to>
                                    </p:set>
                                  </p:childTnLst>
                                </p:cTn>
                              </p:par>
                              <p:par>
                                <p:cTn id="56" presetID="3" presetClass="exit" presetSubtype="10" fill="hold" grpId="0" nodeType="withEffect">
                                  <p:stCondLst>
                                    <p:cond delay="0"/>
                                  </p:stCondLst>
                                  <p:childTnLst>
                                    <p:animEffect transition="out" filter="blinds(horizontal)">
                                      <p:cBhvr>
                                        <p:cTn id="57" dur="500"/>
                                        <p:tgtEl>
                                          <p:spTgt spid="3">
                                            <p:txEl>
                                              <p:pRg st="6" end="6"/>
                                            </p:txEl>
                                          </p:spTgt>
                                        </p:tgtEl>
                                      </p:cBhvr>
                                    </p:animEffect>
                                    <p:set>
                                      <p:cBhvr>
                                        <p:cTn id="58" dur="1" fill="hold">
                                          <p:stCondLst>
                                            <p:cond delay="499"/>
                                          </p:stCondLst>
                                        </p:cTn>
                                        <p:tgtEl>
                                          <p:spTgt spid="3">
                                            <p:txEl>
                                              <p:pRg st="6" end="6"/>
                                            </p:txEl>
                                          </p:spTgt>
                                        </p:tgtEl>
                                        <p:attrNameLst>
                                          <p:attrName>style.visibility</p:attrName>
                                        </p:attrNameLst>
                                      </p:cBhvr>
                                      <p:to>
                                        <p:strVal val="hidden"/>
                                      </p:to>
                                    </p:set>
                                  </p:childTnLst>
                                </p:cTn>
                              </p:par>
                              <p:par>
                                <p:cTn id="59" presetID="3" presetClass="exit" presetSubtype="10" fill="hold" grpId="0" nodeType="withEffect">
                                  <p:stCondLst>
                                    <p:cond delay="0"/>
                                  </p:stCondLst>
                                  <p:childTnLst>
                                    <p:animEffect transition="out" filter="blinds(horizontal)">
                                      <p:cBhvr>
                                        <p:cTn id="60" dur="500"/>
                                        <p:tgtEl>
                                          <p:spTgt spid="3">
                                            <p:txEl>
                                              <p:pRg st="7" end="7"/>
                                            </p:txEl>
                                          </p:spTgt>
                                        </p:tgtEl>
                                      </p:cBhvr>
                                    </p:animEffect>
                                    <p:set>
                                      <p:cBhvr>
                                        <p:cTn id="61" dur="1" fill="hold">
                                          <p:stCondLst>
                                            <p:cond delay="499"/>
                                          </p:stCondLst>
                                        </p:cTn>
                                        <p:tgtEl>
                                          <p:spTgt spid="3">
                                            <p:txEl>
                                              <p:pRg st="7" end="7"/>
                                            </p:txEl>
                                          </p:spTgt>
                                        </p:tgtEl>
                                        <p:attrNameLst>
                                          <p:attrName>style.visibility</p:attrName>
                                        </p:attrNameLst>
                                      </p:cBhvr>
                                      <p:to>
                                        <p:strVal val="hidden"/>
                                      </p:to>
                                    </p:set>
                                  </p:childTnLst>
                                </p:cTn>
                              </p:par>
                              <p:par>
                                <p:cTn id="62" presetID="3" presetClass="exit" presetSubtype="10" fill="hold" grpId="0" nodeType="withEffect">
                                  <p:stCondLst>
                                    <p:cond delay="0"/>
                                  </p:stCondLst>
                                  <p:childTnLst>
                                    <p:animEffect transition="out" filter="blinds(horizontal)">
                                      <p:cBhvr>
                                        <p:cTn id="63" dur="500"/>
                                        <p:tgtEl>
                                          <p:spTgt spid="3">
                                            <p:txEl>
                                              <p:pRg st="8" end="8"/>
                                            </p:txEl>
                                          </p:spTgt>
                                        </p:tgtEl>
                                      </p:cBhvr>
                                    </p:animEffect>
                                    <p:set>
                                      <p:cBhvr>
                                        <p:cTn id="64" dur="1" fill="hold">
                                          <p:stCondLst>
                                            <p:cond delay="499"/>
                                          </p:stCondLst>
                                        </p:cTn>
                                        <p:tgtEl>
                                          <p:spTgt spid="3">
                                            <p:txEl>
                                              <p:pRg st="8" end="8"/>
                                            </p:txEl>
                                          </p:spTgt>
                                        </p:tgtEl>
                                        <p:attrNameLst>
                                          <p:attrName>style.visibility</p:attrName>
                                        </p:attrNameLst>
                                      </p:cBhvr>
                                      <p:to>
                                        <p:strVal val="hidden"/>
                                      </p:to>
                                    </p:set>
                                  </p:childTnLst>
                                </p:cTn>
                              </p:par>
                              <p:par>
                                <p:cTn id="65" presetID="3" presetClass="exit" presetSubtype="10" fill="hold" grpId="0" nodeType="withEffect">
                                  <p:stCondLst>
                                    <p:cond delay="0"/>
                                  </p:stCondLst>
                                  <p:childTnLst>
                                    <p:animEffect transition="out" filter="blinds(horizontal)">
                                      <p:cBhvr>
                                        <p:cTn id="66" dur="500"/>
                                        <p:tgtEl>
                                          <p:spTgt spid="3">
                                            <p:txEl>
                                              <p:pRg st="9" end="9"/>
                                            </p:txEl>
                                          </p:spTgt>
                                        </p:tgtEl>
                                      </p:cBhvr>
                                    </p:animEffect>
                                    <p:set>
                                      <p:cBhvr>
                                        <p:cTn id="67" dur="1" fill="hold">
                                          <p:stCondLst>
                                            <p:cond delay="499"/>
                                          </p:stCondLst>
                                        </p:cTn>
                                        <p:tgtEl>
                                          <p:spTgt spid="3">
                                            <p:txEl>
                                              <p:pRg st="9" end="9"/>
                                            </p:txEl>
                                          </p:spTgt>
                                        </p:tgtEl>
                                        <p:attrNameLst>
                                          <p:attrName>style.visibility</p:attrName>
                                        </p:attrNameLst>
                                      </p:cBhvr>
                                      <p:to>
                                        <p:strVal val="hidden"/>
                                      </p:to>
                                    </p:set>
                                  </p:childTnLst>
                                </p:cTn>
                              </p:par>
                              <p:par>
                                <p:cTn id="68" presetID="3" presetClass="exit" presetSubtype="10" fill="hold" grpId="0" nodeType="withEffect">
                                  <p:stCondLst>
                                    <p:cond delay="0"/>
                                  </p:stCondLst>
                                  <p:childTnLst>
                                    <p:animEffect transition="out" filter="blinds(horizontal)">
                                      <p:cBhvr>
                                        <p:cTn id="69" dur="500"/>
                                        <p:tgtEl>
                                          <p:spTgt spid="3">
                                            <p:txEl>
                                              <p:pRg st="10" end="10"/>
                                            </p:txEl>
                                          </p:spTgt>
                                        </p:tgtEl>
                                      </p:cBhvr>
                                    </p:animEffect>
                                    <p:set>
                                      <p:cBhvr>
                                        <p:cTn id="70" dur="1" fill="hold">
                                          <p:stCondLst>
                                            <p:cond delay="499"/>
                                          </p:stCondLst>
                                        </p:cTn>
                                        <p:tgtEl>
                                          <p:spTgt spid="3">
                                            <p:txEl>
                                              <p:pRg st="10" end="10"/>
                                            </p:txEl>
                                          </p:spTgt>
                                        </p:tgtEl>
                                        <p:attrNameLst>
                                          <p:attrName>style.visibility</p:attrName>
                                        </p:attrNameLst>
                                      </p:cBhvr>
                                      <p:to>
                                        <p:strVal val="hidden"/>
                                      </p:to>
                                    </p:set>
                                  </p:childTnLst>
                                </p:cTn>
                              </p:par>
                              <p:par>
                                <p:cTn id="71" presetID="3" presetClass="exit" presetSubtype="10" fill="hold" grpId="0" nodeType="withEffect">
                                  <p:stCondLst>
                                    <p:cond delay="0"/>
                                  </p:stCondLst>
                                  <p:childTnLst>
                                    <p:animEffect transition="out" filter="blinds(horizontal)">
                                      <p:cBhvr>
                                        <p:cTn id="72" dur="500"/>
                                        <p:tgtEl>
                                          <p:spTgt spid="3">
                                            <p:txEl>
                                              <p:pRg st="11" end="11"/>
                                            </p:txEl>
                                          </p:spTgt>
                                        </p:tgtEl>
                                      </p:cBhvr>
                                    </p:animEffect>
                                    <p:set>
                                      <p:cBhvr>
                                        <p:cTn id="73" dur="1" fill="hold">
                                          <p:stCondLst>
                                            <p:cond delay="499"/>
                                          </p:stCondLst>
                                        </p:cTn>
                                        <p:tgtEl>
                                          <p:spTgt spid="3">
                                            <p:txEl>
                                              <p:pRg st="11" end="11"/>
                                            </p:txEl>
                                          </p:spTgt>
                                        </p:tgtEl>
                                        <p:attrNameLst>
                                          <p:attrName>style.visibility</p:attrName>
                                        </p:attrNameLst>
                                      </p:cBhvr>
                                      <p:to>
                                        <p:strVal val="hidden"/>
                                      </p:to>
                                    </p:set>
                                  </p:childTnLst>
                                </p:cTn>
                              </p:par>
                              <p:par>
                                <p:cTn id="74" presetID="3" presetClass="exit" presetSubtype="10" fill="hold" grpId="0" nodeType="withEffect">
                                  <p:stCondLst>
                                    <p:cond delay="0"/>
                                  </p:stCondLst>
                                  <p:childTnLst>
                                    <p:animEffect transition="out" filter="blinds(horizontal)">
                                      <p:cBhvr>
                                        <p:cTn id="75" dur="500"/>
                                        <p:tgtEl>
                                          <p:spTgt spid="3">
                                            <p:txEl>
                                              <p:pRg st="12" end="12"/>
                                            </p:txEl>
                                          </p:spTgt>
                                        </p:tgtEl>
                                      </p:cBhvr>
                                    </p:animEffect>
                                    <p:set>
                                      <p:cBhvr>
                                        <p:cTn id="76" dur="1" fill="hold">
                                          <p:stCondLst>
                                            <p:cond delay="499"/>
                                          </p:stCondLst>
                                        </p:cTn>
                                        <p:tgtEl>
                                          <p:spTgt spid="3">
                                            <p:txEl>
                                              <p:pRg st="12" end="12"/>
                                            </p:txEl>
                                          </p:spTgt>
                                        </p:tgtEl>
                                        <p:attrNameLst>
                                          <p:attrName>style.visibility</p:attrName>
                                        </p:attrNameLst>
                                      </p:cBhvr>
                                      <p:to>
                                        <p:strVal val="hidden"/>
                                      </p:to>
                                    </p:set>
                                  </p:childTnLst>
                                </p:cTn>
                              </p:par>
                              <p:par>
                                <p:cTn id="77" presetID="3" presetClass="exit" presetSubtype="10" fill="hold" grpId="0" nodeType="withEffect">
                                  <p:stCondLst>
                                    <p:cond delay="0"/>
                                  </p:stCondLst>
                                  <p:childTnLst>
                                    <p:animEffect transition="out" filter="blinds(horizontal)">
                                      <p:cBhvr>
                                        <p:cTn id="78" dur="500"/>
                                        <p:tgtEl>
                                          <p:spTgt spid="3">
                                            <p:txEl>
                                              <p:pRg st="13" end="13"/>
                                            </p:txEl>
                                          </p:spTgt>
                                        </p:tgtEl>
                                      </p:cBhvr>
                                    </p:animEffect>
                                    <p:set>
                                      <p:cBhvr>
                                        <p:cTn id="79" dur="1" fill="hold">
                                          <p:stCondLst>
                                            <p:cond delay="499"/>
                                          </p:stCondLst>
                                        </p:cTn>
                                        <p:tgtEl>
                                          <p:spTgt spid="3">
                                            <p:txEl>
                                              <p:pRg st="13" end="13"/>
                                            </p:txEl>
                                          </p:spTgt>
                                        </p:tgtEl>
                                        <p:attrNameLst>
                                          <p:attrName>style.visibility</p:attrName>
                                        </p:attrNameLst>
                                      </p:cBhvr>
                                      <p:to>
                                        <p:strVal val="hidden"/>
                                      </p:to>
                                    </p:set>
                                  </p:childTnLst>
                                </p:cTn>
                              </p:par>
                              <p:par>
                                <p:cTn id="80" presetID="1" presetClass="entr" presetSubtype="0"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20"/>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2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Stated Preference (SP) Surveys</a:t>
            </a:r>
            <a:endParaRPr lang="en-US" dirty="0">
              <a:solidFill>
                <a:schemeClr val="bg1"/>
              </a:solidFill>
            </a:endParaRPr>
          </a:p>
        </p:txBody>
      </p:sp>
      <p:sp>
        <p:nvSpPr>
          <p:cNvPr id="3" name="Content Placeholder 2"/>
          <p:cNvSpPr>
            <a:spLocks noGrp="1"/>
          </p:cNvSpPr>
          <p:nvPr>
            <p:ph idx="1"/>
          </p:nvPr>
        </p:nvSpPr>
        <p:spPr>
          <a:xfrm>
            <a:off x="457200" y="1457325"/>
            <a:ext cx="8229600" cy="4525963"/>
          </a:xfrm>
        </p:spPr>
        <p:txBody>
          <a:bodyPr/>
          <a:lstStyle/>
          <a:p>
            <a:r>
              <a:rPr lang="en-US" dirty="0" smtClean="0">
                <a:latin typeface="+mj-lt"/>
              </a:rPr>
              <a:t>A total of 6,400 “Trade-off” questions</a:t>
            </a:r>
          </a:p>
          <a:p>
            <a:pPr lvl="1">
              <a:buClr>
                <a:schemeClr val="accent2">
                  <a:lumMod val="75000"/>
                </a:schemeClr>
              </a:buClr>
            </a:pPr>
            <a:r>
              <a:rPr lang="en-US" b="0" dirty="0" smtClean="0"/>
              <a:t>1200 establishments recruited</a:t>
            </a:r>
          </a:p>
          <a:p>
            <a:pPr lvl="1">
              <a:buClr>
                <a:schemeClr val="accent2">
                  <a:lumMod val="75000"/>
                </a:schemeClr>
              </a:buClr>
            </a:pPr>
            <a:r>
              <a:rPr lang="en-US" b="0" dirty="0" smtClean="0"/>
              <a:t>No toll scenarios</a:t>
            </a:r>
          </a:p>
          <a:p>
            <a:pPr lvl="1">
              <a:buClr>
                <a:schemeClr val="accent2">
                  <a:lumMod val="75000"/>
                </a:schemeClr>
              </a:buClr>
            </a:pPr>
            <a:r>
              <a:rPr lang="en-US" b="0" dirty="0" smtClean="0">
                <a:latin typeface="+mj-lt"/>
              </a:rPr>
              <a:t>Toll scenarios</a:t>
            </a:r>
          </a:p>
          <a:p>
            <a:pPr lvl="2">
              <a:buClr>
                <a:schemeClr val="accent2">
                  <a:lumMod val="75000"/>
                </a:schemeClr>
              </a:buClr>
            </a:pPr>
            <a:r>
              <a:rPr lang="en-US" b="0" dirty="0" smtClean="0">
                <a:latin typeface="+mj-lt"/>
              </a:rPr>
              <a:t>Truck route 1 vs. Truck route 2</a:t>
            </a:r>
          </a:p>
          <a:p>
            <a:pPr lvl="2">
              <a:buClr>
                <a:schemeClr val="accent2">
                  <a:lumMod val="75000"/>
                </a:schemeClr>
              </a:buClr>
            </a:pPr>
            <a:r>
              <a:rPr lang="en-US" b="0" dirty="0" smtClean="0">
                <a:latin typeface="+mj-lt"/>
              </a:rPr>
              <a:t>Truck peak vs. Truck off-peak</a:t>
            </a:r>
          </a:p>
          <a:p>
            <a:r>
              <a:rPr lang="en-US" dirty="0" smtClean="0"/>
              <a:t>Increasing order of difficulty in SP experiments</a:t>
            </a:r>
          </a:p>
          <a:p>
            <a:pPr lvl="1">
              <a:buClr>
                <a:schemeClr val="accent2">
                  <a:lumMod val="75000"/>
                </a:schemeClr>
              </a:buClr>
            </a:pPr>
            <a:r>
              <a:rPr lang="en-US" b="0" dirty="0" smtClean="0"/>
              <a:t>Adjusted for short vs. long movements</a:t>
            </a:r>
          </a:p>
          <a:p>
            <a:pPr lvl="1">
              <a:buClr>
                <a:schemeClr val="accent2">
                  <a:lumMod val="75000"/>
                </a:schemeClr>
              </a:buClr>
            </a:pPr>
            <a:r>
              <a:rPr lang="en-US" b="0" dirty="0" smtClean="0"/>
              <a:t>Adjusted for market segment</a:t>
            </a:r>
          </a:p>
          <a:p>
            <a:pPr>
              <a:buClr>
                <a:schemeClr val="accent2">
                  <a:lumMod val="75000"/>
                </a:schemeClr>
              </a:buClr>
            </a:pPr>
            <a:r>
              <a:rPr lang="en-US" dirty="0" smtClean="0"/>
              <a:t>Experimental design adjustments made by </a:t>
            </a:r>
          </a:p>
          <a:p>
            <a:pPr lvl="1">
              <a:buClr>
                <a:schemeClr val="accent2">
                  <a:lumMod val="75000"/>
                </a:schemeClr>
              </a:buClr>
            </a:pPr>
            <a:r>
              <a:rPr lang="en-US" b="0" dirty="0" smtClean="0"/>
              <a:t>Time-of-day of travel</a:t>
            </a:r>
          </a:p>
          <a:p>
            <a:pPr lvl="1">
              <a:buClr>
                <a:schemeClr val="accent2">
                  <a:lumMod val="75000"/>
                </a:schemeClr>
              </a:buClr>
            </a:pPr>
            <a:r>
              <a:rPr lang="en-US" b="0" dirty="0" smtClean="0"/>
              <a:t>Origin/destination</a:t>
            </a:r>
          </a:p>
          <a:p>
            <a:pPr lvl="1">
              <a:buClr>
                <a:schemeClr val="accent2">
                  <a:lumMod val="75000"/>
                </a:schemeClr>
              </a:buClr>
            </a:pPr>
            <a:r>
              <a:rPr lang="en-US" b="0" dirty="0" smtClean="0"/>
              <a:t>Routing decision control</a:t>
            </a:r>
          </a:p>
          <a:p>
            <a:pPr lvl="1">
              <a:buClr>
                <a:schemeClr val="accent2">
                  <a:lumMod val="75000"/>
                </a:schemeClr>
              </a:buClr>
            </a:pPr>
            <a:r>
              <a:rPr lang="en-US" b="0" dirty="0" smtClean="0"/>
              <a:t>Time-of-day decision control</a:t>
            </a:r>
            <a:endParaRPr lang="en-US" dirty="0" smtClean="0"/>
          </a:p>
          <a:p>
            <a:pPr>
              <a:spcBef>
                <a:spcPts val="400"/>
              </a:spcBef>
            </a:pPr>
            <a:endParaRPr lang="en-US" dirty="0" smtClean="0"/>
          </a:p>
          <a:p>
            <a:pPr>
              <a:spcBef>
                <a:spcPts val="400"/>
              </a:spcBef>
              <a:buNone/>
            </a:pPr>
            <a:endParaRPr lang="en-US" dirty="0">
              <a:latin typeface="+mj-lt"/>
            </a:endParaRPr>
          </a:p>
        </p:txBody>
      </p:sp>
      <p:sp>
        <p:nvSpPr>
          <p:cNvPr id="4" name="Slide Number Placeholder 3"/>
          <p:cNvSpPr>
            <a:spLocks noGrp="1"/>
          </p:cNvSpPr>
          <p:nvPr>
            <p:ph type="sldNum" sz="quarter" idx="12"/>
          </p:nvPr>
        </p:nvSpPr>
        <p:spPr/>
        <p:txBody>
          <a:bodyPr/>
          <a:lstStyle/>
          <a:p>
            <a:fld id="{C3DB1DC2-89D8-459B-B5DF-6134A5AD3A39}"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Experimental Design</a:t>
            </a:r>
            <a:endParaRPr lang="en-US" dirty="0"/>
          </a:p>
        </p:txBody>
      </p:sp>
      <p:sp>
        <p:nvSpPr>
          <p:cNvPr id="4" name="Slide Number Placeholder 3"/>
          <p:cNvSpPr>
            <a:spLocks noGrp="1"/>
          </p:cNvSpPr>
          <p:nvPr>
            <p:ph type="sldNum" sz="quarter" idx="12"/>
          </p:nvPr>
        </p:nvSpPr>
        <p:spPr/>
        <p:txBody>
          <a:bodyPr/>
          <a:lstStyle/>
          <a:p>
            <a:fld id="{C3DB1DC2-89D8-459B-B5DF-6134A5AD3A39}" type="slidenum">
              <a:rPr lang="en-US" smtClean="0"/>
              <a:pPr/>
              <a:t>7</a:t>
            </a:fld>
            <a:endParaRPr lang="en-US"/>
          </a:p>
        </p:txBody>
      </p:sp>
      <p:graphicFrame>
        <p:nvGraphicFramePr>
          <p:cNvPr id="18" name="Content Placeholder 5"/>
          <p:cNvGraphicFramePr>
            <a:graphicFrameLocks/>
          </p:cNvGraphicFramePr>
          <p:nvPr/>
        </p:nvGraphicFramePr>
        <p:xfrm>
          <a:off x="457200" y="1263182"/>
          <a:ext cx="8181340" cy="1898657"/>
        </p:xfrm>
        <a:graphic>
          <a:graphicData uri="http://schemas.openxmlformats.org/drawingml/2006/table">
            <a:tbl>
              <a:tblPr firstRow="1" bandRow="1">
                <a:tableStyleId>{5C22544A-7EE6-4342-B048-85BDC9FD1C3A}</a:tableStyleId>
              </a:tblPr>
              <a:tblGrid>
                <a:gridCol w="762000"/>
                <a:gridCol w="825500"/>
                <a:gridCol w="825500"/>
                <a:gridCol w="939800"/>
                <a:gridCol w="1473200"/>
                <a:gridCol w="1473200"/>
                <a:gridCol w="850900"/>
                <a:gridCol w="1031240"/>
              </a:tblGrid>
              <a:tr h="392225">
                <a:tc gridSpan="4">
                  <a:txBody>
                    <a:bodyPr/>
                    <a:lstStyle/>
                    <a:p>
                      <a:pPr algn="ctr"/>
                      <a:r>
                        <a:rPr lang="en-US" sz="1400" dirty="0" smtClean="0"/>
                        <a:t>Current Behavior</a:t>
                      </a:r>
                      <a:endParaRPr lang="en-US" sz="1400" dirty="0"/>
                    </a:p>
                  </a:txBody>
                  <a:tcPr/>
                </a:tc>
                <a:tc hMerge="1">
                  <a:txBody>
                    <a:bodyPr/>
                    <a:lstStyle/>
                    <a:p>
                      <a:pPr algn="ctr"/>
                      <a:endParaRPr lang="en-US" sz="14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txBody>
                  <a:tcPr/>
                </a:tc>
                <a:tc hMerge="1">
                  <a:txBody>
                    <a:bodyPr/>
                    <a:lstStyle/>
                    <a:p>
                      <a:pPr algn="ctr"/>
                      <a:endParaRPr lang="en-US" sz="1400" dirty="0"/>
                    </a:p>
                  </a:txBody>
                  <a:tcPr/>
                </a:tc>
                <a:tc gridSpan="4">
                  <a:txBody>
                    <a:bodyPr/>
                    <a:lstStyle/>
                    <a:p>
                      <a:pPr marL="0" algn="ctr" defTabSz="914400" rtl="0" eaLnBrk="1" latinLnBrk="0" hangingPunct="1"/>
                      <a:r>
                        <a:rPr lang="en-US" sz="1400" b="1" kern="1200" dirty="0" smtClean="0">
                          <a:solidFill>
                            <a:schemeClr val="lt1"/>
                          </a:solidFill>
                          <a:latin typeface="+mn-lt"/>
                          <a:ea typeface="+mn-ea"/>
                          <a:cs typeface="+mn-cs"/>
                        </a:rPr>
                        <a:t>Behavioral Responses Tested</a:t>
                      </a:r>
                      <a:endParaRPr lang="en-US" sz="1400" b="1" kern="1200" dirty="0">
                        <a:solidFill>
                          <a:schemeClr val="lt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19586">
                <a:tc>
                  <a:txBody>
                    <a:bodyPr/>
                    <a:lstStyle/>
                    <a:p>
                      <a:pPr algn="ctr"/>
                      <a:r>
                        <a:rPr lang="en-US" sz="1400" dirty="0" smtClean="0"/>
                        <a:t>Travel During Peak</a:t>
                      </a:r>
                      <a:endParaRPr lang="en-US" sz="1400" dirty="0"/>
                    </a:p>
                  </a:txBody>
                  <a:tcPr/>
                </a:tc>
                <a:tc>
                  <a:txBody>
                    <a:bodyPr/>
                    <a:lstStyle/>
                    <a:p>
                      <a:pPr algn="ctr"/>
                      <a:r>
                        <a:rPr lang="en-US" sz="1400" dirty="0" smtClean="0"/>
                        <a:t>Travel to</a:t>
                      </a:r>
                      <a:r>
                        <a:rPr lang="en-US" sz="1400" baseline="0" dirty="0" smtClean="0"/>
                        <a:t> Key Areas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Control Route</a:t>
                      </a:r>
                    </a:p>
                  </a:txBody>
                  <a:tcPr/>
                </a:tc>
                <a:tc>
                  <a:txBody>
                    <a:bodyPr/>
                    <a:lstStyle/>
                    <a:p>
                      <a:pPr algn="ctr"/>
                      <a:r>
                        <a:rPr lang="en-US" sz="1400" dirty="0" smtClean="0"/>
                        <a:t>Control </a:t>
                      </a:r>
                      <a:r>
                        <a:rPr lang="en-US" sz="1400" dirty="0" err="1" smtClean="0"/>
                        <a:t>TOD</a:t>
                      </a:r>
                      <a:endParaRPr lang="en-US" sz="1400" dirty="0"/>
                    </a:p>
                  </a:txBody>
                  <a:tcPr/>
                </a:tc>
                <a:tc>
                  <a:txBody>
                    <a:bodyPr/>
                    <a:lstStyle/>
                    <a:p>
                      <a:pPr algn="ctr"/>
                      <a:r>
                        <a:rPr lang="en-US" sz="1400" b="1" dirty="0" smtClean="0"/>
                        <a:t>Freeway &amp; Express Lane</a:t>
                      </a:r>
                      <a:r>
                        <a:rPr lang="en-US" sz="1400" b="1" baseline="0" dirty="0" smtClean="0"/>
                        <a:t> Pricing </a:t>
                      </a:r>
                    </a:p>
                    <a:p>
                      <a:pPr algn="ctr"/>
                      <a:r>
                        <a:rPr lang="en-US" sz="1400" b="0" i="1" baseline="0" dirty="0" smtClean="0"/>
                        <a:t>Route Choice</a:t>
                      </a:r>
                      <a:endParaRPr lang="en-US" sz="1400" b="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Freeway &amp; Express Lane</a:t>
                      </a:r>
                      <a:r>
                        <a:rPr lang="en-US" sz="1400" b="1" baseline="0" dirty="0" smtClean="0"/>
                        <a:t>  Pricing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i="1" baseline="0" dirty="0" err="1" smtClean="0"/>
                        <a:t>TOD</a:t>
                      </a:r>
                      <a:r>
                        <a:rPr lang="en-US" sz="1400" b="0" i="1" baseline="0" dirty="0" smtClean="0"/>
                        <a:t> Choice</a:t>
                      </a:r>
                      <a:endParaRPr lang="en-US" sz="1400" b="0" i="1" dirty="0" smtClean="0"/>
                    </a:p>
                    <a:p>
                      <a:pPr algn="ctr"/>
                      <a:endParaRPr lang="en-US" sz="1400" b="0" i="1" dirty="0"/>
                    </a:p>
                  </a:txBody>
                  <a:tcPr/>
                </a:tc>
                <a:tc>
                  <a:txBody>
                    <a:bodyPr/>
                    <a:lstStyle/>
                    <a:p>
                      <a:pPr algn="ctr"/>
                      <a:r>
                        <a:rPr lang="en-US" sz="1400" b="1" i="0" dirty="0" smtClean="0"/>
                        <a:t>Area Pricing</a:t>
                      </a:r>
                      <a:r>
                        <a:rPr lang="en-US" sz="1400" b="0" i="1" dirty="0" smtClean="0"/>
                        <a:t> </a:t>
                      </a:r>
                      <a:r>
                        <a:rPr lang="en-US" sz="1400" b="0" i="1" dirty="0" err="1" smtClean="0"/>
                        <a:t>TOD</a:t>
                      </a:r>
                      <a:r>
                        <a:rPr lang="en-US" sz="1400" b="0" i="1" dirty="0" smtClean="0"/>
                        <a:t> Choice</a:t>
                      </a:r>
                      <a:endParaRPr lang="en-US" sz="1400" b="0" i="1" dirty="0"/>
                    </a:p>
                  </a:txBody>
                  <a:tcPr/>
                </a:tc>
                <a:tc>
                  <a:txBody>
                    <a:bodyPr/>
                    <a:lstStyle/>
                    <a:p>
                      <a:pPr algn="ctr"/>
                      <a:r>
                        <a:rPr lang="en-US" sz="1400" b="1" i="0" dirty="0" err="1" smtClean="0"/>
                        <a:t>VMT</a:t>
                      </a:r>
                      <a:r>
                        <a:rPr lang="en-US" sz="1400" b="1" i="0" dirty="0" smtClean="0"/>
                        <a:t> Pricing</a:t>
                      </a:r>
                      <a:r>
                        <a:rPr lang="en-US" sz="1400" b="0" i="1" dirty="0" smtClean="0"/>
                        <a:t> </a:t>
                      </a:r>
                      <a:r>
                        <a:rPr lang="en-US" sz="1400" b="0" i="1" dirty="0" err="1" smtClean="0"/>
                        <a:t>TOD</a:t>
                      </a:r>
                      <a:r>
                        <a:rPr lang="en-US" sz="1400" b="0" i="1" dirty="0" smtClean="0"/>
                        <a:t> Choice</a:t>
                      </a:r>
                      <a:endParaRPr lang="en-US" sz="1400" b="0" i="1" dirty="0"/>
                    </a:p>
                  </a:txBody>
                  <a:tcP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r>
            </a:tbl>
          </a:graphicData>
        </a:graphic>
      </p:graphicFrame>
      <p:sp>
        <p:nvSpPr>
          <p:cNvPr id="23" name="Rectangle 22"/>
          <p:cNvSpPr/>
          <p:nvPr/>
        </p:nvSpPr>
        <p:spPr>
          <a:xfrm>
            <a:off x="371856" y="2870200"/>
            <a:ext cx="8314944" cy="2916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nvGraphicFramePr>
        <p:xfrm>
          <a:off x="457200" y="1263182"/>
          <a:ext cx="8181340" cy="2185503"/>
        </p:xfrm>
        <a:graphic>
          <a:graphicData uri="http://schemas.openxmlformats.org/drawingml/2006/table">
            <a:tbl>
              <a:tblPr firstRow="1" bandRow="1">
                <a:tableStyleId>{5C22544A-7EE6-4342-B048-85BDC9FD1C3A}</a:tableStyleId>
              </a:tblPr>
              <a:tblGrid>
                <a:gridCol w="762000"/>
                <a:gridCol w="825500"/>
                <a:gridCol w="825500"/>
                <a:gridCol w="939800"/>
                <a:gridCol w="1473200"/>
                <a:gridCol w="1473200"/>
                <a:gridCol w="850900"/>
                <a:gridCol w="1031240"/>
              </a:tblGrid>
              <a:tr h="392225">
                <a:tc gridSpan="4">
                  <a:txBody>
                    <a:bodyPr/>
                    <a:lstStyle/>
                    <a:p>
                      <a:pPr algn="ctr"/>
                      <a:r>
                        <a:rPr lang="en-US" sz="1400" dirty="0" smtClean="0"/>
                        <a:t>Current Behavior</a:t>
                      </a:r>
                      <a:endParaRPr lang="en-US" sz="1400" dirty="0"/>
                    </a:p>
                  </a:txBody>
                  <a:tcPr/>
                </a:tc>
                <a:tc hMerge="1">
                  <a:txBody>
                    <a:bodyPr/>
                    <a:lstStyle/>
                    <a:p>
                      <a:pPr algn="ctr"/>
                      <a:endParaRPr lang="en-US" sz="14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txBody>
                  <a:tcPr/>
                </a:tc>
                <a:tc hMerge="1">
                  <a:txBody>
                    <a:bodyPr/>
                    <a:lstStyle/>
                    <a:p>
                      <a:pPr algn="ctr"/>
                      <a:endParaRPr lang="en-US" sz="1400" dirty="0"/>
                    </a:p>
                  </a:txBody>
                  <a:tcPr/>
                </a:tc>
                <a:tc gridSpan="4">
                  <a:txBody>
                    <a:bodyPr/>
                    <a:lstStyle/>
                    <a:p>
                      <a:pPr marL="0" algn="ctr" defTabSz="914400" rtl="0" eaLnBrk="1" latinLnBrk="0" hangingPunct="1"/>
                      <a:r>
                        <a:rPr lang="en-US" sz="1400" b="1" kern="1200" dirty="0" smtClean="0">
                          <a:solidFill>
                            <a:schemeClr val="lt1"/>
                          </a:solidFill>
                          <a:latin typeface="+mn-lt"/>
                          <a:ea typeface="+mn-ea"/>
                          <a:cs typeface="+mn-cs"/>
                        </a:rPr>
                        <a:t>Behavioral Responses Tested</a:t>
                      </a:r>
                      <a:endParaRPr lang="en-US" sz="1400" b="1" kern="1200" dirty="0">
                        <a:solidFill>
                          <a:schemeClr val="lt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19586">
                <a:tc>
                  <a:txBody>
                    <a:bodyPr/>
                    <a:lstStyle/>
                    <a:p>
                      <a:pPr algn="ctr"/>
                      <a:r>
                        <a:rPr lang="en-US" sz="1400" dirty="0" smtClean="0"/>
                        <a:t>Travel During Peak</a:t>
                      </a:r>
                      <a:endParaRPr lang="en-US" sz="1400" dirty="0"/>
                    </a:p>
                  </a:txBody>
                  <a:tcPr/>
                </a:tc>
                <a:tc>
                  <a:txBody>
                    <a:bodyPr/>
                    <a:lstStyle/>
                    <a:p>
                      <a:pPr algn="ctr"/>
                      <a:r>
                        <a:rPr lang="en-US" sz="1400" dirty="0" smtClean="0"/>
                        <a:t>Travel to</a:t>
                      </a:r>
                      <a:r>
                        <a:rPr lang="en-US" sz="1400" baseline="0" dirty="0" smtClean="0"/>
                        <a:t> Key Areas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Control Route</a:t>
                      </a:r>
                    </a:p>
                  </a:txBody>
                  <a:tcPr/>
                </a:tc>
                <a:tc>
                  <a:txBody>
                    <a:bodyPr/>
                    <a:lstStyle/>
                    <a:p>
                      <a:pPr algn="ctr"/>
                      <a:r>
                        <a:rPr lang="en-US" sz="1400" dirty="0" smtClean="0"/>
                        <a:t>Control </a:t>
                      </a:r>
                      <a:r>
                        <a:rPr lang="en-US" sz="1400" dirty="0" err="1" smtClean="0"/>
                        <a:t>TOD</a:t>
                      </a:r>
                      <a:endParaRPr lang="en-US" sz="1400" dirty="0"/>
                    </a:p>
                  </a:txBody>
                  <a:tcPr/>
                </a:tc>
                <a:tc>
                  <a:txBody>
                    <a:bodyPr/>
                    <a:lstStyle/>
                    <a:p>
                      <a:pPr algn="ctr"/>
                      <a:r>
                        <a:rPr lang="en-US" sz="1400" b="1" dirty="0" smtClean="0"/>
                        <a:t>Freeway &amp; Express Lane</a:t>
                      </a:r>
                      <a:r>
                        <a:rPr lang="en-US" sz="1400" b="1" baseline="0" dirty="0" smtClean="0"/>
                        <a:t> Pricing </a:t>
                      </a:r>
                    </a:p>
                    <a:p>
                      <a:pPr algn="ctr"/>
                      <a:r>
                        <a:rPr lang="en-US" sz="1400" b="0" i="1" baseline="0" dirty="0" smtClean="0"/>
                        <a:t>Route Choice</a:t>
                      </a:r>
                      <a:endParaRPr lang="en-US" sz="1400" b="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Freeway &amp; Express Lane</a:t>
                      </a:r>
                      <a:r>
                        <a:rPr lang="en-US" sz="1400" b="1" baseline="0" dirty="0" smtClean="0"/>
                        <a:t>  Pricing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i="1" baseline="0" dirty="0" err="1" smtClean="0"/>
                        <a:t>TOD</a:t>
                      </a:r>
                      <a:r>
                        <a:rPr lang="en-US" sz="1400" b="0" i="1" baseline="0" dirty="0" smtClean="0"/>
                        <a:t> Choice</a:t>
                      </a:r>
                      <a:endParaRPr lang="en-US" sz="1400" b="0" i="1" dirty="0" smtClean="0"/>
                    </a:p>
                    <a:p>
                      <a:pPr algn="ctr"/>
                      <a:endParaRPr lang="en-US" sz="1400" b="0" i="1" dirty="0"/>
                    </a:p>
                  </a:txBody>
                  <a:tcPr/>
                </a:tc>
                <a:tc>
                  <a:txBody>
                    <a:bodyPr/>
                    <a:lstStyle/>
                    <a:p>
                      <a:pPr algn="ctr"/>
                      <a:r>
                        <a:rPr lang="en-US" sz="1400" b="1" i="0" dirty="0" smtClean="0"/>
                        <a:t>Area Pricing</a:t>
                      </a:r>
                      <a:r>
                        <a:rPr lang="en-US" sz="1400" b="0" i="1" dirty="0" smtClean="0"/>
                        <a:t> </a:t>
                      </a:r>
                      <a:r>
                        <a:rPr lang="en-US" sz="1400" b="0" i="1" dirty="0" err="1" smtClean="0"/>
                        <a:t>TOD</a:t>
                      </a:r>
                      <a:r>
                        <a:rPr lang="en-US" sz="1400" b="0" i="1" dirty="0" smtClean="0"/>
                        <a:t> Choice</a:t>
                      </a:r>
                      <a:endParaRPr lang="en-US" sz="1400" b="0" i="1" dirty="0"/>
                    </a:p>
                  </a:txBody>
                  <a:tcPr/>
                </a:tc>
                <a:tc>
                  <a:txBody>
                    <a:bodyPr/>
                    <a:lstStyle/>
                    <a:p>
                      <a:pPr algn="ctr"/>
                      <a:r>
                        <a:rPr lang="en-US" sz="1400" b="1" i="0" dirty="0" err="1" smtClean="0"/>
                        <a:t>VMT</a:t>
                      </a:r>
                      <a:r>
                        <a:rPr lang="en-US" sz="1400" b="1" i="0" dirty="0" smtClean="0"/>
                        <a:t> Pricing</a:t>
                      </a:r>
                      <a:r>
                        <a:rPr lang="en-US" sz="1400" b="0" i="1" dirty="0" smtClean="0"/>
                        <a:t> </a:t>
                      </a:r>
                      <a:r>
                        <a:rPr lang="en-US" sz="1400" b="0" i="1" dirty="0" err="1" smtClean="0"/>
                        <a:t>TOD</a:t>
                      </a:r>
                      <a:r>
                        <a:rPr lang="en-US" sz="1400" b="0" i="1" dirty="0" smtClean="0"/>
                        <a:t> Choice</a:t>
                      </a:r>
                      <a:endParaRPr lang="en-US" sz="1400" b="0" i="1" dirty="0"/>
                    </a:p>
                  </a:txBody>
                  <a:tcP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r>
            </a:tbl>
          </a:graphicData>
        </a:graphic>
      </p:graphicFrame>
      <p:graphicFrame>
        <p:nvGraphicFramePr>
          <p:cNvPr id="25" name="Content Placeholder 5"/>
          <p:cNvGraphicFramePr>
            <a:graphicFrameLocks/>
          </p:cNvGraphicFramePr>
          <p:nvPr/>
        </p:nvGraphicFramePr>
        <p:xfrm>
          <a:off x="470218" y="1263182"/>
          <a:ext cx="8181340" cy="2472349"/>
        </p:xfrm>
        <a:graphic>
          <a:graphicData uri="http://schemas.openxmlformats.org/drawingml/2006/table">
            <a:tbl>
              <a:tblPr firstRow="1" bandRow="1">
                <a:tableStyleId>{5C22544A-7EE6-4342-B048-85BDC9FD1C3A}</a:tableStyleId>
              </a:tblPr>
              <a:tblGrid>
                <a:gridCol w="762000"/>
                <a:gridCol w="825500"/>
                <a:gridCol w="825500"/>
                <a:gridCol w="939800"/>
                <a:gridCol w="1473200"/>
                <a:gridCol w="1473200"/>
                <a:gridCol w="850900"/>
                <a:gridCol w="1031240"/>
              </a:tblGrid>
              <a:tr h="392225">
                <a:tc gridSpan="4">
                  <a:txBody>
                    <a:bodyPr/>
                    <a:lstStyle/>
                    <a:p>
                      <a:pPr algn="ctr"/>
                      <a:r>
                        <a:rPr lang="en-US" sz="1400" dirty="0" smtClean="0"/>
                        <a:t>Current Behavior</a:t>
                      </a:r>
                      <a:endParaRPr lang="en-US" sz="1400" dirty="0"/>
                    </a:p>
                  </a:txBody>
                  <a:tcPr/>
                </a:tc>
                <a:tc hMerge="1">
                  <a:txBody>
                    <a:bodyPr/>
                    <a:lstStyle/>
                    <a:p>
                      <a:pPr algn="ctr"/>
                      <a:endParaRPr lang="en-US" sz="14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txBody>
                  <a:tcPr/>
                </a:tc>
                <a:tc hMerge="1">
                  <a:txBody>
                    <a:bodyPr/>
                    <a:lstStyle/>
                    <a:p>
                      <a:pPr algn="ctr"/>
                      <a:endParaRPr lang="en-US" sz="1400" dirty="0"/>
                    </a:p>
                  </a:txBody>
                  <a:tcPr/>
                </a:tc>
                <a:tc gridSpan="4">
                  <a:txBody>
                    <a:bodyPr/>
                    <a:lstStyle/>
                    <a:p>
                      <a:pPr marL="0" algn="ctr" defTabSz="914400" rtl="0" eaLnBrk="1" latinLnBrk="0" hangingPunct="1"/>
                      <a:r>
                        <a:rPr lang="en-US" sz="1400" b="1" kern="1200" dirty="0" smtClean="0">
                          <a:solidFill>
                            <a:schemeClr val="lt1"/>
                          </a:solidFill>
                          <a:latin typeface="+mn-lt"/>
                          <a:ea typeface="+mn-ea"/>
                          <a:cs typeface="+mn-cs"/>
                        </a:rPr>
                        <a:t>Behavioral Responses Tested</a:t>
                      </a:r>
                      <a:endParaRPr lang="en-US" sz="1400" b="1" kern="1200" dirty="0">
                        <a:solidFill>
                          <a:schemeClr val="lt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19586">
                <a:tc>
                  <a:txBody>
                    <a:bodyPr/>
                    <a:lstStyle/>
                    <a:p>
                      <a:pPr algn="ctr"/>
                      <a:r>
                        <a:rPr lang="en-US" sz="1400" dirty="0" smtClean="0"/>
                        <a:t>Travel During Peak</a:t>
                      </a:r>
                      <a:endParaRPr lang="en-US" sz="1400" dirty="0"/>
                    </a:p>
                  </a:txBody>
                  <a:tcPr/>
                </a:tc>
                <a:tc>
                  <a:txBody>
                    <a:bodyPr/>
                    <a:lstStyle/>
                    <a:p>
                      <a:pPr algn="ctr"/>
                      <a:r>
                        <a:rPr lang="en-US" sz="1400" dirty="0" smtClean="0"/>
                        <a:t>Travel to</a:t>
                      </a:r>
                      <a:r>
                        <a:rPr lang="en-US" sz="1400" baseline="0" dirty="0" smtClean="0"/>
                        <a:t> Key Areas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Control Route</a:t>
                      </a:r>
                    </a:p>
                  </a:txBody>
                  <a:tcPr/>
                </a:tc>
                <a:tc>
                  <a:txBody>
                    <a:bodyPr/>
                    <a:lstStyle/>
                    <a:p>
                      <a:pPr algn="ctr"/>
                      <a:r>
                        <a:rPr lang="en-US" sz="1400" dirty="0" smtClean="0"/>
                        <a:t>Control </a:t>
                      </a:r>
                      <a:r>
                        <a:rPr lang="en-US" sz="1400" dirty="0" err="1" smtClean="0"/>
                        <a:t>TOD</a:t>
                      </a:r>
                      <a:endParaRPr lang="en-US" sz="1400" dirty="0"/>
                    </a:p>
                  </a:txBody>
                  <a:tcPr/>
                </a:tc>
                <a:tc>
                  <a:txBody>
                    <a:bodyPr/>
                    <a:lstStyle/>
                    <a:p>
                      <a:pPr algn="ctr"/>
                      <a:r>
                        <a:rPr lang="en-US" sz="1400" b="1" dirty="0" smtClean="0"/>
                        <a:t>Freeway &amp; Express Lane</a:t>
                      </a:r>
                      <a:r>
                        <a:rPr lang="en-US" sz="1400" b="1" baseline="0" dirty="0" smtClean="0"/>
                        <a:t> Pricing </a:t>
                      </a:r>
                    </a:p>
                    <a:p>
                      <a:pPr algn="ctr"/>
                      <a:r>
                        <a:rPr lang="en-US" sz="1400" b="0" i="1" baseline="0" dirty="0" smtClean="0"/>
                        <a:t>Route Choice</a:t>
                      </a:r>
                      <a:endParaRPr lang="en-US" sz="1400" b="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Freeway &amp; Express Lane</a:t>
                      </a:r>
                      <a:r>
                        <a:rPr lang="en-US" sz="1400" b="1" baseline="0" dirty="0" smtClean="0"/>
                        <a:t>  Pricing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i="1" baseline="0" dirty="0" err="1" smtClean="0"/>
                        <a:t>TOD</a:t>
                      </a:r>
                      <a:r>
                        <a:rPr lang="en-US" sz="1400" b="0" i="1" baseline="0" dirty="0" smtClean="0"/>
                        <a:t> Choice</a:t>
                      </a:r>
                      <a:endParaRPr lang="en-US" sz="1400" b="0" i="1" dirty="0" smtClean="0"/>
                    </a:p>
                    <a:p>
                      <a:pPr algn="ctr"/>
                      <a:endParaRPr lang="en-US" sz="1400" b="0" i="1" dirty="0"/>
                    </a:p>
                  </a:txBody>
                  <a:tcPr/>
                </a:tc>
                <a:tc>
                  <a:txBody>
                    <a:bodyPr/>
                    <a:lstStyle/>
                    <a:p>
                      <a:pPr algn="ctr"/>
                      <a:r>
                        <a:rPr lang="en-US" sz="1400" b="1" i="0" dirty="0" smtClean="0"/>
                        <a:t>Area Pricing</a:t>
                      </a:r>
                      <a:r>
                        <a:rPr lang="en-US" sz="1400" b="0" i="1" dirty="0" smtClean="0"/>
                        <a:t> </a:t>
                      </a:r>
                      <a:r>
                        <a:rPr lang="en-US" sz="1400" b="0" i="1" dirty="0" err="1" smtClean="0"/>
                        <a:t>TOD</a:t>
                      </a:r>
                      <a:r>
                        <a:rPr lang="en-US" sz="1400" b="0" i="1" dirty="0" smtClean="0"/>
                        <a:t> Choice</a:t>
                      </a:r>
                      <a:endParaRPr lang="en-US" sz="1400" b="0" i="1" dirty="0"/>
                    </a:p>
                  </a:txBody>
                  <a:tcPr/>
                </a:tc>
                <a:tc>
                  <a:txBody>
                    <a:bodyPr/>
                    <a:lstStyle/>
                    <a:p>
                      <a:pPr algn="ctr"/>
                      <a:r>
                        <a:rPr lang="en-US" sz="1400" b="1" i="0" dirty="0" err="1" smtClean="0"/>
                        <a:t>VMT</a:t>
                      </a:r>
                      <a:r>
                        <a:rPr lang="en-US" sz="1400" b="1" i="0" dirty="0" smtClean="0"/>
                        <a:t> Pricing</a:t>
                      </a:r>
                      <a:r>
                        <a:rPr lang="en-US" sz="1400" b="0" i="1" dirty="0" smtClean="0"/>
                        <a:t> </a:t>
                      </a:r>
                      <a:r>
                        <a:rPr lang="en-US" sz="1400" b="0" i="1" dirty="0" err="1" smtClean="0"/>
                        <a:t>TOD</a:t>
                      </a:r>
                      <a:r>
                        <a:rPr lang="en-US" sz="1400" b="0" i="1" dirty="0" smtClean="0"/>
                        <a:t> Choice</a:t>
                      </a:r>
                      <a:endParaRPr lang="en-US" sz="1400" b="0" i="1" dirty="0"/>
                    </a:p>
                  </a:txBody>
                  <a:tcP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r>
              <a:tr h="286846">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r>
            </a:tbl>
          </a:graphicData>
        </a:graphic>
      </p:graphicFrame>
      <p:sp>
        <p:nvSpPr>
          <p:cNvPr id="27" name="Rectangle 26"/>
          <p:cNvSpPr/>
          <p:nvPr/>
        </p:nvSpPr>
        <p:spPr>
          <a:xfrm>
            <a:off x="371856" y="3448685"/>
            <a:ext cx="8314944" cy="286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ontent Placeholder 5"/>
          <p:cNvGraphicFramePr>
            <a:graphicFrameLocks/>
          </p:cNvGraphicFramePr>
          <p:nvPr/>
        </p:nvGraphicFramePr>
        <p:xfrm>
          <a:off x="457200" y="1263182"/>
          <a:ext cx="8181340" cy="2759195"/>
        </p:xfrm>
        <a:graphic>
          <a:graphicData uri="http://schemas.openxmlformats.org/drawingml/2006/table">
            <a:tbl>
              <a:tblPr firstRow="1" bandRow="1">
                <a:tableStyleId>{5C22544A-7EE6-4342-B048-85BDC9FD1C3A}</a:tableStyleId>
              </a:tblPr>
              <a:tblGrid>
                <a:gridCol w="762000"/>
                <a:gridCol w="825500"/>
                <a:gridCol w="825500"/>
                <a:gridCol w="939800"/>
                <a:gridCol w="1473200"/>
                <a:gridCol w="1473200"/>
                <a:gridCol w="850900"/>
                <a:gridCol w="1031240"/>
              </a:tblGrid>
              <a:tr h="392225">
                <a:tc gridSpan="4">
                  <a:txBody>
                    <a:bodyPr/>
                    <a:lstStyle/>
                    <a:p>
                      <a:pPr algn="ctr"/>
                      <a:r>
                        <a:rPr lang="en-US" sz="1400" dirty="0" smtClean="0"/>
                        <a:t>Current Behavior</a:t>
                      </a:r>
                      <a:endParaRPr lang="en-US" sz="1400" dirty="0"/>
                    </a:p>
                  </a:txBody>
                  <a:tcPr/>
                </a:tc>
                <a:tc hMerge="1">
                  <a:txBody>
                    <a:bodyPr/>
                    <a:lstStyle/>
                    <a:p>
                      <a:pPr algn="ctr"/>
                      <a:endParaRPr lang="en-US" sz="14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txBody>
                  <a:tcPr/>
                </a:tc>
                <a:tc hMerge="1">
                  <a:txBody>
                    <a:bodyPr/>
                    <a:lstStyle/>
                    <a:p>
                      <a:pPr algn="ctr"/>
                      <a:endParaRPr lang="en-US" sz="1400" dirty="0"/>
                    </a:p>
                  </a:txBody>
                  <a:tcPr/>
                </a:tc>
                <a:tc gridSpan="4">
                  <a:txBody>
                    <a:bodyPr/>
                    <a:lstStyle/>
                    <a:p>
                      <a:pPr marL="0" algn="ctr" defTabSz="914400" rtl="0" eaLnBrk="1" latinLnBrk="0" hangingPunct="1"/>
                      <a:r>
                        <a:rPr lang="en-US" sz="1400" b="1" kern="1200" dirty="0" smtClean="0">
                          <a:solidFill>
                            <a:schemeClr val="lt1"/>
                          </a:solidFill>
                          <a:latin typeface="+mn-lt"/>
                          <a:ea typeface="+mn-ea"/>
                          <a:cs typeface="+mn-cs"/>
                        </a:rPr>
                        <a:t>Behavioral Responses Tested</a:t>
                      </a:r>
                      <a:endParaRPr lang="en-US" sz="1400" b="1" kern="1200" dirty="0">
                        <a:solidFill>
                          <a:schemeClr val="lt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19586">
                <a:tc>
                  <a:txBody>
                    <a:bodyPr/>
                    <a:lstStyle/>
                    <a:p>
                      <a:pPr algn="ctr"/>
                      <a:r>
                        <a:rPr lang="en-US" sz="1400" dirty="0" smtClean="0"/>
                        <a:t>Travel During Peak</a:t>
                      </a:r>
                      <a:endParaRPr lang="en-US" sz="1400" dirty="0"/>
                    </a:p>
                  </a:txBody>
                  <a:tcPr/>
                </a:tc>
                <a:tc>
                  <a:txBody>
                    <a:bodyPr/>
                    <a:lstStyle/>
                    <a:p>
                      <a:pPr algn="ctr"/>
                      <a:r>
                        <a:rPr lang="en-US" sz="1400" dirty="0" smtClean="0"/>
                        <a:t>Travel to</a:t>
                      </a:r>
                      <a:r>
                        <a:rPr lang="en-US" sz="1400" baseline="0" dirty="0" smtClean="0"/>
                        <a:t> Key Areas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Control Route</a:t>
                      </a:r>
                    </a:p>
                  </a:txBody>
                  <a:tcPr/>
                </a:tc>
                <a:tc>
                  <a:txBody>
                    <a:bodyPr/>
                    <a:lstStyle/>
                    <a:p>
                      <a:pPr algn="ctr"/>
                      <a:r>
                        <a:rPr lang="en-US" sz="1400" dirty="0" smtClean="0"/>
                        <a:t>Control </a:t>
                      </a:r>
                      <a:r>
                        <a:rPr lang="en-US" sz="1400" dirty="0" err="1" smtClean="0"/>
                        <a:t>TOD</a:t>
                      </a:r>
                      <a:endParaRPr lang="en-US" sz="1400" dirty="0"/>
                    </a:p>
                  </a:txBody>
                  <a:tcPr/>
                </a:tc>
                <a:tc>
                  <a:txBody>
                    <a:bodyPr/>
                    <a:lstStyle/>
                    <a:p>
                      <a:pPr algn="ctr"/>
                      <a:r>
                        <a:rPr lang="en-US" sz="1400" b="1" dirty="0" smtClean="0"/>
                        <a:t>Freeway &amp; Express Lane</a:t>
                      </a:r>
                      <a:r>
                        <a:rPr lang="en-US" sz="1400" b="1" baseline="0" dirty="0" smtClean="0"/>
                        <a:t> Pricing </a:t>
                      </a:r>
                    </a:p>
                    <a:p>
                      <a:pPr algn="ctr"/>
                      <a:r>
                        <a:rPr lang="en-US" sz="1400" b="0" i="1" baseline="0" dirty="0" smtClean="0"/>
                        <a:t>Route Choice</a:t>
                      </a:r>
                      <a:endParaRPr lang="en-US" sz="1400" b="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Freeway &amp; Express Lane</a:t>
                      </a:r>
                      <a:r>
                        <a:rPr lang="en-US" sz="1400" b="1" baseline="0" dirty="0" smtClean="0"/>
                        <a:t>  Pricing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i="1" baseline="0" dirty="0" err="1" smtClean="0"/>
                        <a:t>TOD</a:t>
                      </a:r>
                      <a:r>
                        <a:rPr lang="en-US" sz="1400" b="0" i="1" baseline="0" dirty="0" smtClean="0"/>
                        <a:t> Choice</a:t>
                      </a:r>
                      <a:endParaRPr lang="en-US" sz="1400" b="0" i="1" dirty="0" smtClean="0"/>
                    </a:p>
                    <a:p>
                      <a:pPr algn="ctr"/>
                      <a:endParaRPr lang="en-US" sz="1400" b="0" i="1" dirty="0"/>
                    </a:p>
                  </a:txBody>
                  <a:tcPr/>
                </a:tc>
                <a:tc>
                  <a:txBody>
                    <a:bodyPr/>
                    <a:lstStyle/>
                    <a:p>
                      <a:pPr algn="ctr"/>
                      <a:r>
                        <a:rPr lang="en-US" sz="1400" b="1" i="0" dirty="0" smtClean="0"/>
                        <a:t>Area Pricing</a:t>
                      </a:r>
                      <a:r>
                        <a:rPr lang="en-US" sz="1400" b="0" i="1" dirty="0" smtClean="0"/>
                        <a:t> </a:t>
                      </a:r>
                      <a:r>
                        <a:rPr lang="en-US" sz="1400" b="0" i="1" dirty="0" err="1" smtClean="0"/>
                        <a:t>TOD</a:t>
                      </a:r>
                      <a:r>
                        <a:rPr lang="en-US" sz="1400" b="0" i="1" dirty="0" smtClean="0"/>
                        <a:t> Choice</a:t>
                      </a:r>
                      <a:endParaRPr lang="en-US" sz="1400" b="0" i="1" dirty="0"/>
                    </a:p>
                  </a:txBody>
                  <a:tcPr/>
                </a:tc>
                <a:tc>
                  <a:txBody>
                    <a:bodyPr/>
                    <a:lstStyle/>
                    <a:p>
                      <a:pPr algn="ctr"/>
                      <a:r>
                        <a:rPr lang="en-US" sz="1400" b="1" i="0" dirty="0" err="1" smtClean="0"/>
                        <a:t>VMT</a:t>
                      </a:r>
                      <a:r>
                        <a:rPr lang="en-US" sz="1400" b="1" i="0" dirty="0" smtClean="0"/>
                        <a:t> Pricing</a:t>
                      </a:r>
                      <a:r>
                        <a:rPr lang="en-US" sz="1400" b="0" i="1" dirty="0" smtClean="0"/>
                        <a:t> </a:t>
                      </a:r>
                      <a:r>
                        <a:rPr lang="en-US" sz="1400" b="0" i="1" dirty="0" err="1" smtClean="0"/>
                        <a:t>TOD</a:t>
                      </a:r>
                      <a:r>
                        <a:rPr lang="en-US" sz="1400" b="0" i="1" dirty="0" smtClean="0"/>
                        <a:t> Choice</a:t>
                      </a:r>
                      <a:endParaRPr lang="en-US" sz="1400" b="0" i="1" dirty="0"/>
                    </a:p>
                  </a:txBody>
                  <a:tcP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r>
              <a:tr h="286846">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gridSpan="4">
                  <a:txBody>
                    <a:bodyPr/>
                    <a:lstStyle/>
                    <a:p>
                      <a:pPr marL="0" marR="0" algn="ctr">
                        <a:spcBef>
                          <a:spcPts val="300"/>
                        </a:spcBef>
                        <a:spcAft>
                          <a:spcPts val="300"/>
                        </a:spcAft>
                      </a:pPr>
                      <a:r>
                        <a:rPr lang="en-US" sz="1600" b="1" i="1" dirty="0">
                          <a:latin typeface="Arial Narrow"/>
                          <a:ea typeface="Times New Roman"/>
                          <a:cs typeface="Times New Roman"/>
                        </a:rPr>
                        <a:t>Not Recruited</a:t>
                      </a:r>
                      <a:endParaRPr lang="en-US" sz="1600" b="1" dirty="0">
                        <a:latin typeface="Arial Narrow"/>
                        <a:ea typeface="Times New Roman"/>
                        <a:cs typeface="Times New Roman"/>
                      </a:endParaRPr>
                    </a:p>
                  </a:txBody>
                  <a:tcPr marL="45720" marR="45720" marT="0" marB="0" anchor="ctr">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9" name="Rectangle 28"/>
          <p:cNvSpPr/>
          <p:nvPr/>
        </p:nvSpPr>
        <p:spPr>
          <a:xfrm>
            <a:off x="371856" y="3735531"/>
            <a:ext cx="8314944" cy="286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Table 29"/>
          <p:cNvGraphicFramePr>
            <a:graphicFrameLocks noGrp="1"/>
          </p:cNvGraphicFramePr>
          <p:nvPr/>
        </p:nvGraphicFramePr>
        <p:xfrm>
          <a:off x="470218" y="1263182"/>
          <a:ext cx="8181340" cy="3046041"/>
        </p:xfrm>
        <a:graphic>
          <a:graphicData uri="http://schemas.openxmlformats.org/drawingml/2006/table">
            <a:tbl>
              <a:tblPr firstRow="1" bandRow="1">
                <a:tableStyleId>{5C22544A-7EE6-4342-B048-85BDC9FD1C3A}</a:tableStyleId>
              </a:tblPr>
              <a:tblGrid>
                <a:gridCol w="762000"/>
                <a:gridCol w="825500"/>
                <a:gridCol w="825500"/>
                <a:gridCol w="939800"/>
                <a:gridCol w="1473200"/>
                <a:gridCol w="1473200"/>
                <a:gridCol w="850900"/>
                <a:gridCol w="1031240"/>
              </a:tblGrid>
              <a:tr h="392225">
                <a:tc gridSpan="4">
                  <a:txBody>
                    <a:bodyPr/>
                    <a:lstStyle/>
                    <a:p>
                      <a:pPr algn="ctr"/>
                      <a:r>
                        <a:rPr lang="en-US" sz="1400" dirty="0" smtClean="0"/>
                        <a:t>Current Behavior</a:t>
                      </a:r>
                      <a:endParaRPr lang="en-US" sz="1400" dirty="0"/>
                    </a:p>
                  </a:txBody>
                  <a:tcPr/>
                </a:tc>
                <a:tc hMerge="1">
                  <a:txBody>
                    <a:bodyPr/>
                    <a:lstStyle/>
                    <a:p>
                      <a:pPr algn="ctr"/>
                      <a:endParaRPr lang="en-US" sz="14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txBody>
                  <a:tcPr/>
                </a:tc>
                <a:tc hMerge="1">
                  <a:txBody>
                    <a:bodyPr/>
                    <a:lstStyle/>
                    <a:p>
                      <a:pPr algn="ctr"/>
                      <a:endParaRPr lang="en-US" sz="1400" dirty="0"/>
                    </a:p>
                  </a:txBody>
                  <a:tcPr/>
                </a:tc>
                <a:tc gridSpan="4">
                  <a:txBody>
                    <a:bodyPr/>
                    <a:lstStyle/>
                    <a:p>
                      <a:pPr marL="0" algn="ctr" defTabSz="914400" rtl="0" eaLnBrk="1" latinLnBrk="0" hangingPunct="1"/>
                      <a:r>
                        <a:rPr lang="en-US" sz="1400" b="1" kern="1200" dirty="0" smtClean="0">
                          <a:solidFill>
                            <a:schemeClr val="lt1"/>
                          </a:solidFill>
                          <a:latin typeface="+mn-lt"/>
                          <a:ea typeface="+mn-ea"/>
                          <a:cs typeface="+mn-cs"/>
                        </a:rPr>
                        <a:t>Behavioral Responses Tested</a:t>
                      </a:r>
                      <a:endParaRPr lang="en-US" sz="1400" b="1" kern="1200" dirty="0">
                        <a:solidFill>
                          <a:schemeClr val="lt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19586">
                <a:tc>
                  <a:txBody>
                    <a:bodyPr/>
                    <a:lstStyle/>
                    <a:p>
                      <a:pPr algn="ctr"/>
                      <a:r>
                        <a:rPr lang="en-US" sz="1400" dirty="0" smtClean="0"/>
                        <a:t>Travel During Peak</a:t>
                      </a:r>
                      <a:endParaRPr lang="en-US" sz="1400" dirty="0"/>
                    </a:p>
                  </a:txBody>
                  <a:tcPr/>
                </a:tc>
                <a:tc>
                  <a:txBody>
                    <a:bodyPr/>
                    <a:lstStyle/>
                    <a:p>
                      <a:pPr algn="ctr"/>
                      <a:r>
                        <a:rPr lang="en-US" sz="1400" dirty="0" smtClean="0"/>
                        <a:t>Travel to</a:t>
                      </a:r>
                      <a:r>
                        <a:rPr lang="en-US" sz="1400" baseline="0" dirty="0" smtClean="0"/>
                        <a:t> Key Areas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Control Route</a:t>
                      </a:r>
                    </a:p>
                  </a:txBody>
                  <a:tcPr/>
                </a:tc>
                <a:tc>
                  <a:txBody>
                    <a:bodyPr/>
                    <a:lstStyle/>
                    <a:p>
                      <a:pPr algn="ctr"/>
                      <a:r>
                        <a:rPr lang="en-US" sz="1400" dirty="0" smtClean="0"/>
                        <a:t>Control </a:t>
                      </a:r>
                      <a:r>
                        <a:rPr lang="en-US" sz="1400" dirty="0" err="1" smtClean="0"/>
                        <a:t>TOD</a:t>
                      </a:r>
                      <a:endParaRPr lang="en-US" sz="1400" dirty="0"/>
                    </a:p>
                  </a:txBody>
                  <a:tcPr/>
                </a:tc>
                <a:tc>
                  <a:txBody>
                    <a:bodyPr/>
                    <a:lstStyle/>
                    <a:p>
                      <a:pPr algn="ctr"/>
                      <a:r>
                        <a:rPr lang="en-US" sz="1400" b="1" dirty="0" smtClean="0"/>
                        <a:t>Freeway &amp; Express Lane</a:t>
                      </a:r>
                      <a:r>
                        <a:rPr lang="en-US" sz="1400" b="1" baseline="0" dirty="0" smtClean="0"/>
                        <a:t> Pricing </a:t>
                      </a:r>
                    </a:p>
                    <a:p>
                      <a:pPr algn="ctr"/>
                      <a:r>
                        <a:rPr lang="en-US" sz="1400" b="0" i="1" baseline="0" dirty="0" smtClean="0"/>
                        <a:t>Route Choice</a:t>
                      </a:r>
                      <a:endParaRPr lang="en-US" sz="1400" b="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Freeway &amp; Express Lane</a:t>
                      </a:r>
                      <a:r>
                        <a:rPr lang="en-US" sz="1400" b="1" baseline="0" dirty="0" smtClean="0"/>
                        <a:t>  Pricing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i="1" baseline="0" dirty="0" err="1" smtClean="0"/>
                        <a:t>TOD</a:t>
                      </a:r>
                      <a:r>
                        <a:rPr lang="en-US" sz="1400" b="0" i="1" baseline="0" dirty="0" smtClean="0"/>
                        <a:t> Choice</a:t>
                      </a:r>
                      <a:endParaRPr lang="en-US" sz="1400" b="0" i="1" dirty="0" smtClean="0"/>
                    </a:p>
                    <a:p>
                      <a:pPr algn="ctr"/>
                      <a:endParaRPr lang="en-US" sz="1400" b="0" i="1" dirty="0"/>
                    </a:p>
                  </a:txBody>
                  <a:tcPr/>
                </a:tc>
                <a:tc>
                  <a:txBody>
                    <a:bodyPr/>
                    <a:lstStyle/>
                    <a:p>
                      <a:pPr algn="ctr"/>
                      <a:r>
                        <a:rPr lang="en-US" sz="1400" b="1" i="0" dirty="0" smtClean="0"/>
                        <a:t>Area Pricing</a:t>
                      </a:r>
                      <a:r>
                        <a:rPr lang="en-US" sz="1400" b="0" i="1" dirty="0" smtClean="0"/>
                        <a:t> </a:t>
                      </a:r>
                      <a:r>
                        <a:rPr lang="en-US" sz="1400" b="0" i="1" dirty="0" err="1" smtClean="0"/>
                        <a:t>TOD</a:t>
                      </a:r>
                      <a:r>
                        <a:rPr lang="en-US" sz="1400" b="0" i="1" dirty="0" smtClean="0"/>
                        <a:t> Choice</a:t>
                      </a:r>
                      <a:endParaRPr lang="en-US" sz="1400" b="0" i="1" dirty="0"/>
                    </a:p>
                  </a:txBody>
                  <a:tcPr/>
                </a:tc>
                <a:tc>
                  <a:txBody>
                    <a:bodyPr/>
                    <a:lstStyle/>
                    <a:p>
                      <a:pPr algn="ctr"/>
                      <a:r>
                        <a:rPr lang="en-US" sz="1400" b="1" i="0" dirty="0" err="1" smtClean="0"/>
                        <a:t>VMT</a:t>
                      </a:r>
                      <a:r>
                        <a:rPr lang="en-US" sz="1400" b="1" i="0" dirty="0" smtClean="0"/>
                        <a:t> Pricing</a:t>
                      </a:r>
                      <a:r>
                        <a:rPr lang="en-US" sz="1400" b="0" i="1" dirty="0" smtClean="0"/>
                        <a:t> </a:t>
                      </a:r>
                      <a:r>
                        <a:rPr lang="en-US" sz="1400" b="0" i="1" dirty="0" err="1" smtClean="0"/>
                        <a:t>TOD</a:t>
                      </a:r>
                      <a:r>
                        <a:rPr lang="en-US" sz="1400" b="0" i="1" dirty="0" smtClean="0"/>
                        <a:t> Choice</a:t>
                      </a:r>
                      <a:endParaRPr lang="en-US" sz="1400" b="0" i="1" dirty="0"/>
                    </a:p>
                  </a:txBody>
                  <a:tcP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r>
              <a:tr h="286846">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gridSpan="4">
                  <a:txBody>
                    <a:bodyPr/>
                    <a:lstStyle/>
                    <a:p>
                      <a:pPr marL="0" marR="0" algn="ctr">
                        <a:spcBef>
                          <a:spcPts val="300"/>
                        </a:spcBef>
                        <a:spcAft>
                          <a:spcPts val="300"/>
                        </a:spcAft>
                      </a:pPr>
                      <a:r>
                        <a:rPr lang="en-US" sz="1600" b="1" i="1" dirty="0">
                          <a:latin typeface="Arial Narrow"/>
                          <a:ea typeface="Times New Roman"/>
                          <a:cs typeface="Times New Roman"/>
                        </a:rPr>
                        <a:t>Not Recruited</a:t>
                      </a:r>
                      <a:endParaRPr lang="en-US" sz="1600" b="1" dirty="0">
                        <a:latin typeface="Arial Narrow"/>
                        <a:ea typeface="Times New Roman"/>
                        <a:cs typeface="Times New Roman"/>
                      </a:endParaRPr>
                    </a:p>
                  </a:txBody>
                  <a:tcPr marL="45720" marR="45720" marT="0" marB="0" anchor="ctr">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6846">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r>
            </a:tbl>
          </a:graphicData>
        </a:graphic>
      </p:graphicFrame>
      <p:sp>
        <p:nvSpPr>
          <p:cNvPr id="13" name="Rectangle 12"/>
          <p:cNvSpPr/>
          <p:nvPr/>
        </p:nvSpPr>
        <p:spPr>
          <a:xfrm>
            <a:off x="371856" y="4022377"/>
            <a:ext cx="8314944" cy="28684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5"/>
          <p:cNvGraphicFramePr>
            <a:graphicFrameLocks/>
          </p:cNvGraphicFramePr>
          <p:nvPr/>
        </p:nvGraphicFramePr>
        <p:xfrm>
          <a:off x="470218" y="1263182"/>
          <a:ext cx="8181340" cy="4480271"/>
        </p:xfrm>
        <a:graphic>
          <a:graphicData uri="http://schemas.openxmlformats.org/drawingml/2006/table">
            <a:tbl>
              <a:tblPr firstRow="1" bandRow="1">
                <a:tableStyleId>{5C22544A-7EE6-4342-B048-85BDC9FD1C3A}</a:tableStyleId>
              </a:tblPr>
              <a:tblGrid>
                <a:gridCol w="762000"/>
                <a:gridCol w="825500"/>
                <a:gridCol w="825500"/>
                <a:gridCol w="939800"/>
                <a:gridCol w="1473200"/>
                <a:gridCol w="1473200"/>
                <a:gridCol w="850900"/>
                <a:gridCol w="1031240"/>
              </a:tblGrid>
              <a:tr h="392225">
                <a:tc gridSpan="4">
                  <a:txBody>
                    <a:bodyPr/>
                    <a:lstStyle/>
                    <a:p>
                      <a:pPr algn="ctr"/>
                      <a:r>
                        <a:rPr lang="en-US" sz="1400" dirty="0" smtClean="0"/>
                        <a:t>Current Behavior</a:t>
                      </a:r>
                      <a:endParaRPr lang="en-US" sz="1400" dirty="0"/>
                    </a:p>
                  </a:txBody>
                  <a:tcPr/>
                </a:tc>
                <a:tc hMerge="1">
                  <a:txBody>
                    <a:bodyPr/>
                    <a:lstStyle/>
                    <a:p>
                      <a:pPr algn="ctr"/>
                      <a:endParaRPr lang="en-US" sz="14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txBody>
                  <a:tcPr/>
                </a:tc>
                <a:tc hMerge="1">
                  <a:txBody>
                    <a:bodyPr/>
                    <a:lstStyle/>
                    <a:p>
                      <a:pPr algn="ctr"/>
                      <a:endParaRPr lang="en-US" sz="1400" dirty="0"/>
                    </a:p>
                  </a:txBody>
                  <a:tcPr/>
                </a:tc>
                <a:tc gridSpan="4">
                  <a:txBody>
                    <a:bodyPr/>
                    <a:lstStyle/>
                    <a:p>
                      <a:pPr marL="0" algn="ctr" defTabSz="914400" rtl="0" eaLnBrk="1" latinLnBrk="0" hangingPunct="1"/>
                      <a:r>
                        <a:rPr lang="en-US" sz="1400" b="1" kern="1200" dirty="0" smtClean="0">
                          <a:solidFill>
                            <a:schemeClr val="lt1"/>
                          </a:solidFill>
                          <a:latin typeface="+mn-lt"/>
                          <a:ea typeface="+mn-ea"/>
                          <a:cs typeface="+mn-cs"/>
                        </a:rPr>
                        <a:t>Behavioral Responses Tested</a:t>
                      </a:r>
                      <a:endParaRPr lang="en-US" sz="1400" b="1" kern="1200" dirty="0">
                        <a:solidFill>
                          <a:schemeClr val="lt1"/>
                        </a:solidFill>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19586">
                <a:tc>
                  <a:txBody>
                    <a:bodyPr/>
                    <a:lstStyle/>
                    <a:p>
                      <a:pPr algn="ctr"/>
                      <a:r>
                        <a:rPr lang="en-US" sz="1400" dirty="0" smtClean="0"/>
                        <a:t>Travel During Peak</a:t>
                      </a:r>
                      <a:endParaRPr lang="en-US" sz="1400" dirty="0"/>
                    </a:p>
                  </a:txBody>
                  <a:tcPr/>
                </a:tc>
                <a:tc>
                  <a:txBody>
                    <a:bodyPr/>
                    <a:lstStyle/>
                    <a:p>
                      <a:pPr algn="ctr"/>
                      <a:r>
                        <a:rPr lang="en-US" sz="1400" dirty="0" smtClean="0"/>
                        <a:t>Travel to</a:t>
                      </a:r>
                      <a:r>
                        <a:rPr lang="en-US" sz="1400" baseline="0" dirty="0" smtClean="0"/>
                        <a:t> Key Areas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Control Route</a:t>
                      </a:r>
                    </a:p>
                  </a:txBody>
                  <a:tcPr/>
                </a:tc>
                <a:tc>
                  <a:txBody>
                    <a:bodyPr/>
                    <a:lstStyle/>
                    <a:p>
                      <a:pPr algn="ctr"/>
                      <a:r>
                        <a:rPr lang="en-US" sz="1400" dirty="0" smtClean="0"/>
                        <a:t>Control </a:t>
                      </a:r>
                      <a:r>
                        <a:rPr lang="en-US" sz="1400" dirty="0" err="1" smtClean="0"/>
                        <a:t>TOD</a:t>
                      </a:r>
                      <a:endParaRPr lang="en-US" sz="1400" dirty="0"/>
                    </a:p>
                  </a:txBody>
                  <a:tcPr/>
                </a:tc>
                <a:tc>
                  <a:txBody>
                    <a:bodyPr/>
                    <a:lstStyle/>
                    <a:p>
                      <a:pPr algn="ctr"/>
                      <a:r>
                        <a:rPr lang="en-US" sz="1400" b="1" dirty="0" smtClean="0"/>
                        <a:t>Freeway &amp; Express Lane</a:t>
                      </a:r>
                      <a:r>
                        <a:rPr lang="en-US" sz="1400" b="1" baseline="0" dirty="0" smtClean="0"/>
                        <a:t> Pricing </a:t>
                      </a:r>
                    </a:p>
                    <a:p>
                      <a:pPr algn="ctr"/>
                      <a:r>
                        <a:rPr lang="en-US" sz="1400" b="0" i="1" baseline="0" dirty="0" smtClean="0"/>
                        <a:t>Route Choice</a:t>
                      </a:r>
                      <a:endParaRPr lang="en-US" sz="1400" b="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Freeway &amp; Express Lane</a:t>
                      </a:r>
                      <a:r>
                        <a:rPr lang="en-US" sz="1400" b="1" baseline="0" dirty="0" smtClean="0"/>
                        <a:t>  Pricing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i="1" baseline="0" dirty="0" err="1" smtClean="0"/>
                        <a:t>TOD</a:t>
                      </a:r>
                      <a:r>
                        <a:rPr lang="en-US" sz="1400" b="0" i="1" baseline="0" dirty="0" smtClean="0"/>
                        <a:t> Choice</a:t>
                      </a:r>
                      <a:endParaRPr lang="en-US" sz="1400" b="0" i="1" dirty="0" smtClean="0"/>
                    </a:p>
                    <a:p>
                      <a:pPr algn="ctr"/>
                      <a:endParaRPr lang="en-US" sz="1400" b="0" i="1" dirty="0"/>
                    </a:p>
                  </a:txBody>
                  <a:tcPr/>
                </a:tc>
                <a:tc>
                  <a:txBody>
                    <a:bodyPr/>
                    <a:lstStyle/>
                    <a:p>
                      <a:pPr algn="ctr"/>
                      <a:r>
                        <a:rPr lang="en-US" sz="1400" b="1" i="0" dirty="0" smtClean="0"/>
                        <a:t>Area Pricing</a:t>
                      </a:r>
                      <a:r>
                        <a:rPr lang="en-US" sz="1400" b="0" i="1" dirty="0" smtClean="0"/>
                        <a:t> </a:t>
                      </a:r>
                      <a:r>
                        <a:rPr lang="en-US" sz="1400" b="0" i="1" dirty="0" err="1" smtClean="0"/>
                        <a:t>TOD</a:t>
                      </a:r>
                      <a:r>
                        <a:rPr lang="en-US" sz="1400" b="0" i="1" dirty="0" smtClean="0"/>
                        <a:t> Choice</a:t>
                      </a:r>
                      <a:endParaRPr lang="en-US" sz="1400" b="0" i="1" dirty="0"/>
                    </a:p>
                  </a:txBody>
                  <a:tcPr/>
                </a:tc>
                <a:tc>
                  <a:txBody>
                    <a:bodyPr/>
                    <a:lstStyle/>
                    <a:p>
                      <a:pPr algn="ctr"/>
                      <a:r>
                        <a:rPr lang="en-US" sz="1400" b="1" i="0" dirty="0" err="1" smtClean="0"/>
                        <a:t>VMT</a:t>
                      </a:r>
                      <a:r>
                        <a:rPr lang="en-US" sz="1400" b="1" i="0" dirty="0" smtClean="0"/>
                        <a:t> Pricing</a:t>
                      </a:r>
                      <a:r>
                        <a:rPr lang="en-US" sz="1400" b="0" i="1" dirty="0" smtClean="0"/>
                        <a:t> </a:t>
                      </a:r>
                      <a:r>
                        <a:rPr lang="en-US" sz="1400" b="0" i="1" dirty="0" err="1" smtClean="0"/>
                        <a:t>TOD</a:t>
                      </a:r>
                      <a:r>
                        <a:rPr lang="en-US" sz="1400" b="0" i="1" dirty="0" smtClean="0"/>
                        <a:t> Choice</a:t>
                      </a:r>
                      <a:endParaRPr lang="en-US" sz="1400" b="0" i="1" dirty="0"/>
                    </a:p>
                  </a:txBody>
                  <a:tcP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r>
              <a:tr h="286846">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gridSpan="4">
                  <a:txBody>
                    <a:bodyPr/>
                    <a:lstStyle/>
                    <a:p>
                      <a:pPr marL="0" marR="0" algn="ctr">
                        <a:spcBef>
                          <a:spcPts val="300"/>
                        </a:spcBef>
                        <a:spcAft>
                          <a:spcPts val="300"/>
                        </a:spcAft>
                      </a:pPr>
                      <a:r>
                        <a:rPr lang="en-US" sz="1600" b="1" i="1" dirty="0">
                          <a:latin typeface="Arial Narrow"/>
                          <a:ea typeface="Times New Roman"/>
                          <a:cs typeface="Times New Roman"/>
                        </a:rPr>
                        <a:t>Not Recruited</a:t>
                      </a:r>
                      <a:endParaRPr lang="en-US" sz="1600" b="1" dirty="0">
                        <a:latin typeface="Arial Narrow"/>
                        <a:ea typeface="Times New Roman"/>
                        <a:cs typeface="Times New Roman"/>
                      </a:endParaRPr>
                    </a:p>
                  </a:txBody>
                  <a:tcPr marL="45720" marR="45720" marT="0" marB="0" anchor="ctr">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6846">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solidFill>
                      <a:schemeClr val="tx2">
                        <a:lumMod val="75000"/>
                      </a:schemeClr>
                    </a:solidFill>
                  </a:tcPr>
                </a:tc>
              </a:tr>
              <a:tr h="286846">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nchor="ct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gridSpan="4">
                  <a:txBody>
                    <a:bodyPr/>
                    <a:lstStyle/>
                    <a:p>
                      <a:pPr marL="0" marR="0" algn="ctr">
                        <a:spcBef>
                          <a:spcPts val="300"/>
                        </a:spcBef>
                        <a:spcAft>
                          <a:spcPts val="300"/>
                        </a:spcAft>
                      </a:pPr>
                      <a:r>
                        <a:rPr lang="en-US" sz="1600" b="1" i="1" dirty="0">
                          <a:latin typeface="Arial Narrow"/>
                          <a:ea typeface="Times New Roman"/>
                          <a:cs typeface="Times New Roman"/>
                        </a:rPr>
                        <a:t>Not Recruited</a:t>
                      </a:r>
                      <a:endParaRPr lang="en-US" sz="1600" b="1" dirty="0">
                        <a:latin typeface="Arial Narrow"/>
                        <a:ea typeface="Times New Roman"/>
                        <a:cs typeface="Times New Roman"/>
                      </a:endParaRPr>
                    </a:p>
                  </a:txBody>
                  <a:tcPr marL="45720" marR="45720" marT="0" marB="0" anchor="ctr">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r>
                        <a:rPr lang="en-US" sz="1600" b="1">
                          <a:latin typeface="Arial Narrow"/>
                          <a:ea typeface="Times New Roman"/>
                          <a:cs typeface="Times New Roman"/>
                        </a:rPr>
                        <a:t> </a:t>
                      </a:r>
                      <a:r>
                        <a:rPr lang="en-US" sz="1600" b="1" i="1">
                          <a:latin typeface="Arial Narrow"/>
                          <a:ea typeface="Times New Roman"/>
                          <a:cs typeface="Times New Roman"/>
                        </a:rPr>
                        <a:t>or</a:t>
                      </a:r>
                      <a:r>
                        <a:rPr lang="en-US" sz="1600" b="1">
                          <a:latin typeface="Arial Narrow"/>
                          <a:ea typeface="Times New Roman"/>
                          <a:cs typeface="Times New Roman"/>
                        </a:rPr>
                        <a:t> </a:t>
                      </a: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a:latin typeface="Arial Narrow"/>
                          <a:ea typeface="Times New Roman"/>
                          <a:cs typeface="Times New Roman"/>
                          <a:sym typeface="Wingdings"/>
                        </a:rPr>
                        <a:t></a:t>
                      </a:r>
                      <a:r>
                        <a:rPr lang="en-US" sz="1600" b="1">
                          <a:latin typeface="Arial Narrow"/>
                          <a:ea typeface="Times New Roman"/>
                          <a:cs typeface="Times New Roman"/>
                        </a:rPr>
                        <a:t> </a:t>
                      </a:r>
                      <a:r>
                        <a:rPr lang="en-US" sz="1600" b="1" i="1">
                          <a:latin typeface="Arial Narrow"/>
                          <a:ea typeface="Times New Roman"/>
                          <a:cs typeface="Times New Roman"/>
                        </a:rPr>
                        <a:t>or</a:t>
                      </a:r>
                      <a:r>
                        <a:rPr lang="en-US" sz="1600" b="1">
                          <a:latin typeface="Arial Narrow"/>
                          <a:ea typeface="Times New Roman"/>
                          <a:cs typeface="Times New Roman"/>
                        </a:rPr>
                        <a:t> </a:t>
                      </a:r>
                      <a:r>
                        <a:rPr lang="en-US" sz="1600" b="1">
                          <a:latin typeface="Arial Narrow"/>
                          <a:ea typeface="Times New Roman"/>
                          <a:cs typeface="Times New Roman"/>
                          <a:sym typeface="Wingdings"/>
                        </a:rPr>
                        <a:t></a:t>
                      </a:r>
                      <a:endParaRPr lang="en-US" sz="1600" b="1">
                        <a:latin typeface="Arial Narrow"/>
                        <a:ea typeface="Times New Roman"/>
                        <a:cs typeface="Times New Roman"/>
                      </a:endParaRPr>
                    </a:p>
                  </a:txBody>
                  <a:tcPr marL="45720" marR="45720" marT="0" marB="0"/>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nchor="ctr"/>
                </a:tc>
              </a:tr>
              <a:tr h="286846">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r>
                        <a:rPr lang="en-US" sz="1600" b="1" dirty="0">
                          <a:latin typeface="Arial Narrow"/>
                          <a:ea typeface="Times New Roman"/>
                          <a:cs typeface="Times New Roman"/>
                        </a:rPr>
                        <a:t> </a:t>
                      </a:r>
                      <a:r>
                        <a:rPr lang="en-US" sz="1600" b="1" i="1" dirty="0">
                          <a:latin typeface="Arial Narrow"/>
                          <a:ea typeface="Times New Roman"/>
                          <a:cs typeface="Times New Roman"/>
                        </a:rPr>
                        <a:t>or</a:t>
                      </a:r>
                      <a:r>
                        <a:rPr lang="en-US" sz="1600" b="1" dirty="0">
                          <a:latin typeface="Arial Narrow"/>
                          <a:ea typeface="Times New Roman"/>
                          <a:cs typeface="Times New Roman"/>
                        </a:rPr>
                        <a:t> </a:t>
                      </a: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a:txBody>
                    <a:bodyPr/>
                    <a:lstStyle/>
                    <a:p>
                      <a:pPr marL="0" marR="0" algn="ctr">
                        <a:spcBef>
                          <a:spcPts val="300"/>
                        </a:spcBef>
                        <a:spcAft>
                          <a:spcPts val="300"/>
                        </a:spcAft>
                      </a:pPr>
                      <a:r>
                        <a:rPr lang="en-US" sz="1600" b="1" dirty="0">
                          <a:latin typeface="Arial Narrow"/>
                          <a:ea typeface="Times New Roman"/>
                          <a:cs typeface="Times New Roman"/>
                          <a:sym typeface="Wingdings"/>
                        </a:rPr>
                        <a:t></a:t>
                      </a:r>
                      <a:r>
                        <a:rPr lang="en-US" sz="1600" b="1" dirty="0">
                          <a:latin typeface="Arial Narrow"/>
                          <a:ea typeface="Times New Roman"/>
                          <a:cs typeface="Times New Roman"/>
                        </a:rPr>
                        <a:t> </a:t>
                      </a:r>
                      <a:r>
                        <a:rPr lang="en-US" sz="1600" b="1" i="1" dirty="0">
                          <a:latin typeface="Arial Narrow"/>
                          <a:ea typeface="Times New Roman"/>
                          <a:cs typeface="Times New Roman"/>
                        </a:rPr>
                        <a:t>or</a:t>
                      </a:r>
                      <a:r>
                        <a:rPr lang="en-US" sz="1600" b="1" dirty="0">
                          <a:latin typeface="Arial Narrow"/>
                          <a:ea typeface="Times New Roman"/>
                          <a:cs typeface="Times New Roman"/>
                        </a:rPr>
                        <a:t> </a:t>
                      </a:r>
                      <a:r>
                        <a:rPr lang="en-US" sz="1600" b="1" dirty="0">
                          <a:latin typeface="Arial Narrow"/>
                          <a:ea typeface="Times New Roman"/>
                          <a:cs typeface="Times New Roman"/>
                          <a:sym typeface="Wingdings"/>
                        </a:rPr>
                        <a:t></a:t>
                      </a:r>
                      <a:endParaRPr lang="en-US" sz="1600" b="1" dirty="0">
                        <a:latin typeface="Arial Narrow"/>
                        <a:ea typeface="Times New Roman"/>
                        <a:cs typeface="Times New Roman"/>
                      </a:endParaRPr>
                    </a:p>
                  </a:txBody>
                  <a:tcPr marL="45720" marR="45720" marT="0" marB="0">
                    <a:solidFill>
                      <a:schemeClr val="tx2">
                        <a:lumMod val="75000"/>
                      </a:schemeClr>
                    </a:solidFill>
                  </a:tcPr>
                </a:tc>
                <a:tc gridSpan="4">
                  <a:txBody>
                    <a:bodyPr/>
                    <a:lstStyle/>
                    <a:p>
                      <a:pPr marL="0" marR="0" algn="ctr">
                        <a:spcBef>
                          <a:spcPts val="300"/>
                        </a:spcBef>
                        <a:spcAft>
                          <a:spcPts val="300"/>
                        </a:spcAft>
                      </a:pPr>
                      <a:r>
                        <a:rPr lang="en-US" sz="1600" b="1" i="1" dirty="0">
                          <a:latin typeface="Arial Narrow"/>
                          <a:ea typeface="Times New Roman"/>
                          <a:cs typeface="Times New Roman"/>
                        </a:rPr>
                        <a:t>Not Recruited</a:t>
                      </a:r>
                      <a:endParaRPr lang="en-US" sz="1600" b="1" dirty="0">
                        <a:latin typeface="Arial Narrow"/>
                        <a:ea typeface="Times New Roman"/>
                        <a:cs typeface="Times New Roman"/>
                      </a:endParaRPr>
                    </a:p>
                  </a:txBody>
                  <a:tcPr marL="45720" marR="45720" marT="0" marB="0" anchor="ctr">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7" grpId="0" animBg="1"/>
      <p:bldP spid="27" grpId="1" animBg="1"/>
      <p:bldP spid="29" grpId="0" animBg="1"/>
      <p:bldP spid="29"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 Experiment </a:t>
            </a:r>
            <a:br>
              <a:rPr lang="en-US" dirty="0" smtClean="0"/>
            </a:br>
            <a:r>
              <a:rPr lang="en-US" sz="2400" b="0" i="1" dirty="0" smtClean="0"/>
              <a:t>Route Choice – Freeway Pricing</a:t>
            </a:r>
            <a:endParaRPr lang="en-US" b="0" i="1" dirty="0"/>
          </a:p>
        </p:txBody>
      </p:sp>
      <p:sp>
        <p:nvSpPr>
          <p:cNvPr id="4" name="Slide Number Placeholder 3"/>
          <p:cNvSpPr>
            <a:spLocks noGrp="1"/>
          </p:cNvSpPr>
          <p:nvPr>
            <p:ph type="sldNum" sz="quarter" idx="12"/>
          </p:nvPr>
        </p:nvSpPr>
        <p:spPr/>
        <p:txBody>
          <a:bodyPr/>
          <a:lstStyle/>
          <a:p>
            <a:fld id="{C3DB1DC2-89D8-459B-B5DF-6134A5AD3A39}" type="slidenum">
              <a:rPr lang="en-US" smtClean="0"/>
              <a:pPr/>
              <a:t>8</a:t>
            </a:fld>
            <a:endParaRPr lang="en-US" dirty="0"/>
          </a:p>
        </p:txBody>
      </p:sp>
      <p:sp>
        <p:nvSpPr>
          <p:cNvPr id="6" name="TextBox 5"/>
          <p:cNvSpPr txBox="1"/>
          <p:nvPr/>
        </p:nvSpPr>
        <p:spPr>
          <a:xfrm>
            <a:off x="617538" y="1227844"/>
            <a:ext cx="7511394" cy="954107"/>
          </a:xfrm>
          <a:prstGeom prst="rect">
            <a:avLst/>
          </a:prstGeom>
          <a:noFill/>
        </p:spPr>
        <p:txBody>
          <a:bodyPr wrap="square" rtlCol="0">
            <a:spAutoFit/>
          </a:bodyPr>
          <a:lstStyle/>
          <a:p>
            <a:r>
              <a:rPr lang="en-US" sz="1400" dirty="0" smtClean="0"/>
              <a:t>In the future, some of the highways could be tolled for both passenger and commercial vehicles in exchange for faster speeds and more reliable travel times.</a:t>
            </a:r>
          </a:p>
          <a:p>
            <a:endParaRPr lang="en-US" sz="1400" dirty="0" smtClean="0"/>
          </a:p>
          <a:p>
            <a:r>
              <a:rPr lang="en-US" sz="1400" dirty="0" smtClean="0"/>
              <a:t>Which of the two options would you choose?</a:t>
            </a:r>
            <a:endParaRPr lang="en-US" sz="1400" dirty="0"/>
          </a:p>
        </p:txBody>
      </p:sp>
      <p:graphicFrame>
        <p:nvGraphicFramePr>
          <p:cNvPr id="7" name="Table 6"/>
          <p:cNvGraphicFramePr>
            <a:graphicFrameLocks noGrp="1"/>
          </p:cNvGraphicFramePr>
          <p:nvPr/>
        </p:nvGraphicFramePr>
        <p:xfrm>
          <a:off x="1176840" y="2220687"/>
          <a:ext cx="6557460" cy="2334419"/>
        </p:xfrm>
        <a:graphic>
          <a:graphicData uri="http://schemas.openxmlformats.org/drawingml/2006/table">
            <a:tbl>
              <a:tblPr firstRow="1" bandRow="1">
                <a:tableStyleId>{3B4B98B0-60AC-42C2-AFA5-B58CD77FA1E5}</a:tableStyleId>
              </a:tblPr>
              <a:tblGrid>
                <a:gridCol w="2561413"/>
                <a:gridCol w="1978371"/>
                <a:gridCol w="2017676"/>
              </a:tblGrid>
              <a:tr h="385442">
                <a:tc>
                  <a:txBody>
                    <a:bodyPr/>
                    <a:lstStyle/>
                    <a:p>
                      <a:r>
                        <a:rPr lang="en-US" sz="1200" dirty="0" smtClean="0">
                          <a:solidFill>
                            <a:schemeClr val="bg2"/>
                          </a:solidFill>
                        </a:rPr>
                        <a:t>Your choices are…</a:t>
                      </a:r>
                      <a:endParaRPr lang="en-US" sz="1200" dirty="0">
                        <a:solidFill>
                          <a:schemeClr val="bg2"/>
                        </a:solidFill>
                      </a:endParaRPr>
                    </a:p>
                  </a:txBody>
                  <a:tcPr marL="18288" marR="1828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a:txBody>
                    <a:bodyPr/>
                    <a:lstStyle/>
                    <a:p>
                      <a:pPr algn="ctr"/>
                      <a:r>
                        <a:rPr lang="en-US" sz="1200" dirty="0" smtClean="0"/>
                        <a:t>Option A</a:t>
                      </a:r>
                      <a:endParaRPr lang="en-US" sz="1200" dirty="0">
                        <a:solidFill>
                          <a:schemeClr val="bg2"/>
                        </a:solidFill>
                      </a:endParaRPr>
                    </a:p>
                  </a:txBody>
                  <a:tcPr marL="18288" marR="18288">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smtClean="0"/>
                        <a:t>Option B</a:t>
                      </a:r>
                      <a:endParaRPr lang="en-US" sz="1200" dirty="0">
                        <a:solidFill>
                          <a:schemeClr val="bg2"/>
                        </a:solidFill>
                      </a:endParaRPr>
                    </a:p>
                  </a:txBody>
                  <a:tcPr marL="18288" marR="1828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85442">
                <a:tc>
                  <a:txBody>
                    <a:bodyPr/>
                    <a:lstStyle/>
                    <a:p>
                      <a:r>
                        <a:rPr lang="en-US" sz="1200" b="1" dirty="0" smtClean="0">
                          <a:solidFill>
                            <a:schemeClr val="bg2"/>
                          </a:solidFill>
                        </a:rPr>
                        <a:t>Route</a:t>
                      </a:r>
                      <a:endParaRPr lang="en-US" sz="1200" b="1" dirty="0">
                        <a:solidFill>
                          <a:schemeClr val="bg2"/>
                        </a:solidFill>
                      </a:endParaRPr>
                    </a:p>
                  </a:txBody>
                  <a:tcPr marL="18288" marR="18288">
                    <a:lnL w="12700" cap="flat" cmpd="sng" algn="ctr">
                      <a:solidFill>
                        <a:schemeClr val="tx1"/>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a:txBody>
                    <a:bodyPr/>
                    <a:lstStyle/>
                    <a:p>
                      <a:pPr algn="ctr"/>
                      <a:r>
                        <a:rPr lang="en-US" sz="1200" dirty="0" smtClean="0"/>
                        <a:t>Curren</a:t>
                      </a:r>
                      <a:r>
                        <a:rPr lang="en-US" sz="1200" baseline="0" dirty="0" smtClean="0"/>
                        <a:t>t Route</a:t>
                      </a:r>
                      <a:endParaRPr lang="en-US" sz="1200" dirty="0"/>
                    </a:p>
                  </a:txBody>
                  <a:tcPr marL="18288" marR="18288">
                    <a:lnR w="12700" cap="flat" cmpd="sng" algn="ctr">
                      <a:solidFill>
                        <a:schemeClr val="accent1"/>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t>Alternate Route</a:t>
                      </a:r>
                      <a:endParaRPr lang="en-US" sz="1200" dirty="0"/>
                    </a:p>
                  </a:txBody>
                  <a:tcPr marL="18288" marR="1828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385442">
                <a:tc>
                  <a:txBody>
                    <a:bodyPr/>
                    <a:lstStyle/>
                    <a:p>
                      <a:r>
                        <a:rPr lang="en-US" sz="1200" dirty="0" smtClean="0">
                          <a:solidFill>
                            <a:schemeClr val="bg2"/>
                          </a:solidFill>
                        </a:rPr>
                        <a:t>Distance</a:t>
                      </a:r>
                      <a:endParaRPr lang="en-US" sz="1200" b="1" dirty="0">
                        <a:solidFill>
                          <a:schemeClr val="bg2"/>
                        </a:solidFill>
                      </a:endParaRPr>
                    </a:p>
                  </a:txBody>
                  <a:tcPr marL="18288" marR="18288">
                    <a:lnL w="12700" cap="flat" cmpd="sng" algn="ctr">
                      <a:solidFill>
                        <a:schemeClr val="tx1"/>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a:txBody>
                    <a:bodyPr/>
                    <a:lstStyle/>
                    <a:p>
                      <a:pPr algn="ctr"/>
                      <a:r>
                        <a:rPr lang="en-US" sz="1200" dirty="0" smtClean="0"/>
                        <a:t>60 miles</a:t>
                      </a:r>
                      <a:endParaRPr lang="en-US" sz="1200" dirty="0"/>
                    </a:p>
                  </a:txBody>
                  <a:tcPr marL="18288" marR="18288">
                    <a:lnR w="12700" cap="flat" cmpd="sng" algn="ctr">
                      <a:solidFill>
                        <a:schemeClr val="accent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t>63 miles</a:t>
                      </a:r>
                      <a:endParaRPr lang="en-US" sz="1200" dirty="0"/>
                    </a:p>
                  </a:txBody>
                  <a:tcPr marL="18288" marR="1828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r>
              <a:tr h="385442">
                <a:tc>
                  <a:txBody>
                    <a:bodyPr/>
                    <a:lstStyle/>
                    <a:p>
                      <a:r>
                        <a:rPr lang="en-US" sz="1200" dirty="0" smtClean="0">
                          <a:solidFill>
                            <a:schemeClr val="bg2"/>
                          </a:solidFill>
                        </a:rPr>
                        <a:t>Transit Time </a:t>
                      </a:r>
                      <a:endParaRPr lang="en-US" sz="1200" b="1" dirty="0">
                        <a:solidFill>
                          <a:schemeClr val="bg2"/>
                        </a:solidFill>
                      </a:endParaRPr>
                    </a:p>
                  </a:txBody>
                  <a:tcPr marL="18288" marR="18288">
                    <a:lnL w="12700" cap="flat" cmpd="sng" algn="ctr">
                      <a:solidFill>
                        <a:schemeClr val="tx1"/>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a:txBody>
                    <a:bodyPr/>
                    <a:lstStyle/>
                    <a:p>
                      <a:pPr algn="ctr"/>
                      <a:r>
                        <a:rPr lang="en-US" sz="1200" baseline="0" dirty="0" smtClean="0"/>
                        <a:t>1 hour 54 minutes</a:t>
                      </a:r>
                      <a:endParaRPr lang="en-US" sz="1200" dirty="0"/>
                    </a:p>
                  </a:txBody>
                  <a:tcPr marL="18288" marR="18288">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smtClean="0"/>
                        <a:t>2 hours 24 minutes</a:t>
                      </a:r>
                      <a:endParaRPr lang="en-US" sz="1200" dirty="0"/>
                    </a:p>
                  </a:txBody>
                  <a:tcPr marL="18288" marR="1828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07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2"/>
                          </a:solidFill>
                        </a:rPr>
                        <a:t>Reliability (on-time</a:t>
                      </a:r>
                      <a:r>
                        <a:rPr lang="en-US" sz="1200" baseline="0" dirty="0" smtClean="0">
                          <a:solidFill>
                            <a:schemeClr val="bg2"/>
                          </a:solidFill>
                        </a:rPr>
                        <a:t> delivery)</a:t>
                      </a:r>
                      <a:endParaRPr lang="en-US" sz="1200" b="1" dirty="0">
                        <a:solidFill>
                          <a:schemeClr val="bg2"/>
                        </a:solidFill>
                      </a:endParaRPr>
                    </a:p>
                  </a:txBody>
                  <a:tcPr marL="18288" marR="18288">
                    <a:lnL w="12700" cap="flat" cmpd="sng" algn="ctr">
                      <a:solidFill>
                        <a:schemeClr val="tx1"/>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a:txBody>
                    <a:bodyPr/>
                    <a:lstStyle/>
                    <a:p>
                      <a:pPr algn="ctr"/>
                      <a:r>
                        <a:rPr lang="en-US" sz="1200" dirty="0" smtClean="0"/>
                        <a:t>97%</a:t>
                      </a:r>
                      <a:endParaRPr lang="en-US" sz="1200" dirty="0"/>
                    </a:p>
                  </a:txBody>
                  <a:tcPr marL="18288" marR="18288">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t>85%</a:t>
                      </a:r>
                      <a:endParaRPr lang="en-US" sz="1200" dirty="0"/>
                    </a:p>
                  </a:txBody>
                  <a:tcPr marL="18288" marR="1828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r>
              <a:tr h="385442">
                <a:tc>
                  <a:txBody>
                    <a:bodyPr/>
                    <a:lstStyle/>
                    <a:p>
                      <a:r>
                        <a:rPr lang="en-US" sz="1200" dirty="0" smtClean="0">
                          <a:solidFill>
                            <a:schemeClr val="bg2"/>
                          </a:solidFill>
                        </a:rPr>
                        <a:t>Total Toll</a:t>
                      </a:r>
                      <a:endParaRPr lang="en-US" sz="1200" b="1" dirty="0">
                        <a:solidFill>
                          <a:schemeClr val="bg2"/>
                        </a:solidFill>
                      </a:endParaRPr>
                    </a:p>
                  </a:txBody>
                  <a:tcPr marL="18288" marR="18288">
                    <a:lnL w="12700" cap="flat" cmpd="sng" algn="ctr">
                      <a:solidFill>
                        <a:schemeClr val="tx1"/>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a:txBody>
                    <a:bodyPr/>
                    <a:lstStyle/>
                    <a:p>
                      <a:pPr algn="ctr"/>
                      <a:r>
                        <a:rPr lang="en-US" sz="1200" dirty="0" smtClean="0"/>
                        <a:t>$10</a:t>
                      </a:r>
                      <a:endParaRPr lang="en-US" sz="1200" dirty="0"/>
                    </a:p>
                  </a:txBody>
                  <a:tcPr marL="18288" marR="18288">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smtClean="0"/>
                        <a:t>$0</a:t>
                      </a:r>
                      <a:endParaRPr lang="en-US" sz="1200" dirty="0"/>
                    </a:p>
                  </a:txBody>
                  <a:tcPr marL="18288" marR="1828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grpSp>
        <p:nvGrpSpPr>
          <p:cNvPr id="3" name="Group 14"/>
          <p:cNvGrpSpPr/>
          <p:nvPr/>
        </p:nvGrpSpPr>
        <p:grpSpPr>
          <a:xfrm>
            <a:off x="3562066" y="5022075"/>
            <a:ext cx="4172234" cy="276999"/>
            <a:chOff x="2925919" y="6155424"/>
            <a:chExt cx="3558385" cy="276999"/>
          </a:xfrm>
        </p:grpSpPr>
        <p:sp>
          <p:nvSpPr>
            <p:cNvPr id="13" name="TextBox 12"/>
            <p:cNvSpPr txBox="1"/>
            <p:nvPr/>
          </p:nvSpPr>
          <p:spPr>
            <a:xfrm>
              <a:off x="4529615" y="6155424"/>
              <a:ext cx="1954689" cy="276999"/>
            </a:xfrm>
            <a:prstGeom prst="rect">
              <a:avLst/>
            </a:prstGeom>
            <a:noFill/>
          </p:spPr>
          <p:txBody>
            <a:bodyPr wrap="square" rtlCol="0">
              <a:spAutoFit/>
            </a:bodyPr>
            <a:lstStyle/>
            <a:p>
              <a:pPr algn="ctr"/>
              <a:r>
                <a:rPr lang="en-US" sz="1200" dirty="0" smtClean="0"/>
                <a:t>Option B</a:t>
              </a:r>
              <a:endParaRPr lang="en-US" sz="1200" dirty="0"/>
            </a:p>
          </p:txBody>
        </p:sp>
        <p:sp>
          <p:nvSpPr>
            <p:cNvPr id="14" name="TextBox 13"/>
            <p:cNvSpPr txBox="1"/>
            <p:nvPr/>
          </p:nvSpPr>
          <p:spPr>
            <a:xfrm>
              <a:off x="2925919" y="6155424"/>
              <a:ext cx="1484946" cy="276999"/>
            </a:xfrm>
            <a:prstGeom prst="rect">
              <a:avLst/>
            </a:prstGeom>
            <a:noFill/>
          </p:spPr>
          <p:txBody>
            <a:bodyPr wrap="square" rtlCol="0">
              <a:spAutoFit/>
            </a:bodyPr>
            <a:lstStyle/>
            <a:p>
              <a:pPr algn="ctr"/>
              <a:r>
                <a:rPr lang="en-US" sz="1200" dirty="0" smtClean="0"/>
                <a:t>Option A</a:t>
              </a:r>
              <a:endParaRPr lang="en-US" sz="1200" dirty="0"/>
            </a:p>
          </p:txBody>
        </p:sp>
      </p:grpSp>
      <p:sp>
        <p:nvSpPr>
          <p:cNvPr id="11" name="TextBox 10"/>
          <p:cNvSpPr txBox="1"/>
          <p:nvPr/>
        </p:nvSpPr>
        <p:spPr>
          <a:xfrm>
            <a:off x="1176839" y="4837409"/>
            <a:ext cx="2988343" cy="461665"/>
          </a:xfrm>
          <a:prstGeom prst="rect">
            <a:avLst/>
          </a:prstGeom>
          <a:noFill/>
        </p:spPr>
        <p:txBody>
          <a:bodyPr wrap="square" rtlCol="0">
            <a:spAutoFit/>
          </a:bodyPr>
          <a:lstStyle/>
          <a:p>
            <a:r>
              <a:rPr lang="en-US" sz="1200" dirty="0" smtClean="0"/>
              <a:t>Which of the three options above </a:t>
            </a:r>
            <a:br>
              <a:rPr lang="en-US" sz="1200" dirty="0" smtClean="0"/>
            </a:br>
            <a:r>
              <a:rPr lang="en-US" sz="1200" dirty="0" smtClean="0"/>
              <a:t>would you choose? (Please circle one)</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 Experiment </a:t>
            </a:r>
            <a:br>
              <a:rPr lang="en-US" dirty="0" smtClean="0"/>
            </a:br>
            <a:r>
              <a:rPr lang="en-US" sz="2400" b="0" i="1" dirty="0" smtClean="0"/>
              <a:t>Time-of-Day Choice – Express Lane Pricing</a:t>
            </a:r>
            <a:endParaRPr lang="en-US" b="0" i="1" dirty="0"/>
          </a:p>
        </p:txBody>
      </p:sp>
      <p:sp>
        <p:nvSpPr>
          <p:cNvPr id="4" name="Slide Number Placeholder 3"/>
          <p:cNvSpPr>
            <a:spLocks noGrp="1"/>
          </p:cNvSpPr>
          <p:nvPr>
            <p:ph type="sldNum" sz="quarter" idx="12"/>
          </p:nvPr>
        </p:nvSpPr>
        <p:spPr/>
        <p:txBody>
          <a:bodyPr/>
          <a:lstStyle/>
          <a:p>
            <a:fld id="{C3DB1DC2-89D8-459B-B5DF-6134A5AD3A39}" type="slidenum">
              <a:rPr lang="en-US" smtClean="0"/>
              <a:pPr/>
              <a:t>9</a:t>
            </a:fld>
            <a:endParaRPr lang="en-US" dirty="0"/>
          </a:p>
        </p:txBody>
      </p:sp>
      <p:sp>
        <p:nvSpPr>
          <p:cNvPr id="6" name="TextBox 5"/>
          <p:cNvSpPr txBox="1"/>
          <p:nvPr/>
        </p:nvSpPr>
        <p:spPr>
          <a:xfrm>
            <a:off x="617538" y="1227844"/>
            <a:ext cx="7511394" cy="738664"/>
          </a:xfrm>
          <a:prstGeom prst="rect">
            <a:avLst/>
          </a:prstGeom>
          <a:noFill/>
        </p:spPr>
        <p:txBody>
          <a:bodyPr wrap="square" rtlCol="0">
            <a:spAutoFit/>
          </a:bodyPr>
          <a:lstStyle/>
          <a:p>
            <a:r>
              <a:rPr lang="en-US" sz="1400" dirty="0" smtClean="0"/>
              <a:t>Suppose these were your transportation options to ship your goods for your regular shipment, new Truck-Only Express Lanes that provide faster, more reliable travel times may be constructed</a:t>
            </a:r>
            <a:endParaRPr lang="en-US" sz="1400" dirty="0"/>
          </a:p>
        </p:txBody>
      </p:sp>
      <p:graphicFrame>
        <p:nvGraphicFramePr>
          <p:cNvPr id="7" name="Table 6"/>
          <p:cNvGraphicFramePr>
            <a:graphicFrameLocks noGrp="1"/>
          </p:cNvGraphicFramePr>
          <p:nvPr/>
        </p:nvGraphicFramePr>
        <p:xfrm>
          <a:off x="849075" y="2220687"/>
          <a:ext cx="7867406" cy="2380139"/>
        </p:xfrm>
        <a:graphic>
          <a:graphicData uri="http://schemas.openxmlformats.org/drawingml/2006/table">
            <a:tbl>
              <a:tblPr firstRow="1" bandRow="1">
                <a:tableStyleId>{3B4B98B0-60AC-42C2-AFA5-B58CD77FA1E5}</a:tableStyleId>
              </a:tblPr>
              <a:tblGrid>
                <a:gridCol w="2321637"/>
                <a:gridCol w="1793174"/>
                <a:gridCol w="1828800"/>
                <a:gridCol w="1923795"/>
              </a:tblGrid>
              <a:tr h="385442">
                <a:tc>
                  <a:txBody>
                    <a:bodyPr/>
                    <a:lstStyle/>
                    <a:p>
                      <a:r>
                        <a:rPr lang="en-US" sz="1200" dirty="0" smtClean="0">
                          <a:solidFill>
                            <a:schemeClr val="bg2"/>
                          </a:solidFill>
                        </a:rPr>
                        <a:t>Your choices are…</a:t>
                      </a:r>
                      <a:endParaRPr lang="en-US" sz="1200" dirty="0">
                        <a:solidFill>
                          <a:schemeClr val="bg2"/>
                        </a:solidFill>
                      </a:endParaRPr>
                    </a:p>
                  </a:txBody>
                  <a:tcPr marL="18288" marR="1828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a:txBody>
                    <a:bodyPr/>
                    <a:lstStyle/>
                    <a:p>
                      <a:pPr algn="ctr"/>
                      <a:r>
                        <a:rPr lang="en-US" sz="1200" dirty="0" smtClean="0"/>
                        <a:t>Option A</a:t>
                      </a:r>
                      <a:endParaRPr lang="en-US" sz="1200" dirty="0">
                        <a:solidFill>
                          <a:schemeClr val="bg2"/>
                        </a:solidFill>
                      </a:endParaRPr>
                    </a:p>
                  </a:txBody>
                  <a:tcPr marL="18288" marR="18288">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smtClean="0"/>
                        <a:t>Option B</a:t>
                      </a:r>
                      <a:endParaRPr lang="en-US" sz="1200" dirty="0">
                        <a:solidFill>
                          <a:schemeClr val="bg2"/>
                        </a:solidFill>
                      </a:endParaRPr>
                    </a:p>
                  </a:txBody>
                  <a:tcPr marL="18288" marR="1828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Option C</a:t>
                      </a:r>
                      <a:endParaRPr lang="en-US" sz="1200" dirty="0">
                        <a:solidFill>
                          <a:schemeClr val="bg2"/>
                        </a:solidFill>
                      </a:endParaRPr>
                    </a:p>
                  </a:txBody>
                  <a:tcPr marL="18288" marR="18288">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85442">
                <a:tc>
                  <a:txBody>
                    <a:bodyPr/>
                    <a:lstStyle/>
                    <a:p>
                      <a:r>
                        <a:rPr lang="en-US" sz="1200" b="0" dirty="0" smtClean="0">
                          <a:solidFill>
                            <a:schemeClr val="bg2"/>
                          </a:solidFill>
                        </a:rPr>
                        <a:t>Time of Day</a:t>
                      </a:r>
                      <a:endParaRPr lang="en-US" sz="1200" b="0" dirty="0">
                        <a:solidFill>
                          <a:schemeClr val="bg2"/>
                        </a:solidFill>
                      </a:endParaRPr>
                    </a:p>
                  </a:txBody>
                  <a:tcPr marL="18288" marR="18288">
                    <a:lnL w="12700" cap="flat" cmpd="sng" algn="ctr">
                      <a:solidFill>
                        <a:schemeClr val="tx1"/>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a:txBody>
                    <a:bodyPr/>
                    <a:lstStyle/>
                    <a:p>
                      <a:pPr algn="ctr"/>
                      <a:r>
                        <a:rPr lang="en-US" sz="1200" dirty="0" smtClean="0"/>
                        <a:t>During Peak Period</a:t>
                      </a:r>
                      <a:endParaRPr lang="en-US" sz="1200" dirty="0"/>
                    </a:p>
                  </a:txBody>
                  <a:tcPr marL="18288" marR="18288">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t>Before Peak Period</a:t>
                      </a:r>
                      <a:endParaRPr lang="en-US" sz="1200" dirty="0"/>
                    </a:p>
                  </a:txBody>
                  <a:tcPr marL="18288" marR="1828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t>After Peak Period</a:t>
                      </a:r>
                      <a:endParaRPr lang="en-US" sz="1200" dirty="0"/>
                    </a:p>
                  </a:txBody>
                  <a:tcPr marL="18288" marR="18288">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r>
              <a:tr h="385442">
                <a:tc>
                  <a:txBody>
                    <a:bodyPr/>
                    <a:lstStyle/>
                    <a:p>
                      <a:r>
                        <a:rPr lang="en-US" sz="1200" dirty="0" smtClean="0">
                          <a:solidFill>
                            <a:schemeClr val="bg2"/>
                          </a:solidFill>
                        </a:rPr>
                        <a:t>Distance</a:t>
                      </a:r>
                      <a:endParaRPr lang="en-US" sz="1200" b="1" dirty="0">
                        <a:solidFill>
                          <a:schemeClr val="bg2"/>
                        </a:solidFill>
                      </a:endParaRPr>
                    </a:p>
                  </a:txBody>
                  <a:tcPr marL="18288" marR="18288">
                    <a:lnL w="12700" cap="flat" cmpd="sng" algn="ctr">
                      <a:solidFill>
                        <a:schemeClr val="tx1"/>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a:txBody>
                    <a:bodyPr/>
                    <a:lstStyle/>
                    <a:p>
                      <a:pPr algn="ctr"/>
                      <a:r>
                        <a:rPr lang="en-US" sz="1200" dirty="0" smtClean="0"/>
                        <a:t>60 miles</a:t>
                      </a:r>
                      <a:endParaRPr lang="en-US" sz="1200" dirty="0"/>
                    </a:p>
                  </a:txBody>
                  <a:tcPr marL="18288" marR="18288">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t>60 miles</a:t>
                      </a:r>
                      <a:endParaRPr lang="en-US" sz="1200" dirty="0"/>
                    </a:p>
                  </a:txBody>
                  <a:tcPr marL="18288" marR="1828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t>60 miles</a:t>
                      </a:r>
                      <a:endParaRPr lang="en-US" sz="1200" dirty="0"/>
                    </a:p>
                  </a:txBody>
                  <a:tcPr marL="18288" marR="18288">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r>
              <a:tr h="385442">
                <a:tc>
                  <a:txBody>
                    <a:bodyPr/>
                    <a:lstStyle/>
                    <a:p>
                      <a:r>
                        <a:rPr lang="en-US" sz="1200" dirty="0" smtClean="0">
                          <a:solidFill>
                            <a:schemeClr val="bg2"/>
                          </a:solidFill>
                        </a:rPr>
                        <a:t>Transit Time </a:t>
                      </a:r>
                      <a:endParaRPr lang="en-US" sz="1200" b="1" dirty="0">
                        <a:solidFill>
                          <a:schemeClr val="bg2"/>
                        </a:solidFill>
                      </a:endParaRPr>
                    </a:p>
                  </a:txBody>
                  <a:tcPr marL="18288" marR="18288">
                    <a:lnL w="12700" cap="flat" cmpd="sng" algn="ctr">
                      <a:solidFill>
                        <a:schemeClr val="tx1"/>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a:txBody>
                    <a:bodyPr/>
                    <a:lstStyle/>
                    <a:p>
                      <a:pPr algn="ctr"/>
                      <a:r>
                        <a:rPr lang="en-US" sz="1200" dirty="0" smtClean="0"/>
                        <a:t>2</a:t>
                      </a:r>
                      <a:r>
                        <a:rPr lang="en-US" sz="1200" baseline="0" dirty="0" smtClean="0"/>
                        <a:t> hours 48 minutes</a:t>
                      </a:r>
                      <a:endParaRPr lang="en-US" sz="1200" dirty="0"/>
                    </a:p>
                  </a:txBody>
                  <a:tcPr marL="18288" marR="18288">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smtClean="0"/>
                        <a:t>2 hours 12 minutes</a:t>
                      </a:r>
                      <a:endParaRPr lang="en-US" sz="1200" dirty="0"/>
                    </a:p>
                  </a:txBody>
                  <a:tcPr marL="18288" marR="1828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smtClean="0"/>
                        <a:t>2 hours 15 minutes</a:t>
                      </a:r>
                      <a:endParaRPr lang="en-US" sz="1200" dirty="0"/>
                    </a:p>
                  </a:txBody>
                  <a:tcPr marL="18288" marR="18288">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52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2"/>
                          </a:solidFill>
                        </a:rPr>
                        <a:t>Reliability (on-time</a:t>
                      </a:r>
                      <a:r>
                        <a:rPr lang="en-US" sz="1200" baseline="0" dirty="0" smtClean="0">
                          <a:solidFill>
                            <a:schemeClr val="bg2"/>
                          </a:solidFill>
                        </a:rPr>
                        <a:t> delivery)</a:t>
                      </a:r>
                      <a:endParaRPr lang="en-US" sz="1200" b="1" dirty="0">
                        <a:solidFill>
                          <a:schemeClr val="bg2"/>
                        </a:solidFill>
                      </a:endParaRPr>
                    </a:p>
                  </a:txBody>
                  <a:tcPr marL="18288" marR="18288">
                    <a:lnL w="12700" cap="flat" cmpd="sng" algn="ctr">
                      <a:solidFill>
                        <a:schemeClr val="tx1"/>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a:txBody>
                    <a:bodyPr/>
                    <a:lstStyle/>
                    <a:p>
                      <a:pPr algn="ctr"/>
                      <a:r>
                        <a:rPr lang="en-US" sz="1200" dirty="0" smtClean="0"/>
                        <a:t>90%</a:t>
                      </a:r>
                      <a:endParaRPr lang="en-US" sz="1200" dirty="0"/>
                    </a:p>
                  </a:txBody>
                  <a:tcPr marL="18288" marR="18288">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t>91%</a:t>
                      </a:r>
                      <a:endParaRPr lang="en-US" sz="1200" dirty="0"/>
                    </a:p>
                  </a:txBody>
                  <a:tcPr marL="18288" marR="1828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t>96%</a:t>
                      </a:r>
                      <a:endParaRPr lang="en-US" sz="1200" dirty="0"/>
                    </a:p>
                  </a:txBody>
                  <a:tcPr marL="18288" marR="18288">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r>
              <a:tr h="385442">
                <a:tc>
                  <a:txBody>
                    <a:bodyPr/>
                    <a:lstStyle/>
                    <a:p>
                      <a:r>
                        <a:rPr lang="en-US" sz="1200" dirty="0" smtClean="0">
                          <a:solidFill>
                            <a:schemeClr val="bg2"/>
                          </a:solidFill>
                        </a:rPr>
                        <a:t>Total Toll</a:t>
                      </a:r>
                      <a:endParaRPr lang="en-US" sz="1200" b="1" dirty="0">
                        <a:solidFill>
                          <a:schemeClr val="bg2"/>
                        </a:solidFill>
                      </a:endParaRPr>
                    </a:p>
                  </a:txBody>
                  <a:tcPr marL="18288" marR="18288">
                    <a:lnL w="12700" cap="flat" cmpd="sng" algn="ctr">
                      <a:solidFill>
                        <a:schemeClr val="tx1"/>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a:txBody>
                    <a:bodyPr/>
                    <a:lstStyle/>
                    <a:p>
                      <a:pPr algn="ctr"/>
                      <a:r>
                        <a:rPr lang="en-US" sz="1200" dirty="0" smtClean="0"/>
                        <a:t>$0</a:t>
                      </a:r>
                      <a:endParaRPr lang="en-US" sz="1200" dirty="0"/>
                    </a:p>
                  </a:txBody>
                  <a:tcPr marL="18288" marR="18288">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smtClean="0"/>
                        <a:t>$20</a:t>
                      </a:r>
                      <a:endParaRPr lang="en-US" sz="1200" dirty="0"/>
                    </a:p>
                  </a:txBody>
                  <a:tcPr marL="18288" marR="1828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dirty="0" smtClean="0"/>
                        <a:t>$14</a:t>
                      </a:r>
                      <a:endParaRPr lang="en-US" sz="1200" dirty="0"/>
                    </a:p>
                  </a:txBody>
                  <a:tcPr marL="18288" marR="18288">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grpSp>
        <p:nvGrpSpPr>
          <p:cNvPr id="3" name="Group 14"/>
          <p:cNvGrpSpPr/>
          <p:nvPr/>
        </p:nvGrpSpPr>
        <p:grpSpPr>
          <a:xfrm>
            <a:off x="3562066" y="5022075"/>
            <a:ext cx="3558385" cy="276999"/>
            <a:chOff x="2925919" y="6155424"/>
            <a:chExt cx="3558385" cy="276999"/>
          </a:xfrm>
        </p:grpSpPr>
        <p:sp>
          <p:nvSpPr>
            <p:cNvPr id="13" name="TextBox 12"/>
            <p:cNvSpPr txBox="1"/>
            <p:nvPr/>
          </p:nvSpPr>
          <p:spPr>
            <a:xfrm>
              <a:off x="4529615" y="6155424"/>
              <a:ext cx="1954689" cy="276999"/>
            </a:xfrm>
            <a:prstGeom prst="rect">
              <a:avLst/>
            </a:prstGeom>
            <a:noFill/>
          </p:spPr>
          <p:txBody>
            <a:bodyPr wrap="square" rtlCol="0">
              <a:spAutoFit/>
            </a:bodyPr>
            <a:lstStyle/>
            <a:p>
              <a:pPr algn="ctr"/>
              <a:r>
                <a:rPr lang="en-US" sz="1200" dirty="0" smtClean="0"/>
                <a:t>Option B</a:t>
              </a:r>
              <a:endParaRPr lang="en-US" sz="1200" dirty="0"/>
            </a:p>
          </p:txBody>
        </p:sp>
        <p:sp>
          <p:nvSpPr>
            <p:cNvPr id="14" name="TextBox 13"/>
            <p:cNvSpPr txBox="1"/>
            <p:nvPr/>
          </p:nvSpPr>
          <p:spPr>
            <a:xfrm>
              <a:off x="2925919" y="6155424"/>
              <a:ext cx="1484946" cy="276999"/>
            </a:xfrm>
            <a:prstGeom prst="rect">
              <a:avLst/>
            </a:prstGeom>
            <a:noFill/>
          </p:spPr>
          <p:txBody>
            <a:bodyPr wrap="square" rtlCol="0">
              <a:spAutoFit/>
            </a:bodyPr>
            <a:lstStyle/>
            <a:p>
              <a:pPr algn="ctr"/>
              <a:r>
                <a:rPr lang="en-US" sz="1200" dirty="0" smtClean="0"/>
                <a:t>Option A</a:t>
              </a:r>
              <a:endParaRPr lang="en-US" sz="1200" dirty="0"/>
            </a:p>
          </p:txBody>
        </p:sp>
      </p:grpSp>
      <p:sp>
        <p:nvSpPr>
          <p:cNvPr id="17" name="TextBox 16"/>
          <p:cNvSpPr txBox="1"/>
          <p:nvPr/>
        </p:nvSpPr>
        <p:spPr>
          <a:xfrm>
            <a:off x="6732111" y="5003029"/>
            <a:ext cx="1954689" cy="276999"/>
          </a:xfrm>
          <a:prstGeom prst="rect">
            <a:avLst/>
          </a:prstGeom>
          <a:noFill/>
        </p:spPr>
        <p:txBody>
          <a:bodyPr wrap="square" rtlCol="0">
            <a:spAutoFit/>
          </a:bodyPr>
          <a:lstStyle/>
          <a:p>
            <a:pPr algn="ctr"/>
            <a:r>
              <a:rPr lang="en-US" sz="1200" dirty="0" smtClean="0"/>
              <a:t>Option C</a:t>
            </a:r>
            <a:endParaRPr lang="en-US" sz="1200" dirty="0"/>
          </a:p>
        </p:txBody>
      </p:sp>
      <p:sp>
        <p:nvSpPr>
          <p:cNvPr id="11" name="TextBox 10"/>
          <p:cNvSpPr txBox="1"/>
          <p:nvPr/>
        </p:nvSpPr>
        <p:spPr>
          <a:xfrm>
            <a:off x="839371" y="4837409"/>
            <a:ext cx="3325812" cy="461665"/>
          </a:xfrm>
          <a:prstGeom prst="rect">
            <a:avLst/>
          </a:prstGeom>
          <a:noFill/>
        </p:spPr>
        <p:txBody>
          <a:bodyPr wrap="square" rtlCol="0">
            <a:spAutoFit/>
          </a:bodyPr>
          <a:lstStyle/>
          <a:p>
            <a:r>
              <a:rPr lang="en-US" sz="1200" dirty="0" smtClean="0"/>
              <a:t>Which of the three options above </a:t>
            </a:r>
            <a:br>
              <a:rPr lang="en-US" sz="1200" dirty="0" smtClean="0"/>
            </a:br>
            <a:r>
              <a:rPr lang="en-US" sz="1200" dirty="0" smtClean="0"/>
              <a:t>would you choose? (Please circle one)</a:t>
            </a:r>
            <a:endParaRPr lang="en-US" sz="12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s_glass">
  <a:themeElements>
    <a:clrScheme name="cs_glass">
      <a:dk1>
        <a:srgbClr val="00376F"/>
      </a:dk1>
      <a:lt1>
        <a:srgbClr val="FFFFFF"/>
      </a:lt1>
      <a:dk2>
        <a:srgbClr val="003A69"/>
      </a:dk2>
      <a:lt2>
        <a:srgbClr val="002448"/>
      </a:lt2>
      <a:accent1>
        <a:srgbClr val="D2D200"/>
      </a:accent1>
      <a:accent2>
        <a:srgbClr val="5DB6FF"/>
      </a:accent2>
      <a:accent3>
        <a:srgbClr val="FF8080"/>
      </a:accent3>
      <a:accent4>
        <a:srgbClr val="97A7F3"/>
      </a:accent4>
      <a:accent5>
        <a:srgbClr val="CECECE"/>
      </a:accent5>
      <a:accent6>
        <a:srgbClr val="A2E3A2"/>
      </a:accent6>
      <a:hlink>
        <a:srgbClr val="0099CC"/>
      </a:hlink>
      <a:folHlink>
        <a:srgbClr val="0099CC"/>
      </a:folHlink>
    </a:clrScheme>
    <a:fontScheme name="cs_glass">
      <a:majorFont>
        <a:latin typeface="Tw Cen MT"/>
        <a:ea typeface=""/>
        <a:cs typeface=""/>
      </a:majorFont>
      <a:minorFont>
        <a:latin typeface="Tw Cen MT"/>
        <a:ea typeface=""/>
        <a:cs typeface=""/>
      </a:minorFont>
    </a:fontScheme>
    <a:fmtScheme name="cs_glas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6350" cap="flat" cmpd="sng" algn="ctr">
          <a:solidFill>
            <a:srgbClr val="00162D"/>
          </a:solidFill>
          <a:prstDash val="solid"/>
        </a:ln>
        <a:ln w="12700" cap="flat" cmpd="thickThin" algn="ctr">
          <a:solidFill>
            <a:srgbClr val="001E3C"/>
          </a:solidFill>
          <a:prstDash val="solid"/>
        </a:ln>
        <a:ln w="19050" cap="flat" cmpd="thickThin" algn="ctr">
          <a:solidFill>
            <a:srgbClr val="002040"/>
          </a:solidFill>
          <a:prstDash val="solid"/>
        </a:ln>
      </a:lnStyleLst>
      <a:effectStyleLst>
        <a:effectStyle>
          <a:effectLst>
            <a:outerShdw blurRad="50800" dist="38100" dir="5400000" algn="ctr" rotWithShape="0">
              <a:srgbClr val="000000">
                <a:alpha val="35000"/>
              </a:srgbClr>
            </a:outerShdw>
          </a:effectLst>
        </a:effectStyle>
        <a:effectStyle>
          <a:effectLst>
            <a:outerShdw blurRad="50800" dist="38100" dir="5400000" rotWithShape="0">
              <a:srgbClr val="000000">
                <a:alpha val="35000"/>
              </a:srgbClr>
            </a:outerShdw>
            <a:reflection blurRad="12700" stA="30000" endPos="28000" dist="38100" dir="5400000" sy="-100000" rotWithShape="0"/>
          </a:effectLst>
          <a:scene3d>
            <a:camera prst="orthographicFront">
              <a:rot lat="0" lon="0" rev="0"/>
            </a:camera>
            <a:lightRig rig="threePt" dir="tl"/>
          </a:scene3d>
          <a:sp3d extrusionH="63500" prstMaterial="metal">
            <a:bevelT w="101600" h="101600"/>
          </a:sp3d>
        </a:effectStyle>
        <a:effectStyle>
          <a:effectLst>
            <a:outerShdw blurRad="63500" dist="38100" dir="5400000" rotWithShape="0">
              <a:srgbClr val="000000">
                <a:alpha val="45000"/>
              </a:srgbClr>
            </a:outerShdw>
            <a:reflection blurRad="12700" stA="26000" endPos="28000" dist="38100" dir="5400000" sy="-100000" rotWithShape="0"/>
          </a:effectLst>
          <a:scene3d>
            <a:camera prst="orthographicFront">
              <a:rot lat="0" lon="0" rev="0"/>
            </a:camera>
            <a:lightRig rig="glow" dir="t">
              <a:rot lat="0" lon="0" rev="6360000"/>
            </a:lightRig>
          </a:scene3d>
          <a:sp3d extrusionH="63500" prstMaterial="metal">
            <a:bevelT w="101600" h="10160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1"/>
          <a:stretch/>
        </a:blipFill>
        <a:blipFill rotWithShape="1">
          <a:blip xmlns:r="http://schemas.openxmlformats.org/officeDocument/2006/relationships" r:embed="rId1"/>
          <a:stretch/>
        </a:blipFill>
      </a:bgFillStyleLst>
    </a:fmtScheme>
  </a:themeElements>
  <a:objectDefaults/>
  <a:extraClrSchemeLst/>
</a:theme>
</file>

<file path=ppt/theme/theme2.xml><?xml version="1.0" encoding="utf-8"?>
<a:theme xmlns:a="http://schemas.openxmlformats.org/drawingml/2006/main" name="CSHandouts">
  <a:themeElements>
    <a:clrScheme name="CSHandout">
      <a:dk1>
        <a:srgbClr val="000000"/>
      </a:dk1>
      <a:lt1>
        <a:srgbClr val="000000"/>
      </a:lt1>
      <a:dk2>
        <a:srgbClr val="FFFFFF"/>
      </a:dk2>
      <a:lt2>
        <a:srgbClr val="FFFFFF"/>
      </a:lt2>
      <a:accent1>
        <a:srgbClr val="0099CC"/>
      </a:accent1>
      <a:accent2>
        <a:srgbClr val="B29620"/>
      </a:accent2>
      <a:accent3>
        <a:srgbClr val="C20000"/>
      </a:accent3>
      <a:accent4>
        <a:srgbClr val="30A230"/>
      </a:accent4>
      <a:accent5>
        <a:srgbClr val="DDE278"/>
      </a:accent5>
      <a:accent6>
        <a:srgbClr val="1634CA"/>
      </a:accent6>
      <a:hlink>
        <a:srgbClr val="0000FF"/>
      </a:hlink>
      <a:folHlink>
        <a:srgbClr val="969696"/>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cs_glass</Template>
  <TotalTime>4111</TotalTime>
  <Words>2109</Words>
  <Application>Microsoft Office PowerPoint</Application>
  <PresentationFormat>On-screen Show (4:3)</PresentationFormat>
  <Paragraphs>862</Paragraphs>
  <Slides>17</Slides>
  <Notes>5</Notes>
  <HiddenSlides>2</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cs_glass</vt:lpstr>
      <vt:lpstr>CSHandouts</vt:lpstr>
      <vt:lpstr>Commercial Vehicle Congestion Pricing </vt:lpstr>
      <vt:lpstr>Motivation and Goals</vt:lpstr>
      <vt:lpstr>Impact of Pricing on Passenger Transportation</vt:lpstr>
      <vt:lpstr>Impact of Pricing on Freight Transportation</vt:lpstr>
      <vt:lpstr>Market Segments that were Surveyed</vt:lpstr>
      <vt:lpstr>Stated Preference (SP) Surveys</vt:lpstr>
      <vt:lpstr>Complex Experimental Design</vt:lpstr>
      <vt:lpstr>SP Experiment  Route Choice – Freeway Pricing</vt:lpstr>
      <vt:lpstr>SP Experiment  Time-of-Day Choice – Express Lane Pricing</vt:lpstr>
      <vt:lpstr>Impact of Travel Time Savings</vt:lpstr>
      <vt:lpstr>Impact of Tolls</vt:lpstr>
      <vt:lpstr>SP Experiment Model Results – Time-of-Day Choice</vt:lpstr>
      <vt:lpstr>SP Experiment Model Results – Time-of-Day Choice</vt:lpstr>
      <vt:lpstr>Conclusions</vt:lpstr>
      <vt:lpstr>Slide 15</vt:lpstr>
      <vt:lpstr>Experiments &amp; Alternatives Available</vt:lpstr>
      <vt:lpstr>Focus Groups</vt:lpstr>
    </vt:vector>
  </TitlesOfParts>
  <Company>Cambridge Systematics,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Values of Time to Support Freight Decision Making: Results from a Stated Preference Survey in New York</dc:title>
  <dc:creator>Cambridge Systematics, Inc.</dc:creator>
  <cp:lastModifiedBy>Cambridge Systematics, Inc.</cp:lastModifiedBy>
  <cp:revision>239</cp:revision>
  <dcterms:created xsi:type="dcterms:W3CDTF">2012-04-06T14:32:54Z</dcterms:created>
  <dcterms:modified xsi:type="dcterms:W3CDTF">2013-05-07T15:00:07Z</dcterms:modified>
</cp:coreProperties>
</file>