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90" r:id="rId3"/>
    <p:sldId id="276" r:id="rId4"/>
    <p:sldId id="280" r:id="rId5"/>
    <p:sldId id="282" r:id="rId6"/>
    <p:sldId id="260" r:id="rId7"/>
    <p:sldId id="261" r:id="rId8"/>
    <p:sldId id="291" r:id="rId9"/>
    <p:sldId id="265" r:id="rId10"/>
    <p:sldId id="284" r:id="rId11"/>
    <p:sldId id="274" r:id="rId12"/>
    <p:sldId id="289" r:id="rId13"/>
    <p:sldId id="267" r:id="rId14"/>
    <p:sldId id="268" r:id="rId15"/>
    <p:sldId id="286" r:id="rId16"/>
    <p:sldId id="288" r:id="rId17"/>
    <p:sldId id="270" r:id="rId18"/>
    <p:sldId id="287" r:id="rId19"/>
    <p:sldId id="263" r:id="rId20"/>
    <p:sldId id="264" r:id="rId21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2F0FF"/>
    <a:srgbClr val="47D1FF"/>
  </p:clrMru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2978" autoAdjust="0"/>
  </p:normalViewPr>
  <p:slideViewPr>
    <p:cSldViewPr snapToGrid="0" snapToObjects="1" showGuides="1">
      <p:cViewPr>
        <p:scale>
          <a:sx n="80" d="100"/>
          <a:sy n="80" d="100"/>
        </p:scale>
        <p:origin x="-510" y="102"/>
      </p:cViewPr>
      <p:guideLst>
        <p:guide orient="horz" pos="3779"/>
        <p:guide pos="3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4/28/2013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MOYNIHAN\Desktop\Musti_PPT COver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984248"/>
            <a:ext cx="91440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294" y="0"/>
            <a:ext cx="7772400" cy="11382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294" y="1038540"/>
            <a:ext cx="6400800" cy="560959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1" descr="CS_logo_BW_No ta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79341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 leadership you can trust.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148" y="2234153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0"/>
              </a:spcAft>
            </a:pPr>
            <a:r>
              <a:rPr lang="en-US" sz="1400" b="1" i="1" dirty="0" smtClean="0">
                <a:solidFill>
                  <a:schemeClr val="bg2"/>
                </a:solidFill>
              </a:rPr>
              <a:t>presented</a:t>
            </a:r>
            <a:r>
              <a:rPr lang="en-US" sz="1400" b="1" i="1" baseline="0" dirty="0" smtClean="0">
                <a:solidFill>
                  <a:schemeClr val="bg2"/>
                </a:solidFill>
              </a:rPr>
              <a:t> to</a:t>
            </a:r>
          </a:p>
          <a:p>
            <a:r>
              <a:rPr lang="en-US" sz="1400" b="1" i="1" baseline="0" dirty="0" smtClean="0">
                <a:solidFill>
                  <a:schemeClr val="bg2"/>
                </a:solidFill>
              </a:rPr>
              <a:t>presented by</a:t>
            </a:r>
          </a:p>
          <a:p>
            <a:r>
              <a:rPr lang="en-US" b="1" baseline="0" dirty="0" smtClean="0">
                <a:solidFill>
                  <a:schemeClr val="bg2"/>
                </a:solidFill>
              </a:rPr>
              <a:t>Cambridge Systematics, Inc.</a:t>
            </a: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baseline="0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8505" y="2583353"/>
            <a:ext cx="6032500" cy="470931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9651" y="5354638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9651" y="3903408"/>
            <a:ext cx="2554288" cy="989096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0"/>
              </a:spcBef>
              <a:defRPr/>
            </a:lvl1pPr>
            <a:lvl2pPr>
              <a:spcBef>
                <a:spcPts val="24"/>
              </a:spcBef>
              <a:buClr>
                <a:schemeClr val="accent2"/>
              </a:buClr>
              <a:defRPr/>
            </a:lvl2pPr>
            <a:lvl3pPr>
              <a:spcBef>
                <a:spcPts val="24"/>
              </a:spcBef>
              <a:defRPr/>
            </a:lvl3pPr>
            <a:lvl4pPr>
              <a:spcBef>
                <a:spcPts val="24"/>
              </a:spcBef>
              <a:defRPr/>
            </a:lvl4pPr>
            <a:lvl5pPr>
              <a:spcBef>
                <a:spcPts val="2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322187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3DB1DC2-89D8-459B-B5DF-6134A5AD3A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rot="16200000">
            <a:off x="4133056" y="-3172619"/>
            <a:ext cx="19050" cy="85931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42913" y="-79375"/>
            <a:ext cx="19050" cy="646588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 rot="5400000">
            <a:off x="7663656" y="5137944"/>
            <a:ext cx="7938" cy="306705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26" descr="CS_logo_BW_No tag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9538" y="6315075"/>
            <a:ext cx="1169987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 rot="10800000">
            <a:off x="8982075" y="4611688"/>
            <a:ext cx="6350" cy="240982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9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accent5"/>
        </a:buClr>
        <a:buFont typeface="Arial" pitchFamily="34" charset="0"/>
        <a:buChar char="»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504" y="2595228"/>
            <a:ext cx="7806099" cy="706112"/>
          </a:xfrm>
        </p:spPr>
        <p:txBody>
          <a:bodyPr/>
          <a:lstStyle/>
          <a:p>
            <a:r>
              <a:rPr lang="en-US" dirty="0" err="1" smtClean="0"/>
              <a:t>TRB</a:t>
            </a:r>
            <a:r>
              <a:rPr lang="en-US" dirty="0" smtClean="0"/>
              <a:t> Applications Conference – Freight Committee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8505" y="5543550"/>
            <a:ext cx="1857375" cy="377825"/>
          </a:xfrm>
        </p:spPr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9650" y="4028819"/>
            <a:ext cx="3940269" cy="14512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 err="1" smtClean="0"/>
              <a:t>Sashank</a:t>
            </a:r>
            <a:r>
              <a:rPr lang="en-US" sz="1400" dirty="0" smtClean="0"/>
              <a:t> </a:t>
            </a:r>
            <a:r>
              <a:rPr lang="en-US" sz="1400" dirty="0" err="1" smtClean="0"/>
              <a:t>Musti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err="1" smtClean="0"/>
              <a:t>Anurag</a:t>
            </a:r>
            <a:r>
              <a:rPr lang="en-US" sz="1400" dirty="0" smtClean="0"/>
              <a:t> </a:t>
            </a:r>
            <a:r>
              <a:rPr lang="en-US" sz="1400" dirty="0" err="1" smtClean="0"/>
              <a:t>Komanduri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err="1" smtClean="0"/>
              <a:t>Kimon</a:t>
            </a:r>
            <a:r>
              <a:rPr lang="en-US" sz="1400" dirty="0" smtClean="0"/>
              <a:t> </a:t>
            </a:r>
            <a:r>
              <a:rPr lang="en-US" sz="1400" dirty="0" err="1" smtClean="0"/>
              <a:t>Proussaloglou</a:t>
            </a:r>
            <a:endParaRPr lang="en-US" sz="1400" dirty="0" smtClean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06294" y="308357"/>
            <a:ext cx="8637706" cy="730183"/>
          </a:xfrm>
        </p:spPr>
        <p:txBody>
          <a:bodyPr/>
          <a:lstStyle/>
          <a:p>
            <a:r>
              <a:rPr lang="en-US" sz="3200" dirty="0" smtClean="0"/>
              <a:t>Value of Time for Freight Transportation</a:t>
            </a:r>
            <a:endParaRPr lang="en-US" sz="32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31813" y="624008"/>
            <a:ext cx="7570906" cy="14789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 Point Estimate or a Range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Information</a:t>
            </a:r>
            <a:br>
              <a:rPr lang="en-US" dirty="0" smtClean="0"/>
            </a:br>
            <a:r>
              <a:rPr lang="en-US" b="0" i="1" dirty="0" smtClean="0"/>
              <a:t>DC Relocation - Infrastructure Assessment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establishment </a:t>
            </a:r>
            <a:r>
              <a:rPr lang="en-US" u="sng" dirty="0" smtClean="0"/>
              <a:t>use a DC</a:t>
            </a:r>
            <a:r>
              <a:rPr lang="en-US" dirty="0" smtClean="0"/>
              <a:t> in the study region?</a:t>
            </a:r>
          </a:p>
          <a:p>
            <a:pPr lvl="1"/>
            <a:r>
              <a:rPr lang="en-US" b="0" dirty="0" smtClean="0"/>
              <a:t>Why? Why not?</a:t>
            </a:r>
          </a:p>
          <a:p>
            <a:r>
              <a:rPr lang="en-US" u="sng" dirty="0" smtClean="0"/>
              <a:t>Who manages</a:t>
            </a:r>
            <a:r>
              <a:rPr lang="en-US" dirty="0" smtClean="0"/>
              <a:t> the DC operations?</a:t>
            </a:r>
          </a:p>
          <a:p>
            <a:pPr lvl="1"/>
            <a:r>
              <a:rPr lang="en-US" b="0" dirty="0" smtClean="0"/>
              <a:t>Self managed – own/rent/lease</a:t>
            </a:r>
          </a:p>
          <a:p>
            <a:pPr lvl="1"/>
            <a:r>
              <a:rPr lang="en-US" b="0" dirty="0" smtClean="0"/>
              <a:t>Customer managed – shipment specific</a:t>
            </a:r>
          </a:p>
          <a:p>
            <a:r>
              <a:rPr lang="en-US" u="sng" dirty="0" smtClean="0"/>
              <a:t>How long</a:t>
            </a:r>
            <a:r>
              <a:rPr lang="en-US" dirty="0" smtClean="0"/>
              <a:t> has the DC been used?</a:t>
            </a:r>
          </a:p>
          <a:p>
            <a:r>
              <a:rPr lang="en-US" u="sng" dirty="0" smtClean="0"/>
              <a:t>What operations</a:t>
            </a:r>
            <a:r>
              <a:rPr lang="en-US" dirty="0" smtClean="0"/>
              <a:t> are carried out?</a:t>
            </a:r>
          </a:p>
          <a:p>
            <a:r>
              <a:rPr lang="en-US" dirty="0" smtClean="0"/>
              <a:t>Would you consider </a:t>
            </a:r>
            <a:r>
              <a:rPr lang="en-US" u="sng" dirty="0" smtClean="0"/>
              <a:t>relocating</a:t>
            </a:r>
            <a:r>
              <a:rPr lang="en-US" dirty="0" smtClean="0"/>
              <a:t> the DC?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 Experiment</a:t>
            </a:r>
            <a:br>
              <a:rPr lang="en-US" dirty="0" smtClean="0"/>
            </a:br>
            <a:r>
              <a:rPr lang="en-US" b="0" i="1" dirty="0" smtClean="0"/>
              <a:t>Model Results - Multimodal Option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856163" y="4162556"/>
          <a:ext cx="3904488" cy="7881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6833"/>
                <a:gridCol w="1686525"/>
                <a:gridCol w="644253"/>
                <a:gridCol w="536877"/>
              </a:tblGrid>
              <a:tr h="257460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/>
                        <a:t>Time Spline (Applied if TT &gt; 24 hours)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Truck</a:t>
                      </a:r>
                      <a:endParaRPr lang="en-US" sz="11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0.127</a:t>
                      </a:r>
                      <a:endParaRPr lang="en-US" sz="11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/>
                        <a:t>5.4</a:t>
                      </a:r>
                      <a:endParaRPr lang="en-US" sz="1100" b="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70031">
                <a:tc vMerge="1"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Truck Ferry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0.131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4.7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242033">
                <a:tc vMerge="1"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Truck on Rail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0.109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4.3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856163" y="3087370"/>
          <a:ext cx="3904488" cy="10751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6833"/>
                <a:gridCol w="1686525"/>
                <a:gridCol w="644253"/>
                <a:gridCol w="536877"/>
              </a:tblGrid>
              <a:tr h="408053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Cost Spline (Applied  If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Cost &gt; $900)</a:t>
                      </a:r>
                    </a:p>
                    <a:p>
                      <a:endParaRPr lang="en-US" sz="11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Truck</a:t>
                      </a:r>
                      <a:endParaRPr lang="en-US" sz="11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/>
                        <a:t>0.0013</a:t>
                      </a:r>
                      <a:endParaRPr lang="en-US" sz="11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/>
                        <a:t>4.5</a:t>
                      </a:r>
                      <a:endParaRPr lang="en-US" sz="1100" b="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53">
                <a:tc vMerge="1"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Truck Ferry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0.0015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4.5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40969">
                <a:tc vMerge="1"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Truck on Rail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0.0014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4.3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Content Placeholder 3"/>
          <p:cNvGraphicFramePr>
            <a:graphicFrameLocks/>
          </p:cNvGraphicFramePr>
          <p:nvPr/>
        </p:nvGraphicFramePr>
        <p:xfrm>
          <a:off x="4856163" y="1365250"/>
          <a:ext cx="3904488" cy="1722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6833"/>
                <a:gridCol w="1686525"/>
                <a:gridCol w="644253"/>
                <a:gridCol w="536877"/>
              </a:tblGrid>
              <a:tr h="334738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Coefficient Description</a:t>
                      </a:r>
                      <a:endParaRPr lang="en-US" sz="11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endParaRPr lang="en-US" sz="11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T-Stat</a:t>
                      </a:r>
                      <a:endParaRPr lang="en-US" sz="11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2318">
                <a:tc rowSpan="5">
                  <a:txBody>
                    <a:bodyPr/>
                    <a:lstStyle/>
                    <a:p>
                      <a:r>
                        <a:rPr lang="en-US" sz="1100" b="1" dirty="0" smtClean="0"/>
                        <a:t>Time (hours)</a:t>
                      </a:r>
                      <a:endParaRPr lang="en-US" sz="11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Truck 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-0.1380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-6.1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35908">
                <a:tc vMerge="1"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Truck Ferry 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-0.1430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-5.5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10">
                <a:tc vMerge="1"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Truck on Rail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-0.1190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-4.9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15656">
                <a:tc vMerge="1"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Rail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-0.0122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-2.2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Rail Float 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-0.0122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-2.2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64592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Content Placeholder 3"/>
          <p:cNvGraphicFramePr>
            <a:graphicFrameLocks/>
          </p:cNvGraphicFramePr>
          <p:nvPr/>
        </p:nvGraphicFramePr>
        <p:xfrm>
          <a:off x="657224" y="1365250"/>
          <a:ext cx="3903664" cy="1722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85826"/>
                <a:gridCol w="1836956"/>
                <a:gridCol w="644117"/>
                <a:gridCol w="536765"/>
              </a:tblGrid>
              <a:tr h="25179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Coefficient Description</a:t>
                      </a:r>
                      <a:endParaRPr lang="en-US" sz="11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  <a:endParaRPr lang="en-US" sz="11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T-Stat</a:t>
                      </a:r>
                      <a:endParaRPr lang="en-US" sz="11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1795">
                <a:tc rowSpan="5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100" b="1" dirty="0" smtClean="0"/>
                        <a:t>Constant</a:t>
                      </a:r>
                      <a:endParaRPr lang="en-US" sz="11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100" dirty="0" smtClean="0"/>
                        <a:t>Truck Ferry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-1.53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-10.2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100" dirty="0" smtClean="0"/>
                        <a:t>Truck on</a:t>
                      </a:r>
                      <a:r>
                        <a:rPr lang="en-US" sz="1100" baseline="0" dirty="0" smtClean="0"/>
                        <a:t> Rail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-1.69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-9.5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100" dirty="0" smtClean="0"/>
                        <a:t>Rail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-4.69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-4.4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100" dirty="0" smtClean="0"/>
                        <a:t>Rail Float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-4.23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-5.1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100" dirty="0" smtClean="0"/>
                        <a:t>Truck Only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Base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Content Placeholder 3"/>
          <p:cNvGraphicFramePr>
            <a:graphicFrameLocks/>
          </p:cNvGraphicFramePr>
          <p:nvPr/>
        </p:nvGraphicFramePr>
        <p:xfrm>
          <a:off x="657224" y="3087370"/>
          <a:ext cx="3903664" cy="777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85826"/>
                <a:gridCol w="1836956"/>
                <a:gridCol w="644117"/>
                <a:gridCol w="536765"/>
              </a:tblGrid>
              <a:tr h="251795"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100" dirty="0" smtClean="0"/>
                        <a:t>On-Time Reliability</a:t>
                      </a:r>
                      <a:endParaRPr lang="en-US" sz="11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100" b="0" dirty="0" smtClean="0"/>
                        <a:t>Low (&lt;85% on time)</a:t>
                      </a:r>
                      <a:endParaRPr lang="en-US" sz="11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/>
                        <a:t>-1.03</a:t>
                      </a:r>
                      <a:endParaRPr lang="en-US" sz="11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/>
                        <a:t>-6.0</a:t>
                      </a:r>
                      <a:endParaRPr lang="en-US" sz="11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Medium (85-90% on time)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-0.34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-3.1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22430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High (&gt;90% on time)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Base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57224" y="3866515"/>
          <a:ext cx="3903664" cy="2407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85826"/>
                <a:gridCol w="1836956"/>
                <a:gridCol w="644117"/>
                <a:gridCol w="536765"/>
              </a:tblGrid>
              <a:tr h="251795">
                <a:tc rowSpan="8">
                  <a:txBody>
                    <a:bodyPr/>
                    <a:lstStyle/>
                    <a:p>
                      <a:r>
                        <a:rPr lang="en-US" sz="1100" dirty="0" smtClean="0"/>
                        <a:t>Shipment Cost by Commodity</a:t>
                      </a:r>
                      <a:endParaRPr lang="en-US" sz="11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Agricultural Goods</a:t>
                      </a:r>
                      <a:endParaRPr lang="en-US" sz="11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/>
                        <a:t>-0.0028</a:t>
                      </a:r>
                      <a:endParaRPr lang="en-US" sz="11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/>
                        <a:t>-3.1</a:t>
                      </a:r>
                      <a:endParaRPr lang="en-US" sz="11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Metal and Mining Goods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-0.0035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-3.9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Construction</a:t>
                      </a:r>
                      <a:r>
                        <a:rPr lang="en-US" sz="1100" baseline="0" dirty="0" smtClean="0"/>
                        <a:t> Goods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-0.0033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-5.7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Chemical Goods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-0.0045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-6.6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Wood and Paper Goods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-0.0036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-5.2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Electronics Goods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-0.0034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-5.7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Transportation and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Utility Goods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-0.0026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-3.7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251795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Wholesale and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Retail Goods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-0.0036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73152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-7.5</a:t>
                      </a:r>
                      <a:endParaRPr lang="en-US" sz="11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1371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44524" y="1787525"/>
          <a:ext cx="3903664" cy="128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664"/>
              </a:tblGrid>
              <a:tr h="12853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57224" y="3065463"/>
          <a:ext cx="3903664" cy="785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664"/>
              </a:tblGrid>
              <a:tr h="7858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848606" y="1800225"/>
          <a:ext cx="3904488" cy="1265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4488"/>
              </a:tblGrid>
              <a:tr h="12652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4865975" y="3065463"/>
          <a:ext cx="3903066" cy="1076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066"/>
              </a:tblGrid>
              <a:tr h="1076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865975" y="4141788"/>
          <a:ext cx="3896100" cy="787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6100"/>
              </a:tblGrid>
              <a:tr h="787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57224" y="3874422"/>
          <a:ext cx="3903664" cy="2393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664"/>
              </a:tblGrid>
              <a:tr h="239382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713" marR="90713" marT="45357" marB="4535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Content Placeholder 2"/>
          <p:cNvSpPr txBox="1">
            <a:spLocks/>
          </p:cNvSpPr>
          <p:nvPr/>
        </p:nvSpPr>
        <p:spPr>
          <a:xfrm>
            <a:off x="457200" y="16835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872941" y="5028883"/>
          <a:ext cx="3896100" cy="1053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3350"/>
                <a:gridCol w="1322750"/>
              </a:tblGrid>
              <a:tr h="27297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  <a:latin typeface="+mj-lt"/>
                          <a:cs typeface="Times New Roman" pitchFamily="18" charset="0"/>
                        </a:rPr>
                        <a:t>Model Fit</a:t>
                      </a:r>
                      <a:endParaRPr lang="en-US" sz="11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/>
                          </a:solidFill>
                          <a:latin typeface="+mj-lt"/>
                          <a:cs typeface="Times New Roman" pitchFamily="18" charset="0"/>
                        </a:rPr>
                        <a:t>Value</a:t>
                      </a:r>
                      <a:endParaRPr lang="en-US" sz="11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j-lt"/>
                          <a:cs typeface="Times New Roman" pitchFamily="18" charset="0"/>
                        </a:rPr>
                        <a:t>Pseudo R2 (0)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j-lt"/>
                          <a:cs typeface="Times New Roman" pitchFamily="18" charset="0"/>
                        </a:rPr>
                        <a:t>0.345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j-lt"/>
                          <a:cs typeface="Times New Roman" pitchFamily="18" charset="0"/>
                        </a:rPr>
                        <a:t>Pseudo R2 (c)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j-lt"/>
                          <a:cs typeface="Times New Roman" pitchFamily="18" charset="0"/>
                        </a:rPr>
                        <a:t>0.149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j-lt"/>
                          <a:cs typeface="Times New Roman" pitchFamily="18" charset="0"/>
                        </a:rPr>
                        <a:t>Number of Observations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j-lt"/>
                          <a:cs typeface="Times New Roman" pitchFamily="18" charset="0"/>
                        </a:rPr>
                        <a:t>1,093</a:t>
                      </a:r>
                      <a:endParaRPr lang="en-US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Value of Time (</a:t>
            </a:r>
            <a:r>
              <a:rPr lang="en-US" dirty="0" err="1" smtClean="0"/>
              <a:t>VOT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VOT</a:t>
            </a:r>
            <a:r>
              <a:rPr lang="en-US" dirty="0" smtClean="0"/>
              <a:t> is the $’s willing to pay to save time or the $’s to accept for lost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803288" y="3325091"/>
            <a:ext cx="3633137" cy="119940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i="1" dirty="0" smtClean="0">
                <a:latin typeface="+mj-lt"/>
                <a:cs typeface="Tahoma" pitchFamily="34" charset="0"/>
              </a:rPr>
              <a:t>Impedance Function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(Composite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 cost: distance, travel time, toll, operating costs,..)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803289" y="4833257"/>
            <a:ext cx="3633136" cy="391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i="1" noProof="0" dirty="0" smtClean="0">
                <a:latin typeface="+mj-lt"/>
                <a:cs typeface="Tahoma" pitchFamily="34" charset="0"/>
              </a:rPr>
              <a:t>Skims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</p:txBody>
      </p:sp>
      <p:cxnSp>
        <p:nvCxnSpPr>
          <p:cNvPr id="13" name="Straight Arrow Connector 12"/>
          <p:cNvCxnSpPr>
            <a:stCxn id="7" idx="2"/>
            <a:endCxn id="8" idx="0"/>
          </p:cNvCxnSpPr>
          <p:nvPr/>
        </p:nvCxnSpPr>
        <p:spPr>
          <a:xfrm rot="5400000">
            <a:off x="4465478" y="4678877"/>
            <a:ext cx="30875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/>
          <p:cNvSpPr txBox="1">
            <a:spLocks/>
          </p:cNvSpPr>
          <p:nvPr/>
        </p:nvSpPr>
        <p:spPr>
          <a:xfrm>
            <a:off x="2801701" y="2559729"/>
            <a:ext cx="3634724" cy="343188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i="1" dirty="0" err="1" smtClean="0">
                <a:latin typeface="+mj-lt"/>
                <a:cs typeface="Tahoma" pitchFamily="34" charset="0"/>
              </a:rPr>
              <a:t>VOT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2804082" y="5462649"/>
            <a:ext cx="3632343" cy="859538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i="1" noProof="0" dirty="0" smtClean="0">
                <a:latin typeface="+mj-lt"/>
                <a:cs typeface="Tahoma" pitchFamily="34" charset="0"/>
              </a:rPr>
              <a:t>Model Application &amp; Traffic Assignment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(Congestion, Delay, Emissions)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</p:txBody>
      </p:sp>
      <p:cxnSp>
        <p:nvCxnSpPr>
          <p:cNvPr id="29" name="Straight Arrow Connector 28"/>
          <p:cNvCxnSpPr>
            <a:stCxn id="8" idx="2"/>
            <a:endCxn id="27" idx="0"/>
          </p:cNvCxnSpPr>
          <p:nvPr/>
        </p:nvCxnSpPr>
        <p:spPr>
          <a:xfrm rot="16200000" flipH="1">
            <a:off x="4501302" y="5343697"/>
            <a:ext cx="237506" cy="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6" idx="2"/>
            <a:endCxn id="7" idx="0"/>
          </p:cNvCxnSpPr>
          <p:nvPr/>
        </p:nvCxnSpPr>
        <p:spPr>
          <a:xfrm rot="16200000" flipH="1">
            <a:off x="4408373" y="3113607"/>
            <a:ext cx="42217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Experiment</a:t>
            </a:r>
            <a:br>
              <a:rPr lang="en-US" dirty="0" smtClean="0"/>
            </a:br>
            <a:r>
              <a:rPr lang="en-US" b="0" i="1" dirty="0" smtClean="0"/>
              <a:t>Multimodal Model Evaluation-Values of Time ($/hr)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9" name="Content Placeholder 5"/>
          <p:cNvGraphicFramePr>
            <a:graphicFrameLocks/>
          </p:cNvGraphicFramePr>
          <p:nvPr/>
        </p:nvGraphicFramePr>
        <p:xfrm>
          <a:off x="608163" y="1342547"/>
          <a:ext cx="7965924" cy="44375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8142"/>
                <a:gridCol w="1040234"/>
                <a:gridCol w="1023457"/>
                <a:gridCol w="1073791"/>
                <a:gridCol w="1098958"/>
                <a:gridCol w="1132514"/>
                <a:gridCol w="998828"/>
              </a:tblGrid>
              <a:tr h="63955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2"/>
                          </a:solidFill>
                        </a:rPr>
                        <a:t>Commodity Type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Truck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Truck Ferry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Truck on Rail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6790">
                <a:tc vMerge="1">
                  <a:txBody>
                    <a:bodyPr/>
                    <a:lstStyle/>
                    <a:p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Short Trips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98">
                <a:tc vMerge="1">
                  <a:txBody>
                    <a:bodyPr/>
                    <a:lstStyle/>
                    <a:p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High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Low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High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Low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High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Low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8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Agriculture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$92.00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$49.30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$85.00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$42.50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$110.00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$51.10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</a:tr>
              <a:tr h="378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Metal and Mining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$62.70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$39.40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$56.70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$34.00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$71.50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$40.90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</a:tr>
              <a:tr h="369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Construction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$69.00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$41.80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$62.60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$36.10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$79.40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$43.30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</a:tr>
              <a:tr h="36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Chemical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$43.10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$30.70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$38.40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$26.40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$47.70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$31.80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</a:tr>
              <a:tr h="371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Wood and Paper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$60.00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$38.30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$54.10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$33.10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$68.10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$39.70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</a:tr>
              <a:tr h="371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Electronics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$65.70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$40.60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$59.50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$35.00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$75.30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$42.10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</a:tr>
              <a:tr h="460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Transportation </a:t>
                      </a:r>
                      <a:r>
                        <a:rPr lang="en-US" sz="1200" u="none" strike="noStrike" dirty="0" smtClean="0"/>
                        <a:t/>
                      </a:r>
                      <a:br>
                        <a:rPr lang="en-US" sz="1200" u="none" strike="noStrike" dirty="0" smtClean="0"/>
                      </a:br>
                      <a:r>
                        <a:rPr lang="en-US" sz="1200" u="none" strike="noStrike" dirty="0" smtClean="0"/>
                        <a:t>and </a:t>
                      </a:r>
                      <a:r>
                        <a:rPr lang="en-US" sz="1200" u="none" strike="noStrike" dirty="0"/>
                        <a:t>Utility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$106.20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$53.10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$99.20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$45.80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$130.00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$55.00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</a:tr>
              <a:tr h="350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Wholesale and Retail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$60.00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$38.30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$54.10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$33.10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$68.10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$39.70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14564" y="3844290"/>
          <a:ext cx="103663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31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14561" y="4221259"/>
          <a:ext cx="10366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36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251206" y="4221259"/>
          <a:ext cx="1028699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699"/>
              </a:tblGrid>
              <a:tr h="288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288603" y="4221259"/>
          <a:ext cx="10588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62"/>
              </a:tblGrid>
              <a:tr h="327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214559" y="4221259"/>
          <a:ext cx="103664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40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214561" y="4221259"/>
          <a:ext cx="10366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36"/>
              </a:tblGrid>
              <a:tr h="222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451600" y="4221259"/>
          <a:ext cx="113188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888"/>
              </a:tblGrid>
              <a:tr h="327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214561" y="2729865"/>
          <a:ext cx="103663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36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214562" y="3095625"/>
          <a:ext cx="103663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34"/>
              </a:tblGrid>
              <a:tr h="34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214562" y="3470275"/>
          <a:ext cx="103663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34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214560" y="4221259"/>
          <a:ext cx="1036639" cy="365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39"/>
              </a:tblGrid>
              <a:tr h="365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214561" y="4601528"/>
          <a:ext cx="1036637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37"/>
              </a:tblGrid>
              <a:tr h="334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214561" y="4967288"/>
          <a:ext cx="1036636" cy="441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36"/>
              </a:tblGrid>
              <a:tr h="441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214561" y="5406708"/>
          <a:ext cx="1036637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637"/>
              </a:tblGrid>
              <a:tr h="363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Content Placeholder 5"/>
          <p:cNvGraphicFramePr>
            <a:graphicFrameLocks/>
          </p:cNvGraphicFramePr>
          <p:nvPr/>
        </p:nvGraphicFramePr>
        <p:xfrm>
          <a:off x="608163" y="1342547"/>
          <a:ext cx="7965924" cy="44375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8142"/>
                <a:gridCol w="1040234"/>
                <a:gridCol w="1023457"/>
                <a:gridCol w="1073791"/>
                <a:gridCol w="1098958"/>
                <a:gridCol w="1132514"/>
                <a:gridCol w="998828"/>
              </a:tblGrid>
              <a:tr h="63955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2"/>
                          </a:solidFill>
                        </a:rPr>
                        <a:t>Commodity Type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Truck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Truck Ferry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Truck on Rail</a:t>
                      </a:r>
                      <a:endParaRPr lang="en-US" sz="14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6790">
                <a:tc vMerge="1">
                  <a:txBody>
                    <a:bodyPr/>
                    <a:lstStyle/>
                    <a:p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Short Trips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98">
                <a:tc vMerge="1">
                  <a:txBody>
                    <a:bodyPr/>
                    <a:lstStyle/>
                    <a:p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High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Low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High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Low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High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2"/>
                          </a:solidFill>
                        </a:rPr>
                        <a:t>Low Cost</a:t>
                      </a:r>
                      <a:endParaRPr lang="en-US" sz="1400" b="1" kern="1200" dirty="0" smtClean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8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Agriculture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F0FF"/>
                    </a:solidFill>
                  </a:tcPr>
                </a:tc>
              </a:tr>
              <a:tr h="378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Metal and Mining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</a:tr>
              <a:tr h="369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Construction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</a:tr>
              <a:tr h="36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Chemical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</a:tr>
              <a:tr h="371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Wood and Paper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</a:tr>
              <a:tr h="371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Electronics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</a:tr>
              <a:tr h="460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Transportation </a:t>
                      </a:r>
                      <a:r>
                        <a:rPr lang="en-US" sz="1200" u="none" strike="noStrike" dirty="0" smtClean="0"/>
                        <a:t/>
                      </a:r>
                      <a:br>
                        <a:rPr lang="en-US" sz="1200" u="none" strike="noStrike" dirty="0" smtClean="0"/>
                      </a:br>
                      <a:r>
                        <a:rPr lang="en-US" sz="1200" u="none" strike="noStrike" dirty="0" smtClean="0"/>
                        <a:t>and </a:t>
                      </a:r>
                      <a:r>
                        <a:rPr lang="en-US" sz="1200" u="none" strike="noStrike" dirty="0"/>
                        <a:t>Utility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C2F0FF"/>
                    </a:solidFill>
                  </a:tcPr>
                </a:tc>
              </a:tr>
              <a:tr h="350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Wholesale and Retail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258163" y="3640591"/>
            <a:ext cx="628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SINGLE VALUE OF TIME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Management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70577"/>
            <a:ext cx="8229600" cy="4525963"/>
          </a:xfrm>
        </p:spPr>
        <p:txBody>
          <a:bodyPr lIns="0"/>
          <a:lstStyle/>
          <a:p>
            <a:r>
              <a:rPr lang="en-US" dirty="0" smtClean="0"/>
              <a:t>“We will pay for better options”</a:t>
            </a:r>
          </a:p>
          <a:p>
            <a:pPr lvl="1">
              <a:spcBef>
                <a:spcPts val="400"/>
              </a:spcBef>
            </a:pPr>
            <a:r>
              <a:rPr lang="en-US" b="0" i="1" dirty="0" smtClean="0"/>
              <a:t>High shipment costs + short trips </a:t>
            </a:r>
            <a:r>
              <a:rPr lang="en-US" b="0" dirty="0" smtClean="0"/>
              <a:t>=</a:t>
            </a:r>
            <a:r>
              <a:rPr lang="en-US" dirty="0" smtClean="0"/>
              <a:t> High willingness-to-pay</a:t>
            </a:r>
          </a:p>
          <a:p>
            <a:pPr lvl="1">
              <a:spcBef>
                <a:spcPts val="400"/>
              </a:spcBef>
            </a:pPr>
            <a:r>
              <a:rPr lang="en-US" b="0" i="1" dirty="0" smtClean="0"/>
              <a:t>Low shipment costs  + long trips</a:t>
            </a:r>
            <a:r>
              <a:rPr lang="en-US" dirty="0" smtClean="0"/>
              <a:t>  </a:t>
            </a:r>
            <a:r>
              <a:rPr lang="en-US" b="0" dirty="0" smtClean="0"/>
              <a:t>=</a:t>
            </a:r>
            <a:r>
              <a:rPr lang="en-US" dirty="0" smtClean="0"/>
              <a:t> Large time savings required</a:t>
            </a:r>
          </a:p>
          <a:p>
            <a:pPr lvl="1">
              <a:spcBef>
                <a:spcPts val="400"/>
              </a:spcBef>
            </a:pPr>
            <a:r>
              <a:rPr lang="en-US" b="0" i="1" dirty="0" smtClean="0"/>
              <a:t>Single value of time - </a:t>
            </a:r>
            <a:r>
              <a:rPr lang="en-US" dirty="0" smtClean="0"/>
              <a:t>oversimplification</a:t>
            </a:r>
          </a:p>
          <a:p>
            <a:r>
              <a:rPr lang="en-US" dirty="0" smtClean="0"/>
              <a:t>Impact of “congestion” pricing</a:t>
            </a:r>
          </a:p>
          <a:p>
            <a:pPr lvl="1">
              <a:spcBef>
                <a:spcPts val="400"/>
              </a:spcBef>
            </a:pPr>
            <a:r>
              <a:rPr lang="en-US" b="0" i="1" dirty="0" smtClean="0"/>
              <a:t>Tolls &gt; $60</a:t>
            </a:r>
            <a:r>
              <a:rPr lang="en-US" dirty="0" smtClean="0"/>
              <a:t> – Most trucks will reroute</a:t>
            </a:r>
          </a:p>
          <a:p>
            <a:pPr lvl="1">
              <a:spcBef>
                <a:spcPts val="400"/>
              </a:spcBef>
            </a:pPr>
            <a:r>
              <a:rPr lang="en-US" b="0" i="1" dirty="0" smtClean="0"/>
              <a:t>Tolls~ $30  </a:t>
            </a:r>
            <a:r>
              <a:rPr lang="en-US" dirty="0" smtClean="0"/>
              <a:t>– Short-haul trucks will pay </a:t>
            </a:r>
          </a:p>
          <a:p>
            <a:pPr lvl="1">
              <a:spcBef>
                <a:spcPts val="400"/>
              </a:spcBef>
            </a:pPr>
            <a:r>
              <a:rPr lang="en-US" b="0" i="1" dirty="0" smtClean="0"/>
              <a:t>Tolls &lt; $10 </a:t>
            </a:r>
            <a:r>
              <a:rPr lang="en-US" dirty="0" smtClean="0"/>
              <a:t>– No rerouting, but revenue generation</a:t>
            </a:r>
          </a:p>
          <a:p>
            <a:r>
              <a:rPr lang="en-US" dirty="0" smtClean="0"/>
              <a:t>Night-time delivery option – great interest</a:t>
            </a:r>
          </a:p>
          <a:p>
            <a:pPr lvl="1">
              <a:spcBef>
                <a:spcPts val="400"/>
              </a:spcBef>
            </a:pPr>
            <a:r>
              <a:rPr lang="en-US" b="0" dirty="0" smtClean="0"/>
              <a:t>Local governance laws</a:t>
            </a:r>
          </a:p>
          <a:p>
            <a:pPr lvl="1">
              <a:spcBef>
                <a:spcPts val="400"/>
              </a:spcBef>
            </a:pPr>
            <a:r>
              <a:rPr lang="en-US" b="0" dirty="0" smtClean="0"/>
              <a:t>Maintaining off-hour crew and facility</a:t>
            </a:r>
          </a:p>
          <a:p>
            <a:pPr>
              <a:spcBef>
                <a:spcPts val="4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Assessment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70577"/>
            <a:ext cx="8229600" cy="4525963"/>
          </a:xfrm>
        </p:spPr>
        <p:txBody>
          <a:bodyPr lIns="0"/>
          <a:lstStyle/>
          <a:p>
            <a:r>
              <a:rPr lang="en-US" dirty="0" smtClean="0"/>
              <a:t>Relocation of distribution centers &amp; mode switching</a:t>
            </a:r>
          </a:p>
          <a:p>
            <a:pPr lvl="1">
              <a:spcBef>
                <a:spcPts val="400"/>
              </a:spcBef>
            </a:pPr>
            <a:r>
              <a:rPr lang="en-US" b="0" dirty="0" smtClean="0"/>
              <a:t>Carriers interested in relocation – business efficiency</a:t>
            </a:r>
          </a:p>
          <a:p>
            <a:pPr lvl="1">
              <a:spcBef>
                <a:spcPts val="400"/>
              </a:spcBef>
            </a:pPr>
            <a:r>
              <a:rPr lang="en-US" b="0" dirty="0" smtClean="0"/>
              <a:t>Tenants in their third or fourth year most likely to relocate</a:t>
            </a:r>
          </a:p>
          <a:p>
            <a:pPr lvl="1">
              <a:spcBef>
                <a:spcPts val="400"/>
              </a:spcBef>
            </a:pPr>
            <a:r>
              <a:rPr lang="en-US" b="0" dirty="0" smtClean="0"/>
              <a:t>Large establishments unlikely to relocate</a:t>
            </a:r>
          </a:p>
          <a:p>
            <a:r>
              <a:rPr lang="en-US" dirty="0" smtClean="0"/>
              <a:t>Multimodal options</a:t>
            </a:r>
          </a:p>
          <a:p>
            <a:pPr lvl="1">
              <a:spcBef>
                <a:spcPts val="400"/>
              </a:spcBef>
            </a:pPr>
            <a:r>
              <a:rPr lang="en-US" b="0" dirty="0" smtClean="0"/>
              <a:t>Low preference to switch from truck</a:t>
            </a:r>
          </a:p>
          <a:p>
            <a:pPr lvl="1">
              <a:spcBef>
                <a:spcPts val="400"/>
              </a:spcBef>
            </a:pPr>
            <a:r>
              <a:rPr lang="en-US" b="0" dirty="0" smtClean="0"/>
              <a:t>Likely rail adopters are industries with low </a:t>
            </a:r>
            <a:r>
              <a:rPr lang="en-US" b="0" dirty="0" err="1" smtClean="0"/>
              <a:t>VoT</a:t>
            </a:r>
            <a:r>
              <a:rPr lang="en-US" b="0" dirty="0" smtClean="0"/>
              <a:t> (bulk)</a:t>
            </a:r>
          </a:p>
          <a:p>
            <a:pPr lvl="1">
              <a:spcBef>
                <a:spcPts val="400"/>
              </a:spcBef>
            </a:pPr>
            <a:r>
              <a:rPr lang="en-US" b="0" dirty="0" smtClean="0"/>
              <a:t>Trucks on rail/ferry – greater chance of adoption</a:t>
            </a:r>
          </a:p>
          <a:p>
            <a:r>
              <a:rPr lang="en-US" dirty="0" smtClean="0"/>
              <a:t>Insight into freight decision-making</a:t>
            </a:r>
          </a:p>
          <a:p>
            <a:pPr lvl="1">
              <a:spcBef>
                <a:spcPts val="400"/>
              </a:spcBef>
            </a:pPr>
            <a:r>
              <a:rPr lang="en-US" b="0" dirty="0" smtClean="0"/>
              <a:t>Travel time, cost, on-time performance – all critical</a:t>
            </a:r>
          </a:p>
          <a:p>
            <a:pPr lvl="1">
              <a:spcBef>
                <a:spcPts val="400"/>
              </a:spcBef>
            </a:pPr>
            <a:r>
              <a:rPr lang="en-US" b="0" dirty="0" smtClean="0"/>
              <a:t>Vary by distance, industry/commodity, </a:t>
            </a:r>
            <a:r>
              <a:rPr lang="en-US" b="0" smtClean="0"/>
              <a:t>transportation cost</a:t>
            </a:r>
            <a:endParaRPr lang="en-US" b="0" dirty="0" smtClean="0"/>
          </a:p>
          <a:p>
            <a:pPr lvl="1">
              <a:spcBef>
                <a:spcPts val="400"/>
              </a:spcBef>
            </a:pPr>
            <a:r>
              <a:rPr lang="en-US" b="0" dirty="0" smtClean="0"/>
              <a:t>First step for agent-based modeling</a:t>
            </a:r>
          </a:p>
          <a:p>
            <a:pPr>
              <a:spcBef>
                <a:spcPts val="400"/>
              </a:spcBef>
            </a:pP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Model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</a:t>
            </a:r>
            <a:r>
              <a:rPr lang="en-US" dirty="0" err="1" smtClean="0"/>
              <a:t>EIS</a:t>
            </a:r>
            <a:r>
              <a:rPr lang="en-US" dirty="0" smtClean="0"/>
              <a:t> and Final </a:t>
            </a:r>
            <a:r>
              <a:rPr lang="en-US" dirty="0" err="1" smtClean="0"/>
              <a:t>EIS</a:t>
            </a:r>
            <a:r>
              <a:rPr lang="en-US" dirty="0" smtClean="0"/>
              <a:t> study underway</a:t>
            </a:r>
          </a:p>
          <a:p>
            <a:r>
              <a:rPr lang="en-US" dirty="0" smtClean="0"/>
              <a:t>Results integrated with planning model</a:t>
            </a:r>
          </a:p>
          <a:p>
            <a:pPr lvl="1"/>
            <a:r>
              <a:rPr lang="en-US" b="0" dirty="0" smtClean="0"/>
              <a:t>Test impact on delay, emissions, peak congestion</a:t>
            </a:r>
          </a:p>
          <a:p>
            <a:r>
              <a:rPr lang="en-US" dirty="0" smtClean="0"/>
              <a:t>Several alternatives tested</a:t>
            </a:r>
          </a:p>
          <a:p>
            <a:pPr lvl="1"/>
            <a:r>
              <a:rPr lang="en-US" b="0" dirty="0" smtClean="0"/>
              <a:t>Quantify “switching” from truck</a:t>
            </a:r>
          </a:p>
          <a:p>
            <a:pPr lvl="1"/>
            <a:r>
              <a:rPr lang="en-US" b="0" dirty="0" smtClean="0"/>
              <a:t>Quantify “switching” time period</a:t>
            </a:r>
          </a:p>
          <a:p>
            <a:pPr lvl="1"/>
            <a:r>
              <a:rPr lang="en-US" b="0" dirty="0" smtClean="0"/>
              <a:t>Cost-benefit analysis for each alternative</a:t>
            </a:r>
          </a:p>
          <a:p>
            <a:pPr lvl="1"/>
            <a:r>
              <a:rPr lang="en-US" b="0" dirty="0" smtClean="0"/>
              <a:t>Identify most suitable options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Any Questions?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05"/>
            <a:ext cx="8229600" cy="4525963"/>
          </a:xfrm>
        </p:spPr>
        <p:txBody>
          <a:bodyPr/>
          <a:lstStyle/>
          <a:p>
            <a:r>
              <a:rPr lang="en-US" dirty="0" smtClean="0"/>
              <a:t>Three unique sets of “choice” models</a:t>
            </a:r>
          </a:p>
          <a:p>
            <a:pPr lvl="1"/>
            <a:r>
              <a:rPr lang="en-US" b="0" dirty="0" smtClean="0"/>
              <a:t>Disaggregate models</a:t>
            </a:r>
          </a:p>
          <a:p>
            <a:pPr lvl="1"/>
            <a:r>
              <a:rPr lang="en-US" b="0" dirty="0" smtClean="0"/>
              <a:t>Segmented by industry</a:t>
            </a:r>
          </a:p>
          <a:p>
            <a:r>
              <a:rPr lang="en-US" dirty="0" smtClean="0"/>
              <a:t>Truck decision-making</a:t>
            </a:r>
          </a:p>
          <a:p>
            <a:pPr lvl="1"/>
            <a:r>
              <a:rPr lang="en-US" b="0" dirty="0" smtClean="0"/>
              <a:t>Route preference – time, toll, on-time reliability</a:t>
            </a:r>
          </a:p>
          <a:p>
            <a:pPr lvl="1"/>
            <a:r>
              <a:rPr lang="en-US" b="0" dirty="0" smtClean="0"/>
              <a:t>Day vs. night preference</a:t>
            </a:r>
          </a:p>
          <a:p>
            <a:r>
              <a:rPr lang="en-US" dirty="0" smtClean="0"/>
              <a:t>Multimodal decision-making</a:t>
            </a:r>
          </a:p>
          <a:p>
            <a:pPr lvl="1"/>
            <a:r>
              <a:rPr lang="en-US" b="0" dirty="0" smtClean="0"/>
              <a:t>Truck vs. water vs. rail crossings</a:t>
            </a:r>
          </a:p>
          <a:p>
            <a:r>
              <a:rPr lang="en-US" dirty="0" smtClean="0"/>
              <a:t>Distribution center decision-making</a:t>
            </a:r>
          </a:p>
          <a:p>
            <a:pPr lvl="1"/>
            <a:r>
              <a:rPr lang="en-US" b="0" dirty="0" smtClean="0"/>
              <a:t>Use – Yes/No</a:t>
            </a:r>
          </a:p>
          <a:p>
            <a:pPr lvl="1"/>
            <a:r>
              <a:rPr lang="en-US" b="0" dirty="0" smtClean="0"/>
              <a:t>Relocate – Yes/No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Choice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28600" y="1258527"/>
          <a:ext cx="4152900" cy="14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058424"/>
                <a:gridCol w="685241"/>
                <a:gridCol w="571035"/>
              </a:tblGrid>
              <a:tr h="284211"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 Description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T-Stat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211"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On-Time Reliability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Low Reliability (&lt;85% on time)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-0.758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-4.4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895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Medium Reliability (85-90% on time)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-0.275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-1.4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163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High Reliability (&gt;90% on time)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Base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228600" y="1258527"/>
          <a:ext cx="4152900" cy="3702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735"/>
                <a:gridCol w="2025889"/>
                <a:gridCol w="685241"/>
                <a:gridCol w="571035"/>
              </a:tblGrid>
              <a:tr h="284211"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 Description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T-Stat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211"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On-Time Reliability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Low Reliability (&lt;85% on time)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-0.758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-4.4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895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Medium Reliability (85-90% on time)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-0.275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-1.4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163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High Reliability (&gt;90% on time)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Base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211">
                <a:tc rowSpan="8"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Shipment Cost by Commodity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Agricultural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-0.0108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-4.4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211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Metal and Mining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-0.0095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-5.0</a:t>
                      </a:r>
                    </a:p>
                  </a:txBody>
                  <a:tcPr/>
                </a:tc>
              </a:tr>
              <a:tr h="284211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Construction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-0.0086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-7.0</a:t>
                      </a:r>
                    </a:p>
                  </a:txBody>
                  <a:tcPr/>
                </a:tc>
              </a:tr>
              <a:tr h="284211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Chemical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-0.0092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-6.0</a:t>
                      </a:r>
                    </a:p>
                  </a:txBody>
                  <a:tcPr/>
                </a:tc>
              </a:tr>
              <a:tr h="254135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Wood and Paper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-0.0109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-5.6</a:t>
                      </a:r>
                    </a:p>
                  </a:txBody>
                  <a:tcPr/>
                </a:tc>
              </a:tr>
              <a:tr h="284211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Electronics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-0.0099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-5.2</a:t>
                      </a:r>
                    </a:p>
                  </a:txBody>
                  <a:tcPr/>
                </a:tc>
              </a:tr>
              <a:tr h="340226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Transportation and Utility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-0.0060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-4.1</a:t>
                      </a:r>
                    </a:p>
                  </a:txBody>
                  <a:tcPr/>
                </a:tc>
              </a:tr>
              <a:tr h="284211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Wholesale and Retail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-0.0068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-7.0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228600" y="1258527"/>
          <a:ext cx="4152900" cy="383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058424"/>
                <a:gridCol w="685241"/>
                <a:gridCol w="571035"/>
              </a:tblGrid>
              <a:tr h="266948"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 Description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T-Stat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948">
                <a:tc row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On-Time Reliability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Low (&lt;85% on time)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-0.758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-4.4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527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Medium (85-90% on time)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-0.275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-1.4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871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High (&gt;90% on time)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Base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948">
                <a:tc rowSpan="8"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Shipment Cost by Commodity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Agricultural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-0.0108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-4.4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948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Metal and Mining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-0.0095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-5.0</a:t>
                      </a:r>
                    </a:p>
                  </a:txBody>
                  <a:tcPr/>
                </a:tc>
              </a:tr>
              <a:tr h="266948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Construction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-0.0086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-7.0</a:t>
                      </a:r>
                    </a:p>
                  </a:txBody>
                  <a:tcPr/>
                </a:tc>
              </a:tr>
              <a:tr h="266948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Chemical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-0.0092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-6.0</a:t>
                      </a:r>
                    </a:p>
                  </a:txBody>
                  <a:tcPr/>
                </a:tc>
              </a:tr>
              <a:tr h="238699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Wood and Paper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-0.0109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-5.6</a:t>
                      </a:r>
                    </a:p>
                  </a:txBody>
                  <a:tcPr/>
                </a:tc>
              </a:tr>
              <a:tr h="266948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Electronics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-0.0099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-5.2</a:t>
                      </a:r>
                    </a:p>
                  </a:txBody>
                  <a:tcPr/>
                </a:tc>
              </a:tr>
              <a:tr h="336261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Transportation and Utility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-0.0060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-4.1</a:t>
                      </a:r>
                    </a:p>
                  </a:txBody>
                  <a:tcPr/>
                </a:tc>
              </a:tr>
              <a:tr h="266948">
                <a:tc vMerge="1">
                  <a:txBody>
                    <a:bodyPr/>
                    <a:lstStyle/>
                    <a:p>
                      <a:endParaRPr 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Wholesale and Retail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-0.0068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-7.0</a:t>
                      </a:r>
                    </a:p>
                  </a:txBody>
                  <a:tcPr/>
                </a:tc>
              </a:tr>
              <a:tr h="3362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Cost Spline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Applied if Cost &gt; $900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0.0053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5.7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572001" y="1203961"/>
          <a:ext cx="42290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83"/>
                <a:gridCol w="2405543"/>
                <a:gridCol w="543187"/>
                <a:gridCol w="581986"/>
              </a:tblGrid>
              <a:tr h="237670"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 Description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T-Stat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767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Travel Time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Time (hrs)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-0.320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-5.6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4572001" y="1203961"/>
          <a:ext cx="4229099" cy="3884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318"/>
                <a:gridCol w="2117608"/>
                <a:gridCol w="543187"/>
                <a:gridCol w="581986"/>
              </a:tblGrid>
              <a:tr h="237670">
                <a:tc>
                  <a:txBody>
                    <a:bodyPr/>
                    <a:lstStyle/>
                    <a:p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 Description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T-Stat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767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Time (hrs)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Time 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-0.320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-5.6</a:t>
                      </a:r>
                    </a:p>
                  </a:txBody>
                  <a:tcPr/>
                </a:tc>
              </a:tr>
              <a:tr h="396240">
                <a:tc rowSpan="8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Time Spline (Applied if TT&gt;12 hrs)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Agricultural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0.237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/>
                </a:tc>
              </a:tr>
              <a:tr h="298027">
                <a:tc vMerge="1">
                  <a:txBody>
                    <a:bodyPr/>
                    <a:lstStyle/>
                    <a:p>
                      <a:pPr algn="l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Metal and Mining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0.173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/>
                </a:tc>
              </a:tr>
              <a:tr h="294640">
                <a:tc vMerge="1">
                  <a:txBody>
                    <a:bodyPr/>
                    <a:lstStyle/>
                    <a:p>
                      <a:pPr algn="l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Construction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0.166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/>
                </a:tc>
              </a:tr>
              <a:tr h="386212">
                <a:tc vMerge="1">
                  <a:txBody>
                    <a:bodyPr/>
                    <a:lstStyle/>
                    <a:p>
                      <a:pPr algn="l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Chemical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0.146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</a:p>
                  </a:txBody>
                  <a:tcPr/>
                </a:tc>
              </a:tr>
              <a:tr h="386212">
                <a:tc vMerge="1">
                  <a:txBody>
                    <a:bodyPr/>
                    <a:lstStyle/>
                    <a:p>
                      <a:pPr algn="l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Wood and Paper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0.156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</a:p>
                  </a:txBody>
                  <a:tcPr/>
                </a:tc>
              </a:tr>
              <a:tr h="345440">
                <a:tc vMerge="1">
                  <a:txBody>
                    <a:bodyPr/>
                    <a:lstStyle/>
                    <a:p>
                      <a:pPr algn="l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Electronics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0.135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</a:p>
                  </a:txBody>
                  <a:tcPr/>
                </a:tc>
              </a:tr>
              <a:tr h="362373">
                <a:tc vMerge="1">
                  <a:txBody>
                    <a:bodyPr/>
                    <a:lstStyle/>
                    <a:p>
                      <a:pPr algn="l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Transportation and Utility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0.205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</a:p>
                  </a:txBody>
                  <a:tcPr/>
                </a:tc>
              </a:tr>
              <a:tr h="379307">
                <a:tc vMerge="1">
                  <a:txBody>
                    <a:bodyPr/>
                    <a:lstStyle/>
                    <a:p>
                      <a:pPr algn="l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Wholesale and Retail Goods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0.174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/>
                </a:tc>
              </a:tr>
              <a:tr h="37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Time Spline (Applied if TT&gt;25 hrs)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0.109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65770" y="1441120"/>
          <a:ext cx="3477374" cy="1060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7374"/>
              </a:tblGrid>
              <a:tr h="10608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55496" y="2623505"/>
          <a:ext cx="3477374" cy="2092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7374"/>
              </a:tblGrid>
              <a:tr h="2092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55496" y="4765667"/>
          <a:ext cx="3477374" cy="453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7374"/>
              </a:tblGrid>
              <a:tr h="453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76126" y="1729738"/>
          <a:ext cx="3477374" cy="273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7374"/>
              </a:tblGrid>
              <a:tr h="2739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476126" y="4538864"/>
          <a:ext cx="3477374" cy="453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7374"/>
              </a:tblGrid>
              <a:tr h="453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457288" y="1441121"/>
          <a:ext cx="347737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7374"/>
              </a:tblGrid>
              <a:tr h="288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3065463" y="5346827"/>
          <a:ext cx="299085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6851"/>
                <a:gridCol w="1033999"/>
              </a:tblGrid>
              <a:tr h="229598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Model Fit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598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Pseudo R2 (0)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0.415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598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Pseudo R2 (c)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0.324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598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lang="en-US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Observations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716</a:t>
                      </a:r>
                      <a:endParaRPr lang="en-US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79575"/>
            <a:ext cx="8229600" cy="4525963"/>
          </a:xfrm>
        </p:spPr>
        <p:txBody>
          <a:bodyPr/>
          <a:lstStyle/>
          <a:p>
            <a:r>
              <a:rPr lang="en-US" dirty="0" smtClean="0"/>
              <a:t>Two independent studies to assess freight movements on Hudson River crossings and Los Angeles area freeways</a:t>
            </a:r>
          </a:p>
          <a:p>
            <a:r>
              <a:rPr lang="en-US" dirty="0" smtClean="0"/>
              <a:t>Freight moves majorly on trucks</a:t>
            </a:r>
          </a:p>
          <a:p>
            <a:r>
              <a:rPr lang="en-US" dirty="0" smtClean="0"/>
              <a:t>Forecasted growth in freight movements –</a:t>
            </a:r>
            <a:r>
              <a:rPr lang="en-US" sz="2000" dirty="0" smtClean="0"/>
              <a:t> 40 percent by 2030 for New York; </a:t>
            </a:r>
            <a:r>
              <a:rPr lang="en-US" sz="2000" dirty="0" smtClean="0"/>
              <a:t>100% by 2030 for Port of Los Angeles</a:t>
            </a:r>
            <a:endParaRPr lang="en-US" sz="2000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Multimodal freight </a:t>
            </a:r>
            <a:r>
              <a:rPr lang="en-US" dirty="0" smtClean="0"/>
              <a:t>transportation investment critical</a:t>
            </a:r>
          </a:p>
          <a:p>
            <a:pPr lvl="1"/>
            <a:r>
              <a:rPr lang="en-US" dirty="0" smtClean="0"/>
              <a:t>Reduce congestion </a:t>
            </a:r>
          </a:p>
          <a:p>
            <a:pPr lvl="1"/>
            <a:r>
              <a:rPr lang="en-US" dirty="0" smtClean="0"/>
              <a:t>Support increased freight demand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Market assessment </a:t>
            </a:r>
            <a:r>
              <a:rPr lang="en-US" dirty="0" smtClean="0"/>
              <a:t>for nonhighway modes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Time-of-day</a:t>
            </a:r>
            <a:r>
              <a:rPr lang="en-US" dirty="0" smtClean="0"/>
              <a:t> shifts to reduce congestion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C3DB1DC2-89D8-459B-B5DF-6134A5AD3A39}" type="slidenum">
              <a:rPr lang="en-US" smtClean="0"/>
              <a:pPr/>
              <a:t>2</a:t>
            </a:fld>
            <a:endParaRPr lang="en-US" sz="2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Choice Model – Values of Time ($/hr)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5267960"/>
            <a:ext cx="8229600" cy="141935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0" dirty="0" smtClean="0">
                <a:latin typeface="Tahoma" pitchFamily="34" charset="0"/>
                <a:cs typeface="Tahoma" pitchFamily="34" charset="0"/>
              </a:rPr>
              <a:t>Single point estimate = over simplification</a:t>
            </a:r>
          </a:p>
          <a:p>
            <a:pPr>
              <a:spcBef>
                <a:spcPct val="20000"/>
              </a:spcBef>
            </a:pPr>
            <a:r>
              <a:rPr lang="en-US" sz="2000" b="0" dirty="0" smtClean="0">
                <a:latin typeface="Tahoma" pitchFamily="34" charset="0"/>
                <a:cs typeface="Tahoma" pitchFamily="34" charset="0"/>
              </a:rPr>
              <a:t>VoT short trips (&lt;12 hours) = 4* VoT long trips (&gt;24 hours)</a:t>
            </a:r>
          </a:p>
          <a:p>
            <a:pPr>
              <a:spcBef>
                <a:spcPct val="20000"/>
              </a:spcBef>
            </a:pPr>
            <a:r>
              <a:rPr lang="en-US" sz="2000" b="0" dirty="0" smtClean="0">
                <a:latin typeface="Tahoma" pitchFamily="34" charset="0"/>
                <a:cs typeface="Tahoma" pitchFamily="34" charset="0"/>
              </a:rPr>
              <a:t> VoT for exp. shipments  2-3 times VoT for less exp. shipments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29292" y="1224280"/>
          <a:ext cx="8360597" cy="4043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61194"/>
                <a:gridCol w="1205554"/>
                <a:gridCol w="1325588"/>
                <a:gridCol w="990111"/>
                <a:gridCol w="1181528"/>
                <a:gridCol w="1304818"/>
                <a:gridCol w="1191804"/>
              </a:tblGrid>
              <a:tr h="205483"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Commodity Type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 Cost Shipments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 Cost Shipments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Time&lt;=12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hrs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Time 12-25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hrs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Time&gt;=25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hrs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Time&lt;=12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hrs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Time 12-25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hrs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Time&gt;=25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hrs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Agricultural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$29.63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$7.69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$58.18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$15.09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Metal and Mining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$33.68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$15.47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$76.19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$35.00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$9.05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Construction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$37.21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$17.91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$5.23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$96.97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$46.67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$13.64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Chemical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$34.78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$18.91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$7.07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$82.05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$44.62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$16.67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Wood and Paper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$29.36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$15.05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$5.05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$57.14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$29.29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$9.82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Electronics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$32.32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$18.69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$7.68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$69.57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$40.22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$16.52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Transportation</a:t>
                      </a:r>
                      <a:r>
                        <a:rPr lang="en-US" sz="1200" baseline="0" dirty="0" smtClean="0"/>
                        <a:t> and Utility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$53.33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$19.17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$8.57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Wholesale</a:t>
                      </a:r>
                      <a:r>
                        <a:rPr lang="en-US" sz="1200" baseline="0" dirty="0" smtClean="0"/>
                        <a:t> and Retail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$47.06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$21.47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$5.44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$97.33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$24.67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39073" y="1913047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63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39073" y="2369221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63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39073" y="2786351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39073" y="3194750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39073" y="3550236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839073" y="3946818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839073" y="4387067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39073" y="4824745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39073" y="2818716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059986" y="2808784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383641" y="2798510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839073" y="2808784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51123" y="2778304"/>
          <a:ext cx="80138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385"/>
              </a:tblGrid>
              <a:tr h="234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525963"/>
          </a:xfrm>
        </p:spPr>
        <p:txBody>
          <a:bodyPr/>
          <a:lstStyle/>
          <a:p>
            <a:r>
              <a:rPr lang="en-US" i="1" dirty="0" smtClean="0"/>
              <a:t>“If we build it, they will come – won’t they?”</a:t>
            </a:r>
          </a:p>
          <a:p>
            <a:pPr lvl="1"/>
            <a:r>
              <a:rPr lang="en-US" b="0" dirty="0" smtClean="0"/>
              <a:t>“Go with the gut” - 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not an option</a:t>
            </a:r>
          </a:p>
          <a:p>
            <a:pPr lvl="1"/>
            <a:r>
              <a:rPr lang="en-US" b="0" dirty="0" smtClean="0"/>
              <a:t>“Do it once…and do it right“ – 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consensus building</a:t>
            </a:r>
          </a:p>
          <a:p>
            <a:r>
              <a:rPr lang="en-US" dirty="0" smtClean="0"/>
              <a:t>Market assessment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for all options</a:t>
            </a:r>
          </a:p>
          <a:p>
            <a:pPr lvl="1"/>
            <a:r>
              <a:rPr lang="en-US" b="0" i="1" dirty="0" smtClean="0"/>
              <a:t>Demand management options</a:t>
            </a:r>
            <a:r>
              <a:rPr lang="en-US" b="0" dirty="0" smtClean="0"/>
              <a:t> – 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truck rerouting and time-of-day switching</a:t>
            </a:r>
          </a:p>
          <a:p>
            <a:pPr lvl="1"/>
            <a:r>
              <a:rPr lang="en-US" b="0" i="1" dirty="0" smtClean="0"/>
              <a:t>New Multimodal options</a:t>
            </a:r>
            <a:r>
              <a:rPr lang="en-US" b="0" dirty="0" smtClean="0"/>
              <a:t> – 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water and rail crossings</a:t>
            </a:r>
          </a:p>
          <a:p>
            <a:pPr lvl="1"/>
            <a:r>
              <a:rPr lang="en-US" b="0" i="1" dirty="0" smtClean="0"/>
              <a:t>Related infrastructure investment  </a:t>
            </a:r>
            <a:r>
              <a:rPr lang="en-US" b="0" dirty="0" smtClean="0"/>
              <a:t>– </a:t>
            </a: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distribution centers</a:t>
            </a:r>
          </a:p>
          <a:p>
            <a:r>
              <a:rPr lang="en-US" dirty="0" smtClean="0"/>
              <a:t>Assess impacts – quantify benefits</a:t>
            </a:r>
          </a:p>
          <a:p>
            <a:pPr lvl="1"/>
            <a:r>
              <a:rPr lang="en-US" b="0" dirty="0" smtClean="0"/>
              <a:t>Understand willingness to pay</a:t>
            </a:r>
          </a:p>
          <a:p>
            <a:pPr lvl="1"/>
            <a:r>
              <a:rPr lang="en-US" b="0" dirty="0" smtClean="0"/>
              <a:t>Test adoption under alternative scenarios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Triple bottom line – people, planet and profit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C3DB1DC2-89D8-459B-B5DF-6134A5AD3A3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C3DB1DC2-89D8-459B-B5DF-6134A5AD3A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Content Placeholder 5"/>
          <p:cNvSpPr txBox="1">
            <a:spLocks/>
          </p:cNvSpPr>
          <p:nvPr/>
        </p:nvSpPr>
        <p:spPr>
          <a:xfrm>
            <a:off x="3161924" y="1706704"/>
            <a:ext cx="2963980" cy="649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1">
            <a:noAutofit/>
          </a:bodyPr>
          <a:lstStyle/>
          <a:p>
            <a:pPr marL="342900" marR="0" lvl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Long-Term Planning Model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32" name="Content Placeholder 5"/>
          <p:cNvSpPr txBox="1">
            <a:spLocks/>
          </p:cNvSpPr>
          <p:nvPr/>
        </p:nvSpPr>
        <p:spPr>
          <a:xfrm>
            <a:off x="784484" y="2541319"/>
            <a:ext cx="2377440" cy="95913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i="1" dirty="0" smtClean="0">
                <a:latin typeface="+mj-lt"/>
                <a:cs typeface="Tahoma" pitchFamily="34" charset="0"/>
              </a:rPr>
              <a:t>Demand Management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i="1" dirty="0" smtClean="0">
                <a:latin typeface="+mj-lt"/>
                <a:cs typeface="Tahoma" pitchFamily="34" charset="0"/>
              </a:rPr>
              <a:t>Routing Models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ahoma" pitchFamily="34" charset="0"/>
              </a:rPr>
              <a:t>Time-of-Day Models</a:t>
            </a:r>
          </a:p>
        </p:txBody>
      </p:sp>
      <p:cxnSp>
        <p:nvCxnSpPr>
          <p:cNvPr id="33" name="Shape 32"/>
          <p:cNvCxnSpPr>
            <a:stCxn id="31" idx="1"/>
            <a:endCxn id="32" idx="0"/>
          </p:cNvCxnSpPr>
          <p:nvPr/>
        </p:nvCxnSpPr>
        <p:spPr>
          <a:xfrm rot="10800000" flipV="1">
            <a:off x="1973204" y="2031623"/>
            <a:ext cx="1188720" cy="509695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5"/>
          <p:cNvSpPr txBox="1">
            <a:spLocks/>
          </p:cNvSpPr>
          <p:nvPr/>
        </p:nvSpPr>
        <p:spPr>
          <a:xfrm>
            <a:off x="784484" y="3913955"/>
            <a:ext cx="2377440" cy="7315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Baseline Sensitivities </a:t>
            </a:r>
            <a:br>
              <a:rPr lang="en-US" sz="1600" dirty="0" smtClean="0">
                <a:latin typeface="+mj-lt"/>
                <a:cs typeface="Times New Roman" pitchFamily="18" charset="0"/>
              </a:rPr>
            </a:br>
            <a:r>
              <a:rPr lang="en-US" sz="1600" dirty="0" smtClean="0">
                <a:latin typeface="+mj-lt"/>
                <a:cs typeface="Times New Roman" pitchFamily="18" charset="0"/>
              </a:rPr>
              <a:t>for Truck LOS</a:t>
            </a:r>
          </a:p>
        </p:txBody>
      </p:sp>
      <p:sp>
        <p:nvSpPr>
          <p:cNvPr id="35" name="Content Placeholder 5"/>
          <p:cNvSpPr txBox="1">
            <a:spLocks/>
          </p:cNvSpPr>
          <p:nvPr/>
        </p:nvSpPr>
        <p:spPr>
          <a:xfrm>
            <a:off x="784484" y="5122082"/>
            <a:ext cx="2377440" cy="109728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Inform Tolling and </a:t>
            </a:r>
            <a:br>
              <a:rPr lang="en-US" sz="1600" dirty="0" smtClean="0">
                <a:latin typeface="+mj-lt"/>
                <a:cs typeface="Times New Roman" pitchFamily="18" charset="0"/>
              </a:rPr>
            </a:br>
            <a:r>
              <a:rPr lang="en-US" sz="1600" dirty="0" smtClean="0">
                <a:latin typeface="+mj-lt"/>
                <a:cs typeface="Times New Roman" pitchFamily="18" charset="0"/>
              </a:rPr>
              <a:t>Other TDM Strategies  </a:t>
            </a:r>
          </a:p>
          <a:p>
            <a:pPr algn="ctr"/>
            <a:r>
              <a:rPr lang="en-US" sz="1600" b="1" dirty="0" smtClean="0">
                <a:latin typeface="+mj-lt"/>
                <a:cs typeface="Times New Roman" pitchFamily="18" charset="0"/>
              </a:rPr>
              <a:t>(Revenue Analysis)</a:t>
            </a:r>
          </a:p>
        </p:txBody>
      </p: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>
          <a:xfrm rot="5400000">
            <a:off x="1766455" y="3707205"/>
            <a:ext cx="413499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2"/>
            <a:endCxn id="35" idx="0"/>
          </p:cNvCxnSpPr>
          <p:nvPr/>
        </p:nvCxnSpPr>
        <p:spPr>
          <a:xfrm>
            <a:off x="1973204" y="4645475"/>
            <a:ext cx="0" cy="47660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5"/>
          <p:cNvSpPr txBox="1">
            <a:spLocks/>
          </p:cNvSpPr>
          <p:nvPr/>
        </p:nvSpPr>
        <p:spPr>
          <a:xfrm>
            <a:off x="6125904" y="2541319"/>
            <a:ext cx="2377440" cy="95913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b="1" i="1" dirty="0" err="1" smtClean="0">
                <a:latin typeface="+mj-lt"/>
                <a:cs typeface="Tahoma" pitchFamily="34" charset="0"/>
              </a:rPr>
              <a:t>Infr</a:t>
            </a:r>
            <a:r>
              <a:rPr lang="en-US" sz="1600" b="1" i="1" dirty="0" smtClean="0">
                <a:latin typeface="+mj-lt"/>
                <a:cs typeface="Tahoma" pitchFamily="34" charset="0"/>
              </a:rPr>
              <a:t>. Assessment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600" b="1" i="1" dirty="0" smtClean="0">
                <a:latin typeface="+mj-lt"/>
                <a:cs typeface="Tahoma" pitchFamily="34" charset="0"/>
              </a:rPr>
              <a:t>Models</a:t>
            </a:r>
          </a:p>
        </p:txBody>
      </p:sp>
      <p:sp>
        <p:nvSpPr>
          <p:cNvPr id="39" name="Content Placeholder 5"/>
          <p:cNvSpPr txBox="1">
            <a:spLocks/>
          </p:cNvSpPr>
          <p:nvPr/>
        </p:nvSpPr>
        <p:spPr>
          <a:xfrm>
            <a:off x="3459532" y="2541319"/>
            <a:ext cx="2377440" cy="95913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marL="2100263" lvl="0" indent="-2100263" algn="ctr">
              <a:spcBef>
                <a:spcPct val="20000"/>
              </a:spcBef>
              <a:defRPr/>
            </a:pPr>
            <a:r>
              <a:rPr lang="en-US" sz="1600" b="1" i="1" dirty="0" smtClean="0">
                <a:latin typeface="+mj-lt"/>
                <a:cs typeface="Tahoma" pitchFamily="34" charset="0"/>
              </a:rPr>
              <a:t>Multimodal Options</a:t>
            </a:r>
          </a:p>
          <a:p>
            <a:pPr marL="2100263" lvl="0" indent="-2100263" algn="ctr">
              <a:spcBef>
                <a:spcPct val="20000"/>
              </a:spcBef>
              <a:defRPr/>
            </a:pPr>
            <a:r>
              <a:rPr lang="en-US" sz="1600" b="1" i="1" dirty="0" smtClean="0">
                <a:latin typeface="+mj-lt"/>
                <a:cs typeface="Tahoma" pitchFamily="34" charset="0"/>
              </a:rPr>
              <a:t>Mode Choice Models</a:t>
            </a:r>
          </a:p>
        </p:txBody>
      </p:sp>
      <p:cxnSp>
        <p:nvCxnSpPr>
          <p:cNvPr id="40" name="Straight Arrow Connector 39"/>
          <p:cNvCxnSpPr>
            <a:stCxn id="31" idx="2"/>
            <a:endCxn id="39" idx="0"/>
          </p:cNvCxnSpPr>
          <p:nvPr/>
        </p:nvCxnSpPr>
        <p:spPr>
          <a:xfrm rot="16200000" flipH="1">
            <a:off x="4553696" y="2446762"/>
            <a:ext cx="184775" cy="43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5"/>
          <p:cNvSpPr txBox="1">
            <a:spLocks/>
          </p:cNvSpPr>
          <p:nvPr/>
        </p:nvSpPr>
        <p:spPr>
          <a:xfrm>
            <a:off x="3459532" y="3913955"/>
            <a:ext cx="2377440" cy="7315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Quantify Preferences </a:t>
            </a:r>
            <a:br>
              <a:rPr lang="en-US" sz="1600" dirty="0" smtClean="0">
                <a:latin typeface="+mj-lt"/>
                <a:cs typeface="Times New Roman" pitchFamily="18" charset="0"/>
              </a:rPr>
            </a:br>
            <a:r>
              <a:rPr lang="en-US" sz="1600" dirty="0" smtClean="0">
                <a:latin typeface="+mj-lt"/>
                <a:cs typeface="Times New Roman" pitchFamily="18" charset="0"/>
              </a:rPr>
              <a:t>for New Modes</a:t>
            </a:r>
          </a:p>
        </p:txBody>
      </p:sp>
      <p:cxnSp>
        <p:nvCxnSpPr>
          <p:cNvPr id="42" name="Straight Arrow Connector 41"/>
          <p:cNvCxnSpPr>
            <a:stCxn id="39" idx="2"/>
            <a:endCxn id="41" idx="0"/>
          </p:cNvCxnSpPr>
          <p:nvPr/>
        </p:nvCxnSpPr>
        <p:spPr>
          <a:xfrm rot="5400000">
            <a:off x="4441503" y="3707205"/>
            <a:ext cx="413499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5"/>
          <p:cNvSpPr txBox="1">
            <a:spLocks/>
          </p:cNvSpPr>
          <p:nvPr/>
        </p:nvSpPr>
        <p:spPr>
          <a:xfrm>
            <a:off x="3459532" y="5122082"/>
            <a:ext cx="2377440" cy="109728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Support Capital </a:t>
            </a:r>
            <a:br>
              <a:rPr lang="en-US" sz="1600" dirty="0" smtClean="0">
                <a:latin typeface="+mj-lt"/>
                <a:cs typeface="Times New Roman" pitchFamily="18" charset="0"/>
              </a:rPr>
            </a:br>
            <a:r>
              <a:rPr lang="en-US" sz="1600" dirty="0" smtClean="0">
                <a:latin typeface="+mj-lt"/>
                <a:cs typeface="Times New Roman" pitchFamily="18" charset="0"/>
              </a:rPr>
              <a:t>Investment Decisions</a:t>
            </a:r>
          </a:p>
          <a:p>
            <a:pPr algn="ctr"/>
            <a:r>
              <a:rPr lang="en-US" sz="1600" b="1" dirty="0" smtClean="0">
                <a:latin typeface="+mj-lt"/>
                <a:cs typeface="Times New Roman" pitchFamily="18" charset="0"/>
              </a:rPr>
              <a:t>(Cost Benefit Analysis)</a:t>
            </a:r>
          </a:p>
        </p:txBody>
      </p:sp>
      <p:cxnSp>
        <p:nvCxnSpPr>
          <p:cNvPr id="44" name="Straight Arrow Connector 43"/>
          <p:cNvCxnSpPr>
            <a:stCxn id="41" idx="2"/>
            <a:endCxn id="43" idx="0"/>
          </p:cNvCxnSpPr>
          <p:nvPr/>
        </p:nvCxnSpPr>
        <p:spPr>
          <a:xfrm>
            <a:off x="4648252" y="4645475"/>
            <a:ext cx="0" cy="47660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8"/>
          <p:cNvCxnSpPr>
            <a:stCxn id="31" idx="3"/>
            <a:endCxn id="38" idx="0"/>
          </p:cNvCxnSpPr>
          <p:nvPr/>
        </p:nvCxnSpPr>
        <p:spPr>
          <a:xfrm>
            <a:off x="6125904" y="2031624"/>
            <a:ext cx="1188720" cy="509695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5"/>
          <p:cNvSpPr txBox="1">
            <a:spLocks/>
          </p:cNvSpPr>
          <p:nvPr/>
        </p:nvSpPr>
        <p:spPr>
          <a:xfrm>
            <a:off x="6125904" y="3913955"/>
            <a:ext cx="2377440" cy="7315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Assess Distribution Center Relocation</a:t>
            </a:r>
          </a:p>
        </p:txBody>
      </p:sp>
      <p:sp>
        <p:nvSpPr>
          <p:cNvPr id="47" name="Content Placeholder 5"/>
          <p:cNvSpPr txBox="1">
            <a:spLocks/>
          </p:cNvSpPr>
          <p:nvPr/>
        </p:nvSpPr>
        <p:spPr>
          <a:xfrm>
            <a:off x="6125904" y="5122082"/>
            <a:ext cx="2377440" cy="1116793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Targeted Marketing to </a:t>
            </a:r>
            <a:br>
              <a:rPr lang="en-US" sz="1600" dirty="0" smtClean="0">
                <a:latin typeface="+mj-lt"/>
                <a:cs typeface="Times New Roman" pitchFamily="18" charset="0"/>
              </a:rPr>
            </a:br>
            <a:r>
              <a:rPr lang="en-US" sz="1600" dirty="0" smtClean="0">
                <a:latin typeface="+mj-lt"/>
                <a:cs typeface="Times New Roman" pitchFamily="18" charset="0"/>
              </a:rPr>
              <a:t>Improve Acceptance </a:t>
            </a:r>
            <a:br>
              <a:rPr lang="en-US" sz="1600" dirty="0" smtClean="0">
                <a:latin typeface="+mj-lt"/>
                <a:cs typeface="Times New Roman" pitchFamily="18" charset="0"/>
              </a:rPr>
            </a:br>
            <a:r>
              <a:rPr lang="en-US" sz="1600" dirty="0" smtClean="0"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(Adoption Horizon)</a:t>
            </a:r>
          </a:p>
        </p:txBody>
      </p:sp>
      <p:cxnSp>
        <p:nvCxnSpPr>
          <p:cNvPr id="48" name="Straight Arrow Connector 47"/>
          <p:cNvCxnSpPr>
            <a:stCxn id="38" idx="2"/>
            <a:endCxn id="46" idx="0"/>
          </p:cNvCxnSpPr>
          <p:nvPr/>
        </p:nvCxnSpPr>
        <p:spPr>
          <a:xfrm rot="5400000">
            <a:off x="7107875" y="3707205"/>
            <a:ext cx="413499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2"/>
            <a:endCxn id="47" idx="0"/>
          </p:cNvCxnSpPr>
          <p:nvPr/>
        </p:nvCxnSpPr>
        <p:spPr>
          <a:xfrm rot="5400000">
            <a:off x="7076321" y="4883778"/>
            <a:ext cx="476607" cy="158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5"/>
          <p:cNvSpPr txBox="1">
            <a:spLocks/>
          </p:cNvSpPr>
          <p:nvPr/>
        </p:nvSpPr>
        <p:spPr>
          <a:xfrm>
            <a:off x="6506904" y="1137222"/>
            <a:ext cx="237744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b="1" dirty="0" smtClean="0">
                <a:latin typeface="+mj-lt"/>
                <a:cs typeface="Tahoma" pitchFamily="34" charset="0"/>
              </a:rPr>
              <a:t>Quantitative Market Research </a:t>
            </a:r>
            <a:br>
              <a:rPr lang="en-US" sz="1600" b="1" dirty="0" smtClean="0">
                <a:latin typeface="+mj-lt"/>
                <a:cs typeface="Tahoma" pitchFamily="34" charset="0"/>
              </a:rPr>
            </a:br>
            <a:r>
              <a:rPr lang="en-US" sz="1600" i="1" dirty="0" smtClean="0">
                <a:latin typeface="+mj-lt"/>
                <a:cs typeface="Tahoma" pitchFamily="34" charset="0"/>
              </a:rPr>
              <a:t>SP Experiments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457200" y="1137222"/>
            <a:ext cx="237744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45720" tIns="45720" rIns="45720" bIns="45720" rtlCol="0" anchor="ctr" anchorCtr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600" b="1" dirty="0" smtClean="0">
                <a:latin typeface="+mj-lt"/>
                <a:cs typeface="Tahoma" pitchFamily="34" charset="0"/>
              </a:rPr>
              <a:t>Qualitative Market Research</a:t>
            </a:r>
            <a:r>
              <a:rPr lang="en-US" sz="1600" b="1" i="1" dirty="0" smtClean="0">
                <a:latin typeface="+mj-lt"/>
                <a:cs typeface="Tahoma" pitchFamily="34" charset="0"/>
              </a:rPr>
              <a:t/>
            </a:r>
            <a:br>
              <a:rPr lang="en-US" sz="1600" b="1" i="1" dirty="0" smtClean="0">
                <a:latin typeface="+mj-lt"/>
                <a:cs typeface="Tahoma" pitchFamily="34" charset="0"/>
              </a:rPr>
            </a:br>
            <a:r>
              <a:rPr lang="en-US" sz="1600" i="1" dirty="0" smtClean="0">
                <a:latin typeface="+mj-lt"/>
                <a:cs typeface="Tahoma" pitchFamily="34" charset="0"/>
              </a:rPr>
              <a:t>Focus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8" grpId="0" animBg="1"/>
      <p:bldP spid="39" grpId="0" animBg="1"/>
      <p:bldP spid="41" grpId="0" animBg="1"/>
      <p:bldP spid="43" grpId="0" animBg="1"/>
      <p:bldP spid="46" grpId="0" animBg="1"/>
      <p:bldP spid="47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525963"/>
          </a:xfrm>
        </p:spPr>
        <p:txBody>
          <a:bodyPr/>
          <a:lstStyle/>
          <a:p>
            <a:r>
              <a:rPr lang="en-US" dirty="0" smtClean="0"/>
              <a:t>Very successful – in-depth discussions</a:t>
            </a:r>
            <a:endParaRPr lang="en-US" b="0" dirty="0" smtClean="0"/>
          </a:p>
          <a:p>
            <a:r>
              <a:rPr lang="en-US" dirty="0" smtClean="0"/>
              <a:t>Focus group findings</a:t>
            </a:r>
          </a:p>
          <a:p>
            <a:pPr lvl="1"/>
            <a:r>
              <a:rPr lang="en-US" b="0" i="1" dirty="0" smtClean="0"/>
              <a:t>Slow is ok – but, we need reliable service</a:t>
            </a:r>
          </a:p>
          <a:p>
            <a:pPr lvl="1"/>
            <a:r>
              <a:rPr lang="en-US" b="0" i="1" dirty="0" smtClean="0"/>
              <a:t>Last mile service works against rail + no control over routing</a:t>
            </a:r>
          </a:p>
          <a:p>
            <a:pPr lvl="1"/>
            <a:r>
              <a:rPr lang="en-US" b="0" i="1" dirty="0" smtClean="0"/>
              <a:t>Distribution center locations prevent me from moving</a:t>
            </a:r>
          </a:p>
          <a:p>
            <a:pPr lvl="1"/>
            <a:r>
              <a:rPr lang="en-US" b="0" i="1" dirty="0" smtClean="0"/>
              <a:t>Lot of time (and money) wasted in local moves</a:t>
            </a:r>
          </a:p>
          <a:p>
            <a:pPr lvl="1"/>
            <a:r>
              <a:rPr lang="en-US" b="0" i="1" dirty="0" smtClean="0"/>
              <a:t>Safety, damage considerations are essential</a:t>
            </a:r>
          </a:p>
          <a:p>
            <a:pPr lvl="1"/>
            <a:r>
              <a:rPr lang="en-US" b="0" i="1" dirty="0" smtClean="0"/>
              <a:t>Willing to pay for improved service</a:t>
            </a:r>
          </a:p>
          <a:p>
            <a:pPr lvl="1"/>
            <a:r>
              <a:rPr lang="en-US" b="0" i="1" dirty="0" smtClean="0"/>
              <a:t>Cost, travel time &amp; on-time performance critical</a:t>
            </a:r>
          </a:p>
          <a:p>
            <a:r>
              <a:rPr lang="en-US" dirty="0" smtClean="0"/>
              <a:t>Establishments willing to try other options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322187"/>
            <a:ext cx="664464" cy="365125"/>
          </a:xfrm>
        </p:spPr>
        <p:txBody>
          <a:bodyPr/>
          <a:lstStyle/>
          <a:p>
            <a:fld id="{C3DB1DC2-89D8-459B-B5DF-6134A5AD3A3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Stated Preference (SP) Surveys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“Trade-off” questions</a:t>
            </a:r>
          </a:p>
          <a:p>
            <a:pPr lvl="1"/>
            <a:r>
              <a:rPr lang="en-US" b="0" dirty="0" smtClean="0">
                <a:latin typeface="+mj-lt"/>
              </a:rPr>
              <a:t>Truck route 1 vs. Truck route 2</a:t>
            </a:r>
          </a:p>
          <a:p>
            <a:pPr lvl="1"/>
            <a:r>
              <a:rPr lang="en-US" b="0" dirty="0" smtClean="0">
                <a:latin typeface="+mj-lt"/>
              </a:rPr>
              <a:t>Truck peak vs. Truck off-peak</a:t>
            </a:r>
          </a:p>
          <a:p>
            <a:pPr lvl="1"/>
            <a:r>
              <a:rPr lang="en-US" b="0" dirty="0" smtClean="0">
                <a:latin typeface="+mj-lt"/>
              </a:rPr>
              <a:t>Truck crossing vs. Rail crossing vs. Water crossing</a:t>
            </a:r>
          </a:p>
          <a:p>
            <a:r>
              <a:rPr lang="en-US" dirty="0" smtClean="0"/>
              <a:t>Increasing order of difficulty in SP experiments</a:t>
            </a:r>
          </a:p>
          <a:p>
            <a:pPr lvl="1">
              <a:spcBef>
                <a:spcPts val="400"/>
              </a:spcBef>
            </a:pPr>
            <a:r>
              <a:rPr lang="en-US" b="0" i="1" dirty="0" smtClean="0"/>
              <a:t>Demand management options</a:t>
            </a:r>
            <a:endParaRPr lang="en-US" b="0" dirty="0" smtClean="0"/>
          </a:p>
          <a:p>
            <a:pPr lvl="1">
              <a:spcBef>
                <a:spcPts val="400"/>
              </a:spcBef>
            </a:pPr>
            <a:r>
              <a:rPr lang="en-US" b="0" i="1" dirty="0" smtClean="0"/>
              <a:t>Multimodal options        </a:t>
            </a:r>
            <a:r>
              <a:rPr lang="en-US" b="0" dirty="0" smtClean="0"/>
              <a:t>	</a:t>
            </a:r>
          </a:p>
          <a:p>
            <a:pPr lvl="1">
              <a:spcBef>
                <a:spcPts val="400"/>
              </a:spcBef>
            </a:pPr>
            <a:r>
              <a:rPr lang="en-US" b="0" i="1" dirty="0" smtClean="0"/>
              <a:t>Infrastructure impact options</a:t>
            </a:r>
            <a:endParaRPr lang="en-US" b="0" dirty="0" smtClean="0"/>
          </a:p>
          <a:p>
            <a:r>
              <a:rPr lang="en-US" dirty="0" smtClean="0"/>
              <a:t>Tailored experiments</a:t>
            </a:r>
          </a:p>
          <a:p>
            <a:pPr lvl="1"/>
            <a:r>
              <a:rPr lang="en-US" b="0" dirty="0" smtClean="0"/>
              <a:t>Adjusted for short vs. long movements</a:t>
            </a:r>
          </a:p>
          <a:p>
            <a:pPr lvl="1"/>
            <a:r>
              <a:rPr lang="en-US" b="0" dirty="0" smtClean="0"/>
              <a:t>Adjusted for decision maker – carriers, shippers, service trucks, receiver carriers and shipper-carriers</a:t>
            </a:r>
          </a:p>
          <a:p>
            <a:pPr lvl="1"/>
            <a:r>
              <a:rPr lang="en-US" b="0" dirty="0" smtClean="0"/>
              <a:t>Customized levels of service – grounded in reality</a:t>
            </a:r>
          </a:p>
          <a:p>
            <a:pPr>
              <a:spcBef>
                <a:spcPts val="400"/>
              </a:spcBef>
            </a:pPr>
            <a:endParaRPr lang="en-US" dirty="0" smtClean="0"/>
          </a:p>
          <a:p>
            <a:pPr>
              <a:spcBef>
                <a:spcPts val="400"/>
              </a:spcBef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Experiment </a:t>
            </a:r>
            <a:br>
              <a:rPr lang="en-US" dirty="0" smtClean="0"/>
            </a:br>
            <a:r>
              <a:rPr lang="en-US" sz="2400" b="0" i="1" dirty="0" smtClean="0"/>
              <a:t>Route Choice – Demand Management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538" y="1227844"/>
            <a:ext cx="751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Suppose these were your transportation options to ship your goods from</a:t>
            </a:r>
          </a:p>
          <a:p>
            <a:r>
              <a:rPr lang="en-US" sz="1400" dirty="0" smtClean="0"/>
              <a:t>Randleman, North Carolina to Long Island City, New York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7554" y="1751064"/>
          <a:ext cx="7989567" cy="39598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10471"/>
                <a:gridCol w="2828925"/>
                <a:gridCol w="2650171"/>
              </a:tblGrid>
              <a:tr h="19203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Your choices are…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 A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 B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500" dirty="0" smtClean="0"/>
                    </a:p>
                    <a:p>
                      <a:pPr algn="ctr"/>
                      <a:r>
                        <a:rPr lang="en-US" sz="1200" dirty="0" smtClean="0"/>
                        <a:t>You ship/receive your good in the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New York Region on existing or new highways, tunnels, and bridges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200" dirty="0" smtClean="0"/>
                        <a:t>The key characteristic of this</a:t>
                      </a:r>
                      <a:r>
                        <a:rPr lang="en-US" sz="1200" baseline="0" dirty="0" smtClean="0"/>
                        <a:t> 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option are as follows</a:t>
                      </a:r>
                      <a:endParaRPr lang="en-US" sz="1200" dirty="0"/>
                    </a:p>
                  </a:txBody>
                  <a:tcPr marL="36576" marR="36576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500" dirty="0" smtClean="0"/>
                    </a:p>
                    <a:p>
                      <a:pPr algn="ctr"/>
                      <a:r>
                        <a:rPr lang="en-US" sz="1200" dirty="0" smtClean="0"/>
                        <a:t>You ship/receive your good in the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New York Region on existing or new highways, tunnels, and bridges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200" dirty="0" smtClean="0"/>
                        <a:t>The key characteristic of this</a:t>
                      </a:r>
                      <a:r>
                        <a:rPr lang="en-US" sz="1200" baseline="0" dirty="0" smtClean="0"/>
                        <a:t> 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option are as follows</a:t>
                      </a:r>
                      <a:endParaRPr lang="en-US" sz="1200" dirty="0"/>
                    </a:p>
                  </a:txBody>
                  <a:tcPr marL="36576" marR="36576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Mode of Transportation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Truck</a:t>
                      </a:r>
                      <a:endParaRPr lang="en-US" sz="1200" dirty="0"/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Truck</a:t>
                      </a:r>
                      <a:endParaRPr lang="en-US" sz="12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Crosses Hudson on…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Existing bridges</a:t>
                      </a:r>
                      <a:r>
                        <a:rPr lang="en-US" sz="1200" baseline="0" dirty="0" smtClean="0"/>
                        <a:t> or new 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freight-only tunnel</a:t>
                      </a:r>
                      <a:endParaRPr lang="en-US" sz="1200" dirty="0"/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Existing bridges</a:t>
                      </a:r>
                      <a:r>
                        <a:rPr lang="en-US" sz="1200" baseline="0" dirty="0" smtClean="0"/>
                        <a:t> or new </a:t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freight-only tunnel</a:t>
                      </a:r>
                      <a:endParaRPr lang="en-US" sz="12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Transit Time (hours)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Transportation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Cost (all inclusive)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$332</a:t>
                      </a:r>
                      <a:endParaRPr lang="en-US" sz="1200" dirty="0"/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$167</a:t>
                      </a:r>
                      <a:endParaRPr lang="en-US" sz="12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Reliability (on-time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delivery)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95%</a:t>
                      </a:r>
                      <a:endParaRPr lang="en-US" sz="1200" dirty="0"/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93%</a:t>
                      </a:r>
                      <a:endParaRPr lang="en-US" sz="12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Content Placeholder 4" descr="q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896" t="14242" r="4294" b="69812"/>
          <a:stretch>
            <a:fillRect/>
          </a:stretch>
        </p:blipFill>
        <p:spPr>
          <a:xfrm>
            <a:off x="3794125" y="2209730"/>
            <a:ext cx="1712591" cy="800030"/>
          </a:xfrm>
        </p:spPr>
      </p:pic>
      <p:pic>
        <p:nvPicPr>
          <p:cNvPr id="11" name="Content Placeholder 4" descr="q1.JPG"/>
          <p:cNvPicPr>
            <a:picLocks noChangeAspect="1"/>
          </p:cNvPicPr>
          <p:nvPr/>
        </p:nvPicPr>
        <p:blipFill>
          <a:blip r:embed="rId2" cstate="print"/>
          <a:srcRect l="74896" t="14242" r="4294" b="69812"/>
          <a:stretch>
            <a:fillRect/>
          </a:stretch>
        </p:blipFill>
        <p:spPr>
          <a:xfrm>
            <a:off x="6540166" y="2209730"/>
            <a:ext cx="1712591" cy="80003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7538" y="5924592"/>
            <a:ext cx="8128000" cy="523220"/>
            <a:chOff x="617538" y="6155424"/>
            <a:chExt cx="8128000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617538" y="6155424"/>
              <a:ext cx="3325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Which of the two options above </a:t>
              </a:r>
              <a:br>
                <a:rPr lang="en-US" sz="1400" dirty="0" smtClean="0"/>
              </a:br>
              <a:r>
                <a:rPr lang="en-US" sz="1400" dirty="0" smtClean="0"/>
                <a:t>would you choose? (Please circle one)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48375" y="6155424"/>
              <a:ext cx="2697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Option B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9787" y="6155424"/>
              <a:ext cx="2697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Option A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Experiment </a:t>
            </a:r>
            <a:br>
              <a:rPr lang="en-US" dirty="0" smtClean="0"/>
            </a:br>
            <a:r>
              <a:rPr lang="en-US" sz="2400" b="0" i="1" dirty="0" smtClean="0"/>
              <a:t>Time-of-Day Choice – Demand Management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538" y="1227844"/>
            <a:ext cx="7511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Suppose these were your transportation options to ship your goods for your regular shipment, new Truck-Only Express Lanes that provide faster, more reliable travel times may be constructed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49075" y="2220687"/>
          <a:ext cx="7867406" cy="25696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21637"/>
                <a:gridCol w="1793174"/>
                <a:gridCol w="1828800"/>
                <a:gridCol w="1923795"/>
              </a:tblGrid>
              <a:tr h="38544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Your choices are…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 A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 B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Option C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544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bg2"/>
                          </a:solidFill>
                        </a:rPr>
                        <a:t>Time of Day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During Peak Period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Peak Period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 Peak Period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44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Distance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miles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miles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 miles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44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Transit Time 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hours 48 minutes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hours 12 minutes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hours 15 minutes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Reliability (on-time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delivery)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44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Total Toll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$20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$14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14"/>
          <p:cNvGrpSpPr/>
          <p:nvPr/>
        </p:nvGrpSpPr>
        <p:grpSpPr>
          <a:xfrm>
            <a:off x="3562066" y="5022075"/>
            <a:ext cx="3558385" cy="276999"/>
            <a:chOff x="2925919" y="6155424"/>
            <a:chExt cx="3558385" cy="276999"/>
          </a:xfrm>
        </p:grpSpPr>
        <p:sp>
          <p:nvSpPr>
            <p:cNvPr id="13" name="TextBox 12"/>
            <p:cNvSpPr txBox="1"/>
            <p:nvPr/>
          </p:nvSpPr>
          <p:spPr>
            <a:xfrm>
              <a:off x="4529615" y="6155424"/>
              <a:ext cx="19546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Option B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25919" y="6155424"/>
              <a:ext cx="1484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Option A</a:t>
              </a:r>
              <a:endParaRPr lang="en-US" sz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32111" y="5003029"/>
            <a:ext cx="1954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Option C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9371" y="4837409"/>
            <a:ext cx="332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Which of the three options above </a:t>
            </a:r>
            <a:br>
              <a:rPr lang="en-US" sz="1200" dirty="0" smtClean="0"/>
            </a:br>
            <a:r>
              <a:rPr lang="en-US" sz="1200" dirty="0" smtClean="0"/>
              <a:t>would you choose? (Please circle one)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Experiment</a:t>
            </a:r>
            <a:br>
              <a:rPr lang="en-US" dirty="0" smtClean="0"/>
            </a:br>
            <a:r>
              <a:rPr lang="en-US" sz="2400" b="0" i="1" dirty="0" smtClean="0"/>
              <a:t>Mode Choice - Multimodal Option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1DC2-89D8-459B-B5DF-6134A5AD3A3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538" y="1227844"/>
            <a:ext cx="751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Suppose these were your transportation options to ship your goods from</a:t>
            </a:r>
          </a:p>
          <a:p>
            <a:r>
              <a:rPr lang="en-US" sz="1400" dirty="0" smtClean="0"/>
              <a:t>Seattle, Washington to Bay Shore, New York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0725" y="1741539"/>
          <a:ext cx="8231188" cy="38836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66950"/>
                <a:gridCol w="2009775"/>
                <a:gridCol w="1971675"/>
                <a:gridCol w="198278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Your choices are…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Option A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Option B</a:t>
                      </a:r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Option C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500" dirty="0" smtClean="0"/>
                        <a:t> 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You ship/receive your good in the New York Region on existing or new highways, tunnels, and bridges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100" dirty="0" smtClean="0"/>
                        <a:t>The key characteristic of this</a:t>
                      </a:r>
                      <a:r>
                        <a:rPr lang="en-US" sz="1100" baseline="0" dirty="0" smtClean="0"/>
                        <a:t> </a:t>
                      </a:r>
                      <a:br>
                        <a:rPr lang="en-US" sz="1100" baseline="0" dirty="0" smtClean="0"/>
                      </a:br>
                      <a:r>
                        <a:rPr lang="en-US" sz="1100" baseline="0" dirty="0" smtClean="0"/>
                        <a:t>option are as follows</a:t>
                      </a:r>
                      <a:endParaRPr lang="en-US" sz="1100" dirty="0"/>
                    </a:p>
                  </a:txBody>
                  <a:tcPr marL="36576" marR="36576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500" dirty="0" smtClean="0"/>
                        <a:t> 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You ship/receive your good in the New York Region on existing or new highways, tunnels, and bridges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100" dirty="0" smtClean="0"/>
                        <a:t>The key characteristic of this</a:t>
                      </a:r>
                      <a:r>
                        <a:rPr lang="en-US" sz="1100" baseline="0" dirty="0" smtClean="0"/>
                        <a:t> </a:t>
                      </a:r>
                      <a:br>
                        <a:rPr lang="en-US" sz="1100" baseline="0" dirty="0" smtClean="0"/>
                      </a:br>
                      <a:r>
                        <a:rPr lang="en-US" sz="1100" baseline="0" dirty="0" smtClean="0"/>
                        <a:t>option are as follows</a:t>
                      </a:r>
                      <a:endParaRPr lang="en-US" sz="1100" dirty="0"/>
                    </a:p>
                  </a:txBody>
                  <a:tcPr marL="36576" marR="36576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500" dirty="0" smtClean="0"/>
                        <a:t> 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You ship/receive your good in the New York Region on existing or new highways, tunnels, and bridges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100" dirty="0" smtClean="0"/>
                        <a:t>The key characteristic of this</a:t>
                      </a:r>
                      <a:r>
                        <a:rPr lang="en-US" sz="1100" baseline="0" dirty="0" smtClean="0"/>
                        <a:t> </a:t>
                      </a:r>
                      <a:br>
                        <a:rPr lang="en-US" sz="1100" baseline="0" dirty="0" smtClean="0"/>
                      </a:br>
                      <a:r>
                        <a:rPr lang="en-US" sz="1100" baseline="0" dirty="0" smtClean="0"/>
                        <a:t>option are as follows</a:t>
                      </a:r>
                      <a:endParaRPr lang="en-US" sz="1100" dirty="0"/>
                    </a:p>
                  </a:txBody>
                  <a:tcPr marL="36576" marR="36576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Mode of Transportation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Truck</a:t>
                      </a:r>
                      <a:endParaRPr lang="en-US" sz="1100" dirty="0"/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Rail Intermodal</a:t>
                      </a:r>
                      <a:endParaRPr lang="en-US" sz="11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Truck</a:t>
                      </a:r>
                      <a:endParaRPr lang="en-US" sz="11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Crosses Hudson on…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New freight-only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tunnel on rail cars</a:t>
                      </a:r>
                      <a:endParaRPr lang="en-US" sz="1100" dirty="0"/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New freight-only tunnel</a:t>
                      </a:r>
                      <a:endParaRPr lang="en-US" sz="11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Existing bridges</a:t>
                      </a:r>
                      <a:r>
                        <a:rPr lang="en-US" sz="1100" baseline="0" dirty="0" smtClean="0"/>
                        <a:t> or new </a:t>
                      </a:r>
                      <a:br>
                        <a:rPr lang="en-US" sz="1100" baseline="0" dirty="0" smtClean="0"/>
                      </a:br>
                      <a:r>
                        <a:rPr lang="en-US" sz="1100" baseline="0" dirty="0" smtClean="0"/>
                        <a:t>freight-only tunnel</a:t>
                      </a:r>
                      <a:endParaRPr lang="en-US" sz="11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Transit Time (hours)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160</a:t>
                      </a:r>
                      <a:endParaRPr lang="en-US" sz="1100" dirty="0"/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128</a:t>
                      </a:r>
                      <a:endParaRPr lang="en-US" sz="11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90</a:t>
                      </a:r>
                      <a:endParaRPr lang="en-US" sz="11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Transportation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Cost (all inclusive)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$2,660</a:t>
                      </a:r>
                      <a:endParaRPr lang="en-US" sz="1100" dirty="0"/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$1,114</a:t>
                      </a:r>
                      <a:endParaRPr lang="en-US" sz="11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$2,200</a:t>
                      </a:r>
                      <a:endParaRPr lang="en-US" sz="11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0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Reliability (on-time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delivery)</a:t>
                      </a:r>
                      <a:endParaRPr lang="en-US" sz="1100" b="1" dirty="0">
                        <a:solidFill>
                          <a:schemeClr val="bg2"/>
                        </a:solidFill>
                      </a:endParaRPr>
                    </a:p>
                  </a:txBody>
                  <a:tcPr marL="18288" marR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90%</a:t>
                      </a:r>
                      <a:endParaRPr lang="en-US" sz="1100" dirty="0"/>
                    </a:p>
                  </a:txBody>
                  <a:tcPr marL="18288" marR="18288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80%</a:t>
                      </a:r>
                      <a:endParaRPr lang="en-US" sz="11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97%</a:t>
                      </a:r>
                      <a:endParaRPr lang="en-US" sz="1100" dirty="0"/>
                    </a:p>
                  </a:txBody>
                  <a:tcPr marL="18288" marR="18288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Content Placeholder 7" descr="q1.JPG"/>
          <p:cNvPicPr>
            <a:picLocks noChangeAspect="1"/>
          </p:cNvPicPr>
          <p:nvPr/>
        </p:nvPicPr>
        <p:blipFill>
          <a:blip r:embed="rId2" cstate="print"/>
          <a:srcRect l="36540" t="11534" r="46185" b="73036"/>
          <a:stretch>
            <a:fillRect/>
          </a:stretch>
        </p:blipFill>
        <p:spPr>
          <a:xfrm>
            <a:off x="3124200" y="2093525"/>
            <a:ext cx="1473994" cy="800030"/>
          </a:xfrm>
          <a:prstGeom prst="rect">
            <a:avLst/>
          </a:prstGeom>
        </p:spPr>
      </p:pic>
      <p:pic>
        <p:nvPicPr>
          <p:cNvPr id="9" name="Content Placeholder 4" descr="q1.JPG"/>
          <p:cNvPicPr>
            <a:picLocks noChangeAspect="1"/>
          </p:cNvPicPr>
          <p:nvPr/>
        </p:nvPicPr>
        <p:blipFill>
          <a:blip r:embed="rId3" cstate="print"/>
          <a:srcRect l="74896" t="14242" r="4294" b="69812"/>
          <a:stretch>
            <a:fillRect/>
          </a:stretch>
        </p:blipFill>
        <p:spPr>
          <a:xfrm>
            <a:off x="6975157" y="2093525"/>
            <a:ext cx="1712591" cy="800030"/>
          </a:xfrm>
          <a:prstGeom prst="rect">
            <a:avLst/>
          </a:prstGeom>
        </p:spPr>
      </p:pic>
      <p:pic>
        <p:nvPicPr>
          <p:cNvPr id="5" name="Content Placeholder 7" descr="q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688" t="13847" r="24092" b="70392"/>
          <a:stretch>
            <a:fillRect/>
          </a:stretch>
        </p:blipFill>
        <p:spPr>
          <a:xfrm>
            <a:off x="5108893" y="2093525"/>
            <a:ext cx="1469369" cy="817172"/>
          </a:xfrm>
        </p:spPr>
      </p:pic>
      <p:grpSp>
        <p:nvGrpSpPr>
          <p:cNvPr id="13" name="Group 12"/>
          <p:cNvGrpSpPr/>
          <p:nvPr/>
        </p:nvGrpSpPr>
        <p:grpSpPr>
          <a:xfrm>
            <a:off x="617538" y="5755948"/>
            <a:ext cx="8334375" cy="486430"/>
            <a:chOff x="617538" y="6048109"/>
            <a:chExt cx="8334375" cy="486430"/>
          </a:xfrm>
        </p:grpSpPr>
        <p:sp>
          <p:nvSpPr>
            <p:cNvPr id="10" name="TextBox 9"/>
            <p:cNvSpPr txBox="1"/>
            <p:nvPr/>
          </p:nvSpPr>
          <p:spPr>
            <a:xfrm>
              <a:off x="5005388" y="6048109"/>
              <a:ext cx="19732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Option B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4025" y="6050337"/>
              <a:ext cx="2011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Option A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78649" y="6062009"/>
              <a:ext cx="1973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Option C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538" y="6072874"/>
              <a:ext cx="3325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Which of the three options above </a:t>
              </a:r>
              <a:br>
                <a:rPr lang="en-US" sz="1200" dirty="0" smtClean="0"/>
              </a:br>
              <a:r>
                <a:rPr lang="en-US" sz="1200" dirty="0" smtClean="0"/>
                <a:t>would you choose? (Please circle one)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eling Values of Time to Support Freight Decision-Making&amp;quot;&quot;/&gt;&lt;property id=&quot;20307&quot; value=&quot;256&quot;/&gt;&lt;/object&gt;&lt;object type=&quot;3&quot; unique_id=&quot;10020&quot;&gt;&lt;property id=&quot;20148&quot; value=&quot;5&quot;/&gt;&lt;property id=&quot;20300&quot; value=&quot;Slide 2 - &amp;quot;Motivation and Goals&amp;quot;&quot;/&gt;&lt;property id=&quot;20307&quot; value=&quot;273&quot;/&gt;&lt;/object&gt;&lt;object type=&quot;3&quot; unique_id=&quot;10021&quot;&gt;&lt;property id=&quot;20148&quot; value=&quot;5&quot;/&gt;&lt;property id=&quot;20300&quot; value=&quot;Slide 3 - &amp;quot;Modeling Framework&amp;quot;&quot;/&gt;&lt;property id=&quot;20307&quot; value=&quot;258&quot;/&gt;&lt;/object&gt;&lt;object type=&quot;3&quot; unique_id=&quot;10022&quot;&gt;&lt;property id=&quot;20148&quot; value=&quot;5&quot;/&gt;&lt;property id=&quot;20300&quot; value=&quot;Slide 4 - &amp;quot;Methodology&amp;quot;&quot;/&gt;&lt;property id=&quot;20307&quot; value=&quot;259&quot;/&gt;&lt;/object&gt;&lt;object type=&quot;3&quot; unique_id=&quot;10023&quot;&gt;&lt;property id=&quot;20148&quot; value=&quot;5&quot;/&gt;&lt;property id=&quot;20300&quot; value=&quot;Slide 5 - &amp;quot;Questionnaire&amp;quot;&quot;/&gt;&lt;property id=&quot;20307&quot; value=&quot;260&quot;/&gt;&lt;/object&gt;&lt;object type=&quot;3&quot; unique_id=&quot;10024&quot;&gt;&lt;property id=&quot;20148&quot; value=&quot;5&quot;/&gt;&lt;property id=&quot;20300&quot; value=&quot;Slide 6 - &amp;quot;SP Experiment &amp;#x0D;&amp;#x0A;Route Choice&amp;quot;&quot;/&gt;&lt;property id=&quot;20307&quot; value=&quot;261&quot;/&gt;&lt;/object&gt;&lt;object type=&quot;3&quot; unique_id=&quot;10025&quot;&gt;&lt;property id=&quot;20148&quot; value=&quot;5&quot;/&gt;&lt;property id=&quot;20300&quot; value=&quot;Slide 7 - &amp;quot;SP Experiment&amp;#x0D;&amp;#x0A;Mode Choice&amp;quot;&quot;/&gt;&lt;property id=&quot;20307&quot; value=&quot;265&quot;/&gt;&lt;/object&gt;&lt;object type=&quot;3&quot; unique_id=&quot;10026&quot;&gt;&lt;property id=&quot;20148&quot; value=&quot;5&quot;/&gt;&lt;property id=&quot;20300&quot; value=&quot;Slide 8 - &amp;quot;Mode Choice Model&amp;quot;&quot;/&gt;&lt;property id=&quot;20307&quot; value=&quot;266&quot;/&gt;&lt;/object&gt;&lt;object type=&quot;3&quot; unique_id=&quot;10027&quot;&gt;&lt;property id=&quot;20148&quot; value=&quot;5&quot;/&gt;&lt;property id=&quot;20300&quot; value=&quot;Slide 9 - &amp;quot;Spline Variables&amp;quot;&quot;/&gt;&lt;property id=&quot;20307&quot; value=&quot;272&quot;/&gt;&lt;/object&gt;&lt;object type=&quot;3&quot; unique_id=&quot;10028&quot;&gt;&lt;property id=&quot;20148&quot; value=&quot;5&quot;/&gt;&lt;property id=&quot;20300&quot; value=&quot;Slide 10 - &amp;quot;SP Mode Choice&amp;#x0D;&amp;#x0A;Values of Time ($/hour)&amp;quot;&quot;/&gt;&lt;property id=&quot;20307&quot; value=&quot;267&quot;/&gt;&lt;/object&gt;&lt;object type=&quot;3&quot; unique_id=&quot;10029&quot;&gt;&lt;property id=&quot;20148&quot; value=&quot;5&quot;/&gt;&lt;property id=&quot;20300&quot; value=&quot;Slide 11 - &amp;quot;SP Mode Choice (continued) &amp;#x0D;&amp;#x0A;Values of Time ($/hour)&amp;quot;&quot;/&gt;&lt;property id=&quot;20307&quot; value=&quot;271&quot;/&gt;&lt;/object&gt;&lt;object type=&quot;3&quot; unique_id=&quot;10030&quot;&gt;&lt;property id=&quot;20148&quot; value=&quot;5&quot;/&gt;&lt;property id=&quot;20300&quot; value=&quot;Slide 12 - &amp;quot;Conclusions&amp;quot;&quot;/&gt;&lt;property id=&quot;20307&quot; value=&quot;268&quot;/&gt;&lt;/object&gt;&lt;object type=&quot;3&quot; unique_id=&quot;10031&quot;&gt;&lt;property id=&quot;20148&quot; value=&quot;5&quot;/&gt;&lt;property id=&quot;20300&quot; value=&quot;Slide 13 - &amp;quot;Acknowledgement&amp;quot;&quot;/&gt;&lt;property id=&quot;20307&quot; value=&quot;269&quot;/&gt;&lt;/object&gt;&lt;object type=&quot;3&quot; unique_id=&quot;10032&quot;&gt;&lt;property id=&quot;20148&quot; value=&quot;5&quot;/&gt;&lt;property id=&quot;20300&quot; value=&quot;Slide 14&quot;/&gt;&lt;property id=&quot;20307&quot; value=&quot;270&quot;/&gt;&lt;/object&gt;&lt;object type=&quot;3&quot; unique_id=&quot;10033&quot;&gt;&lt;property id=&quot;20148&quot; value=&quot;5&quot;/&gt;&lt;property id=&quot;20300&quot; value=&quot;Slide 15 - &amp;quot;Route Choice Model&amp;quot;&quot;/&gt;&lt;property id=&quot;20307&quot; value=&quot;263&quot;/&gt;&lt;/object&gt;&lt;object type=&quot;3&quot; unique_id=&quot;10034&quot;&gt;&lt;property id=&quot;20148&quot; value=&quot;5&quot;/&gt;&lt;property id=&quot;20300&quot; value=&quot;Slide 16 - &amp;quot;Route Choice Model – Values of Time ($/hr)&amp;quot;&quot;/&gt;&lt;property id=&quot;20307&quot; value=&quot;264&quot;/&gt;&lt;/object&gt;&lt;object type=&quot;3&quot; unique_id=&quot;10035&quot;&gt;&lt;property id=&quot;20148&quot; value=&quot;5&quot;/&gt;&lt;property id=&quot;20300&quot; value=&quot;Slide 17 - &amp;quot;Route Choice Model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SHandouts">
  <a:themeElements>
    <a:clrScheme name="CSHandout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99CC"/>
      </a:accent1>
      <a:accent2>
        <a:srgbClr val="B29620"/>
      </a:accent2>
      <a:accent3>
        <a:srgbClr val="C20000"/>
      </a:accent3>
      <a:accent4>
        <a:srgbClr val="30A230"/>
      </a:accent4>
      <a:accent5>
        <a:srgbClr val="DDE278"/>
      </a:accent5>
      <a:accent6>
        <a:srgbClr val="1634CA"/>
      </a:accent6>
      <a:hlink>
        <a:srgbClr val="0000FF"/>
      </a:hlink>
      <a:folHlink>
        <a:srgbClr val="969696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cs_glass</Template>
  <TotalTime>6153</TotalTime>
  <Words>1970</Words>
  <Application>Microsoft Office PowerPoint</Application>
  <PresentationFormat>On-screen Show (4:3)</PresentationFormat>
  <Paragraphs>683</Paragraphs>
  <Slides>20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CSHandouts</vt:lpstr>
      <vt:lpstr>Value of Time for Freight Transportation</vt:lpstr>
      <vt:lpstr>Motivation and Goals</vt:lpstr>
      <vt:lpstr>Approach</vt:lpstr>
      <vt:lpstr>Methodology</vt:lpstr>
      <vt:lpstr>Focus Groups</vt:lpstr>
      <vt:lpstr>Stated Preference (SP) Surveys</vt:lpstr>
      <vt:lpstr>SP Experiment  Route Choice – Demand Management</vt:lpstr>
      <vt:lpstr>SP Experiment  Time-of-Day Choice – Demand Management</vt:lpstr>
      <vt:lpstr>SP Experiment Mode Choice - Multimodal Option</vt:lpstr>
      <vt:lpstr>SP Information DC Relocation - Infrastructure Assessment</vt:lpstr>
      <vt:lpstr>SP Experiment Model Results - Multimodal Option</vt:lpstr>
      <vt:lpstr>What is Value of Time (VOT)?</vt:lpstr>
      <vt:lpstr>SP Experiment Multimodal Model Evaluation-Values of Time ($/hr)</vt:lpstr>
      <vt:lpstr>Demand Management Findings</vt:lpstr>
      <vt:lpstr>Multimodal Assessment Findings</vt:lpstr>
      <vt:lpstr>Application of Model Results</vt:lpstr>
      <vt:lpstr>Slide 17</vt:lpstr>
      <vt:lpstr>Choice Models</vt:lpstr>
      <vt:lpstr>Route Choice Model</vt:lpstr>
      <vt:lpstr>Route Choice Model – Values of Time ($/hr)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Values of Time to Support Freight Decision Making: Results from a Stated Preference Survey in New York</dc:title>
  <dc:creator>Cambridge Systematics, Inc.</dc:creator>
  <cp:lastModifiedBy>Cambridge Systematics, Inc.</cp:lastModifiedBy>
  <cp:revision>310</cp:revision>
  <dcterms:created xsi:type="dcterms:W3CDTF">2012-04-06T14:32:54Z</dcterms:created>
  <dcterms:modified xsi:type="dcterms:W3CDTF">2013-04-29T03:30:17Z</dcterms:modified>
</cp:coreProperties>
</file>