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54" r:id="rId5"/>
  </p:sldMasterIdLst>
  <p:notesMasterIdLst>
    <p:notesMasterId r:id="rId29"/>
  </p:notesMasterIdLst>
  <p:handoutMasterIdLst>
    <p:handoutMasterId r:id="rId30"/>
  </p:handoutMasterIdLst>
  <p:sldIdLst>
    <p:sldId id="268" r:id="rId6"/>
    <p:sldId id="324" r:id="rId7"/>
    <p:sldId id="269" r:id="rId8"/>
    <p:sldId id="293" r:id="rId9"/>
    <p:sldId id="280" r:id="rId10"/>
    <p:sldId id="294" r:id="rId11"/>
    <p:sldId id="296" r:id="rId12"/>
    <p:sldId id="295" r:id="rId13"/>
    <p:sldId id="299" r:id="rId14"/>
    <p:sldId id="321" r:id="rId15"/>
    <p:sldId id="305" r:id="rId16"/>
    <p:sldId id="300" r:id="rId17"/>
    <p:sldId id="309" r:id="rId18"/>
    <p:sldId id="311" r:id="rId19"/>
    <p:sldId id="320" r:id="rId20"/>
    <p:sldId id="302" r:id="rId21"/>
    <p:sldId id="304" r:id="rId22"/>
    <p:sldId id="310" r:id="rId23"/>
    <p:sldId id="308" r:id="rId24"/>
    <p:sldId id="307" r:id="rId25"/>
    <p:sldId id="318" r:id="rId26"/>
    <p:sldId id="297" r:id="rId27"/>
    <p:sldId id="323" r:id="rId2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a.bergman" initials="a"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486574"/>
    <a:srgbClr val="3F7B7A"/>
    <a:srgbClr val="E2E2E2"/>
    <a:srgbClr val="FFFFFF"/>
    <a:srgbClr val="808080"/>
    <a:srgbClr val="FF9900"/>
    <a:srgbClr val="333333"/>
    <a:srgbClr val="000000"/>
    <a:srgbClr val="5C8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9" autoAdjust="0"/>
    <p:restoredTop sz="79726" autoAdjust="0"/>
  </p:normalViewPr>
  <p:slideViewPr>
    <p:cSldViewPr snapToGrid="0">
      <p:cViewPr>
        <p:scale>
          <a:sx n="70" d="100"/>
          <a:sy n="70" d="100"/>
        </p:scale>
        <p:origin x="-629" y="5"/>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p:cViewPr varScale="1">
        <p:scale>
          <a:sx n="62" d="100"/>
          <a:sy n="62" d="100"/>
        </p:scale>
        <p:origin x="-2155" y="-8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1193"/>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970734" y="1"/>
            <a:ext cx="3038145" cy="461193"/>
          </a:xfrm>
          <a:prstGeom prst="rect">
            <a:avLst/>
          </a:prstGeom>
        </p:spPr>
        <p:txBody>
          <a:bodyPr vert="horz" lIns="87316" tIns="43658" rIns="87316" bIns="43658" rtlCol="0"/>
          <a:lstStyle>
            <a:lvl1pPr algn="r">
              <a:defRPr sz="1100"/>
            </a:lvl1pPr>
          </a:lstStyle>
          <a:p>
            <a:fld id="{5E750230-7E95-4922-9919-4EF70195DA93}" type="datetimeFigureOut">
              <a:rPr lang="en-US" smtClean="0"/>
              <a:t>5/8/2013</a:t>
            </a:fld>
            <a:endParaRPr lang="en-US"/>
          </a:p>
        </p:txBody>
      </p:sp>
      <p:sp>
        <p:nvSpPr>
          <p:cNvPr id="4" name="Footer Placeholder 3"/>
          <p:cNvSpPr>
            <a:spLocks noGrp="1"/>
          </p:cNvSpPr>
          <p:nvPr>
            <p:ph type="ftr" sz="quarter" idx="2"/>
          </p:nvPr>
        </p:nvSpPr>
        <p:spPr>
          <a:xfrm>
            <a:off x="0" y="8773357"/>
            <a:ext cx="3038145" cy="461193"/>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7"/>
            <a:ext cx="3038145" cy="461193"/>
          </a:xfrm>
          <a:prstGeom prst="rect">
            <a:avLst/>
          </a:prstGeom>
        </p:spPr>
        <p:txBody>
          <a:bodyPr vert="horz" lIns="87316" tIns="43658" rIns="87316" bIns="43658" rtlCol="0" anchor="b"/>
          <a:lstStyle>
            <a:lvl1pPr algn="r">
              <a:defRPr sz="1100"/>
            </a:lvl1pPr>
          </a:lstStyle>
          <a:p>
            <a:fld id="{1AE22FCD-81C8-47A3-88E9-CA33E7F2A48C}" type="slidenum">
              <a:rPr lang="en-US" smtClean="0"/>
              <a:t>‹#›</a:t>
            </a:fld>
            <a:endParaRPr lang="en-US"/>
          </a:p>
        </p:txBody>
      </p:sp>
    </p:spTree>
    <p:extLst>
      <p:ext uri="{BB962C8B-B14F-4D97-AF65-F5344CB8AC3E}">
        <p14:creationId xmlns:p14="http://schemas.microsoft.com/office/powerpoint/2010/main" val="1100136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3038145" cy="461193"/>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defTabSz="923186">
              <a:defRPr sz="1200"/>
            </a:lvl1pPr>
          </a:lstStyle>
          <a:p>
            <a:endParaRPr lang="en-US"/>
          </a:p>
        </p:txBody>
      </p:sp>
      <p:sp>
        <p:nvSpPr>
          <p:cNvPr id="30723" name="Rectangle 3"/>
          <p:cNvSpPr>
            <a:spLocks noGrp="1" noChangeArrowheads="1"/>
          </p:cNvSpPr>
          <p:nvPr>
            <p:ph type="dt" idx="1"/>
          </p:nvPr>
        </p:nvSpPr>
        <p:spPr bwMode="auto">
          <a:xfrm>
            <a:off x="3970734" y="1"/>
            <a:ext cx="3038145" cy="461193"/>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defTabSz="923186">
              <a:defRPr sz="1200"/>
            </a:lvl1pPr>
          </a:lstStyle>
          <a:p>
            <a:endParaRPr lang="en-US"/>
          </a:p>
        </p:txBody>
      </p:sp>
      <p:sp>
        <p:nvSpPr>
          <p:cNvPr id="30724" name="Rectangle 4"/>
          <p:cNvSpPr>
            <a:spLocks noGrp="1" noRot="1" noChangeAspect="1" noChangeArrowheads="1" noTextEdit="1"/>
          </p:cNvSpPr>
          <p:nvPr>
            <p:ph type="sldImg" idx="2"/>
          </p:nvPr>
        </p:nvSpPr>
        <p:spPr bwMode="auto">
          <a:xfrm>
            <a:off x="1196975" y="693738"/>
            <a:ext cx="4618038" cy="3463925"/>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701345" y="4387443"/>
            <a:ext cx="5607712" cy="4155317"/>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773357"/>
            <a:ext cx="3038145" cy="461193"/>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defTabSz="923186">
              <a:defRPr sz="1200"/>
            </a:lvl1pPr>
          </a:lstStyle>
          <a:p>
            <a:endParaRPr lang="en-US"/>
          </a:p>
        </p:txBody>
      </p:sp>
      <p:sp>
        <p:nvSpPr>
          <p:cNvPr id="30727" name="Rectangle 7"/>
          <p:cNvSpPr>
            <a:spLocks noGrp="1" noChangeArrowheads="1"/>
          </p:cNvSpPr>
          <p:nvPr>
            <p:ph type="sldNum" sz="quarter" idx="5"/>
          </p:nvPr>
        </p:nvSpPr>
        <p:spPr bwMode="auto">
          <a:xfrm>
            <a:off x="3970734" y="8773357"/>
            <a:ext cx="3038145" cy="461193"/>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defTabSz="923186">
              <a:defRPr sz="1200"/>
            </a:lvl1pPr>
          </a:lstStyle>
          <a:p>
            <a:fld id="{0B2711F2-5B13-474F-878B-554D5F9C152E}" type="slidenum">
              <a:rPr lang="en-US"/>
              <a:pPr/>
              <a:t>‹#›</a:t>
            </a:fld>
            <a:endParaRPr lang="en-US"/>
          </a:p>
        </p:txBody>
      </p:sp>
    </p:spTree>
    <p:extLst>
      <p:ext uri="{BB962C8B-B14F-4D97-AF65-F5344CB8AC3E}">
        <p14:creationId xmlns:p14="http://schemas.microsoft.com/office/powerpoint/2010/main" val="3337868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Interpreting non-metric MDS output: The axes values and object score values have no meaning, and the orientation of the plot is arbitrary</a:t>
            </a:r>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11</a:t>
            </a:fld>
            <a:endParaRPr lang="en-US"/>
          </a:p>
        </p:txBody>
      </p:sp>
    </p:spTree>
    <p:extLst>
      <p:ext uri="{BB962C8B-B14F-4D97-AF65-F5344CB8AC3E}">
        <p14:creationId xmlns:p14="http://schemas.microsoft.com/office/powerpoint/2010/main" val="400641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Presented</a:t>
            </a:r>
            <a:r>
              <a:rPr lang="en-US" baseline="0" dirty="0" smtClean="0"/>
              <a:t> results have stress &lt;0.05. </a:t>
            </a:r>
            <a:r>
              <a:rPr lang="en-US" sz="1200" b="0" kern="0" baseline="0" dirty="0" smtClean="0"/>
              <a:t>Top ‘ideal’ home area types:</a:t>
            </a:r>
            <a:endParaRPr lang="en-US" sz="1200" b="0" kern="0" dirty="0" smtClean="0"/>
          </a:p>
          <a:p>
            <a:pPr marL="342900" indent="-342900">
              <a:buFont typeface="+mj-lt"/>
              <a:buAutoNum type="arabicPeriod"/>
            </a:pPr>
            <a:r>
              <a:rPr lang="en-US" sz="1200" b="0" kern="0" dirty="0" smtClean="0"/>
              <a:t>Suburban mixed (32%)</a:t>
            </a:r>
          </a:p>
          <a:p>
            <a:pPr marL="342900" indent="-342900">
              <a:buFont typeface="+mj-lt"/>
              <a:buAutoNum type="arabicPeriod"/>
            </a:pPr>
            <a:r>
              <a:rPr lang="en-US" sz="1200" b="0" kern="0" dirty="0" smtClean="0"/>
              <a:t>Suburban residential (21%)</a:t>
            </a:r>
          </a:p>
          <a:p>
            <a:pPr marL="342900" indent="-342900">
              <a:buFont typeface="+mj-lt"/>
              <a:buAutoNum type="arabicPeriod"/>
            </a:pPr>
            <a:r>
              <a:rPr lang="en-US" sz="1200" b="0" kern="0" dirty="0" smtClean="0"/>
              <a:t>City residential (15%)</a:t>
            </a:r>
          </a:p>
          <a:p>
            <a:pPr marL="342900" indent="-342900">
              <a:buFont typeface="+mj-lt"/>
              <a:buAutoNum type="arabicPeriod"/>
            </a:pPr>
            <a:r>
              <a:rPr lang="en-US" sz="1200" b="0" kern="0" dirty="0" smtClean="0"/>
              <a:t>Small town (13%)</a:t>
            </a:r>
          </a:p>
          <a:p>
            <a:pPr marL="342900" indent="-342900">
              <a:buFont typeface="+mj-lt"/>
              <a:buAutoNum type="arabicPeriod"/>
            </a:pPr>
            <a:r>
              <a:rPr lang="en-US" sz="1200" b="0" kern="0" dirty="0" smtClean="0"/>
              <a:t>Rural (10%) </a:t>
            </a:r>
          </a:p>
          <a:p>
            <a:pPr marL="342900" indent="-342900">
              <a:buFont typeface="+mj-lt"/>
              <a:buAutoNum type="arabicPeriod"/>
            </a:pPr>
            <a:r>
              <a:rPr lang="en-US" sz="1200" b="0" kern="0" dirty="0" smtClean="0"/>
              <a:t>City Downtown (9%)</a:t>
            </a:r>
          </a:p>
          <a:p>
            <a:pPr marL="0" indent="0">
              <a:buFont typeface="+mj-lt"/>
              <a:buNone/>
            </a:pPr>
            <a:endParaRPr lang="en-US" sz="1200" b="0" kern="0" dirty="0" smtClean="0"/>
          </a:p>
          <a:p>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12</a:t>
            </a:fld>
            <a:endParaRPr lang="en-US"/>
          </a:p>
        </p:txBody>
      </p:sp>
    </p:spTree>
    <p:extLst>
      <p:ext uri="{BB962C8B-B14F-4D97-AF65-F5344CB8AC3E}">
        <p14:creationId xmlns:p14="http://schemas.microsoft.com/office/powerpoint/2010/main" val="2776607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Categories </a:t>
            </a:r>
            <a:r>
              <a:rPr lang="en-US" sz="1100" dirty="0" smtClean="0"/>
              <a:t>excluded (few</a:t>
            </a:r>
            <a:r>
              <a:rPr lang="en-US" sz="1100" baseline="0" dirty="0" smtClean="0"/>
              <a:t> observations)</a:t>
            </a:r>
            <a:r>
              <a:rPr lang="en-US" sz="1100" dirty="0" smtClean="0"/>
              <a:t>: </a:t>
            </a:r>
            <a:r>
              <a:rPr lang="en-US" sz="1100" dirty="0"/>
              <a:t>Community with sidewalks and bike lanes, Close to cultural activities, Close to church or other place of worship, </a:t>
            </a:r>
            <a:r>
              <a:rPr lang="en-US" sz="1100" dirty="0" smtClean="0"/>
              <a:t>Lower </a:t>
            </a:r>
            <a:r>
              <a:rPr lang="en-US" sz="1100" dirty="0"/>
              <a:t>property </a:t>
            </a:r>
            <a:r>
              <a:rPr lang="en-US" sz="1100" dirty="0" smtClean="0"/>
              <a:t>taxes.</a:t>
            </a:r>
            <a:r>
              <a:rPr lang="en-US" sz="1100" baseline="0" dirty="0" smtClean="0"/>
              <a:t> </a:t>
            </a:r>
            <a:r>
              <a:rPr lang="en-US" sz="1100" dirty="0" smtClean="0"/>
              <a:t>‘Other</a:t>
            </a:r>
            <a:r>
              <a:rPr lang="en-US" sz="1100" dirty="0"/>
              <a:t>, please specify</a:t>
            </a:r>
            <a:r>
              <a:rPr lang="en-US" sz="1100" dirty="0" smtClean="0"/>
              <a:t>’</a:t>
            </a:r>
            <a:r>
              <a:rPr lang="en-US" sz="1100" baseline="0" dirty="0" smtClean="0"/>
              <a:t> excluded as it is not one category.</a:t>
            </a:r>
            <a:r>
              <a:rPr lang="en-US" sz="1100" dirty="0" smtClean="0"/>
              <a:t> </a:t>
            </a:r>
            <a:r>
              <a:rPr lang="en-US" sz="1100" dirty="0"/>
              <a:t>Note: Price reflects other attributes, should ideally not be answer option.</a:t>
            </a:r>
          </a:p>
          <a:p>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13</a:t>
            </a:fld>
            <a:endParaRPr lang="en-US"/>
          </a:p>
        </p:txBody>
      </p:sp>
    </p:spTree>
    <p:extLst>
      <p:ext uri="{BB962C8B-B14F-4D97-AF65-F5344CB8AC3E}">
        <p14:creationId xmlns:p14="http://schemas.microsoft.com/office/powerpoint/2010/main" val="1291542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3161" rtl="0" eaLnBrk="1" fontAlgn="base" latinLnBrk="0" hangingPunct="1">
              <a:lnSpc>
                <a:spcPct val="100000"/>
              </a:lnSpc>
              <a:spcBef>
                <a:spcPct val="30000"/>
              </a:spcBef>
              <a:spcAft>
                <a:spcPct val="0"/>
              </a:spcAft>
              <a:buClrTx/>
              <a:buSzTx/>
              <a:buFontTx/>
              <a:buNone/>
              <a:tabLst/>
              <a:defRPr/>
            </a:pPr>
            <a:r>
              <a:rPr lang="en-US" sz="1100" i="1" dirty="0"/>
              <a:t>"How important were each of the following to you when it came to deciding to live in your current home?"</a:t>
            </a:r>
            <a:r>
              <a:rPr lang="en-US" dirty="0" smtClean="0"/>
              <a:t> .</a:t>
            </a:r>
            <a:r>
              <a:rPr lang="en-US" baseline="0" dirty="0" smtClean="0"/>
              <a:t> Statements were shown in randomized order. ‘Center of it all’ and ‘away from it all’ stand out in respondents’ judgments of the home location attributes. </a:t>
            </a:r>
            <a:r>
              <a:rPr lang="en-US" dirty="0" smtClean="0"/>
              <a:t>‘away’ and ‘center’ removed. </a:t>
            </a:r>
          </a:p>
          <a:p>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14</a:t>
            </a:fld>
            <a:endParaRPr lang="en-US"/>
          </a:p>
        </p:txBody>
      </p:sp>
    </p:spTree>
    <p:extLst>
      <p:ext uri="{BB962C8B-B14F-4D97-AF65-F5344CB8AC3E}">
        <p14:creationId xmlns:p14="http://schemas.microsoft.com/office/powerpoint/2010/main" val="272648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i="1" dirty="0"/>
              <a:t>"How important were each of the following to you when it came to deciding to live in your current home?"</a:t>
            </a:r>
            <a:r>
              <a:rPr lang="en-US" dirty="0" smtClean="0"/>
              <a:t> .</a:t>
            </a:r>
            <a:r>
              <a:rPr lang="en-US" baseline="0" dirty="0" smtClean="0"/>
              <a:t> Statements were shown in randomized order. Compare with matrix. </a:t>
            </a:r>
            <a:r>
              <a:rPr lang="en-US" dirty="0" smtClean="0"/>
              <a:t>‘away’ and ‘center’ removed. Small town and</a:t>
            </a:r>
            <a:r>
              <a:rPr lang="en-US" baseline="0" dirty="0" smtClean="0"/>
              <a:t> rural stand apart from lower ratings for commute, sidewalks and places to walk and established neighborhood. Downtown stands out from lower ratings for quality public schools and higher rating for mixed race/diverse neighborhood.</a:t>
            </a:r>
            <a:r>
              <a:rPr lang="en-US" kern="0" dirty="0" smtClean="0"/>
              <a:t> Top rated:</a:t>
            </a:r>
          </a:p>
          <a:p>
            <a:r>
              <a:rPr lang="en-US" kern="0" dirty="0" smtClean="0"/>
              <a:t>Commute distance </a:t>
            </a:r>
          </a:p>
          <a:p>
            <a:r>
              <a:rPr lang="en-US" kern="0" dirty="0" smtClean="0"/>
              <a:t>Sidewalks</a:t>
            </a:r>
          </a:p>
          <a:p>
            <a:r>
              <a:rPr lang="en-US" kern="0" dirty="0" smtClean="0"/>
              <a:t>High quality public schools</a:t>
            </a:r>
          </a:p>
          <a:p>
            <a:r>
              <a:rPr lang="en-US" kern="0" dirty="0" smtClean="0"/>
              <a:t>Places to walk</a:t>
            </a:r>
          </a:p>
          <a:p>
            <a:r>
              <a:rPr lang="en-US" kern="0" dirty="0" smtClean="0"/>
              <a:t>Easy highway access</a:t>
            </a:r>
          </a:p>
          <a:p>
            <a:r>
              <a:rPr lang="en-US" kern="0" dirty="0" smtClean="0"/>
              <a:t>Established neighborhood</a:t>
            </a:r>
          </a:p>
          <a:p>
            <a:pPr marL="0" marR="0" indent="0" algn="l" defTabSz="873161" rtl="0" eaLnBrk="1" fontAlgn="base" latinLnBrk="0" hangingPunct="1">
              <a:lnSpc>
                <a:spcPct val="100000"/>
              </a:lnSpc>
              <a:spcBef>
                <a:spcPct val="30000"/>
              </a:spcBef>
              <a:spcAft>
                <a:spcPct val="0"/>
              </a:spcAft>
              <a:buClrTx/>
              <a:buSzTx/>
              <a:buFontTx/>
              <a:buNone/>
              <a:tabLst/>
              <a:defRPr/>
            </a:pPr>
            <a:endParaRPr lang="en-US" dirty="0" smtClean="0"/>
          </a:p>
          <a:p>
            <a:pPr defTabSz="87316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15</a:t>
            </a:fld>
            <a:endParaRPr lang="en-US"/>
          </a:p>
        </p:txBody>
      </p:sp>
    </p:spTree>
    <p:extLst>
      <p:ext uri="{BB962C8B-B14F-4D97-AF65-F5344CB8AC3E}">
        <p14:creationId xmlns:p14="http://schemas.microsoft.com/office/powerpoint/2010/main" val="2726485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Commute</a:t>
            </a:r>
            <a:r>
              <a:rPr lang="en-US" baseline="0" dirty="0" smtClean="0"/>
              <a:t> &lt; 5miles: 50% of city downtown, 47% of city residential, 26% of suburban mixed, 15% of suburban residential, 16% of small town, 5% of rural area.</a:t>
            </a:r>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16</a:t>
            </a:fld>
            <a:endParaRPr lang="en-US"/>
          </a:p>
        </p:txBody>
      </p:sp>
    </p:spTree>
    <p:extLst>
      <p:ext uri="{BB962C8B-B14F-4D97-AF65-F5344CB8AC3E}">
        <p14:creationId xmlns:p14="http://schemas.microsoft.com/office/powerpoint/2010/main" val="402995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17</a:t>
            </a:fld>
            <a:endParaRPr lang="en-US"/>
          </a:p>
        </p:txBody>
      </p:sp>
    </p:spTree>
    <p:extLst>
      <p:ext uri="{BB962C8B-B14F-4D97-AF65-F5344CB8AC3E}">
        <p14:creationId xmlns:p14="http://schemas.microsoft.com/office/powerpoint/2010/main" val="1105096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Non-metric MDS.</a:t>
            </a:r>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18</a:t>
            </a:fld>
            <a:endParaRPr lang="en-US"/>
          </a:p>
        </p:txBody>
      </p:sp>
    </p:spTree>
    <p:extLst>
      <p:ext uri="{BB962C8B-B14F-4D97-AF65-F5344CB8AC3E}">
        <p14:creationId xmlns:p14="http://schemas.microsoft.com/office/powerpoint/2010/main" val="986135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711F2-5B13-474F-878B-554D5F9C152E}" type="slidenum">
              <a:rPr lang="en-US" smtClean="0"/>
              <a:pPr/>
              <a:t>19</a:t>
            </a:fld>
            <a:endParaRPr lang="en-US"/>
          </a:p>
        </p:txBody>
      </p:sp>
    </p:spTree>
    <p:extLst>
      <p:ext uri="{BB962C8B-B14F-4D97-AF65-F5344CB8AC3E}">
        <p14:creationId xmlns:p14="http://schemas.microsoft.com/office/powerpoint/2010/main" val="2465524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711F2-5B13-474F-878B-554D5F9C152E}" type="slidenum">
              <a:rPr lang="en-US" smtClean="0"/>
              <a:pPr/>
              <a:t>20</a:t>
            </a:fld>
            <a:endParaRPr lang="en-US"/>
          </a:p>
        </p:txBody>
      </p:sp>
    </p:spTree>
    <p:extLst>
      <p:ext uri="{BB962C8B-B14F-4D97-AF65-F5344CB8AC3E}">
        <p14:creationId xmlns:p14="http://schemas.microsoft.com/office/powerpoint/2010/main" val="149723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3</a:t>
            </a:fld>
            <a:endParaRPr lang="en-US"/>
          </a:p>
        </p:txBody>
      </p:sp>
    </p:spTree>
    <p:extLst>
      <p:ext uri="{BB962C8B-B14F-4D97-AF65-F5344CB8AC3E}">
        <p14:creationId xmlns:p14="http://schemas.microsoft.com/office/powerpoint/2010/main" val="601440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711F2-5B13-474F-878B-554D5F9C152E}" type="slidenum">
              <a:rPr lang="en-US" smtClean="0"/>
              <a:pPr/>
              <a:t>22</a:t>
            </a:fld>
            <a:endParaRPr lang="en-US"/>
          </a:p>
        </p:txBody>
      </p:sp>
    </p:spTree>
    <p:extLst>
      <p:ext uri="{BB962C8B-B14F-4D97-AF65-F5344CB8AC3E}">
        <p14:creationId xmlns:p14="http://schemas.microsoft.com/office/powerpoint/2010/main" val="3210752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4</a:t>
            </a:fld>
            <a:endParaRPr lang="en-US"/>
          </a:p>
        </p:txBody>
      </p:sp>
    </p:spTree>
    <p:extLst>
      <p:ext uri="{BB962C8B-B14F-4D97-AF65-F5344CB8AC3E}">
        <p14:creationId xmlns:p14="http://schemas.microsoft.com/office/powerpoint/2010/main" val="397226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 descriptions in survey: City, downtown, with a mix of offices, apartments, and shops. City, residential neighborhood. Suburban neighborhood, with a mix of houses,</a:t>
            </a:r>
            <a:r>
              <a:rPr lang="en-US" baseline="0" dirty="0" smtClean="0"/>
              <a:t> shops, and businesses. Suburban neighborhood, with houses only. Small town. Rural area. WF (n=1972) results were compared against analysis on full dataset (n=2795). Results were similar, though rural area stood apart more.</a:t>
            </a:r>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5</a:t>
            </a:fld>
            <a:endParaRPr lang="en-US"/>
          </a:p>
        </p:txBody>
      </p:sp>
    </p:spTree>
    <p:extLst>
      <p:ext uri="{BB962C8B-B14F-4D97-AF65-F5344CB8AC3E}">
        <p14:creationId xmlns:p14="http://schemas.microsoft.com/office/powerpoint/2010/main" val="397226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6</a:t>
            </a:fld>
            <a:endParaRPr lang="en-US"/>
          </a:p>
        </p:txBody>
      </p:sp>
    </p:spTree>
    <p:extLst>
      <p:ext uri="{BB962C8B-B14F-4D97-AF65-F5344CB8AC3E}">
        <p14:creationId xmlns:p14="http://schemas.microsoft.com/office/powerpoint/2010/main" val="397226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7</a:t>
            </a:fld>
            <a:endParaRPr lang="en-US"/>
          </a:p>
        </p:txBody>
      </p:sp>
    </p:spTree>
    <p:extLst>
      <p:ext uri="{BB962C8B-B14F-4D97-AF65-F5344CB8AC3E}">
        <p14:creationId xmlns:p14="http://schemas.microsoft.com/office/powerpoint/2010/main" val="3972261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8</a:t>
            </a:fld>
            <a:endParaRPr lang="en-US"/>
          </a:p>
        </p:txBody>
      </p:sp>
    </p:spTree>
    <p:extLst>
      <p:ext uri="{BB962C8B-B14F-4D97-AF65-F5344CB8AC3E}">
        <p14:creationId xmlns:p14="http://schemas.microsoft.com/office/powerpoint/2010/main" val="397226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9</a:t>
            </a:fld>
            <a:endParaRPr lang="en-US"/>
          </a:p>
        </p:txBody>
      </p:sp>
    </p:spTree>
    <p:extLst>
      <p:ext uri="{BB962C8B-B14F-4D97-AF65-F5344CB8AC3E}">
        <p14:creationId xmlns:p14="http://schemas.microsoft.com/office/powerpoint/2010/main" val="1191335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sz="1100" dirty="0"/>
              <a:t>Non-metric MDS: Monotonic/isotonic regression</a:t>
            </a:r>
            <a:r>
              <a:rPr lang="en-US" sz="1100" dirty="0" smtClean="0"/>
              <a:t>. </a:t>
            </a:r>
            <a:r>
              <a:rPr lang="en-US" sz="1100" dirty="0"/>
              <a:t>This study used R function ‘</a:t>
            </a:r>
            <a:r>
              <a:rPr lang="en-US" sz="1100" dirty="0" err="1"/>
              <a:t>isoMDS</a:t>
            </a:r>
            <a:r>
              <a:rPr lang="en-US" sz="1100" dirty="0"/>
              <a:t>’ in library MASS. MDS also available in SPSS, SAS.</a:t>
            </a:r>
          </a:p>
          <a:p>
            <a:endParaRPr lang="en-US" dirty="0"/>
          </a:p>
        </p:txBody>
      </p:sp>
      <p:sp>
        <p:nvSpPr>
          <p:cNvPr id="4" name="Slide Number Placeholder 3"/>
          <p:cNvSpPr>
            <a:spLocks noGrp="1"/>
          </p:cNvSpPr>
          <p:nvPr>
            <p:ph type="sldNum" sz="quarter" idx="10"/>
          </p:nvPr>
        </p:nvSpPr>
        <p:spPr/>
        <p:txBody>
          <a:bodyPr/>
          <a:lstStyle/>
          <a:p>
            <a:fld id="{0B2711F2-5B13-474F-878B-554D5F9C152E}" type="slidenum">
              <a:rPr lang="en-US" smtClean="0"/>
              <a:pPr/>
              <a:t>10</a:t>
            </a:fld>
            <a:endParaRPr lang="en-US"/>
          </a:p>
        </p:txBody>
      </p:sp>
    </p:spTree>
    <p:extLst>
      <p:ext uri="{BB962C8B-B14F-4D97-AF65-F5344CB8AC3E}">
        <p14:creationId xmlns:p14="http://schemas.microsoft.com/office/powerpoint/2010/main" val="1191335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newton.rsginc.com/corp/marketing/Logos/RSG%20Logos/RSG03-logo_color.JP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7840808" y="3443009"/>
            <a:ext cx="187085" cy="457379"/>
          </a:xfrm>
          <a:prstGeom prst="rect">
            <a:avLst/>
          </a:prstGeom>
          <a:noFill/>
          <a:ln w="9525">
            <a:noFill/>
            <a:miter lim="800000"/>
            <a:headEnd/>
            <a:tailEnd/>
          </a:ln>
        </p:spPr>
        <p:txBody>
          <a:bodyPr wrap="none" lIns="91418" tIns="45709" rIns="91418" bIns="45709">
            <a:spAutoFit/>
          </a:bodyPr>
          <a:lstStyle/>
          <a:p>
            <a:pPr defTabSz="914501" eaLnBrk="0" hangingPunct="0">
              <a:defRPr/>
            </a:pPr>
            <a:endParaRPr lang="en-US" sz="2400" dirty="0">
              <a:ea typeface="+mn-ea"/>
            </a:endParaRPr>
          </a:p>
        </p:txBody>
      </p:sp>
      <p:sp>
        <p:nvSpPr>
          <p:cNvPr id="124930" name="Rectangle 2"/>
          <p:cNvSpPr>
            <a:spLocks noGrp="1" noChangeArrowheads="1"/>
          </p:cNvSpPr>
          <p:nvPr>
            <p:ph type="ctrTitle"/>
          </p:nvPr>
        </p:nvSpPr>
        <p:spPr>
          <a:xfrm>
            <a:off x="4267489" y="941295"/>
            <a:ext cx="3810000" cy="874059"/>
          </a:xfrm>
        </p:spPr>
        <p:txBody>
          <a:bodyPr tIns="0" anchor="t"/>
          <a:lstStyle>
            <a:lvl1pPr>
              <a:defRPr sz="2200">
                <a:latin typeface="Candara" pitchFamily="34" charset="0"/>
              </a:defRPr>
            </a:lvl1pPr>
          </a:lstStyle>
          <a:p>
            <a:r>
              <a:rPr lang="en-US" smtClean="0"/>
              <a:t>Click to edit Master title style</a:t>
            </a:r>
            <a:endParaRPr lang="en-US" dirty="0"/>
          </a:p>
        </p:txBody>
      </p:sp>
      <p:sp>
        <p:nvSpPr>
          <p:cNvPr id="124931" name="Rectangle 3"/>
          <p:cNvSpPr>
            <a:spLocks noGrp="1" noChangeArrowheads="1"/>
          </p:cNvSpPr>
          <p:nvPr>
            <p:ph type="subTitle" idx="1"/>
          </p:nvPr>
        </p:nvSpPr>
        <p:spPr>
          <a:xfrm>
            <a:off x="4267489" y="1815354"/>
            <a:ext cx="3810000" cy="806824"/>
          </a:xfrm>
        </p:spPr>
        <p:txBody>
          <a:bodyPr lIns="0" tIns="0">
            <a:normAutofit/>
          </a:bodyPr>
          <a:lstStyle>
            <a:lvl1pPr marL="0" indent="0">
              <a:buNone/>
              <a:defRPr sz="1800">
                <a:solidFill>
                  <a:schemeClr val="bg1"/>
                </a:solidFill>
                <a:latin typeface="Candara" pitchFamily="34" charset="0"/>
              </a:defRPr>
            </a:lvl1pPr>
          </a:lstStyle>
          <a:p>
            <a:r>
              <a:rPr lang="en-US" smtClean="0"/>
              <a:t>Click to edit Master subtitle style</a:t>
            </a:r>
            <a:endParaRPr lang="en-US" dirty="0"/>
          </a:p>
        </p:txBody>
      </p:sp>
      <p:sp>
        <p:nvSpPr>
          <p:cNvPr id="6" name="Date Placeholder 5"/>
          <p:cNvSpPr>
            <a:spLocks noGrp="1" noChangeArrowheads="1"/>
          </p:cNvSpPr>
          <p:nvPr>
            <p:ph type="dt" sz="half" idx="10"/>
          </p:nvPr>
        </p:nvSpPr>
        <p:spPr bwMode="auto">
          <a:xfrm>
            <a:off x="4267489" y="4572000"/>
            <a:ext cx="1905000" cy="381000"/>
          </a:xfrm>
          <a:prstGeom prst="rect">
            <a:avLst/>
          </a:prstGeom>
          <a:ln>
            <a:miter lim="800000"/>
            <a:headEnd/>
            <a:tailEnd/>
          </a:ln>
        </p:spPr>
        <p:txBody>
          <a:bodyPr vert="horz" wrap="square" lIns="0" tIns="45709" rIns="91418" bIns="45709" numCol="1" anchor="t" anchorCtr="0" compatLnSpc="1">
            <a:prstTxWarp prst="textNoShape">
              <a:avLst/>
            </a:prstTxWarp>
          </a:bodyPr>
          <a:lstStyle>
            <a:lvl1pPr eaLnBrk="0" hangingPunct="0">
              <a:defRPr sz="1400">
                <a:solidFill>
                  <a:schemeClr val="bg1"/>
                </a:solidFill>
                <a:latin typeface="Candara" pitchFamily="34" charset="0"/>
                <a:ea typeface="+mn-ea"/>
                <a:cs typeface="+mn-cs"/>
              </a:defRPr>
            </a:lvl1pPr>
          </a:lstStyle>
          <a:p>
            <a:pPr>
              <a:defRPr/>
            </a:pPr>
            <a:r>
              <a:rPr lang="en-US" dirty="0" smtClean="0"/>
              <a:t>April 1, 2011</a:t>
            </a:r>
            <a:endParaRPr lang="en-US" dirty="0"/>
          </a:p>
        </p:txBody>
      </p:sp>
      <p:sp>
        <p:nvSpPr>
          <p:cNvPr id="7" name="Footer Placeholder 6"/>
          <p:cNvSpPr>
            <a:spLocks noGrp="1" noChangeArrowheads="1"/>
          </p:cNvSpPr>
          <p:nvPr>
            <p:ph type="ftr" sz="quarter" idx="11"/>
          </p:nvPr>
        </p:nvSpPr>
        <p:spPr bwMode="auto">
          <a:xfrm>
            <a:off x="4267489" y="3885640"/>
            <a:ext cx="4114511" cy="610721"/>
          </a:xfrm>
          <a:prstGeom prst="rect">
            <a:avLst/>
          </a:prstGeom>
          <a:ln>
            <a:miter lim="800000"/>
            <a:headEnd/>
            <a:tailEnd/>
          </a:ln>
        </p:spPr>
        <p:txBody>
          <a:bodyPr vert="horz" wrap="square" lIns="0" tIns="45709" rIns="91418" bIns="45709" numCol="1" anchor="t" anchorCtr="0" compatLnSpc="1">
            <a:prstTxWarp prst="textNoShape">
              <a:avLst/>
            </a:prstTxWarp>
          </a:bodyPr>
          <a:lstStyle>
            <a:lvl1pPr eaLnBrk="0" hangingPunct="0">
              <a:defRPr sz="1800" b="0">
                <a:solidFill>
                  <a:schemeClr val="bg1"/>
                </a:solidFill>
                <a:latin typeface="Candara" pitchFamily="34" charset="0"/>
                <a:ea typeface="+mn-ea"/>
                <a:cs typeface="+mn-cs"/>
              </a:defRPr>
            </a:lvl1pPr>
          </a:lstStyle>
          <a:p>
            <a:pPr>
              <a:defRPr/>
            </a:pPr>
            <a:r>
              <a:rPr lang="en-US" sz="2000" dirty="0" smtClean="0"/>
              <a:t>Prepared for:</a:t>
            </a:r>
          </a:p>
          <a:p>
            <a:pPr>
              <a:defRPr/>
            </a:pPr>
            <a:r>
              <a:rPr lang="en-US" sz="2000" dirty="0" smtClean="0"/>
              <a:t>Client Name</a:t>
            </a:r>
            <a:endParaRPr lang="en-US" sz="2000" dirty="0"/>
          </a:p>
        </p:txBody>
      </p:sp>
      <p:pic>
        <p:nvPicPr>
          <p:cNvPr id="1026" name="Picture 2" descr="Picture">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7565" y="979361"/>
            <a:ext cx="3017520" cy="773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Content Placeholder 6"/>
          <p:cNvSpPr>
            <a:spLocks noGrp="1"/>
          </p:cNvSpPr>
          <p:nvPr>
            <p:ph sz="quarter" idx="16" hasCustomPrompt="1"/>
          </p:nvPr>
        </p:nvSpPr>
        <p:spPr>
          <a:xfrm>
            <a:off x="1482436" y="1143000"/>
            <a:ext cx="4336473" cy="1447800"/>
          </a:xfrm>
          <a:ln w="19050">
            <a:noFill/>
          </a:ln>
        </p:spPr>
        <p:txBody>
          <a:bodyPr>
            <a:noAutofit/>
          </a:bodyPr>
          <a:lstStyle>
            <a:lvl1pPr marL="0" indent="0">
              <a:buNone/>
              <a:defRPr sz="1600" baseline="0"/>
            </a:lvl1pPr>
          </a:lstStyle>
          <a:p>
            <a:pPr lvl="0"/>
            <a:r>
              <a:rPr lang="en-US" dirty="0" smtClean="0"/>
              <a:t>Click to enter category description</a:t>
            </a:r>
          </a:p>
        </p:txBody>
      </p:sp>
      <p:sp>
        <p:nvSpPr>
          <p:cNvPr id="14" name="Content Placeholder 6"/>
          <p:cNvSpPr>
            <a:spLocks noGrp="1"/>
          </p:cNvSpPr>
          <p:nvPr>
            <p:ph sz="quarter" idx="17" hasCustomPrompt="1"/>
          </p:nvPr>
        </p:nvSpPr>
        <p:spPr>
          <a:xfrm>
            <a:off x="1482436" y="2590800"/>
            <a:ext cx="4336473" cy="1447800"/>
          </a:xfrm>
          <a:ln w="19050">
            <a:noFill/>
          </a:ln>
        </p:spPr>
        <p:txBody>
          <a:bodyPr>
            <a:noAutofit/>
          </a:bodyPr>
          <a:lstStyle>
            <a:lvl1pPr marL="0" indent="0">
              <a:buNone/>
              <a:defRPr sz="1600"/>
            </a:lvl1pPr>
          </a:lstStyle>
          <a:p>
            <a:pPr lvl="0"/>
            <a:r>
              <a:rPr lang="en-US" dirty="0" smtClean="0"/>
              <a:t>Click to enter category description</a:t>
            </a:r>
          </a:p>
        </p:txBody>
      </p:sp>
      <p:sp>
        <p:nvSpPr>
          <p:cNvPr id="17" name="Content Placeholder 6"/>
          <p:cNvSpPr>
            <a:spLocks noGrp="1"/>
          </p:cNvSpPr>
          <p:nvPr>
            <p:ph sz="quarter" idx="18" hasCustomPrompt="1"/>
          </p:nvPr>
        </p:nvSpPr>
        <p:spPr>
          <a:xfrm>
            <a:off x="1482436" y="4038600"/>
            <a:ext cx="4336473" cy="1447800"/>
          </a:xfrm>
          <a:ln w="19050">
            <a:noFill/>
          </a:ln>
        </p:spPr>
        <p:txBody>
          <a:bodyPr>
            <a:noAutofit/>
          </a:bodyPr>
          <a:lstStyle>
            <a:lvl1pPr marL="0" indent="0">
              <a:buNone/>
              <a:defRPr sz="1600"/>
            </a:lvl1pPr>
          </a:lstStyle>
          <a:p>
            <a:pPr lvl="0"/>
            <a:r>
              <a:rPr lang="en-US" dirty="0" smtClean="0"/>
              <a:t>Click to enter category </a:t>
            </a:r>
            <a:r>
              <a:rPr lang="en-US" dirty="0" err="1" smtClean="0"/>
              <a:t>descripiton</a:t>
            </a:r>
            <a:endParaRPr lang="en-US" dirty="0" smtClean="0"/>
          </a:p>
        </p:txBody>
      </p:sp>
      <p:sp>
        <p:nvSpPr>
          <p:cNvPr id="20" name="Content Placeholder 6"/>
          <p:cNvSpPr>
            <a:spLocks noGrp="1"/>
          </p:cNvSpPr>
          <p:nvPr>
            <p:ph sz="quarter" idx="19" hasCustomPrompt="1"/>
          </p:nvPr>
        </p:nvSpPr>
        <p:spPr>
          <a:xfrm>
            <a:off x="1482436" y="5486400"/>
            <a:ext cx="4336473" cy="1219200"/>
          </a:xfrm>
          <a:ln w="19050">
            <a:noFill/>
          </a:ln>
        </p:spPr>
        <p:txBody>
          <a:bodyPr>
            <a:noAutofit/>
          </a:bodyPr>
          <a:lstStyle>
            <a:lvl1pPr marL="0" indent="0">
              <a:buNone/>
              <a:defRPr sz="1600" baseline="0"/>
            </a:lvl1pPr>
          </a:lstStyle>
          <a:p>
            <a:pPr lvl="0"/>
            <a:r>
              <a:rPr lang="en-US" dirty="0" smtClean="0"/>
              <a:t>Click to enter category description</a:t>
            </a:r>
          </a:p>
        </p:txBody>
      </p:sp>
      <p:sp>
        <p:nvSpPr>
          <p:cNvPr id="26" name="Picture Placeholder 25"/>
          <p:cNvSpPr>
            <a:spLocks noGrp="1"/>
          </p:cNvSpPr>
          <p:nvPr>
            <p:ph type="pic" sz="quarter" idx="20"/>
          </p:nvPr>
        </p:nvSpPr>
        <p:spPr>
          <a:xfrm>
            <a:off x="6234546" y="1143000"/>
            <a:ext cx="2694709" cy="2667000"/>
          </a:xfrm>
        </p:spPr>
        <p:txBody>
          <a:bodyPr/>
          <a:lstStyle/>
          <a:p>
            <a:r>
              <a:rPr lang="en-US" smtClean="0"/>
              <a:t>Click icon to add picture</a:t>
            </a:r>
            <a:endParaRPr lang="en-US"/>
          </a:p>
        </p:txBody>
      </p:sp>
      <p:sp>
        <p:nvSpPr>
          <p:cNvPr id="28" name="Chart Placeholder 27"/>
          <p:cNvSpPr>
            <a:spLocks noGrp="1"/>
          </p:cNvSpPr>
          <p:nvPr>
            <p:ph type="chart" sz="quarter" idx="21"/>
          </p:nvPr>
        </p:nvSpPr>
        <p:spPr>
          <a:xfrm>
            <a:off x="6234546" y="3962400"/>
            <a:ext cx="2694709" cy="2667000"/>
          </a:xfrm>
        </p:spPr>
        <p:txBody>
          <a:bodyPr/>
          <a:lstStyle/>
          <a:p>
            <a:r>
              <a:rPr lang="en-US" smtClean="0"/>
              <a:t>Click icon to add chart</a:t>
            </a:r>
            <a:endParaRPr lang="en-US"/>
          </a:p>
        </p:txBody>
      </p:sp>
      <p:sp>
        <p:nvSpPr>
          <p:cNvPr id="45" name="Text Placeholder 44"/>
          <p:cNvSpPr>
            <a:spLocks noGrp="1"/>
          </p:cNvSpPr>
          <p:nvPr>
            <p:ph type="body" sz="quarter" idx="22" hasCustomPrompt="1"/>
          </p:nvPr>
        </p:nvSpPr>
        <p:spPr>
          <a:xfrm>
            <a:off x="415636" y="1143000"/>
            <a:ext cx="1066800" cy="1447800"/>
          </a:xfrm>
        </p:spPr>
        <p:txBody>
          <a:bodyPr>
            <a:noAutofit/>
          </a:bodyPr>
          <a:lstStyle>
            <a:lvl1pPr marL="0" indent="0">
              <a:buFontTx/>
              <a:buNone/>
              <a:defRPr sz="1600" b="1">
                <a:solidFill>
                  <a:schemeClr val="accent1"/>
                </a:solidFill>
              </a:defRPr>
            </a:lvl1pPr>
          </a:lstStyle>
          <a:p>
            <a:pPr lvl="0"/>
            <a:r>
              <a:rPr lang="en-US" dirty="0" smtClean="0"/>
              <a:t>Category</a:t>
            </a:r>
            <a:endParaRPr lang="en-US" dirty="0"/>
          </a:p>
        </p:txBody>
      </p:sp>
      <p:sp>
        <p:nvSpPr>
          <p:cNvPr id="46" name="Text Placeholder 44"/>
          <p:cNvSpPr>
            <a:spLocks noGrp="1"/>
          </p:cNvSpPr>
          <p:nvPr>
            <p:ph type="body" sz="quarter" idx="23" hasCustomPrompt="1"/>
          </p:nvPr>
        </p:nvSpPr>
        <p:spPr>
          <a:xfrm>
            <a:off x="415636" y="2590800"/>
            <a:ext cx="1066800" cy="1447800"/>
          </a:xfrm>
        </p:spPr>
        <p:txBody>
          <a:bodyPr>
            <a:noAutofit/>
          </a:bodyPr>
          <a:lstStyle>
            <a:lvl1pPr marL="0" indent="0">
              <a:buFontTx/>
              <a:buNone/>
              <a:defRPr sz="1600" b="1">
                <a:solidFill>
                  <a:schemeClr val="accent1"/>
                </a:solidFill>
              </a:defRPr>
            </a:lvl1pPr>
          </a:lstStyle>
          <a:p>
            <a:pPr lvl="0"/>
            <a:r>
              <a:rPr lang="en-US" dirty="0" smtClean="0"/>
              <a:t>Category</a:t>
            </a:r>
            <a:endParaRPr lang="en-US" dirty="0"/>
          </a:p>
        </p:txBody>
      </p:sp>
      <p:sp>
        <p:nvSpPr>
          <p:cNvPr id="47" name="Text Placeholder 44"/>
          <p:cNvSpPr>
            <a:spLocks noGrp="1"/>
          </p:cNvSpPr>
          <p:nvPr>
            <p:ph type="body" sz="quarter" idx="24" hasCustomPrompt="1"/>
          </p:nvPr>
        </p:nvSpPr>
        <p:spPr>
          <a:xfrm>
            <a:off x="415636" y="4038600"/>
            <a:ext cx="1066800" cy="1447800"/>
          </a:xfrm>
        </p:spPr>
        <p:txBody>
          <a:bodyPr>
            <a:noAutofit/>
          </a:bodyPr>
          <a:lstStyle>
            <a:lvl1pPr marL="0" indent="0">
              <a:buFontTx/>
              <a:buNone/>
              <a:defRPr sz="1600" b="1">
                <a:solidFill>
                  <a:schemeClr val="accent1"/>
                </a:solidFill>
              </a:defRPr>
            </a:lvl1pPr>
          </a:lstStyle>
          <a:p>
            <a:pPr lvl="0"/>
            <a:r>
              <a:rPr lang="en-US" dirty="0" smtClean="0"/>
              <a:t>Category</a:t>
            </a:r>
            <a:endParaRPr lang="en-US" dirty="0"/>
          </a:p>
        </p:txBody>
      </p:sp>
      <p:sp>
        <p:nvSpPr>
          <p:cNvPr id="48" name="Text Placeholder 44"/>
          <p:cNvSpPr>
            <a:spLocks noGrp="1"/>
          </p:cNvSpPr>
          <p:nvPr>
            <p:ph type="body" sz="quarter" idx="25" hasCustomPrompt="1"/>
          </p:nvPr>
        </p:nvSpPr>
        <p:spPr>
          <a:xfrm>
            <a:off x="415636" y="5486400"/>
            <a:ext cx="1066800" cy="1219200"/>
          </a:xfrm>
        </p:spPr>
        <p:txBody>
          <a:bodyPr>
            <a:noAutofit/>
          </a:bodyPr>
          <a:lstStyle>
            <a:lvl1pPr marL="0" indent="0">
              <a:buFontTx/>
              <a:buNone/>
              <a:defRPr sz="1600" b="1">
                <a:solidFill>
                  <a:schemeClr val="accent1"/>
                </a:solidFill>
              </a:defRPr>
            </a:lvl1pPr>
          </a:lstStyle>
          <a:p>
            <a:pPr lvl="0"/>
            <a:r>
              <a:rPr lang="en-US" dirty="0" smtClean="0"/>
              <a:t>Category</a:t>
            </a:r>
            <a:endParaRPr lang="en-US" dirty="0"/>
          </a:p>
        </p:txBody>
      </p:sp>
      <p:sp>
        <p:nvSpPr>
          <p:cNvPr id="16" name="Content Placeholder 15"/>
          <p:cNvSpPr>
            <a:spLocks noGrp="1"/>
          </p:cNvSpPr>
          <p:nvPr>
            <p:ph sz="quarter" idx="26" hasCustomPrompt="1"/>
          </p:nvPr>
        </p:nvSpPr>
        <p:spPr>
          <a:xfrm>
            <a:off x="415637" y="672354"/>
            <a:ext cx="8312727" cy="470647"/>
          </a:xfrm>
        </p:spPr>
        <p:txBody>
          <a:bodyPr/>
          <a:lstStyle>
            <a:lvl1pPr>
              <a:defRPr sz="2200">
                <a:solidFill>
                  <a:schemeClr val="tx2"/>
                </a:solidFill>
              </a:defRPr>
            </a:lvl1pPr>
          </a:lstStyle>
          <a:p>
            <a:pPr lvl="0"/>
            <a:r>
              <a:rPr lang="en-US" dirty="0" smtClean="0"/>
              <a:t>Click to add Summary</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ndara"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7F7D129-7F7D-4C10-9502-E9965673E95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3"/>
          <p:cNvSpPr>
            <a:spLocks noGrp="1"/>
          </p:cNvSpPr>
          <p:nvPr>
            <p:ph type="sldNum" sz="quarter" idx="10"/>
          </p:nvPr>
        </p:nvSpPr>
        <p:spPr/>
        <p:txBody>
          <a:bodyPr/>
          <a:lstStyle>
            <a:lvl1pPr>
              <a:defRPr/>
            </a:lvl1pPr>
          </a:lstStyle>
          <a:p>
            <a:fld id="{7C164705-44DA-4093-B71A-7A530A5A27F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8B2A0F8-EBEB-404A-BF71-840FBCDFF89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3429000"/>
            <a:ext cx="4038600" cy="295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724400" y="3429000"/>
            <a:ext cx="4038600" cy="295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4"/>
          <p:cNvSpPr>
            <a:spLocks noGrp="1"/>
          </p:cNvSpPr>
          <p:nvPr>
            <p:ph type="sldNum" sz="quarter" idx="10"/>
          </p:nvPr>
        </p:nvSpPr>
        <p:spPr/>
        <p:txBody>
          <a:bodyPr/>
          <a:lstStyle>
            <a:lvl1pPr>
              <a:defRPr/>
            </a:lvl1pPr>
          </a:lstStyle>
          <a:p>
            <a:fld id="{2AEC9C1B-98D7-4310-BB37-DB4DE72FC81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EB82183-8B01-4627-A3F9-1AABBF3A89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2E3FFCE-A11A-4234-B62D-1F0BDCC74B6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0B95ED7-30D8-43CF-80D7-1EDDC8124BD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Summar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15637" y="739588"/>
            <a:ext cx="8271163" cy="605118"/>
          </a:xfrm>
        </p:spPr>
        <p:txBody>
          <a:bodyPr/>
          <a:lstStyle>
            <a:lvl1pPr marL="287338" indent="-287338">
              <a:defRPr sz="2200">
                <a:solidFill>
                  <a:schemeClr val="accent1"/>
                </a:solidFill>
              </a:defRPr>
            </a:lvl1pPr>
          </a:lstStyle>
          <a:p>
            <a:pPr lvl="0"/>
            <a:r>
              <a:rPr lang="en-US" dirty="0" smtClean="0"/>
              <a:t>Click to add Summary</a:t>
            </a:r>
          </a:p>
        </p:txBody>
      </p:sp>
      <p:sp>
        <p:nvSpPr>
          <p:cNvPr id="6" name="Rectangle 3"/>
          <p:cNvSpPr>
            <a:spLocks noGrp="1" noChangeArrowheads="1"/>
          </p:cNvSpPr>
          <p:nvPr>
            <p:ph type="title"/>
          </p:nvPr>
        </p:nvSpPr>
        <p:spPr bwMode="auto">
          <a:xfrm>
            <a:off x="207818" y="71438"/>
            <a:ext cx="8478694" cy="533681"/>
          </a:xfrm>
          <a:prstGeom prst="rect">
            <a:avLst/>
          </a:prstGeom>
          <a:noFill/>
          <a:ln w="9525">
            <a:noFill/>
            <a:miter lim="800000"/>
            <a:headEnd/>
            <a:tailEnd/>
          </a:ln>
        </p:spPr>
        <p:txBody>
          <a:bodyPr vert="horz" wrap="square" lIns="0" tIns="45709" rIns="91418" bIns="45709" numCol="1" anchor="b" anchorCtr="0" compatLnSpc="1">
            <a:prstTxWarp prst="textNoShape">
              <a:avLst/>
            </a:prstTxWarp>
          </a:bodyPr>
          <a:lstStyle/>
          <a:p>
            <a:pPr lvl="0"/>
            <a:r>
              <a:rPr lang="en-US" smtClean="0"/>
              <a:t>Click to edit Master title style</a:t>
            </a:r>
            <a:endParaRPr lang="en-US" dirty="0" smtClean="0"/>
          </a:p>
        </p:txBody>
      </p:sp>
      <p:sp>
        <p:nvSpPr>
          <p:cNvPr id="9" name="Content Placeholder 8"/>
          <p:cNvSpPr>
            <a:spLocks noGrp="1"/>
          </p:cNvSpPr>
          <p:nvPr>
            <p:ph sz="quarter" idx="11" hasCustomPrompt="1"/>
          </p:nvPr>
        </p:nvSpPr>
        <p:spPr>
          <a:xfrm>
            <a:off x="415637" y="1411941"/>
            <a:ext cx="8312727" cy="4908176"/>
          </a:xfrm>
        </p:spPr>
        <p:txBody>
          <a:bodyPr/>
          <a:lstStyle>
            <a:lvl1pPr>
              <a:defRPr/>
            </a:lvl1pPr>
          </a:lstStyle>
          <a:p>
            <a:pPr lvl="0"/>
            <a:r>
              <a:rPr lang="en-US" dirty="0" smtClean="0"/>
              <a:t>Click to add content</a:t>
            </a:r>
          </a:p>
          <a:p>
            <a:pPr lvl="1"/>
            <a:r>
              <a:rPr lang="en-US" dirty="0" smtClean="0"/>
              <a:t>Second level</a:t>
            </a:r>
          </a:p>
          <a:p>
            <a:pPr lvl="2"/>
            <a:r>
              <a:rPr lang="en-US" dirty="0" smtClean="0"/>
              <a:t>Third level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6648" y="3888443"/>
            <a:ext cx="7065818" cy="1201831"/>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656648" y="2564747"/>
            <a:ext cx="7065818" cy="1323694"/>
          </a:xfrm>
        </p:spPr>
        <p:txBody>
          <a:bodyPr anchor="b"/>
          <a:lstStyle>
            <a:lvl1pPr marL="0" indent="0">
              <a:buNone/>
              <a:defRPr sz="1800"/>
            </a:lvl1pPr>
            <a:lvl2pPr marL="410243" indent="0">
              <a:buNone/>
              <a:defRPr sz="1600"/>
            </a:lvl2pPr>
            <a:lvl3pPr marL="820487" indent="0">
              <a:buNone/>
              <a:defRPr sz="1400"/>
            </a:lvl3pPr>
            <a:lvl4pPr marL="1230730" indent="0">
              <a:buNone/>
              <a:defRPr sz="1300"/>
            </a:lvl4pPr>
            <a:lvl5pPr marL="1640973" indent="0">
              <a:buNone/>
              <a:defRPr sz="1300"/>
            </a:lvl5pPr>
            <a:lvl6pPr marL="2051216" indent="0">
              <a:buNone/>
              <a:defRPr sz="1300"/>
            </a:lvl6pPr>
            <a:lvl7pPr marL="2461461" indent="0">
              <a:buNone/>
              <a:defRPr sz="1300"/>
            </a:lvl7pPr>
            <a:lvl8pPr marL="2871703" indent="0">
              <a:buNone/>
              <a:defRPr sz="1300"/>
            </a:lvl8pPr>
            <a:lvl9pPr marL="3281946" indent="0">
              <a:buNone/>
              <a:defRPr sz="13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Summary + Graphic">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6442364" y="1815352"/>
            <a:ext cx="2701636" cy="4356847"/>
          </a:xfrm>
        </p:spPr>
        <p:txBody>
          <a:bodyPr/>
          <a:lstStyle>
            <a:lvl1pPr marL="0" indent="0">
              <a:defRPr/>
            </a:lvl1pPr>
          </a:lstStyle>
          <a:p>
            <a:pPr lvl="0"/>
            <a:r>
              <a:rPr lang="en-US" dirty="0" smtClean="0"/>
              <a:t>Click to add graphic </a:t>
            </a:r>
          </a:p>
        </p:txBody>
      </p:sp>
      <p:sp>
        <p:nvSpPr>
          <p:cNvPr id="13" name="Rectangle 3"/>
          <p:cNvSpPr>
            <a:spLocks noGrp="1" noChangeArrowheads="1"/>
          </p:cNvSpPr>
          <p:nvPr>
            <p:ph type="title"/>
          </p:nvPr>
        </p:nvSpPr>
        <p:spPr bwMode="auto">
          <a:xfrm>
            <a:off x="207818" y="71438"/>
            <a:ext cx="8478694" cy="533681"/>
          </a:xfrm>
          <a:prstGeom prst="rect">
            <a:avLst/>
          </a:prstGeom>
          <a:noFill/>
          <a:ln w="9525">
            <a:noFill/>
            <a:miter lim="800000"/>
            <a:headEnd/>
            <a:tailEnd/>
          </a:ln>
        </p:spPr>
        <p:txBody>
          <a:bodyPr vert="horz" wrap="square" lIns="0" tIns="45709" rIns="91418" bIns="45709" numCol="1" anchor="b" anchorCtr="0" compatLnSpc="1">
            <a:prstTxWarp prst="textNoShape">
              <a:avLst/>
            </a:prstTxWarp>
          </a:bodyPr>
          <a:lstStyle/>
          <a:p>
            <a:pPr lvl="0"/>
            <a:r>
              <a:rPr lang="en-US" smtClean="0"/>
              <a:t>Click to edit Master title style</a:t>
            </a:r>
            <a:endParaRPr lang="en-US" dirty="0" smtClean="0"/>
          </a:p>
        </p:txBody>
      </p:sp>
      <p:sp>
        <p:nvSpPr>
          <p:cNvPr id="15" name="Content Placeholder 14"/>
          <p:cNvSpPr>
            <a:spLocks noGrp="1"/>
          </p:cNvSpPr>
          <p:nvPr>
            <p:ph sz="quarter" idx="12" hasCustomPrompt="1"/>
          </p:nvPr>
        </p:nvSpPr>
        <p:spPr>
          <a:xfrm>
            <a:off x="415637" y="739588"/>
            <a:ext cx="8312727" cy="1008529"/>
          </a:xfrm>
        </p:spPr>
        <p:txBody>
          <a:bodyPr>
            <a:normAutofit/>
          </a:bodyPr>
          <a:lstStyle>
            <a:lvl1pPr marL="0" indent="0">
              <a:defRPr sz="2200">
                <a:solidFill>
                  <a:schemeClr val="accent1"/>
                </a:solidFill>
              </a:defRPr>
            </a:lvl1pPr>
          </a:lstStyle>
          <a:p>
            <a:pPr lvl="0"/>
            <a:r>
              <a:rPr lang="en-US" dirty="0" smtClean="0"/>
              <a:t>Click to add Summary</a:t>
            </a:r>
          </a:p>
        </p:txBody>
      </p:sp>
      <p:sp>
        <p:nvSpPr>
          <p:cNvPr id="17" name="Content Placeholder 16"/>
          <p:cNvSpPr>
            <a:spLocks noGrp="1"/>
          </p:cNvSpPr>
          <p:nvPr>
            <p:ph sz="quarter" idx="13" hasCustomPrompt="1"/>
          </p:nvPr>
        </p:nvSpPr>
        <p:spPr>
          <a:xfrm>
            <a:off x="415636" y="1815353"/>
            <a:ext cx="5818909" cy="4370294"/>
          </a:xfrm>
        </p:spPr>
        <p:txBody>
          <a:bodyPr>
            <a:normAutofit/>
          </a:bodyPr>
          <a:lstStyle>
            <a:lvl1pPr>
              <a:defRPr/>
            </a:lvl1pPr>
          </a:lstStyle>
          <a:p>
            <a:pPr lvl="0"/>
            <a:r>
              <a:rPr lang="en-US" dirty="0" smtClean="0"/>
              <a:t>Click to add Content</a:t>
            </a:r>
          </a:p>
          <a:p>
            <a:pPr lvl="1"/>
            <a:r>
              <a:rPr lang="en-US" dirty="0" smtClean="0"/>
              <a:t>Second level</a:t>
            </a:r>
          </a:p>
          <a:p>
            <a:pPr lvl="2"/>
            <a:r>
              <a:rPr lang="en-US" dirty="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 Summary + Call-out box">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15636" y="1815353"/>
            <a:ext cx="5818909" cy="4034118"/>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11"/>
          <p:cNvSpPr>
            <a:spLocks noGrp="1"/>
          </p:cNvSpPr>
          <p:nvPr>
            <p:ph sz="quarter" idx="11" hasCustomPrompt="1"/>
          </p:nvPr>
        </p:nvSpPr>
        <p:spPr>
          <a:xfrm>
            <a:off x="6442364" y="1815353"/>
            <a:ext cx="2701636" cy="1546412"/>
          </a:xfrm>
          <a:solidFill>
            <a:schemeClr val="accent1"/>
          </a:solidFill>
        </p:spPr>
        <p:txBody>
          <a:bodyPr/>
          <a:lstStyle>
            <a:lvl1pPr marL="0" indent="0">
              <a:defRPr>
                <a:solidFill>
                  <a:schemeClr val="bg1"/>
                </a:solidFill>
              </a:defRPr>
            </a:lvl1pPr>
          </a:lstStyle>
          <a:p>
            <a:pPr lvl="0"/>
            <a:r>
              <a:rPr lang="en-US" dirty="0" smtClean="0"/>
              <a:t>Click to add call-out box</a:t>
            </a:r>
          </a:p>
        </p:txBody>
      </p:sp>
      <p:sp>
        <p:nvSpPr>
          <p:cNvPr id="13" name="Rectangle 3"/>
          <p:cNvSpPr>
            <a:spLocks noGrp="1" noChangeArrowheads="1"/>
          </p:cNvSpPr>
          <p:nvPr>
            <p:ph type="title"/>
          </p:nvPr>
        </p:nvSpPr>
        <p:spPr bwMode="auto">
          <a:xfrm>
            <a:off x="207818" y="71438"/>
            <a:ext cx="8478694" cy="533681"/>
          </a:xfrm>
          <a:prstGeom prst="rect">
            <a:avLst/>
          </a:prstGeom>
          <a:noFill/>
          <a:ln w="9525">
            <a:noFill/>
            <a:miter lim="800000"/>
            <a:headEnd/>
            <a:tailEnd/>
          </a:ln>
        </p:spPr>
        <p:txBody>
          <a:bodyPr vert="horz" wrap="square" lIns="0" tIns="45709" rIns="91418" bIns="45709" numCol="1" anchor="b" anchorCtr="0" compatLnSpc="1">
            <a:prstTxWarp prst="textNoShape">
              <a:avLst/>
            </a:prstTxWarp>
          </a:bodyPr>
          <a:lstStyle/>
          <a:p>
            <a:pPr lvl="0"/>
            <a:r>
              <a:rPr lang="en-US" smtClean="0"/>
              <a:t>Click to edit Master title style</a:t>
            </a:r>
            <a:endParaRPr lang="en-US" dirty="0" smtClean="0"/>
          </a:p>
        </p:txBody>
      </p:sp>
      <p:sp>
        <p:nvSpPr>
          <p:cNvPr id="15" name="Content Placeholder 14"/>
          <p:cNvSpPr>
            <a:spLocks noGrp="1"/>
          </p:cNvSpPr>
          <p:nvPr>
            <p:ph sz="quarter" idx="12" hasCustomPrompt="1"/>
          </p:nvPr>
        </p:nvSpPr>
        <p:spPr>
          <a:xfrm>
            <a:off x="415637" y="739588"/>
            <a:ext cx="8312727" cy="1008529"/>
          </a:xfrm>
        </p:spPr>
        <p:txBody>
          <a:bodyPr>
            <a:normAutofit/>
          </a:bodyPr>
          <a:lstStyle>
            <a:lvl1pPr marL="0" indent="0">
              <a:defRPr sz="2200">
                <a:solidFill>
                  <a:schemeClr val="accent1"/>
                </a:solidFill>
              </a:defRPr>
            </a:lvl1pPr>
          </a:lstStyle>
          <a:p>
            <a:pPr lvl="0"/>
            <a:r>
              <a:rPr lang="en-US" dirty="0" smtClean="0"/>
              <a:t>Click to add Summary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hasCustomPrompt="1"/>
          </p:nvPr>
        </p:nvSpPr>
        <p:spPr>
          <a:xfrm>
            <a:off x="415637" y="1008530"/>
            <a:ext cx="3671455" cy="4840941"/>
          </a:xfrm>
        </p:spPr>
        <p:txBody>
          <a:bodyPr/>
          <a:lstStyle>
            <a:lvl1pPr>
              <a:defRPr baseline="0"/>
            </a:lvl1pPr>
          </a:lstStyle>
          <a:p>
            <a:pPr lvl="0"/>
            <a:r>
              <a:rPr lang="en-US" dirty="0" smtClean="0"/>
              <a:t>Click to add Content</a:t>
            </a:r>
          </a:p>
          <a:p>
            <a:pPr lvl="1"/>
            <a:r>
              <a:rPr lang="en-US" dirty="0" smtClean="0"/>
              <a:t>Second level</a:t>
            </a:r>
          </a:p>
          <a:p>
            <a:pPr lvl="2"/>
            <a:r>
              <a:rPr lang="en-US" dirty="0" smtClean="0"/>
              <a:t>Third level</a:t>
            </a:r>
          </a:p>
        </p:txBody>
      </p:sp>
      <p:sp>
        <p:nvSpPr>
          <p:cNvPr id="8" name="Content Placeholder 7"/>
          <p:cNvSpPr>
            <a:spLocks noGrp="1"/>
          </p:cNvSpPr>
          <p:nvPr>
            <p:ph sz="quarter" idx="11" hasCustomPrompt="1"/>
          </p:nvPr>
        </p:nvSpPr>
        <p:spPr>
          <a:xfrm>
            <a:off x="4800600" y="1008530"/>
            <a:ext cx="3810000" cy="4840941"/>
          </a:xfrm>
        </p:spPr>
        <p:txBody>
          <a:bodyPr/>
          <a:lstStyle>
            <a:lvl1pPr>
              <a:defRPr/>
            </a:lvl1pPr>
          </a:lstStyle>
          <a:p>
            <a:pPr lvl="0"/>
            <a:r>
              <a:rPr lang="en-US" dirty="0" smtClean="0"/>
              <a:t>Click to add Content</a:t>
            </a:r>
          </a:p>
          <a:p>
            <a:pPr lvl="1"/>
            <a:r>
              <a:rPr lang="en-US" dirty="0" smtClean="0"/>
              <a:t>Second level</a:t>
            </a:r>
          </a:p>
          <a:p>
            <a:pPr lvl="2"/>
            <a:r>
              <a:rPr lang="en-US" dirty="0" smtClean="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 Summa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415637" y="1613647"/>
            <a:ext cx="3671455" cy="4840941"/>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1"/>
          </p:nvPr>
        </p:nvSpPr>
        <p:spPr>
          <a:xfrm>
            <a:off x="4876800" y="1613647"/>
            <a:ext cx="3810000" cy="4840941"/>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6"/>
          <p:cNvSpPr>
            <a:spLocks noGrp="1"/>
          </p:cNvSpPr>
          <p:nvPr>
            <p:ph sz="quarter" idx="12" hasCustomPrompt="1"/>
          </p:nvPr>
        </p:nvSpPr>
        <p:spPr>
          <a:xfrm>
            <a:off x="415637" y="739589"/>
            <a:ext cx="8312727" cy="806824"/>
          </a:xfrm>
        </p:spPr>
        <p:txBody>
          <a:bodyPr/>
          <a:lstStyle>
            <a:lvl1pPr>
              <a:defRPr sz="2200">
                <a:solidFill>
                  <a:schemeClr val="accent1"/>
                </a:solidFill>
              </a:defRPr>
            </a:lvl1pPr>
          </a:lstStyle>
          <a:p>
            <a:pPr lvl="0"/>
            <a:r>
              <a:rPr lang="en-US" dirty="0" smtClean="0"/>
              <a:t>Click to add Summary</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26" name="Picture 2" descr="C:\Users\lindsay\AppData\Local\Microsoft\Windows\Temporary Internet Files\Content.Outlook\5YL4OM66\RSG_PrimaryLocations_3-12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7269" y="533400"/>
            <a:ext cx="297727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69273" y="6252882"/>
            <a:ext cx="1593273" cy="403412"/>
          </a:xfrm>
          <a:prstGeom prst="rect">
            <a:avLst/>
          </a:prstGeom>
          <a:solidFill>
            <a:schemeClr val="bg1"/>
          </a:solidFill>
          <a:ln w="9525">
            <a:noFill/>
            <a:miter lim="800000"/>
            <a:headEnd/>
            <a:tailEnd/>
          </a:ln>
          <a:effectLst/>
        </p:spPr>
        <p:txBody>
          <a:bodyPr wrap="none" lIns="82058" tIns="41029" rIns="82058" bIns="41029" anchor="ctr"/>
          <a:lstStyle/>
          <a:p>
            <a:pPr eaLnBrk="0" hangingPunct="0">
              <a:defRPr/>
            </a:pPr>
            <a:endParaRPr lang="en-US" dirty="0"/>
          </a:p>
        </p:txBody>
      </p:sp>
      <p:sp>
        <p:nvSpPr>
          <p:cNvPr id="2051" name="Rectangle 3"/>
          <p:cNvSpPr>
            <a:spLocks noGrp="1" noChangeArrowheads="1"/>
          </p:cNvSpPr>
          <p:nvPr>
            <p:ph type="title"/>
          </p:nvPr>
        </p:nvSpPr>
        <p:spPr bwMode="auto">
          <a:xfrm>
            <a:off x="207818" y="71437"/>
            <a:ext cx="8478694" cy="533681"/>
          </a:xfrm>
          <a:prstGeom prst="rect">
            <a:avLst/>
          </a:prstGeom>
          <a:noFill/>
          <a:ln w="9525">
            <a:noFill/>
            <a:miter lim="800000"/>
            <a:headEnd/>
            <a:tailEnd/>
          </a:ln>
        </p:spPr>
        <p:txBody>
          <a:bodyPr vert="horz" wrap="square" lIns="0" tIns="45714" rIns="91429" bIns="45714" numCol="1" anchor="b" anchorCtr="0" compatLnSpc="1">
            <a:prstTxWarp prst="textNoShape">
              <a:avLst/>
            </a:prstTxWarp>
          </a:bodyPr>
          <a:lstStyle/>
          <a:p>
            <a:pPr lvl="0"/>
            <a:r>
              <a:rPr lang="en-US" dirty="0" smtClean="0"/>
              <a:t>Click to edit Master title style</a:t>
            </a:r>
          </a:p>
        </p:txBody>
      </p:sp>
      <p:sp>
        <p:nvSpPr>
          <p:cNvPr id="2052" name="Rectangle 4"/>
          <p:cNvSpPr>
            <a:spLocks noGrp="1" noChangeArrowheads="1"/>
          </p:cNvSpPr>
          <p:nvPr>
            <p:ph type="body" idx="1"/>
          </p:nvPr>
        </p:nvSpPr>
        <p:spPr bwMode="auto">
          <a:xfrm>
            <a:off x="415636" y="762000"/>
            <a:ext cx="8423853" cy="2057681"/>
          </a:xfrm>
          <a:prstGeom prst="rect">
            <a:avLst/>
          </a:prstGeom>
          <a:noFill/>
          <a:ln w="9525">
            <a:noFill/>
            <a:miter lim="800000"/>
            <a:headEnd/>
            <a:tailEnd/>
          </a:ln>
        </p:spPr>
        <p:txBody>
          <a:bodyPr vert="horz" wrap="square" lIns="91429" tIns="45714" rIns="91429" bIns="45714" numCol="1" anchor="t" anchorCtr="0" compatLnSpc="1">
            <a:prstTxWarp prst="textNoShape">
              <a:avLst/>
            </a:prstTxWarp>
            <a:normAutofit/>
          </a:bodyPr>
          <a:lstStyle/>
          <a:p>
            <a:pPr lvl="0"/>
            <a:r>
              <a:rPr lang="en-US" dirty="0" smtClean="0"/>
              <a:t>Click to add content</a:t>
            </a:r>
          </a:p>
          <a:p>
            <a:pPr lvl="1"/>
            <a:r>
              <a:rPr lang="en-US" dirty="0" smtClean="0"/>
              <a:t>Second level</a:t>
            </a:r>
          </a:p>
          <a:p>
            <a:pPr lvl="2"/>
            <a:r>
              <a:rPr lang="en-US" dirty="0" smtClean="0"/>
              <a:t>Third level </a:t>
            </a:r>
          </a:p>
        </p:txBody>
      </p:sp>
      <p:sp>
        <p:nvSpPr>
          <p:cNvPr id="123910" name="Text Box 6"/>
          <p:cNvSpPr txBox="1">
            <a:spLocks noChangeArrowheads="1"/>
          </p:cNvSpPr>
          <p:nvPr/>
        </p:nvSpPr>
        <p:spPr bwMode="auto">
          <a:xfrm>
            <a:off x="8458489" y="6524626"/>
            <a:ext cx="609023" cy="305360"/>
          </a:xfrm>
          <a:prstGeom prst="rect">
            <a:avLst/>
          </a:prstGeom>
          <a:noFill/>
          <a:ln w="9525">
            <a:noFill/>
            <a:miter lim="800000"/>
            <a:headEnd/>
            <a:tailEnd/>
          </a:ln>
        </p:spPr>
        <p:txBody>
          <a:bodyPr lIns="91429" tIns="45714" rIns="91429" bIns="45714">
            <a:spAutoFit/>
          </a:bodyPr>
          <a:lstStyle/>
          <a:p>
            <a:pPr algn="r" defTabSz="914608" eaLnBrk="0" hangingPunct="0">
              <a:spcBef>
                <a:spcPct val="50000"/>
              </a:spcBef>
              <a:defRPr/>
            </a:pPr>
            <a:fld id="{B55BBFD6-4165-4EBA-B9E7-817CCDDBB5F8}" type="slidenum">
              <a:rPr lang="en-US" sz="1400" b="1">
                <a:solidFill>
                  <a:srgbClr val="3D7B7A"/>
                </a:solidFill>
                <a:latin typeface="Trebuchet MS" pitchFamily="34" charset="0"/>
                <a:ea typeface="+mn-ea"/>
              </a:rPr>
              <a:pPr algn="r" defTabSz="914608" eaLnBrk="0" hangingPunct="0">
                <a:spcBef>
                  <a:spcPct val="50000"/>
                </a:spcBef>
                <a:defRPr/>
              </a:pPr>
              <a:t>‹#›</a:t>
            </a:fld>
            <a:endParaRPr lang="en-US" sz="1400" b="1" dirty="0">
              <a:solidFill>
                <a:srgbClr val="3D7B7A"/>
              </a:solidFill>
              <a:latin typeface="Trebuchet MS" pitchFamily="34" charset="0"/>
              <a:ea typeface="+mn-ea"/>
            </a:endParaRPr>
          </a:p>
        </p:txBody>
      </p:sp>
      <p:pic>
        <p:nvPicPr>
          <p:cNvPr id="2055" name="Picture 10" descr="Color Logo mtns"/>
          <p:cNvPicPr>
            <a:picLocks noChangeAspect="1" noChangeArrowheads="1"/>
          </p:cNvPicPr>
          <p:nvPr/>
        </p:nvPicPr>
        <p:blipFill>
          <a:blip r:embed="rId13" cstate="print"/>
          <a:srcRect/>
          <a:stretch>
            <a:fillRect/>
          </a:stretch>
        </p:blipFill>
        <p:spPr bwMode="auto">
          <a:xfrm>
            <a:off x="207818" y="6377548"/>
            <a:ext cx="277091" cy="26894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608" rtl="0" eaLnBrk="1" fontAlgn="base" hangingPunct="1">
        <a:spcBef>
          <a:spcPct val="0"/>
        </a:spcBef>
        <a:spcAft>
          <a:spcPct val="0"/>
        </a:spcAft>
        <a:defRPr sz="2500" b="1">
          <a:solidFill>
            <a:schemeClr val="bg1"/>
          </a:solidFill>
          <a:latin typeface="Candara" pitchFamily="34" charset="0"/>
          <a:ea typeface="MS PGothic" pitchFamily="34" charset="-128"/>
          <a:cs typeface="+mj-cs"/>
        </a:defRPr>
      </a:lvl1pPr>
      <a:lvl2pPr algn="l" defTabSz="914608" rtl="0" eaLnBrk="1" fontAlgn="base" hangingPunct="1">
        <a:spcBef>
          <a:spcPct val="0"/>
        </a:spcBef>
        <a:spcAft>
          <a:spcPct val="0"/>
        </a:spcAft>
        <a:defRPr sz="2600" b="1">
          <a:solidFill>
            <a:schemeClr val="bg1"/>
          </a:solidFill>
          <a:latin typeface="Arial" charset="0"/>
          <a:ea typeface="MS PGothic" pitchFamily="34" charset="-128"/>
          <a:cs typeface="Arial" charset="0"/>
        </a:defRPr>
      </a:lvl2pPr>
      <a:lvl3pPr algn="l" defTabSz="914608" rtl="0" eaLnBrk="1" fontAlgn="base" hangingPunct="1">
        <a:spcBef>
          <a:spcPct val="0"/>
        </a:spcBef>
        <a:spcAft>
          <a:spcPct val="0"/>
        </a:spcAft>
        <a:defRPr sz="2600" b="1">
          <a:solidFill>
            <a:schemeClr val="bg1"/>
          </a:solidFill>
          <a:latin typeface="Arial" charset="0"/>
          <a:ea typeface="MS PGothic" pitchFamily="34" charset="-128"/>
          <a:cs typeface="Arial" charset="0"/>
        </a:defRPr>
      </a:lvl3pPr>
      <a:lvl4pPr algn="l" defTabSz="914608" rtl="0" eaLnBrk="1" fontAlgn="base" hangingPunct="1">
        <a:spcBef>
          <a:spcPct val="0"/>
        </a:spcBef>
        <a:spcAft>
          <a:spcPct val="0"/>
        </a:spcAft>
        <a:defRPr sz="2600" b="1">
          <a:solidFill>
            <a:schemeClr val="bg1"/>
          </a:solidFill>
          <a:latin typeface="Arial" charset="0"/>
          <a:ea typeface="MS PGothic" pitchFamily="34" charset="-128"/>
          <a:cs typeface="Arial" charset="0"/>
        </a:defRPr>
      </a:lvl4pPr>
      <a:lvl5pPr algn="l" defTabSz="914608" rtl="0" eaLnBrk="1" fontAlgn="base" hangingPunct="1">
        <a:spcBef>
          <a:spcPct val="0"/>
        </a:spcBef>
        <a:spcAft>
          <a:spcPct val="0"/>
        </a:spcAft>
        <a:defRPr sz="2600" b="1">
          <a:solidFill>
            <a:schemeClr val="bg1"/>
          </a:solidFill>
          <a:latin typeface="Arial"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p:titleStyle>
    <p:bodyStyle>
      <a:lvl1pPr marL="285750" indent="-285750" algn="l" defTabSz="914608" rtl="0" eaLnBrk="1" fontAlgn="base" hangingPunct="1">
        <a:spcBef>
          <a:spcPct val="20000"/>
        </a:spcBef>
        <a:spcAft>
          <a:spcPct val="0"/>
        </a:spcAft>
        <a:buFont typeface="Wingdings" pitchFamily="2" charset="2"/>
        <a:buChar char="§"/>
        <a:defRPr sz="2200" b="1" baseline="0">
          <a:solidFill>
            <a:schemeClr val="accent1"/>
          </a:solidFill>
          <a:latin typeface="Candara" pitchFamily="34" charset="0"/>
          <a:ea typeface="MS PGothic" pitchFamily="34" charset="-128"/>
          <a:cs typeface="+mn-cs"/>
        </a:defRPr>
      </a:lvl1pPr>
      <a:lvl2pPr marL="685244" indent="-227940" algn="l" defTabSz="914608" rtl="0" eaLnBrk="1" fontAlgn="base" hangingPunct="1">
        <a:spcBef>
          <a:spcPct val="20000"/>
        </a:spcBef>
        <a:spcAft>
          <a:spcPct val="0"/>
        </a:spcAft>
        <a:buChar char="–"/>
        <a:defRPr sz="2000">
          <a:solidFill>
            <a:srgbClr val="333333"/>
          </a:solidFill>
          <a:latin typeface="Candara" pitchFamily="34" charset="0"/>
          <a:ea typeface="MS PGothic" pitchFamily="34" charset="-128"/>
          <a:cs typeface="+mn-cs"/>
        </a:defRPr>
      </a:lvl2pPr>
      <a:lvl3pPr marL="1092686" indent="-178078" algn="l" defTabSz="914608" rtl="0" eaLnBrk="1" fontAlgn="base" hangingPunct="1">
        <a:spcBef>
          <a:spcPct val="20000"/>
        </a:spcBef>
        <a:spcAft>
          <a:spcPct val="0"/>
        </a:spcAft>
        <a:buFont typeface="Times" pitchFamily="-112" charset="0"/>
        <a:buChar char="•"/>
        <a:defRPr sz="1800">
          <a:solidFill>
            <a:srgbClr val="333333"/>
          </a:solidFill>
          <a:latin typeface="Candara" pitchFamily="34" charset="0"/>
          <a:ea typeface="MS PGothic" pitchFamily="34" charset="-128"/>
          <a:cs typeface="+mn-cs"/>
        </a:defRPr>
      </a:lvl3pPr>
      <a:lvl4pPr marL="1434595" indent="-178078" algn="l" defTabSz="914608" rtl="0" eaLnBrk="1" fontAlgn="base" hangingPunct="1">
        <a:spcBef>
          <a:spcPct val="20000"/>
        </a:spcBef>
        <a:spcAft>
          <a:spcPct val="0"/>
        </a:spcAft>
        <a:buFont typeface="Wingdings" pitchFamily="2" charset="2"/>
        <a:buChar char="§"/>
        <a:defRPr sz="1800">
          <a:solidFill>
            <a:srgbClr val="333333"/>
          </a:solidFill>
          <a:latin typeface="+mn-lt"/>
          <a:ea typeface="MS PGothic" pitchFamily="34" charset="-128"/>
          <a:cs typeface="+mn-cs"/>
        </a:defRPr>
      </a:lvl4pPr>
      <a:lvl5pPr marL="1777929" indent="-178078" algn="l" defTabSz="914608" rtl="0" eaLnBrk="1" fontAlgn="base" hangingPunct="1">
        <a:spcBef>
          <a:spcPct val="20000"/>
        </a:spcBef>
        <a:spcAft>
          <a:spcPct val="0"/>
        </a:spcAft>
        <a:buFont typeface="Calibri" pitchFamily="34" charset="0"/>
        <a:buChar char="–"/>
        <a:defRPr sz="1800">
          <a:solidFill>
            <a:srgbClr val="333333"/>
          </a:solidFill>
          <a:latin typeface="+mn-lt"/>
          <a:ea typeface="MS PGothic" pitchFamily="34" charset="-128"/>
          <a:cs typeface="+mn-cs"/>
        </a:defRPr>
      </a:lvl5pPr>
      <a:lvl6pPr marL="2005868" indent="-159558" algn="l" rtl="0" eaLnBrk="1" fontAlgn="base" hangingPunct="1">
        <a:spcBef>
          <a:spcPct val="20000"/>
        </a:spcBef>
        <a:spcAft>
          <a:spcPct val="0"/>
        </a:spcAft>
        <a:buChar char="»"/>
        <a:defRPr sz="1400">
          <a:solidFill>
            <a:srgbClr val="5F5F5F"/>
          </a:solidFill>
          <a:latin typeface="+mn-lt"/>
          <a:ea typeface="+mn-ea"/>
          <a:cs typeface="+mn-cs"/>
        </a:defRPr>
      </a:lvl6pPr>
      <a:lvl7pPr marL="2416160" indent="-159558" algn="l" rtl="0" eaLnBrk="1" fontAlgn="base" hangingPunct="1">
        <a:spcBef>
          <a:spcPct val="20000"/>
        </a:spcBef>
        <a:spcAft>
          <a:spcPct val="0"/>
        </a:spcAft>
        <a:buChar char="»"/>
        <a:defRPr sz="1400">
          <a:solidFill>
            <a:srgbClr val="5F5F5F"/>
          </a:solidFill>
          <a:latin typeface="+mn-lt"/>
          <a:ea typeface="+mn-ea"/>
          <a:cs typeface="+mn-cs"/>
        </a:defRPr>
      </a:lvl7pPr>
      <a:lvl8pPr marL="2826451" indent="-159558" algn="l" rtl="0" eaLnBrk="1" fontAlgn="base" hangingPunct="1">
        <a:spcBef>
          <a:spcPct val="20000"/>
        </a:spcBef>
        <a:spcAft>
          <a:spcPct val="0"/>
        </a:spcAft>
        <a:buChar char="»"/>
        <a:defRPr sz="1400">
          <a:solidFill>
            <a:srgbClr val="5F5F5F"/>
          </a:solidFill>
          <a:latin typeface="+mn-lt"/>
          <a:ea typeface="+mn-ea"/>
          <a:cs typeface="+mn-cs"/>
        </a:defRPr>
      </a:lvl8pPr>
      <a:lvl9pPr marL="3236742" indent="-159558" algn="l" rtl="0" eaLnBrk="1" fontAlgn="base" hangingPunct="1">
        <a:spcBef>
          <a:spcPct val="20000"/>
        </a:spcBef>
        <a:spcAft>
          <a:spcPct val="0"/>
        </a:spcAft>
        <a:buChar char="»"/>
        <a:defRPr sz="1400">
          <a:solidFill>
            <a:srgbClr val="5F5F5F"/>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b="-1302"/>
          </a:stretch>
        </a:blipFill>
        <a:effectLst/>
      </p:bgPr>
    </p:bg>
    <p:spTree>
      <p:nvGrpSpPr>
        <p:cNvPr id="1" name=""/>
        <p:cNvGrpSpPr/>
        <p:nvPr/>
      </p:nvGrpSpPr>
      <p:grpSpPr>
        <a:xfrm>
          <a:off x="0" y="0"/>
          <a:ext cx="0" cy="0"/>
          <a:chOff x="0" y="0"/>
          <a:chExt cx="0" cy="0"/>
        </a:xfrm>
      </p:grpSpPr>
      <p:sp>
        <p:nvSpPr>
          <p:cNvPr id="52231" name="Rectangle 30"/>
          <p:cNvSpPr>
            <a:spLocks noChangeArrowheads="1"/>
          </p:cNvSpPr>
          <p:nvPr/>
        </p:nvSpPr>
        <p:spPr bwMode="auto">
          <a:xfrm>
            <a:off x="0" y="0"/>
            <a:ext cx="9144000" cy="2743200"/>
          </a:xfrm>
          <a:prstGeom prst="rect">
            <a:avLst/>
          </a:prstGeom>
          <a:solidFill>
            <a:srgbClr val="5C8093"/>
          </a:solidFill>
          <a:ln w="0">
            <a:noFill/>
            <a:miter lim="800000"/>
            <a:headEnd/>
            <a:tailEnd/>
          </a:ln>
        </p:spPr>
        <p:txBody>
          <a:bodyPr wrap="none" anchor="ctr"/>
          <a:lstStyle/>
          <a:p>
            <a:pPr eaLnBrk="0" hangingPunct="0"/>
            <a:endParaRPr lang="en-US" sz="2400">
              <a:ea typeface="MS PGothic" pitchFamily="34" charset="-128"/>
            </a:endParaRPr>
          </a:p>
        </p:txBody>
      </p:sp>
      <p:sp>
        <p:nvSpPr>
          <p:cNvPr id="52230" name="Freeform 29"/>
          <p:cNvSpPr>
            <a:spLocks/>
          </p:cNvSpPr>
          <p:nvPr/>
        </p:nvSpPr>
        <p:spPr bwMode="auto">
          <a:xfrm>
            <a:off x="0" y="2514600"/>
            <a:ext cx="9144000" cy="533400"/>
          </a:xfrm>
          <a:custGeom>
            <a:avLst/>
            <a:gdLst>
              <a:gd name="T0" fmla="*/ 0 w 5760"/>
              <a:gd name="T1" fmla="*/ 533400 h 336"/>
              <a:gd name="T2" fmla="*/ 8686800 w 5760"/>
              <a:gd name="T3" fmla="*/ 533400 h 336"/>
              <a:gd name="T4" fmla="*/ 9144000 w 5760"/>
              <a:gd name="T5" fmla="*/ 228600 h 336"/>
              <a:gd name="T6" fmla="*/ 9144000 w 5760"/>
              <a:gd name="T7" fmla="*/ 0 h 336"/>
              <a:gd name="T8" fmla="*/ 0 w 5760"/>
              <a:gd name="T9" fmla="*/ 0 h 336"/>
              <a:gd name="T10" fmla="*/ 0 w 5760"/>
              <a:gd name="T11" fmla="*/ 533400 h 336"/>
              <a:gd name="T12" fmla="*/ 0 60000 65536"/>
              <a:gd name="T13" fmla="*/ 0 60000 65536"/>
              <a:gd name="T14" fmla="*/ 0 60000 65536"/>
              <a:gd name="T15" fmla="*/ 0 60000 65536"/>
              <a:gd name="T16" fmla="*/ 0 60000 65536"/>
              <a:gd name="T17" fmla="*/ 0 60000 65536"/>
              <a:gd name="T18" fmla="*/ 0 w 5760"/>
              <a:gd name="T19" fmla="*/ 0 h 336"/>
              <a:gd name="T20" fmla="*/ 5760 w 5760"/>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5760" h="336">
                <a:moveTo>
                  <a:pt x="0" y="336"/>
                </a:moveTo>
                <a:lnTo>
                  <a:pt x="5472" y="336"/>
                </a:lnTo>
                <a:lnTo>
                  <a:pt x="5760" y="144"/>
                </a:lnTo>
                <a:lnTo>
                  <a:pt x="5760" y="0"/>
                </a:lnTo>
                <a:lnTo>
                  <a:pt x="0" y="0"/>
                </a:lnTo>
                <a:lnTo>
                  <a:pt x="0" y="336"/>
                </a:lnTo>
                <a:close/>
              </a:path>
            </a:pathLst>
          </a:custGeom>
          <a:solidFill>
            <a:srgbClr val="5C8093"/>
          </a:solidFill>
          <a:ln w="9525">
            <a:noFill/>
            <a:round/>
            <a:headEnd/>
            <a:tailEnd/>
          </a:ln>
        </p:spPr>
        <p:txBody>
          <a:bodyPr wrap="none" anchor="ctr"/>
          <a:lstStyle/>
          <a:p>
            <a:pPr eaLnBrk="0" hangingPunct="0"/>
            <a:endParaRPr lang="en-US" sz="2400">
              <a:ea typeface="MS PGothic" pitchFamily="34" charset="-128"/>
            </a:endParaRPr>
          </a:p>
        </p:txBody>
      </p:sp>
      <p:sp>
        <p:nvSpPr>
          <p:cNvPr id="52227" name="Rectangle 3"/>
          <p:cNvSpPr>
            <a:spLocks noGrp="1" noChangeArrowheads="1"/>
          </p:cNvSpPr>
          <p:nvPr>
            <p:ph type="title"/>
          </p:nvPr>
        </p:nvSpPr>
        <p:spPr bwMode="auto">
          <a:xfrm>
            <a:off x="533400" y="2362200"/>
            <a:ext cx="8229600" cy="533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en-US" dirty="0" smtClean="0"/>
              <a:t>Click to edit Master title style</a:t>
            </a:r>
          </a:p>
        </p:txBody>
      </p:sp>
      <p:sp>
        <p:nvSpPr>
          <p:cNvPr id="52228" name="Rectangle 4"/>
          <p:cNvSpPr>
            <a:spLocks noGrp="1" noChangeArrowheads="1"/>
          </p:cNvSpPr>
          <p:nvPr>
            <p:ph type="body" idx="1"/>
          </p:nvPr>
        </p:nvSpPr>
        <p:spPr bwMode="auto">
          <a:xfrm>
            <a:off x="533400" y="3429000"/>
            <a:ext cx="8229600" cy="295751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dirty="0" smtClean="0"/>
              <a:t>Click to add Content</a:t>
            </a:r>
          </a:p>
          <a:p>
            <a:pPr lvl="1"/>
            <a:r>
              <a:rPr lang="en-US" dirty="0" smtClean="0"/>
              <a:t>Second level</a:t>
            </a:r>
          </a:p>
          <a:p>
            <a:pPr lvl="2"/>
            <a:r>
              <a:rPr lang="en-US" dirty="0" smtClean="0"/>
              <a:t>Third level</a:t>
            </a:r>
          </a:p>
        </p:txBody>
      </p:sp>
      <p:sp>
        <p:nvSpPr>
          <p:cNvPr id="52229" name="Rectangle 5"/>
          <p:cNvSpPr>
            <a:spLocks noGrp="1" noChangeArrowheads="1"/>
          </p:cNvSpPr>
          <p:nvPr>
            <p:ph type="sldNum" sz="quarter" idx="4"/>
          </p:nvPr>
        </p:nvSpPr>
        <p:spPr bwMode="auto">
          <a:xfrm>
            <a:off x="8289925" y="6324600"/>
            <a:ext cx="685800" cy="457200"/>
          </a:xfrm>
          <a:prstGeom prst="rect">
            <a:avLst/>
          </a:prstGeom>
          <a:noFill/>
          <a:ln w="9525">
            <a:noFill/>
            <a:miter lim="800000"/>
            <a:headEnd/>
            <a:tailEnd/>
          </a:ln>
          <a:effectLst/>
        </p:spPr>
        <p:txBody>
          <a:bodyPr vert="horz" wrap="square" lIns="91440" tIns="45720" rIns="0" bIns="45720" numCol="1" anchor="b" anchorCtr="0" compatLnSpc="1">
            <a:prstTxWarp prst="textNoShape">
              <a:avLst/>
            </a:prstTxWarp>
          </a:bodyPr>
          <a:lstStyle>
            <a:lvl1pPr algn="r">
              <a:defRPr sz="1400">
                <a:solidFill>
                  <a:srgbClr val="3F7B7A"/>
                </a:solidFill>
                <a:latin typeface="+mn-lt"/>
              </a:defRPr>
            </a:lvl1pPr>
          </a:lstStyle>
          <a:p>
            <a:fld id="{60C99077-889A-4C8C-BEA5-38B01E6EBA7F}" type="slidenum">
              <a:rPr lang="en-US"/>
              <a:pPr/>
              <a:t>‹#›</a:t>
            </a:fld>
            <a:endParaRPr lang="en-US"/>
          </a:p>
        </p:txBody>
      </p:sp>
      <p:sp>
        <p:nvSpPr>
          <p:cNvPr id="52233" name="Line 36"/>
          <p:cNvSpPr>
            <a:spLocks noChangeShapeType="1"/>
          </p:cNvSpPr>
          <p:nvPr/>
        </p:nvSpPr>
        <p:spPr bwMode="auto">
          <a:xfrm>
            <a:off x="0" y="3200400"/>
            <a:ext cx="8763000" cy="0"/>
          </a:xfrm>
          <a:prstGeom prst="line">
            <a:avLst/>
          </a:prstGeom>
          <a:noFill/>
          <a:ln w="9525">
            <a:solidFill>
              <a:srgbClr val="DADADA"/>
            </a:solidFill>
            <a:round/>
            <a:headEnd/>
            <a:tailEnd/>
          </a:ln>
        </p:spPr>
        <p:txBody>
          <a:bodyPr wrap="none" anchor="ctr"/>
          <a:lstStyle/>
          <a:p>
            <a:endParaRPr lang="en-US"/>
          </a:p>
        </p:txBody>
      </p:sp>
      <p:sp>
        <p:nvSpPr>
          <p:cNvPr id="52234" name="Line 38"/>
          <p:cNvSpPr>
            <a:spLocks noChangeShapeType="1"/>
          </p:cNvSpPr>
          <p:nvPr/>
        </p:nvSpPr>
        <p:spPr bwMode="auto">
          <a:xfrm flipV="1">
            <a:off x="8763000" y="2971800"/>
            <a:ext cx="381000" cy="228600"/>
          </a:xfrm>
          <a:prstGeom prst="line">
            <a:avLst/>
          </a:prstGeom>
          <a:noFill/>
          <a:ln w="9525">
            <a:solidFill>
              <a:srgbClr val="DADADA"/>
            </a:solidFill>
            <a:round/>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2" r:id="rId5"/>
    <p:sldLayoutId id="2147483683" r:id="rId6"/>
    <p:sldLayoutId id="2147483685" r:id="rId7"/>
  </p:sldLayoutIdLst>
  <p:hf hdr="0" ftr="0" dt="0"/>
  <p:txStyles>
    <p:titleStyle>
      <a:lvl1pPr algn="l" rtl="0" fontAlgn="base">
        <a:spcBef>
          <a:spcPct val="0"/>
        </a:spcBef>
        <a:spcAft>
          <a:spcPct val="0"/>
        </a:spcAft>
        <a:defRPr sz="2600" b="1">
          <a:solidFill>
            <a:schemeClr val="bg1"/>
          </a:solidFill>
          <a:latin typeface="Candara" pitchFamily="34" charset="0"/>
          <a:ea typeface="+mj-ea"/>
          <a:cs typeface="+mj-cs"/>
        </a:defRPr>
      </a:lvl1pPr>
      <a:lvl2pPr algn="l" rtl="0" fontAlgn="base">
        <a:spcBef>
          <a:spcPct val="0"/>
        </a:spcBef>
        <a:spcAft>
          <a:spcPct val="0"/>
        </a:spcAft>
        <a:defRPr sz="2600" b="1">
          <a:solidFill>
            <a:schemeClr val="bg1"/>
          </a:solidFill>
          <a:latin typeface="Trebuchet MS" pitchFamily="34" charset="0"/>
        </a:defRPr>
      </a:lvl2pPr>
      <a:lvl3pPr algn="l" rtl="0" fontAlgn="base">
        <a:spcBef>
          <a:spcPct val="0"/>
        </a:spcBef>
        <a:spcAft>
          <a:spcPct val="0"/>
        </a:spcAft>
        <a:defRPr sz="2600" b="1">
          <a:solidFill>
            <a:schemeClr val="bg1"/>
          </a:solidFill>
          <a:latin typeface="Trebuchet MS" pitchFamily="34" charset="0"/>
        </a:defRPr>
      </a:lvl3pPr>
      <a:lvl4pPr algn="l" rtl="0" fontAlgn="base">
        <a:spcBef>
          <a:spcPct val="0"/>
        </a:spcBef>
        <a:spcAft>
          <a:spcPct val="0"/>
        </a:spcAft>
        <a:defRPr sz="2600" b="1">
          <a:solidFill>
            <a:schemeClr val="bg1"/>
          </a:solidFill>
          <a:latin typeface="Trebuchet MS" pitchFamily="34" charset="0"/>
        </a:defRPr>
      </a:lvl4pPr>
      <a:lvl5pPr algn="l" rtl="0" fontAlgn="base">
        <a:spcBef>
          <a:spcPct val="0"/>
        </a:spcBef>
        <a:spcAft>
          <a:spcPct val="0"/>
        </a:spcAft>
        <a:defRPr sz="2600" b="1">
          <a:solidFill>
            <a:schemeClr val="bg1"/>
          </a:solidFill>
          <a:latin typeface="Trebuchet MS" pitchFamily="34" charset="0"/>
        </a:defRPr>
      </a:lvl5pPr>
      <a:lvl6pPr marL="457200" algn="l" rtl="0" fontAlgn="base">
        <a:spcBef>
          <a:spcPct val="0"/>
        </a:spcBef>
        <a:spcAft>
          <a:spcPct val="0"/>
        </a:spcAft>
        <a:defRPr sz="2600" b="1">
          <a:solidFill>
            <a:schemeClr val="bg1"/>
          </a:solidFill>
          <a:latin typeface="Trebuchet MS" pitchFamily="34" charset="0"/>
        </a:defRPr>
      </a:lvl6pPr>
      <a:lvl7pPr marL="914400" algn="l" rtl="0" fontAlgn="base">
        <a:spcBef>
          <a:spcPct val="0"/>
        </a:spcBef>
        <a:spcAft>
          <a:spcPct val="0"/>
        </a:spcAft>
        <a:defRPr sz="2600" b="1">
          <a:solidFill>
            <a:schemeClr val="bg1"/>
          </a:solidFill>
          <a:latin typeface="Trebuchet MS" pitchFamily="34" charset="0"/>
        </a:defRPr>
      </a:lvl7pPr>
      <a:lvl8pPr marL="1371600" algn="l" rtl="0" fontAlgn="base">
        <a:spcBef>
          <a:spcPct val="0"/>
        </a:spcBef>
        <a:spcAft>
          <a:spcPct val="0"/>
        </a:spcAft>
        <a:defRPr sz="2600" b="1">
          <a:solidFill>
            <a:schemeClr val="bg1"/>
          </a:solidFill>
          <a:latin typeface="Trebuchet MS" pitchFamily="34" charset="0"/>
        </a:defRPr>
      </a:lvl8pPr>
      <a:lvl9pPr marL="1828800" algn="l" rtl="0" fontAlgn="base">
        <a:spcBef>
          <a:spcPct val="0"/>
        </a:spcBef>
        <a:spcAft>
          <a:spcPct val="0"/>
        </a:spcAft>
        <a:defRPr sz="2600" b="1">
          <a:solidFill>
            <a:schemeClr val="bg1"/>
          </a:solidFill>
          <a:latin typeface="Trebuchet MS" pitchFamily="34" charset="0"/>
        </a:defRPr>
      </a:lvl9pPr>
    </p:titleStyle>
    <p:bodyStyle>
      <a:lvl1pPr marL="166688" indent="-166688" algn="l" rtl="0" fontAlgn="base">
        <a:spcBef>
          <a:spcPct val="20000"/>
        </a:spcBef>
        <a:spcAft>
          <a:spcPct val="15000"/>
        </a:spcAft>
        <a:buSzPct val="85000"/>
        <a:buFont typeface="Wingdings 2" pitchFamily="18" charset="2"/>
        <a:buChar char="¡"/>
        <a:defRPr b="1">
          <a:solidFill>
            <a:schemeClr val="accent1"/>
          </a:solidFill>
          <a:latin typeface="Candara" pitchFamily="34" charset="0"/>
          <a:ea typeface="+mn-ea"/>
          <a:cs typeface="+mn-cs"/>
        </a:defRPr>
      </a:lvl1pPr>
      <a:lvl2pPr marL="461963" indent="-180975" algn="l" rtl="0" fontAlgn="base">
        <a:spcBef>
          <a:spcPct val="20000"/>
        </a:spcBef>
        <a:spcAft>
          <a:spcPct val="0"/>
        </a:spcAft>
        <a:buSzPct val="100000"/>
        <a:buFont typeface="Cambria" pitchFamily="18" charset="0"/>
        <a:buChar char="‒"/>
        <a:defRPr sz="1600">
          <a:solidFill>
            <a:schemeClr val="tx1"/>
          </a:solidFill>
          <a:latin typeface="Candara" pitchFamily="34" charset="0"/>
        </a:defRPr>
      </a:lvl2pPr>
      <a:lvl3pPr marL="747713" indent="-171450" algn="l" rtl="0" fontAlgn="base">
        <a:spcBef>
          <a:spcPct val="20000"/>
        </a:spcBef>
        <a:spcAft>
          <a:spcPct val="0"/>
        </a:spcAft>
        <a:buSzPct val="85000"/>
        <a:buFont typeface="Arial" pitchFamily="34" charset="0"/>
        <a:buChar char="•"/>
        <a:defRPr sz="1400">
          <a:solidFill>
            <a:schemeClr val="tx1"/>
          </a:solidFill>
          <a:latin typeface="Candara" pitchFamily="34" charset="0"/>
        </a:defRPr>
      </a:lvl3pPr>
      <a:lvl4pPr marL="1030288" indent="-168275" algn="l" rtl="0" fontAlgn="base">
        <a:spcBef>
          <a:spcPct val="20000"/>
        </a:spcBef>
        <a:spcAft>
          <a:spcPct val="0"/>
        </a:spcAft>
        <a:buSzPct val="85000"/>
        <a:buFont typeface="Wingdings" pitchFamily="2" charset="2"/>
        <a:buChar char="Ø"/>
        <a:defRPr sz="1400">
          <a:solidFill>
            <a:schemeClr val="tx1"/>
          </a:solidFill>
          <a:latin typeface="Candara" pitchFamily="34" charset="0"/>
        </a:defRPr>
      </a:lvl4pPr>
      <a:lvl5pPr marL="1312863" indent="-168275" algn="l" rtl="0" fontAlgn="base">
        <a:spcBef>
          <a:spcPct val="20000"/>
        </a:spcBef>
        <a:spcAft>
          <a:spcPct val="0"/>
        </a:spcAft>
        <a:buSzPct val="85000"/>
        <a:buChar char="•"/>
        <a:defRPr sz="1400">
          <a:solidFill>
            <a:schemeClr val="tx1"/>
          </a:solidFill>
          <a:latin typeface="Candara" pitchFamily="34" charset="0"/>
        </a:defRPr>
      </a:lvl5pPr>
      <a:lvl6pPr marL="1770063" indent="-168275" algn="l" rtl="0" fontAlgn="base">
        <a:spcBef>
          <a:spcPct val="20000"/>
        </a:spcBef>
        <a:spcAft>
          <a:spcPct val="0"/>
        </a:spcAft>
        <a:buSzPct val="85000"/>
        <a:buChar char="•"/>
        <a:defRPr sz="1400">
          <a:solidFill>
            <a:schemeClr val="tx1"/>
          </a:solidFill>
          <a:latin typeface="+mn-lt"/>
        </a:defRPr>
      </a:lvl6pPr>
      <a:lvl7pPr marL="2227263" indent="-168275" algn="l" rtl="0" fontAlgn="base">
        <a:spcBef>
          <a:spcPct val="20000"/>
        </a:spcBef>
        <a:spcAft>
          <a:spcPct val="0"/>
        </a:spcAft>
        <a:buSzPct val="85000"/>
        <a:buChar char="•"/>
        <a:defRPr sz="1400">
          <a:solidFill>
            <a:schemeClr val="tx1"/>
          </a:solidFill>
          <a:latin typeface="+mn-lt"/>
        </a:defRPr>
      </a:lvl7pPr>
      <a:lvl8pPr marL="2684463" indent="-168275" algn="l" rtl="0" fontAlgn="base">
        <a:spcBef>
          <a:spcPct val="20000"/>
        </a:spcBef>
        <a:spcAft>
          <a:spcPct val="0"/>
        </a:spcAft>
        <a:buSzPct val="85000"/>
        <a:buChar char="•"/>
        <a:defRPr sz="1400">
          <a:solidFill>
            <a:schemeClr val="tx1"/>
          </a:solidFill>
          <a:latin typeface="+mn-lt"/>
        </a:defRPr>
      </a:lvl8pPr>
      <a:lvl9pPr marL="3141663" indent="-168275" algn="l" rtl="0" fontAlgn="base">
        <a:spcBef>
          <a:spcPct val="20000"/>
        </a:spcBef>
        <a:spcAft>
          <a:spcPct val="0"/>
        </a:spcAft>
        <a:buSzPct val="85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asa.bergman@rsginc.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ctrTitle"/>
          </p:nvPr>
        </p:nvSpPr>
        <p:spPr/>
        <p:txBody>
          <a:bodyPr/>
          <a:lstStyle/>
          <a:p>
            <a:r>
              <a:rPr lang="en-US" dirty="0" smtClean="0"/>
              <a:t>Necessary or Nice? </a:t>
            </a:r>
            <a:br>
              <a:rPr lang="en-US" dirty="0" smtClean="0"/>
            </a:br>
            <a:r>
              <a:rPr lang="en-US" dirty="0" smtClean="0"/>
              <a:t>Mapping the Perceptual Distance between Current &amp; Ideal Location Attributes in Utah</a:t>
            </a:r>
            <a:endParaRPr lang="en-US" dirty="0"/>
          </a:p>
        </p:txBody>
      </p:sp>
      <p:sp>
        <p:nvSpPr>
          <p:cNvPr id="5" name="Rectangle 5"/>
          <p:cNvSpPr>
            <a:spLocks noGrp="1" noChangeArrowheads="1"/>
          </p:cNvSpPr>
          <p:nvPr>
            <p:ph type="dt" sz="half" idx="10"/>
          </p:nvPr>
        </p:nvSpPr>
        <p:spPr>
          <a:xfrm>
            <a:off x="4267489" y="4201608"/>
            <a:ext cx="1905000" cy="381000"/>
          </a:xfrm>
          <a:ln/>
        </p:spPr>
        <p:txBody>
          <a:bodyPr/>
          <a:lstStyle/>
          <a:p>
            <a:r>
              <a:rPr lang="en-US" dirty="0" smtClean="0"/>
              <a:t>Wednesday May </a:t>
            </a:r>
            <a:r>
              <a:rPr lang="en-US" dirty="0"/>
              <a:t>8</a:t>
            </a:r>
            <a:r>
              <a:rPr lang="en-US" dirty="0" smtClean="0"/>
              <a:t>, 2013</a:t>
            </a:r>
            <a:br>
              <a:rPr lang="en-US" dirty="0" smtClean="0"/>
            </a:br>
            <a:r>
              <a:rPr lang="en-US" dirty="0" smtClean="0"/>
              <a:t>10:30AM-12:00PM</a:t>
            </a:r>
            <a:endParaRPr lang="en-US" dirty="0"/>
          </a:p>
        </p:txBody>
      </p:sp>
      <p:sp>
        <p:nvSpPr>
          <p:cNvPr id="262148" name="Rectangle 4"/>
          <p:cNvSpPr>
            <a:spLocks noChangeArrowheads="1"/>
          </p:cNvSpPr>
          <p:nvPr/>
        </p:nvSpPr>
        <p:spPr bwMode="auto">
          <a:xfrm>
            <a:off x="4267200" y="3884613"/>
            <a:ext cx="4572000" cy="476250"/>
          </a:xfrm>
          <a:prstGeom prst="rect">
            <a:avLst/>
          </a:prstGeom>
          <a:noFill/>
          <a:ln w="9525">
            <a:noFill/>
            <a:miter lim="800000"/>
            <a:headEnd/>
            <a:tailEnd/>
          </a:ln>
          <a:effectLst/>
        </p:spPr>
        <p:txBody>
          <a:bodyPr lIns="0"/>
          <a:lstStyle/>
          <a:p>
            <a:r>
              <a:rPr lang="en-US" sz="1600" b="1" dirty="0" smtClean="0">
                <a:solidFill>
                  <a:schemeClr val="bg1"/>
                </a:solidFill>
                <a:latin typeface="Trebuchet MS" pitchFamily="34" charset="0"/>
              </a:rPr>
              <a:t>TRB Planning Applications Conference</a:t>
            </a:r>
            <a:endParaRPr lang="en-US" sz="1600" b="1" dirty="0">
              <a:solidFill>
                <a:schemeClr val="bg1"/>
              </a:solidFill>
              <a:latin typeface="Trebuchet MS" pitchFamily="34" charset="0"/>
            </a:endParaRPr>
          </a:p>
        </p:txBody>
      </p:sp>
      <p:sp>
        <p:nvSpPr>
          <p:cNvPr id="6" name="Rectangle 5"/>
          <p:cNvSpPr txBox="1">
            <a:spLocks noChangeArrowheads="1"/>
          </p:cNvSpPr>
          <p:nvPr/>
        </p:nvSpPr>
        <p:spPr bwMode="auto">
          <a:xfrm>
            <a:off x="4269415" y="4840158"/>
            <a:ext cx="1905000" cy="381000"/>
          </a:xfrm>
          <a:prstGeom prst="rect">
            <a:avLst/>
          </a:prstGeom>
          <a:ln>
            <a:miter lim="800000"/>
            <a:headEnd/>
            <a:tailEnd/>
          </a:ln>
        </p:spPr>
        <p:txBody>
          <a:bodyPr vert="horz" wrap="square" lIns="0" tIns="45709" rIns="91418" bIns="45709"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bg1"/>
                </a:solidFill>
                <a:latin typeface="Candara"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Aft>
                <a:spcPts val="600"/>
              </a:spcAft>
            </a:pPr>
            <a:r>
              <a:rPr lang="en-US" sz="1600" b="1" dirty="0" smtClean="0"/>
              <a:t>RSG, </a:t>
            </a:r>
            <a:r>
              <a:rPr lang="en-US" sz="1600" b="1" dirty="0" err="1" smtClean="0"/>
              <a:t>Inc</a:t>
            </a:r>
            <a:endParaRPr lang="en-US" sz="1600" b="1" dirty="0" smtClean="0"/>
          </a:p>
          <a:p>
            <a:r>
              <a:rPr lang="en-US" dirty="0" err="1" smtClean="0"/>
              <a:t>Åsa</a:t>
            </a:r>
            <a:r>
              <a:rPr lang="en-US" dirty="0" smtClean="0"/>
              <a:t> Bergman</a:t>
            </a:r>
            <a:br>
              <a:rPr lang="en-US" dirty="0" smtClean="0"/>
            </a:br>
            <a:r>
              <a:rPr lang="en-US" dirty="0" smtClean="0"/>
              <a:t>Elizabeth Greene</a:t>
            </a:r>
          </a:p>
        </p:txBody>
      </p:sp>
      <p:sp>
        <p:nvSpPr>
          <p:cNvPr id="10" name="Rectangle 5"/>
          <p:cNvSpPr txBox="1">
            <a:spLocks noChangeArrowheads="1"/>
          </p:cNvSpPr>
          <p:nvPr/>
        </p:nvSpPr>
        <p:spPr bwMode="auto">
          <a:xfrm>
            <a:off x="4282915" y="5710208"/>
            <a:ext cx="1905000" cy="381000"/>
          </a:xfrm>
          <a:prstGeom prst="rect">
            <a:avLst/>
          </a:prstGeom>
          <a:ln>
            <a:miter lim="800000"/>
            <a:headEnd/>
            <a:tailEnd/>
          </a:ln>
        </p:spPr>
        <p:txBody>
          <a:bodyPr vert="horz" wrap="square" lIns="0" tIns="45709" rIns="91418" bIns="45709"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bg1"/>
                </a:solidFill>
                <a:latin typeface="Candara"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Aft>
                <a:spcPts val="600"/>
              </a:spcAft>
            </a:pPr>
            <a:r>
              <a:rPr lang="en-US" sz="1600" b="1" dirty="0" smtClean="0"/>
              <a:t>WFRC</a:t>
            </a:r>
          </a:p>
          <a:p>
            <a:r>
              <a:rPr lang="en-US" dirty="0" smtClean="0"/>
              <a:t>Jon Larsen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The MDS Components</a:t>
            </a:r>
            <a:endParaRPr lang="en-US" dirty="0">
              <a:latin typeface="+mn-lt"/>
            </a:endParaRPr>
          </a:p>
        </p:txBody>
      </p:sp>
      <p:sp>
        <p:nvSpPr>
          <p:cNvPr id="20" name="Rectangle 19"/>
          <p:cNvSpPr/>
          <p:nvPr/>
        </p:nvSpPr>
        <p:spPr>
          <a:xfrm>
            <a:off x="5340877" y="2683166"/>
            <a:ext cx="2482595" cy="954107"/>
          </a:xfrm>
          <a:prstGeom prst="rect">
            <a:avLst/>
          </a:prstGeom>
        </p:spPr>
        <p:txBody>
          <a:bodyPr wrap="square">
            <a:spAutoFit/>
          </a:bodyPr>
          <a:lstStyle/>
          <a:p>
            <a:r>
              <a:rPr lang="en-US" sz="1400" dirty="0" smtClean="0">
                <a:latin typeface="+mn-lt"/>
              </a:rPr>
              <a:t>Use input matrix and output map to interpret locations of points relative to each other. Points closer = More similar</a:t>
            </a:r>
            <a:endParaRPr lang="en-US" sz="1400" dirty="0">
              <a:latin typeface="+mn-lt"/>
            </a:endParaRPr>
          </a:p>
        </p:txBody>
      </p:sp>
      <p:grpSp>
        <p:nvGrpSpPr>
          <p:cNvPr id="24" name="Group 23"/>
          <p:cNvGrpSpPr/>
          <p:nvPr/>
        </p:nvGrpSpPr>
        <p:grpSpPr>
          <a:xfrm>
            <a:off x="5340877" y="3950478"/>
            <a:ext cx="2746576" cy="2098794"/>
            <a:chOff x="5757256" y="2219606"/>
            <a:chExt cx="3276600" cy="2317364"/>
          </a:xfrm>
        </p:grpSpPr>
        <p:sp>
          <p:nvSpPr>
            <p:cNvPr id="9" name="Rectangle 8"/>
            <p:cNvSpPr/>
            <p:nvPr/>
          </p:nvSpPr>
          <p:spPr>
            <a:xfrm>
              <a:off x="5757256" y="2219606"/>
              <a:ext cx="3276600" cy="231736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5800846" y="3555154"/>
              <a:ext cx="1257300" cy="369332"/>
            </a:xfrm>
            <a:prstGeom prst="rect">
              <a:avLst/>
            </a:prstGeom>
            <a:noFill/>
          </p:spPr>
          <p:txBody>
            <a:bodyPr wrap="square" rtlCol="0">
              <a:spAutoFit/>
            </a:bodyPr>
            <a:lstStyle/>
            <a:p>
              <a:r>
                <a:rPr lang="en-US" dirty="0" smtClean="0">
                  <a:latin typeface="+mn-lt"/>
                </a:rPr>
                <a:t>Clusters</a:t>
              </a:r>
              <a:endParaRPr lang="en-US" dirty="0">
                <a:latin typeface="+mn-lt"/>
              </a:endParaRPr>
            </a:p>
          </p:txBody>
        </p:sp>
        <p:sp>
          <p:nvSpPr>
            <p:cNvPr id="14" name="Oval 13"/>
            <p:cNvSpPr/>
            <p:nvPr/>
          </p:nvSpPr>
          <p:spPr>
            <a:xfrm flipV="1">
              <a:off x="6387778" y="3990340"/>
              <a:ext cx="89222"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flipV="1">
              <a:off x="6608758" y="3944620"/>
              <a:ext cx="89222"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flipV="1">
              <a:off x="6096000" y="4161790"/>
              <a:ext cx="89222"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V="1">
              <a:off x="8229600" y="3437044"/>
              <a:ext cx="89222"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6858000" y="2885440"/>
              <a:ext cx="1219200" cy="127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5" name="Content Placeholder 3"/>
          <p:cNvSpPr txBox="1">
            <a:spLocks/>
          </p:cNvSpPr>
          <p:nvPr/>
        </p:nvSpPr>
        <p:spPr>
          <a:xfrm>
            <a:off x="400140" y="852544"/>
            <a:ext cx="8369735" cy="4908176"/>
          </a:xfrm>
          <a:prstGeom prst="rect">
            <a:avLst/>
          </a:prstGeom>
        </p:spPr>
        <p:txBody>
          <a:bodyPr>
            <a:normAutofit/>
          </a:bodyPr>
          <a:lstStyle>
            <a:lvl1pPr marL="285750" indent="-285750" algn="l" defTabSz="914608" rtl="0" eaLnBrk="1" fontAlgn="base" hangingPunct="1">
              <a:spcBef>
                <a:spcPct val="20000"/>
              </a:spcBef>
              <a:spcAft>
                <a:spcPct val="0"/>
              </a:spcAft>
              <a:buFont typeface="Wingdings" pitchFamily="2" charset="2"/>
              <a:buChar char="§"/>
              <a:defRPr sz="2200" b="1" baseline="0">
                <a:solidFill>
                  <a:schemeClr val="accent1"/>
                </a:solidFill>
                <a:latin typeface="Candara" pitchFamily="34" charset="0"/>
                <a:ea typeface="MS PGothic" pitchFamily="34" charset="-128"/>
                <a:cs typeface="+mn-cs"/>
              </a:defRPr>
            </a:lvl1pPr>
            <a:lvl2pPr marL="685244" indent="-227940" algn="l" defTabSz="914608" rtl="0" eaLnBrk="1" fontAlgn="base" hangingPunct="1">
              <a:spcBef>
                <a:spcPct val="20000"/>
              </a:spcBef>
              <a:spcAft>
                <a:spcPct val="0"/>
              </a:spcAft>
              <a:buChar char="–"/>
              <a:defRPr sz="2000">
                <a:solidFill>
                  <a:srgbClr val="333333"/>
                </a:solidFill>
                <a:latin typeface="Candara" pitchFamily="34" charset="0"/>
                <a:ea typeface="MS PGothic" pitchFamily="34" charset="-128"/>
                <a:cs typeface="+mn-cs"/>
              </a:defRPr>
            </a:lvl2pPr>
            <a:lvl3pPr marL="1092686" indent="-178078" algn="l" defTabSz="914608" rtl="0" eaLnBrk="1" fontAlgn="base" hangingPunct="1">
              <a:spcBef>
                <a:spcPct val="20000"/>
              </a:spcBef>
              <a:spcAft>
                <a:spcPct val="0"/>
              </a:spcAft>
              <a:buFont typeface="Times" pitchFamily="-112" charset="0"/>
              <a:buChar char="•"/>
              <a:defRPr sz="1800">
                <a:solidFill>
                  <a:srgbClr val="333333"/>
                </a:solidFill>
                <a:latin typeface="Candara" pitchFamily="34" charset="0"/>
                <a:ea typeface="MS PGothic" pitchFamily="34" charset="-128"/>
                <a:cs typeface="+mn-cs"/>
              </a:defRPr>
            </a:lvl3pPr>
            <a:lvl4pPr marL="1434595" indent="-178078" algn="l" defTabSz="914608" rtl="0" eaLnBrk="1" fontAlgn="base" hangingPunct="1">
              <a:spcBef>
                <a:spcPct val="20000"/>
              </a:spcBef>
              <a:spcAft>
                <a:spcPct val="0"/>
              </a:spcAft>
              <a:buFont typeface="Wingdings" pitchFamily="2" charset="2"/>
              <a:buChar char="§"/>
              <a:defRPr sz="1800">
                <a:solidFill>
                  <a:srgbClr val="333333"/>
                </a:solidFill>
                <a:latin typeface="+mn-lt"/>
                <a:ea typeface="MS PGothic" pitchFamily="34" charset="-128"/>
                <a:cs typeface="+mn-cs"/>
              </a:defRPr>
            </a:lvl4pPr>
            <a:lvl5pPr marL="1777929" indent="-178078" algn="l" defTabSz="914608" rtl="0" eaLnBrk="1" fontAlgn="base" hangingPunct="1">
              <a:spcBef>
                <a:spcPct val="20000"/>
              </a:spcBef>
              <a:spcAft>
                <a:spcPct val="0"/>
              </a:spcAft>
              <a:buFont typeface="Calibri" pitchFamily="34" charset="0"/>
              <a:buChar char="–"/>
              <a:defRPr sz="1800">
                <a:solidFill>
                  <a:srgbClr val="333333"/>
                </a:solidFill>
                <a:latin typeface="+mn-lt"/>
                <a:ea typeface="MS PGothic" pitchFamily="34" charset="-128"/>
                <a:cs typeface="+mn-cs"/>
              </a:defRPr>
            </a:lvl5pPr>
            <a:lvl6pPr marL="2005868" indent="-159558" algn="l" rtl="0" eaLnBrk="1" fontAlgn="base" hangingPunct="1">
              <a:spcBef>
                <a:spcPct val="20000"/>
              </a:spcBef>
              <a:spcAft>
                <a:spcPct val="0"/>
              </a:spcAft>
              <a:buChar char="»"/>
              <a:defRPr sz="1400">
                <a:solidFill>
                  <a:srgbClr val="5F5F5F"/>
                </a:solidFill>
                <a:latin typeface="+mn-lt"/>
                <a:ea typeface="+mn-ea"/>
                <a:cs typeface="+mn-cs"/>
              </a:defRPr>
            </a:lvl6pPr>
            <a:lvl7pPr marL="2416160" indent="-159558" algn="l" rtl="0" eaLnBrk="1" fontAlgn="base" hangingPunct="1">
              <a:spcBef>
                <a:spcPct val="20000"/>
              </a:spcBef>
              <a:spcAft>
                <a:spcPct val="0"/>
              </a:spcAft>
              <a:buChar char="»"/>
              <a:defRPr sz="1400">
                <a:solidFill>
                  <a:srgbClr val="5F5F5F"/>
                </a:solidFill>
                <a:latin typeface="+mn-lt"/>
                <a:ea typeface="+mn-ea"/>
                <a:cs typeface="+mn-cs"/>
              </a:defRPr>
            </a:lvl7pPr>
            <a:lvl8pPr marL="2826451" indent="-159558" algn="l" rtl="0" eaLnBrk="1" fontAlgn="base" hangingPunct="1">
              <a:spcBef>
                <a:spcPct val="20000"/>
              </a:spcBef>
              <a:spcAft>
                <a:spcPct val="0"/>
              </a:spcAft>
              <a:buChar char="»"/>
              <a:defRPr sz="1400">
                <a:solidFill>
                  <a:srgbClr val="5F5F5F"/>
                </a:solidFill>
                <a:latin typeface="+mn-lt"/>
                <a:ea typeface="+mn-ea"/>
                <a:cs typeface="+mn-cs"/>
              </a:defRPr>
            </a:lvl8pPr>
            <a:lvl9pPr marL="3236742" indent="-159558" algn="l" rtl="0" eaLnBrk="1" fontAlgn="base" hangingPunct="1">
              <a:spcBef>
                <a:spcPct val="20000"/>
              </a:spcBef>
              <a:spcAft>
                <a:spcPct val="0"/>
              </a:spcAft>
              <a:buChar char="»"/>
              <a:defRPr sz="1400">
                <a:solidFill>
                  <a:srgbClr val="5F5F5F"/>
                </a:solidFill>
                <a:latin typeface="+mn-lt"/>
                <a:ea typeface="+mn-ea"/>
                <a:cs typeface="+mn-cs"/>
              </a:defRPr>
            </a:lvl9pPr>
          </a:lstStyle>
          <a:p>
            <a:r>
              <a:rPr lang="en-US" kern="0" dirty="0" smtClean="0"/>
              <a:t>Step 2: Iterate to find arrangement of objects in space</a:t>
            </a:r>
          </a:p>
          <a:p>
            <a:pPr lvl="1"/>
            <a:r>
              <a:rPr lang="en-US" kern="0" dirty="0" smtClean="0"/>
              <a:t>Closely matching distances in matrix &amp; preserving rank order (non-metric MDS)</a:t>
            </a:r>
          </a:p>
          <a:p>
            <a:r>
              <a:rPr lang="en-US" kern="0" dirty="0" smtClean="0"/>
              <a:t>Step 3: Plot and interpret output</a:t>
            </a: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39" y="2425592"/>
            <a:ext cx="3556749" cy="176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90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7817" y="71438"/>
            <a:ext cx="9034153" cy="533681"/>
          </a:xfrm>
        </p:spPr>
        <p:txBody>
          <a:bodyPr/>
          <a:lstStyle/>
          <a:p>
            <a:r>
              <a:rPr lang="en-US" dirty="0" smtClean="0"/>
              <a:t>Simple Example: Ideal </a:t>
            </a:r>
            <a:r>
              <a:rPr lang="en-US" dirty="0"/>
              <a:t>Residence Type by Current Location </a:t>
            </a:r>
            <a:r>
              <a:rPr lang="en-US" dirty="0" smtClean="0"/>
              <a:t>Type</a:t>
            </a:r>
            <a:endParaRPr lang="en-US" dirty="0"/>
          </a:p>
        </p:txBody>
      </p:sp>
      <p:grpSp>
        <p:nvGrpSpPr>
          <p:cNvPr id="3" name="Group 2"/>
          <p:cNvGrpSpPr/>
          <p:nvPr/>
        </p:nvGrpSpPr>
        <p:grpSpPr>
          <a:xfrm>
            <a:off x="958783" y="716919"/>
            <a:ext cx="7249046" cy="2016086"/>
            <a:chOff x="1143840" y="4735290"/>
            <a:chExt cx="7249046" cy="2016086"/>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840" y="4735290"/>
              <a:ext cx="7249046" cy="185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bwMode="auto">
            <a:xfrm>
              <a:off x="2908603" y="5225864"/>
              <a:ext cx="553719" cy="1525512"/>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2" name="Oval 11"/>
            <p:cNvSpPr/>
            <p:nvPr/>
          </p:nvSpPr>
          <p:spPr bwMode="auto">
            <a:xfrm>
              <a:off x="7527290" y="5236011"/>
              <a:ext cx="553719" cy="41515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grpSp>
      <p:sp>
        <p:nvSpPr>
          <p:cNvPr id="9" name="Text Placeholder 8"/>
          <p:cNvSpPr>
            <a:spLocks noGrp="1"/>
          </p:cNvSpPr>
          <p:nvPr>
            <p:ph type="body" sz="quarter" idx="10"/>
          </p:nvPr>
        </p:nvSpPr>
        <p:spPr>
          <a:xfrm>
            <a:off x="315688" y="3037287"/>
            <a:ext cx="2590798" cy="1999759"/>
          </a:xfrm>
        </p:spPr>
        <p:txBody>
          <a:bodyPr>
            <a:normAutofit fontScale="77500" lnSpcReduction="20000"/>
          </a:bodyPr>
          <a:lstStyle/>
          <a:p>
            <a:r>
              <a:rPr lang="en-US" dirty="0" smtClean="0"/>
              <a:t>Overwhelming preference for single family houses.</a:t>
            </a:r>
          </a:p>
          <a:p>
            <a:r>
              <a:rPr lang="en-US" dirty="0"/>
              <a:t>Cross-tab tells the </a:t>
            </a:r>
            <a:r>
              <a:rPr lang="en-US" dirty="0" smtClean="0"/>
              <a:t>story:</a:t>
            </a:r>
          </a:p>
          <a:p>
            <a:pPr lvl="1"/>
            <a:r>
              <a:rPr lang="en-US" dirty="0" smtClean="0"/>
              <a:t>MDS does not add value</a:t>
            </a:r>
            <a:endParaRPr lang="en-US" dirty="0"/>
          </a:p>
        </p:txBody>
      </p:sp>
      <p:grpSp>
        <p:nvGrpSpPr>
          <p:cNvPr id="4" name="Group 3"/>
          <p:cNvGrpSpPr/>
          <p:nvPr/>
        </p:nvGrpSpPr>
        <p:grpSpPr>
          <a:xfrm>
            <a:off x="3277264" y="2710512"/>
            <a:ext cx="4618687" cy="4048238"/>
            <a:chOff x="202644" y="563561"/>
            <a:chExt cx="4983146" cy="4442589"/>
          </a:xfrm>
        </p:grpSpPr>
        <p:grpSp>
          <p:nvGrpSpPr>
            <p:cNvPr id="11" name="Group 10"/>
            <p:cNvGrpSpPr/>
            <p:nvPr/>
          </p:nvGrpSpPr>
          <p:grpSpPr>
            <a:xfrm>
              <a:off x="202644" y="563561"/>
              <a:ext cx="4983146" cy="4442589"/>
              <a:chOff x="-25958" y="-571260"/>
              <a:chExt cx="4983146" cy="4442589"/>
            </a:xfrm>
          </p:grpSpPr>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8" y="-571260"/>
                <a:ext cx="4983146" cy="4442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flipV="1">
                <a:off x="511674" y="1650035"/>
                <a:ext cx="4445514" cy="15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707059" y="-176909"/>
                <a:ext cx="0" cy="378822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bwMode="auto">
            <a:xfrm>
              <a:off x="4138442" y="2264211"/>
              <a:ext cx="749242" cy="49887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4" name="Oval 13"/>
            <p:cNvSpPr/>
            <p:nvPr/>
          </p:nvSpPr>
          <p:spPr bwMode="auto">
            <a:xfrm>
              <a:off x="714576" y="868388"/>
              <a:ext cx="1484334" cy="3670951"/>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grpSp>
    </p:spTree>
    <p:extLst>
      <p:ext uri="{BB962C8B-B14F-4D97-AF65-F5344CB8AC3E}">
        <p14:creationId xmlns:p14="http://schemas.microsoft.com/office/powerpoint/2010/main" val="220314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474352" y="561642"/>
            <a:ext cx="5249391" cy="4448066"/>
            <a:chOff x="2255061" y="595245"/>
            <a:chExt cx="5454497" cy="4723678"/>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061" y="595245"/>
              <a:ext cx="5454497" cy="4723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2490872" y="2968792"/>
              <a:ext cx="5084466" cy="3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861064" y="1230086"/>
              <a:ext cx="0" cy="3298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983553" y="4574229"/>
            <a:ext cx="7387322" cy="2087721"/>
            <a:chOff x="983553" y="4574229"/>
            <a:chExt cx="7387322" cy="2087721"/>
          </a:xfrm>
        </p:grpSpPr>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553" y="4574229"/>
              <a:ext cx="7387322" cy="208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bwMode="auto">
            <a:xfrm>
              <a:off x="4709873" y="5836623"/>
              <a:ext cx="1253130" cy="19312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8" name="Oval 17"/>
            <p:cNvSpPr/>
            <p:nvPr/>
          </p:nvSpPr>
          <p:spPr bwMode="auto">
            <a:xfrm>
              <a:off x="3159227" y="5140656"/>
              <a:ext cx="487488" cy="38625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grpSp>
      <p:sp>
        <p:nvSpPr>
          <p:cNvPr id="2" name="Title 1"/>
          <p:cNvSpPr>
            <a:spLocks noGrp="1"/>
          </p:cNvSpPr>
          <p:nvPr>
            <p:ph type="title"/>
          </p:nvPr>
        </p:nvSpPr>
        <p:spPr/>
        <p:txBody>
          <a:bodyPr/>
          <a:lstStyle/>
          <a:p>
            <a:r>
              <a:rPr lang="en-US" dirty="0" smtClean="0"/>
              <a:t>Simple Example: Current </a:t>
            </a:r>
            <a:r>
              <a:rPr lang="en-US" dirty="0" err="1" smtClean="0"/>
              <a:t>vs</a:t>
            </a:r>
            <a:r>
              <a:rPr lang="en-US" dirty="0" smtClean="0"/>
              <a:t> Ideal Location Type</a:t>
            </a:r>
            <a:endParaRPr lang="en-US" dirty="0"/>
          </a:p>
        </p:txBody>
      </p:sp>
      <p:sp>
        <p:nvSpPr>
          <p:cNvPr id="26" name="Text Placeholder 8"/>
          <p:cNvSpPr txBox="1">
            <a:spLocks/>
          </p:cNvSpPr>
          <p:nvPr/>
        </p:nvSpPr>
        <p:spPr>
          <a:xfrm>
            <a:off x="6076701" y="1066438"/>
            <a:ext cx="2855502" cy="1999759"/>
          </a:xfrm>
          <a:prstGeom prst="rect">
            <a:avLst/>
          </a:prstGeom>
        </p:spPr>
        <p:txBody>
          <a:bodyPr>
            <a:normAutofit/>
          </a:bodyPr>
          <a:lstStyle>
            <a:lvl1pPr marL="285750" indent="-285750" algn="l" defTabSz="914608" rtl="0" eaLnBrk="1" fontAlgn="base" hangingPunct="1">
              <a:spcBef>
                <a:spcPct val="20000"/>
              </a:spcBef>
              <a:spcAft>
                <a:spcPct val="0"/>
              </a:spcAft>
              <a:buFont typeface="Wingdings" pitchFamily="2" charset="2"/>
              <a:buChar char="§"/>
              <a:defRPr sz="2200" b="1" baseline="0">
                <a:solidFill>
                  <a:schemeClr val="accent1"/>
                </a:solidFill>
                <a:latin typeface="Candara" pitchFamily="34" charset="0"/>
                <a:ea typeface="MS PGothic" pitchFamily="34" charset="-128"/>
                <a:cs typeface="+mn-cs"/>
              </a:defRPr>
            </a:lvl1pPr>
            <a:lvl2pPr marL="685244" indent="-227940" algn="l" defTabSz="914608" rtl="0" eaLnBrk="1" fontAlgn="base" hangingPunct="1">
              <a:spcBef>
                <a:spcPct val="20000"/>
              </a:spcBef>
              <a:spcAft>
                <a:spcPct val="0"/>
              </a:spcAft>
              <a:buChar char="–"/>
              <a:defRPr sz="2000">
                <a:solidFill>
                  <a:srgbClr val="333333"/>
                </a:solidFill>
                <a:latin typeface="Candara" pitchFamily="34" charset="0"/>
                <a:ea typeface="MS PGothic" pitchFamily="34" charset="-128"/>
                <a:cs typeface="+mn-cs"/>
              </a:defRPr>
            </a:lvl2pPr>
            <a:lvl3pPr marL="1092686" indent="-178078" algn="l" defTabSz="914608" rtl="0" eaLnBrk="1" fontAlgn="base" hangingPunct="1">
              <a:spcBef>
                <a:spcPct val="20000"/>
              </a:spcBef>
              <a:spcAft>
                <a:spcPct val="0"/>
              </a:spcAft>
              <a:buFont typeface="Times" pitchFamily="-112" charset="0"/>
              <a:buChar char="•"/>
              <a:defRPr sz="1800">
                <a:solidFill>
                  <a:srgbClr val="333333"/>
                </a:solidFill>
                <a:latin typeface="Candara" pitchFamily="34" charset="0"/>
                <a:ea typeface="MS PGothic" pitchFamily="34" charset="-128"/>
                <a:cs typeface="+mn-cs"/>
              </a:defRPr>
            </a:lvl3pPr>
            <a:lvl4pPr marL="1434595" indent="-178078" algn="l" defTabSz="914608" rtl="0" eaLnBrk="1" fontAlgn="base" hangingPunct="1">
              <a:spcBef>
                <a:spcPct val="20000"/>
              </a:spcBef>
              <a:spcAft>
                <a:spcPct val="0"/>
              </a:spcAft>
              <a:buFont typeface="Wingdings" pitchFamily="2" charset="2"/>
              <a:buChar char="§"/>
              <a:defRPr sz="1800">
                <a:solidFill>
                  <a:srgbClr val="333333"/>
                </a:solidFill>
                <a:latin typeface="+mn-lt"/>
                <a:ea typeface="MS PGothic" pitchFamily="34" charset="-128"/>
                <a:cs typeface="+mn-cs"/>
              </a:defRPr>
            </a:lvl4pPr>
            <a:lvl5pPr marL="1777929" indent="-178078" algn="l" defTabSz="914608" rtl="0" eaLnBrk="1" fontAlgn="base" hangingPunct="1">
              <a:spcBef>
                <a:spcPct val="20000"/>
              </a:spcBef>
              <a:spcAft>
                <a:spcPct val="0"/>
              </a:spcAft>
              <a:buFont typeface="Calibri" pitchFamily="34" charset="0"/>
              <a:buChar char="–"/>
              <a:defRPr sz="1800">
                <a:solidFill>
                  <a:srgbClr val="333333"/>
                </a:solidFill>
                <a:latin typeface="+mn-lt"/>
                <a:ea typeface="MS PGothic" pitchFamily="34" charset="-128"/>
                <a:cs typeface="+mn-cs"/>
              </a:defRPr>
            </a:lvl5pPr>
            <a:lvl6pPr marL="2005868" indent="-159558" algn="l" rtl="0" eaLnBrk="1" fontAlgn="base" hangingPunct="1">
              <a:spcBef>
                <a:spcPct val="20000"/>
              </a:spcBef>
              <a:spcAft>
                <a:spcPct val="0"/>
              </a:spcAft>
              <a:buChar char="»"/>
              <a:defRPr sz="1400">
                <a:solidFill>
                  <a:srgbClr val="5F5F5F"/>
                </a:solidFill>
                <a:latin typeface="+mn-lt"/>
                <a:ea typeface="+mn-ea"/>
                <a:cs typeface="+mn-cs"/>
              </a:defRPr>
            </a:lvl6pPr>
            <a:lvl7pPr marL="2416160" indent="-159558" algn="l" rtl="0" eaLnBrk="1" fontAlgn="base" hangingPunct="1">
              <a:spcBef>
                <a:spcPct val="20000"/>
              </a:spcBef>
              <a:spcAft>
                <a:spcPct val="0"/>
              </a:spcAft>
              <a:buChar char="»"/>
              <a:defRPr sz="1400">
                <a:solidFill>
                  <a:srgbClr val="5F5F5F"/>
                </a:solidFill>
                <a:latin typeface="+mn-lt"/>
                <a:ea typeface="+mn-ea"/>
                <a:cs typeface="+mn-cs"/>
              </a:defRPr>
            </a:lvl7pPr>
            <a:lvl8pPr marL="2826451" indent="-159558" algn="l" rtl="0" eaLnBrk="1" fontAlgn="base" hangingPunct="1">
              <a:spcBef>
                <a:spcPct val="20000"/>
              </a:spcBef>
              <a:spcAft>
                <a:spcPct val="0"/>
              </a:spcAft>
              <a:buChar char="»"/>
              <a:defRPr sz="1400">
                <a:solidFill>
                  <a:srgbClr val="5F5F5F"/>
                </a:solidFill>
                <a:latin typeface="+mn-lt"/>
                <a:ea typeface="+mn-ea"/>
                <a:cs typeface="+mn-cs"/>
              </a:defRPr>
            </a:lvl8pPr>
            <a:lvl9pPr marL="3236742" indent="-159558" algn="l" rtl="0" eaLnBrk="1" fontAlgn="base" hangingPunct="1">
              <a:spcBef>
                <a:spcPct val="20000"/>
              </a:spcBef>
              <a:spcAft>
                <a:spcPct val="0"/>
              </a:spcAft>
              <a:buChar char="»"/>
              <a:defRPr sz="1400">
                <a:solidFill>
                  <a:srgbClr val="5F5F5F"/>
                </a:solidFill>
                <a:latin typeface="+mn-lt"/>
                <a:ea typeface="+mn-ea"/>
                <a:cs typeface="+mn-cs"/>
              </a:defRPr>
            </a:lvl9pPr>
          </a:lstStyle>
          <a:p>
            <a:pPr marL="457200" indent="-457200">
              <a:buFont typeface="+mj-lt"/>
              <a:buAutoNum type="arabicPeriod"/>
            </a:pPr>
            <a:endParaRPr lang="en-US" sz="1800" kern="0" dirty="0" smtClean="0"/>
          </a:p>
          <a:p>
            <a:pPr marL="457200" indent="-457200">
              <a:buFont typeface="+mj-lt"/>
              <a:buAutoNum type="arabicPeriod"/>
            </a:pPr>
            <a:endParaRPr lang="en-US" sz="1800" kern="0" dirty="0" smtClean="0"/>
          </a:p>
        </p:txBody>
      </p:sp>
      <p:sp>
        <p:nvSpPr>
          <p:cNvPr id="11" name="Text Placeholder 8"/>
          <p:cNvSpPr txBox="1">
            <a:spLocks/>
          </p:cNvSpPr>
          <p:nvPr/>
        </p:nvSpPr>
        <p:spPr>
          <a:xfrm>
            <a:off x="283030" y="739858"/>
            <a:ext cx="2198975" cy="2525856"/>
          </a:xfrm>
          <a:prstGeom prst="rect">
            <a:avLst/>
          </a:prstGeom>
        </p:spPr>
        <p:txBody>
          <a:bodyPr>
            <a:normAutofit fontScale="85000" lnSpcReduction="20000"/>
          </a:bodyPr>
          <a:lstStyle>
            <a:lvl1pPr marL="285750" indent="-285750" algn="l" defTabSz="914608" rtl="0" eaLnBrk="1" fontAlgn="base" hangingPunct="1">
              <a:spcBef>
                <a:spcPct val="20000"/>
              </a:spcBef>
              <a:spcAft>
                <a:spcPct val="0"/>
              </a:spcAft>
              <a:buFont typeface="Wingdings" pitchFamily="2" charset="2"/>
              <a:buChar char="§"/>
              <a:defRPr sz="2200" b="1" baseline="0">
                <a:solidFill>
                  <a:schemeClr val="accent1"/>
                </a:solidFill>
                <a:latin typeface="Candara" pitchFamily="34" charset="0"/>
                <a:ea typeface="MS PGothic" pitchFamily="34" charset="-128"/>
                <a:cs typeface="+mn-cs"/>
              </a:defRPr>
            </a:lvl1pPr>
            <a:lvl2pPr marL="685244" indent="-227940" algn="l" defTabSz="914608" rtl="0" eaLnBrk="1" fontAlgn="base" hangingPunct="1">
              <a:spcBef>
                <a:spcPct val="20000"/>
              </a:spcBef>
              <a:spcAft>
                <a:spcPct val="0"/>
              </a:spcAft>
              <a:buChar char="–"/>
              <a:defRPr sz="2000">
                <a:solidFill>
                  <a:srgbClr val="333333"/>
                </a:solidFill>
                <a:latin typeface="Candara" pitchFamily="34" charset="0"/>
                <a:ea typeface="MS PGothic" pitchFamily="34" charset="-128"/>
                <a:cs typeface="+mn-cs"/>
              </a:defRPr>
            </a:lvl2pPr>
            <a:lvl3pPr marL="1092686" indent="-178078" algn="l" defTabSz="914608" rtl="0" eaLnBrk="1" fontAlgn="base" hangingPunct="1">
              <a:spcBef>
                <a:spcPct val="20000"/>
              </a:spcBef>
              <a:spcAft>
                <a:spcPct val="0"/>
              </a:spcAft>
              <a:buFont typeface="Times" pitchFamily="-112" charset="0"/>
              <a:buChar char="•"/>
              <a:defRPr sz="1800">
                <a:solidFill>
                  <a:srgbClr val="333333"/>
                </a:solidFill>
                <a:latin typeface="Candara" pitchFamily="34" charset="0"/>
                <a:ea typeface="MS PGothic" pitchFamily="34" charset="-128"/>
                <a:cs typeface="+mn-cs"/>
              </a:defRPr>
            </a:lvl3pPr>
            <a:lvl4pPr marL="1434595" indent="-178078" algn="l" defTabSz="914608" rtl="0" eaLnBrk="1" fontAlgn="base" hangingPunct="1">
              <a:spcBef>
                <a:spcPct val="20000"/>
              </a:spcBef>
              <a:spcAft>
                <a:spcPct val="0"/>
              </a:spcAft>
              <a:buFont typeface="Wingdings" pitchFamily="2" charset="2"/>
              <a:buChar char="§"/>
              <a:defRPr sz="1800">
                <a:solidFill>
                  <a:srgbClr val="333333"/>
                </a:solidFill>
                <a:latin typeface="+mn-lt"/>
                <a:ea typeface="MS PGothic" pitchFamily="34" charset="-128"/>
                <a:cs typeface="+mn-cs"/>
              </a:defRPr>
            </a:lvl4pPr>
            <a:lvl5pPr marL="1777929" indent="-178078" algn="l" defTabSz="914608" rtl="0" eaLnBrk="1" fontAlgn="base" hangingPunct="1">
              <a:spcBef>
                <a:spcPct val="20000"/>
              </a:spcBef>
              <a:spcAft>
                <a:spcPct val="0"/>
              </a:spcAft>
              <a:buFont typeface="Calibri" pitchFamily="34" charset="0"/>
              <a:buChar char="–"/>
              <a:defRPr sz="1800">
                <a:solidFill>
                  <a:srgbClr val="333333"/>
                </a:solidFill>
                <a:latin typeface="+mn-lt"/>
                <a:ea typeface="MS PGothic" pitchFamily="34" charset="-128"/>
                <a:cs typeface="+mn-cs"/>
              </a:defRPr>
            </a:lvl5pPr>
            <a:lvl6pPr marL="2005868" indent="-159558" algn="l" rtl="0" eaLnBrk="1" fontAlgn="base" hangingPunct="1">
              <a:spcBef>
                <a:spcPct val="20000"/>
              </a:spcBef>
              <a:spcAft>
                <a:spcPct val="0"/>
              </a:spcAft>
              <a:buChar char="»"/>
              <a:defRPr sz="1400">
                <a:solidFill>
                  <a:srgbClr val="5F5F5F"/>
                </a:solidFill>
                <a:latin typeface="+mn-lt"/>
                <a:ea typeface="+mn-ea"/>
                <a:cs typeface="+mn-cs"/>
              </a:defRPr>
            </a:lvl6pPr>
            <a:lvl7pPr marL="2416160" indent="-159558" algn="l" rtl="0" eaLnBrk="1" fontAlgn="base" hangingPunct="1">
              <a:spcBef>
                <a:spcPct val="20000"/>
              </a:spcBef>
              <a:spcAft>
                <a:spcPct val="0"/>
              </a:spcAft>
              <a:buChar char="»"/>
              <a:defRPr sz="1400">
                <a:solidFill>
                  <a:srgbClr val="5F5F5F"/>
                </a:solidFill>
                <a:latin typeface="+mn-lt"/>
                <a:ea typeface="+mn-ea"/>
                <a:cs typeface="+mn-cs"/>
              </a:defRPr>
            </a:lvl7pPr>
            <a:lvl8pPr marL="2826451" indent="-159558" algn="l" rtl="0" eaLnBrk="1" fontAlgn="base" hangingPunct="1">
              <a:spcBef>
                <a:spcPct val="20000"/>
              </a:spcBef>
              <a:spcAft>
                <a:spcPct val="0"/>
              </a:spcAft>
              <a:buChar char="»"/>
              <a:defRPr sz="1400">
                <a:solidFill>
                  <a:srgbClr val="5F5F5F"/>
                </a:solidFill>
                <a:latin typeface="+mn-lt"/>
                <a:ea typeface="+mn-ea"/>
                <a:cs typeface="+mn-cs"/>
              </a:defRPr>
            </a:lvl8pPr>
            <a:lvl9pPr marL="3236742" indent="-159558" algn="l" rtl="0" eaLnBrk="1" fontAlgn="base" hangingPunct="1">
              <a:spcBef>
                <a:spcPct val="20000"/>
              </a:spcBef>
              <a:spcAft>
                <a:spcPct val="0"/>
              </a:spcAft>
              <a:buChar char="»"/>
              <a:defRPr sz="1400">
                <a:solidFill>
                  <a:srgbClr val="5F5F5F"/>
                </a:solidFill>
                <a:latin typeface="+mn-lt"/>
                <a:ea typeface="+mn-ea"/>
                <a:cs typeface="+mn-cs"/>
              </a:defRPr>
            </a:lvl9pPr>
          </a:lstStyle>
          <a:p>
            <a:r>
              <a:rPr lang="en-US" kern="0" dirty="0" smtClean="0"/>
              <a:t>As expected, differences in preferences match differences in area type</a:t>
            </a:r>
          </a:p>
          <a:p>
            <a:pPr lvl="1"/>
            <a:r>
              <a:rPr lang="en-US" kern="0" dirty="0" smtClean="0"/>
              <a:t>People largely live in the area type they want to live</a:t>
            </a:r>
          </a:p>
          <a:p>
            <a:pPr lvl="1"/>
            <a:endParaRPr lang="en-US" kern="0" dirty="0"/>
          </a:p>
        </p:txBody>
      </p:sp>
      <p:sp>
        <p:nvSpPr>
          <p:cNvPr id="5" name="Rectangle 4"/>
          <p:cNvSpPr/>
          <p:nvPr/>
        </p:nvSpPr>
        <p:spPr>
          <a:xfrm>
            <a:off x="90488" y="3235198"/>
            <a:ext cx="2436782" cy="1815882"/>
          </a:xfrm>
          <a:prstGeom prst="rect">
            <a:avLst/>
          </a:prstGeom>
        </p:spPr>
        <p:txBody>
          <a:bodyPr wrap="square">
            <a:spAutoFit/>
          </a:bodyPr>
          <a:lstStyle/>
          <a:p>
            <a:pPr marL="0" indent="0">
              <a:buNone/>
            </a:pPr>
            <a:r>
              <a:rPr lang="en-US" sz="1400" kern="0" dirty="0">
                <a:latin typeface="+mn-lt"/>
              </a:rPr>
              <a:t>Most satisfied:</a:t>
            </a:r>
          </a:p>
          <a:p>
            <a:pPr marL="457200" indent="-457200">
              <a:buFont typeface="+mj-lt"/>
              <a:buAutoNum type="arabicPeriod"/>
            </a:pPr>
            <a:r>
              <a:rPr lang="en-US" sz="1400" kern="0" dirty="0">
                <a:latin typeface="+mn-lt"/>
              </a:rPr>
              <a:t>Rural (67%)</a:t>
            </a:r>
          </a:p>
          <a:p>
            <a:pPr marL="457200" indent="-457200">
              <a:buFont typeface="+mj-lt"/>
              <a:buAutoNum type="arabicPeriod"/>
            </a:pPr>
            <a:r>
              <a:rPr lang="en-US" sz="1400" kern="0" dirty="0">
                <a:latin typeface="+mn-lt"/>
              </a:rPr>
              <a:t>Suburban mixed (50%)</a:t>
            </a:r>
          </a:p>
          <a:p>
            <a:pPr marL="457200" indent="-457200">
              <a:buFont typeface="+mj-lt"/>
              <a:buAutoNum type="arabicPeriod"/>
            </a:pPr>
            <a:r>
              <a:rPr lang="en-US" sz="1400" kern="0" dirty="0">
                <a:latin typeface="+mn-lt"/>
              </a:rPr>
              <a:t>City downtown (44%)</a:t>
            </a:r>
          </a:p>
          <a:p>
            <a:pPr marL="457200" indent="-457200">
              <a:buFont typeface="+mj-lt"/>
              <a:buAutoNum type="arabicPeriod"/>
            </a:pPr>
            <a:r>
              <a:rPr lang="en-US" sz="1400" kern="0" dirty="0">
                <a:latin typeface="+mn-lt"/>
              </a:rPr>
              <a:t>Small town (38%)</a:t>
            </a:r>
          </a:p>
          <a:p>
            <a:pPr marL="457200" indent="-457200">
              <a:buFont typeface="+mj-lt"/>
              <a:buAutoNum type="arabicPeriod"/>
            </a:pPr>
            <a:r>
              <a:rPr lang="en-US" sz="1400" kern="0" dirty="0">
                <a:latin typeface="+mn-lt"/>
              </a:rPr>
              <a:t>Suburban residential (35%)</a:t>
            </a:r>
          </a:p>
          <a:p>
            <a:pPr marL="457200" indent="-457200">
              <a:buFont typeface="+mj-lt"/>
              <a:buAutoNum type="arabicPeriod"/>
            </a:pPr>
            <a:r>
              <a:rPr lang="en-US" sz="1400" kern="0" dirty="0">
                <a:latin typeface="+mn-lt"/>
              </a:rPr>
              <a:t>City residential (33%)</a:t>
            </a:r>
          </a:p>
        </p:txBody>
      </p:sp>
      <p:sp>
        <p:nvSpPr>
          <p:cNvPr id="15" name="Oval 14"/>
          <p:cNvSpPr/>
          <p:nvPr/>
        </p:nvSpPr>
        <p:spPr bwMode="auto">
          <a:xfrm>
            <a:off x="5009255" y="3427183"/>
            <a:ext cx="1295400" cy="77251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38097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5638" y="739587"/>
            <a:ext cx="3394362" cy="2678527"/>
          </a:xfrm>
        </p:spPr>
        <p:txBody>
          <a:bodyPr>
            <a:normAutofit/>
          </a:bodyPr>
          <a:lstStyle/>
          <a:p>
            <a:r>
              <a:rPr lang="en-US" dirty="0"/>
              <a:t>‘Flip’ the matrix; Map ideal location attributes</a:t>
            </a:r>
          </a:p>
          <a:p>
            <a:pPr lvl="1"/>
            <a:r>
              <a:rPr lang="en-US" dirty="0"/>
              <a:t>Glean location types from the </a:t>
            </a:r>
            <a:r>
              <a:rPr lang="en-US" dirty="0" smtClean="0"/>
              <a:t>attributes</a:t>
            </a:r>
          </a:p>
          <a:p>
            <a:pPr lvl="1"/>
            <a:r>
              <a:rPr lang="en-US" dirty="0" smtClean="0"/>
              <a:t>Dimensions </a:t>
            </a:r>
            <a:r>
              <a:rPr lang="en-US" dirty="0"/>
              <a:t>emerge </a:t>
            </a:r>
          </a:p>
        </p:txBody>
      </p:sp>
      <p:sp>
        <p:nvSpPr>
          <p:cNvPr id="3" name="Title 2"/>
          <p:cNvSpPr>
            <a:spLocks noGrp="1"/>
          </p:cNvSpPr>
          <p:nvPr>
            <p:ph type="title"/>
          </p:nvPr>
        </p:nvSpPr>
        <p:spPr/>
        <p:txBody>
          <a:bodyPr/>
          <a:lstStyle/>
          <a:p>
            <a:r>
              <a:rPr lang="en-US" dirty="0" smtClean="0"/>
              <a:t>Primary Reason Chose Current Home</a:t>
            </a:r>
            <a:endParaRPr lang="en-US" dirty="0"/>
          </a:p>
        </p:txBody>
      </p:sp>
      <p:cxnSp>
        <p:nvCxnSpPr>
          <p:cNvPr id="6" name="Straight Connector 5"/>
          <p:cNvCxnSpPr/>
          <p:nvPr/>
        </p:nvCxnSpPr>
        <p:spPr>
          <a:xfrm flipV="1">
            <a:off x="6080432" y="769501"/>
            <a:ext cx="0" cy="3381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72325" y="2231367"/>
            <a:ext cx="4333168" cy="0"/>
          </a:xfrm>
          <a:prstGeom prst="line">
            <a:avLst/>
          </a:prstGeom>
        </p:spPr>
        <p:style>
          <a:lnRef idx="1">
            <a:schemeClr val="accent1"/>
          </a:lnRef>
          <a:fillRef idx="0">
            <a:schemeClr val="accent1"/>
          </a:fillRef>
          <a:effectRef idx="0">
            <a:schemeClr val="accent1"/>
          </a:effectRef>
          <a:fontRef idx="minor">
            <a:schemeClr val="tx1"/>
          </a:fontRef>
        </p:style>
      </p:cxn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84" y="4072618"/>
            <a:ext cx="6210300" cy="24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1"/>
          <p:cNvSpPr txBox="1">
            <a:spLocks/>
          </p:cNvSpPr>
          <p:nvPr/>
        </p:nvSpPr>
        <p:spPr bwMode="auto">
          <a:xfrm>
            <a:off x="6686384" y="4695200"/>
            <a:ext cx="2489176" cy="1876204"/>
          </a:xfrm>
          <a:prstGeom prst="rect">
            <a:avLst/>
          </a:prstGeom>
          <a:noFill/>
          <a:ln w="9525">
            <a:noFill/>
            <a:miter lim="800000"/>
            <a:headEnd/>
            <a:tailEnd/>
          </a:ln>
        </p:spPr>
        <p:txBody>
          <a:bodyPr vert="horz" wrap="square" lIns="91429" tIns="45714" rIns="91429" bIns="45714" numCol="1" anchor="t" anchorCtr="0" compatLnSpc="1">
            <a:prstTxWarp prst="textNoShape">
              <a:avLst/>
            </a:prstTxWarp>
            <a:normAutofit/>
          </a:bodyPr>
          <a:lstStyle>
            <a:lvl1pPr marL="287338" indent="-287338" algn="l" defTabSz="914608" rtl="0" eaLnBrk="1" fontAlgn="base" hangingPunct="1">
              <a:spcBef>
                <a:spcPct val="20000"/>
              </a:spcBef>
              <a:spcAft>
                <a:spcPct val="0"/>
              </a:spcAft>
              <a:buFont typeface="Wingdings" pitchFamily="2" charset="2"/>
              <a:buChar char="§"/>
              <a:defRPr sz="2200" b="1" baseline="0">
                <a:solidFill>
                  <a:schemeClr val="accent1"/>
                </a:solidFill>
                <a:latin typeface="Candara" pitchFamily="34" charset="0"/>
                <a:ea typeface="MS PGothic" pitchFamily="34" charset="-128"/>
                <a:cs typeface="+mn-cs"/>
              </a:defRPr>
            </a:lvl1pPr>
            <a:lvl2pPr marL="685244" indent="-227940" algn="l" defTabSz="914608" rtl="0" eaLnBrk="1" fontAlgn="base" hangingPunct="1">
              <a:spcBef>
                <a:spcPct val="20000"/>
              </a:spcBef>
              <a:spcAft>
                <a:spcPct val="0"/>
              </a:spcAft>
              <a:buChar char="–"/>
              <a:defRPr sz="2000">
                <a:solidFill>
                  <a:srgbClr val="333333"/>
                </a:solidFill>
                <a:latin typeface="Candara" pitchFamily="34" charset="0"/>
                <a:ea typeface="MS PGothic" pitchFamily="34" charset="-128"/>
                <a:cs typeface="+mn-cs"/>
              </a:defRPr>
            </a:lvl2pPr>
            <a:lvl3pPr marL="1092686" indent="-178078" algn="l" defTabSz="914608" rtl="0" eaLnBrk="1" fontAlgn="base" hangingPunct="1">
              <a:spcBef>
                <a:spcPct val="20000"/>
              </a:spcBef>
              <a:spcAft>
                <a:spcPct val="0"/>
              </a:spcAft>
              <a:buFont typeface="Times" pitchFamily="-112" charset="0"/>
              <a:buChar char="•"/>
              <a:defRPr sz="1800">
                <a:solidFill>
                  <a:srgbClr val="333333"/>
                </a:solidFill>
                <a:latin typeface="Candara" pitchFamily="34" charset="0"/>
                <a:ea typeface="MS PGothic" pitchFamily="34" charset="-128"/>
                <a:cs typeface="+mn-cs"/>
              </a:defRPr>
            </a:lvl3pPr>
            <a:lvl4pPr marL="1434595" indent="-178078" algn="l" defTabSz="914608" rtl="0" eaLnBrk="1" fontAlgn="base" hangingPunct="1">
              <a:spcBef>
                <a:spcPct val="20000"/>
              </a:spcBef>
              <a:spcAft>
                <a:spcPct val="0"/>
              </a:spcAft>
              <a:buFont typeface="Wingdings" pitchFamily="2" charset="2"/>
              <a:buChar char="§"/>
              <a:defRPr sz="1800">
                <a:solidFill>
                  <a:srgbClr val="333333"/>
                </a:solidFill>
                <a:latin typeface="+mn-lt"/>
                <a:ea typeface="MS PGothic" pitchFamily="34" charset="-128"/>
                <a:cs typeface="+mn-cs"/>
              </a:defRPr>
            </a:lvl4pPr>
            <a:lvl5pPr marL="1777929" indent="-178078" algn="l" defTabSz="914608" rtl="0" eaLnBrk="1" fontAlgn="base" hangingPunct="1">
              <a:spcBef>
                <a:spcPct val="20000"/>
              </a:spcBef>
              <a:spcAft>
                <a:spcPct val="0"/>
              </a:spcAft>
              <a:buFont typeface="Calibri" pitchFamily="34" charset="0"/>
              <a:buChar char="–"/>
              <a:defRPr sz="1800">
                <a:solidFill>
                  <a:srgbClr val="333333"/>
                </a:solidFill>
                <a:latin typeface="+mn-lt"/>
                <a:ea typeface="MS PGothic" pitchFamily="34" charset="-128"/>
                <a:cs typeface="+mn-cs"/>
              </a:defRPr>
            </a:lvl5pPr>
            <a:lvl6pPr marL="2005868" indent="-159558" algn="l" rtl="0" eaLnBrk="1" fontAlgn="base" hangingPunct="1">
              <a:spcBef>
                <a:spcPct val="20000"/>
              </a:spcBef>
              <a:spcAft>
                <a:spcPct val="0"/>
              </a:spcAft>
              <a:buChar char="»"/>
              <a:defRPr sz="1400">
                <a:solidFill>
                  <a:srgbClr val="5F5F5F"/>
                </a:solidFill>
                <a:latin typeface="+mn-lt"/>
                <a:ea typeface="+mn-ea"/>
                <a:cs typeface="+mn-cs"/>
              </a:defRPr>
            </a:lvl6pPr>
            <a:lvl7pPr marL="2416160" indent="-159558" algn="l" rtl="0" eaLnBrk="1" fontAlgn="base" hangingPunct="1">
              <a:spcBef>
                <a:spcPct val="20000"/>
              </a:spcBef>
              <a:spcAft>
                <a:spcPct val="0"/>
              </a:spcAft>
              <a:buChar char="»"/>
              <a:defRPr sz="1400">
                <a:solidFill>
                  <a:srgbClr val="5F5F5F"/>
                </a:solidFill>
                <a:latin typeface="+mn-lt"/>
                <a:ea typeface="+mn-ea"/>
                <a:cs typeface="+mn-cs"/>
              </a:defRPr>
            </a:lvl7pPr>
            <a:lvl8pPr marL="2826451" indent="-159558" algn="l" rtl="0" eaLnBrk="1" fontAlgn="base" hangingPunct="1">
              <a:spcBef>
                <a:spcPct val="20000"/>
              </a:spcBef>
              <a:spcAft>
                <a:spcPct val="0"/>
              </a:spcAft>
              <a:buChar char="»"/>
              <a:defRPr sz="1400">
                <a:solidFill>
                  <a:srgbClr val="5F5F5F"/>
                </a:solidFill>
                <a:latin typeface="+mn-lt"/>
                <a:ea typeface="+mn-ea"/>
                <a:cs typeface="+mn-cs"/>
              </a:defRPr>
            </a:lvl8pPr>
            <a:lvl9pPr marL="3236742" indent="-159558" algn="l" rtl="0" eaLnBrk="1" fontAlgn="base" hangingPunct="1">
              <a:spcBef>
                <a:spcPct val="20000"/>
              </a:spcBef>
              <a:spcAft>
                <a:spcPct val="0"/>
              </a:spcAft>
              <a:buChar char="»"/>
              <a:defRPr sz="1400">
                <a:solidFill>
                  <a:srgbClr val="5F5F5F"/>
                </a:solidFill>
                <a:latin typeface="+mn-lt"/>
                <a:ea typeface="+mn-ea"/>
                <a:cs typeface="+mn-cs"/>
              </a:defRPr>
            </a:lvl9pPr>
          </a:lstStyle>
          <a:p>
            <a:pPr marL="457304" lvl="1" indent="0">
              <a:buNone/>
            </a:pPr>
            <a:r>
              <a:rPr lang="en-US" sz="1800" kern="0" dirty="0" smtClean="0"/>
              <a:t>Rural residents are fundamentally different (46% chose “Other reason”)</a:t>
            </a:r>
            <a:endParaRPr lang="en-US" sz="1800" kern="0" dirty="0"/>
          </a:p>
        </p:txBody>
      </p:sp>
      <p:sp>
        <p:nvSpPr>
          <p:cNvPr id="15" name="Oval 14"/>
          <p:cNvSpPr/>
          <p:nvPr/>
        </p:nvSpPr>
        <p:spPr bwMode="auto">
          <a:xfrm>
            <a:off x="1905001" y="5378981"/>
            <a:ext cx="647700" cy="47753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grpSp>
        <p:nvGrpSpPr>
          <p:cNvPr id="4" name="Group 3"/>
          <p:cNvGrpSpPr/>
          <p:nvPr/>
        </p:nvGrpSpPr>
        <p:grpSpPr>
          <a:xfrm>
            <a:off x="4335070" y="645740"/>
            <a:ext cx="4670423" cy="4049460"/>
            <a:chOff x="4335070" y="645740"/>
            <a:chExt cx="4670423" cy="4049460"/>
          </a:xfrm>
        </p:grpSpPr>
        <p:pic>
          <p:nvPicPr>
            <p:cNvPr id="1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902" t="11500" b="7126"/>
            <a:stretch/>
          </p:blipFill>
          <p:spPr bwMode="auto">
            <a:xfrm>
              <a:off x="4335070" y="645740"/>
              <a:ext cx="4670423" cy="4049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bwMode="auto">
            <a:xfrm>
              <a:off x="7424058" y="1385252"/>
              <a:ext cx="1295400" cy="140149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6" name="Oval 15"/>
            <p:cNvSpPr/>
            <p:nvPr/>
          </p:nvSpPr>
          <p:spPr bwMode="auto">
            <a:xfrm>
              <a:off x="5172832" y="769501"/>
              <a:ext cx="727225" cy="647008"/>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grpSp>
      <p:sp>
        <p:nvSpPr>
          <p:cNvPr id="17" name="Oval 16"/>
          <p:cNvSpPr/>
          <p:nvPr/>
        </p:nvSpPr>
        <p:spPr bwMode="auto">
          <a:xfrm>
            <a:off x="4824727" y="5943600"/>
            <a:ext cx="618132" cy="236418"/>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8" name="Oval 17"/>
          <p:cNvSpPr/>
          <p:nvPr/>
        </p:nvSpPr>
        <p:spPr bwMode="auto">
          <a:xfrm>
            <a:off x="4802955" y="6282538"/>
            <a:ext cx="618132" cy="236418"/>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226602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73" y="667923"/>
            <a:ext cx="6283312" cy="6040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Oval 18"/>
          <p:cNvSpPr/>
          <p:nvPr/>
        </p:nvSpPr>
        <p:spPr bwMode="auto">
          <a:xfrm>
            <a:off x="4128441" y="1324096"/>
            <a:ext cx="977399" cy="82836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20" name="Oval 19"/>
          <p:cNvSpPr/>
          <p:nvPr/>
        </p:nvSpPr>
        <p:spPr bwMode="auto">
          <a:xfrm>
            <a:off x="921159" y="1924982"/>
            <a:ext cx="977399" cy="82836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pic>
        <p:nvPicPr>
          <p:cNvPr id="922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3030" y="4547678"/>
            <a:ext cx="2137596" cy="1969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“Very Important” Reasons for Choosing Current Home</a:t>
            </a:r>
            <a:endParaRPr lang="en-US" dirty="0"/>
          </a:p>
        </p:txBody>
      </p:sp>
      <p:sp>
        <p:nvSpPr>
          <p:cNvPr id="12" name="Text Placeholder 1"/>
          <p:cNvSpPr txBox="1">
            <a:spLocks/>
          </p:cNvSpPr>
          <p:nvPr/>
        </p:nvSpPr>
        <p:spPr>
          <a:xfrm>
            <a:off x="415637" y="739587"/>
            <a:ext cx="8271163" cy="740869"/>
          </a:xfrm>
          <a:prstGeom prst="rect">
            <a:avLst/>
          </a:prstGeom>
        </p:spPr>
        <p:txBody>
          <a:bodyPr>
            <a:normAutofit/>
          </a:bodyPr>
          <a:lstStyle>
            <a:lvl1pPr marL="285750" indent="-285750" algn="l" defTabSz="914608" rtl="0" eaLnBrk="1" fontAlgn="base" hangingPunct="1">
              <a:spcBef>
                <a:spcPct val="20000"/>
              </a:spcBef>
              <a:spcAft>
                <a:spcPct val="0"/>
              </a:spcAft>
              <a:buFont typeface="Wingdings" pitchFamily="2" charset="2"/>
              <a:buChar char="§"/>
              <a:defRPr sz="2200" b="1" baseline="0">
                <a:solidFill>
                  <a:schemeClr val="accent1"/>
                </a:solidFill>
                <a:latin typeface="Candara" pitchFamily="34" charset="0"/>
                <a:ea typeface="MS PGothic" pitchFamily="34" charset="-128"/>
                <a:cs typeface="+mn-cs"/>
              </a:defRPr>
            </a:lvl1pPr>
            <a:lvl2pPr marL="685244" indent="-227940" algn="l" defTabSz="914608" rtl="0" eaLnBrk="1" fontAlgn="base" hangingPunct="1">
              <a:spcBef>
                <a:spcPct val="20000"/>
              </a:spcBef>
              <a:spcAft>
                <a:spcPct val="0"/>
              </a:spcAft>
              <a:buChar char="–"/>
              <a:defRPr sz="2000">
                <a:solidFill>
                  <a:srgbClr val="333333"/>
                </a:solidFill>
                <a:latin typeface="Candara" pitchFamily="34" charset="0"/>
                <a:ea typeface="MS PGothic" pitchFamily="34" charset="-128"/>
                <a:cs typeface="+mn-cs"/>
              </a:defRPr>
            </a:lvl2pPr>
            <a:lvl3pPr marL="1092686" indent="-178078" algn="l" defTabSz="914608" rtl="0" eaLnBrk="1" fontAlgn="base" hangingPunct="1">
              <a:spcBef>
                <a:spcPct val="20000"/>
              </a:spcBef>
              <a:spcAft>
                <a:spcPct val="0"/>
              </a:spcAft>
              <a:buFont typeface="Times" pitchFamily="-112" charset="0"/>
              <a:buChar char="•"/>
              <a:defRPr sz="1800">
                <a:solidFill>
                  <a:srgbClr val="333333"/>
                </a:solidFill>
                <a:latin typeface="Candara" pitchFamily="34" charset="0"/>
                <a:ea typeface="MS PGothic" pitchFamily="34" charset="-128"/>
                <a:cs typeface="+mn-cs"/>
              </a:defRPr>
            </a:lvl3pPr>
            <a:lvl4pPr marL="1434595" indent="-178078" algn="l" defTabSz="914608" rtl="0" eaLnBrk="1" fontAlgn="base" hangingPunct="1">
              <a:spcBef>
                <a:spcPct val="20000"/>
              </a:spcBef>
              <a:spcAft>
                <a:spcPct val="0"/>
              </a:spcAft>
              <a:buFont typeface="Wingdings" pitchFamily="2" charset="2"/>
              <a:buChar char="§"/>
              <a:defRPr sz="1800">
                <a:solidFill>
                  <a:srgbClr val="333333"/>
                </a:solidFill>
                <a:latin typeface="+mn-lt"/>
                <a:ea typeface="MS PGothic" pitchFamily="34" charset="-128"/>
                <a:cs typeface="+mn-cs"/>
              </a:defRPr>
            </a:lvl4pPr>
            <a:lvl5pPr marL="1777929" indent="-178078" algn="l" defTabSz="914608" rtl="0" eaLnBrk="1" fontAlgn="base" hangingPunct="1">
              <a:spcBef>
                <a:spcPct val="20000"/>
              </a:spcBef>
              <a:spcAft>
                <a:spcPct val="0"/>
              </a:spcAft>
              <a:buFont typeface="Calibri" pitchFamily="34" charset="0"/>
              <a:buChar char="–"/>
              <a:defRPr sz="1800">
                <a:solidFill>
                  <a:srgbClr val="333333"/>
                </a:solidFill>
                <a:latin typeface="+mn-lt"/>
                <a:ea typeface="MS PGothic" pitchFamily="34" charset="-128"/>
                <a:cs typeface="+mn-cs"/>
              </a:defRPr>
            </a:lvl5pPr>
            <a:lvl6pPr marL="2005868" indent="-159558" algn="l" rtl="0" eaLnBrk="1" fontAlgn="base" hangingPunct="1">
              <a:spcBef>
                <a:spcPct val="20000"/>
              </a:spcBef>
              <a:spcAft>
                <a:spcPct val="0"/>
              </a:spcAft>
              <a:buChar char="»"/>
              <a:defRPr sz="1400">
                <a:solidFill>
                  <a:srgbClr val="5F5F5F"/>
                </a:solidFill>
                <a:latin typeface="+mn-lt"/>
                <a:ea typeface="+mn-ea"/>
                <a:cs typeface="+mn-cs"/>
              </a:defRPr>
            </a:lvl6pPr>
            <a:lvl7pPr marL="2416160" indent="-159558" algn="l" rtl="0" eaLnBrk="1" fontAlgn="base" hangingPunct="1">
              <a:spcBef>
                <a:spcPct val="20000"/>
              </a:spcBef>
              <a:spcAft>
                <a:spcPct val="0"/>
              </a:spcAft>
              <a:buChar char="»"/>
              <a:defRPr sz="1400">
                <a:solidFill>
                  <a:srgbClr val="5F5F5F"/>
                </a:solidFill>
                <a:latin typeface="+mn-lt"/>
                <a:ea typeface="+mn-ea"/>
                <a:cs typeface="+mn-cs"/>
              </a:defRPr>
            </a:lvl7pPr>
            <a:lvl8pPr marL="2826451" indent="-159558" algn="l" rtl="0" eaLnBrk="1" fontAlgn="base" hangingPunct="1">
              <a:spcBef>
                <a:spcPct val="20000"/>
              </a:spcBef>
              <a:spcAft>
                <a:spcPct val="0"/>
              </a:spcAft>
              <a:buChar char="»"/>
              <a:defRPr sz="1400">
                <a:solidFill>
                  <a:srgbClr val="5F5F5F"/>
                </a:solidFill>
                <a:latin typeface="+mn-lt"/>
                <a:ea typeface="+mn-ea"/>
                <a:cs typeface="+mn-cs"/>
              </a:defRPr>
            </a:lvl8pPr>
            <a:lvl9pPr marL="3236742" indent="-159558" algn="l" rtl="0" eaLnBrk="1" fontAlgn="base" hangingPunct="1">
              <a:spcBef>
                <a:spcPct val="20000"/>
              </a:spcBef>
              <a:spcAft>
                <a:spcPct val="0"/>
              </a:spcAft>
              <a:buChar char="»"/>
              <a:defRPr sz="1400">
                <a:solidFill>
                  <a:srgbClr val="5F5F5F"/>
                </a:solidFill>
                <a:latin typeface="+mn-lt"/>
                <a:ea typeface="+mn-ea"/>
                <a:cs typeface="+mn-cs"/>
              </a:defRPr>
            </a:lvl9pPr>
          </a:lstStyle>
          <a:p>
            <a:endParaRPr lang="en-US" kern="0" dirty="0"/>
          </a:p>
        </p:txBody>
      </p:sp>
    </p:spTree>
    <p:extLst>
      <p:ext uri="{BB962C8B-B14F-4D97-AF65-F5344CB8AC3E}">
        <p14:creationId xmlns:p14="http://schemas.microsoft.com/office/powerpoint/2010/main" val="412881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218" y="921873"/>
            <a:ext cx="6412787" cy="5909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“Very Important” Reasons for Choosing Current Home</a:t>
            </a:r>
            <a:endParaRPr lang="en-US" dirty="0"/>
          </a:p>
        </p:txBody>
      </p:sp>
      <p:cxnSp>
        <p:nvCxnSpPr>
          <p:cNvPr id="10" name="Straight Connector 9"/>
          <p:cNvCxnSpPr/>
          <p:nvPr/>
        </p:nvCxnSpPr>
        <p:spPr>
          <a:xfrm flipV="1">
            <a:off x="5990319" y="1747520"/>
            <a:ext cx="12946" cy="3496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54002" y="3410915"/>
            <a:ext cx="460415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
          <p:cNvSpPr txBox="1">
            <a:spLocks/>
          </p:cNvSpPr>
          <p:nvPr/>
        </p:nvSpPr>
        <p:spPr>
          <a:xfrm>
            <a:off x="415637" y="739588"/>
            <a:ext cx="8271163" cy="925926"/>
          </a:xfrm>
          <a:prstGeom prst="rect">
            <a:avLst/>
          </a:prstGeom>
        </p:spPr>
        <p:txBody>
          <a:bodyPr>
            <a:normAutofit/>
          </a:bodyPr>
          <a:lstStyle>
            <a:lvl1pPr marL="285750" indent="-285750" algn="l" defTabSz="914608" rtl="0" eaLnBrk="1" fontAlgn="base" hangingPunct="1">
              <a:spcBef>
                <a:spcPct val="20000"/>
              </a:spcBef>
              <a:spcAft>
                <a:spcPct val="0"/>
              </a:spcAft>
              <a:buFont typeface="Wingdings" pitchFamily="2" charset="2"/>
              <a:buChar char="§"/>
              <a:defRPr sz="2200" b="1" baseline="0">
                <a:solidFill>
                  <a:schemeClr val="accent1"/>
                </a:solidFill>
                <a:latin typeface="Candara" pitchFamily="34" charset="0"/>
                <a:ea typeface="MS PGothic" pitchFamily="34" charset="-128"/>
                <a:cs typeface="+mn-cs"/>
              </a:defRPr>
            </a:lvl1pPr>
            <a:lvl2pPr marL="685244" indent="-227940" algn="l" defTabSz="914608" rtl="0" eaLnBrk="1" fontAlgn="base" hangingPunct="1">
              <a:spcBef>
                <a:spcPct val="20000"/>
              </a:spcBef>
              <a:spcAft>
                <a:spcPct val="0"/>
              </a:spcAft>
              <a:buChar char="–"/>
              <a:defRPr sz="2000">
                <a:solidFill>
                  <a:srgbClr val="333333"/>
                </a:solidFill>
                <a:latin typeface="Candara" pitchFamily="34" charset="0"/>
                <a:ea typeface="MS PGothic" pitchFamily="34" charset="-128"/>
                <a:cs typeface="+mn-cs"/>
              </a:defRPr>
            </a:lvl2pPr>
            <a:lvl3pPr marL="1092686" indent="-178078" algn="l" defTabSz="914608" rtl="0" eaLnBrk="1" fontAlgn="base" hangingPunct="1">
              <a:spcBef>
                <a:spcPct val="20000"/>
              </a:spcBef>
              <a:spcAft>
                <a:spcPct val="0"/>
              </a:spcAft>
              <a:buFont typeface="Times" pitchFamily="-112" charset="0"/>
              <a:buChar char="•"/>
              <a:defRPr sz="1800">
                <a:solidFill>
                  <a:srgbClr val="333333"/>
                </a:solidFill>
                <a:latin typeface="Candara" pitchFamily="34" charset="0"/>
                <a:ea typeface="MS PGothic" pitchFamily="34" charset="-128"/>
                <a:cs typeface="+mn-cs"/>
              </a:defRPr>
            </a:lvl3pPr>
            <a:lvl4pPr marL="1434595" indent="-178078" algn="l" defTabSz="914608" rtl="0" eaLnBrk="1" fontAlgn="base" hangingPunct="1">
              <a:spcBef>
                <a:spcPct val="20000"/>
              </a:spcBef>
              <a:spcAft>
                <a:spcPct val="0"/>
              </a:spcAft>
              <a:buFont typeface="Wingdings" pitchFamily="2" charset="2"/>
              <a:buChar char="§"/>
              <a:defRPr sz="1800">
                <a:solidFill>
                  <a:srgbClr val="333333"/>
                </a:solidFill>
                <a:latin typeface="+mn-lt"/>
                <a:ea typeface="MS PGothic" pitchFamily="34" charset="-128"/>
                <a:cs typeface="+mn-cs"/>
              </a:defRPr>
            </a:lvl4pPr>
            <a:lvl5pPr marL="1777929" indent="-178078" algn="l" defTabSz="914608" rtl="0" eaLnBrk="1" fontAlgn="base" hangingPunct="1">
              <a:spcBef>
                <a:spcPct val="20000"/>
              </a:spcBef>
              <a:spcAft>
                <a:spcPct val="0"/>
              </a:spcAft>
              <a:buFont typeface="Calibri" pitchFamily="34" charset="0"/>
              <a:buChar char="–"/>
              <a:defRPr sz="1800">
                <a:solidFill>
                  <a:srgbClr val="333333"/>
                </a:solidFill>
                <a:latin typeface="+mn-lt"/>
                <a:ea typeface="MS PGothic" pitchFamily="34" charset="-128"/>
                <a:cs typeface="+mn-cs"/>
              </a:defRPr>
            </a:lvl5pPr>
            <a:lvl6pPr marL="2005868" indent="-159558" algn="l" rtl="0" eaLnBrk="1" fontAlgn="base" hangingPunct="1">
              <a:spcBef>
                <a:spcPct val="20000"/>
              </a:spcBef>
              <a:spcAft>
                <a:spcPct val="0"/>
              </a:spcAft>
              <a:buChar char="»"/>
              <a:defRPr sz="1400">
                <a:solidFill>
                  <a:srgbClr val="5F5F5F"/>
                </a:solidFill>
                <a:latin typeface="+mn-lt"/>
                <a:ea typeface="+mn-ea"/>
                <a:cs typeface="+mn-cs"/>
              </a:defRPr>
            </a:lvl6pPr>
            <a:lvl7pPr marL="2416160" indent="-159558" algn="l" rtl="0" eaLnBrk="1" fontAlgn="base" hangingPunct="1">
              <a:spcBef>
                <a:spcPct val="20000"/>
              </a:spcBef>
              <a:spcAft>
                <a:spcPct val="0"/>
              </a:spcAft>
              <a:buChar char="»"/>
              <a:defRPr sz="1400">
                <a:solidFill>
                  <a:srgbClr val="5F5F5F"/>
                </a:solidFill>
                <a:latin typeface="+mn-lt"/>
                <a:ea typeface="+mn-ea"/>
                <a:cs typeface="+mn-cs"/>
              </a:defRPr>
            </a:lvl7pPr>
            <a:lvl8pPr marL="2826451" indent="-159558" algn="l" rtl="0" eaLnBrk="1" fontAlgn="base" hangingPunct="1">
              <a:spcBef>
                <a:spcPct val="20000"/>
              </a:spcBef>
              <a:spcAft>
                <a:spcPct val="0"/>
              </a:spcAft>
              <a:buChar char="»"/>
              <a:defRPr sz="1400">
                <a:solidFill>
                  <a:srgbClr val="5F5F5F"/>
                </a:solidFill>
                <a:latin typeface="+mn-lt"/>
                <a:ea typeface="+mn-ea"/>
                <a:cs typeface="+mn-cs"/>
              </a:defRPr>
            </a:lvl8pPr>
            <a:lvl9pPr marL="3236742" indent="-159558" algn="l" rtl="0" eaLnBrk="1" fontAlgn="base" hangingPunct="1">
              <a:spcBef>
                <a:spcPct val="20000"/>
              </a:spcBef>
              <a:spcAft>
                <a:spcPct val="0"/>
              </a:spcAft>
              <a:buChar char="»"/>
              <a:defRPr sz="1400">
                <a:solidFill>
                  <a:srgbClr val="5F5F5F"/>
                </a:solidFill>
                <a:latin typeface="+mn-lt"/>
                <a:ea typeface="+mn-ea"/>
                <a:cs typeface="+mn-cs"/>
              </a:defRPr>
            </a:lvl9pPr>
          </a:lstStyle>
          <a:p>
            <a:r>
              <a:rPr lang="en-US" kern="0" dirty="0" smtClean="0"/>
              <a:t>Now, having removed the extremes:</a:t>
            </a:r>
          </a:p>
          <a:p>
            <a:pPr lvl="1"/>
            <a:r>
              <a:rPr lang="en-US" kern="0" dirty="0" smtClean="0"/>
              <a:t>Glean location types from the attributes</a:t>
            </a:r>
            <a:endParaRPr lang="en-US" kern="0" dirty="0"/>
          </a:p>
        </p:txBody>
      </p:sp>
      <p:grpSp>
        <p:nvGrpSpPr>
          <p:cNvPr id="4" name="Group 3"/>
          <p:cNvGrpSpPr>
            <a:grpSpLocks noChangeAspect="1"/>
          </p:cNvGrpSpPr>
          <p:nvPr/>
        </p:nvGrpSpPr>
        <p:grpSpPr>
          <a:xfrm>
            <a:off x="215327" y="4747976"/>
            <a:ext cx="1946735" cy="1789798"/>
            <a:chOff x="47160" y="1199233"/>
            <a:chExt cx="3998403" cy="3571062"/>
          </a:xfrm>
        </p:grpSpPr>
        <p:pic>
          <p:nvPicPr>
            <p:cNvPr id="922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 y="1199233"/>
              <a:ext cx="3823799" cy="357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Oval 18"/>
            <p:cNvSpPr/>
            <p:nvPr/>
          </p:nvSpPr>
          <p:spPr bwMode="auto">
            <a:xfrm>
              <a:off x="2391762" y="1619325"/>
              <a:ext cx="594810" cy="48971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20" name="Oval 19"/>
            <p:cNvSpPr/>
            <p:nvPr/>
          </p:nvSpPr>
          <p:spPr bwMode="auto">
            <a:xfrm>
              <a:off x="506175" y="1980991"/>
              <a:ext cx="594810" cy="48971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cxnSp>
          <p:nvCxnSpPr>
            <p:cNvPr id="17" name="Straight Arrow Connector 16"/>
            <p:cNvCxnSpPr/>
            <p:nvPr/>
          </p:nvCxnSpPr>
          <p:spPr bwMode="auto">
            <a:xfrm>
              <a:off x="2863239" y="3080284"/>
              <a:ext cx="1182324" cy="0"/>
            </a:xfrm>
            <a:prstGeom prst="straightConnector1">
              <a:avLst/>
            </a:prstGeom>
            <a:solidFill>
              <a:schemeClr val="accent1"/>
            </a:solidFill>
            <a:ln w="38100" cap="flat" cmpd="sng" algn="ctr">
              <a:solidFill>
                <a:schemeClr val="bg1">
                  <a:lumMod val="75000"/>
                </a:schemeClr>
              </a:solidFill>
              <a:prstDash val="solid"/>
              <a:round/>
              <a:headEnd type="none" w="med" len="med"/>
              <a:tailEnd type="arrow"/>
            </a:ln>
            <a:effectLst/>
          </p:spPr>
        </p:cxnSp>
      </p:grpSp>
      <p:sp>
        <p:nvSpPr>
          <p:cNvPr id="18" name="Oval 17"/>
          <p:cNvSpPr/>
          <p:nvPr/>
        </p:nvSpPr>
        <p:spPr bwMode="auto">
          <a:xfrm>
            <a:off x="6128658" y="3495861"/>
            <a:ext cx="1959428" cy="140149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21" name="Oval 20"/>
          <p:cNvSpPr/>
          <p:nvPr/>
        </p:nvSpPr>
        <p:spPr bwMode="auto">
          <a:xfrm>
            <a:off x="3326777" y="2463239"/>
            <a:ext cx="2344680" cy="1314104"/>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56426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Commute </a:t>
            </a:r>
            <a:r>
              <a:rPr lang="en-US" dirty="0"/>
              <a:t>D</a:t>
            </a:r>
            <a:r>
              <a:rPr lang="en-US" dirty="0" smtClean="0"/>
              <a:t>istance</a:t>
            </a:r>
            <a:endParaRPr lang="en-US" dirty="0"/>
          </a:p>
        </p:txBody>
      </p:sp>
      <p:sp>
        <p:nvSpPr>
          <p:cNvPr id="6" name="TextBox 5"/>
          <p:cNvSpPr txBox="1"/>
          <p:nvPr/>
        </p:nvSpPr>
        <p:spPr>
          <a:xfrm>
            <a:off x="6117771" y="2282545"/>
            <a:ext cx="3026229" cy="646331"/>
          </a:xfrm>
          <a:prstGeom prst="rect">
            <a:avLst/>
          </a:prstGeom>
          <a:noFill/>
        </p:spPr>
        <p:txBody>
          <a:bodyPr wrap="square" rtlCol="0">
            <a:spAutoFit/>
          </a:bodyPr>
          <a:lstStyle/>
          <a:p>
            <a:endParaRPr lang="en-US" dirty="0">
              <a:latin typeface="+mj-lt"/>
            </a:endParaRPr>
          </a:p>
          <a:p>
            <a:endParaRPr lang="en-US" dirty="0">
              <a:latin typeface="+mj-lt"/>
            </a:endParaRPr>
          </a:p>
        </p:txBody>
      </p:sp>
      <p:sp>
        <p:nvSpPr>
          <p:cNvPr id="11" name="Text Placeholder 1"/>
          <p:cNvSpPr txBox="1">
            <a:spLocks/>
          </p:cNvSpPr>
          <p:nvPr/>
        </p:nvSpPr>
        <p:spPr>
          <a:xfrm>
            <a:off x="177672" y="2928876"/>
            <a:ext cx="3199518" cy="779129"/>
          </a:xfrm>
          <a:prstGeom prst="rect">
            <a:avLst/>
          </a:prstGeom>
        </p:spPr>
        <p:txBody>
          <a:bodyPr>
            <a:normAutofit/>
          </a:bodyPr>
          <a:lstStyle>
            <a:lvl1pPr marL="285750" indent="-285750" algn="l" defTabSz="914608" rtl="0" eaLnBrk="1" fontAlgn="base" hangingPunct="1">
              <a:spcBef>
                <a:spcPct val="20000"/>
              </a:spcBef>
              <a:spcAft>
                <a:spcPct val="0"/>
              </a:spcAft>
              <a:buFont typeface="Wingdings" pitchFamily="2" charset="2"/>
              <a:buChar char="§"/>
              <a:defRPr sz="2200" b="1" baseline="0">
                <a:solidFill>
                  <a:schemeClr val="accent1"/>
                </a:solidFill>
                <a:latin typeface="Candara" pitchFamily="34" charset="0"/>
                <a:ea typeface="MS PGothic" pitchFamily="34" charset="-128"/>
                <a:cs typeface="+mn-cs"/>
              </a:defRPr>
            </a:lvl1pPr>
            <a:lvl2pPr marL="685244" indent="-227940" algn="l" defTabSz="914608" rtl="0" eaLnBrk="1" fontAlgn="base" hangingPunct="1">
              <a:spcBef>
                <a:spcPct val="20000"/>
              </a:spcBef>
              <a:spcAft>
                <a:spcPct val="0"/>
              </a:spcAft>
              <a:buChar char="–"/>
              <a:defRPr sz="2000">
                <a:solidFill>
                  <a:srgbClr val="333333"/>
                </a:solidFill>
                <a:latin typeface="Candara" pitchFamily="34" charset="0"/>
                <a:ea typeface="MS PGothic" pitchFamily="34" charset="-128"/>
                <a:cs typeface="+mn-cs"/>
              </a:defRPr>
            </a:lvl2pPr>
            <a:lvl3pPr marL="1092686" indent="-178078" algn="l" defTabSz="914608" rtl="0" eaLnBrk="1" fontAlgn="base" hangingPunct="1">
              <a:spcBef>
                <a:spcPct val="20000"/>
              </a:spcBef>
              <a:spcAft>
                <a:spcPct val="0"/>
              </a:spcAft>
              <a:buFont typeface="Times" pitchFamily="-112" charset="0"/>
              <a:buChar char="•"/>
              <a:defRPr sz="1800">
                <a:solidFill>
                  <a:srgbClr val="333333"/>
                </a:solidFill>
                <a:latin typeface="Candara" pitchFamily="34" charset="0"/>
                <a:ea typeface="MS PGothic" pitchFamily="34" charset="-128"/>
                <a:cs typeface="+mn-cs"/>
              </a:defRPr>
            </a:lvl3pPr>
            <a:lvl4pPr marL="1434595" indent="-178078" algn="l" defTabSz="914608" rtl="0" eaLnBrk="1" fontAlgn="base" hangingPunct="1">
              <a:spcBef>
                <a:spcPct val="20000"/>
              </a:spcBef>
              <a:spcAft>
                <a:spcPct val="0"/>
              </a:spcAft>
              <a:buFont typeface="Wingdings" pitchFamily="2" charset="2"/>
              <a:buChar char="§"/>
              <a:defRPr sz="1800">
                <a:solidFill>
                  <a:srgbClr val="333333"/>
                </a:solidFill>
                <a:latin typeface="+mn-lt"/>
                <a:ea typeface="MS PGothic" pitchFamily="34" charset="-128"/>
                <a:cs typeface="+mn-cs"/>
              </a:defRPr>
            </a:lvl4pPr>
            <a:lvl5pPr marL="1777929" indent="-178078" algn="l" defTabSz="914608" rtl="0" eaLnBrk="1" fontAlgn="base" hangingPunct="1">
              <a:spcBef>
                <a:spcPct val="20000"/>
              </a:spcBef>
              <a:spcAft>
                <a:spcPct val="0"/>
              </a:spcAft>
              <a:buFont typeface="Calibri" pitchFamily="34" charset="0"/>
              <a:buChar char="–"/>
              <a:defRPr sz="1800">
                <a:solidFill>
                  <a:srgbClr val="333333"/>
                </a:solidFill>
                <a:latin typeface="+mn-lt"/>
                <a:ea typeface="MS PGothic" pitchFamily="34" charset="-128"/>
                <a:cs typeface="+mn-cs"/>
              </a:defRPr>
            </a:lvl5pPr>
            <a:lvl6pPr marL="2005868" indent="-159558" algn="l" rtl="0" eaLnBrk="1" fontAlgn="base" hangingPunct="1">
              <a:spcBef>
                <a:spcPct val="20000"/>
              </a:spcBef>
              <a:spcAft>
                <a:spcPct val="0"/>
              </a:spcAft>
              <a:buChar char="»"/>
              <a:defRPr sz="1400">
                <a:solidFill>
                  <a:srgbClr val="5F5F5F"/>
                </a:solidFill>
                <a:latin typeface="+mn-lt"/>
                <a:ea typeface="+mn-ea"/>
                <a:cs typeface="+mn-cs"/>
              </a:defRPr>
            </a:lvl6pPr>
            <a:lvl7pPr marL="2416160" indent="-159558" algn="l" rtl="0" eaLnBrk="1" fontAlgn="base" hangingPunct="1">
              <a:spcBef>
                <a:spcPct val="20000"/>
              </a:spcBef>
              <a:spcAft>
                <a:spcPct val="0"/>
              </a:spcAft>
              <a:buChar char="»"/>
              <a:defRPr sz="1400">
                <a:solidFill>
                  <a:srgbClr val="5F5F5F"/>
                </a:solidFill>
                <a:latin typeface="+mn-lt"/>
                <a:ea typeface="+mn-ea"/>
                <a:cs typeface="+mn-cs"/>
              </a:defRPr>
            </a:lvl7pPr>
            <a:lvl8pPr marL="2826451" indent="-159558" algn="l" rtl="0" eaLnBrk="1" fontAlgn="base" hangingPunct="1">
              <a:spcBef>
                <a:spcPct val="20000"/>
              </a:spcBef>
              <a:spcAft>
                <a:spcPct val="0"/>
              </a:spcAft>
              <a:buChar char="»"/>
              <a:defRPr sz="1400">
                <a:solidFill>
                  <a:srgbClr val="5F5F5F"/>
                </a:solidFill>
                <a:latin typeface="+mn-lt"/>
                <a:ea typeface="+mn-ea"/>
                <a:cs typeface="+mn-cs"/>
              </a:defRPr>
            </a:lvl8pPr>
            <a:lvl9pPr marL="3236742" indent="-159558" algn="l" rtl="0" eaLnBrk="1" fontAlgn="base" hangingPunct="1">
              <a:spcBef>
                <a:spcPct val="20000"/>
              </a:spcBef>
              <a:spcAft>
                <a:spcPct val="0"/>
              </a:spcAft>
              <a:buChar char="»"/>
              <a:defRPr sz="1400">
                <a:solidFill>
                  <a:srgbClr val="5F5F5F"/>
                </a:solidFill>
                <a:latin typeface="+mn-lt"/>
                <a:ea typeface="+mn-ea"/>
                <a:cs typeface="+mn-cs"/>
              </a:defRPr>
            </a:lvl9pPr>
          </a:lstStyle>
          <a:p>
            <a:pPr lvl="1"/>
            <a:r>
              <a:rPr lang="en-US" sz="1800" dirty="0" smtClean="0"/>
              <a:t>Caution: Small town, rural, small sample size</a:t>
            </a:r>
            <a:endParaRPr lang="en-US" sz="1800" dirty="0"/>
          </a:p>
        </p:txBody>
      </p:sp>
      <p:sp>
        <p:nvSpPr>
          <p:cNvPr id="12" name="Rectangle 11"/>
          <p:cNvSpPr/>
          <p:nvPr/>
        </p:nvSpPr>
        <p:spPr>
          <a:xfrm>
            <a:off x="177672" y="682654"/>
            <a:ext cx="2652614" cy="1815882"/>
          </a:xfrm>
          <a:prstGeom prst="rect">
            <a:avLst/>
          </a:prstGeom>
        </p:spPr>
        <p:txBody>
          <a:bodyPr wrap="square">
            <a:spAutoFit/>
          </a:bodyPr>
          <a:lstStyle/>
          <a:p>
            <a:pPr marL="0" indent="0">
              <a:buNone/>
            </a:pPr>
            <a:r>
              <a:rPr lang="en-US" sz="1400" kern="0" dirty="0" smtClean="0">
                <a:latin typeface="+mn-lt"/>
              </a:rPr>
              <a:t>Commute distance primary reason chose home:</a:t>
            </a:r>
            <a:endParaRPr lang="en-US" sz="1400" kern="0" dirty="0">
              <a:latin typeface="+mn-lt"/>
            </a:endParaRPr>
          </a:p>
          <a:p>
            <a:pPr marL="457200" indent="-457200">
              <a:buFont typeface="+mj-lt"/>
              <a:buAutoNum type="arabicPeriod"/>
            </a:pPr>
            <a:r>
              <a:rPr lang="en-US" sz="1400" kern="0" dirty="0" smtClean="0">
                <a:latin typeface="+mn-lt"/>
              </a:rPr>
              <a:t>Downtown 27%</a:t>
            </a:r>
            <a:endParaRPr lang="en-US" sz="1400" kern="0" dirty="0">
              <a:latin typeface="+mn-lt"/>
            </a:endParaRPr>
          </a:p>
          <a:p>
            <a:pPr marL="457200" indent="-457200">
              <a:buFont typeface="+mj-lt"/>
              <a:buAutoNum type="arabicPeriod"/>
            </a:pPr>
            <a:r>
              <a:rPr lang="en-US" sz="1400" kern="0" dirty="0" smtClean="0">
                <a:latin typeface="+mn-lt"/>
              </a:rPr>
              <a:t>City residential 27%</a:t>
            </a:r>
          </a:p>
          <a:p>
            <a:pPr marL="457200" indent="-457200">
              <a:buFont typeface="+mj-lt"/>
              <a:buAutoNum type="arabicPeriod"/>
            </a:pPr>
            <a:r>
              <a:rPr lang="en-US" sz="1400" kern="0" dirty="0" smtClean="0">
                <a:latin typeface="+mn-lt"/>
              </a:rPr>
              <a:t>Suburban mixed 16%</a:t>
            </a:r>
          </a:p>
          <a:p>
            <a:pPr marL="457200" indent="-457200">
              <a:buFont typeface="+mj-lt"/>
              <a:buAutoNum type="arabicPeriod"/>
            </a:pPr>
            <a:r>
              <a:rPr lang="en-US" sz="1400" kern="0" dirty="0" smtClean="0">
                <a:latin typeface="+mn-lt"/>
              </a:rPr>
              <a:t>Suburban residential 17%</a:t>
            </a:r>
          </a:p>
          <a:p>
            <a:pPr marL="457200" indent="-457200">
              <a:buFont typeface="+mj-lt"/>
              <a:buAutoNum type="arabicPeriod"/>
            </a:pPr>
            <a:r>
              <a:rPr lang="en-US" sz="1400" kern="0" dirty="0" smtClean="0">
                <a:latin typeface="+mn-lt"/>
              </a:rPr>
              <a:t>Small town 6%</a:t>
            </a:r>
          </a:p>
          <a:p>
            <a:pPr marL="457200" indent="-457200">
              <a:buFont typeface="+mj-lt"/>
              <a:buAutoNum type="arabicPeriod"/>
            </a:pPr>
            <a:r>
              <a:rPr lang="en-US" sz="1400" kern="0" dirty="0" smtClean="0">
                <a:latin typeface="+mn-lt"/>
              </a:rPr>
              <a:t>Rural area 4%</a:t>
            </a:r>
            <a:endParaRPr lang="en-US" sz="1400" kern="0" dirty="0">
              <a:latin typeface="+mn-lt"/>
            </a:endParaRPr>
          </a:p>
        </p:txBody>
      </p:sp>
      <p:grpSp>
        <p:nvGrpSpPr>
          <p:cNvPr id="7" name="Group 6"/>
          <p:cNvGrpSpPr/>
          <p:nvPr/>
        </p:nvGrpSpPr>
        <p:grpSpPr>
          <a:xfrm>
            <a:off x="9919" y="4158344"/>
            <a:ext cx="9134080" cy="2221104"/>
            <a:chOff x="9919" y="4558462"/>
            <a:chExt cx="8457944" cy="1820985"/>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 y="4558462"/>
              <a:ext cx="8457944" cy="182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bwMode="auto">
            <a:xfrm>
              <a:off x="3992382" y="5040089"/>
              <a:ext cx="2136275" cy="18906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5" name="Oval 14"/>
            <p:cNvSpPr/>
            <p:nvPr/>
          </p:nvSpPr>
          <p:spPr bwMode="auto">
            <a:xfrm>
              <a:off x="1783638" y="4957383"/>
              <a:ext cx="488699" cy="32582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6" name="Oval 15"/>
            <p:cNvSpPr/>
            <p:nvPr/>
          </p:nvSpPr>
          <p:spPr bwMode="auto">
            <a:xfrm>
              <a:off x="4742045" y="5692486"/>
              <a:ext cx="2050641" cy="25000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7" name="Oval 16"/>
            <p:cNvSpPr/>
            <p:nvPr/>
          </p:nvSpPr>
          <p:spPr bwMode="auto">
            <a:xfrm>
              <a:off x="4742045" y="5942488"/>
              <a:ext cx="2758212" cy="18542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8" name="Oval 17"/>
            <p:cNvSpPr/>
            <p:nvPr/>
          </p:nvSpPr>
          <p:spPr bwMode="auto">
            <a:xfrm>
              <a:off x="3992382" y="5458068"/>
              <a:ext cx="2800305" cy="22353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9" name="Oval 18"/>
            <p:cNvSpPr/>
            <p:nvPr/>
          </p:nvSpPr>
          <p:spPr bwMode="auto">
            <a:xfrm>
              <a:off x="3992383" y="5246919"/>
              <a:ext cx="2147156" cy="21114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20" name="Oval 19"/>
            <p:cNvSpPr/>
            <p:nvPr/>
          </p:nvSpPr>
          <p:spPr bwMode="auto">
            <a:xfrm>
              <a:off x="4742045" y="6127916"/>
              <a:ext cx="2888836" cy="24437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21" name="Oval 20"/>
            <p:cNvSpPr/>
            <p:nvPr/>
          </p:nvSpPr>
          <p:spPr bwMode="auto">
            <a:xfrm>
              <a:off x="3242324" y="4957383"/>
              <a:ext cx="488699" cy="32582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22" name="Oval 21"/>
            <p:cNvSpPr/>
            <p:nvPr/>
          </p:nvSpPr>
          <p:spPr bwMode="auto">
            <a:xfrm>
              <a:off x="3242324" y="5222287"/>
              <a:ext cx="488699" cy="32582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grpSp>
      <p:grpSp>
        <p:nvGrpSpPr>
          <p:cNvPr id="26" name="Group 25"/>
          <p:cNvGrpSpPr/>
          <p:nvPr/>
        </p:nvGrpSpPr>
        <p:grpSpPr>
          <a:xfrm>
            <a:off x="3486672" y="669037"/>
            <a:ext cx="5657327" cy="3598164"/>
            <a:chOff x="3486672" y="669037"/>
            <a:chExt cx="5657327" cy="3598164"/>
          </a:xfrm>
        </p:grpSpPr>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216" b="9014"/>
            <a:stretch/>
          </p:blipFill>
          <p:spPr bwMode="auto">
            <a:xfrm>
              <a:off x="3486672" y="669037"/>
              <a:ext cx="5657327" cy="359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080937" y="2093038"/>
              <a:ext cx="4834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6027034" y="669037"/>
              <a:ext cx="0" cy="3364589"/>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p:cNvSpPr/>
            <p:nvPr/>
          </p:nvSpPr>
          <p:spPr bwMode="auto">
            <a:xfrm>
              <a:off x="4080937" y="965548"/>
              <a:ext cx="915606" cy="625047"/>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grpSp>
      <p:cxnSp>
        <p:nvCxnSpPr>
          <p:cNvPr id="28" name="Straight Connector 27"/>
          <p:cNvCxnSpPr/>
          <p:nvPr/>
        </p:nvCxnSpPr>
        <p:spPr bwMode="auto">
          <a:xfrm>
            <a:off x="4996543" y="3886200"/>
            <a:ext cx="0" cy="276497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891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3799" y="800102"/>
            <a:ext cx="3015303" cy="1960564"/>
          </a:xfrm>
        </p:spPr>
        <p:txBody>
          <a:bodyPr>
            <a:normAutofit/>
          </a:bodyPr>
          <a:lstStyle/>
          <a:p>
            <a:r>
              <a:rPr lang="en-US" dirty="0" smtClean="0"/>
              <a:t>Downtown residents wish to walk more, or expressing their values in the survey?</a:t>
            </a:r>
            <a:endParaRPr lang="en-US" dirty="0"/>
          </a:p>
        </p:txBody>
      </p:sp>
      <p:sp>
        <p:nvSpPr>
          <p:cNvPr id="3" name="Title 2"/>
          <p:cNvSpPr>
            <a:spLocks noGrp="1"/>
          </p:cNvSpPr>
          <p:nvPr>
            <p:ph type="title"/>
          </p:nvPr>
        </p:nvSpPr>
        <p:spPr/>
        <p:txBody>
          <a:bodyPr/>
          <a:lstStyle/>
          <a:p>
            <a:r>
              <a:rPr lang="en-US" dirty="0" smtClean="0"/>
              <a:t>Desire to Walk More by Location Type</a:t>
            </a:r>
            <a:endParaRPr lang="en-US" dirty="0"/>
          </a:p>
        </p:txBody>
      </p:sp>
      <p:grpSp>
        <p:nvGrpSpPr>
          <p:cNvPr id="6" name="Group 5"/>
          <p:cNvGrpSpPr/>
          <p:nvPr/>
        </p:nvGrpSpPr>
        <p:grpSpPr>
          <a:xfrm>
            <a:off x="3480366" y="615040"/>
            <a:ext cx="5344316" cy="4252526"/>
            <a:chOff x="3480366" y="615040"/>
            <a:chExt cx="5344316" cy="4252526"/>
          </a:xfrm>
        </p:grpSpPr>
        <p:grpSp>
          <p:nvGrpSpPr>
            <p:cNvPr id="5" name="Group 4"/>
            <p:cNvGrpSpPr/>
            <p:nvPr/>
          </p:nvGrpSpPr>
          <p:grpSpPr>
            <a:xfrm>
              <a:off x="3480366" y="615040"/>
              <a:ext cx="5344316" cy="4252526"/>
              <a:chOff x="3480366" y="615040"/>
              <a:chExt cx="5344316" cy="4252526"/>
            </a:xfrm>
          </p:grpSpPr>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9262"/>
              <a:stretch/>
            </p:blipFill>
            <p:spPr bwMode="auto">
              <a:xfrm>
                <a:off x="3480366" y="805543"/>
                <a:ext cx="5021381" cy="4062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3740216" y="2347902"/>
                <a:ext cx="5084466" cy="3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454650" y="615040"/>
                <a:ext cx="0" cy="3543031"/>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Oval 8"/>
            <p:cNvSpPr/>
            <p:nvPr/>
          </p:nvSpPr>
          <p:spPr bwMode="auto">
            <a:xfrm>
              <a:off x="4659086" y="2149191"/>
              <a:ext cx="795563" cy="48515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11" name="Oval 10"/>
            <p:cNvSpPr/>
            <p:nvPr/>
          </p:nvSpPr>
          <p:spPr bwMode="auto">
            <a:xfrm>
              <a:off x="7424058" y="2149191"/>
              <a:ext cx="795563" cy="48515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grpSp>
      <p:sp>
        <p:nvSpPr>
          <p:cNvPr id="12" name="Oval 11"/>
          <p:cNvSpPr/>
          <p:nvPr/>
        </p:nvSpPr>
        <p:spPr bwMode="auto">
          <a:xfrm>
            <a:off x="7706184" y="4867566"/>
            <a:ext cx="795563" cy="48515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02" y="4463143"/>
            <a:ext cx="7962213" cy="210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39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6757" y="709108"/>
            <a:ext cx="8271163" cy="605118"/>
          </a:xfrm>
        </p:spPr>
        <p:txBody>
          <a:bodyPr/>
          <a:lstStyle/>
          <a:p>
            <a:r>
              <a:rPr lang="en-US" dirty="0" smtClean="0"/>
              <a:t>Not all of them, and not exhaustively, but we learned something.</a:t>
            </a:r>
            <a:endParaRPr lang="en-US" dirty="0"/>
          </a:p>
        </p:txBody>
      </p:sp>
      <p:sp>
        <p:nvSpPr>
          <p:cNvPr id="3" name="Title 2"/>
          <p:cNvSpPr>
            <a:spLocks noGrp="1"/>
          </p:cNvSpPr>
          <p:nvPr>
            <p:ph type="title"/>
          </p:nvPr>
        </p:nvSpPr>
        <p:spPr/>
        <p:txBody>
          <a:bodyPr/>
          <a:lstStyle/>
          <a:p>
            <a:r>
              <a:rPr lang="en-US" dirty="0" smtClean="0"/>
              <a:t>Did MDS help Answer Our Research Questions?</a:t>
            </a:r>
            <a:endParaRPr lang="en-US" dirty="0"/>
          </a:p>
        </p:txBody>
      </p:sp>
      <p:sp>
        <p:nvSpPr>
          <p:cNvPr id="6" name="Rectangle 5"/>
          <p:cNvSpPr/>
          <p:nvPr/>
        </p:nvSpPr>
        <p:spPr>
          <a:xfrm>
            <a:off x="71120" y="1126203"/>
            <a:ext cx="4246880" cy="5022914"/>
          </a:xfrm>
          <a:prstGeom prst="rect">
            <a:avLst/>
          </a:prstGeom>
        </p:spPr>
        <p:txBody>
          <a:bodyPr wrap="square">
            <a:spAutoFit/>
          </a:bodyPr>
          <a:lstStyle/>
          <a:p>
            <a:pPr marL="685244" lvl="1" indent="-227940" defTabSz="914608">
              <a:spcBef>
                <a:spcPct val="20000"/>
              </a:spcBef>
              <a:buChar char="–"/>
            </a:pPr>
            <a:r>
              <a:rPr lang="en-US" dirty="0">
                <a:solidFill>
                  <a:srgbClr val="333333"/>
                </a:solidFill>
                <a:latin typeface="+mn-lt"/>
                <a:ea typeface="MS PGothic" pitchFamily="34" charset="-128"/>
              </a:rPr>
              <a:t>What location attributes do residents of different area types (downtown, suburban, et c) prioritize?</a:t>
            </a:r>
          </a:p>
          <a:p>
            <a:pPr marL="685244" lvl="1" indent="-227940" defTabSz="914608">
              <a:spcBef>
                <a:spcPct val="20000"/>
              </a:spcBef>
              <a:buChar char="–"/>
            </a:pPr>
            <a:r>
              <a:rPr lang="en-US" dirty="0">
                <a:solidFill>
                  <a:srgbClr val="333333"/>
                </a:solidFill>
                <a:latin typeface="+mn-lt"/>
                <a:ea typeface="MS PGothic" pitchFamily="34" charset="-128"/>
              </a:rPr>
              <a:t>How do </a:t>
            </a:r>
            <a:r>
              <a:rPr lang="en-US" dirty="0" smtClean="0">
                <a:solidFill>
                  <a:srgbClr val="333333"/>
                </a:solidFill>
                <a:latin typeface="+mn-lt"/>
                <a:ea typeface="MS PGothic" pitchFamily="34" charset="-128"/>
              </a:rPr>
              <a:t>the area types differ from one another in terms of priorities/values </a:t>
            </a:r>
            <a:r>
              <a:rPr lang="en-US" dirty="0">
                <a:solidFill>
                  <a:srgbClr val="333333"/>
                </a:solidFill>
                <a:latin typeface="+mn-lt"/>
                <a:ea typeface="MS PGothic" pitchFamily="34" charset="-128"/>
              </a:rPr>
              <a:t>of </a:t>
            </a:r>
            <a:r>
              <a:rPr lang="en-US" dirty="0" smtClean="0">
                <a:solidFill>
                  <a:srgbClr val="333333"/>
                </a:solidFill>
                <a:latin typeface="+mn-lt"/>
                <a:ea typeface="MS PGothic" pitchFamily="34" charset="-128"/>
              </a:rPr>
              <a:t>residents?</a:t>
            </a:r>
            <a:endParaRPr lang="en-US" dirty="0">
              <a:solidFill>
                <a:srgbClr val="333333"/>
              </a:solidFill>
              <a:latin typeface="+mn-lt"/>
              <a:ea typeface="MS PGothic" pitchFamily="34" charset="-128"/>
            </a:endParaRPr>
          </a:p>
          <a:p>
            <a:pPr marL="685244" lvl="1" indent="-227940" defTabSz="914608">
              <a:spcBef>
                <a:spcPct val="20000"/>
              </a:spcBef>
              <a:buChar char="–"/>
            </a:pPr>
            <a:r>
              <a:rPr lang="en-US" dirty="0">
                <a:solidFill>
                  <a:srgbClr val="333333"/>
                </a:solidFill>
                <a:latin typeface="+mn-lt"/>
                <a:ea typeface="MS PGothic" pitchFamily="34" charset="-128"/>
              </a:rPr>
              <a:t>How well do existing amenities associated with </a:t>
            </a:r>
            <a:r>
              <a:rPr lang="en-US" dirty="0" smtClean="0">
                <a:solidFill>
                  <a:srgbClr val="333333"/>
                </a:solidFill>
                <a:latin typeface="+mn-lt"/>
                <a:ea typeface="MS PGothic" pitchFamily="34" charset="-128"/>
              </a:rPr>
              <a:t>the area types align </a:t>
            </a:r>
            <a:r>
              <a:rPr lang="en-US" dirty="0">
                <a:solidFill>
                  <a:srgbClr val="333333"/>
                </a:solidFill>
                <a:latin typeface="+mn-lt"/>
                <a:ea typeface="MS PGothic" pitchFamily="34" charset="-128"/>
              </a:rPr>
              <a:t>with the preferences of residents?</a:t>
            </a:r>
          </a:p>
          <a:p>
            <a:pPr marL="685244" lvl="1" indent="-227940" defTabSz="914608">
              <a:spcBef>
                <a:spcPct val="20000"/>
              </a:spcBef>
              <a:buChar char="–"/>
            </a:pPr>
            <a:r>
              <a:rPr lang="en-US" dirty="0">
                <a:solidFill>
                  <a:srgbClr val="333333"/>
                </a:solidFill>
                <a:latin typeface="+mn-lt"/>
                <a:ea typeface="MS PGothic" pitchFamily="34" charset="-128"/>
              </a:rPr>
              <a:t>How do reported distances to services (e.g. grocery store) compare to stated ideals?</a:t>
            </a:r>
          </a:p>
          <a:p>
            <a:pPr marL="685244" lvl="1" indent="-227940" defTabSz="914608">
              <a:spcBef>
                <a:spcPct val="20000"/>
              </a:spcBef>
              <a:buChar char="–"/>
            </a:pPr>
            <a:r>
              <a:rPr lang="en-US" dirty="0">
                <a:solidFill>
                  <a:srgbClr val="333333"/>
                </a:solidFill>
                <a:latin typeface="+mn-lt"/>
                <a:ea typeface="MS PGothic" pitchFamily="34" charset="-128"/>
              </a:rPr>
              <a:t>How do walk, bike, &amp; transit offerings compare to stated ideals?</a:t>
            </a:r>
          </a:p>
        </p:txBody>
      </p:sp>
      <p:cxnSp>
        <p:nvCxnSpPr>
          <p:cNvPr id="7" name="Straight Arrow Connector 6"/>
          <p:cNvCxnSpPr/>
          <p:nvPr/>
        </p:nvCxnSpPr>
        <p:spPr bwMode="auto">
          <a:xfrm>
            <a:off x="4541520" y="1392149"/>
            <a:ext cx="696526" cy="0"/>
          </a:xfrm>
          <a:prstGeom prst="straightConnector1">
            <a:avLst/>
          </a:prstGeom>
          <a:solidFill>
            <a:schemeClr val="accent1"/>
          </a:solidFill>
          <a:ln w="38100" cap="flat" cmpd="sng" algn="ctr">
            <a:solidFill>
              <a:schemeClr val="bg1">
                <a:lumMod val="75000"/>
              </a:schemeClr>
            </a:solidFill>
            <a:prstDash val="solid"/>
            <a:round/>
            <a:headEnd type="none" w="med" len="med"/>
            <a:tailEnd type="arrow"/>
          </a:ln>
          <a:effectLst/>
        </p:spPr>
      </p:cxnSp>
      <p:sp>
        <p:nvSpPr>
          <p:cNvPr id="8" name="Rectangle 7"/>
          <p:cNvSpPr/>
          <p:nvPr/>
        </p:nvSpPr>
        <p:spPr>
          <a:xfrm>
            <a:off x="5274922" y="1207483"/>
            <a:ext cx="2954678" cy="369332"/>
          </a:xfrm>
          <a:prstGeom prst="rect">
            <a:avLst/>
          </a:prstGeom>
        </p:spPr>
        <p:txBody>
          <a:bodyPr wrap="square">
            <a:spAutoFit/>
          </a:bodyPr>
          <a:lstStyle/>
          <a:p>
            <a:pPr marL="457304" lvl="1" defTabSz="914608">
              <a:spcBef>
                <a:spcPct val="20000"/>
              </a:spcBef>
            </a:pPr>
            <a:r>
              <a:rPr lang="en-US" dirty="0" smtClean="0">
                <a:solidFill>
                  <a:srgbClr val="333333"/>
                </a:solidFill>
                <a:latin typeface="+mn-lt"/>
                <a:ea typeface="MS PGothic" pitchFamily="34" charset="-128"/>
              </a:rPr>
              <a:t>MDS useful</a:t>
            </a:r>
            <a:endParaRPr lang="en-US" dirty="0">
              <a:solidFill>
                <a:srgbClr val="333333"/>
              </a:solidFill>
              <a:latin typeface="+mn-lt"/>
              <a:ea typeface="MS PGothic" pitchFamily="34" charset="-128"/>
            </a:endParaRPr>
          </a:p>
        </p:txBody>
      </p:sp>
      <p:sp>
        <p:nvSpPr>
          <p:cNvPr id="9" name="Rectangle 8"/>
          <p:cNvSpPr/>
          <p:nvPr/>
        </p:nvSpPr>
        <p:spPr>
          <a:xfrm>
            <a:off x="5274922" y="2321740"/>
            <a:ext cx="3208678" cy="369332"/>
          </a:xfrm>
          <a:prstGeom prst="rect">
            <a:avLst/>
          </a:prstGeom>
        </p:spPr>
        <p:txBody>
          <a:bodyPr wrap="square">
            <a:spAutoFit/>
          </a:bodyPr>
          <a:lstStyle/>
          <a:p>
            <a:pPr marL="457304" lvl="1" defTabSz="914608">
              <a:spcBef>
                <a:spcPct val="20000"/>
              </a:spcBef>
            </a:pPr>
            <a:r>
              <a:rPr lang="en-US" dirty="0" smtClean="0">
                <a:solidFill>
                  <a:srgbClr val="333333"/>
                </a:solidFill>
                <a:latin typeface="+mn-lt"/>
                <a:ea typeface="MS PGothic" pitchFamily="34" charset="-128"/>
              </a:rPr>
              <a:t>MDS useful</a:t>
            </a:r>
            <a:endParaRPr lang="en-US" dirty="0">
              <a:solidFill>
                <a:srgbClr val="333333"/>
              </a:solidFill>
              <a:latin typeface="+mn-lt"/>
              <a:ea typeface="MS PGothic" pitchFamily="34" charset="-128"/>
            </a:endParaRPr>
          </a:p>
        </p:txBody>
      </p:sp>
      <p:sp>
        <p:nvSpPr>
          <p:cNvPr id="10" name="Rectangle 9"/>
          <p:cNvSpPr/>
          <p:nvPr/>
        </p:nvSpPr>
        <p:spPr>
          <a:xfrm>
            <a:off x="5274922" y="3185340"/>
            <a:ext cx="3208678" cy="923330"/>
          </a:xfrm>
          <a:prstGeom prst="rect">
            <a:avLst/>
          </a:prstGeom>
        </p:spPr>
        <p:txBody>
          <a:bodyPr wrap="square">
            <a:spAutoFit/>
          </a:bodyPr>
          <a:lstStyle/>
          <a:p>
            <a:pPr marL="457304" lvl="1" defTabSz="914608">
              <a:spcBef>
                <a:spcPct val="20000"/>
              </a:spcBef>
            </a:pPr>
            <a:r>
              <a:rPr lang="en-US" dirty="0" smtClean="0">
                <a:solidFill>
                  <a:srgbClr val="333333"/>
                </a:solidFill>
                <a:latin typeface="+mn-lt"/>
                <a:ea typeface="MS PGothic" pitchFamily="34" charset="-128"/>
              </a:rPr>
              <a:t>Want land-use and secondary data to really get at this.</a:t>
            </a:r>
            <a:endParaRPr lang="en-US" dirty="0">
              <a:solidFill>
                <a:srgbClr val="333333"/>
              </a:solidFill>
              <a:latin typeface="+mn-lt"/>
              <a:ea typeface="MS PGothic" pitchFamily="34" charset="-128"/>
            </a:endParaRPr>
          </a:p>
        </p:txBody>
      </p:sp>
      <p:sp>
        <p:nvSpPr>
          <p:cNvPr id="12" name="Rectangle 11"/>
          <p:cNvSpPr/>
          <p:nvPr/>
        </p:nvSpPr>
        <p:spPr>
          <a:xfrm>
            <a:off x="5238046" y="4330819"/>
            <a:ext cx="3757318" cy="1255728"/>
          </a:xfrm>
          <a:prstGeom prst="rect">
            <a:avLst/>
          </a:prstGeom>
        </p:spPr>
        <p:txBody>
          <a:bodyPr wrap="square">
            <a:spAutoFit/>
          </a:bodyPr>
          <a:lstStyle/>
          <a:p>
            <a:pPr marL="457304" lvl="1" defTabSz="914608">
              <a:spcBef>
                <a:spcPct val="20000"/>
              </a:spcBef>
            </a:pPr>
            <a:r>
              <a:rPr lang="en-US" dirty="0" smtClean="0">
                <a:latin typeface="+mn-lt"/>
                <a:ea typeface="MS PGothic" pitchFamily="34" charset="-128"/>
              </a:rPr>
              <a:t>Better done with more disaggregate and secondary actual distance (miles) data. </a:t>
            </a:r>
          </a:p>
          <a:p>
            <a:pPr marL="457304" lvl="1" defTabSz="914608">
              <a:spcBef>
                <a:spcPct val="20000"/>
              </a:spcBef>
            </a:pPr>
            <a:r>
              <a:rPr lang="en-US" dirty="0">
                <a:latin typeface="+mn-lt"/>
                <a:ea typeface="MS PGothic" pitchFamily="34" charset="-128"/>
              </a:rPr>
              <a:t>	</a:t>
            </a:r>
          </a:p>
        </p:txBody>
      </p:sp>
      <p:sp>
        <p:nvSpPr>
          <p:cNvPr id="14" name="Rectangle 13"/>
          <p:cNvSpPr/>
          <p:nvPr/>
        </p:nvSpPr>
        <p:spPr>
          <a:xfrm>
            <a:off x="5242264" y="5225888"/>
            <a:ext cx="3543958" cy="1477328"/>
          </a:xfrm>
          <a:prstGeom prst="rect">
            <a:avLst/>
          </a:prstGeom>
        </p:spPr>
        <p:txBody>
          <a:bodyPr wrap="square">
            <a:spAutoFit/>
          </a:bodyPr>
          <a:lstStyle/>
          <a:p>
            <a:pPr marL="457304" lvl="1" defTabSz="914608">
              <a:spcBef>
                <a:spcPct val="20000"/>
              </a:spcBef>
            </a:pPr>
            <a:r>
              <a:rPr lang="en-US" dirty="0" smtClean="0">
                <a:solidFill>
                  <a:srgbClr val="333333"/>
                </a:solidFill>
                <a:latin typeface="+mn-lt"/>
                <a:ea typeface="MS PGothic" pitchFamily="34" charset="-128"/>
              </a:rPr>
              <a:t>Want to quantify this, MDS is not sufficient. But learned something about the survey question (‘desire to walk more’).</a:t>
            </a:r>
            <a:endParaRPr lang="en-US" dirty="0">
              <a:solidFill>
                <a:srgbClr val="333333"/>
              </a:solidFill>
              <a:latin typeface="+mn-lt"/>
              <a:ea typeface="MS PGothic" pitchFamily="34" charset="-128"/>
            </a:endParaRPr>
          </a:p>
        </p:txBody>
      </p:sp>
      <p:cxnSp>
        <p:nvCxnSpPr>
          <p:cNvPr id="17" name="Straight Arrow Connector 16"/>
          <p:cNvCxnSpPr/>
          <p:nvPr/>
        </p:nvCxnSpPr>
        <p:spPr bwMode="auto">
          <a:xfrm>
            <a:off x="4554503" y="2506406"/>
            <a:ext cx="696526" cy="0"/>
          </a:xfrm>
          <a:prstGeom prst="straightConnector1">
            <a:avLst/>
          </a:prstGeom>
          <a:solidFill>
            <a:schemeClr val="accent1"/>
          </a:solidFill>
          <a:ln w="38100" cap="flat" cmpd="sng" algn="ctr">
            <a:solidFill>
              <a:schemeClr val="bg1">
                <a:lumMod val="75000"/>
              </a:schemeClr>
            </a:solidFill>
            <a:prstDash val="solid"/>
            <a:round/>
            <a:headEnd type="none" w="med" len="med"/>
            <a:tailEnd type="arrow"/>
          </a:ln>
          <a:effectLst/>
        </p:spPr>
      </p:cxnSp>
      <p:cxnSp>
        <p:nvCxnSpPr>
          <p:cNvPr id="18" name="Straight Arrow Connector 17"/>
          <p:cNvCxnSpPr/>
          <p:nvPr/>
        </p:nvCxnSpPr>
        <p:spPr bwMode="auto">
          <a:xfrm>
            <a:off x="4554503" y="3353029"/>
            <a:ext cx="696526" cy="0"/>
          </a:xfrm>
          <a:prstGeom prst="straightConnector1">
            <a:avLst/>
          </a:prstGeom>
          <a:solidFill>
            <a:schemeClr val="accent1"/>
          </a:solidFill>
          <a:ln w="38100" cap="flat" cmpd="sng" algn="ctr">
            <a:solidFill>
              <a:schemeClr val="bg1">
                <a:lumMod val="75000"/>
              </a:schemeClr>
            </a:solidFill>
            <a:prstDash val="solid"/>
            <a:round/>
            <a:headEnd type="none" w="med" len="med"/>
            <a:tailEnd type="arrow"/>
          </a:ln>
          <a:effectLst/>
        </p:spPr>
      </p:cxnSp>
      <p:cxnSp>
        <p:nvCxnSpPr>
          <p:cNvPr id="19" name="Straight Arrow Connector 18"/>
          <p:cNvCxnSpPr/>
          <p:nvPr/>
        </p:nvCxnSpPr>
        <p:spPr bwMode="auto">
          <a:xfrm>
            <a:off x="4578396" y="4846909"/>
            <a:ext cx="696526" cy="0"/>
          </a:xfrm>
          <a:prstGeom prst="straightConnector1">
            <a:avLst/>
          </a:prstGeom>
          <a:solidFill>
            <a:schemeClr val="accent1"/>
          </a:solidFill>
          <a:ln w="38100" cap="flat" cmpd="sng" algn="ctr">
            <a:solidFill>
              <a:schemeClr val="bg1">
                <a:lumMod val="75000"/>
              </a:schemeClr>
            </a:solidFill>
            <a:prstDash val="solid"/>
            <a:round/>
            <a:headEnd type="none" w="med" len="med"/>
            <a:tailEnd type="arrow"/>
          </a:ln>
          <a:effectLst/>
        </p:spPr>
      </p:cxnSp>
      <p:cxnSp>
        <p:nvCxnSpPr>
          <p:cNvPr id="20" name="Straight Arrow Connector 19"/>
          <p:cNvCxnSpPr/>
          <p:nvPr/>
        </p:nvCxnSpPr>
        <p:spPr bwMode="auto">
          <a:xfrm>
            <a:off x="4578396" y="5575773"/>
            <a:ext cx="696526" cy="0"/>
          </a:xfrm>
          <a:prstGeom prst="straightConnector1">
            <a:avLst/>
          </a:prstGeom>
          <a:solidFill>
            <a:schemeClr val="accent1"/>
          </a:solidFill>
          <a:ln w="38100" cap="flat" cmpd="sng" algn="ctr">
            <a:solidFill>
              <a:schemeClr val="bg1">
                <a:lumMod val="75000"/>
              </a:schemeClr>
            </a:solidFill>
            <a:prstDash val="solid"/>
            <a:round/>
            <a:headEnd type="none" w="med" len="med"/>
            <a:tailEnd type="arrow"/>
          </a:ln>
          <a:effectLst/>
        </p:spPr>
      </p:cxnSp>
    </p:spTree>
    <p:extLst>
      <p:ext uri="{BB962C8B-B14F-4D97-AF65-F5344CB8AC3E}">
        <p14:creationId xmlns:p14="http://schemas.microsoft.com/office/powerpoint/2010/main" val="15255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9" grpId="0"/>
      <p:bldP spid="10"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Considerations for Using MDS</a:t>
            </a:r>
            <a:endParaRPr lang="en-US" dirty="0"/>
          </a:p>
        </p:txBody>
      </p:sp>
      <p:sp>
        <p:nvSpPr>
          <p:cNvPr id="5" name="Content Placeholder 4"/>
          <p:cNvSpPr>
            <a:spLocks noGrp="1"/>
          </p:cNvSpPr>
          <p:nvPr>
            <p:ph sz="quarter" idx="11"/>
          </p:nvPr>
        </p:nvSpPr>
        <p:spPr>
          <a:xfrm>
            <a:off x="531223" y="671285"/>
            <a:ext cx="8017164" cy="5687699"/>
          </a:xfrm>
          <a:prstGeom prst="rect">
            <a:avLst/>
          </a:prstGeom>
        </p:spPr>
        <p:txBody>
          <a:bodyPr wrap="square">
            <a:spAutoFit/>
          </a:bodyPr>
          <a:lstStyle/>
          <a:p>
            <a:pPr marL="0" indent="0">
              <a:buNone/>
            </a:pPr>
            <a:r>
              <a:rPr lang="en-US" sz="1800" dirty="0" smtClean="0"/>
              <a:t>Strengths </a:t>
            </a:r>
          </a:p>
          <a:p>
            <a:r>
              <a:rPr lang="en-US" sz="1800" dirty="0" smtClean="0"/>
              <a:t>Excellent for exploring ordinal data (e.g., attitude/opinion/judgment) for groups/objects/segments of interest </a:t>
            </a:r>
            <a:r>
              <a:rPr lang="en-US" sz="1800" u="sng" dirty="0" smtClean="0"/>
              <a:t>before</a:t>
            </a:r>
            <a:r>
              <a:rPr lang="en-US" sz="1800" dirty="0" smtClean="0"/>
              <a:t> further analysis</a:t>
            </a:r>
          </a:p>
          <a:p>
            <a:r>
              <a:rPr lang="en-US" sz="1800" dirty="0" smtClean="0"/>
              <a:t>Flexible: Any difference measure accepted</a:t>
            </a:r>
          </a:p>
          <a:p>
            <a:pPr lvl="1"/>
            <a:r>
              <a:rPr lang="en-US" sz="1600" dirty="0" smtClean="0"/>
              <a:t>Compare to e.g. factor analysis (requires correlations)</a:t>
            </a:r>
          </a:p>
          <a:p>
            <a:pPr lvl="1"/>
            <a:r>
              <a:rPr lang="en-US" sz="1600" dirty="0" smtClean="0"/>
              <a:t>Does well with ranking or rating or single choice data</a:t>
            </a:r>
          </a:p>
          <a:p>
            <a:r>
              <a:rPr lang="en-US" sz="1800" dirty="0" smtClean="0"/>
              <a:t>Quickly reveals clusters and extremes</a:t>
            </a:r>
          </a:p>
          <a:p>
            <a:r>
              <a:rPr lang="en-US" sz="1800" dirty="0"/>
              <a:t>Evaluate not only the answers, but the question itself</a:t>
            </a:r>
          </a:p>
          <a:p>
            <a:pPr lvl="1"/>
            <a:r>
              <a:rPr lang="en-US" sz="1600" dirty="0" smtClean="0"/>
              <a:t>Useful to evaluate answer options in a pilot survey</a:t>
            </a:r>
            <a:endParaRPr lang="en-US" sz="1800" dirty="0"/>
          </a:p>
          <a:p>
            <a:pPr marL="0" indent="0">
              <a:buNone/>
            </a:pPr>
            <a:r>
              <a:rPr lang="en-US" sz="1800" dirty="0" smtClean="0"/>
              <a:t>Challenges, Limitations</a:t>
            </a:r>
          </a:p>
          <a:p>
            <a:r>
              <a:rPr lang="en-US" sz="1800" dirty="0" smtClean="0"/>
              <a:t>Want ~10 or more objects to map, sufficiently large matrix for MDS to really add value</a:t>
            </a:r>
          </a:p>
          <a:p>
            <a:r>
              <a:rPr lang="en-US" sz="1800" dirty="0" smtClean="0"/>
              <a:t>Exploratory technique ≠ </a:t>
            </a:r>
            <a:r>
              <a:rPr lang="en-US" sz="1800" dirty="0"/>
              <a:t>simple:</a:t>
            </a:r>
          </a:p>
          <a:p>
            <a:pPr lvl="1"/>
            <a:r>
              <a:rPr lang="en-US" sz="1600" dirty="0" smtClean="0"/>
              <a:t>Are differences shown statistically significant?</a:t>
            </a:r>
          </a:p>
          <a:p>
            <a:r>
              <a:rPr lang="en-US" sz="1800" dirty="0"/>
              <a:t>To control for other variables:</a:t>
            </a:r>
          </a:p>
          <a:p>
            <a:pPr lvl="1"/>
            <a:r>
              <a:rPr lang="en-US" sz="1600" dirty="0"/>
              <a:t>Regression analysis better </a:t>
            </a:r>
            <a:r>
              <a:rPr lang="en-US" sz="1600" dirty="0" smtClean="0"/>
              <a:t>suited</a:t>
            </a:r>
            <a:endParaRPr lang="en-US" sz="1800" dirty="0"/>
          </a:p>
          <a:p>
            <a:r>
              <a:rPr lang="en-US" sz="1800" dirty="0" smtClean="0"/>
              <a:t>To </a:t>
            </a:r>
            <a:r>
              <a:rPr lang="en-US" sz="1800" dirty="0"/>
              <a:t>answer </a:t>
            </a:r>
            <a:r>
              <a:rPr lang="en-US" sz="1800" dirty="0" smtClean="0"/>
              <a:t>questions </a:t>
            </a:r>
            <a:r>
              <a:rPr lang="en-US" sz="1800" dirty="0"/>
              <a:t>about </a:t>
            </a:r>
            <a:r>
              <a:rPr lang="en-US" sz="1800" dirty="0" smtClean="0"/>
              <a:t>relative priorities, trade-offs: </a:t>
            </a:r>
          </a:p>
          <a:p>
            <a:pPr lvl="1"/>
            <a:r>
              <a:rPr lang="en-US" sz="1600" dirty="0" smtClean="0"/>
              <a:t>Choice </a:t>
            </a:r>
            <a:r>
              <a:rPr lang="en-US" sz="1600" dirty="0"/>
              <a:t>modeling better </a:t>
            </a:r>
            <a:r>
              <a:rPr lang="en-US" sz="1600" dirty="0" smtClean="0"/>
              <a:t>suited</a:t>
            </a:r>
            <a:r>
              <a:rPr lang="en-US" sz="1600" dirty="0"/>
              <a:t> </a:t>
            </a:r>
            <a:r>
              <a:rPr lang="en-US" sz="1600" dirty="0" smtClean="0"/>
              <a:t>(but requires stated preference experiments)</a:t>
            </a:r>
          </a:p>
        </p:txBody>
      </p:sp>
    </p:spTree>
    <p:extLst>
      <p:ext uri="{BB962C8B-B14F-4D97-AF65-F5344CB8AC3E}">
        <p14:creationId xmlns:p14="http://schemas.microsoft.com/office/powerpoint/2010/main" val="3276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Alternative Title</a:t>
            </a:r>
            <a:endParaRPr lang="en-US" dirty="0"/>
          </a:p>
        </p:txBody>
      </p:sp>
      <p:sp>
        <p:nvSpPr>
          <p:cNvPr id="4" name="Content Placeholder 3"/>
          <p:cNvSpPr>
            <a:spLocks noGrp="1"/>
          </p:cNvSpPr>
          <p:nvPr>
            <p:ph sz="quarter" idx="11"/>
          </p:nvPr>
        </p:nvSpPr>
        <p:spPr/>
        <p:txBody>
          <a:bodyPr/>
          <a:lstStyle/>
          <a:p>
            <a:pPr marL="0" indent="0">
              <a:buNone/>
            </a:pPr>
            <a:r>
              <a:rPr lang="en-US" dirty="0"/>
              <a:t>“Necessary or nice? Exploring Utah Residential Preference Data with Multidimensional Scaling”</a:t>
            </a:r>
          </a:p>
          <a:p>
            <a:endParaRPr lang="en-US" dirty="0"/>
          </a:p>
        </p:txBody>
      </p:sp>
    </p:spTree>
    <p:extLst>
      <p:ext uri="{BB962C8B-B14F-4D97-AF65-F5344CB8AC3E}">
        <p14:creationId xmlns:p14="http://schemas.microsoft.com/office/powerpoint/2010/main" val="1260482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Next Analysis Steps</a:t>
            </a:r>
            <a:endParaRPr lang="en-US" dirty="0"/>
          </a:p>
        </p:txBody>
      </p:sp>
      <p:sp>
        <p:nvSpPr>
          <p:cNvPr id="5" name="Content Placeholder 2"/>
          <p:cNvSpPr>
            <a:spLocks noGrp="1"/>
          </p:cNvSpPr>
          <p:nvPr>
            <p:ph sz="quarter" idx="10"/>
          </p:nvPr>
        </p:nvSpPr>
        <p:spPr>
          <a:xfrm>
            <a:off x="456668" y="747273"/>
            <a:ext cx="7897029" cy="5849470"/>
          </a:xfrm>
        </p:spPr>
        <p:txBody>
          <a:bodyPr>
            <a:normAutofit/>
          </a:bodyPr>
          <a:lstStyle/>
          <a:p>
            <a:pPr marL="0" indent="0">
              <a:buNone/>
            </a:pPr>
            <a:endParaRPr lang="en-US" sz="2000" dirty="0" smtClean="0"/>
          </a:p>
          <a:p>
            <a:r>
              <a:rPr lang="en-US" sz="2000" dirty="0" smtClean="0"/>
              <a:t>Involve land-use and secondary access variables to verify and supplement the self-reported;</a:t>
            </a:r>
          </a:p>
          <a:p>
            <a:pPr lvl="1"/>
            <a:r>
              <a:rPr lang="en-US" sz="1800" dirty="0" smtClean="0"/>
              <a:t>More refined area type variables than the six included here</a:t>
            </a:r>
          </a:p>
          <a:p>
            <a:pPr lvl="1"/>
            <a:r>
              <a:rPr lang="en-US" sz="1800" dirty="0" smtClean="0"/>
              <a:t>Population density</a:t>
            </a:r>
          </a:p>
          <a:p>
            <a:pPr lvl="1"/>
            <a:r>
              <a:rPr lang="en-US" sz="1800" dirty="0" smtClean="0"/>
              <a:t>Walk score</a:t>
            </a:r>
          </a:p>
          <a:p>
            <a:pPr lvl="1"/>
            <a:r>
              <a:rPr lang="en-US" sz="1800" dirty="0" smtClean="0"/>
              <a:t>Transit and other access measures</a:t>
            </a:r>
          </a:p>
          <a:p>
            <a:r>
              <a:rPr lang="en-US" sz="2000" dirty="0" smtClean="0"/>
              <a:t>Introduce socio-economic variables</a:t>
            </a:r>
            <a:r>
              <a:rPr lang="en-US" sz="2000" dirty="0"/>
              <a:t>;</a:t>
            </a:r>
            <a:endParaRPr lang="en-US" sz="2000" dirty="0" smtClean="0"/>
          </a:p>
          <a:p>
            <a:pPr lvl="1"/>
            <a:r>
              <a:rPr lang="en-US" sz="1800" dirty="0" smtClean="0"/>
              <a:t> </a:t>
            </a:r>
            <a:r>
              <a:rPr lang="en-US" sz="1800" dirty="0"/>
              <a:t>E</a:t>
            </a:r>
            <a:r>
              <a:rPr lang="en-US" sz="1800" dirty="0" smtClean="0"/>
              <a:t>ducation,  income, age group, presence of children</a:t>
            </a:r>
          </a:p>
          <a:p>
            <a:r>
              <a:rPr lang="en-US" sz="2000" dirty="0"/>
              <a:t>Perform analysis on larger </a:t>
            </a:r>
            <a:r>
              <a:rPr lang="en-US" sz="2000" dirty="0" smtClean="0"/>
              <a:t>dataset, but geographically focused</a:t>
            </a:r>
          </a:p>
          <a:p>
            <a:pPr lvl="1"/>
            <a:r>
              <a:rPr lang="en-US" sz="1800" dirty="0" smtClean="0"/>
              <a:t>Allows for more segmentation while still comparing ‘apples to apples’</a:t>
            </a:r>
          </a:p>
          <a:p>
            <a:r>
              <a:rPr lang="en-US" dirty="0" smtClean="0"/>
              <a:t>Move beyond MDS (it is an exploratory technique, after all)</a:t>
            </a:r>
          </a:p>
          <a:p>
            <a:pPr lvl="1"/>
            <a:r>
              <a:rPr lang="en-US" dirty="0" smtClean="0"/>
              <a:t>Regression analysis</a:t>
            </a:r>
          </a:p>
          <a:p>
            <a:endParaRPr lang="en-US" sz="2000" dirty="0" smtClean="0"/>
          </a:p>
          <a:p>
            <a:endParaRPr lang="en-US" sz="2000" dirty="0" smtClean="0"/>
          </a:p>
          <a:p>
            <a:endParaRPr lang="en-US" sz="2600" dirty="0" smtClean="0"/>
          </a:p>
          <a:p>
            <a:endParaRPr lang="en-US" sz="2000" dirty="0"/>
          </a:p>
        </p:txBody>
      </p:sp>
    </p:spTree>
    <p:extLst>
      <p:ext uri="{BB962C8B-B14F-4D97-AF65-F5344CB8AC3E}">
        <p14:creationId xmlns:p14="http://schemas.microsoft.com/office/powerpoint/2010/main" val="122691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Acknowledgements</a:t>
            </a:r>
            <a:endParaRPr lang="en-US" dirty="0"/>
          </a:p>
        </p:txBody>
      </p:sp>
      <p:sp>
        <p:nvSpPr>
          <p:cNvPr id="3" name="Title 2"/>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sz="quarter" idx="11"/>
          </p:nvPr>
        </p:nvSpPr>
        <p:spPr/>
        <p:txBody>
          <a:bodyPr>
            <a:normAutofit/>
          </a:bodyPr>
          <a:lstStyle/>
          <a:p>
            <a:pPr lvl="1"/>
            <a:r>
              <a:rPr lang="en-US" dirty="0" smtClean="0"/>
              <a:t>Wasatch Front Regional Council</a:t>
            </a:r>
          </a:p>
          <a:p>
            <a:pPr lvl="1"/>
            <a:r>
              <a:rPr lang="en-US" dirty="0" err="1" smtClean="0"/>
              <a:t>Mountainland</a:t>
            </a:r>
            <a:r>
              <a:rPr lang="en-US" dirty="0" smtClean="0"/>
              <a:t> Association of </a:t>
            </a:r>
            <a:r>
              <a:rPr lang="en-US" dirty="0" err="1" smtClean="0"/>
              <a:t>Govermnents</a:t>
            </a:r>
            <a:endParaRPr lang="en-US" dirty="0" smtClean="0"/>
          </a:p>
          <a:p>
            <a:pPr lvl="1"/>
            <a:r>
              <a:rPr lang="en-US" dirty="0" smtClean="0"/>
              <a:t>Dixie Metropolitan Planning Organization</a:t>
            </a:r>
          </a:p>
          <a:p>
            <a:pPr lvl="1"/>
            <a:r>
              <a:rPr lang="en-US" dirty="0" smtClean="0"/>
              <a:t>Cache Metropolitan Planning Organization</a:t>
            </a:r>
          </a:p>
          <a:p>
            <a:pPr lvl="1"/>
            <a:r>
              <a:rPr lang="en-US" dirty="0" smtClean="0"/>
              <a:t>Utah Department of Transportation</a:t>
            </a:r>
          </a:p>
          <a:p>
            <a:pPr lvl="1"/>
            <a:r>
              <a:rPr lang="en-US" dirty="0" smtClean="0"/>
              <a:t>Utah Transit Authority</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998126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MDS References</a:t>
            </a:r>
            <a:endParaRPr lang="en-US" dirty="0"/>
          </a:p>
        </p:txBody>
      </p:sp>
      <p:sp>
        <p:nvSpPr>
          <p:cNvPr id="4" name="Content Placeholder 3"/>
          <p:cNvSpPr>
            <a:spLocks noGrp="1"/>
          </p:cNvSpPr>
          <p:nvPr>
            <p:ph sz="quarter" idx="11"/>
          </p:nvPr>
        </p:nvSpPr>
        <p:spPr/>
        <p:txBody>
          <a:bodyPr>
            <a:normAutofit/>
          </a:bodyPr>
          <a:lstStyle/>
          <a:p>
            <a:pPr lvl="0"/>
            <a:r>
              <a:rPr lang="en-US" dirty="0" err="1"/>
              <a:t>Kruskal</a:t>
            </a:r>
            <a:r>
              <a:rPr lang="en-US" dirty="0"/>
              <a:t> </a:t>
            </a:r>
            <a:r>
              <a:rPr lang="en-US" dirty="0" smtClean="0"/>
              <a:t>&amp; Wish (1978)</a:t>
            </a:r>
          </a:p>
          <a:p>
            <a:pPr lvl="0"/>
            <a:r>
              <a:rPr lang="en-US" dirty="0" smtClean="0"/>
              <a:t>Borg </a:t>
            </a:r>
            <a:r>
              <a:rPr lang="en-US" dirty="0"/>
              <a:t>&amp; </a:t>
            </a:r>
            <a:r>
              <a:rPr lang="en-US" dirty="0" err="1" smtClean="0"/>
              <a:t>Groenen</a:t>
            </a:r>
            <a:r>
              <a:rPr lang="en-US" dirty="0" smtClean="0"/>
              <a:t> (2005)</a:t>
            </a:r>
          </a:p>
          <a:p>
            <a:r>
              <a:rPr lang="en-US" dirty="0" err="1"/>
              <a:t>Takane</a:t>
            </a:r>
            <a:r>
              <a:rPr lang="en-US" dirty="0"/>
              <a:t> (2007</a:t>
            </a:r>
            <a:r>
              <a:rPr lang="en-US" dirty="0" smtClean="0"/>
              <a:t>)</a:t>
            </a:r>
            <a:endParaRPr lang="en-US" dirty="0"/>
          </a:p>
          <a:p>
            <a:pPr lvl="0"/>
            <a:r>
              <a:rPr lang="en-US" dirty="0" err="1" smtClean="0"/>
              <a:t>Borgatti</a:t>
            </a:r>
            <a:r>
              <a:rPr lang="en-US" dirty="0"/>
              <a:t> </a:t>
            </a:r>
            <a:r>
              <a:rPr lang="en-US" dirty="0" smtClean="0"/>
              <a:t>(1997)</a:t>
            </a:r>
          </a:p>
          <a:p>
            <a:pPr lvl="0"/>
            <a:r>
              <a:rPr lang="en-US" dirty="0" err="1" smtClean="0"/>
              <a:t>isoMDS</a:t>
            </a:r>
            <a:r>
              <a:rPr lang="en-US" dirty="0" smtClean="0"/>
              <a:t>() from R library MASS</a:t>
            </a:r>
          </a:p>
          <a:p>
            <a:pPr lvl="0"/>
            <a:endParaRPr lang="en-US" dirty="0"/>
          </a:p>
          <a:p>
            <a:r>
              <a:rPr lang="en-US" sz="1800" dirty="0"/>
              <a:t>Examples:</a:t>
            </a:r>
          </a:p>
          <a:p>
            <a:pPr lvl="1"/>
            <a:r>
              <a:rPr lang="en-US" sz="1600" dirty="0"/>
              <a:t>Psychometrics: Judge similarity between facial expressions</a:t>
            </a:r>
          </a:p>
          <a:p>
            <a:pPr lvl="1"/>
            <a:r>
              <a:rPr lang="en-US" sz="1600" dirty="0"/>
              <a:t>Marketing research: Map differences between car brands from subjects’ ratings </a:t>
            </a:r>
          </a:p>
          <a:p>
            <a:pPr lvl="1"/>
            <a:r>
              <a:rPr lang="en-US" sz="1600" dirty="0"/>
              <a:t>Communication studies: Create organizational chart from the flows of email between staff</a:t>
            </a:r>
          </a:p>
          <a:p>
            <a:pPr lvl="1"/>
            <a:r>
              <a:rPr lang="en-US" sz="1600" dirty="0"/>
              <a:t>Animal studies: How genetically close are populations of turtles relative to their spatial locations? </a:t>
            </a:r>
          </a:p>
          <a:p>
            <a:pPr lvl="0"/>
            <a:endParaRPr lang="en-US" dirty="0"/>
          </a:p>
          <a:p>
            <a:endParaRPr lang="en-US" dirty="0"/>
          </a:p>
        </p:txBody>
      </p:sp>
    </p:spTree>
    <p:extLst>
      <p:ext uri="{BB962C8B-B14F-4D97-AF65-F5344CB8AC3E}">
        <p14:creationId xmlns:p14="http://schemas.microsoft.com/office/powerpoint/2010/main" val="4002174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For more information:</a:t>
            </a:r>
            <a:endParaRPr lang="en-US" dirty="0"/>
          </a:p>
        </p:txBody>
      </p:sp>
      <p:sp>
        <p:nvSpPr>
          <p:cNvPr id="3" name="Title 2"/>
          <p:cNvSpPr>
            <a:spLocks noGrp="1"/>
          </p:cNvSpPr>
          <p:nvPr>
            <p:ph type="title"/>
          </p:nvPr>
        </p:nvSpPr>
        <p:spPr/>
        <p:txBody>
          <a:bodyPr/>
          <a:lstStyle/>
          <a:p>
            <a:r>
              <a:rPr lang="en-US" dirty="0" smtClean="0"/>
              <a:t>Contact</a:t>
            </a:r>
            <a:endParaRPr lang="en-US" dirty="0"/>
          </a:p>
        </p:txBody>
      </p:sp>
      <p:sp>
        <p:nvSpPr>
          <p:cNvPr id="4" name="Content Placeholder 3"/>
          <p:cNvSpPr>
            <a:spLocks noGrp="1"/>
          </p:cNvSpPr>
          <p:nvPr>
            <p:ph sz="quarter" idx="11"/>
          </p:nvPr>
        </p:nvSpPr>
        <p:spPr/>
        <p:txBody>
          <a:bodyPr/>
          <a:lstStyle/>
          <a:p>
            <a:pPr marL="399494" lvl="1" indent="0">
              <a:buNone/>
            </a:pPr>
            <a:r>
              <a:rPr lang="sv-SE" dirty="0" smtClean="0"/>
              <a:t>Åsa </a:t>
            </a:r>
            <a:r>
              <a:rPr lang="sv-SE" dirty="0"/>
              <a:t>Bergman, Analyst, RSG, Inc.</a:t>
            </a:r>
            <a:endParaRPr lang="en-US" dirty="0"/>
          </a:p>
          <a:p>
            <a:pPr marL="399494" lvl="1" indent="0">
              <a:buNone/>
            </a:pPr>
            <a:r>
              <a:rPr lang="en-US" dirty="0">
                <a:hlinkClick r:id="rId2"/>
              </a:rPr>
              <a:t>asa.bergman@rsginc.com</a:t>
            </a:r>
            <a:r>
              <a:rPr lang="en-US" dirty="0"/>
              <a:t> </a:t>
            </a:r>
          </a:p>
          <a:p>
            <a:pPr marL="457304" lvl="1" indent="0">
              <a:buNone/>
            </a:pPr>
            <a:endParaRPr lang="en-US" dirty="0" smtClean="0"/>
          </a:p>
          <a:p>
            <a:endParaRPr lang="en-US" dirty="0"/>
          </a:p>
        </p:txBody>
      </p:sp>
    </p:spTree>
    <p:extLst>
      <p:ext uri="{BB962C8B-B14F-4D97-AF65-F5344CB8AC3E}">
        <p14:creationId xmlns:p14="http://schemas.microsoft.com/office/powerpoint/2010/main" val="1113471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sz="quarter" idx="11"/>
          </p:nvPr>
        </p:nvSpPr>
        <p:spPr>
          <a:xfrm>
            <a:off x="415637" y="762000"/>
            <a:ext cx="3855421" cy="5558117"/>
          </a:xfrm>
        </p:spPr>
        <p:txBody>
          <a:bodyPr/>
          <a:lstStyle/>
          <a:p>
            <a:r>
              <a:rPr lang="en-US" dirty="0" smtClean="0"/>
              <a:t>The Utah Residential Choice Stated Preference Survey</a:t>
            </a:r>
          </a:p>
          <a:p>
            <a:pPr lvl="1"/>
            <a:r>
              <a:rPr lang="en-US" dirty="0" smtClean="0"/>
              <a:t>Study overview</a:t>
            </a:r>
          </a:p>
          <a:p>
            <a:pPr lvl="1"/>
            <a:r>
              <a:rPr lang="en-US" dirty="0" smtClean="0"/>
              <a:t>Our research questions</a:t>
            </a:r>
          </a:p>
          <a:p>
            <a:r>
              <a:rPr lang="en-US" dirty="0" smtClean="0"/>
              <a:t>What is MDS?</a:t>
            </a:r>
          </a:p>
          <a:p>
            <a:pPr lvl="1"/>
            <a:r>
              <a:rPr lang="en-US" dirty="0" smtClean="0"/>
              <a:t>Multi-dimensional scaling</a:t>
            </a:r>
          </a:p>
          <a:p>
            <a:r>
              <a:rPr lang="en-US" dirty="0" smtClean="0"/>
              <a:t>MDS results</a:t>
            </a:r>
          </a:p>
          <a:p>
            <a:r>
              <a:rPr lang="en-US" dirty="0" smtClean="0"/>
              <a:t>Lessons learned</a:t>
            </a:r>
          </a:p>
          <a:p>
            <a:r>
              <a:rPr lang="en-US" dirty="0" smtClean="0"/>
              <a:t>Next analysis steps</a:t>
            </a:r>
          </a:p>
          <a:p>
            <a:pPr lvl="1"/>
            <a:endParaRPr lang="en-US" dirty="0"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421" y="1041099"/>
            <a:ext cx="4086225"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208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218" y="71438"/>
            <a:ext cx="8739412" cy="533681"/>
          </a:xfrm>
        </p:spPr>
        <p:txBody>
          <a:bodyPr/>
          <a:lstStyle/>
          <a:p>
            <a:r>
              <a:rPr lang="en-US" sz="2400" dirty="0" smtClean="0"/>
              <a:t>Survey Context: Utah Residential Choice Stated Preference Survey</a:t>
            </a:r>
            <a:endParaRPr lang="en-US" sz="2400" dirty="0"/>
          </a:p>
        </p:txBody>
      </p:sp>
      <p:sp>
        <p:nvSpPr>
          <p:cNvPr id="4" name="Content Placeholder 3"/>
          <p:cNvSpPr>
            <a:spLocks noGrp="1"/>
          </p:cNvSpPr>
          <p:nvPr>
            <p:ph sz="quarter" idx="11"/>
          </p:nvPr>
        </p:nvSpPr>
        <p:spPr>
          <a:xfrm>
            <a:off x="415637" y="762000"/>
            <a:ext cx="8312727" cy="5754547"/>
          </a:xfrm>
        </p:spPr>
        <p:txBody>
          <a:bodyPr>
            <a:normAutofit/>
          </a:bodyPr>
          <a:lstStyle/>
          <a:p>
            <a:r>
              <a:rPr lang="en-US" dirty="0" smtClean="0"/>
              <a:t>2012 Utah Statewide Household Travel Diary</a:t>
            </a:r>
          </a:p>
          <a:p>
            <a:pPr lvl="1"/>
            <a:r>
              <a:rPr lang="en-US" dirty="0" smtClean="0"/>
              <a:t>9,100 households</a:t>
            </a:r>
          </a:p>
          <a:p>
            <a:pPr lvl="1"/>
            <a:r>
              <a:rPr lang="en-US" dirty="0" smtClean="0"/>
              <a:t>1 HH member from 2,800 households ALSO completed the Residential Choice Stated Preference Survey</a:t>
            </a:r>
          </a:p>
          <a:p>
            <a:r>
              <a:rPr lang="en-US" dirty="0" smtClean="0"/>
              <a:t>2012 Utah Residential Choice Stated Preference Survey</a:t>
            </a:r>
          </a:p>
          <a:p>
            <a:pPr lvl="1"/>
            <a:r>
              <a:rPr lang="en-US" dirty="0" smtClean="0"/>
              <a:t>Survey design inputs: </a:t>
            </a:r>
          </a:p>
          <a:p>
            <a:pPr lvl="3"/>
            <a:r>
              <a:rPr lang="en-US" dirty="0" smtClean="0"/>
              <a:t>TCRP H-31 (How Individuals Make Travel &amp; Location Decisions)</a:t>
            </a:r>
          </a:p>
          <a:p>
            <a:pPr lvl="3"/>
            <a:r>
              <a:rPr lang="en-US" dirty="0" smtClean="0"/>
              <a:t>Community Preference Survey (National Association of Realtors)</a:t>
            </a:r>
          </a:p>
          <a:p>
            <a:pPr lvl="3"/>
            <a:r>
              <a:rPr lang="en-US" dirty="0" smtClean="0"/>
              <a:t>Growth &amp; Transportation Survey for National Association of Realtors &amp; </a:t>
            </a:r>
            <a:r>
              <a:rPr lang="en-US" dirty="0" err="1" smtClean="0"/>
              <a:t>SmartGrowth</a:t>
            </a:r>
            <a:r>
              <a:rPr lang="en-US" dirty="0" smtClean="0"/>
              <a:t> America</a:t>
            </a:r>
          </a:p>
          <a:p>
            <a:r>
              <a:rPr lang="en-US" dirty="0" smtClean="0"/>
              <a:t>Residential Choice Survey Resulting Data:</a:t>
            </a:r>
          </a:p>
          <a:p>
            <a:pPr lvl="1"/>
            <a:r>
              <a:rPr lang="en-US" dirty="0" smtClean="0"/>
              <a:t>Current &amp; ideal home location (transit, shopping, parks, etc.)</a:t>
            </a:r>
          </a:p>
          <a:p>
            <a:pPr lvl="2"/>
            <a:r>
              <a:rPr lang="en-US" dirty="0" smtClean="0"/>
              <a:t>Area type (downtown, city residential, suburban, small town, rural)</a:t>
            </a:r>
          </a:p>
          <a:p>
            <a:pPr lvl="1"/>
            <a:r>
              <a:rPr lang="en-US" dirty="0" smtClean="0"/>
              <a:t>Ideal home location stated </a:t>
            </a:r>
            <a:r>
              <a:rPr lang="en-US" dirty="0"/>
              <a:t>p</a:t>
            </a:r>
            <a:r>
              <a:rPr lang="en-US" dirty="0" smtClean="0"/>
              <a:t>reference experiments</a:t>
            </a:r>
          </a:p>
          <a:p>
            <a:pPr lvl="1"/>
            <a:r>
              <a:rPr lang="en-US" dirty="0"/>
              <a:t>Household &amp; individual demographics</a:t>
            </a:r>
          </a:p>
          <a:p>
            <a:pPr lvl="1"/>
            <a:endParaRPr lang="en-US" dirty="0" smtClean="0"/>
          </a:p>
          <a:p>
            <a:pPr lvl="1"/>
            <a:endParaRPr lang="en-US" dirty="0"/>
          </a:p>
          <a:p>
            <a:endParaRPr lang="en-US" dirty="0" smtClean="0"/>
          </a:p>
        </p:txBody>
      </p:sp>
      <p:sp>
        <p:nvSpPr>
          <p:cNvPr id="2" name="Rectangle 1"/>
          <p:cNvSpPr/>
          <p:nvPr/>
        </p:nvSpPr>
        <p:spPr bwMode="auto">
          <a:xfrm>
            <a:off x="816429" y="4669971"/>
            <a:ext cx="6988628" cy="37011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407859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3192" t="4242" r="24922" b="17765"/>
          <a:stretch/>
        </p:blipFill>
        <p:spPr>
          <a:xfrm>
            <a:off x="5453742" y="627595"/>
            <a:ext cx="3413167" cy="6008731"/>
          </a:xfrm>
          <a:prstGeom prst="rect">
            <a:avLst/>
          </a:prstGeom>
        </p:spPr>
      </p:pic>
      <p:sp>
        <p:nvSpPr>
          <p:cNvPr id="3" name="Title 2"/>
          <p:cNvSpPr>
            <a:spLocks noGrp="1"/>
          </p:cNvSpPr>
          <p:nvPr>
            <p:ph type="title"/>
          </p:nvPr>
        </p:nvSpPr>
        <p:spPr>
          <a:xfrm>
            <a:off x="115218" y="71438"/>
            <a:ext cx="8739412" cy="533681"/>
          </a:xfrm>
        </p:spPr>
        <p:txBody>
          <a:bodyPr/>
          <a:lstStyle/>
          <a:p>
            <a:r>
              <a:rPr lang="en-US" sz="2400" dirty="0" smtClean="0"/>
              <a:t>Our Segmentation Variable</a:t>
            </a:r>
            <a:endParaRPr lang="en-US" sz="2400" dirty="0"/>
          </a:p>
        </p:txBody>
      </p:sp>
      <p:sp>
        <p:nvSpPr>
          <p:cNvPr id="4" name="Content Placeholder 3"/>
          <p:cNvSpPr>
            <a:spLocks noGrp="1"/>
          </p:cNvSpPr>
          <p:nvPr>
            <p:ph sz="quarter" idx="11"/>
          </p:nvPr>
        </p:nvSpPr>
        <p:spPr>
          <a:xfrm>
            <a:off x="179964" y="762000"/>
            <a:ext cx="4641417" cy="5754547"/>
          </a:xfrm>
        </p:spPr>
        <p:txBody>
          <a:bodyPr>
            <a:normAutofit/>
          </a:bodyPr>
          <a:lstStyle/>
          <a:p>
            <a:pPr marL="0" indent="0">
              <a:buNone/>
            </a:pPr>
            <a:r>
              <a:rPr lang="en-US" dirty="0" smtClean="0"/>
              <a:t>Self-Reported Home </a:t>
            </a:r>
            <a:r>
              <a:rPr lang="en-US" dirty="0"/>
              <a:t> </a:t>
            </a:r>
            <a:r>
              <a:rPr lang="en-US" dirty="0" smtClean="0"/>
              <a:t>Area “Type”</a:t>
            </a:r>
          </a:p>
          <a:p>
            <a:pPr marL="0"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626181768"/>
              </p:ext>
            </p:extLst>
          </p:nvPr>
        </p:nvGraphicFramePr>
        <p:xfrm>
          <a:off x="180180" y="1244598"/>
          <a:ext cx="4752040" cy="4531360"/>
        </p:xfrm>
        <a:graphic>
          <a:graphicData uri="http://schemas.openxmlformats.org/drawingml/2006/table">
            <a:tbl>
              <a:tblPr firstRow="1" bandRow="1">
                <a:tableStyleId>{5C22544A-7EE6-4342-B048-85BDC9FD1C3A}</a:tableStyleId>
              </a:tblPr>
              <a:tblGrid>
                <a:gridCol w="1562997"/>
                <a:gridCol w="881183"/>
                <a:gridCol w="1153930"/>
                <a:gridCol w="1153930"/>
              </a:tblGrid>
              <a:tr h="370840">
                <a:tc>
                  <a:txBody>
                    <a:bodyPr/>
                    <a:lstStyle/>
                    <a:p>
                      <a:r>
                        <a:rPr lang="en-US" dirty="0" smtClean="0"/>
                        <a:t>Home</a:t>
                      </a:r>
                      <a:r>
                        <a:rPr lang="en-US" baseline="0" dirty="0" smtClean="0"/>
                        <a:t> Location</a:t>
                      </a:r>
                      <a:endParaRPr lang="en-US" dirty="0"/>
                    </a:p>
                  </a:txBody>
                  <a:tcPr/>
                </a:tc>
                <a:tc>
                  <a:txBody>
                    <a:bodyPr/>
                    <a:lstStyle/>
                    <a:p>
                      <a:pPr algn="ctr"/>
                      <a:r>
                        <a:rPr lang="en-US" dirty="0" smtClean="0"/>
                        <a:t>HH </a:t>
                      </a:r>
                      <a:r>
                        <a:rPr lang="en-US" baseline="0" dirty="0" smtClean="0"/>
                        <a:t>Diary</a:t>
                      </a:r>
                      <a:endParaRPr lang="en-US" dirty="0"/>
                    </a:p>
                  </a:txBody>
                  <a:tcPr/>
                </a:tc>
                <a:tc>
                  <a:txBody>
                    <a:bodyPr/>
                    <a:lstStyle/>
                    <a:p>
                      <a:pPr algn="ctr"/>
                      <a:r>
                        <a:rPr lang="en-US" dirty="0" smtClean="0"/>
                        <a:t>Res</a:t>
                      </a:r>
                      <a:r>
                        <a:rPr lang="en-US" baseline="0" dirty="0" smtClean="0"/>
                        <a:t> Choice</a:t>
                      </a:r>
                      <a:endParaRPr lang="en-US" dirty="0"/>
                    </a:p>
                  </a:txBody>
                  <a:tcPr/>
                </a:tc>
                <a:tc>
                  <a:txBody>
                    <a:bodyPr/>
                    <a:lstStyle/>
                    <a:p>
                      <a:pPr algn="ctr"/>
                      <a:r>
                        <a:rPr lang="en-US" dirty="0" smtClean="0"/>
                        <a:t>This Study:</a:t>
                      </a:r>
                    </a:p>
                    <a:p>
                      <a:pPr algn="ctr"/>
                      <a:r>
                        <a:rPr lang="en-US" dirty="0" smtClean="0"/>
                        <a:t>Res</a:t>
                      </a:r>
                      <a:r>
                        <a:rPr lang="en-US" baseline="0" dirty="0" smtClean="0"/>
                        <a:t> Choice </a:t>
                      </a:r>
                      <a:r>
                        <a:rPr lang="en-US" dirty="0" smtClean="0"/>
                        <a:t>Wasatch</a:t>
                      </a:r>
                      <a:r>
                        <a:rPr lang="en-US" baseline="0" dirty="0" smtClean="0"/>
                        <a:t> Front</a:t>
                      </a:r>
                      <a:endParaRPr lang="en-US" dirty="0"/>
                    </a:p>
                  </a:txBody>
                  <a:tcPr/>
                </a:tc>
              </a:tr>
              <a:tr h="370840">
                <a:tc>
                  <a:txBody>
                    <a:bodyPr/>
                    <a:lstStyle/>
                    <a:p>
                      <a:r>
                        <a:rPr lang="en-US" dirty="0" smtClean="0"/>
                        <a:t>City</a:t>
                      </a:r>
                      <a:r>
                        <a:rPr lang="en-US" baseline="0" dirty="0" smtClean="0"/>
                        <a:t> downtown</a:t>
                      </a:r>
                      <a:endParaRPr lang="en-US" dirty="0"/>
                    </a:p>
                  </a:txBody>
                  <a:tcPr/>
                </a:tc>
                <a:tc>
                  <a:txBody>
                    <a:bodyPr/>
                    <a:lstStyle/>
                    <a:p>
                      <a:pPr algn="ctr"/>
                      <a:r>
                        <a:rPr lang="en-US" sz="1800" dirty="0" smtClean="0"/>
                        <a:t>4%</a:t>
                      </a:r>
                      <a:endParaRPr lang="en-US" sz="1800" dirty="0"/>
                    </a:p>
                  </a:txBody>
                  <a:tcPr anchor="ctr"/>
                </a:tc>
                <a:tc>
                  <a:txBody>
                    <a:bodyPr/>
                    <a:lstStyle/>
                    <a:p>
                      <a:pPr algn="ctr"/>
                      <a:r>
                        <a:rPr lang="en-US" sz="1800" dirty="0" smtClean="0"/>
                        <a:t>5%</a:t>
                      </a:r>
                      <a:endParaRPr lang="en-US" sz="1800" dirty="0"/>
                    </a:p>
                  </a:txBody>
                  <a:tcPr anchor="ctr"/>
                </a:tc>
                <a:tc>
                  <a:txBody>
                    <a:bodyPr/>
                    <a:lstStyle/>
                    <a:p>
                      <a:pPr marL="0" algn="ctr" defTabSz="820583" rtl="0" eaLnBrk="1" fontAlgn="b" latinLnBrk="0" hangingPunct="1"/>
                      <a:r>
                        <a:rPr lang="en-US" sz="1800" kern="1200" dirty="0">
                          <a:solidFill>
                            <a:schemeClr val="dk1"/>
                          </a:solidFill>
                          <a:latin typeface="+mn-lt"/>
                          <a:ea typeface="+mn-ea"/>
                          <a:cs typeface="+mn-cs"/>
                        </a:rPr>
                        <a:t>6%</a:t>
                      </a:r>
                    </a:p>
                  </a:txBody>
                  <a:tcPr marL="7620" marR="7620" marT="7620" marB="0" anchor="ctr"/>
                </a:tc>
              </a:tr>
              <a:tr h="370840">
                <a:tc>
                  <a:txBody>
                    <a:bodyPr/>
                    <a:lstStyle/>
                    <a:p>
                      <a:r>
                        <a:rPr lang="en-US" dirty="0" smtClean="0"/>
                        <a:t>City residential</a:t>
                      </a:r>
                      <a:endParaRPr lang="en-US" dirty="0"/>
                    </a:p>
                  </a:txBody>
                  <a:tcPr/>
                </a:tc>
                <a:tc>
                  <a:txBody>
                    <a:bodyPr/>
                    <a:lstStyle/>
                    <a:p>
                      <a:pPr algn="ctr"/>
                      <a:r>
                        <a:rPr lang="en-US" sz="1800" dirty="0" smtClean="0"/>
                        <a:t>27%</a:t>
                      </a:r>
                      <a:endParaRPr lang="en-US" sz="1800" dirty="0"/>
                    </a:p>
                  </a:txBody>
                  <a:tcPr anchor="ctr"/>
                </a:tc>
                <a:tc>
                  <a:txBody>
                    <a:bodyPr/>
                    <a:lstStyle/>
                    <a:p>
                      <a:pPr algn="ctr"/>
                      <a:r>
                        <a:rPr lang="en-US" sz="1800" dirty="0" smtClean="0"/>
                        <a:t>26%</a:t>
                      </a:r>
                      <a:endParaRPr lang="en-US" sz="1800" dirty="0"/>
                    </a:p>
                  </a:txBody>
                  <a:tcPr anchor="ctr"/>
                </a:tc>
                <a:tc>
                  <a:txBody>
                    <a:bodyPr/>
                    <a:lstStyle/>
                    <a:p>
                      <a:pPr marL="0" algn="ctr" defTabSz="820583" rtl="0" eaLnBrk="1" fontAlgn="b" latinLnBrk="0" hangingPunct="1"/>
                      <a:r>
                        <a:rPr lang="en-US" sz="1800" kern="1200" dirty="0">
                          <a:solidFill>
                            <a:schemeClr val="dk1"/>
                          </a:solidFill>
                          <a:latin typeface="+mn-lt"/>
                          <a:ea typeface="+mn-ea"/>
                          <a:cs typeface="+mn-cs"/>
                        </a:rPr>
                        <a:t>27%</a:t>
                      </a:r>
                    </a:p>
                  </a:txBody>
                  <a:tcPr marL="7620" marR="7620" marT="7620" marB="0" anchor="ctr"/>
                </a:tc>
              </a:tr>
              <a:tr h="370840">
                <a:tc>
                  <a:txBody>
                    <a:bodyPr/>
                    <a:lstStyle/>
                    <a:p>
                      <a:r>
                        <a:rPr lang="en-US" dirty="0" smtClean="0"/>
                        <a:t>Suburban mixed</a:t>
                      </a:r>
                      <a:endParaRPr lang="en-US" dirty="0"/>
                    </a:p>
                  </a:txBody>
                  <a:tcPr/>
                </a:tc>
                <a:tc>
                  <a:txBody>
                    <a:bodyPr/>
                    <a:lstStyle/>
                    <a:p>
                      <a:pPr algn="ctr"/>
                      <a:r>
                        <a:rPr lang="en-US" sz="1800" dirty="0" smtClean="0"/>
                        <a:t>18%</a:t>
                      </a:r>
                      <a:endParaRPr lang="en-US" sz="1800" dirty="0"/>
                    </a:p>
                  </a:txBody>
                  <a:tcPr anchor="ctr"/>
                </a:tc>
                <a:tc>
                  <a:txBody>
                    <a:bodyPr/>
                    <a:lstStyle/>
                    <a:p>
                      <a:pPr algn="ctr"/>
                      <a:r>
                        <a:rPr lang="en-US" sz="1800" dirty="0" smtClean="0"/>
                        <a:t>21%</a:t>
                      </a:r>
                      <a:endParaRPr lang="en-US" sz="1800" dirty="0"/>
                    </a:p>
                  </a:txBody>
                  <a:tcPr anchor="ctr"/>
                </a:tc>
                <a:tc>
                  <a:txBody>
                    <a:bodyPr/>
                    <a:lstStyle/>
                    <a:p>
                      <a:pPr marL="0" algn="ctr" defTabSz="820583" rtl="0" eaLnBrk="1" fontAlgn="b" latinLnBrk="0" hangingPunct="1"/>
                      <a:r>
                        <a:rPr lang="en-US" sz="1800" kern="1200" dirty="0">
                          <a:solidFill>
                            <a:schemeClr val="dk1"/>
                          </a:solidFill>
                          <a:latin typeface="+mn-lt"/>
                          <a:ea typeface="+mn-ea"/>
                          <a:cs typeface="+mn-cs"/>
                        </a:rPr>
                        <a:t>25%</a:t>
                      </a:r>
                    </a:p>
                  </a:txBody>
                  <a:tcPr marL="7620" marR="7620" marT="7620" marB="0" anchor="ctr"/>
                </a:tc>
              </a:tr>
              <a:tr h="370840">
                <a:tc>
                  <a:txBody>
                    <a:bodyPr/>
                    <a:lstStyle/>
                    <a:p>
                      <a:r>
                        <a:rPr lang="en-US" dirty="0" smtClean="0"/>
                        <a:t>Suburban residential</a:t>
                      </a:r>
                      <a:endParaRPr lang="en-US" dirty="0"/>
                    </a:p>
                  </a:txBody>
                  <a:tcPr/>
                </a:tc>
                <a:tc>
                  <a:txBody>
                    <a:bodyPr/>
                    <a:lstStyle/>
                    <a:p>
                      <a:pPr algn="ctr"/>
                      <a:r>
                        <a:rPr lang="en-US" sz="1800" dirty="0" smtClean="0"/>
                        <a:t>31%</a:t>
                      </a:r>
                      <a:endParaRPr lang="en-US" sz="1800" dirty="0"/>
                    </a:p>
                  </a:txBody>
                  <a:tcPr anchor="ctr"/>
                </a:tc>
                <a:tc>
                  <a:txBody>
                    <a:bodyPr/>
                    <a:lstStyle/>
                    <a:p>
                      <a:pPr algn="ctr"/>
                      <a:r>
                        <a:rPr lang="en-US" sz="1800" dirty="0" smtClean="0"/>
                        <a:t>33%</a:t>
                      </a:r>
                      <a:endParaRPr lang="en-US" sz="1800" dirty="0"/>
                    </a:p>
                  </a:txBody>
                  <a:tcPr anchor="ctr"/>
                </a:tc>
                <a:tc>
                  <a:txBody>
                    <a:bodyPr/>
                    <a:lstStyle/>
                    <a:p>
                      <a:pPr marL="0" algn="ctr" defTabSz="820583" rtl="0" eaLnBrk="1" fontAlgn="b" latinLnBrk="0" hangingPunct="1"/>
                      <a:r>
                        <a:rPr lang="en-US" sz="1800" kern="1200" dirty="0">
                          <a:solidFill>
                            <a:schemeClr val="dk1"/>
                          </a:solidFill>
                          <a:latin typeface="+mn-lt"/>
                          <a:ea typeface="+mn-ea"/>
                          <a:cs typeface="+mn-cs"/>
                        </a:rPr>
                        <a:t>36%</a:t>
                      </a:r>
                    </a:p>
                  </a:txBody>
                  <a:tcPr marL="7620" marR="7620" marT="7620" marB="0" anchor="ctr"/>
                </a:tc>
              </a:tr>
              <a:tr h="370840">
                <a:tc>
                  <a:txBody>
                    <a:bodyPr/>
                    <a:lstStyle/>
                    <a:p>
                      <a:r>
                        <a:rPr lang="en-US" dirty="0" smtClean="0"/>
                        <a:t>Small town</a:t>
                      </a:r>
                      <a:endParaRPr lang="en-US" dirty="0"/>
                    </a:p>
                  </a:txBody>
                  <a:tcPr/>
                </a:tc>
                <a:tc>
                  <a:txBody>
                    <a:bodyPr/>
                    <a:lstStyle/>
                    <a:p>
                      <a:pPr algn="ctr"/>
                      <a:r>
                        <a:rPr lang="en-US" sz="1800" dirty="0" smtClean="0"/>
                        <a:t>15%</a:t>
                      </a:r>
                      <a:endParaRPr lang="en-US" sz="1800" dirty="0"/>
                    </a:p>
                  </a:txBody>
                  <a:tcPr anchor="ctr"/>
                </a:tc>
                <a:tc>
                  <a:txBody>
                    <a:bodyPr/>
                    <a:lstStyle/>
                    <a:p>
                      <a:pPr algn="ctr"/>
                      <a:r>
                        <a:rPr lang="en-US" sz="1800" dirty="0" smtClean="0"/>
                        <a:t>10%</a:t>
                      </a:r>
                      <a:endParaRPr lang="en-US" sz="1800" dirty="0"/>
                    </a:p>
                  </a:txBody>
                  <a:tcPr anchor="ctr"/>
                </a:tc>
                <a:tc>
                  <a:txBody>
                    <a:bodyPr/>
                    <a:lstStyle/>
                    <a:p>
                      <a:pPr marL="0" algn="ctr" defTabSz="820583" rtl="0" eaLnBrk="1" fontAlgn="b" latinLnBrk="0" hangingPunct="1"/>
                      <a:r>
                        <a:rPr lang="en-US" sz="1800" kern="1200" dirty="0">
                          <a:solidFill>
                            <a:schemeClr val="dk1"/>
                          </a:solidFill>
                          <a:latin typeface="+mn-lt"/>
                          <a:ea typeface="+mn-ea"/>
                          <a:cs typeface="+mn-cs"/>
                        </a:rPr>
                        <a:t>4%</a:t>
                      </a:r>
                    </a:p>
                  </a:txBody>
                  <a:tcPr marL="7620" marR="7620" marT="7620" marB="0" anchor="ctr"/>
                </a:tc>
              </a:tr>
              <a:tr h="370840">
                <a:tc>
                  <a:txBody>
                    <a:bodyPr/>
                    <a:lstStyle/>
                    <a:p>
                      <a:r>
                        <a:rPr lang="en-US" dirty="0" smtClean="0"/>
                        <a:t>Rural area</a:t>
                      </a:r>
                      <a:endParaRPr lang="en-US" dirty="0"/>
                    </a:p>
                  </a:txBody>
                  <a:tcPr/>
                </a:tc>
                <a:tc>
                  <a:txBody>
                    <a:bodyPr/>
                    <a:lstStyle/>
                    <a:p>
                      <a:pPr algn="ctr"/>
                      <a:r>
                        <a:rPr lang="en-US" sz="1800" dirty="0" smtClean="0"/>
                        <a:t>6%</a:t>
                      </a:r>
                      <a:endParaRPr lang="en-US" sz="1800" dirty="0"/>
                    </a:p>
                  </a:txBody>
                  <a:tcPr anchor="ctr"/>
                </a:tc>
                <a:tc>
                  <a:txBody>
                    <a:bodyPr/>
                    <a:lstStyle/>
                    <a:p>
                      <a:pPr algn="ctr"/>
                      <a:r>
                        <a:rPr lang="en-US" sz="1800" dirty="0" smtClean="0"/>
                        <a:t>4%</a:t>
                      </a:r>
                      <a:endParaRPr lang="en-US" sz="1800" dirty="0"/>
                    </a:p>
                  </a:txBody>
                  <a:tcPr anchor="ctr"/>
                </a:tc>
                <a:tc>
                  <a:txBody>
                    <a:bodyPr/>
                    <a:lstStyle/>
                    <a:p>
                      <a:pPr marL="0" algn="ctr" defTabSz="820583" rtl="0" eaLnBrk="1" fontAlgn="b" latinLnBrk="0" hangingPunct="1"/>
                      <a:r>
                        <a:rPr lang="en-US" sz="1800" kern="1200" dirty="0">
                          <a:solidFill>
                            <a:schemeClr val="dk1"/>
                          </a:solidFill>
                          <a:latin typeface="+mn-lt"/>
                          <a:ea typeface="+mn-ea"/>
                          <a:cs typeface="+mn-cs"/>
                        </a:rPr>
                        <a:t>1%</a:t>
                      </a:r>
                    </a:p>
                  </a:txBody>
                  <a:tcPr marL="7620" marR="7620" marT="7620" marB="0" anchor="ctr"/>
                </a:tc>
              </a:tr>
              <a:tr h="370840">
                <a:tc>
                  <a:txBody>
                    <a:bodyPr/>
                    <a:lstStyle/>
                    <a:p>
                      <a:endParaRPr lang="en-US" dirty="0"/>
                    </a:p>
                  </a:txBody>
                  <a:tcPr/>
                </a:tc>
                <a:tc>
                  <a:txBody>
                    <a:bodyPr/>
                    <a:lstStyle/>
                    <a:p>
                      <a:pPr algn="ctr"/>
                      <a:r>
                        <a:rPr lang="en-US" sz="1800" dirty="0" smtClean="0"/>
                        <a:t>9,155 HHs</a:t>
                      </a:r>
                      <a:endParaRPr lang="en-US" sz="1800" dirty="0"/>
                    </a:p>
                  </a:txBody>
                  <a:tcPr/>
                </a:tc>
                <a:tc>
                  <a:txBody>
                    <a:bodyPr/>
                    <a:lstStyle/>
                    <a:p>
                      <a:pPr algn="ctr"/>
                      <a:r>
                        <a:rPr lang="en-US" sz="1600" dirty="0" smtClean="0"/>
                        <a:t>2,795 respondents</a:t>
                      </a:r>
                      <a:endParaRPr lang="en-US" sz="1600" dirty="0"/>
                    </a:p>
                  </a:txBody>
                  <a:tcPr/>
                </a:tc>
                <a:tc>
                  <a:txBody>
                    <a:bodyPr/>
                    <a:lstStyle/>
                    <a:p>
                      <a:pPr algn="ctr"/>
                      <a:r>
                        <a:rPr lang="en-US" sz="1600" dirty="0" smtClean="0"/>
                        <a:t>1,972</a:t>
                      </a:r>
                    </a:p>
                    <a:p>
                      <a:pPr algn="ctr"/>
                      <a:r>
                        <a:rPr lang="en-US" sz="1600" dirty="0" smtClean="0"/>
                        <a:t>respondents</a:t>
                      </a:r>
                      <a:endParaRPr lang="en-US" sz="1600" dirty="0"/>
                    </a:p>
                  </a:txBody>
                  <a:tcPr/>
                </a:tc>
              </a:tr>
            </a:tbl>
          </a:graphicData>
        </a:graphic>
      </p:graphicFrame>
      <p:sp>
        <p:nvSpPr>
          <p:cNvPr id="8" name="Content Placeholder 3"/>
          <p:cNvSpPr txBox="1">
            <a:spLocks/>
          </p:cNvSpPr>
          <p:nvPr/>
        </p:nvSpPr>
        <p:spPr bwMode="auto">
          <a:xfrm>
            <a:off x="554181" y="5901047"/>
            <a:ext cx="4332777" cy="858982"/>
          </a:xfrm>
          <a:prstGeom prst="rect">
            <a:avLst/>
          </a:prstGeom>
          <a:noFill/>
          <a:ln w="9525">
            <a:noFill/>
            <a:miter lim="800000"/>
            <a:headEnd/>
            <a:tailEnd/>
          </a:ln>
        </p:spPr>
        <p:txBody>
          <a:bodyPr vert="horz" wrap="square" lIns="91429" tIns="45714" rIns="91429" bIns="45714" numCol="1" anchor="t" anchorCtr="0" compatLnSpc="1">
            <a:prstTxWarp prst="textNoShape">
              <a:avLst/>
            </a:prstTxWarp>
            <a:normAutofit/>
          </a:bodyPr>
          <a:lstStyle>
            <a:lvl1pPr marL="285750" indent="-285750" algn="l" defTabSz="914608" rtl="0" eaLnBrk="1" fontAlgn="base" hangingPunct="1">
              <a:spcBef>
                <a:spcPct val="20000"/>
              </a:spcBef>
              <a:spcAft>
                <a:spcPct val="0"/>
              </a:spcAft>
              <a:buFont typeface="Wingdings" pitchFamily="2" charset="2"/>
              <a:buChar char="§"/>
              <a:defRPr sz="2200" b="1" baseline="0">
                <a:solidFill>
                  <a:schemeClr val="accent1"/>
                </a:solidFill>
                <a:latin typeface="Candara" pitchFamily="34" charset="0"/>
                <a:ea typeface="MS PGothic" pitchFamily="34" charset="-128"/>
                <a:cs typeface="+mn-cs"/>
              </a:defRPr>
            </a:lvl1pPr>
            <a:lvl2pPr marL="685244" indent="-227940" algn="l" defTabSz="914608" rtl="0" eaLnBrk="1" fontAlgn="base" hangingPunct="1">
              <a:spcBef>
                <a:spcPct val="20000"/>
              </a:spcBef>
              <a:spcAft>
                <a:spcPct val="0"/>
              </a:spcAft>
              <a:buChar char="–"/>
              <a:defRPr sz="2000">
                <a:solidFill>
                  <a:srgbClr val="333333"/>
                </a:solidFill>
                <a:latin typeface="Candara" pitchFamily="34" charset="0"/>
                <a:ea typeface="MS PGothic" pitchFamily="34" charset="-128"/>
                <a:cs typeface="+mn-cs"/>
              </a:defRPr>
            </a:lvl2pPr>
            <a:lvl3pPr marL="1092686" indent="-178078" algn="l" defTabSz="914608" rtl="0" eaLnBrk="1" fontAlgn="base" hangingPunct="1">
              <a:spcBef>
                <a:spcPct val="20000"/>
              </a:spcBef>
              <a:spcAft>
                <a:spcPct val="0"/>
              </a:spcAft>
              <a:buFont typeface="Times" pitchFamily="-112" charset="0"/>
              <a:buChar char="•"/>
              <a:defRPr sz="1800">
                <a:solidFill>
                  <a:srgbClr val="333333"/>
                </a:solidFill>
                <a:latin typeface="Candara" pitchFamily="34" charset="0"/>
                <a:ea typeface="MS PGothic" pitchFamily="34" charset="-128"/>
                <a:cs typeface="+mn-cs"/>
              </a:defRPr>
            </a:lvl3pPr>
            <a:lvl4pPr marL="1434595" indent="-178078" algn="l" defTabSz="914608" rtl="0" eaLnBrk="1" fontAlgn="base" hangingPunct="1">
              <a:spcBef>
                <a:spcPct val="20000"/>
              </a:spcBef>
              <a:spcAft>
                <a:spcPct val="0"/>
              </a:spcAft>
              <a:buFont typeface="Wingdings" pitchFamily="2" charset="2"/>
              <a:buChar char="§"/>
              <a:defRPr sz="1800">
                <a:solidFill>
                  <a:srgbClr val="333333"/>
                </a:solidFill>
                <a:latin typeface="+mn-lt"/>
                <a:ea typeface="MS PGothic" pitchFamily="34" charset="-128"/>
                <a:cs typeface="+mn-cs"/>
              </a:defRPr>
            </a:lvl4pPr>
            <a:lvl5pPr marL="1777929" indent="-178078" algn="l" defTabSz="914608" rtl="0" eaLnBrk="1" fontAlgn="base" hangingPunct="1">
              <a:spcBef>
                <a:spcPct val="20000"/>
              </a:spcBef>
              <a:spcAft>
                <a:spcPct val="0"/>
              </a:spcAft>
              <a:buFont typeface="Calibri" pitchFamily="34" charset="0"/>
              <a:buChar char="–"/>
              <a:defRPr sz="1800">
                <a:solidFill>
                  <a:srgbClr val="333333"/>
                </a:solidFill>
                <a:latin typeface="+mn-lt"/>
                <a:ea typeface="MS PGothic" pitchFamily="34" charset="-128"/>
                <a:cs typeface="+mn-cs"/>
              </a:defRPr>
            </a:lvl5pPr>
            <a:lvl6pPr marL="2005868" indent="-159558" algn="l" rtl="0" eaLnBrk="1" fontAlgn="base" hangingPunct="1">
              <a:spcBef>
                <a:spcPct val="20000"/>
              </a:spcBef>
              <a:spcAft>
                <a:spcPct val="0"/>
              </a:spcAft>
              <a:buChar char="»"/>
              <a:defRPr sz="1400">
                <a:solidFill>
                  <a:srgbClr val="5F5F5F"/>
                </a:solidFill>
                <a:latin typeface="+mn-lt"/>
                <a:ea typeface="+mn-ea"/>
                <a:cs typeface="+mn-cs"/>
              </a:defRPr>
            </a:lvl6pPr>
            <a:lvl7pPr marL="2416160" indent="-159558" algn="l" rtl="0" eaLnBrk="1" fontAlgn="base" hangingPunct="1">
              <a:spcBef>
                <a:spcPct val="20000"/>
              </a:spcBef>
              <a:spcAft>
                <a:spcPct val="0"/>
              </a:spcAft>
              <a:buChar char="»"/>
              <a:defRPr sz="1400">
                <a:solidFill>
                  <a:srgbClr val="5F5F5F"/>
                </a:solidFill>
                <a:latin typeface="+mn-lt"/>
                <a:ea typeface="+mn-ea"/>
                <a:cs typeface="+mn-cs"/>
              </a:defRPr>
            </a:lvl7pPr>
            <a:lvl8pPr marL="2826451" indent="-159558" algn="l" rtl="0" eaLnBrk="1" fontAlgn="base" hangingPunct="1">
              <a:spcBef>
                <a:spcPct val="20000"/>
              </a:spcBef>
              <a:spcAft>
                <a:spcPct val="0"/>
              </a:spcAft>
              <a:buChar char="»"/>
              <a:defRPr sz="1400">
                <a:solidFill>
                  <a:srgbClr val="5F5F5F"/>
                </a:solidFill>
                <a:latin typeface="+mn-lt"/>
                <a:ea typeface="+mn-ea"/>
                <a:cs typeface="+mn-cs"/>
              </a:defRPr>
            </a:lvl8pPr>
            <a:lvl9pPr marL="3236742" indent="-159558" algn="l" rtl="0" eaLnBrk="1" fontAlgn="base" hangingPunct="1">
              <a:spcBef>
                <a:spcPct val="20000"/>
              </a:spcBef>
              <a:spcAft>
                <a:spcPct val="0"/>
              </a:spcAft>
              <a:buChar char="»"/>
              <a:defRPr sz="1400">
                <a:solidFill>
                  <a:srgbClr val="5F5F5F"/>
                </a:solidFill>
                <a:latin typeface="+mn-lt"/>
                <a:ea typeface="+mn-ea"/>
                <a:cs typeface="+mn-cs"/>
              </a:defRPr>
            </a:lvl9pPr>
          </a:lstStyle>
          <a:p>
            <a:r>
              <a:rPr lang="en-US" sz="1600" kern="0" dirty="0" smtClean="0">
                <a:latin typeface="+mn-lt"/>
              </a:rPr>
              <a:t>Focus greater Salt Lake City region, more comparable and relevant from planning perspective</a:t>
            </a:r>
          </a:p>
          <a:p>
            <a:pPr marL="0" indent="0">
              <a:buFont typeface="Wingdings" pitchFamily="2" charset="2"/>
              <a:buNone/>
            </a:pPr>
            <a:endParaRPr lang="en-US" sz="1600" kern="0" dirty="0" smtClean="0">
              <a:latin typeface="+mn-lt"/>
            </a:endParaRPr>
          </a:p>
        </p:txBody>
      </p:sp>
      <p:sp>
        <p:nvSpPr>
          <p:cNvPr id="9" name="Rectangle 8"/>
          <p:cNvSpPr/>
          <p:nvPr/>
        </p:nvSpPr>
        <p:spPr bwMode="auto">
          <a:xfrm rot="5400000">
            <a:off x="2715987" y="3630387"/>
            <a:ext cx="3222171" cy="68579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3591505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218" y="71438"/>
            <a:ext cx="8739412" cy="533681"/>
          </a:xfrm>
        </p:spPr>
        <p:txBody>
          <a:bodyPr/>
          <a:lstStyle/>
          <a:p>
            <a:r>
              <a:rPr lang="en-US" sz="2400" dirty="0" smtClean="0"/>
              <a:t>Research Objectives</a:t>
            </a:r>
            <a:endParaRPr lang="en-US" sz="2400" dirty="0"/>
          </a:p>
        </p:txBody>
      </p:sp>
      <p:sp>
        <p:nvSpPr>
          <p:cNvPr id="4" name="Content Placeholder 3"/>
          <p:cNvSpPr>
            <a:spLocks noGrp="1"/>
          </p:cNvSpPr>
          <p:nvPr>
            <p:ph sz="quarter" idx="11"/>
          </p:nvPr>
        </p:nvSpPr>
        <p:spPr>
          <a:xfrm>
            <a:off x="415637" y="762000"/>
            <a:ext cx="8312727" cy="5754547"/>
          </a:xfrm>
        </p:spPr>
        <p:txBody>
          <a:bodyPr>
            <a:normAutofit/>
          </a:bodyPr>
          <a:lstStyle/>
          <a:p>
            <a:r>
              <a:rPr lang="en-US" dirty="0" smtClean="0"/>
              <a:t>Evaluate Multi-Dimensional Scaling (MDS) as analysis technique to answer our research questions…</a:t>
            </a:r>
          </a:p>
          <a:p>
            <a:r>
              <a:rPr lang="en-US" dirty="0" smtClean="0"/>
              <a:t>Our Research Questions: Compare “ideals” to “current” for residents of different area types:</a:t>
            </a:r>
          </a:p>
          <a:p>
            <a:pPr lvl="1"/>
            <a:r>
              <a:rPr lang="en-US" dirty="0" smtClean="0"/>
              <a:t>What </a:t>
            </a:r>
            <a:r>
              <a:rPr lang="en-US" dirty="0"/>
              <a:t>location attributes do residents of different area types (downtown, suburban, </a:t>
            </a:r>
            <a:r>
              <a:rPr lang="en-US" dirty="0" smtClean="0"/>
              <a:t>et c</a:t>
            </a:r>
            <a:r>
              <a:rPr lang="en-US" dirty="0"/>
              <a:t>) </a:t>
            </a:r>
            <a:r>
              <a:rPr lang="en-US" dirty="0" smtClean="0"/>
              <a:t>prioritize?</a:t>
            </a:r>
          </a:p>
          <a:p>
            <a:pPr lvl="1"/>
            <a:r>
              <a:rPr lang="en-US" dirty="0"/>
              <a:t>How do the area types differ from one another in terms of priorities/values of residents?</a:t>
            </a:r>
          </a:p>
          <a:p>
            <a:pPr lvl="1"/>
            <a:r>
              <a:rPr lang="en-US" dirty="0" smtClean="0"/>
              <a:t>How </a:t>
            </a:r>
            <a:r>
              <a:rPr lang="en-US" dirty="0"/>
              <a:t>well do existing amenities associated with </a:t>
            </a:r>
            <a:r>
              <a:rPr lang="en-US" dirty="0" smtClean="0"/>
              <a:t>the area </a:t>
            </a:r>
            <a:r>
              <a:rPr lang="en-US" dirty="0"/>
              <a:t>types </a:t>
            </a:r>
            <a:r>
              <a:rPr lang="en-US" dirty="0" smtClean="0"/>
              <a:t>align </a:t>
            </a:r>
            <a:r>
              <a:rPr lang="en-US" dirty="0"/>
              <a:t>with the preferences of residents</a:t>
            </a:r>
            <a:r>
              <a:rPr lang="en-US" dirty="0" smtClean="0"/>
              <a:t>?</a:t>
            </a:r>
          </a:p>
          <a:p>
            <a:pPr lvl="1"/>
            <a:r>
              <a:rPr lang="en-US" dirty="0" smtClean="0"/>
              <a:t>How do reported distances to services (e.g. grocery store) compare to stated ideals?</a:t>
            </a:r>
          </a:p>
          <a:p>
            <a:pPr lvl="1"/>
            <a:r>
              <a:rPr lang="en-US" dirty="0" smtClean="0"/>
              <a:t>How do walk, bike, &amp; transit offerings compare to stated ideals?</a:t>
            </a:r>
          </a:p>
          <a:p>
            <a:pPr lvl="1"/>
            <a:endParaRPr lang="en-US" dirty="0"/>
          </a:p>
          <a:p>
            <a:endParaRPr lang="en-US" dirty="0" smtClean="0"/>
          </a:p>
        </p:txBody>
      </p:sp>
    </p:spTree>
    <p:extLst>
      <p:ext uri="{BB962C8B-B14F-4D97-AF65-F5344CB8AC3E}">
        <p14:creationId xmlns:p14="http://schemas.microsoft.com/office/powerpoint/2010/main" val="16349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What is Multi-Dimensional Scaling (MDS)?</a:t>
            </a:r>
            <a:endParaRPr lang="en-US" sz="2400" dirty="0"/>
          </a:p>
        </p:txBody>
      </p:sp>
      <p:sp>
        <p:nvSpPr>
          <p:cNvPr id="4" name="Content Placeholder 3"/>
          <p:cNvSpPr>
            <a:spLocks noGrp="1"/>
          </p:cNvSpPr>
          <p:nvPr>
            <p:ph sz="quarter" idx="11"/>
          </p:nvPr>
        </p:nvSpPr>
        <p:spPr/>
        <p:txBody>
          <a:bodyPr>
            <a:normAutofit/>
          </a:bodyPr>
          <a:lstStyle/>
          <a:p>
            <a:r>
              <a:rPr lang="en-US" dirty="0" smtClean="0"/>
              <a:t>An exploratory data reduction technique to visualize differences between a set of objects where the difference between each pair of objects can be thought of as a distance</a:t>
            </a:r>
          </a:p>
          <a:p>
            <a:endParaRPr lang="en-US" dirty="0"/>
          </a:p>
          <a:p>
            <a:pPr lvl="1"/>
            <a:r>
              <a:rPr lang="en-US" dirty="0" smtClean="0"/>
              <a:t>Origin in psychometrics, commonly used in market research</a:t>
            </a:r>
          </a:p>
        </p:txBody>
      </p:sp>
    </p:spTree>
    <p:extLst>
      <p:ext uri="{BB962C8B-B14F-4D97-AF65-F5344CB8AC3E}">
        <p14:creationId xmlns:p14="http://schemas.microsoft.com/office/powerpoint/2010/main" val="629864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218" y="71438"/>
            <a:ext cx="8739412" cy="533681"/>
          </a:xfrm>
        </p:spPr>
        <p:txBody>
          <a:bodyPr/>
          <a:lstStyle/>
          <a:p>
            <a:r>
              <a:rPr lang="en-US" sz="2400" dirty="0" smtClean="0"/>
              <a:t>Why Try Multi-Dimensional Scaling (MDS)?</a:t>
            </a:r>
            <a:endParaRPr lang="en-US" sz="2400" dirty="0"/>
          </a:p>
        </p:txBody>
      </p:sp>
      <p:sp>
        <p:nvSpPr>
          <p:cNvPr id="4" name="Content Placeholder 3"/>
          <p:cNvSpPr>
            <a:spLocks noGrp="1"/>
          </p:cNvSpPr>
          <p:nvPr>
            <p:ph sz="quarter" idx="11"/>
          </p:nvPr>
        </p:nvSpPr>
        <p:spPr>
          <a:xfrm>
            <a:off x="415637" y="762001"/>
            <a:ext cx="8312727" cy="858982"/>
          </a:xfrm>
        </p:spPr>
        <p:txBody>
          <a:bodyPr>
            <a:normAutofit/>
          </a:bodyPr>
          <a:lstStyle/>
          <a:p>
            <a:r>
              <a:rPr lang="en-US" dirty="0" smtClean="0"/>
              <a:t>Cross-tabulations are a good start to answer research questions</a:t>
            </a:r>
          </a:p>
          <a:p>
            <a:r>
              <a:rPr lang="en-US" dirty="0" smtClean="0"/>
              <a:t>But it can be difficult to simultaneously visualize all differences</a:t>
            </a:r>
          </a:p>
          <a:p>
            <a:pPr marL="0"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4133841856"/>
              </p:ext>
            </p:extLst>
          </p:nvPr>
        </p:nvGraphicFramePr>
        <p:xfrm>
          <a:off x="957943" y="2084603"/>
          <a:ext cx="7956246" cy="3627120"/>
        </p:xfrm>
        <a:graphic>
          <a:graphicData uri="http://schemas.openxmlformats.org/drawingml/2006/table">
            <a:tbl>
              <a:tblPr firstRow="1" bandRow="1">
                <a:tableStyleId>{5C22544A-7EE6-4342-B048-85BDC9FD1C3A}</a:tableStyleId>
              </a:tblPr>
              <a:tblGrid>
                <a:gridCol w="1177048"/>
                <a:gridCol w="1043638"/>
                <a:gridCol w="1030641"/>
                <a:gridCol w="970227"/>
                <a:gridCol w="1068903"/>
                <a:gridCol w="1012371"/>
                <a:gridCol w="870858"/>
                <a:gridCol w="782560"/>
              </a:tblGrid>
              <a:tr h="370840">
                <a:tc>
                  <a:txBody>
                    <a:bodyPr/>
                    <a:lstStyle/>
                    <a:p>
                      <a:endParaRPr lang="en-US" dirty="0"/>
                    </a:p>
                  </a:txBody>
                  <a:tcPr/>
                </a:tc>
                <a:tc>
                  <a:txBody>
                    <a:bodyPr/>
                    <a:lstStyle/>
                    <a:p>
                      <a:pPr marL="0" marR="0" indent="0" algn="ctr" defTabSz="820583" rtl="0" eaLnBrk="1" fontAlgn="auto" latinLnBrk="0" hangingPunct="1">
                        <a:lnSpc>
                          <a:spcPct val="100000"/>
                        </a:lnSpc>
                        <a:spcBef>
                          <a:spcPts val="0"/>
                        </a:spcBef>
                        <a:spcAft>
                          <a:spcPts val="0"/>
                        </a:spcAft>
                        <a:buClrTx/>
                        <a:buSzTx/>
                        <a:buFontTx/>
                        <a:buNone/>
                        <a:tabLst/>
                        <a:defRPr/>
                      </a:pPr>
                      <a:r>
                        <a:rPr lang="en-US" sz="1400" dirty="0" smtClean="0"/>
                        <a:t>City</a:t>
                      </a:r>
                      <a:r>
                        <a:rPr lang="en-US" sz="1400" baseline="0" dirty="0" smtClean="0"/>
                        <a:t> downtown</a:t>
                      </a:r>
                      <a:endParaRPr lang="en-US" sz="1400" dirty="0" smtClean="0"/>
                    </a:p>
                  </a:txBody>
                  <a:tcPr/>
                </a:tc>
                <a:tc>
                  <a:txBody>
                    <a:bodyPr/>
                    <a:lstStyle/>
                    <a:p>
                      <a:pPr marL="0" marR="0" indent="0" algn="ctr" defTabSz="820583" rtl="0" eaLnBrk="1" fontAlgn="auto" latinLnBrk="0" hangingPunct="1">
                        <a:lnSpc>
                          <a:spcPct val="100000"/>
                        </a:lnSpc>
                        <a:spcBef>
                          <a:spcPts val="0"/>
                        </a:spcBef>
                        <a:spcAft>
                          <a:spcPts val="0"/>
                        </a:spcAft>
                        <a:buClrTx/>
                        <a:buSzTx/>
                        <a:buFontTx/>
                        <a:buNone/>
                        <a:tabLst/>
                        <a:defRPr/>
                      </a:pPr>
                      <a:r>
                        <a:rPr lang="en-US" sz="1400" dirty="0" smtClean="0"/>
                        <a:t>City</a:t>
                      </a:r>
                      <a:r>
                        <a:rPr lang="en-US" sz="1400" baseline="0" dirty="0" smtClean="0"/>
                        <a:t> residential</a:t>
                      </a:r>
                      <a:endParaRPr lang="en-US" sz="1400" dirty="0" smtClean="0"/>
                    </a:p>
                  </a:txBody>
                  <a:tcPr/>
                </a:tc>
                <a:tc>
                  <a:txBody>
                    <a:bodyPr/>
                    <a:lstStyle/>
                    <a:p>
                      <a:pPr algn="ctr"/>
                      <a:r>
                        <a:rPr lang="en-US" sz="1400" dirty="0" smtClean="0"/>
                        <a:t>Suburban</a:t>
                      </a:r>
                      <a:r>
                        <a:rPr lang="en-US" sz="1400" baseline="0" dirty="0" smtClean="0"/>
                        <a:t> mixed</a:t>
                      </a:r>
                      <a:endParaRPr lang="en-US" sz="1400" dirty="0"/>
                    </a:p>
                  </a:txBody>
                  <a:tcPr/>
                </a:tc>
                <a:tc>
                  <a:txBody>
                    <a:bodyPr/>
                    <a:lstStyle/>
                    <a:p>
                      <a:pPr algn="ctr"/>
                      <a:r>
                        <a:rPr lang="en-US" sz="1400" dirty="0" smtClean="0"/>
                        <a:t>Suburban</a:t>
                      </a:r>
                      <a:r>
                        <a:rPr lang="en-US" sz="1400" baseline="0" dirty="0" smtClean="0"/>
                        <a:t> residential</a:t>
                      </a:r>
                      <a:endParaRPr lang="en-US" sz="1400" dirty="0"/>
                    </a:p>
                  </a:txBody>
                  <a:tcPr/>
                </a:tc>
                <a:tc>
                  <a:txBody>
                    <a:bodyPr/>
                    <a:lstStyle/>
                    <a:p>
                      <a:pPr algn="ctr"/>
                      <a:r>
                        <a:rPr lang="en-US" sz="1400" dirty="0" smtClean="0"/>
                        <a:t>Small town</a:t>
                      </a:r>
                      <a:endParaRPr lang="en-US" sz="1400" dirty="0"/>
                    </a:p>
                  </a:txBody>
                  <a:tcPr/>
                </a:tc>
                <a:tc>
                  <a:txBody>
                    <a:bodyPr/>
                    <a:lstStyle/>
                    <a:p>
                      <a:pPr algn="ctr"/>
                      <a:r>
                        <a:rPr lang="en-US" sz="1400" dirty="0" smtClean="0"/>
                        <a:t>Rural area</a:t>
                      </a:r>
                      <a:endParaRPr lang="en-US" sz="1400" dirty="0"/>
                    </a:p>
                  </a:txBody>
                  <a:tcPr/>
                </a:tc>
                <a:tc>
                  <a:txBody>
                    <a:bodyPr/>
                    <a:lstStyle/>
                    <a:p>
                      <a:pPr algn="ctr"/>
                      <a:r>
                        <a:rPr lang="en-US" sz="1400" dirty="0" smtClean="0"/>
                        <a:t>Row </a:t>
                      </a:r>
                    </a:p>
                    <a:p>
                      <a:pPr algn="ctr"/>
                      <a:r>
                        <a:rPr lang="en-US" sz="1400" dirty="0" smtClean="0"/>
                        <a:t>Total</a:t>
                      </a:r>
                      <a:endParaRPr lang="en-US" sz="1400" dirty="0"/>
                    </a:p>
                  </a:txBody>
                  <a:tcPr/>
                </a:tc>
              </a:tr>
              <a:tr h="370840">
                <a:tc>
                  <a:txBody>
                    <a:bodyPr/>
                    <a:lstStyle/>
                    <a:p>
                      <a:r>
                        <a:rPr lang="en-US" dirty="0" smtClean="0"/>
                        <a:t>City</a:t>
                      </a:r>
                      <a:r>
                        <a:rPr lang="en-US" baseline="0" dirty="0" smtClean="0"/>
                        <a:t> downtown</a:t>
                      </a:r>
                      <a:endParaRPr lang="en-US" dirty="0"/>
                    </a:p>
                  </a:txBody>
                  <a:tcPr/>
                </a:tc>
                <a:tc>
                  <a:txBody>
                    <a:bodyPr/>
                    <a:lstStyle/>
                    <a:p>
                      <a:pPr algn="ctr"/>
                      <a:r>
                        <a:rPr lang="en-US" sz="2000" dirty="0" smtClean="0">
                          <a:solidFill>
                            <a:srgbClr val="FF0000"/>
                          </a:solidFill>
                        </a:rPr>
                        <a:t>44%</a:t>
                      </a:r>
                      <a:endParaRPr lang="en-US" sz="2000" dirty="0">
                        <a:solidFill>
                          <a:srgbClr val="FF0000"/>
                        </a:solidFill>
                      </a:endParaRPr>
                    </a:p>
                  </a:txBody>
                  <a:tcPr/>
                </a:tc>
                <a:tc>
                  <a:txBody>
                    <a:bodyPr/>
                    <a:lstStyle/>
                    <a:p>
                      <a:pPr algn="ctr"/>
                      <a:r>
                        <a:rPr lang="en-US" sz="2000" dirty="0" smtClean="0"/>
                        <a:t>18%</a:t>
                      </a:r>
                      <a:endParaRPr lang="en-US" sz="2000" dirty="0"/>
                    </a:p>
                  </a:txBody>
                  <a:tcPr/>
                </a:tc>
                <a:tc>
                  <a:txBody>
                    <a:bodyPr/>
                    <a:lstStyle/>
                    <a:p>
                      <a:pPr algn="ctr"/>
                      <a:r>
                        <a:rPr lang="en-US" sz="2000" dirty="0" smtClean="0"/>
                        <a:t>18%</a:t>
                      </a:r>
                      <a:endParaRPr lang="en-US" sz="2000" dirty="0"/>
                    </a:p>
                  </a:txBody>
                  <a:tcPr/>
                </a:tc>
                <a:tc>
                  <a:txBody>
                    <a:bodyPr/>
                    <a:lstStyle/>
                    <a:p>
                      <a:pPr algn="ctr"/>
                      <a:r>
                        <a:rPr lang="en-US" sz="2000" dirty="0" smtClean="0"/>
                        <a:t>4%</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10%</a:t>
                      </a:r>
                      <a:endParaRPr lang="en-US" sz="2000" dirty="0"/>
                    </a:p>
                  </a:txBody>
                  <a:tcPr/>
                </a:tc>
                <a:tc>
                  <a:txBody>
                    <a:bodyPr/>
                    <a:lstStyle/>
                    <a:p>
                      <a:pPr algn="ctr"/>
                      <a:r>
                        <a:rPr lang="en-US" sz="2000" dirty="0" smtClean="0"/>
                        <a:t>100%</a:t>
                      </a:r>
                      <a:endParaRPr lang="en-US" sz="2000" dirty="0"/>
                    </a:p>
                  </a:txBody>
                  <a:tcPr/>
                </a:tc>
              </a:tr>
              <a:tr h="370840">
                <a:tc>
                  <a:txBody>
                    <a:bodyPr/>
                    <a:lstStyle/>
                    <a:p>
                      <a:r>
                        <a:rPr lang="en-US" dirty="0" smtClean="0"/>
                        <a:t>City residential</a:t>
                      </a:r>
                      <a:endParaRPr lang="en-US" dirty="0"/>
                    </a:p>
                  </a:txBody>
                  <a:tcPr/>
                </a:tc>
                <a:tc>
                  <a:txBody>
                    <a:bodyPr/>
                    <a:lstStyle/>
                    <a:p>
                      <a:pPr algn="ctr"/>
                      <a:r>
                        <a:rPr lang="en-US" sz="2000" dirty="0" smtClean="0"/>
                        <a:t>10%</a:t>
                      </a:r>
                      <a:endParaRPr lang="en-US" sz="2000" dirty="0"/>
                    </a:p>
                  </a:txBody>
                  <a:tcPr/>
                </a:tc>
                <a:tc>
                  <a:txBody>
                    <a:bodyPr/>
                    <a:lstStyle/>
                    <a:p>
                      <a:pPr algn="ctr"/>
                      <a:r>
                        <a:rPr lang="en-US" sz="2000" dirty="0" smtClean="0">
                          <a:solidFill>
                            <a:srgbClr val="FF0000"/>
                          </a:solidFill>
                        </a:rPr>
                        <a:t>33%</a:t>
                      </a:r>
                      <a:endParaRPr lang="en-US" sz="2000" dirty="0">
                        <a:solidFill>
                          <a:srgbClr val="FF0000"/>
                        </a:solidFill>
                      </a:endParaRPr>
                    </a:p>
                  </a:txBody>
                  <a:tcPr/>
                </a:tc>
                <a:tc>
                  <a:txBody>
                    <a:bodyPr/>
                    <a:lstStyle/>
                    <a:p>
                      <a:pPr algn="ctr"/>
                      <a:r>
                        <a:rPr lang="en-US" sz="2000" dirty="0" smtClean="0"/>
                        <a:t>24%</a:t>
                      </a:r>
                      <a:endParaRPr lang="en-US" sz="2000" dirty="0"/>
                    </a:p>
                  </a:txBody>
                  <a:tcPr/>
                </a:tc>
                <a:tc>
                  <a:txBody>
                    <a:bodyPr/>
                    <a:lstStyle/>
                    <a:p>
                      <a:pPr algn="ctr"/>
                      <a:r>
                        <a:rPr lang="en-US" sz="2000" dirty="0" smtClean="0"/>
                        <a:t>15%</a:t>
                      </a:r>
                      <a:endParaRPr lang="en-US" sz="2000" dirty="0"/>
                    </a:p>
                  </a:txBody>
                  <a:tcPr/>
                </a:tc>
                <a:tc>
                  <a:txBody>
                    <a:bodyPr/>
                    <a:lstStyle/>
                    <a:p>
                      <a:pPr algn="ctr"/>
                      <a:r>
                        <a:rPr lang="en-US" sz="2000" dirty="0" smtClean="0"/>
                        <a:t>12%</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smtClean="0"/>
                        <a:t>100%</a:t>
                      </a:r>
                      <a:endParaRPr lang="en-US" sz="2000" dirty="0"/>
                    </a:p>
                  </a:txBody>
                  <a:tcPr/>
                </a:tc>
              </a:tr>
              <a:tr h="370840">
                <a:tc>
                  <a:txBody>
                    <a:bodyPr/>
                    <a:lstStyle/>
                    <a:p>
                      <a:r>
                        <a:rPr lang="en-US" dirty="0" smtClean="0"/>
                        <a:t>Suburban mixed</a:t>
                      </a:r>
                      <a:endParaRPr lang="en-US" dirty="0"/>
                    </a:p>
                  </a:txBody>
                  <a:tcPr/>
                </a:tc>
                <a:tc>
                  <a:txBody>
                    <a:bodyPr/>
                    <a:lstStyle/>
                    <a:p>
                      <a:pPr algn="ctr"/>
                      <a:r>
                        <a:rPr lang="en-US" sz="2000" dirty="0" smtClean="0"/>
                        <a:t>6%</a:t>
                      </a:r>
                      <a:endParaRPr lang="en-US" sz="2000" dirty="0"/>
                    </a:p>
                  </a:txBody>
                  <a:tcPr/>
                </a:tc>
                <a:tc>
                  <a:txBody>
                    <a:bodyPr/>
                    <a:lstStyle/>
                    <a:p>
                      <a:pPr algn="ctr"/>
                      <a:r>
                        <a:rPr lang="en-US" sz="2000" dirty="0" smtClean="0"/>
                        <a:t>10%</a:t>
                      </a:r>
                      <a:endParaRPr lang="en-US" sz="2000" dirty="0"/>
                    </a:p>
                  </a:txBody>
                  <a:tcPr/>
                </a:tc>
                <a:tc>
                  <a:txBody>
                    <a:bodyPr/>
                    <a:lstStyle/>
                    <a:p>
                      <a:pPr algn="ctr"/>
                      <a:r>
                        <a:rPr lang="en-US" sz="2000" dirty="0" smtClean="0">
                          <a:solidFill>
                            <a:srgbClr val="FF0000"/>
                          </a:solidFill>
                        </a:rPr>
                        <a:t>50%</a:t>
                      </a:r>
                      <a:endParaRPr lang="en-US" sz="2000" dirty="0">
                        <a:solidFill>
                          <a:srgbClr val="FF0000"/>
                        </a:solidFill>
                      </a:endParaRPr>
                    </a:p>
                  </a:txBody>
                  <a:tcPr/>
                </a:tc>
                <a:tc>
                  <a:txBody>
                    <a:bodyPr/>
                    <a:lstStyle/>
                    <a:p>
                      <a:pPr algn="ctr"/>
                      <a:r>
                        <a:rPr lang="en-US" sz="2000" dirty="0" smtClean="0"/>
                        <a:t>16%</a:t>
                      </a:r>
                      <a:endParaRPr lang="en-US" sz="2000" dirty="0"/>
                    </a:p>
                  </a:txBody>
                  <a:tcPr/>
                </a:tc>
                <a:tc>
                  <a:txBody>
                    <a:bodyPr/>
                    <a:lstStyle/>
                    <a:p>
                      <a:pPr algn="ctr"/>
                      <a:r>
                        <a:rPr lang="en-US" sz="2000" dirty="0" smtClean="0"/>
                        <a:t>11%</a:t>
                      </a:r>
                      <a:endParaRPr lang="en-US" sz="2000" dirty="0"/>
                    </a:p>
                  </a:txBody>
                  <a:tcPr/>
                </a:tc>
                <a:tc>
                  <a:txBody>
                    <a:bodyPr/>
                    <a:lstStyle/>
                    <a:p>
                      <a:pPr algn="ctr"/>
                      <a:r>
                        <a:rPr lang="en-US" sz="2000" dirty="0" smtClean="0"/>
                        <a:t>6%</a:t>
                      </a:r>
                      <a:endParaRPr lang="en-US" sz="2000" dirty="0"/>
                    </a:p>
                  </a:txBody>
                  <a:tcPr/>
                </a:tc>
                <a:tc>
                  <a:txBody>
                    <a:bodyPr/>
                    <a:lstStyle/>
                    <a:p>
                      <a:pPr algn="ctr"/>
                      <a:r>
                        <a:rPr lang="en-US" sz="2000" smtClean="0"/>
                        <a:t>100%</a:t>
                      </a:r>
                      <a:endParaRPr lang="en-US" sz="2000" dirty="0"/>
                    </a:p>
                  </a:txBody>
                  <a:tcPr/>
                </a:tc>
              </a:tr>
              <a:tr h="370840">
                <a:tc>
                  <a:txBody>
                    <a:bodyPr/>
                    <a:lstStyle/>
                    <a:p>
                      <a:r>
                        <a:rPr lang="en-US" dirty="0" smtClean="0"/>
                        <a:t>Suburban residential</a:t>
                      </a:r>
                      <a:endParaRPr lang="en-US" dirty="0"/>
                    </a:p>
                  </a:txBody>
                  <a:tcPr/>
                </a:tc>
                <a:tc>
                  <a:txBody>
                    <a:bodyPr/>
                    <a:lstStyle/>
                    <a:p>
                      <a:pPr algn="ctr"/>
                      <a:r>
                        <a:rPr lang="en-US" sz="2000" dirty="0" smtClean="0"/>
                        <a:t>5%</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31%</a:t>
                      </a:r>
                      <a:endParaRPr lang="en-US" sz="2000" dirty="0"/>
                    </a:p>
                  </a:txBody>
                  <a:tcPr/>
                </a:tc>
                <a:tc>
                  <a:txBody>
                    <a:bodyPr/>
                    <a:lstStyle/>
                    <a:p>
                      <a:pPr algn="ctr"/>
                      <a:r>
                        <a:rPr lang="en-US" sz="2000" dirty="0" smtClean="0">
                          <a:solidFill>
                            <a:srgbClr val="FF0000"/>
                          </a:solidFill>
                        </a:rPr>
                        <a:t>35%</a:t>
                      </a:r>
                      <a:endParaRPr lang="en-US" sz="2000" dirty="0">
                        <a:solidFill>
                          <a:srgbClr val="FF0000"/>
                        </a:solidFill>
                      </a:endParaRPr>
                    </a:p>
                  </a:txBody>
                  <a:tcPr/>
                </a:tc>
                <a:tc>
                  <a:txBody>
                    <a:bodyPr/>
                    <a:lstStyle/>
                    <a:p>
                      <a:pPr algn="ctr"/>
                      <a:r>
                        <a:rPr lang="en-US" sz="2000" dirty="0" smtClean="0"/>
                        <a:t>13%</a:t>
                      </a:r>
                      <a:endParaRPr lang="en-US" sz="2000" dirty="0"/>
                    </a:p>
                  </a:txBody>
                  <a:tcPr/>
                </a:tc>
                <a:tc>
                  <a:txBody>
                    <a:bodyPr/>
                    <a:lstStyle/>
                    <a:p>
                      <a:pPr algn="ctr"/>
                      <a:r>
                        <a:rPr lang="en-US" sz="2000" dirty="0" smtClean="0"/>
                        <a:t>10%</a:t>
                      </a:r>
                      <a:endParaRPr lang="en-US" sz="2000" dirty="0"/>
                    </a:p>
                  </a:txBody>
                  <a:tcPr/>
                </a:tc>
                <a:tc>
                  <a:txBody>
                    <a:bodyPr/>
                    <a:lstStyle/>
                    <a:p>
                      <a:pPr algn="ctr"/>
                      <a:r>
                        <a:rPr lang="en-US" sz="2000" smtClean="0"/>
                        <a:t>100%</a:t>
                      </a:r>
                      <a:endParaRPr lang="en-US" sz="2000" dirty="0"/>
                    </a:p>
                  </a:txBody>
                  <a:tcPr/>
                </a:tc>
              </a:tr>
              <a:tr h="370840">
                <a:tc>
                  <a:txBody>
                    <a:bodyPr/>
                    <a:lstStyle/>
                    <a:p>
                      <a:r>
                        <a:rPr lang="en-US" dirty="0" smtClean="0"/>
                        <a:t>Small town</a:t>
                      </a:r>
                      <a:endParaRPr lang="en-US" dirty="0"/>
                    </a:p>
                  </a:txBody>
                  <a:tcPr/>
                </a:tc>
                <a:tc>
                  <a:txBody>
                    <a:bodyPr/>
                    <a:lstStyle/>
                    <a:p>
                      <a:pPr algn="ctr"/>
                      <a:r>
                        <a:rPr lang="en-US" sz="2000" dirty="0" smtClean="0"/>
                        <a:t>3%</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12%</a:t>
                      </a:r>
                      <a:endParaRPr lang="en-US" sz="2000" dirty="0"/>
                    </a:p>
                  </a:txBody>
                  <a:tcPr/>
                </a:tc>
                <a:tc>
                  <a:txBody>
                    <a:bodyPr/>
                    <a:lstStyle/>
                    <a:p>
                      <a:pPr algn="ctr"/>
                      <a:r>
                        <a:rPr lang="en-US" sz="2000" dirty="0" smtClean="0"/>
                        <a:t>14%</a:t>
                      </a:r>
                      <a:endParaRPr lang="en-US" sz="2000" dirty="0"/>
                    </a:p>
                  </a:txBody>
                  <a:tcPr/>
                </a:tc>
                <a:tc>
                  <a:txBody>
                    <a:bodyPr/>
                    <a:lstStyle/>
                    <a:p>
                      <a:pPr algn="ctr"/>
                      <a:r>
                        <a:rPr lang="en-US" sz="2000" dirty="0" smtClean="0">
                          <a:solidFill>
                            <a:srgbClr val="FF0000"/>
                          </a:solidFill>
                        </a:rPr>
                        <a:t>38%</a:t>
                      </a:r>
                      <a:endParaRPr lang="en-US" sz="2000" dirty="0">
                        <a:solidFill>
                          <a:srgbClr val="FF0000"/>
                        </a:solidFill>
                      </a:endParaRPr>
                    </a:p>
                  </a:txBody>
                  <a:tcPr/>
                </a:tc>
                <a:tc>
                  <a:txBody>
                    <a:bodyPr/>
                    <a:lstStyle/>
                    <a:p>
                      <a:pPr algn="ctr"/>
                      <a:r>
                        <a:rPr lang="en-US" sz="2000" dirty="0" smtClean="0"/>
                        <a:t>32%</a:t>
                      </a:r>
                      <a:endParaRPr lang="en-US" sz="2000" dirty="0"/>
                    </a:p>
                  </a:txBody>
                  <a:tcPr/>
                </a:tc>
                <a:tc>
                  <a:txBody>
                    <a:bodyPr/>
                    <a:lstStyle/>
                    <a:p>
                      <a:pPr algn="ctr"/>
                      <a:r>
                        <a:rPr lang="en-US" sz="2000" smtClean="0"/>
                        <a:t>100%</a:t>
                      </a:r>
                      <a:endParaRPr lang="en-US" sz="2000" dirty="0"/>
                    </a:p>
                  </a:txBody>
                  <a:tcPr/>
                </a:tc>
              </a:tr>
              <a:tr h="370840">
                <a:tc>
                  <a:txBody>
                    <a:bodyPr/>
                    <a:lstStyle/>
                    <a:p>
                      <a:r>
                        <a:rPr lang="en-US" dirty="0" smtClean="0"/>
                        <a:t>Rural area</a:t>
                      </a:r>
                      <a:endParaRPr lang="en-US" dirty="0"/>
                    </a:p>
                  </a:txBody>
                  <a:tcPr/>
                </a:tc>
                <a:tc>
                  <a:txBody>
                    <a:bodyPr/>
                    <a:lstStyle/>
                    <a:p>
                      <a:pPr algn="ctr"/>
                      <a:r>
                        <a:rPr lang="en-US" sz="2000" dirty="0" smtClean="0"/>
                        <a:t>0%</a:t>
                      </a:r>
                      <a:endParaRPr lang="en-US" sz="2000" dirty="0"/>
                    </a:p>
                  </a:txBody>
                  <a:tcPr/>
                </a:tc>
                <a:tc>
                  <a:txBody>
                    <a:bodyPr/>
                    <a:lstStyle/>
                    <a:p>
                      <a:pPr algn="ctr"/>
                      <a:r>
                        <a:rPr lang="en-US" sz="2000" dirty="0" smtClean="0"/>
                        <a:t>4%</a:t>
                      </a:r>
                      <a:endParaRPr lang="en-US" sz="2000" dirty="0"/>
                    </a:p>
                  </a:txBody>
                  <a:tcPr/>
                </a:tc>
                <a:tc>
                  <a:txBody>
                    <a:bodyPr/>
                    <a:lstStyle/>
                    <a:p>
                      <a:pPr algn="ctr"/>
                      <a:r>
                        <a:rPr lang="en-US" sz="2000" dirty="0" smtClean="0"/>
                        <a:t>15%</a:t>
                      </a:r>
                      <a:endParaRPr lang="en-US" sz="2000" dirty="0"/>
                    </a:p>
                  </a:txBody>
                  <a:tcPr/>
                </a:tc>
                <a:tc>
                  <a:txBody>
                    <a:bodyPr/>
                    <a:lstStyle/>
                    <a:p>
                      <a:pPr algn="ctr"/>
                      <a:r>
                        <a:rPr lang="en-US" sz="2000" dirty="0" smtClean="0"/>
                        <a:t>11%</a:t>
                      </a:r>
                      <a:endParaRPr lang="en-US" sz="2000" dirty="0"/>
                    </a:p>
                  </a:txBody>
                  <a:tcPr/>
                </a:tc>
                <a:tc>
                  <a:txBody>
                    <a:bodyPr/>
                    <a:lstStyle/>
                    <a:p>
                      <a:pPr algn="ctr"/>
                      <a:r>
                        <a:rPr lang="en-US" sz="2000" dirty="0" smtClean="0"/>
                        <a:t>4%</a:t>
                      </a:r>
                      <a:endParaRPr lang="en-US" sz="2000" dirty="0"/>
                    </a:p>
                  </a:txBody>
                  <a:tcPr/>
                </a:tc>
                <a:tc>
                  <a:txBody>
                    <a:bodyPr/>
                    <a:lstStyle/>
                    <a:p>
                      <a:pPr algn="ctr"/>
                      <a:r>
                        <a:rPr lang="en-US" sz="2000" dirty="0" smtClean="0">
                          <a:solidFill>
                            <a:srgbClr val="FF0000"/>
                          </a:solidFill>
                        </a:rPr>
                        <a:t>67%</a:t>
                      </a:r>
                      <a:endParaRPr lang="en-US" sz="2000" dirty="0">
                        <a:solidFill>
                          <a:srgbClr val="FF0000"/>
                        </a:solidFill>
                      </a:endParaRPr>
                    </a:p>
                  </a:txBody>
                  <a:tcPr/>
                </a:tc>
                <a:tc>
                  <a:txBody>
                    <a:bodyPr/>
                    <a:lstStyle/>
                    <a:p>
                      <a:pPr algn="ctr"/>
                      <a:r>
                        <a:rPr lang="en-US" sz="2000" dirty="0" smtClean="0"/>
                        <a:t>100%</a:t>
                      </a:r>
                      <a:endParaRPr lang="en-US" sz="2000" dirty="0"/>
                    </a:p>
                  </a:txBody>
                  <a:tcPr/>
                </a:tc>
              </a:tr>
            </a:tbl>
          </a:graphicData>
        </a:graphic>
      </p:graphicFrame>
      <p:sp>
        <p:nvSpPr>
          <p:cNvPr id="6" name="Content Placeholder 3"/>
          <p:cNvSpPr txBox="1">
            <a:spLocks/>
          </p:cNvSpPr>
          <p:nvPr/>
        </p:nvSpPr>
        <p:spPr bwMode="auto">
          <a:xfrm>
            <a:off x="3926011" y="1616017"/>
            <a:ext cx="3173482" cy="471048"/>
          </a:xfrm>
          <a:prstGeom prst="rect">
            <a:avLst/>
          </a:prstGeom>
          <a:noFill/>
          <a:ln w="9525">
            <a:noFill/>
            <a:miter lim="800000"/>
            <a:headEnd/>
            <a:tailEnd/>
          </a:ln>
        </p:spPr>
        <p:txBody>
          <a:bodyPr vert="horz" wrap="square" lIns="91429" tIns="45714" rIns="91429" bIns="45714" numCol="1" anchor="t" anchorCtr="0" compatLnSpc="1">
            <a:prstTxWarp prst="textNoShape">
              <a:avLst/>
            </a:prstTxWarp>
            <a:normAutofit/>
          </a:bodyPr>
          <a:lstStyle>
            <a:lvl1pPr marL="285750" indent="-285750" algn="l" defTabSz="914608" rtl="0" eaLnBrk="1" fontAlgn="base" hangingPunct="1">
              <a:spcBef>
                <a:spcPct val="20000"/>
              </a:spcBef>
              <a:spcAft>
                <a:spcPct val="0"/>
              </a:spcAft>
              <a:buFont typeface="Wingdings" pitchFamily="2" charset="2"/>
              <a:buChar char="§"/>
              <a:defRPr sz="2200" b="1" baseline="0">
                <a:solidFill>
                  <a:schemeClr val="accent1"/>
                </a:solidFill>
                <a:latin typeface="Candara" pitchFamily="34" charset="0"/>
                <a:ea typeface="MS PGothic" pitchFamily="34" charset="-128"/>
                <a:cs typeface="+mn-cs"/>
              </a:defRPr>
            </a:lvl1pPr>
            <a:lvl2pPr marL="685244" indent="-227940" algn="l" defTabSz="914608" rtl="0" eaLnBrk="1" fontAlgn="base" hangingPunct="1">
              <a:spcBef>
                <a:spcPct val="20000"/>
              </a:spcBef>
              <a:spcAft>
                <a:spcPct val="0"/>
              </a:spcAft>
              <a:buChar char="–"/>
              <a:defRPr sz="2000">
                <a:solidFill>
                  <a:srgbClr val="333333"/>
                </a:solidFill>
                <a:latin typeface="Candara" pitchFamily="34" charset="0"/>
                <a:ea typeface="MS PGothic" pitchFamily="34" charset="-128"/>
                <a:cs typeface="+mn-cs"/>
              </a:defRPr>
            </a:lvl2pPr>
            <a:lvl3pPr marL="1092686" indent="-178078" algn="l" defTabSz="914608" rtl="0" eaLnBrk="1" fontAlgn="base" hangingPunct="1">
              <a:spcBef>
                <a:spcPct val="20000"/>
              </a:spcBef>
              <a:spcAft>
                <a:spcPct val="0"/>
              </a:spcAft>
              <a:buFont typeface="Times" pitchFamily="-112" charset="0"/>
              <a:buChar char="•"/>
              <a:defRPr sz="1800">
                <a:solidFill>
                  <a:srgbClr val="333333"/>
                </a:solidFill>
                <a:latin typeface="Candara" pitchFamily="34" charset="0"/>
                <a:ea typeface="MS PGothic" pitchFamily="34" charset="-128"/>
                <a:cs typeface="+mn-cs"/>
              </a:defRPr>
            </a:lvl3pPr>
            <a:lvl4pPr marL="1434595" indent="-178078" algn="l" defTabSz="914608" rtl="0" eaLnBrk="1" fontAlgn="base" hangingPunct="1">
              <a:spcBef>
                <a:spcPct val="20000"/>
              </a:spcBef>
              <a:spcAft>
                <a:spcPct val="0"/>
              </a:spcAft>
              <a:buFont typeface="Wingdings" pitchFamily="2" charset="2"/>
              <a:buChar char="§"/>
              <a:defRPr sz="1800">
                <a:solidFill>
                  <a:srgbClr val="333333"/>
                </a:solidFill>
                <a:latin typeface="+mn-lt"/>
                <a:ea typeface="MS PGothic" pitchFamily="34" charset="-128"/>
                <a:cs typeface="+mn-cs"/>
              </a:defRPr>
            </a:lvl4pPr>
            <a:lvl5pPr marL="1777929" indent="-178078" algn="l" defTabSz="914608" rtl="0" eaLnBrk="1" fontAlgn="base" hangingPunct="1">
              <a:spcBef>
                <a:spcPct val="20000"/>
              </a:spcBef>
              <a:spcAft>
                <a:spcPct val="0"/>
              </a:spcAft>
              <a:buFont typeface="Calibri" pitchFamily="34" charset="0"/>
              <a:buChar char="–"/>
              <a:defRPr sz="1800">
                <a:solidFill>
                  <a:srgbClr val="333333"/>
                </a:solidFill>
                <a:latin typeface="+mn-lt"/>
                <a:ea typeface="MS PGothic" pitchFamily="34" charset="-128"/>
                <a:cs typeface="+mn-cs"/>
              </a:defRPr>
            </a:lvl5pPr>
            <a:lvl6pPr marL="2005868" indent="-159558" algn="l" rtl="0" eaLnBrk="1" fontAlgn="base" hangingPunct="1">
              <a:spcBef>
                <a:spcPct val="20000"/>
              </a:spcBef>
              <a:spcAft>
                <a:spcPct val="0"/>
              </a:spcAft>
              <a:buChar char="»"/>
              <a:defRPr sz="1400">
                <a:solidFill>
                  <a:srgbClr val="5F5F5F"/>
                </a:solidFill>
                <a:latin typeface="+mn-lt"/>
                <a:ea typeface="+mn-ea"/>
                <a:cs typeface="+mn-cs"/>
              </a:defRPr>
            </a:lvl6pPr>
            <a:lvl7pPr marL="2416160" indent="-159558" algn="l" rtl="0" eaLnBrk="1" fontAlgn="base" hangingPunct="1">
              <a:spcBef>
                <a:spcPct val="20000"/>
              </a:spcBef>
              <a:spcAft>
                <a:spcPct val="0"/>
              </a:spcAft>
              <a:buChar char="»"/>
              <a:defRPr sz="1400">
                <a:solidFill>
                  <a:srgbClr val="5F5F5F"/>
                </a:solidFill>
                <a:latin typeface="+mn-lt"/>
                <a:ea typeface="+mn-ea"/>
                <a:cs typeface="+mn-cs"/>
              </a:defRPr>
            </a:lvl7pPr>
            <a:lvl8pPr marL="2826451" indent="-159558" algn="l" rtl="0" eaLnBrk="1" fontAlgn="base" hangingPunct="1">
              <a:spcBef>
                <a:spcPct val="20000"/>
              </a:spcBef>
              <a:spcAft>
                <a:spcPct val="0"/>
              </a:spcAft>
              <a:buChar char="»"/>
              <a:defRPr sz="1400">
                <a:solidFill>
                  <a:srgbClr val="5F5F5F"/>
                </a:solidFill>
                <a:latin typeface="+mn-lt"/>
                <a:ea typeface="+mn-ea"/>
                <a:cs typeface="+mn-cs"/>
              </a:defRPr>
            </a:lvl8pPr>
            <a:lvl9pPr marL="3236742" indent="-159558" algn="l" rtl="0" eaLnBrk="1" fontAlgn="base" hangingPunct="1">
              <a:spcBef>
                <a:spcPct val="20000"/>
              </a:spcBef>
              <a:spcAft>
                <a:spcPct val="0"/>
              </a:spcAft>
              <a:buChar char="»"/>
              <a:defRPr sz="1400">
                <a:solidFill>
                  <a:srgbClr val="5F5F5F"/>
                </a:solidFill>
                <a:latin typeface="+mn-lt"/>
                <a:ea typeface="+mn-ea"/>
                <a:cs typeface="+mn-cs"/>
              </a:defRPr>
            </a:lvl9pPr>
          </a:lstStyle>
          <a:p>
            <a:pPr marL="0" indent="0">
              <a:buNone/>
            </a:pPr>
            <a:r>
              <a:rPr lang="en-US" sz="2000" i="1" kern="0" dirty="0" smtClean="0">
                <a:solidFill>
                  <a:schemeClr val="tx1"/>
                </a:solidFill>
              </a:rPr>
              <a:t>Ideal Home Location</a:t>
            </a:r>
          </a:p>
        </p:txBody>
      </p:sp>
      <p:sp>
        <p:nvSpPr>
          <p:cNvPr id="7" name="Content Placeholder 3"/>
          <p:cNvSpPr txBox="1">
            <a:spLocks/>
          </p:cNvSpPr>
          <p:nvPr/>
        </p:nvSpPr>
        <p:spPr bwMode="auto">
          <a:xfrm>
            <a:off x="0" y="3422056"/>
            <a:ext cx="1246910" cy="1156858"/>
          </a:xfrm>
          <a:prstGeom prst="rect">
            <a:avLst/>
          </a:prstGeom>
          <a:noFill/>
          <a:ln w="9525">
            <a:noFill/>
            <a:miter lim="800000"/>
            <a:headEnd/>
            <a:tailEnd/>
          </a:ln>
        </p:spPr>
        <p:txBody>
          <a:bodyPr vert="horz" wrap="square" lIns="91429" tIns="45714" rIns="91429" bIns="45714" numCol="1" anchor="t" anchorCtr="0" compatLnSpc="1">
            <a:prstTxWarp prst="textNoShape">
              <a:avLst/>
            </a:prstTxWarp>
            <a:normAutofit/>
          </a:bodyPr>
          <a:lstStyle>
            <a:lvl1pPr marL="285750" indent="-285750" algn="l" defTabSz="914608" rtl="0" eaLnBrk="1" fontAlgn="base" hangingPunct="1">
              <a:spcBef>
                <a:spcPct val="20000"/>
              </a:spcBef>
              <a:spcAft>
                <a:spcPct val="0"/>
              </a:spcAft>
              <a:buFont typeface="Wingdings" pitchFamily="2" charset="2"/>
              <a:buChar char="§"/>
              <a:defRPr sz="2200" b="1" baseline="0">
                <a:solidFill>
                  <a:schemeClr val="accent1"/>
                </a:solidFill>
                <a:latin typeface="Candara" pitchFamily="34" charset="0"/>
                <a:ea typeface="MS PGothic" pitchFamily="34" charset="-128"/>
                <a:cs typeface="+mn-cs"/>
              </a:defRPr>
            </a:lvl1pPr>
            <a:lvl2pPr marL="685244" indent="-227940" algn="l" defTabSz="914608" rtl="0" eaLnBrk="1" fontAlgn="base" hangingPunct="1">
              <a:spcBef>
                <a:spcPct val="20000"/>
              </a:spcBef>
              <a:spcAft>
                <a:spcPct val="0"/>
              </a:spcAft>
              <a:buChar char="–"/>
              <a:defRPr sz="2000">
                <a:solidFill>
                  <a:srgbClr val="333333"/>
                </a:solidFill>
                <a:latin typeface="Candara" pitchFamily="34" charset="0"/>
                <a:ea typeface="MS PGothic" pitchFamily="34" charset="-128"/>
                <a:cs typeface="+mn-cs"/>
              </a:defRPr>
            </a:lvl2pPr>
            <a:lvl3pPr marL="1092686" indent="-178078" algn="l" defTabSz="914608" rtl="0" eaLnBrk="1" fontAlgn="base" hangingPunct="1">
              <a:spcBef>
                <a:spcPct val="20000"/>
              </a:spcBef>
              <a:spcAft>
                <a:spcPct val="0"/>
              </a:spcAft>
              <a:buFont typeface="Times" pitchFamily="-112" charset="0"/>
              <a:buChar char="•"/>
              <a:defRPr sz="1800">
                <a:solidFill>
                  <a:srgbClr val="333333"/>
                </a:solidFill>
                <a:latin typeface="Candara" pitchFamily="34" charset="0"/>
                <a:ea typeface="MS PGothic" pitchFamily="34" charset="-128"/>
                <a:cs typeface="+mn-cs"/>
              </a:defRPr>
            </a:lvl3pPr>
            <a:lvl4pPr marL="1434595" indent="-178078" algn="l" defTabSz="914608" rtl="0" eaLnBrk="1" fontAlgn="base" hangingPunct="1">
              <a:spcBef>
                <a:spcPct val="20000"/>
              </a:spcBef>
              <a:spcAft>
                <a:spcPct val="0"/>
              </a:spcAft>
              <a:buFont typeface="Wingdings" pitchFamily="2" charset="2"/>
              <a:buChar char="§"/>
              <a:defRPr sz="1800">
                <a:solidFill>
                  <a:srgbClr val="333333"/>
                </a:solidFill>
                <a:latin typeface="+mn-lt"/>
                <a:ea typeface="MS PGothic" pitchFamily="34" charset="-128"/>
                <a:cs typeface="+mn-cs"/>
              </a:defRPr>
            </a:lvl4pPr>
            <a:lvl5pPr marL="1777929" indent="-178078" algn="l" defTabSz="914608" rtl="0" eaLnBrk="1" fontAlgn="base" hangingPunct="1">
              <a:spcBef>
                <a:spcPct val="20000"/>
              </a:spcBef>
              <a:spcAft>
                <a:spcPct val="0"/>
              </a:spcAft>
              <a:buFont typeface="Calibri" pitchFamily="34" charset="0"/>
              <a:buChar char="–"/>
              <a:defRPr sz="1800">
                <a:solidFill>
                  <a:srgbClr val="333333"/>
                </a:solidFill>
                <a:latin typeface="+mn-lt"/>
                <a:ea typeface="MS PGothic" pitchFamily="34" charset="-128"/>
                <a:cs typeface="+mn-cs"/>
              </a:defRPr>
            </a:lvl5pPr>
            <a:lvl6pPr marL="2005868" indent="-159558" algn="l" rtl="0" eaLnBrk="1" fontAlgn="base" hangingPunct="1">
              <a:spcBef>
                <a:spcPct val="20000"/>
              </a:spcBef>
              <a:spcAft>
                <a:spcPct val="0"/>
              </a:spcAft>
              <a:buChar char="»"/>
              <a:defRPr sz="1400">
                <a:solidFill>
                  <a:srgbClr val="5F5F5F"/>
                </a:solidFill>
                <a:latin typeface="+mn-lt"/>
                <a:ea typeface="+mn-ea"/>
                <a:cs typeface="+mn-cs"/>
              </a:defRPr>
            </a:lvl6pPr>
            <a:lvl7pPr marL="2416160" indent="-159558" algn="l" rtl="0" eaLnBrk="1" fontAlgn="base" hangingPunct="1">
              <a:spcBef>
                <a:spcPct val="20000"/>
              </a:spcBef>
              <a:spcAft>
                <a:spcPct val="0"/>
              </a:spcAft>
              <a:buChar char="»"/>
              <a:defRPr sz="1400">
                <a:solidFill>
                  <a:srgbClr val="5F5F5F"/>
                </a:solidFill>
                <a:latin typeface="+mn-lt"/>
                <a:ea typeface="+mn-ea"/>
                <a:cs typeface="+mn-cs"/>
              </a:defRPr>
            </a:lvl7pPr>
            <a:lvl8pPr marL="2826451" indent="-159558" algn="l" rtl="0" eaLnBrk="1" fontAlgn="base" hangingPunct="1">
              <a:spcBef>
                <a:spcPct val="20000"/>
              </a:spcBef>
              <a:spcAft>
                <a:spcPct val="0"/>
              </a:spcAft>
              <a:buChar char="»"/>
              <a:defRPr sz="1400">
                <a:solidFill>
                  <a:srgbClr val="5F5F5F"/>
                </a:solidFill>
                <a:latin typeface="+mn-lt"/>
                <a:ea typeface="+mn-ea"/>
                <a:cs typeface="+mn-cs"/>
              </a:defRPr>
            </a:lvl8pPr>
            <a:lvl9pPr marL="3236742" indent="-159558" algn="l" rtl="0" eaLnBrk="1" fontAlgn="base" hangingPunct="1">
              <a:spcBef>
                <a:spcPct val="20000"/>
              </a:spcBef>
              <a:spcAft>
                <a:spcPct val="0"/>
              </a:spcAft>
              <a:buChar char="»"/>
              <a:defRPr sz="1400">
                <a:solidFill>
                  <a:srgbClr val="5F5F5F"/>
                </a:solidFill>
                <a:latin typeface="+mn-lt"/>
                <a:ea typeface="+mn-ea"/>
                <a:cs typeface="+mn-cs"/>
              </a:defRPr>
            </a:lvl9pPr>
          </a:lstStyle>
          <a:p>
            <a:pPr marL="0" indent="0">
              <a:buNone/>
            </a:pPr>
            <a:r>
              <a:rPr lang="en-US" sz="2000" i="1" kern="0" dirty="0" smtClean="0">
                <a:solidFill>
                  <a:schemeClr val="tx1"/>
                </a:solidFill>
              </a:rPr>
              <a:t>Current</a:t>
            </a:r>
            <a:br>
              <a:rPr lang="en-US" sz="2000" i="1" kern="0" dirty="0" smtClean="0">
                <a:solidFill>
                  <a:schemeClr val="tx1"/>
                </a:solidFill>
              </a:rPr>
            </a:br>
            <a:r>
              <a:rPr lang="en-US" sz="2000" i="1" kern="0" dirty="0" smtClean="0">
                <a:solidFill>
                  <a:schemeClr val="tx1"/>
                </a:solidFill>
              </a:rPr>
              <a:t>Home</a:t>
            </a:r>
            <a:br>
              <a:rPr lang="en-US" sz="2000" i="1" kern="0" dirty="0" smtClean="0">
                <a:solidFill>
                  <a:schemeClr val="tx1"/>
                </a:solidFill>
              </a:rPr>
            </a:br>
            <a:r>
              <a:rPr lang="en-US" sz="2000" i="1" kern="0" dirty="0" smtClean="0">
                <a:solidFill>
                  <a:schemeClr val="tx1"/>
                </a:solidFill>
              </a:rPr>
              <a:t>Location</a:t>
            </a:r>
          </a:p>
        </p:txBody>
      </p:sp>
      <p:sp>
        <p:nvSpPr>
          <p:cNvPr id="5" name="TextBox 4"/>
          <p:cNvSpPr txBox="1"/>
          <p:nvPr/>
        </p:nvSpPr>
        <p:spPr>
          <a:xfrm>
            <a:off x="1246910" y="6141027"/>
            <a:ext cx="6182590" cy="261610"/>
          </a:xfrm>
          <a:prstGeom prst="rect">
            <a:avLst/>
          </a:prstGeom>
          <a:noFill/>
        </p:spPr>
        <p:txBody>
          <a:bodyPr wrap="square" rtlCol="0">
            <a:spAutoFit/>
          </a:bodyPr>
          <a:lstStyle/>
          <a:p>
            <a:r>
              <a:rPr lang="en-US" sz="1100" i="1" dirty="0" smtClean="0"/>
              <a:t>(Small town n=73, rural area n=27)</a:t>
            </a:r>
            <a:endParaRPr lang="en-US" sz="1100" i="1" dirty="0"/>
          </a:p>
        </p:txBody>
      </p:sp>
      <p:sp>
        <p:nvSpPr>
          <p:cNvPr id="8" name="Oval 7"/>
          <p:cNvSpPr/>
          <p:nvPr/>
        </p:nvSpPr>
        <p:spPr bwMode="auto">
          <a:xfrm>
            <a:off x="7299640" y="5294345"/>
            <a:ext cx="694444" cy="45458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sp>
        <p:nvSpPr>
          <p:cNvPr id="9" name="Oval 8"/>
          <p:cNvSpPr/>
          <p:nvPr/>
        </p:nvSpPr>
        <p:spPr bwMode="auto">
          <a:xfrm>
            <a:off x="3337240" y="3194761"/>
            <a:ext cx="694444" cy="45458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cxnSp>
        <p:nvCxnSpPr>
          <p:cNvPr id="10" name="Straight Arrow Connector 9"/>
          <p:cNvCxnSpPr/>
          <p:nvPr/>
        </p:nvCxnSpPr>
        <p:spPr bwMode="auto">
          <a:xfrm>
            <a:off x="3587156" y="3008098"/>
            <a:ext cx="4059706"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a:off x="2198979" y="3309257"/>
            <a:ext cx="0" cy="221238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flipH="1" flipV="1">
            <a:off x="3348158" y="4000485"/>
            <a:ext cx="21836" cy="57842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04538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The MDS Components</a:t>
            </a:r>
            <a:endParaRPr lang="en-US" dirty="0">
              <a:latin typeface="+mn-lt"/>
            </a:endParaRPr>
          </a:p>
        </p:txBody>
      </p:sp>
      <p:sp>
        <p:nvSpPr>
          <p:cNvPr id="25" name="Content Placeholder 3"/>
          <p:cNvSpPr txBox="1">
            <a:spLocks/>
          </p:cNvSpPr>
          <p:nvPr/>
        </p:nvSpPr>
        <p:spPr>
          <a:xfrm>
            <a:off x="400140" y="852544"/>
            <a:ext cx="8145145" cy="1923313"/>
          </a:xfrm>
          <a:prstGeom prst="rect">
            <a:avLst/>
          </a:prstGeom>
        </p:spPr>
        <p:txBody>
          <a:bodyPr>
            <a:normAutofit fontScale="92500" lnSpcReduction="10000"/>
          </a:bodyPr>
          <a:lstStyle>
            <a:lvl1pPr marL="285750" indent="-285750" algn="l" defTabSz="914608" rtl="0" eaLnBrk="1" fontAlgn="base" hangingPunct="1">
              <a:spcBef>
                <a:spcPct val="20000"/>
              </a:spcBef>
              <a:spcAft>
                <a:spcPct val="0"/>
              </a:spcAft>
              <a:buFont typeface="Wingdings" pitchFamily="2" charset="2"/>
              <a:buChar char="§"/>
              <a:defRPr sz="2200" b="1" baseline="0">
                <a:solidFill>
                  <a:schemeClr val="accent1"/>
                </a:solidFill>
                <a:latin typeface="Candara" pitchFamily="34" charset="0"/>
                <a:ea typeface="MS PGothic" pitchFamily="34" charset="-128"/>
                <a:cs typeface="+mn-cs"/>
              </a:defRPr>
            </a:lvl1pPr>
            <a:lvl2pPr marL="685244" indent="-227940" algn="l" defTabSz="914608" rtl="0" eaLnBrk="1" fontAlgn="base" hangingPunct="1">
              <a:spcBef>
                <a:spcPct val="20000"/>
              </a:spcBef>
              <a:spcAft>
                <a:spcPct val="0"/>
              </a:spcAft>
              <a:buChar char="–"/>
              <a:defRPr sz="2000">
                <a:solidFill>
                  <a:srgbClr val="333333"/>
                </a:solidFill>
                <a:latin typeface="Candara" pitchFamily="34" charset="0"/>
                <a:ea typeface="MS PGothic" pitchFamily="34" charset="-128"/>
                <a:cs typeface="+mn-cs"/>
              </a:defRPr>
            </a:lvl2pPr>
            <a:lvl3pPr marL="1092686" indent="-178078" algn="l" defTabSz="914608" rtl="0" eaLnBrk="1" fontAlgn="base" hangingPunct="1">
              <a:spcBef>
                <a:spcPct val="20000"/>
              </a:spcBef>
              <a:spcAft>
                <a:spcPct val="0"/>
              </a:spcAft>
              <a:buFont typeface="Times" pitchFamily="-112" charset="0"/>
              <a:buChar char="•"/>
              <a:defRPr sz="1800">
                <a:solidFill>
                  <a:srgbClr val="333333"/>
                </a:solidFill>
                <a:latin typeface="Candara" pitchFamily="34" charset="0"/>
                <a:ea typeface="MS PGothic" pitchFamily="34" charset="-128"/>
                <a:cs typeface="+mn-cs"/>
              </a:defRPr>
            </a:lvl3pPr>
            <a:lvl4pPr marL="1434595" indent="-178078" algn="l" defTabSz="914608" rtl="0" eaLnBrk="1" fontAlgn="base" hangingPunct="1">
              <a:spcBef>
                <a:spcPct val="20000"/>
              </a:spcBef>
              <a:spcAft>
                <a:spcPct val="0"/>
              </a:spcAft>
              <a:buFont typeface="Wingdings" pitchFamily="2" charset="2"/>
              <a:buChar char="§"/>
              <a:defRPr sz="1800">
                <a:solidFill>
                  <a:srgbClr val="333333"/>
                </a:solidFill>
                <a:latin typeface="+mn-lt"/>
                <a:ea typeface="MS PGothic" pitchFamily="34" charset="-128"/>
                <a:cs typeface="+mn-cs"/>
              </a:defRPr>
            </a:lvl4pPr>
            <a:lvl5pPr marL="1777929" indent="-178078" algn="l" defTabSz="914608" rtl="0" eaLnBrk="1" fontAlgn="base" hangingPunct="1">
              <a:spcBef>
                <a:spcPct val="20000"/>
              </a:spcBef>
              <a:spcAft>
                <a:spcPct val="0"/>
              </a:spcAft>
              <a:buFont typeface="Calibri" pitchFamily="34" charset="0"/>
              <a:buChar char="–"/>
              <a:defRPr sz="1800">
                <a:solidFill>
                  <a:srgbClr val="333333"/>
                </a:solidFill>
                <a:latin typeface="+mn-lt"/>
                <a:ea typeface="MS PGothic" pitchFamily="34" charset="-128"/>
                <a:cs typeface="+mn-cs"/>
              </a:defRPr>
            </a:lvl5pPr>
            <a:lvl6pPr marL="2005868" indent="-159558" algn="l" rtl="0" eaLnBrk="1" fontAlgn="base" hangingPunct="1">
              <a:spcBef>
                <a:spcPct val="20000"/>
              </a:spcBef>
              <a:spcAft>
                <a:spcPct val="0"/>
              </a:spcAft>
              <a:buChar char="»"/>
              <a:defRPr sz="1400">
                <a:solidFill>
                  <a:srgbClr val="5F5F5F"/>
                </a:solidFill>
                <a:latin typeface="+mn-lt"/>
                <a:ea typeface="+mn-ea"/>
                <a:cs typeface="+mn-cs"/>
              </a:defRPr>
            </a:lvl6pPr>
            <a:lvl7pPr marL="2416160" indent="-159558" algn="l" rtl="0" eaLnBrk="1" fontAlgn="base" hangingPunct="1">
              <a:spcBef>
                <a:spcPct val="20000"/>
              </a:spcBef>
              <a:spcAft>
                <a:spcPct val="0"/>
              </a:spcAft>
              <a:buChar char="»"/>
              <a:defRPr sz="1400">
                <a:solidFill>
                  <a:srgbClr val="5F5F5F"/>
                </a:solidFill>
                <a:latin typeface="+mn-lt"/>
                <a:ea typeface="+mn-ea"/>
                <a:cs typeface="+mn-cs"/>
              </a:defRPr>
            </a:lvl7pPr>
            <a:lvl8pPr marL="2826451" indent="-159558" algn="l" rtl="0" eaLnBrk="1" fontAlgn="base" hangingPunct="1">
              <a:spcBef>
                <a:spcPct val="20000"/>
              </a:spcBef>
              <a:spcAft>
                <a:spcPct val="0"/>
              </a:spcAft>
              <a:buChar char="»"/>
              <a:defRPr sz="1400">
                <a:solidFill>
                  <a:srgbClr val="5F5F5F"/>
                </a:solidFill>
                <a:latin typeface="+mn-lt"/>
                <a:ea typeface="+mn-ea"/>
                <a:cs typeface="+mn-cs"/>
              </a:defRPr>
            </a:lvl8pPr>
            <a:lvl9pPr marL="3236742" indent="-159558" algn="l" rtl="0" eaLnBrk="1" fontAlgn="base" hangingPunct="1">
              <a:spcBef>
                <a:spcPct val="20000"/>
              </a:spcBef>
              <a:spcAft>
                <a:spcPct val="0"/>
              </a:spcAft>
              <a:buChar char="»"/>
              <a:defRPr sz="1400">
                <a:solidFill>
                  <a:srgbClr val="5F5F5F"/>
                </a:solidFill>
                <a:latin typeface="+mn-lt"/>
                <a:ea typeface="+mn-ea"/>
                <a:cs typeface="+mn-cs"/>
              </a:defRPr>
            </a:lvl9pPr>
          </a:lstStyle>
          <a:p>
            <a:r>
              <a:rPr lang="en-US" kern="0" dirty="0" smtClean="0"/>
              <a:t>Simplified, MDS is a </a:t>
            </a:r>
            <a:r>
              <a:rPr lang="en-US" kern="0" dirty="0"/>
              <a:t>3</a:t>
            </a:r>
            <a:r>
              <a:rPr lang="en-US" kern="0" dirty="0" smtClean="0"/>
              <a:t>-step process:</a:t>
            </a:r>
          </a:p>
          <a:p>
            <a:pPr lvl="1"/>
            <a:r>
              <a:rPr lang="en-US" kern="0" dirty="0" smtClean="0"/>
              <a:t>Input, iteration, &amp; output</a:t>
            </a:r>
          </a:p>
          <a:p>
            <a:r>
              <a:rPr lang="en-US" kern="0" dirty="0" smtClean="0"/>
              <a:t>Step 1: Formatting matrix input</a:t>
            </a:r>
          </a:p>
          <a:p>
            <a:pPr lvl="1"/>
            <a:r>
              <a:rPr lang="en-US" dirty="0" smtClean="0"/>
              <a:t>Distances</a:t>
            </a:r>
            <a:r>
              <a:rPr lang="en-US" dirty="0"/>
              <a:t>, frequencies, </a:t>
            </a:r>
            <a:r>
              <a:rPr lang="en-US" dirty="0" smtClean="0"/>
              <a:t>means, ratings</a:t>
            </a:r>
            <a:r>
              <a:rPr lang="en-US" dirty="0"/>
              <a:t>, rankings, proportions, </a:t>
            </a:r>
            <a:r>
              <a:rPr lang="en-US" dirty="0" smtClean="0"/>
              <a:t>correlations</a:t>
            </a:r>
          </a:p>
          <a:p>
            <a:pPr lvl="1"/>
            <a:r>
              <a:rPr lang="en-US" kern="0" dirty="0"/>
              <a:t>Matrix with differences between pairs of objects (e.g. area types)</a:t>
            </a:r>
          </a:p>
          <a:p>
            <a:pPr lvl="1"/>
            <a:endParaRPr lang="en-US" kern="0" dirty="0" smtClean="0"/>
          </a:p>
          <a:p>
            <a:pPr marL="0" indent="0">
              <a:buFont typeface="Wingdings" pitchFamily="2" charset="2"/>
              <a:buNone/>
            </a:pPr>
            <a:endParaRPr lang="en-US" kern="0" dirty="0" smtClean="0"/>
          </a:p>
        </p:txBody>
      </p:sp>
      <p:grpSp>
        <p:nvGrpSpPr>
          <p:cNvPr id="3" name="Group 2"/>
          <p:cNvGrpSpPr/>
          <p:nvPr/>
        </p:nvGrpSpPr>
        <p:grpSpPr>
          <a:xfrm>
            <a:off x="740240" y="2885605"/>
            <a:ext cx="7630088" cy="2087667"/>
            <a:chOff x="740240" y="2885605"/>
            <a:chExt cx="7630088" cy="2087667"/>
          </a:xfrm>
        </p:grpSpPr>
        <p:sp>
          <p:nvSpPr>
            <p:cNvPr id="29" name="TextBox 28"/>
            <p:cNvSpPr txBox="1"/>
            <p:nvPr/>
          </p:nvSpPr>
          <p:spPr>
            <a:xfrm>
              <a:off x="740240" y="3888772"/>
              <a:ext cx="1181100" cy="738664"/>
            </a:xfrm>
            <a:prstGeom prst="rect">
              <a:avLst/>
            </a:prstGeom>
            <a:noFill/>
          </p:spPr>
          <p:txBody>
            <a:bodyPr wrap="square" rtlCol="0">
              <a:spAutoFit/>
            </a:bodyPr>
            <a:lstStyle/>
            <a:p>
              <a:r>
                <a:rPr lang="en-US" sz="1400" dirty="0" smtClean="0">
                  <a:latin typeface="+mn-lt"/>
                </a:rPr>
                <a:t>Rows = </a:t>
              </a:r>
            </a:p>
            <a:p>
              <a:r>
                <a:rPr lang="en-US" sz="1400" dirty="0" smtClean="0">
                  <a:latin typeface="+mn-lt"/>
                </a:rPr>
                <a:t>Objects to map</a:t>
              </a:r>
              <a:endParaRPr lang="en-US" sz="1400" dirty="0">
                <a:latin typeface="+mn-lt"/>
              </a:endParaRPr>
            </a:p>
          </p:txBody>
        </p:sp>
        <p:sp>
          <p:nvSpPr>
            <p:cNvPr id="30" name="TextBox 29"/>
            <p:cNvSpPr txBox="1"/>
            <p:nvPr/>
          </p:nvSpPr>
          <p:spPr>
            <a:xfrm>
              <a:off x="3373277" y="2885605"/>
              <a:ext cx="4650717" cy="307777"/>
            </a:xfrm>
            <a:prstGeom prst="rect">
              <a:avLst/>
            </a:prstGeom>
            <a:noFill/>
          </p:spPr>
          <p:txBody>
            <a:bodyPr wrap="square" rtlCol="0">
              <a:spAutoFit/>
            </a:bodyPr>
            <a:lstStyle/>
            <a:p>
              <a:r>
                <a:rPr lang="en-US" sz="1400" dirty="0" smtClean="0">
                  <a:latin typeface="+mn-lt"/>
                </a:rPr>
                <a:t>Columns = Variables</a:t>
              </a:r>
              <a:endParaRPr lang="en-US" sz="1400" dirty="0">
                <a:latin typeface="+mn-lt"/>
              </a:endParaRPr>
            </a:p>
          </p:txBody>
        </p:sp>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103" y="3136535"/>
              <a:ext cx="6499225" cy="183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690003" y="4907851"/>
            <a:ext cx="6472813" cy="1767370"/>
            <a:chOff x="690003" y="4907851"/>
            <a:chExt cx="6472813" cy="1767370"/>
          </a:xfrm>
        </p:grpSpPr>
        <p:pic>
          <p:nvPicPr>
            <p:cNvPr id="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880" y="5356805"/>
              <a:ext cx="4720936" cy="131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690003" y="5627136"/>
              <a:ext cx="1647929" cy="954107"/>
            </a:xfrm>
            <a:prstGeom prst="rect">
              <a:avLst/>
            </a:prstGeom>
            <a:noFill/>
          </p:spPr>
          <p:txBody>
            <a:bodyPr wrap="square" rtlCol="0">
              <a:spAutoFit/>
            </a:bodyPr>
            <a:lstStyle/>
            <a:p>
              <a:r>
                <a:rPr lang="en-US" sz="1400" dirty="0" smtClean="0">
                  <a:latin typeface="+mn-lt"/>
                </a:rPr>
                <a:t>MDS input:</a:t>
              </a:r>
            </a:p>
            <a:p>
              <a:r>
                <a:rPr lang="en-US" sz="1400" dirty="0" smtClean="0">
                  <a:latin typeface="+mn-lt"/>
                </a:rPr>
                <a:t>Difference between objects</a:t>
              </a:r>
            </a:p>
            <a:p>
              <a:r>
                <a:rPr lang="en-US" sz="1400" dirty="0" smtClean="0">
                  <a:latin typeface="+mn-lt"/>
                </a:rPr>
                <a:t>(Euclidean)</a:t>
              </a:r>
              <a:endParaRPr lang="en-US" sz="1400" dirty="0">
                <a:latin typeface="+mn-lt"/>
              </a:endParaRPr>
            </a:p>
          </p:txBody>
        </p:sp>
        <p:cxnSp>
          <p:nvCxnSpPr>
            <p:cNvPr id="38" name="Straight Arrow Connector 37"/>
            <p:cNvCxnSpPr/>
            <p:nvPr/>
          </p:nvCxnSpPr>
          <p:spPr bwMode="auto">
            <a:xfrm>
              <a:off x="4974835" y="4907851"/>
              <a:ext cx="0" cy="381485"/>
            </a:xfrm>
            <a:prstGeom prst="straightConnector1">
              <a:avLst/>
            </a:prstGeom>
            <a:solidFill>
              <a:schemeClr val="accent1"/>
            </a:solidFill>
            <a:ln w="38100" cap="flat" cmpd="sng" algn="ctr">
              <a:solidFill>
                <a:schemeClr val="bg1">
                  <a:lumMod val="75000"/>
                </a:schemeClr>
              </a:solidFill>
              <a:prstDash val="solid"/>
              <a:round/>
              <a:headEnd type="none" w="med" len="med"/>
              <a:tailEnd type="arrow"/>
            </a:ln>
            <a:effectLst/>
          </p:spPr>
        </p:cxnSp>
      </p:grpSp>
    </p:spTree>
    <p:extLst>
      <p:ext uri="{BB962C8B-B14F-4D97-AF65-F5344CB8AC3E}">
        <p14:creationId xmlns:p14="http://schemas.microsoft.com/office/powerpoint/2010/main" val="333496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SG PPT_Template_standard">
  <a:themeElements>
    <a:clrScheme name="RSG Colors">
      <a:dk1>
        <a:sysClr val="windowText" lastClr="000000"/>
      </a:dk1>
      <a:lt1>
        <a:sysClr val="window" lastClr="FFFFFF"/>
      </a:lt1>
      <a:dk2>
        <a:srgbClr val="F6B57A"/>
      </a:dk2>
      <a:lt2>
        <a:srgbClr val="EEECE1"/>
      </a:lt2>
      <a:accent1>
        <a:srgbClr val="5C8093"/>
      </a:accent1>
      <a:accent2>
        <a:srgbClr val="AFC14F"/>
      </a:accent2>
      <a:accent3>
        <a:srgbClr val="275A38"/>
      </a:accent3>
      <a:accent4>
        <a:srgbClr val="BC610D"/>
      </a:accent4>
      <a:accent5>
        <a:srgbClr val="808080"/>
      </a:accent5>
      <a:accent6>
        <a:srgbClr val="269A99"/>
      </a:accent6>
      <a:hlink>
        <a:srgbClr val="3F7B7A"/>
      </a:hlink>
      <a:folHlink>
        <a:srgbClr val="E8E8E8"/>
      </a:folHlink>
    </a:clrScheme>
    <a:fontScheme name="Custom 1">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B7B7B7"/>
        </a:dk1>
        <a:lt1>
          <a:srgbClr val="FFFFFF"/>
        </a:lt1>
        <a:dk2>
          <a:srgbClr val="000000"/>
        </a:dk2>
        <a:lt2>
          <a:srgbClr val="808080"/>
        </a:lt2>
        <a:accent1>
          <a:srgbClr val="598094"/>
        </a:accent1>
        <a:accent2>
          <a:srgbClr val="235A37"/>
        </a:accent2>
        <a:accent3>
          <a:srgbClr val="FFFFFF"/>
        </a:accent3>
        <a:accent4>
          <a:srgbClr val="9C9C9C"/>
        </a:accent4>
        <a:accent5>
          <a:srgbClr val="B5C0C8"/>
        </a:accent5>
        <a:accent6>
          <a:srgbClr val="1F5131"/>
        </a:accent6>
        <a:hlink>
          <a:srgbClr val="0073B4"/>
        </a:hlink>
        <a:folHlink>
          <a:srgbClr val="AFC14F"/>
        </a:folHlink>
      </a:clrScheme>
      <a:clrMap bg1="lt1" tx1="dk1" bg2="lt2" tx2="dk2" accent1="accent1" accent2="accent2" accent3="accent3" accent4="accent4" accent5="accent5" accent6="accent6" hlink="hlink" folHlink="folHlink"/>
    </a:extraClrScheme>
    <a:extraClrScheme>
      <a:clrScheme name="Blank Presentation 2">
        <a:dk1>
          <a:srgbClr val="808080"/>
        </a:dk1>
        <a:lt1>
          <a:srgbClr val="FFFFFF"/>
        </a:lt1>
        <a:dk2>
          <a:srgbClr val="000000"/>
        </a:dk2>
        <a:lt2>
          <a:srgbClr val="808080"/>
        </a:lt2>
        <a:accent1>
          <a:srgbClr val="598094"/>
        </a:accent1>
        <a:accent2>
          <a:srgbClr val="235A37"/>
        </a:accent2>
        <a:accent3>
          <a:srgbClr val="FFFFFF"/>
        </a:accent3>
        <a:accent4>
          <a:srgbClr val="6C6C6C"/>
        </a:accent4>
        <a:accent5>
          <a:srgbClr val="B5C0C8"/>
        </a:accent5>
        <a:accent6>
          <a:srgbClr val="1F5131"/>
        </a:accent6>
        <a:hlink>
          <a:srgbClr val="BC610D"/>
        </a:hlink>
        <a:folHlink>
          <a:srgbClr val="AFC1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PT Intro Bullet">
  <a:themeElements>
    <a:clrScheme name="18PT Intro Bullet 15">
      <a:dk1>
        <a:srgbClr val="000000"/>
      </a:dk1>
      <a:lt1>
        <a:srgbClr val="FFFFFF"/>
      </a:lt1>
      <a:dk2>
        <a:srgbClr val="F8F8F8"/>
      </a:dk2>
      <a:lt2>
        <a:srgbClr val="808080"/>
      </a:lt2>
      <a:accent1>
        <a:srgbClr val="5C8093"/>
      </a:accent1>
      <a:accent2>
        <a:srgbClr val="275A38"/>
      </a:accent2>
      <a:accent3>
        <a:srgbClr val="FFFFFF"/>
      </a:accent3>
      <a:accent4>
        <a:srgbClr val="000000"/>
      </a:accent4>
      <a:accent5>
        <a:srgbClr val="B5C0C8"/>
      </a:accent5>
      <a:accent6>
        <a:srgbClr val="225132"/>
      </a:accent6>
      <a:hlink>
        <a:srgbClr val="269A99"/>
      </a:hlink>
      <a:folHlink>
        <a:srgbClr val="AFC14F"/>
      </a:folHlink>
    </a:clrScheme>
    <a:fontScheme name="RSG Presentation">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PT Intro 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PT Intro Bull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PT Intro Bull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PT Intro Bull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PT Intro Bull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PT Intro Bull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PT Intro Bull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PT Intro Bull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PT Intro Bull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PT Intro Bull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PT Intro Bull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PT Intro Bull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PT Intro Bullet 13">
        <a:dk1>
          <a:srgbClr val="000000"/>
        </a:dk1>
        <a:lt1>
          <a:srgbClr val="FFFFFF"/>
        </a:lt1>
        <a:dk2>
          <a:srgbClr val="F8F8F8"/>
        </a:dk2>
        <a:lt2>
          <a:srgbClr val="808080"/>
        </a:lt2>
        <a:accent1>
          <a:srgbClr val="3F7B7A"/>
        </a:accent1>
        <a:accent2>
          <a:srgbClr val="333399"/>
        </a:accent2>
        <a:accent3>
          <a:srgbClr val="FFFFFF"/>
        </a:accent3>
        <a:accent4>
          <a:srgbClr val="000000"/>
        </a:accent4>
        <a:accent5>
          <a:srgbClr val="AFBFBE"/>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PT Intro Bullet 14">
        <a:dk1>
          <a:srgbClr val="000000"/>
        </a:dk1>
        <a:lt1>
          <a:srgbClr val="FFFFFF"/>
        </a:lt1>
        <a:dk2>
          <a:srgbClr val="F8F8F8"/>
        </a:dk2>
        <a:lt2>
          <a:srgbClr val="808080"/>
        </a:lt2>
        <a:accent1>
          <a:srgbClr val="5C8093"/>
        </a:accent1>
        <a:accent2>
          <a:srgbClr val="275A38"/>
        </a:accent2>
        <a:accent3>
          <a:srgbClr val="FFFFFF"/>
        </a:accent3>
        <a:accent4>
          <a:srgbClr val="000000"/>
        </a:accent4>
        <a:accent5>
          <a:srgbClr val="B5C0C8"/>
        </a:accent5>
        <a:accent6>
          <a:srgbClr val="22513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PT Intro Bullet 15">
        <a:dk1>
          <a:srgbClr val="000000"/>
        </a:dk1>
        <a:lt1>
          <a:srgbClr val="FFFFFF"/>
        </a:lt1>
        <a:dk2>
          <a:srgbClr val="F8F8F8"/>
        </a:dk2>
        <a:lt2>
          <a:srgbClr val="808080"/>
        </a:lt2>
        <a:accent1>
          <a:srgbClr val="5C8093"/>
        </a:accent1>
        <a:accent2>
          <a:srgbClr val="275A38"/>
        </a:accent2>
        <a:accent3>
          <a:srgbClr val="FFFFFF"/>
        </a:accent3>
        <a:accent4>
          <a:srgbClr val="000000"/>
        </a:accent4>
        <a:accent5>
          <a:srgbClr val="B5C0C8"/>
        </a:accent5>
        <a:accent6>
          <a:srgbClr val="225132"/>
        </a:accent6>
        <a:hlink>
          <a:srgbClr val="269A99"/>
        </a:hlink>
        <a:folHlink>
          <a:srgbClr val="AFC14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ub_x002d_Practice xmlns="312f12d9-5dd9-44d0-a05e-75902c0f6bdf" xsi:nil="true"/>
    <Office xmlns="312f12d9-5dd9-44d0-a05e-75902c0f6bdf">All (corporate)</Office>
    <Category xmlns="312f12d9-5dd9-44d0-a05e-75902c0f6bdf">Report</Category>
    <Practice xmlns="312f12d9-5dd9-44d0-a05e-75902c0f6bdf">CORP</Practi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024AD3F3F2B0429082A616D03B519D" ma:contentTypeVersion="6" ma:contentTypeDescription="Create a new document." ma:contentTypeScope="" ma:versionID="f344ec434da2f0d1cd12ac3dc2850cdd">
  <xsd:schema xmlns:xsd="http://www.w3.org/2001/XMLSchema" xmlns:xs="http://www.w3.org/2001/XMLSchema" xmlns:p="http://schemas.microsoft.com/office/2006/metadata/properties" xmlns:ns2="312f12d9-5dd9-44d0-a05e-75902c0f6bdf" targetNamespace="http://schemas.microsoft.com/office/2006/metadata/properties" ma:root="true" ma:fieldsID="1eacbbfca154eb0ede3629399f8403b9" ns2:_="">
    <xsd:import namespace="312f12d9-5dd9-44d0-a05e-75902c0f6bdf"/>
    <xsd:element name="properties">
      <xsd:complexType>
        <xsd:sequence>
          <xsd:element name="documentManagement">
            <xsd:complexType>
              <xsd:all>
                <xsd:element ref="ns2:Category" minOccurs="0"/>
                <xsd:element ref="ns2:Office" minOccurs="0"/>
                <xsd:element ref="ns2:Practice" minOccurs="0"/>
                <xsd:element ref="ns2:Sub_x002d_Practi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f12d9-5dd9-44d0-a05e-75902c0f6bdf"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restriction base="dms:Choice">
          <xsd:enumeration value="Stationary"/>
          <xsd:enumeration value="Email signatures"/>
          <xsd:enumeration value="Proposal"/>
          <xsd:enumeration value="Report"/>
          <xsd:enumeration value="Collateral"/>
          <xsd:enumeration value="Questionnaire"/>
          <xsd:enumeration value="Resume"/>
          <xsd:enumeration value="Posters"/>
          <xsd:enumeration value="White papers"/>
        </xsd:restriction>
      </xsd:simpleType>
    </xsd:element>
    <xsd:element name="Office" ma:index="3" nillable="true" ma:displayName="Office" ma:format="Dropdown" ma:internalName="Office">
      <xsd:simpleType>
        <xsd:restriction base="dms:Choice">
          <xsd:enumeration value="All (corporate)"/>
          <xsd:enumeration value="WRJ"/>
          <xsd:enumeration value="Burlington"/>
          <xsd:enumeration value="Chicago"/>
          <xsd:enumeration value="Concord"/>
          <xsd:enumeration value="SLC"/>
          <xsd:enumeration value="Arlington"/>
        </xsd:restriction>
      </xsd:simpleType>
    </xsd:element>
    <xsd:element name="Practice" ma:index="4" nillable="true" ma:displayName="Practice" ma:format="Dropdown" ma:internalName="Practice">
      <xsd:simpleType>
        <xsd:restriction base="dms:Choice">
          <xsd:enumeration value="CORP"/>
          <xsd:enumeration value="MIS"/>
          <xsd:enumeration value="TAE"/>
          <xsd:enumeration value="TQM"/>
        </xsd:restriction>
      </xsd:simpleType>
    </xsd:element>
    <xsd:element name="Sub_x002d_Practice" ma:index="5" nillable="true" ma:displayName="Sub-Practice" ma:internalName="Sub_x002d_Practi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603FC2-2D62-49A8-9586-918636F103C7}">
  <ds:schemaRefs>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312f12d9-5dd9-44d0-a05e-75902c0f6bdf"/>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36C47F2-46FC-481E-821B-F36068B9B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2f12d9-5dd9-44d0-a05e-75902c0f6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37C30F-9EB0-461B-B4DA-C50BE669FE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RSG PPT_Template_standard</Template>
  <TotalTime>4677</TotalTime>
  <Words>1881</Words>
  <Application>Microsoft Office PowerPoint</Application>
  <PresentationFormat>On-screen Show (4:3)</PresentationFormat>
  <Paragraphs>314</Paragraphs>
  <Slides>23</Slides>
  <Notes>20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RSG PPT_Template_standard</vt:lpstr>
      <vt:lpstr>18PT Intro Bullet</vt:lpstr>
      <vt:lpstr>Necessary or Nice?  Mapping the Perceptual Distance between Current &amp; Ideal Location Attributes in Utah</vt:lpstr>
      <vt:lpstr>Alternative Title</vt:lpstr>
      <vt:lpstr>Overview</vt:lpstr>
      <vt:lpstr>Survey Context: Utah Residential Choice Stated Preference Survey</vt:lpstr>
      <vt:lpstr>Our Segmentation Variable</vt:lpstr>
      <vt:lpstr>Research Objectives</vt:lpstr>
      <vt:lpstr>What is Multi-Dimensional Scaling (MDS)?</vt:lpstr>
      <vt:lpstr>Why Try Multi-Dimensional Scaling (MDS)?</vt:lpstr>
      <vt:lpstr>The MDS Components</vt:lpstr>
      <vt:lpstr>The MDS Components</vt:lpstr>
      <vt:lpstr>Simple Example: Ideal Residence Type by Current Location Type</vt:lpstr>
      <vt:lpstr>Simple Example: Current vs Ideal Location Type</vt:lpstr>
      <vt:lpstr>Primary Reason Chose Current Home</vt:lpstr>
      <vt:lpstr>“Very Important” Reasons for Choosing Current Home</vt:lpstr>
      <vt:lpstr>“Very Important” Reasons for Choosing Current Home</vt:lpstr>
      <vt:lpstr>Current Commute Distance</vt:lpstr>
      <vt:lpstr>Desire to Walk More by Location Type</vt:lpstr>
      <vt:lpstr>Did MDS help Answer Our Research Questions?</vt:lpstr>
      <vt:lpstr>Considerations for Using MDS</vt:lpstr>
      <vt:lpstr>Next Analysis Steps</vt:lpstr>
      <vt:lpstr>Thank You</vt:lpstr>
      <vt:lpstr>MDS References</vt:lpstr>
      <vt:lpstr>Contact</vt:lpstr>
    </vt:vector>
  </TitlesOfParts>
  <Company>Resource Systems Group,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 Bergman</dc:creator>
  <cp:lastModifiedBy>asa.bergman</cp:lastModifiedBy>
  <cp:revision>799</cp:revision>
  <cp:lastPrinted>2013-05-05T07:18:04Z</cp:lastPrinted>
  <dcterms:created xsi:type="dcterms:W3CDTF">2012-05-17T13:58:25Z</dcterms:created>
  <dcterms:modified xsi:type="dcterms:W3CDTF">2013-05-08T13:54:37Z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0x0101000F024AD3F3F2B0429082A616D03B519D</vt:lpwstr>
  </property>
</Properties>
</file>