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charts/chart1.xml" ContentType="application/vnd.openxmlformats-officedocument.drawingml.chart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notesMasterIdLst>
    <p:notesMasterId r:id="rId22"/>
  </p:notesMasterIdLst>
  <p:handoutMasterIdLst>
    <p:handoutMasterId r:id="rId23"/>
  </p:handoutMasterIdLst>
  <p:sldIdLst>
    <p:sldId id="649" r:id="rId2"/>
    <p:sldId id="657" r:id="rId3"/>
    <p:sldId id="681" r:id="rId4"/>
    <p:sldId id="660" r:id="rId5"/>
    <p:sldId id="661" r:id="rId6"/>
    <p:sldId id="672" r:id="rId7"/>
    <p:sldId id="673" r:id="rId8"/>
    <p:sldId id="683" r:id="rId9"/>
    <p:sldId id="668" r:id="rId10"/>
    <p:sldId id="679" r:id="rId11"/>
    <p:sldId id="680" r:id="rId12"/>
    <p:sldId id="675" r:id="rId13"/>
    <p:sldId id="676" r:id="rId14"/>
    <p:sldId id="677" r:id="rId15"/>
    <p:sldId id="684" r:id="rId16"/>
    <p:sldId id="671" r:id="rId17"/>
    <p:sldId id="674" r:id="rId18"/>
    <p:sldId id="659" r:id="rId19"/>
    <p:sldId id="682" r:id="rId20"/>
    <p:sldId id="669" r:id="rId2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CCFFFF"/>
    <a:srgbClr val="FF9900"/>
    <a:srgbClr val="3366FF"/>
    <a:srgbClr val="5F5F5F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386" autoAdjust="0"/>
  </p:normalViewPr>
  <p:slideViewPr>
    <p:cSldViewPr>
      <p:cViewPr>
        <p:scale>
          <a:sx n="104" d="100"/>
          <a:sy n="104" d="100"/>
        </p:scale>
        <p:origin x="-1104" y="-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4.xml"/><Relationship Id="rId3" Type="http://schemas.openxmlformats.org/officeDocument/2006/relationships/slide" Target="slides/slide3.xml"/><Relationship Id="rId7" Type="http://schemas.openxmlformats.org/officeDocument/2006/relationships/slide" Target="slides/slide11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5" Type="http://schemas.openxmlformats.org/officeDocument/2006/relationships/slide" Target="slides/slide9.xml"/><Relationship Id="rId10" Type="http://schemas.openxmlformats.org/officeDocument/2006/relationships/slide" Target="slides/slide20.xml"/><Relationship Id="rId4" Type="http://schemas.openxmlformats.org/officeDocument/2006/relationships/slide" Target="slides/slide5.xml"/><Relationship Id="rId9" Type="http://schemas.openxmlformats.org/officeDocument/2006/relationships/slide" Target="slides/slide1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Projects\51239A_JTMT\DC\WorkLoc\WorkLoc_ModelEstimate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4023189409016208E-2"/>
          <c:y val="9.1065775868925516E-2"/>
          <c:w val="0.88014533067087697"/>
          <c:h val="0.71557302681626056"/>
        </c:manualLayout>
      </c:layout>
      <c:scatterChart>
        <c:scatterStyle val="smoothMarker"/>
        <c:varyColors val="0"/>
        <c:ser>
          <c:idx val="4"/>
          <c:order val="0"/>
          <c:tx>
            <c:strRef>
              <c:f>'Distance- Marginal Effects'!$F$13</c:f>
              <c:strCache>
                <c:ptCount val="1"/>
                <c:pt idx="0">
                  <c:v>FTW, Male, Medium Income.lower education, Secular(Base)</c:v>
                </c:pt>
              </c:strCache>
            </c:strRef>
          </c:tx>
          <c:xVal>
            <c:numRef>
              <c:f>'Distance- Marginal Effects'!$A$14:$A$52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Effects'!$F$14:$F$52</c:f>
              <c:numCache>
                <c:formatCode>#,##0.00</c:formatCode>
                <c:ptCount val="39"/>
                <c:pt idx="0">
                  <c:v>0</c:v>
                </c:pt>
                <c:pt idx="1">
                  <c:v>-1.6540278662297696</c:v>
                </c:pt>
                <c:pt idx="2">
                  <c:v>-2.0386631149247192</c:v>
                </c:pt>
                <c:pt idx="3">
                  <c:v>-2.3023413040683995</c:v>
                </c:pt>
                <c:pt idx="4">
                  <c:v>-2.511240339722943</c:v>
                </c:pt>
                <c:pt idx="5">
                  <c:v>-2.6873262898988814</c:v>
                </c:pt>
                <c:pt idx="6">
                  <c:v>-2.8412201153422374</c:v>
                </c:pt>
                <c:pt idx="7">
                  <c:v>-2.9791206835605637</c:v>
                </c:pt>
                <c:pt idx="8">
                  <c:v>-3.105064791297893</c:v>
                </c:pt>
                <c:pt idx="9">
                  <c:v>-3.2218710035521112</c:v>
                </c:pt>
                <c:pt idx="10">
                  <c:v>-3.3316023332164999</c:v>
                </c:pt>
                <c:pt idx="11">
                  <c:v>-3.5357343270202648</c:v>
                </c:pt>
                <c:pt idx="12">
                  <c:v>-3.7262836427011616</c:v>
                </c:pt>
                <c:pt idx="13">
                  <c:v>-3.9088505176975272</c:v>
                </c:pt>
                <c:pt idx="14">
                  <c:v>-4.0871167550138381</c:v>
                </c:pt>
                <c:pt idx="15">
                  <c:v>-4.2635299381424465</c:v>
                </c:pt>
                <c:pt idx="16">
                  <c:v>-4.7055797624955975</c:v>
                </c:pt>
                <c:pt idx="17">
                  <c:v>-5.1561933594982445</c:v>
                </c:pt>
                <c:pt idx="18">
                  <c:v>-5.6148631853207513</c:v>
                </c:pt>
                <c:pt idx="19">
                  <c:v>-6.0744611541701392</c:v>
                </c:pt>
                <c:pt idx="20">
                  <c:v>-6.5239028570690847</c:v>
                </c:pt>
                <c:pt idx="21">
                  <c:v>-6.9495659538992074</c:v>
                </c:pt>
                <c:pt idx="22">
                  <c:v>-7.3361113699935059</c:v>
                </c:pt>
                <c:pt idx="23">
                  <c:v>-7.6669897585916091</c:v>
                </c:pt>
                <c:pt idx="24">
                  <c:v>-7.924769730113451</c:v>
                </c:pt>
                <c:pt idx="25">
                  <c:v>-8.0913592620951231</c:v>
                </c:pt>
              </c:numCache>
            </c:numRef>
          </c:yVal>
          <c:smooth val="1"/>
        </c:ser>
        <c:ser>
          <c:idx val="0"/>
          <c:order val="1"/>
          <c:tx>
            <c:strRef>
              <c:f>'Distance- Marginal Effects'!$G$13</c:f>
              <c:strCache>
                <c:ptCount val="1"/>
                <c:pt idx="0">
                  <c:v>PT Worker Effect</c:v>
                </c:pt>
              </c:strCache>
            </c:strRef>
          </c:tx>
          <c:xVal>
            <c:numRef>
              <c:f>'Distance- Marginal Effects'!$A$14:$A$52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Effects'!$G$14:$G$52</c:f>
              <c:numCache>
                <c:formatCode>#,##0.00</c:formatCode>
                <c:ptCount val="39"/>
                <c:pt idx="0">
                  <c:v>0</c:v>
                </c:pt>
                <c:pt idx="1">
                  <c:v>-7.8318260528798478E-2</c:v>
                </c:pt>
                <c:pt idx="2">
                  <c:v>-0.15110791290762721</c:v>
                </c:pt>
                <c:pt idx="3">
                  <c:v>-0.21857832918583689</c:v>
                </c:pt>
                <c:pt idx="4">
                  <c:v>-0.28093888141277784</c:v>
                </c:pt>
                <c:pt idx="5">
                  <c:v>-0.3383989416378006</c:v>
                </c:pt>
                <c:pt idx="6">
                  <c:v>-0.39116788191025492</c:v>
                </c:pt>
                <c:pt idx="7">
                  <c:v>-0.43945507427949154</c:v>
                </c:pt>
                <c:pt idx="8">
                  <c:v>-0.4834698907948613</c:v>
                </c:pt>
                <c:pt idx="9">
                  <c:v>-0.5234217035057136</c:v>
                </c:pt>
                <c:pt idx="10">
                  <c:v>-0.55951988446140011</c:v>
                </c:pt>
                <c:pt idx="11">
                  <c:v>-0.62099283930467586</c:v>
                </c:pt>
                <c:pt idx="12">
                  <c:v>-0.66956373171948969</c:v>
                </c:pt>
                <c:pt idx="13">
                  <c:v>-0.70690753810064644</c:v>
                </c:pt>
                <c:pt idx="14">
                  <c:v>-0.7346992348429493</c:v>
                </c:pt>
                <c:pt idx="15">
                  <c:v>-0.75461379834120013</c:v>
                </c:pt>
                <c:pt idx="16">
                  <c:v>-0.78092978173500027</c:v>
                </c:pt>
                <c:pt idx="17">
                  <c:v>-0.79465379098980005</c:v>
                </c:pt>
                <c:pt idx="18">
                  <c:v>-0.82195733227440071</c:v>
                </c:pt>
                <c:pt idx="19">
                  <c:v>-0.88901191175760041</c:v>
                </c:pt>
                <c:pt idx="20">
                  <c:v>-1.0219890356082004</c:v>
                </c:pt>
                <c:pt idx="21">
                  <c:v>-1.2470602099950012</c:v>
                </c:pt>
                <c:pt idx="22">
                  <c:v>-1.5903969410868015</c:v>
                </c:pt>
                <c:pt idx="23">
                  <c:v>-2.0781707350524012</c:v>
                </c:pt>
                <c:pt idx="24">
                  <c:v>-2.7365530980606008</c:v>
                </c:pt>
                <c:pt idx="25">
                  <c:v>-3.5917155362801996</c:v>
                </c:pt>
              </c:numCache>
            </c:numRef>
          </c:yVal>
          <c:smooth val="1"/>
        </c:ser>
        <c:ser>
          <c:idx val="1"/>
          <c:order val="2"/>
          <c:tx>
            <c:strRef>
              <c:f>'Distance- Marginal Effects'!$H$13</c:f>
              <c:strCache>
                <c:ptCount val="1"/>
                <c:pt idx="0">
                  <c:v>Female Effect</c:v>
                </c:pt>
              </c:strCache>
            </c:strRef>
          </c:tx>
          <c:xVal>
            <c:numRef>
              <c:f>'Distance- Marginal Effects'!$A$14:$A$52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Effects'!$H$14:$H$52</c:f>
              <c:numCache>
                <c:formatCode>#,##0.00</c:formatCode>
                <c:ptCount val="39"/>
                <c:pt idx="0">
                  <c:v>0</c:v>
                </c:pt>
                <c:pt idx="1">
                  <c:v>0.23691639121174449</c:v>
                </c:pt>
                <c:pt idx="2">
                  <c:v>0.32203283055517146</c:v>
                </c:pt>
                <c:pt idx="3">
                  <c:v>0.3490048525955039</c:v>
                </c:pt>
                <c:pt idx="4">
                  <c:v>0.34705440444410751</c:v>
                </c:pt>
                <c:pt idx="5">
                  <c:v>0.32909378525651195</c:v>
                </c:pt>
                <c:pt idx="6">
                  <c:v>0.30192336651747947</c:v>
                </c:pt>
                <c:pt idx="7">
                  <c:v>0.26952681905249326</c:v>
                </c:pt>
                <c:pt idx="8">
                  <c:v>0.23440716375723908</c:v>
                </c:pt>
                <c:pt idx="9">
                  <c:v>0.19821399638731602</c:v>
                </c:pt>
                <c:pt idx="10">
                  <c:v>0.16207016695824741</c:v>
                </c:pt>
                <c:pt idx="11">
                  <c:v>9.2817908785739311E-2</c:v>
                </c:pt>
                <c:pt idx="12">
                  <c:v>3.0488587309630791E-2</c:v>
                </c:pt>
                <c:pt idx="13">
                  <c:v>-2.3094461170583277E-2</c:v>
                </c:pt>
                <c:pt idx="14">
                  <c:v>-6.7221068249820701E-2</c:v>
                </c:pt>
                <c:pt idx="15">
                  <c:v>-0.10184656524549346</c:v>
                </c:pt>
                <c:pt idx="16">
                  <c:v>-0.14999196598054004</c:v>
                </c:pt>
                <c:pt idx="17">
                  <c:v>-0.15390275579324042</c:v>
                </c:pt>
                <c:pt idx="18">
                  <c:v>-0.1307507683646022</c:v>
                </c:pt>
                <c:pt idx="19">
                  <c:v>-0.10016255670705349</c:v>
                </c:pt>
                <c:pt idx="20">
                  <c:v>-8.3082304534414245E-2</c:v>
                </c:pt>
                <c:pt idx="21">
                  <c:v>-0.10122532625323512</c:v>
                </c:pt>
                <c:pt idx="22">
                  <c:v>-0.17678846522933092</c:v>
                </c:pt>
                <c:pt idx="23">
                  <c:v>-0.33228484976930739</c:v>
                </c:pt>
                <c:pt idx="24">
                  <c:v>-0.59044396444474223</c:v>
                </c:pt>
                <c:pt idx="25">
                  <c:v>-0.97414831351733089</c:v>
                </c:pt>
              </c:numCache>
            </c:numRef>
          </c:yVal>
          <c:smooth val="1"/>
        </c:ser>
        <c:ser>
          <c:idx val="2"/>
          <c:order val="3"/>
          <c:tx>
            <c:strRef>
              <c:f>'Distance- Marginal Effects'!$I$13</c:f>
              <c:strCache>
                <c:ptCount val="1"/>
                <c:pt idx="0">
                  <c:v>Lowinc Effect</c:v>
                </c:pt>
              </c:strCache>
            </c:strRef>
          </c:tx>
          <c:xVal>
            <c:numRef>
              <c:f>'Distance- Marginal Effects'!$A$14:$A$52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Effects'!$I$14:$I$52</c:f>
              <c:numCache>
                <c:formatCode>#,##0.00</c:formatCode>
                <c:ptCount val="39"/>
                <c:pt idx="0">
                  <c:v>0</c:v>
                </c:pt>
                <c:pt idx="1">
                  <c:v>-0.19932515157050015</c:v>
                </c:pt>
                <c:pt idx="2">
                  <c:v>-0.27006979182030055</c:v>
                </c:pt>
                <c:pt idx="3">
                  <c:v>-0.31965976657107198</c:v>
                </c:pt>
                <c:pt idx="4">
                  <c:v>-0.35829928067399974</c:v>
                </c:pt>
                <c:pt idx="5">
                  <c:v>-0.3899408469685039</c:v>
                </c:pt>
                <c:pt idx="6">
                  <c:v>-0.41661155467150679</c:v>
                </c:pt>
                <c:pt idx="7">
                  <c:v>-0.43951558775872984</c:v>
                </c:pt>
                <c:pt idx="8">
                  <c:v>-0.45943753870660065</c:v>
                </c:pt>
                <c:pt idx="9">
                  <c:v>-0.47692238731050052</c:v>
                </c:pt>
                <c:pt idx="10">
                  <c:v>-0.49236693004224202</c:v>
                </c:pt>
                <c:pt idx="11">
                  <c:v>-0.5182664657411431</c:v>
                </c:pt>
                <c:pt idx="12">
                  <c:v>-0.53883911911336269</c:v>
                </c:pt>
                <c:pt idx="13">
                  <c:v>-0.55519447148000034</c:v>
                </c:pt>
                <c:pt idx="14">
                  <c:v>-0.56810324065890094</c:v>
                </c:pt>
                <c:pt idx="15">
                  <c:v>-0.57812658160200669</c:v>
                </c:pt>
                <c:pt idx="16">
                  <c:v>-0.59311553318250021</c:v>
                </c:pt>
                <c:pt idx="17">
                  <c:v>-0.59698930704585962</c:v>
                </c:pt>
                <c:pt idx="18">
                  <c:v>-0.59244054041921002</c:v>
                </c:pt>
                <c:pt idx="19">
                  <c:v>-0.58122363541448374</c:v>
                </c:pt>
                <c:pt idx="20">
                  <c:v>-0.56455720390051078</c:v>
                </c:pt>
                <c:pt idx="21">
                  <c:v>-0.54332850976150149</c:v>
                </c:pt>
                <c:pt idx="22">
                  <c:v>-0.51820736556101943</c:v>
                </c:pt>
                <c:pt idx="23">
                  <c:v>-0.48971414903276367</c:v>
                </c:pt>
                <c:pt idx="24">
                  <c:v>-0.45826268927071623</c:v>
                </c:pt>
                <c:pt idx="25">
                  <c:v>-0.42418851731341856</c:v>
                </c:pt>
              </c:numCache>
            </c:numRef>
          </c:yVal>
          <c:smooth val="1"/>
        </c:ser>
        <c:ser>
          <c:idx val="3"/>
          <c:order val="4"/>
          <c:tx>
            <c:strRef>
              <c:f>'Distance- Marginal Effects'!$J$13</c:f>
              <c:strCache>
                <c:ptCount val="1"/>
                <c:pt idx="0">
                  <c:v>Highinc Effect</c:v>
                </c:pt>
              </c:strCache>
            </c:strRef>
          </c:tx>
          <c:xVal>
            <c:numRef>
              <c:f>'Distance- Marginal Effects'!$A$14:$A$52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Effects'!$J$14:$J$52</c:f>
              <c:numCache>
                <c:formatCode>#,##0.00</c:formatCode>
                <c:ptCount val="39"/>
                <c:pt idx="0">
                  <c:v>0</c:v>
                </c:pt>
                <c:pt idx="1">
                  <c:v>0.20844354082982874</c:v>
                </c:pt>
                <c:pt idx="2">
                  <c:v>0.17324269336211662</c:v>
                </c:pt>
                <c:pt idx="3">
                  <c:v>0.15765079644692376</c:v>
                </c:pt>
                <c:pt idx="4">
                  <c:v>0.15523372084185891</c:v>
                </c:pt>
                <c:pt idx="5">
                  <c:v>0.16087879344607989</c:v>
                </c:pt>
                <c:pt idx="6">
                  <c:v>0.17155057646197688</c:v>
                </c:pt>
                <c:pt idx="7">
                  <c:v>0.18541516952928094</c:v>
                </c:pt>
                <c:pt idx="8">
                  <c:v>0.20131949808343319</c:v>
                </c:pt>
                <c:pt idx="9">
                  <c:v>0.21851137303088741</c:v>
                </c:pt>
                <c:pt idx="10">
                  <c:v>0.23648493393796352</c:v>
                </c:pt>
                <c:pt idx="11">
                  <c:v>0.27348641765506038</c:v>
                </c:pt>
                <c:pt idx="12">
                  <c:v>0.31059144504260788</c:v>
                </c:pt>
                <c:pt idx="13">
                  <c:v>0.34690901476377145</c:v>
                </c:pt>
                <c:pt idx="14">
                  <c:v>0.38197123808402833</c:v>
                </c:pt>
                <c:pt idx="15">
                  <c:v>0.41553673918424217</c:v>
                </c:pt>
                <c:pt idx="16">
                  <c:v>0.49232191866755604</c:v>
                </c:pt>
                <c:pt idx="17">
                  <c:v>0.55890311928216097</c:v>
                </c:pt>
                <c:pt idx="18">
                  <c:v>0.61589178323920601</c:v>
                </c:pt>
                <c:pt idx="19">
                  <c:v>0.66410843625140015</c:v>
                </c:pt>
                <c:pt idx="20">
                  <c:v>0.70436389241785069</c:v>
                </c:pt>
                <c:pt idx="21">
                  <c:v>0.7373958779680817</c:v>
                </c:pt>
                <c:pt idx="22">
                  <c:v>0.76385651679645161</c:v>
                </c:pt>
                <c:pt idx="23">
                  <c:v>0.78431666827877855</c:v>
                </c:pt>
                <c:pt idx="24">
                  <c:v>0.79927520038631561</c:v>
                </c:pt>
                <c:pt idx="25">
                  <c:v>0.80916891761801812</c:v>
                </c:pt>
              </c:numCache>
            </c:numRef>
          </c:yVal>
          <c:smooth val="1"/>
        </c:ser>
        <c:ser>
          <c:idx val="5"/>
          <c:order val="5"/>
          <c:tx>
            <c:strRef>
              <c:f>'Distance- Marginal Effects'!$K$13</c:f>
              <c:strCache>
                <c:ptCount val="1"/>
                <c:pt idx="0">
                  <c:v>Female with pre-school child</c:v>
                </c:pt>
              </c:strCache>
            </c:strRef>
          </c:tx>
          <c:xVal>
            <c:numRef>
              <c:f>'Distance- Marginal Effects'!$A$14:$A$52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Effects'!$K$14:$K$52</c:f>
              <c:numCache>
                <c:formatCode>#,##0.00</c:formatCode>
                <c:ptCount val="39"/>
                <c:pt idx="0">
                  <c:v>0</c:v>
                </c:pt>
                <c:pt idx="1">
                  <c:v>0.19736782657403082</c:v>
                </c:pt>
                <c:pt idx="2">
                  <c:v>0.24717464204206271</c:v>
                </c:pt>
                <c:pt idx="3">
                  <c:v>0.24287263453633653</c:v>
                </c:pt>
                <c:pt idx="4">
                  <c:v>0.21348040473523713</c:v>
                </c:pt>
                <c:pt idx="5">
                  <c:v>0.17170690536131181</c:v>
                </c:pt>
                <c:pt idx="6">
                  <c:v>0.12414916146634161</c:v>
                </c:pt>
                <c:pt idx="7">
                  <c:v>7.4587497442828221E-2</c:v>
                </c:pt>
                <c:pt idx="8">
                  <c:v>2.5321587753475719E-2</c:v>
                </c:pt>
                <c:pt idx="9">
                  <c:v>-2.2202318279098656E-2</c:v>
                </c:pt>
                <c:pt idx="10">
                  <c:v>-6.7064717072352523E-2</c:v>
                </c:pt>
                <c:pt idx="11">
                  <c:v>-0.14673099180976168</c:v>
                </c:pt>
                <c:pt idx="12">
                  <c:v>-0.21146580985268776</c:v>
                </c:pt>
                <c:pt idx="13">
                  <c:v>-0.26107260636548907</c:v>
                </c:pt>
                <c:pt idx="14">
                  <c:v>-0.29646798440693584</c:v>
                </c:pt>
                <c:pt idx="15">
                  <c:v>-0.31923404675829326</c:v>
                </c:pt>
                <c:pt idx="16">
                  <c:v>-0.33472064908554033</c:v>
                </c:pt>
                <c:pt idx="17">
                  <c:v>-0.322006981221441</c:v>
                </c:pt>
                <c:pt idx="18">
                  <c:v>-0.3236831809697025</c:v>
                </c:pt>
                <c:pt idx="19">
                  <c:v>-0.3847941054654534</c:v>
                </c:pt>
                <c:pt idx="20">
                  <c:v>-0.55170224254521383</c:v>
                </c:pt>
                <c:pt idx="21">
                  <c:v>-0.87154121073823543</c:v>
                </c:pt>
                <c:pt idx="22">
                  <c:v>-1.39192615753303</c:v>
                </c:pt>
                <c:pt idx="23">
                  <c:v>-2.1607885153589081</c:v>
                </c:pt>
                <c:pt idx="24">
                  <c:v>-3.2262760729101414</c:v>
                </c:pt>
                <c:pt idx="25">
                  <c:v>-4.6366896385711325</c:v>
                </c:pt>
              </c:numCache>
            </c:numRef>
          </c:yVal>
          <c:smooth val="1"/>
        </c:ser>
        <c:ser>
          <c:idx val="6"/>
          <c:order val="6"/>
          <c:tx>
            <c:v>Higher Education</c:v>
          </c:tx>
          <c:xVal>
            <c:numRef>
              <c:f>'Distance- Marginal Effects'!$A$14:$A$52</c:f>
              <c:numCache>
                <c:formatCode>General</c:formatCode>
                <c:ptCount val="39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Effects'!$L$14:$L$52</c:f>
              <c:numCache>
                <c:formatCode>#,##0.00</c:formatCode>
                <c:ptCount val="39"/>
                <c:pt idx="0">
                  <c:v>0</c:v>
                </c:pt>
                <c:pt idx="1">
                  <c:v>3.7877607702714276E-2</c:v>
                </c:pt>
                <c:pt idx="2">
                  <c:v>7.273203284719372E-2</c:v>
                </c:pt>
                <c:pt idx="3">
                  <c:v>0.10468816664204338</c:v>
                </c:pt>
                <c:pt idx="4">
                  <c:v>0.13387090029586882</c:v>
                </c:pt>
                <c:pt idx="5">
                  <c:v>0.16040512501727519</c:v>
                </c:pt>
                <c:pt idx="6">
                  <c:v>0.18441573201486744</c:v>
                </c:pt>
                <c:pt idx="7">
                  <c:v>0.20602761249725071</c:v>
                </c:pt>
                <c:pt idx="8">
                  <c:v>0.22536565767303041</c:v>
                </c:pt>
                <c:pt idx="9">
                  <c:v>0.24255475875081181</c:v>
                </c:pt>
                <c:pt idx="10">
                  <c:v>0.25771980693919999</c:v>
                </c:pt>
                <c:pt idx="11">
                  <c:v>0.28247730948221789</c:v>
                </c:pt>
                <c:pt idx="12">
                  <c:v>0.30063729497092484</c:v>
                </c:pt>
                <c:pt idx="13">
                  <c:v>0.31319889307416365</c:v>
                </c:pt>
                <c:pt idx="14">
                  <c:v>0.32116123346077446</c:v>
                </c:pt>
                <c:pt idx="15">
                  <c:v>0.32552344579960052</c:v>
                </c:pt>
                <c:pt idx="16">
                  <c:v>0.3272352048893753</c:v>
                </c:pt>
                <c:pt idx="17">
                  <c:v>0.32830212518640062</c:v>
                </c:pt>
                <c:pt idx="18">
                  <c:v>0.3443356077663256</c:v>
                </c:pt>
                <c:pt idx="19">
                  <c:v>0.39094705370480043</c:v>
                </c:pt>
                <c:pt idx="20">
                  <c:v>0.48374786407747572</c:v>
                </c:pt>
                <c:pt idx="21">
                  <c:v>0.63834943996000104</c:v>
                </c:pt>
                <c:pt idx="22">
                  <c:v>0.87036318242802579</c:v>
                </c:pt>
                <c:pt idx="23">
                  <c:v>1.1954004925572006</c:v>
                </c:pt>
                <c:pt idx="24">
                  <c:v>1.6290727714231759</c:v>
                </c:pt>
                <c:pt idx="25">
                  <c:v>2.1869914201016014</c:v>
                </c:pt>
              </c:numCache>
            </c:numRef>
          </c:yVal>
          <c:smooth val="1"/>
        </c:ser>
        <c:ser>
          <c:idx val="7"/>
          <c:order val="7"/>
          <c:tx>
            <c:v>Arab</c:v>
          </c:tx>
          <c:marker>
            <c:symbol val="star"/>
            <c:size val="7"/>
            <c:spPr>
              <a:solidFill>
                <a:schemeClr val="accent1"/>
              </a:solidFill>
            </c:spPr>
          </c:marker>
          <c:xVal>
            <c:numRef>
              <c:f>'Distance- Marginal Effects'!$A$14:$A$39</c:f>
              <c:numCache>
                <c:formatCode>General</c:formatCode>
                <c:ptCount val="2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Effects'!$M$14:$M$39</c:f>
              <c:numCache>
                <c:formatCode>#,##0.00</c:formatCode>
                <c:ptCount val="26"/>
                <c:pt idx="0">
                  <c:v>0</c:v>
                </c:pt>
                <c:pt idx="1">
                  <c:v>-0.38271052026681235</c:v>
                </c:pt>
                <c:pt idx="2">
                  <c:v>-0.54406673328084643</c:v>
                </c:pt>
                <c:pt idx="3">
                  <c:v>-0.62011290958665111</c:v>
                </c:pt>
                <c:pt idx="4">
                  <c:v>-0.65330722913871264</c:v>
                </c:pt>
                <c:pt idx="5">
                  <c:v>-0.66241904357382808</c:v>
                </c:pt>
                <c:pt idx="6">
                  <c:v>-0.6573404800985112</c:v>
                </c:pt>
                <c:pt idx="7">
                  <c:v>-0.64387256974597351</c:v>
                </c:pt>
                <c:pt idx="8">
                  <c:v>-0.62566578443984833</c:v>
                </c:pt>
                <c:pt idx="9">
                  <c:v>-0.60513104503066129</c:v>
                </c:pt>
                <c:pt idx="10">
                  <c:v>-0.58391420438970265</c:v>
                </c:pt>
                <c:pt idx="11">
                  <c:v>-0.54368789371420578</c:v>
                </c:pt>
                <c:pt idx="12">
                  <c:v>-0.51068143593640514</c:v>
                </c:pt>
                <c:pt idx="13">
                  <c:v>-0.48766294340764543</c:v>
                </c:pt>
                <c:pt idx="14">
                  <c:v>-0.47578371595143931</c:v>
                </c:pt>
                <c:pt idx="15">
                  <c:v>-0.47522845320996776</c:v>
                </c:pt>
                <c:pt idx="16">
                  <c:v>-0.51959520342367338</c:v>
                </c:pt>
                <c:pt idx="17">
                  <c:v>-0.61535719228760022</c:v>
                </c:pt>
                <c:pt idx="18">
                  <c:v>-0.73944551838874295</c:v>
                </c:pt>
                <c:pt idx="19">
                  <c:v>-0.8652259412603287</c:v>
                </c:pt>
                <c:pt idx="20">
                  <c:v>-0.96415043740631312</c:v>
                </c:pt>
                <c:pt idx="21">
                  <c:v>-1.006550960222846</c:v>
                </c:pt>
                <c:pt idx="22">
                  <c:v>-0.96206006990784276</c:v>
                </c:pt>
                <c:pt idx="23">
                  <c:v>-0.79985094092126841</c:v>
                </c:pt>
                <c:pt idx="24">
                  <c:v>-0.48878250265597623</c:v>
                </c:pt>
                <c:pt idx="25">
                  <c:v>2.5085678195733178E-3</c:v>
                </c:pt>
              </c:numCache>
            </c:numRef>
          </c:yVal>
          <c:smooth val="1"/>
        </c:ser>
        <c:ser>
          <c:idx val="8"/>
          <c:order val="8"/>
          <c:tx>
            <c:v>Orthodox</c:v>
          </c:tx>
          <c:marker>
            <c:symbol val="plus"/>
            <c:size val="7"/>
            <c:spPr>
              <a:solidFill>
                <a:srgbClr val="4F81BD"/>
              </a:solidFill>
            </c:spPr>
          </c:marker>
          <c:xVal>
            <c:numRef>
              <c:f>'Distance- Marginal Effects'!$A$14:$A$39</c:f>
              <c:numCache>
                <c:formatCode>General</c:formatCode>
                <c:ptCount val="2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Effects'!$N$14:$N$39</c:f>
              <c:numCache>
                <c:formatCode>#,##0.00</c:formatCode>
                <c:ptCount val="26"/>
                <c:pt idx="0">
                  <c:v>0</c:v>
                </c:pt>
                <c:pt idx="1">
                  <c:v>0.14854003465234833</c:v>
                </c:pt>
                <c:pt idx="2">
                  <c:v>0.17740556866092339</c:v>
                </c:pt>
                <c:pt idx="3">
                  <c:v>0.16311072658549886</c:v>
                </c:pt>
                <c:pt idx="4">
                  <c:v>0.12943122857652187</c:v>
                </c:pt>
                <c:pt idx="5">
                  <c:v>8.679347118384631E-2</c:v>
                </c:pt>
                <c:pt idx="6">
                  <c:v>4.0621284346359601E-2</c:v>
                </c:pt>
                <c:pt idx="7">
                  <c:v>-5.966950200993637E-3</c:v>
                </c:pt>
                <c:pt idx="8">
                  <c:v>-5.1064751501604597E-2</c:v>
                </c:pt>
                <c:pt idx="9">
                  <c:v>-9.3464160626731019E-2</c:v>
                </c:pt>
                <c:pt idx="10">
                  <c:v>-0.13238835605528848</c:v>
                </c:pt>
                <c:pt idx="11">
                  <c:v>-0.19801669242031528</c:v>
                </c:pt>
                <c:pt idx="12">
                  <c:v>-0.24594600633191332</c:v>
                </c:pt>
                <c:pt idx="13">
                  <c:v>-0.27582169265818568</c:v>
                </c:pt>
                <c:pt idx="14">
                  <c:v>-0.28820026577665292</c:v>
                </c:pt>
                <c:pt idx="15">
                  <c:v>-0.28418294655854398</c:v>
                </c:pt>
                <c:pt idx="16">
                  <c:v>-0.2124517578009574</c:v>
                </c:pt>
                <c:pt idx="17">
                  <c:v>-7.5533192680264025E-2</c:v>
                </c:pt>
                <c:pt idx="18">
                  <c:v>9.4739891290355954E-2</c:v>
                </c:pt>
                <c:pt idx="19">
                  <c:v>0.26452546737515525</c:v>
                </c:pt>
                <c:pt idx="20">
                  <c:v>0.39890303806657368</c:v>
                </c:pt>
                <c:pt idx="21">
                  <c:v>0.4623209412124491</c:v>
                </c:pt>
                <c:pt idx="22">
                  <c:v>0.4188333868463518</c:v>
                </c:pt>
                <c:pt idx="23">
                  <c:v>0.23223570816797348</c:v>
                </c:pt>
                <c:pt idx="24">
                  <c:v>-0.13385384759089194</c:v>
                </c:pt>
                <c:pt idx="25">
                  <c:v>-0.71594227865843585</c:v>
                </c:pt>
              </c:numCache>
            </c:numRef>
          </c:yVal>
          <c:smooth val="1"/>
        </c:ser>
        <c:ser>
          <c:idx val="9"/>
          <c:order val="9"/>
          <c:tx>
            <c:strRef>
              <c:f>'Distance- Marginal Effects'!$A$11</c:f>
              <c:strCache>
                <c:ptCount val="1"/>
                <c:pt idx="0">
                  <c:v>Female with Part time</c:v>
                </c:pt>
              </c:strCache>
            </c:strRef>
          </c:tx>
          <c:xVal>
            <c:numRef>
              <c:f>'Distance- Marginal Effects'!$A$14:$A$39</c:f>
              <c:numCache>
                <c:formatCode>General</c:formatCode>
                <c:ptCount val="26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12</c:v>
                </c:pt>
                <c:pt idx="12">
                  <c:v>14</c:v>
                </c:pt>
                <c:pt idx="13">
                  <c:v>16</c:v>
                </c:pt>
                <c:pt idx="14">
                  <c:v>18</c:v>
                </c:pt>
                <c:pt idx="15">
                  <c:v>20</c:v>
                </c:pt>
                <c:pt idx="16">
                  <c:v>25</c:v>
                </c:pt>
                <c:pt idx="17">
                  <c:v>30</c:v>
                </c:pt>
                <c:pt idx="18">
                  <c:v>35</c:v>
                </c:pt>
                <c:pt idx="19">
                  <c:v>40</c:v>
                </c:pt>
                <c:pt idx="20">
                  <c:v>45</c:v>
                </c:pt>
                <c:pt idx="21">
                  <c:v>50</c:v>
                </c:pt>
                <c:pt idx="22">
                  <c:v>55</c:v>
                </c:pt>
                <c:pt idx="23">
                  <c:v>60</c:v>
                </c:pt>
                <c:pt idx="24">
                  <c:v>65</c:v>
                </c:pt>
                <c:pt idx="25">
                  <c:v>70</c:v>
                </c:pt>
              </c:numCache>
            </c:numRef>
          </c:xVal>
          <c:yVal>
            <c:numRef>
              <c:f>'Distance- Marginal Effects'!$O$14:$O$39</c:f>
              <c:numCache>
                <c:formatCode>#,##0.00</c:formatCode>
                <c:ptCount val="26"/>
                <c:pt idx="0">
                  <c:v>0</c:v>
                </c:pt>
                <c:pt idx="1">
                  <c:v>-1.2350396739168007E-3</c:v>
                </c:pt>
                <c:pt idx="2">
                  <c:v>-4.850142501974403E-3</c:v>
                </c:pt>
                <c:pt idx="3">
                  <c:v>-1.0710284193633601E-2</c:v>
                </c:pt>
                <c:pt idx="4">
                  <c:v>-1.8680440458355214E-2</c:v>
                </c:pt>
                <c:pt idx="5">
                  <c:v>-2.8625587005600011E-2</c:v>
                </c:pt>
                <c:pt idx="6">
                  <c:v>-4.0410699544828885E-2</c:v>
                </c:pt>
                <c:pt idx="7">
                  <c:v>-5.3900753785502395E-2</c:v>
                </c:pt>
                <c:pt idx="8">
                  <c:v>-6.8960725437081594E-2</c:v>
                </c:pt>
                <c:pt idx="9">
                  <c:v>-8.545559020902728E-2</c:v>
                </c:pt>
                <c:pt idx="10">
                  <c:v>-0.10325032381079999</c:v>
                </c:pt>
                <c:pt idx="11">
                  <c:v>-0.14219930034167041</c:v>
                </c:pt>
                <c:pt idx="12">
                  <c:v>-0.18472746070537932</c:v>
                </c:pt>
                <c:pt idx="13">
                  <c:v>-0.22975461057761293</c:v>
                </c:pt>
                <c:pt idx="14">
                  <c:v>-0.27620055563405776</c:v>
                </c:pt>
                <c:pt idx="15">
                  <c:v>-0.32298510155040033</c:v>
                </c:pt>
                <c:pt idx="16">
                  <c:v>-0.43433906985000037</c:v>
                </c:pt>
                <c:pt idx="17">
                  <c:v>-0.52418004267960039</c:v>
                </c:pt>
                <c:pt idx="18">
                  <c:v>-0.57562998372180052</c:v>
                </c:pt>
                <c:pt idx="19">
                  <c:v>-0.57181085665920073</c:v>
                </c:pt>
                <c:pt idx="20">
                  <c:v>-0.49584462517440003</c:v>
                </c:pt>
                <c:pt idx="21">
                  <c:v>-0.33085325295000012</c:v>
                </c:pt>
                <c:pt idx="22">
                  <c:v>-5.9958703668599789E-2</c:v>
                </c:pt>
                <c:pt idx="23">
                  <c:v>0.33371705898720028</c:v>
                </c:pt>
                <c:pt idx="24">
                  <c:v>0.867052071334801</c:v>
                </c:pt>
                <c:pt idx="25">
                  <c:v>1.5569243696915995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08366464"/>
        <c:axId val="108380544"/>
      </c:scatterChart>
      <c:valAx>
        <c:axId val="108366464"/>
        <c:scaling>
          <c:orientation val="minMax"/>
          <c:max val="70"/>
          <c:min val="0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8380544"/>
        <c:crosses val="autoZero"/>
        <c:crossBetween val="midCat"/>
      </c:valAx>
      <c:valAx>
        <c:axId val="108380544"/>
        <c:scaling>
          <c:orientation val="minMax"/>
          <c:max val="5"/>
          <c:min val="-1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Utility   </a:t>
                </a:r>
              </a:p>
            </c:rich>
          </c:tx>
          <c:overlay val="0"/>
        </c:title>
        <c:numFmt formatCode="#,##0.00" sourceLinked="1"/>
        <c:majorTickMark val="out"/>
        <c:minorTickMark val="none"/>
        <c:tickLblPos val="nextTo"/>
        <c:txPr>
          <a:bodyPr rot="0" vert="horz"/>
          <a:lstStyle/>
          <a:p>
            <a:pPr>
              <a:defRPr/>
            </a:pPr>
            <a:endParaRPr lang="en-US"/>
          </a:p>
        </c:txPr>
        <c:crossAx val="108366464"/>
        <c:crosses val="autoZero"/>
        <c:crossBetween val="midCat"/>
      </c:valAx>
    </c:plotArea>
    <c:legend>
      <c:legendPos val="b"/>
      <c:layout>
        <c:manualLayout>
          <c:xMode val="edge"/>
          <c:yMode val="edge"/>
          <c:x val="0.15083472351234475"/>
          <c:y val="0.81009408489261359"/>
          <c:w val="0.8147655961609449"/>
          <c:h val="0.15822272215972999"/>
        </c:manualLayout>
      </c:layout>
      <c:overlay val="0"/>
      <c:txPr>
        <a:bodyPr/>
        <a:lstStyle/>
        <a:p>
          <a:pPr>
            <a:defRPr sz="900"/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1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60D22C4-F5A3-4833-BEDF-30E0F827ED4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3765DAD-107A-4E67-A266-852D2D0069E0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Job Type</a:t>
          </a:r>
          <a:endParaRPr lang="en-US" sz="1400" b="1" dirty="0">
            <a:solidFill>
              <a:schemeClr val="tx1"/>
            </a:solidFill>
          </a:endParaRPr>
        </a:p>
      </dgm:t>
    </dgm:pt>
    <dgm:pt modelId="{B1B220DB-590F-4CE4-B123-B38ACD3DAC71}" type="parTrans" cxnId="{E43D00DB-AE73-49D1-A541-880615790B8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84D0785-1232-47F5-93F1-E3C5098B080B}" type="sibTrans" cxnId="{E43D00DB-AE73-49D1-A541-880615790B8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5370FB34-10BB-4C57-8C3C-66587A2D9ABF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Full-time</a:t>
          </a:r>
          <a:endParaRPr lang="en-US" sz="1600" dirty="0">
            <a:solidFill>
              <a:schemeClr val="tx1"/>
            </a:solidFill>
          </a:endParaRPr>
        </a:p>
      </dgm:t>
    </dgm:pt>
    <dgm:pt modelId="{35E01F2A-DCBC-4DC4-8798-BB3BDA1C6642}" type="parTrans" cxnId="{7BA2AA70-50C0-411D-8F49-5DBC6232948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1A60938-B697-4EEF-9733-23BDF1EBEC6E}" type="sibTrans" cxnId="{7BA2AA70-50C0-411D-8F49-5DBC6232948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47B37773-400C-41A8-945A-2DB26716D839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Part-time</a:t>
          </a:r>
          <a:endParaRPr lang="en-US" sz="1600" dirty="0">
            <a:solidFill>
              <a:schemeClr val="tx1"/>
            </a:solidFill>
          </a:endParaRPr>
        </a:p>
      </dgm:t>
    </dgm:pt>
    <dgm:pt modelId="{AA6FEE4B-707B-4A1A-883A-43A64347B0B5}" type="parTrans" cxnId="{E403AEC1-D2E7-4C7A-B994-628A0AA0388F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69A559D-863D-4712-B619-7B88E2C6BC88}" type="sibTrans" cxnId="{E403AEC1-D2E7-4C7A-B994-628A0AA0388F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A9283D3-5506-4E00-A1B3-060A317B2131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Number of Jobs</a:t>
          </a:r>
          <a:endParaRPr lang="en-US" sz="1400" b="1" dirty="0">
            <a:solidFill>
              <a:schemeClr val="tx1"/>
            </a:solidFill>
          </a:endParaRPr>
        </a:p>
      </dgm:t>
    </dgm:pt>
    <dgm:pt modelId="{83EADA10-BDCE-432C-A731-6369779F7201}" type="parTrans" cxnId="{43080A41-5D0E-44E5-A197-BCDBBBDE509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8FFBCB7-66EF-4353-B76A-A67047CF10D7}" type="sibTrans" cxnId="{43080A41-5D0E-44E5-A197-BCDBBBDE5097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9DC3D11-3106-437A-B729-4D92B23FBE9A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1</a:t>
          </a:r>
          <a:endParaRPr lang="en-US" sz="1600" dirty="0">
            <a:solidFill>
              <a:schemeClr val="tx1"/>
            </a:solidFill>
          </a:endParaRPr>
        </a:p>
      </dgm:t>
    </dgm:pt>
    <dgm:pt modelId="{53D67AD7-5D81-4BD3-A5A3-39704223CBA2}" type="parTrans" cxnId="{3A0288C6-F9A0-4D20-84CE-BC58541E3A8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D3F7179-340D-48EC-8FE9-E3CD034D2628}" type="sibTrans" cxnId="{3A0288C6-F9A0-4D20-84CE-BC58541E3A8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70DF2F7-649C-4151-B381-AAA074C6F935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2+</a:t>
          </a:r>
          <a:endParaRPr lang="en-US" sz="1600" dirty="0">
            <a:solidFill>
              <a:schemeClr val="tx1"/>
            </a:solidFill>
          </a:endParaRPr>
        </a:p>
      </dgm:t>
    </dgm:pt>
    <dgm:pt modelId="{27D5A2BA-8F9C-49F6-B203-9947B8DE0B5A}" type="parTrans" cxnId="{E53572AE-E901-41F5-8CA0-CE603BC3E98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06D2A6A6-5921-4BC3-BDD1-C9D45A82359B}" type="sibTrans" cxnId="{E53572AE-E901-41F5-8CA0-CE603BC3E981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922E61F-11E1-4F00-AC8F-889F5041DE9D}">
      <dgm:prSet phldrT="[Text]" custT="1"/>
      <dgm:spPr/>
      <dgm:t>
        <a:bodyPr/>
        <a:lstStyle/>
        <a:p>
          <a:endParaRPr lang="en-US" sz="1300" b="1" dirty="0" smtClean="0">
            <a:solidFill>
              <a:schemeClr val="tx1"/>
            </a:solidFill>
          </a:endParaRPr>
        </a:p>
        <a:p>
          <a:r>
            <a:rPr lang="en-US" sz="1300" b="1" dirty="0" err="1" smtClean="0">
              <a:solidFill>
                <a:schemeClr val="tx1"/>
              </a:solidFill>
            </a:rPr>
            <a:t>Empl</a:t>
          </a:r>
          <a:r>
            <a:rPr lang="en-US" sz="1300" b="1" dirty="0" smtClean="0">
              <a:solidFill>
                <a:schemeClr val="tx1"/>
              </a:solidFill>
            </a:rPr>
            <a:t>.</a:t>
          </a:r>
        </a:p>
        <a:p>
          <a:r>
            <a:rPr lang="en-US" sz="1300" b="1" dirty="0" smtClean="0">
              <a:solidFill>
                <a:schemeClr val="tx1"/>
              </a:solidFill>
            </a:rPr>
            <a:t>Type</a:t>
          </a:r>
          <a:endParaRPr lang="en-US" sz="1300" b="1" dirty="0">
            <a:solidFill>
              <a:schemeClr val="tx1"/>
            </a:solidFill>
          </a:endParaRPr>
        </a:p>
      </dgm:t>
    </dgm:pt>
    <dgm:pt modelId="{97534584-EF5F-4B64-A9DC-C6F949C2DC70}" type="parTrans" cxnId="{B21B6394-676D-4A6B-B441-A36B2401834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37BF917-6D5C-44FE-93CF-E5F08F73225E}" type="sibTrans" cxnId="{B21B6394-676D-4A6B-B441-A36B24018348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6AE1D95-5706-4433-9C98-C5114B9FA49E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Hired</a:t>
          </a:r>
          <a:endParaRPr lang="en-US" sz="1600" dirty="0">
            <a:solidFill>
              <a:schemeClr val="tx1"/>
            </a:solidFill>
          </a:endParaRPr>
        </a:p>
      </dgm:t>
    </dgm:pt>
    <dgm:pt modelId="{DBA38547-F297-442D-BCAB-39A20066E9F8}" type="parTrans" cxnId="{12310CB8-D0B7-47B6-BFE1-AE5BE66E59F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9CD4156B-F301-499C-8462-D46DB01496BB}" type="sibTrans" cxnId="{12310CB8-D0B7-47B6-BFE1-AE5BE66E59F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FF43B196-7ABF-4B90-A36D-9C60EF5B9B47}">
      <dgm:prSet phldrT="[Text]" custT="1"/>
      <dgm:spPr/>
      <dgm:t>
        <a:bodyPr/>
        <a:lstStyle/>
        <a:p>
          <a:r>
            <a:rPr lang="en-US" sz="1600" dirty="0" smtClean="0">
              <a:solidFill>
                <a:schemeClr val="tx1"/>
              </a:solidFill>
            </a:rPr>
            <a:t>Self Employed</a:t>
          </a:r>
          <a:endParaRPr lang="en-US" sz="1600" dirty="0">
            <a:solidFill>
              <a:schemeClr val="tx1"/>
            </a:solidFill>
          </a:endParaRPr>
        </a:p>
      </dgm:t>
    </dgm:pt>
    <dgm:pt modelId="{FC0967F9-785A-4B0F-B68F-F8D427835B1A}" type="parTrans" cxnId="{16F980FB-A783-4BF0-9898-D1FC71BB527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7760603C-259D-4051-9A3D-036F8E954679}" type="sibTrans" cxnId="{16F980FB-A783-4BF0-9898-D1FC71BB527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A98AF60-47B6-444E-AA23-A34342E948C6}">
      <dgm:prSet phldrT="[Text]" custT="1"/>
      <dgm:spPr/>
      <dgm:t>
        <a:bodyPr/>
        <a:lstStyle/>
        <a:p>
          <a:r>
            <a:rPr lang="en-US" sz="1400" b="1" dirty="0" smtClean="0">
              <a:solidFill>
                <a:schemeClr val="tx1"/>
              </a:solidFill>
            </a:rPr>
            <a:t>Work Place</a:t>
          </a:r>
          <a:endParaRPr lang="en-US" sz="1400" b="1" dirty="0">
            <a:solidFill>
              <a:schemeClr val="tx1"/>
            </a:solidFill>
          </a:endParaRPr>
        </a:p>
      </dgm:t>
    </dgm:pt>
    <dgm:pt modelId="{37CCE8B1-305B-441C-811A-F349F98E75C5}" type="parTrans" cxnId="{A07A26E0-181F-4053-A69E-69846B395B0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6654951B-E0D0-4FA4-B2FD-C61EB1AE1E44}" type="sibTrans" cxnId="{A07A26E0-181F-4053-A69E-69846B395B05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0E5A3F1E-8E88-4561-90C7-144FC266D430}">
      <dgm:prSet phldrT="[Text]" custT="1"/>
      <dgm:spPr/>
      <dgm:t>
        <a:bodyPr/>
        <a:lstStyle/>
        <a:p>
          <a:r>
            <a:rPr lang="en-US" sz="1500" dirty="0" smtClean="0">
              <a:solidFill>
                <a:schemeClr val="tx1"/>
              </a:solidFill>
            </a:rPr>
            <a:t>Home</a:t>
          </a:r>
          <a:endParaRPr lang="en-US" sz="1500" dirty="0">
            <a:solidFill>
              <a:schemeClr val="tx1"/>
            </a:solidFill>
          </a:endParaRPr>
        </a:p>
      </dgm:t>
    </dgm:pt>
    <dgm:pt modelId="{4810BADF-EBB0-47AB-95F1-F498AF1A60F2}" type="parTrans" cxnId="{ACBCA08D-C0F3-4A8C-9551-A70960BE320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33F757BA-AA3A-4E41-9278-DBF8B61B9CF9}" type="sibTrans" cxnId="{ACBCA08D-C0F3-4A8C-9551-A70960BE3200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B4180D5D-695A-4D13-BCEB-F71A21ADD0FA}">
      <dgm:prSet phldrT="[Text]" custT="1"/>
      <dgm:spPr/>
      <dgm:t>
        <a:bodyPr/>
        <a:lstStyle/>
        <a:p>
          <a:r>
            <a:rPr lang="en-US" sz="1500" dirty="0" smtClean="0">
              <a:solidFill>
                <a:schemeClr val="tx1"/>
              </a:solidFill>
            </a:rPr>
            <a:t>Permanent Work Place</a:t>
          </a:r>
          <a:endParaRPr lang="en-US" sz="1500" dirty="0">
            <a:solidFill>
              <a:schemeClr val="tx1"/>
            </a:solidFill>
          </a:endParaRPr>
        </a:p>
      </dgm:t>
    </dgm:pt>
    <dgm:pt modelId="{B7254EDB-BE41-4039-A9C2-C038F03D4E79}" type="parTrans" cxnId="{DFEA0FC0-E4FF-45A8-BF1A-49C4C2AC60D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A23C4287-98C2-4814-A833-3977E77B4BD1}" type="sibTrans" cxnId="{DFEA0FC0-E4FF-45A8-BF1A-49C4C2AC60DE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1212960A-A873-4618-997D-07E71D960A5F}">
      <dgm:prSet phldrT="[Text]" custT="1"/>
      <dgm:spPr/>
      <dgm:t>
        <a:bodyPr/>
        <a:lstStyle/>
        <a:p>
          <a:r>
            <a:rPr lang="en-US" sz="1500" dirty="0" smtClean="0">
              <a:solidFill>
                <a:schemeClr val="tx1"/>
              </a:solidFill>
            </a:rPr>
            <a:t>Varied Work Location</a:t>
          </a:r>
          <a:endParaRPr lang="en-US" sz="1500" dirty="0">
            <a:solidFill>
              <a:schemeClr val="tx1"/>
            </a:solidFill>
          </a:endParaRPr>
        </a:p>
      </dgm:t>
    </dgm:pt>
    <dgm:pt modelId="{156FEB91-7B6D-4CC0-933A-8F0787A2FAB1}" type="parTrans" cxnId="{3F1DB915-A7B7-47DA-AC54-B1909898170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2351313E-3F6A-435C-822E-21E7597D2E16}" type="sibTrans" cxnId="{3F1DB915-A7B7-47DA-AC54-B19098981703}">
      <dgm:prSet/>
      <dgm:spPr/>
      <dgm:t>
        <a:bodyPr/>
        <a:lstStyle/>
        <a:p>
          <a:endParaRPr lang="en-US" sz="2000">
            <a:solidFill>
              <a:schemeClr val="tx1"/>
            </a:solidFill>
          </a:endParaRPr>
        </a:p>
      </dgm:t>
    </dgm:pt>
    <dgm:pt modelId="{83D54FAB-E38A-4FD4-8AD7-C0D572799E5D}" type="pres">
      <dgm:prSet presAssocID="{E60D22C4-F5A3-4833-BEDF-30E0F827ED4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9931A4-D2A3-4BDD-AA5A-D951973C4F7B}" type="pres">
      <dgm:prSet presAssocID="{13765DAD-107A-4E67-A266-852D2D0069E0}" presName="composite" presStyleCnt="0"/>
      <dgm:spPr/>
    </dgm:pt>
    <dgm:pt modelId="{491D6D84-2057-46B8-ACB2-00B28E6F00F3}" type="pres">
      <dgm:prSet presAssocID="{13765DAD-107A-4E67-A266-852D2D0069E0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B635C4D-AA26-4D30-95AE-AF49B8983B11}" type="pres">
      <dgm:prSet presAssocID="{13765DAD-107A-4E67-A266-852D2D0069E0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2B7C4F2-DA68-4418-94CD-9D368878AC46}" type="pres">
      <dgm:prSet presAssocID="{B84D0785-1232-47F5-93F1-E3C5098B080B}" presName="sp" presStyleCnt="0"/>
      <dgm:spPr/>
    </dgm:pt>
    <dgm:pt modelId="{1CE216A4-C8EE-43A9-B207-1D95AF41B750}" type="pres">
      <dgm:prSet presAssocID="{1A9283D3-5506-4E00-A1B3-060A317B2131}" presName="composite" presStyleCnt="0"/>
      <dgm:spPr/>
    </dgm:pt>
    <dgm:pt modelId="{E36DD56E-A5B4-40E3-B20F-1A2BF2EE36D7}" type="pres">
      <dgm:prSet presAssocID="{1A9283D3-5506-4E00-A1B3-060A317B2131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53F28B-C271-40ED-995C-9774C0471E3C}" type="pres">
      <dgm:prSet presAssocID="{1A9283D3-5506-4E00-A1B3-060A317B2131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D6F20A8-1331-4E97-9022-75BE886136A6}" type="pres">
      <dgm:prSet presAssocID="{28FFBCB7-66EF-4353-B76A-A67047CF10D7}" presName="sp" presStyleCnt="0"/>
      <dgm:spPr/>
    </dgm:pt>
    <dgm:pt modelId="{91A87814-13D7-41E7-B59B-CE06D532C83F}" type="pres">
      <dgm:prSet presAssocID="{3922E61F-11E1-4F00-AC8F-889F5041DE9D}" presName="composite" presStyleCnt="0"/>
      <dgm:spPr/>
    </dgm:pt>
    <dgm:pt modelId="{25A6F2E1-111F-42B0-AFFA-A9CC8BF73180}" type="pres">
      <dgm:prSet presAssocID="{3922E61F-11E1-4F00-AC8F-889F5041DE9D}" presName="parentText" presStyleLbl="alignNode1" presStyleIdx="2" presStyleCnt="4" custScaleX="106440" custLinFactNeighborX="1610" custLinFactNeighborY="-719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A6E0D40-F864-407E-8587-4725F7E1B00F}" type="pres">
      <dgm:prSet presAssocID="{3922E61F-11E1-4F00-AC8F-889F5041DE9D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3A8D32-3113-4509-9574-D96E041F2D16}" type="pres">
      <dgm:prSet presAssocID="{737BF917-6D5C-44FE-93CF-E5F08F73225E}" presName="sp" presStyleCnt="0"/>
      <dgm:spPr/>
    </dgm:pt>
    <dgm:pt modelId="{F9871F49-DF5E-4F54-957F-30CEACE90A7E}" type="pres">
      <dgm:prSet presAssocID="{1A98AF60-47B6-444E-AA23-A34342E948C6}" presName="composite" presStyleCnt="0"/>
      <dgm:spPr/>
    </dgm:pt>
    <dgm:pt modelId="{FD75A040-59DB-4981-95E7-392A84B5B43B}" type="pres">
      <dgm:prSet presAssocID="{1A98AF60-47B6-444E-AA23-A34342E948C6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69DD59-DFDB-45E8-B223-76BA41018CFA}" type="pres">
      <dgm:prSet presAssocID="{1A98AF60-47B6-444E-AA23-A34342E948C6}" presName="descendantText" presStyleLbl="alignAcc1" presStyleIdx="3" presStyleCnt="4" custLinFactNeighborX="632" custLinFactNeighborY="-7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07A26E0-181F-4053-A69E-69846B395B05}" srcId="{E60D22C4-F5A3-4833-BEDF-30E0F827ED41}" destId="{1A98AF60-47B6-444E-AA23-A34342E948C6}" srcOrd="3" destOrd="0" parTransId="{37CCE8B1-305B-441C-811A-F349F98E75C5}" sibTransId="{6654951B-E0D0-4FA4-B2FD-C61EB1AE1E44}"/>
    <dgm:cxn modelId="{DFEA0FC0-E4FF-45A8-BF1A-49C4C2AC60DE}" srcId="{1A98AF60-47B6-444E-AA23-A34342E948C6}" destId="{B4180D5D-695A-4D13-BCEB-F71A21ADD0FA}" srcOrd="1" destOrd="0" parTransId="{B7254EDB-BE41-4039-A9C2-C038F03D4E79}" sibTransId="{A23C4287-98C2-4814-A833-3977E77B4BD1}"/>
    <dgm:cxn modelId="{E53572AE-E901-41F5-8CA0-CE603BC3E981}" srcId="{1A9283D3-5506-4E00-A1B3-060A317B2131}" destId="{670DF2F7-649C-4151-B381-AAA074C6F935}" srcOrd="1" destOrd="0" parTransId="{27D5A2BA-8F9C-49F6-B203-9947B8DE0B5A}" sibTransId="{06D2A6A6-5921-4BC3-BDD1-C9D45A82359B}"/>
    <dgm:cxn modelId="{22C680AE-93E6-4621-94DC-F7B552D07E4D}" type="presOf" srcId="{5370FB34-10BB-4C57-8C3C-66587A2D9ABF}" destId="{3B635C4D-AA26-4D30-95AE-AF49B8983B11}" srcOrd="0" destOrd="0" presId="urn:microsoft.com/office/officeart/2005/8/layout/chevron2"/>
    <dgm:cxn modelId="{B21B6394-676D-4A6B-B441-A36B24018348}" srcId="{E60D22C4-F5A3-4833-BEDF-30E0F827ED41}" destId="{3922E61F-11E1-4F00-AC8F-889F5041DE9D}" srcOrd="2" destOrd="0" parTransId="{97534584-EF5F-4B64-A9DC-C6F949C2DC70}" sibTransId="{737BF917-6D5C-44FE-93CF-E5F08F73225E}"/>
    <dgm:cxn modelId="{E403AEC1-D2E7-4C7A-B994-628A0AA0388F}" srcId="{13765DAD-107A-4E67-A266-852D2D0069E0}" destId="{47B37773-400C-41A8-945A-2DB26716D839}" srcOrd="1" destOrd="0" parTransId="{AA6FEE4B-707B-4A1A-883A-43A64347B0B5}" sibTransId="{269A559D-863D-4712-B619-7B88E2C6BC88}"/>
    <dgm:cxn modelId="{A9FC7B56-8064-4613-BC5A-439125C07D67}" type="presOf" srcId="{3922E61F-11E1-4F00-AC8F-889F5041DE9D}" destId="{25A6F2E1-111F-42B0-AFFA-A9CC8BF73180}" srcOrd="0" destOrd="0" presId="urn:microsoft.com/office/officeart/2005/8/layout/chevron2"/>
    <dgm:cxn modelId="{43080A41-5D0E-44E5-A197-BCDBBBDE5097}" srcId="{E60D22C4-F5A3-4833-BEDF-30E0F827ED41}" destId="{1A9283D3-5506-4E00-A1B3-060A317B2131}" srcOrd="1" destOrd="0" parTransId="{83EADA10-BDCE-432C-A731-6369779F7201}" sibTransId="{28FFBCB7-66EF-4353-B76A-A67047CF10D7}"/>
    <dgm:cxn modelId="{ACBCA08D-C0F3-4A8C-9551-A70960BE3200}" srcId="{1A98AF60-47B6-444E-AA23-A34342E948C6}" destId="{0E5A3F1E-8E88-4561-90C7-144FC266D430}" srcOrd="0" destOrd="0" parTransId="{4810BADF-EBB0-47AB-95F1-F498AF1A60F2}" sibTransId="{33F757BA-AA3A-4E41-9278-DBF8B61B9CF9}"/>
    <dgm:cxn modelId="{E43D00DB-AE73-49D1-A541-880615790B83}" srcId="{E60D22C4-F5A3-4833-BEDF-30E0F827ED41}" destId="{13765DAD-107A-4E67-A266-852D2D0069E0}" srcOrd="0" destOrd="0" parTransId="{B1B220DB-590F-4CE4-B123-B38ACD3DAC71}" sibTransId="{B84D0785-1232-47F5-93F1-E3C5098B080B}"/>
    <dgm:cxn modelId="{E94EA9E5-DD1C-4F14-9241-FEFAABAADF2D}" type="presOf" srcId="{1212960A-A873-4618-997D-07E71D960A5F}" destId="{CB69DD59-DFDB-45E8-B223-76BA41018CFA}" srcOrd="0" destOrd="2" presId="urn:microsoft.com/office/officeart/2005/8/layout/chevron2"/>
    <dgm:cxn modelId="{B5FE50B7-EFCE-4C6B-A21C-782652E71491}" type="presOf" srcId="{66AE1D95-5706-4433-9C98-C5114B9FA49E}" destId="{CA6E0D40-F864-407E-8587-4725F7E1B00F}" srcOrd="0" destOrd="0" presId="urn:microsoft.com/office/officeart/2005/8/layout/chevron2"/>
    <dgm:cxn modelId="{DF7AEAED-6D46-4FF4-878A-02B21A125663}" type="presOf" srcId="{1A98AF60-47B6-444E-AA23-A34342E948C6}" destId="{FD75A040-59DB-4981-95E7-392A84B5B43B}" srcOrd="0" destOrd="0" presId="urn:microsoft.com/office/officeart/2005/8/layout/chevron2"/>
    <dgm:cxn modelId="{3A0288C6-F9A0-4D20-84CE-BC58541E3A83}" srcId="{1A9283D3-5506-4E00-A1B3-060A317B2131}" destId="{89DC3D11-3106-437A-B729-4D92B23FBE9A}" srcOrd="0" destOrd="0" parTransId="{53D67AD7-5D81-4BD3-A5A3-39704223CBA2}" sibTransId="{1D3F7179-340D-48EC-8FE9-E3CD034D2628}"/>
    <dgm:cxn modelId="{084FFF1F-00A1-4772-87F3-AB6DD317D6C7}" type="presOf" srcId="{670DF2F7-649C-4151-B381-AAA074C6F935}" destId="{B353F28B-C271-40ED-995C-9774C0471E3C}" srcOrd="0" destOrd="1" presId="urn:microsoft.com/office/officeart/2005/8/layout/chevron2"/>
    <dgm:cxn modelId="{65490DE7-DA69-4FB4-BA4E-754A40E8C6DB}" type="presOf" srcId="{89DC3D11-3106-437A-B729-4D92B23FBE9A}" destId="{B353F28B-C271-40ED-995C-9774C0471E3C}" srcOrd="0" destOrd="0" presId="urn:microsoft.com/office/officeart/2005/8/layout/chevron2"/>
    <dgm:cxn modelId="{248E374F-21AA-4A77-8C0A-4DABA897C2D2}" type="presOf" srcId="{E60D22C4-F5A3-4833-BEDF-30E0F827ED41}" destId="{83D54FAB-E38A-4FD4-8AD7-C0D572799E5D}" srcOrd="0" destOrd="0" presId="urn:microsoft.com/office/officeart/2005/8/layout/chevron2"/>
    <dgm:cxn modelId="{848CE4AB-F810-4BFC-9811-9C125F8E35F8}" type="presOf" srcId="{13765DAD-107A-4E67-A266-852D2D0069E0}" destId="{491D6D84-2057-46B8-ACB2-00B28E6F00F3}" srcOrd="0" destOrd="0" presId="urn:microsoft.com/office/officeart/2005/8/layout/chevron2"/>
    <dgm:cxn modelId="{3F1DB915-A7B7-47DA-AC54-B19098981703}" srcId="{1A98AF60-47B6-444E-AA23-A34342E948C6}" destId="{1212960A-A873-4618-997D-07E71D960A5F}" srcOrd="2" destOrd="0" parTransId="{156FEB91-7B6D-4CC0-933A-8F0787A2FAB1}" sibTransId="{2351313E-3F6A-435C-822E-21E7597D2E16}"/>
    <dgm:cxn modelId="{E09E8BE5-E680-46F4-B8FA-A491FF0E8D12}" type="presOf" srcId="{47B37773-400C-41A8-945A-2DB26716D839}" destId="{3B635C4D-AA26-4D30-95AE-AF49B8983B11}" srcOrd="0" destOrd="1" presId="urn:microsoft.com/office/officeart/2005/8/layout/chevron2"/>
    <dgm:cxn modelId="{7BA2AA70-50C0-411D-8F49-5DBC62329481}" srcId="{13765DAD-107A-4E67-A266-852D2D0069E0}" destId="{5370FB34-10BB-4C57-8C3C-66587A2D9ABF}" srcOrd="0" destOrd="0" parTransId="{35E01F2A-DCBC-4DC4-8798-BB3BDA1C6642}" sibTransId="{31A60938-B697-4EEF-9733-23BDF1EBEC6E}"/>
    <dgm:cxn modelId="{16DB7024-4275-406C-9E4E-70DD1DE832C1}" type="presOf" srcId="{FF43B196-7ABF-4B90-A36D-9C60EF5B9B47}" destId="{CA6E0D40-F864-407E-8587-4725F7E1B00F}" srcOrd="0" destOrd="1" presId="urn:microsoft.com/office/officeart/2005/8/layout/chevron2"/>
    <dgm:cxn modelId="{12310CB8-D0B7-47B6-BFE1-AE5BE66E59F0}" srcId="{3922E61F-11E1-4F00-AC8F-889F5041DE9D}" destId="{66AE1D95-5706-4433-9C98-C5114B9FA49E}" srcOrd="0" destOrd="0" parTransId="{DBA38547-F297-442D-BCAB-39A20066E9F8}" sibTransId="{9CD4156B-F301-499C-8462-D46DB01496BB}"/>
    <dgm:cxn modelId="{CA98B67B-C36A-400E-92BA-60A53BC84E40}" type="presOf" srcId="{1A9283D3-5506-4E00-A1B3-060A317B2131}" destId="{E36DD56E-A5B4-40E3-B20F-1A2BF2EE36D7}" srcOrd="0" destOrd="0" presId="urn:microsoft.com/office/officeart/2005/8/layout/chevron2"/>
    <dgm:cxn modelId="{16F980FB-A783-4BF0-9898-D1FC71BB5275}" srcId="{3922E61F-11E1-4F00-AC8F-889F5041DE9D}" destId="{FF43B196-7ABF-4B90-A36D-9C60EF5B9B47}" srcOrd="1" destOrd="0" parTransId="{FC0967F9-785A-4B0F-B68F-F8D427835B1A}" sibTransId="{7760603C-259D-4051-9A3D-036F8E954679}"/>
    <dgm:cxn modelId="{20BD698B-5484-4DDF-AB86-9FE6BF946CD1}" type="presOf" srcId="{B4180D5D-695A-4D13-BCEB-F71A21ADD0FA}" destId="{CB69DD59-DFDB-45E8-B223-76BA41018CFA}" srcOrd="0" destOrd="1" presId="urn:microsoft.com/office/officeart/2005/8/layout/chevron2"/>
    <dgm:cxn modelId="{6653A0C9-4A57-45BD-9943-FEC1ED895EB0}" type="presOf" srcId="{0E5A3F1E-8E88-4561-90C7-144FC266D430}" destId="{CB69DD59-DFDB-45E8-B223-76BA41018CFA}" srcOrd="0" destOrd="0" presId="urn:microsoft.com/office/officeart/2005/8/layout/chevron2"/>
    <dgm:cxn modelId="{92BAE061-E00F-48F7-A669-2196A9A9EA68}" type="presParOf" srcId="{83D54FAB-E38A-4FD4-8AD7-C0D572799E5D}" destId="{3B9931A4-D2A3-4BDD-AA5A-D951973C4F7B}" srcOrd="0" destOrd="0" presId="urn:microsoft.com/office/officeart/2005/8/layout/chevron2"/>
    <dgm:cxn modelId="{5F4550F8-9391-493C-B758-58A42379407E}" type="presParOf" srcId="{3B9931A4-D2A3-4BDD-AA5A-D951973C4F7B}" destId="{491D6D84-2057-46B8-ACB2-00B28E6F00F3}" srcOrd="0" destOrd="0" presId="urn:microsoft.com/office/officeart/2005/8/layout/chevron2"/>
    <dgm:cxn modelId="{8090AAC1-C799-43A9-9552-1E601C616D49}" type="presParOf" srcId="{3B9931A4-D2A3-4BDD-AA5A-D951973C4F7B}" destId="{3B635C4D-AA26-4D30-95AE-AF49B8983B11}" srcOrd="1" destOrd="0" presId="urn:microsoft.com/office/officeart/2005/8/layout/chevron2"/>
    <dgm:cxn modelId="{693E8B96-8074-496B-91FC-DD38619FAFA0}" type="presParOf" srcId="{83D54FAB-E38A-4FD4-8AD7-C0D572799E5D}" destId="{42B7C4F2-DA68-4418-94CD-9D368878AC46}" srcOrd="1" destOrd="0" presId="urn:microsoft.com/office/officeart/2005/8/layout/chevron2"/>
    <dgm:cxn modelId="{AF0C1E56-DDF9-46F3-B702-3739B1800CE1}" type="presParOf" srcId="{83D54FAB-E38A-4FD4-8AD7-C0D572799E5D}" destId="{1CE216A4-C8EE-43A9-B207-1D95AF41B750}" srcOrd="2" destOrd="0" presId="urn:microsoft.com/office/officeart/2005/8/layout/chevron2"/>
    <dgm:cxn modelId="{8B7763BD-7376-4D9D-B241-EA328C5F0580}" type="presParOf" srcId="{1CE216A4-C8EE-43A9-B207-1D95AF41B750}" destId="{E36DD56E-A5B4-40E3-B20F-1A2BF2EE36D7}" srcOrd="0" destOrd="0" presId="urn:microsoft.com/office/officeart/2005/8/layout/chevron2"/>
    <dgm:cxn modelId="{F9E029F7-3E11-4E0D-BAF8-047C8F4DF1E1}" type="presParOf" srcId="{1CE216A4-C8EE-43A9-B207-1D95AF41B750}" destId="{B353F28B-C271-40ED-995C-9774C0471E3C}" srcOrd="1" destOrd="0" presId="urn:microsoft.com/office/officeart/2005/8/layout/chevron2"/>
    <dgm:cxn modelId="{EA261012-2731-43A7-A369-AE4DDC4466F0}" type="presParOf" srcId="{83D54FAB-E38A-4FD4-8AD7-C0D572799E5D}" destId="{2D6F20A8-1331-4E97-9022-75BE886136A6}" srcOrd="3" destOrd="0" presId="urn:microsoft.com/office/officeart/2005/8/layout/chevron2"/>
    <dgm:cxn modelId="{0596FAB5-7FB8-402E-BE3C-DA085A5ED817}" type="presParOf" srcId="{83D54FAB-E38A-4FD4-8AD7-C0D572799E5D}" destId="{91A87814-13D7-41E7-B59B-CE06D532C83F}" srcOrd="4" destOrd="0" presId="urn:microsoft.com/office/officeart/2005/8/layout/chevron2"/>
    <dgm:cxn modelId="{3D590B3C-903D-48B2-A62C-F07C595AFAD4}" type="presParOf" srcId="{91A87814-13D7-41E7-B59B-CE06D532C83F}" destId="{25A6F2E1-111F-42B0-AFFA-A9CC8BF73180}" srcOrd="0" destOrd="0" presId="urn:microsoft.com/office/officeart/2005/8/layout/chevron2"/>
    <dgm:cxn modelId="{CCAEA07D-194C-4955-B859-CEDD72A707B9}" type="presParOf" srcId="{91A87814-13D7-41E7-B59B-CE06D532C83F}" destId="{CA6E0D40-F864-407E-8587-4725F7E1B00F}" srcOrd="1" destOrd="0" presId="urn:microsoft.com/office/officeart/2005/8/layout/chevron2"/>
    <dgm:cxn modelId="{B069E10A-8933-429F-B4FB-4A0B714045B6}" type="presParOf" srcId="{83D54FAB-E38A-4FD4-8AD7-C0D572799E5D}" destId="{E83A8D32-3113-4509-9574-D96E041F2D16}" srcOrd="5" destOrd="0" presId="urn:microsoft.com/office/officeart/2005/8/layout/chevron2"/>
    <dgm:cxn modelId="{28F5F6D4-C1AF-4E77-9680-7C7448DFCB0D}" type="presParOf" srcId="{83D54FAB-E38A-4FD4-8AD7-C0D572799E5D}" destId="{F9871F49-DF5E-4F54-957F-30CEACE90A7E}" srcOrd="6" destOrd="0" presId="urn:microsoft.com/office/officeart/2005/8/layout/chevron2"/>
    <dgm:cxn modelId="{D92211BC-FAAE-425D-ABFA-F84DA687D585}" type="presParOf" srcId="{F9871F49-DF5E-4F54-957F-30CEACE90A7E}" destId="{FD75A040-59DB-4981-95E7-392A84B5B43B}" srcOrd="0" destOrd="0" presId="urn:microsoft.com/office/officeart/2005/8/layout/chevron2"/>
    <dgm:cxn modelId="{31C80624-C141-450B-9605-0E138FDACFD0}" type="presParOf" srcId="{F9871F49-DF5E-4F54-957F-30CEACE90A7E}" destId="{CB69DD59-DFDB-45E8-B223-76BA41018CF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1D6D84-2057-46B8-ACB2-00B28E6F00F3}">
      <dsp:nvSpPr>
        <dsp:cNvPr id="0" name=""/>
        <dsp:cNvSpPr/>
      </dsp:nvSpPr>
      <dsp:spPr>
        <a:xfrm rot="5400000">
          <a:off x="-200984" y="192009"/>
          <a:ext cx="1246259" cy="872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Job Type</a:t>
          </a:r>
          <a:endParaRPr lang="en-US" sz="1400" b="1" kern="1200" dirty="0">
            <a:solidFill>
              <a:schemeClr val="tx1"/>
            </a:solidFill>
          </a:endParaRPr>
        </a:p>
      </dsp:txBody>
      <dsp:txXfrm rot="-5400000">
        <a:off x="-14044" y="441261"/>
        <a:ext cx="872381" cy="373878"/>
      </dsp:txXfrm>
    </dsp:sp>
    <dsp:sp modelId="{3B635C4D-AA26-4D30-95AE-AF49B8983B11}">
      <dsp:nvSpPr>
        <dsp:cNvPr id="0" name=""/>
        <dsp:cNvSpPr/>
      </dsp:nvSpPr>
      <dsp:spPr>
        <a:xfrm rot="5400000">
          <a:off x="1693511" y="-830104"/>
          <a:ext cx="810068" cy="24804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</a:rPr>
            <a:t>Full-time</a:t>
          </a:r>
          <a:endParaRPr lang="en-US" sz="1600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</a:rPr>
            <a:t>Part-time</a:t>
          </a:r>
          <a:endParaRPr lang="en-US" sz="1600" kern="1200" dirty="0">
            <a:solidFill>
              <a:schemeClr val="tx1"/>
            </a:solidFill>
          </a:endParaRPr>
        </a:p>
      </dsp:txBody>
      <dsp:txXfrm rot="-5400000">
        <a:off x="858336" y="44615"/>
        <a:ext cx="2440874" cy="730980"/>
      </dsp:txXfrm>
    </dsp:sp>
    <dsp:sp modelId="{E36DD56E-A5B4-40E3-B20F-1A2BF2EE36D7}">
      <dsp:nvSpPr>
        <dsp:cNvPr id="0" name=""/>
        <dsp:cNvSpPr/>
      </dsp:nvSpPr>
      <dsp:spPr>
        <a:xfrm rot="5400000">
          <a:off x="-200984" y="1272338"/>
          <a:ext cx="1246259" cy="872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Number of Jobs</a:t>
          </a:r>
          <a:endParaRPr lang="en-US" sz="1400" b="1" kern="1200" dirty="0">
            <a:solidFill>
              <a:schemeClr val="tx1"/>
            </a:solidFill>
          </a:endParaRPr>
        </a:p>
      </dsp:txBody>
      <dsp:txXfrm rot="-5400000">
        <a:off x="-14044" y="1521590"/>
        <a:ext cx="872381" cy="373878"/>
      </dsp:txXfrm>
    </dsp:sp>
    <dsp:sp modelId="{B353F28B-C271-40ED-995C-9774C0471E3C}">
      <dsp:nvSpPr>
        <dsp:cNvPr id="0" name=""/>
        <dsp:cNvSpPr/>
      </dsp:nvSpPr>
      <dsp:spPr>
        <a:xfrm rot="5400000">
          <a:off x="1693298" y="250437"/>
          <a:ext cx="810494" cy="24804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</a:rPr>
            <a:t>1</a:t>
          </a:r>
          <a:endParaRPr lang="en-US" sz="1600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</a:rPr>
            <a:t>2+</a:t>
          </a:r>
          <a:endParaRPr lang="en-US" sz="1600" kern="1200" dirty="0">
            <a:solidFill>
              <a:schemeClr val="tx1"/>
            </a:solidFill>
          </a:endParaRPr>
        </a:p>
      </dsp:txBody>
      <dsp:txXfrm rot="-5400000">
        <a:off x="858337" y="1124964"/>
        <a:ext cx="2440853" cy="731364"/>
      </dsp:txXfrm>
    </dsp:sp>
    <dsp:sp modelId="{25A6F2E1-111F-42B0-AFFA-A9CC8BF73180}">
      <dsp:nvSpPr>
        <dsp:cNvPr id="0" name=""/>
        <dsp:cNvSpPr/>
      </dsp:nvSpPr>
      <dsp:spPr>
        <a:xfrm rot="5400000">
          <a:off x="-158848" y="2315616"/>
          <a:ext cx="1246259" cy="928562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300" b="1" kern="1200" dirty="0" smtClean="0">
            <a:solidFill>
              <a:schemeClr val="tx1"/>
            </a:solidFill>
          </a:endParaRP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err="1" smtClean="0">
              <a:solidFill>
                <a:schemeClr val="tx1"/>
              </a:solidFill>
            </a:rPr>
            <a:t>Empl</a:t>
          </a:r>
          <a:r>
            <a:rPr lang="en-US" sz="1300" b="1" kern="1200" dirty="0" smtClean="0">
              <a:solidFill>
                <a:schemeClr val="tx1"/>
              </a:solidFill>
            </a:rPr>
            <a:t>.</a:t>
          </a:r>
        </a:p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b="1" kern="1200" dirty="0" smtClean="0">
              <a:solidFill>
                <a:schemeClr val="tx1"/>
              </a:solidFill>
            </a:rPr>
            <a:t>Type</a:t>
          </a:r>
          <a:endParaRPr lang="en-US" sz="1300" b="1" kern="1200" dirty="0">
            <a:solidFill>
              <a:schemeClr val="tx1"/>
            </a:solidFill>
          </a:endParaRPr>
        </a:p>
      </dsp:txBody>
      <dsp:txXfrm rot="-5400000">
        <a:off x="1" y="2621048"/>
        <a:ext cx="928562" cy="317697"/>
      </dsp:txXfrm>
    </dsp:sp>
    <dsp:sp modelId="{CA6E0D40-F864-407E-8587-4725F7E1B00F}">
      <dsp:nvSpPr>
        <dsp:cNvPr id="0" name=""/>
        <dsp:cNvSpPr/>
      </dsp:nvSpPr>
      <dsp:spPr>
        <a:xfrm rot="5400000">
          <a:off x="1721601" y="1330553"/>
          <a:ext cx="810068" cy="24804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</a:rPr>
            <a:t>Hired</a:t>
          </a:r>
          <a:endParaRPr lang="en-US" sz="1600" kern="1200" dirty="0">
            <a:solidFill>
              <a:schemeClr val="tx1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600" kern="1200" dirty="0" smtClean="0">
              <a:solidFill>
                <a:schemeClr val="tx1"/>
              </a:solidFill>
            </a:rPr>
            <a:t>Self Employed</a:t>
          </a:r>
          <a:endParaRPr lang="en-US" sz="1600" kern="1200" dirty="0">
            <a:solidFill>
              <a:schemeClr val="tx1"/>
            </a:solidFill>
          </a:endParaRPr>
        </a:p>
      </dsp:txBody>
      <dsp:txXfrm rot="-5400000">
        <a:off x="886426" y="2205272"/>
        <a:ext cx="2440874" cy="730980"/>
      </dsp:txXfrm>
    </dsp:sp>
    <dsp:sp modelId="{FD75A040-59DB-4981-95E7-392A84B5B43B}">
      <dsp:nvSpPr>
        <dsp:cNvPr id="0" name=""/>
        <dsp:cNvSpPr/>
      </dsp:nvSpPr>
      <dsp:spPr>
        <a:xfrm rot="5400000">
          <a:off x="-200984" y="3432996"/>
          <a:ext cx="1246259" cy="87238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>
              <a:solidFill>
                <a:schemeClr val="tx1"/>
              </a:solidFill>
            </a:rPr>
            <a:t>Work Place</a:t>
          </a:r>
          <a:endParaRPr lang="en-US" sz="1400" b="1" kern="1200" dirty="0">
            <a:solidFill>
              <a:schemeClr val="tx1"/>
            </a:solidFill>
          </a:endParaRPr>
        </a:p>
      </dsp:txBody>
      <dsp:txXfrm rot="-5400000">
        <a:off x="-14044" y="3682248"/>
        <a:ext cx="872381" cy="373878"/>
      </dsp:txXfrm>
    </dsp:sp>
    <dsp:sp modelId="{CB69DD59-DFDB-45E8-B223-76BA41018CFA}">
      <dsp:nvSpPr>
        <dsp:cNvPr id="0" name=""/>
        <dsp:cNvSpPr/>
      </dsp:nvSpPr>
      <dsp:spPr>
        <a:xfrm rot="5400000">
          <a:off x="1707556" y="2404799"/>
          <a:ext cx="810068" cy="248041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9525" rIns="9525" bIns="9525" numCol="1" spcCol="1270" anchor="ctr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chemeClr val="tx1"/>
              </a:solidFill>
            </a:rPr>
            <a:t>Home</a:t>
          </a:r>
          <a:endParaRPr lang="en-US" sz="15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chemeClr val="tx1"/>
              </a:solidFill>
            </a:rPr>
            <a:t>Permanent Work Place</a:t>
          </a:r>
          <a:endParaRPr lang="en-US" sz="1500" kern="1200" dirty="0">
            <a:solidFill>
              <a:schemeClr val="tx1"/>
            </a:solidFill>
          </a:endParaRP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500" kern="1200" dirty="0" smtClean="0">
              <a:solidFill>
                <a:schemeClr val="tx1"/>
              </a:solidFill>
            </a:rPr>
            <a:t>Varied Work Location</a:t>
          </a:r>
          <a:endParaRPr lang="en-US" sz="1500" kern="1200" dirty="0">
            <a:solidFill>
              <a:schemeClr val="tx1"/>
            </a:solidFill>
          </a:endParaRPr>
        </a:p>
      </dsp:txBody>
      <dsp:txXfrm rot="-5400000">
        <a:off x="872381" y="3279518"/>
        <a:ext cx="2440874" cy="7309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88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88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88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88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>
                <a:latin typeface="Arial" charset="0"/>
              </a:defRPr>
            </a:lvl1pPr>
          </a:lstStyle>
          <a:p>
            <a:pPr>
              <a:defRPr/>
            </a:pPr>
            <a:fld id="{74399349-6621-4AE2-AAA6-7C9A594A20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8600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62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10EBD1F0-0525-4714-85B7-935FCE1493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37081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66223A-B220-4A6A-B552-88C3D2857E87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paper contains a broad discussion of an important phenomenon that we observe in reality as well as first attempts to address it in travel models.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This </a:t>
            </a:r>
            <a:r>
              <a:rPr lang="en-US" dirty="0" smtClean="0"/>
              <a:t>is the marginal</a:t>
            </a:r>
            <a:r>
              <a:rPr lang="en-US" baseline="0" dirty="0" smtClean="0"/>
              <a:t> distance effect by person and household characteristics.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BD1F0-0525-4714-85B7-935FCE14937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0EBD1F0-0525-4714-85B7-935FCE149376}" type="slidenum">
              <a:rPr lang="en-US" smtClean="0"/>
              <a:pPr>
                <a:defRPr/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49CDF9-5898-45F0-8206-A82AC5DBB723}" type="slidenum">
              <a:rPr lang="en-US" smtClean="0"/>
              <a:pPr/>
              <a:t>16</a:t>
            </a:fld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317528-83BF-4913-A842-D45ECF652074}" type="slidenum">
              <a:rPr lang="en-US" smtClean="0"/>
              <a:pPr/>
              <a:t>17</a:t>
            </a:fld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Early tour-based models in practice tried to mimic 4-step models in a sense that they would start right away with predicting tours and trips.  Now we see that a real ABM paradigm requires a slow start, a build-up.  And work arrangements should be an important part of it. </a:t>
            </a:r>
          </a:p>
        </p:txBody>
      </p:sp>
      <p:sp>
        <p:nvSpPr>
          <p:cNvPr id="3482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43B3A-C444-4CEE-8FB0-643E4A11B8E4}" type="slidenum">
              <a:rPr lang="en-US" smtClean="0"/>
              <a:pPr/>
              <a:t>18</a:t>
            </a:fld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paper is written in a very open and conceptual/methodological rather than technical way.  We are not yet in a position to say how exactly the work arrangements will be looking 20-30 years from now, and it is naïve to think that a cross-sectional analysis would answer all questions.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B37480-2B11-4FC4-9C95-C17A3031672C}" type="slidenum">
              <a:rPr lang="en-US" smtClean="0"/>
              <a:pPr/>
              <a:t>19</a:t>
            </a:fld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paper is written in a very open and conceptual/methodological rather than technical way.  We are not yet in a position to say how exactly the work arrangements will be looking 20-30 years from now, and it is naïve to think that a cross-sectional analysis would answer all questions.</a:t>
            </a:r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B37480-2B11-4FC4-9C95-C17A3031672C}" type="slidenum">
              <a:rPr lang="en-US" smtClean="0"/>
              <a:pPr/>
              <a:t>20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motivation came from practice.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5E5EC-28B9-4180-804C-4EAEF7799596}" type="slidenum">
              <a:rPr lang="en-US" smtClean="0"/>
              <a:pPr/>
              <a:t>2</a:t>
            </a:fld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motivation came from practice.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375E5EC-28B9-4180-804C-4EAEF7799596}" type="slidenum">
              <a:rPr lang="en-US" smtClean="0"/>
              <a:pPr/>
              <a:t>3</a:t>
            </a:fld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There have been some good publications on this topic that deal with the most important dimensions and tendencies but mostly one at a time and on a qualitative basis. Across all dimensions we observe more and more alternative arrangements and less and less normal.  </a:t>
            </a:r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D89321E-E248-4535-B433-1D1D3B4D0136}" type="slidenum">
              <a:rPr lang="en-US" smtClean="0"/>
              <a:pPr/>
              <a:t>4</a:t>
            </a:fld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Our analysis is based on a large HH survey recently undertaken in the Jerusalem. The survey provides a rich dataset for workers with many data items specifically related to work arrangements. 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6364BCF-C6E4-44A9-9F78-281284631C9B}" type="slidenum">
              <a:rPr lang="en-US" smtClean="0"/>
              <a:pPr/>
              <a:t>5</a:t>
            </a:fld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E51F20F-0B00-4004-8812-79CAA779021B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75280D3-31A0-4F8D-8CCE-4631A65558C1}" type="slidenum">
              <a:rPr lang="en-US" smtClean="0"/>
              <a:pPr/>
              <a:t>9</a:t>
            </a:fld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5A5EBC-7D41-4182-BE95-678417074A0A}" type="slidenum">
              <a:rPr lang="en-US" smtClean="0"/>
              <a:pPr/>
              <a:t>10</a:t>
            </a:fld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ACA9FE8-0E14-4DD0-985D-7D6C7210F788}" type="slidenum">
              <a:rPr lang="en-US" smtClean="0"/>
              <a:pPr/>
              <a:t>11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0"/>
          <p:cNvGrpSpPr>
            <a:grpSpLocks/>
          </p:cNvGrpSpPr>
          <p:nvPr/>
        </p:nvGrpSpPr>
        <p:grpSpPr bwMode="auto">
          <a:xfrm>
            <a:off x="1588" y="0"/>
            <a:ext cx="9142412" cy="6858000"/>
            <a:chOff x="3048" y="0"/>
            <a:chExt cx="12188952" cy="6858000"/>
          </a:xfrm>
        </p:grpSpPr>
        <p:sp>
          <p:nvSpPr>
            <p:cNvPr id="5" name="Rectangle 4"/>
            <p:cNvSpPr/>
            <p:nvPr/>
          </p:nvSpPr>
          <p:spPr>
            <a:xfrm>
              <a:off x="3048" y="0"/>
              <a:ext cx="12188952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6" name="Group 17"/>
            <p:cNvGrpSpPr>
              <a:grpSpLocks/>
            </p:cNvGrpSpPr>
            <p:nvPr/>
          </p:nvGrpSpPr>
          <p:grpSpPr bwMode="auto">
            <a:xfrm>
              <a:off x="1574798" y="3537161"/>
              <a:ext cx="9144001" cy="196717"/>
              <a:chOff x="1523999" y="4379129"/>
              <a:chExt cx="9144001" cy="196717"/>
            </a:xfrm>
          </p:grpSpPr>
          <p:sp>
            <p:nvSpPr>
              <p:cNvPr id="7" name="Rectangle 6" descr="Gold bar"/>
              <p:cNvSpPr>
                <a:spLocks noChangeArrowheads="1"/>
              </p:cNvSpPr>
              <p:nvPr/>
            </p:nvSpPr>
            <p:spPr bwMode="auto">
              <a:xfrm rot="16200000" flipH="1">
                <a:off x="2949872" y="2953256"/>
                <a:ext cx="196717" cy="3048463"/>
              </a:xfrm>
              <a:prstGeom prst="rect">
                <a:avLst/>
              </a:prstGeom>
              <a:solidFill>
                <a:schemeClr val="accent1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8" name="Rectangle 7" descr="Orange bar"/>
              <p:cNvSpPr>
                <a:spLocks noChangeArrowheads="1"/>
              </p:cNvSpPr>
              <p:nvPr/>
            </p:nvSpPr>
            <p:spPr bwMode="auto">
              <a:xfrm rot="16200000" flipH="1">
                <a:off x="5998335" y="2953256"/>
                <a:ext cx="196717" cy="3048463"/>
              </a:xfrm>
              <a:prstGeom prst="rect">
                <a:avLst/>
              </a:prstGeom>
              <a:solidFill>
                <a:schemeClr val="accent4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Rectangle 8" descr="Slate bar"/>
              <p:cNvSpPr>
                <a:spLocks noChangeArrowheads="1"/>
              </p:cNvSpPr>
              <p:nvPr/>
            </p:nvSpPr>
            <p:spPr bwMode="auto">
              <a:xfrm rot="16200000" flipH="1">
                <a:off x="9045410" y="2953256"/>
                <a:ext cx="196717" cy="3048463"/>
              </a:xfrm>
              <a:prstGeom prst="rect">
                <a:avLst/>
              </a:prstGeom>
              <a:solidFill>
                <a:schemeClr val="accent6"/>
              </a:solidFill>
              <a:ln w="9525">
                <a:noFill/>
                <a:miter lim="800000"/>
                <a:headEnd/>
                <a:tailEnd/>
              </a:ln>
              <a:effectLst>
                <a:reflection blurRad="6350" stA="50000" endA="300" endPos="38500" dist="50800" dir="5400000" sy="-100000" algn="bl" rotWithShape="0"/>
              </a:effectLst>
              <a:extLst/>
            </p:spPr>
            <p:txBody>
              <a:bodyPr wrap="none" anchor="ctr"/>
              <a:lstStyle/>
              <a:p>
                <a:pPr algn="ctr">
                  <a:defRPr/>
                </a:pPr>
                <a:endParaRPr lang="en-US">
                  <a:latin typeface="Times New Roman" panose="02020603050405020304" pitchFamily="18" charset="0"/>
                </a:endParaRPr>
              </a:p>
            </p:txBody>
          </p:sp>
        </p:grpSp>
      </p:grpSp>
      <p:pic>
        <p:nvPicPr>
          <p:cNvPr id="10" name="Picture 16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6324600"/>
            <a:ext cx="6175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2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4050" y="6169513"/>
            <a:ext cx="565150" cy="68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056115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912610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 dirty="0"/>
              <a:t>TRB Application Conference, May 2013</a:t>
            </a:r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B227A981-38F1-4E22-BACB-FDA0E20190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/>
              <a:t>WCTR, Lisbon - July 11-15,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34363CB9-F135-466F-8EC2-9C5F3B3853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/>
              <a:t>WCTR, Lisbon - July 11-15, 2010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55CC847D-B8CE-4B3F-9529-3327E1E864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0C815-1071-43E6-829F-CA1F7C9EAE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4589464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709738"/>
            <a:ext cx="7886700" cy="2862262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5B51DE-9F44-4C67-AB04-C5641CC798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8163B1-771F-493E-9B89-F970187BC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2248" y="2193926"/>
            <a:ext cx="386834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2248" y="1489075"/>
            <a:ext cx="386834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887" y="2193926"/>
            <a:ext cx="3867150" cy="39782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1489075"/>
            <a:ext cx="3867150" cy="6413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274638"/>
            <a:ext cx="78867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0727D4-E7D3-4B75-87B7-F884628A56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285F9-E8C4-4C19-8C15-B444644F80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4FEDFB-91C4-4127-A6E2-946A3BE353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/>
              <a:t>WCTR, Lisbon - July 11-15,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B8E89F38-9042-485C-A17E-1DA4EE3824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101850"/>
            <a:ext cx="2949178" cy="3759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/>
              <a:t>WCTR, Lisbon - July 11-15, 2010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6C6BA9A7-DA57-48DB-9EC4-0A2047A66B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8"/>
          <p:cNvGrpSpPr>
            <a:grpSpLocks/>
          </p:cNvGrpSpPr>
          <p:nvPr/>
        </p:nvGrpSpPr>
        <p:grpSpPr bwMode="auto">
          <a:xfrm>
            <a:off x="0" y="0"/>
            <a:ext cx="9142413" cy="6858000"/>
            <a:chOff x="-2728" y="-5"/>
            <a:chExt cx="12188952" cy="6858006"/>
          </a:xfrm>
        </p:grpSpPr>
        <p:sp>
          <p:nvSpPr>
            <p:cNvPr id="26" name="Rectangle 25"/>
            <p:cNvSpPr/>
            <p:nvPr/>
          </p:nvSpPr>
          <p:spPr>
            <a:xfrm>
              <a:off x="-2728" y="-5"/>
              <a:ext cx="12188952" cy="685800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  <p:grpSp>
          <p:nvGrpSpPr>
            <p:cNvPr id="1035" name="Group 38"/>
            <p:cNvGrpSpPr>
              <a:grpSpLocks/>
            </p:cNvGrpSpPr>
            <p:nvPr/>
          </p:nvGrpSpPr>
          <p:grpSpPr bwMode="auto">
            <a:xfrm>
              <a:off x="-2727" y="-5"/>
              <a:ext cx="716424" cy="6858000"/>
              <a:chOff x="-2727" y="-5"/>
              <a:chExt cx="716424" cy="6858000"/>
            </a:xfrm>
          </p:grpSpPr>
          <p:grpSp>
            <p:nvGrpSpPr>
              <p:cNvPr id="1036" name="Group 39"/>
              <p:cNvGrpSpPr>
                <a:grpSpLocks/>
              </p:cNvGrpSpPr>
              <p:nvPr/>
            </p:nvGrpSpPr>
            <p:grpSpPr bwMode="auto">
              <a:xfrm>
                <a:off x="-2727" y="-5"/>
                <a:ext cx="571473" cy="6858000"/>
                <a:chOff x="6048440" y="-936481"/>
                <a:chExt cx="196717" cy="9144001"/>
              </a:xfrm>
            </p:grpSpPr>
            <p:sp>
              <p:nvSpPr>
                <p:cNvPr id="46" name="Rectangle 45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5159525"/>
                  <a:ext cx="196711" cy="3048003"/>
                </a:xfrm>
                <a:prstGeom prst="rect">
                  <a:avLst/>
                </a:prstGeom>
                <a:solidFill>
                  <a:schemeClr val="accent6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7" name="Rectangle 46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2111522"/>
                  <a:ext cx="196711" cy="3048003"/>
                </a:xfrm>
                <a:prstGeom prst="rect">
                  <a:avLst/>
                </a:prstGeom>
                <a:solidFill>
                  <a:schemeClr val="accent4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8" name="Rectangle 47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8440" y="-936481"/>
                  <a:ext cx="196711" cy="3048003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latin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37" name="Group 40"/>
              <p:cNvGrpSpPr>
                <a:grpSpLocks/>
              </p:cNvGrpSpPr>
              <p:nvPr/>
            </p:nvGrpSpPr>
            <p:grpSpPr bwMode="auto">
              <a:xfrm>
                <a:off x="566005" y="-5"/>
                <a:ext cx="147692" cy="6858000"/>
                <a:chOff x="6048440" y="-936481"/>
                <a:chExt cx="196717" cy="9144001"/>
              </a:xfrm>
            </p:grpSpPr>
            <p:sp>
              <p:nvSpPr>
                <p:cNvPr id="43" name="Rectangle 42" descr="Gold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0790" y="5159525"/>
                  <a:ext cx="202973" cy="304800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6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4" name="Rectangle 43" descr="Orang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0790" y="2111522"/>
                  <a:ext cx="202973" cy="304800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4">
                        <a:lumMod val="40000"/>
                        <a:lumOff val="60000"/>
                      </a:schemeClr>
                    </a:gs>
                    <a:gs pos="100000">
                      <a:prstClr val="white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latin typeface="Times New Roman" panose="02020603050405020304" pitchFamily="18" charset="0"/>
                  </a:endParaRPr>
                </a:p>
              </p:txBody>
            </p:sp>
            <p:sp>
              <p:nvSpPr>
                <p:cNvPr id="45" name="Rectangle 44" descr="Slate bar"/>
                <p:cNvSpPr>
                  <a:spLocks noChangeArrowheads="1"/>
                </p:cNvSpPr>
                <p:nvPr/>
              </p:nvSpPr>
              <p:spPr bwMode="auto">
                <a:xfrm rot="10800000" flipH="1">
                  <a:off x="6040790" y="-936481"/>
                  <a:ext cx="202973" cy="3048003"/>
                </a:xfrm>
                <a:prstGeom prst="rect">
                  <a:avLst/>
                </a:prstGeom>
                <a:gradFill flip="none" rotWithShape="1">
                  <a:gsLst>
                    <a:gs pos="0">
                      <a:schemeClr val="accent1">
                        <a:lumMod val="60000"/>
                        <a:lumOff val="40000"/>
                      </a:schemeClr>
                    </a:gs>
                    <a:gs pos="100000">
                      <a:schemeClr val="bg1"/>
                    </a:gs>
                  </a:gsLst>
                  <a:lin ang="0" scaled="1"/>
                  <a:tileRect/>
                </a:gradFill>
                <a:ln w="9525">
                  <a:noFill/>
                  <a:miter lim="800000"/>
                  <a:headEnd/>
                  <a:tailEnd/>
                </a:ln>
                <a:effectLst/>
                <a:extLst/>
              </p:spPr>
              <p:txBody>
                <a:bodyPr wrap="none" anchor="ctr"/>
                <a:lstStyle/>
                <a:p>
                  <a:pPr algn="ctr">
                    <a:defRPr/>
                  </a:pPr>
                  <a:endParaRPr lang="en-US">
                    <a:latin typeface="Times New Roman" panose="02020603050405020304" pitchFamily="18" charset="0"/>
                  </a:endParaRPr>
                </a:p>
              </p:txBody>
            </p:sp>
          </p:grpSp>
          <p:sp>
            <p:nvSpPr>
              <p:cNvPr id="42" name="Rectangle 41"/>
              <p:cNvSpPr/>
              <p:nvPr/>
            </p:nvSpPr>
            <p:spPr>
              <a:xfrm>
                <a:off x="644922" y="-5"/>
                <a:ext cx="46563" cy="685800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</p:spPr>
            <p:style>
              <a:lnRef idx="1">
                <a:schemeClr val="accent3"/>
              </a:lnRef>
              <a:fillRef idx="2">
                <a:schemeClr val="accent3"/>
              </a:fillRef>
              <a:effectRef idx="1">
                <a:schemeClr val="accent3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/>
              </a:p>
            </p:txBody>
          </p:sp>
        </p:grpSp>
      </p:grpSp>
      <p:sp>
        <p:nvSpPr>
          <p:cNvPr id="3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6150" y="6356350"/>
            <a:ext cx="21717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3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057900" y="6356350"/>
            <a:ext cx="24574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3"/>
                </a:solidFill>
              </a:defRPr>
            </a:lvl1pPr>
          </a:lstStyle>
          <a:p>
            <a:pPr>
              <a:defRPr/>
            </a:pPr>
            <a:fld id="{BF3ECD46-D46F-4F1A-A37E-C8F0A7EA54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0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1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pic>
        <p:nvPicPr>
          <p:cNvPr id="1032" name="Picture 16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0" y="6324600"/>
            <a:ext cx="61753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3" name="Picture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654050" y="6172200"/>
            <a:ext cx="565150" cy="688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32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3" r:id="rId8"/>
    <p:sldLayoutId id="2147483934" r:id="rId9"/>
    <p:sldLayoutId id="2147483935" r:id="rId10"/>
    <p:sldLayoutId id="2147483936" r:id="rId11"/>
  </p:sldLayoutIdLst>
  <p:transition spd="med">
    <p:fade/>
  </p:transition>
  <p:timing>
    <p:tnLst>
      <p:par>
        <p:cTn id="1" dur="indefinite" restart="never" nodeType="tmRoot"/>
      </p:par>
    </p:tnLst>
  </p:timing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entury Gothic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ct val="30000"/>
        </a:spcBef>
        <a:buClr>
          <a:schemeClr val="accent2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10000"/>
            <a:ext cx="7772400" cy="2590800"/>
          </a:xfrm>
        </p:spPr>
        <p:txBody>
          <a:bodyPr rtlCol="0">
            <a:normAutofit fontScale="92500"/>
          </a:bodyPr>
          <a:lstStyle/>
          <a:p>
            <a:pPr algn="l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i="1" dirty="0" smtClean="0"/>
              <a:t>Peter Vovsha, Parsons Brinckerhoff, New York, NY, USA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i="1" dirty="0" smtClean="0"/>
              <a:t>Gaurav Vyas, Parsons Brinckerhoff, New York, NY, USA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i="1" dirty="0" smtClean="0"/>
              <a:t>Danny Givon, Jerusalem Transportation </a:t>
            </a:r>
            <a:r>
              <a:rPr lang="en-GB" i="1" dirty="0" err="1" smtClean="0"/>
              <a:t>Masterplan</a:t>
            </a:r>
            <a:r>
              <a:rPr lang="en-GB" i="1" dirty="0" smtClean="0"/>
              <a:t> Team (JTMT</a:t>
            </a:r>
            <a:r>
              <a:rPr lang="en-GB" dirty="0" smtClean="0"/>
              <a:t>), </a:t>
            </a:r>
            <a:r>
              <a:rPr lang="en-GB" i="1" dirty="0" smtClean="0"/>
              <a:t>Jerusalem, Israel</a:t>
            </a:r>
          </a:p>
          <a:p>
            <a:pPr algn="l" eaLnBrk="1" fontAlgn="auto" hangingPunct="1">
              <a:spcAft>
                <a:spcPts val="0"/>
              </a:spcAft>
              <a:buFont typeface="Arial" charset="0"/>
              <a:buChar char="•"/>
              <a:defRPr/>
            </a:pPr>
            <a:r>
              <a:rPr lang="en-GB" i="1" dirty="0" smtClean="0"/>
              <a:t>Yehoshua Birotker, Jerusalem Transportation </a:t>
            </a:r>
            <a:r>
              <a:rPr lang="en-GB" i="1" dirty="0" err="1" smtClean="0"/>
              <a:t>Masterplan</a:t>
            </a:r>
            <a:r>
              <a:rPr lang="en-GB" i="1" dirty="0" smtClean="0"/>
              <a:t> Team (JTMT</a:t>
            </a:r>
            <a:r>
              <a:rPr lang="en-GB" dirty="0" smtClean="0"/>
              <a:t>), </a:t>
            </a:r>
            <a:r>
              <a:rPr lang="en-GB" i="1" dirty="0" smtClean="0"/>
              <a:t>Jerusalem, Israel</a:t>
            </a:r>
          </a:p>
          <a:p>
            <a:pPr algn="l" eaLnBrk="1" fontAlgn="auto" hangingPunct="1">
              <a:spcAft>
                <a:spcPts val="0"/>
              </a:spcAft>
              <a:defRPr/>
            </a:pPr>
            <a:endParaRPr lang="en-GB" i="1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i="1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i="1" dirty="0" smtClean="0"/>
          </a:p>
          <a:p>
            <a:pPr algn="l" eaLnBrk="1" fontAlgn="auto" hangingPunct="1">
              <a:spcAft>
                <a:spcPts val="0"/>
              </a:spcAft>
              <a:defRPr/>
            </a:pPr>
            <a:endParaRPr lang="en-US" i="1" dirty="0" smtClean="0"/>
          </a:p>
        </p:txBody>
      </p:sp>
      <p:sp>
        <p:nvSpPr>
          <p:cNvPr id="822275" name="Rectangle 3"/>
          <p:cNvSpPr>
            <a:spLocks noGrp="1" noChangeArrowheads="1"/>
          </p:cNvSpPr>
          <p:nvPr>
            <p:ph type="ctrTitle"/>
          </p:nvPr>
        </p:nvSpPr>
        <p:spPr>
          <a:xfrm>
            <a:off x="914400" y="1295400"/>
            <a:ext cx="7772400" cy="21336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Bef>
                <a:spcPts val="2400"/>
              </a:spcBef>
              <a:spcAft>
                <a:spcPts val="4800"/>
              </a:spcAft>
              <a:defRPr/>
            </a:pPr>
            <a:r>
              <a:rPr lang="en-GB" sz="3600" kern="1600" cap="all" dirty="0" smtClean="0">
                <a:latin typeface="Arial"/>
              </a:rPr>
              <a:t>Usual Work Arrangements: Statistical Analysis and Model Implementation for Jerusalem  </a:t>
            </a:r>
            <a:endParaRPr lang="en-US" sz="3600" b="1" kern="1600" cap="all" dirty="0">
              <a:latin typeface="Arial"/>
            </a:endParaRPr>
          </a:p>
        </p:txBody>
      </p:sp>
      <p:sp>
        <p:nvSpPr>
          <p:cNvPr id="8196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808C742-229F-4967-9CC0-6A0767DED5CC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173" name="Rectangle 2"/>
          <p:cNvSpPr>
            <a:spLocks noChangeArrowheads="1"/>
          </p:cNvSpPr>
          <p:nvPr/>
        </p:nvSpPr>
        <p:spPr bwMode="auto">
          <a:xfrm>
            <a:off x="1647825" y="1112838"/>
            <a:ext cx="1395413" cy="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>
              <a:spcBef>
                <a:spcPct val="10000"/>
              </a:spcBef>
            </a:pPr>
            <a:endParaRPr lang="en-US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Work Location</a:t>
            </a:r>
          </a:p>
          <a:p>
            <a:pPr lvl="1" eaLnBrk="1" hangingPunct="1"/>
            <a:r>
              <a:rPr lang="en-GB" smtClean="0"/>
              <a:t>40 TAZs are sampled from the pool of all TAZs</a:t>
            </a:r>
          </a:p>
          <a:p>
            <a:pPr lvl="1" eaLnBrk="1" hangingPunct="1"/>
            <a:r>
              <a:rPr lang="en-GB" smtClean="0"/>
              <a:t>Size variables include inter-sector friction variables</a:t>
            </a:r>
          </a:p>
          <a:p>
            <a:pPr lvl="1" eaLnBrk="1" hangingPunct="1"/>
            <a:r>
              <a:rPr lang="en-GB" smtClean="0"/>
              <a:t>Sampling is based on the employment characteristics and impedance between origin and destination TAZ</a:t>
            </a:r>
            <a:endParaRPr lang="en-US" smtClean="0"/>
          </a:p>
        </p:txBody>
      </p:sp>
      <p:sp>
        <p:nvSpPr>
          <p:cNvPr id="14339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Choice Model 2</a:t>
            </a:r>
          </a:p>
        </p:txBody>
      </p:sp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9ADC08C-CE22-4372-AA41-4BD8D76CBE57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Commuting Frequency and Flexibility: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7 for number of days working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GB" dirty="0" smtClean="0"/>
              <a:t>'n+1' alternatives for telecommuting frequency for ‘n’ number of days at work</a:t>
            </a:r>
            <a:endParaRPr lang="en-US" dirty="0" smtClean="0"/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4 for schedule flexibility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5 for usual work schedule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Utility function: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4 parameterized terms by main dimensions: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Number of days at work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Telecommuting frequency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Schedule flexibility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Usual work schedule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Interaction terms (2-way constants)</a:t>
            </a:r>
          </a:p>
        </p:txBody>
      </p:sp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Choice Model 3</a:t>
            </a:r>
          </a:p>
        </p:txBody>
      </p:sp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91CFD1E-E01F-4188-A521-23F274273B65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765175" y="1773238"/>
          <a:ext cx="8116890" cy="4140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0825"/>
                <a:gridCol w="1184805"/>
                <a:gridCol w="1352815"/>
                <a:gridCol w="1352815"/>
                <a:gridCol w="1352815"/>
                <a:gridCol w="13528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Part-time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2+</a:t>
                      </a:r>
                      <a:r>
                        <a:rPr lang="en-US" sz="1400" baseline="0" dirty="0" smtClean="0"/>
                        <a:t> jobs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Self-employed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Home</a:t>
                      </a:r>
                      <a:r>
                        <a:rPr lang="en-US" sz="1400" baseline="0" dirty="0" smtClean="0"/>
                        <a:t> as work place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 work place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Age&gt;65 years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Young</a:t>
                      </a:r>
                      <a:r>
                        <a:rPr lang="en-US" sz="1400" baseline="0" dirty="0" smtClean="0"/>
                        <a:t> Arab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Arab Male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Arab Female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Higher Education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Clerical worker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Manufacturing,</a:t>
                      </a:r>
                      <a:r>
                        <a:rPr lang="en-US" sz="1400" baseline="0" dirty="0" smtClean="0"/>
                        <a:t> construction worker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Non-professional</a:t>
                      </a:r>
                      <a:r>
                        <a:rPr lang="en-US" sz="1400" baseline="0" dirty="0" smtClean="0"/>
                        <a:t> 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Behavioral Insights – </a:t>
            </a:r>
            <a:br>
              <a:rPr lang="en-US" dirty="0" smtClean="0"/>
            </a:br>
            <a:r>
              <a:rPr lang="en-US" dirty="0" smtClean="0"/>
              <a:t>Main Work Arrangements</a:t>
            </a:r>
            <a:endParaRPr lang="en-US" dirty="0"/>
          </a:p>
        </p:txBody>
      </p:sp>
      <p:sp>
        <p:nvSpPr>
          <p:cNvPr id="1748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17484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A3A3A-CD7D-47A9-AC5E-C4FC3414A57A}" type="slidenum">
              <a:rPr lang="en-US"/>
              <a:pPr>
                <a:defRPr/>
              </a:pPr>
              <a:t>12</a:t>
            </a:fld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Behavioral Insights-</a:t>
            </a:r>
            <a:br>
              <a:rPr lang="en-US" dirty="0" smtClean="0"/>
            </a:br>
            <a:r>
              <a:rPr lang="en-US" dirty="0" smtClean="0"/>
              <a:t>Main Work Arrangements</a:t>
            </a:r>
            <a:endParaRPr lang="en-US" dirty="0"/>
          </a:p>
        </p:txBody>
      </p:sp>
      <p:sp>
        <p:nvSpPr>
          <p:cNvPr id="18472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1847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82E3D9-4C27-47BE-A5A3-C7F536B51ECC}" type="slidenum">
              <a:rPr lang="en-US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1752600" y="4495800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9200"/>
                <a:gridCol w="1219200"/>
                <a:gridCol w="1219200"/>
                <a:gridCol w="1219200"/>
                <a:gridCol w="12192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Interaction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2+Jobs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Self-employed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Home</a:t>
                      </a:r>
                      <a:r>
                        <a:rPr lang="en-US" sz="1400" baseline="0" dirty="0" smtClean="0"/>
                        <a:t> as work place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Variable work place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Part-time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Positive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Positive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Positive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Positive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Self</a:t>
                      </a:r>
                      <a:r>
                        <a:rPr lang="en-US" sz="1400" baseline="0" dirty="0" smtClean="0"/>
                        <a:t> employed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Positive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Positive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</a:t>
                      </a:r>
                      <a:r>
                        <a:rPr lang="en-US" sz="1400" baseline="0" dirty="0" smtClean="0"/>
                        <a:t> Work place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Positive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Content Placeholder 5"/>
          <p:cNvGraphicFramePr>
            <a:graphicFrameLocks/>
          </p:cNvGraphicFramePr>
          <p:nvPr/>
        </p:nvGraphicFramePr>
        <p:xfrm>
          <a:off x="762000" y="1778000"/>
          <a:ext cx="8116890" cy="2565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2"/>
                <a:gridCol w="1257828"/>
                <a:gridCol w="1352815"/>
                <a:gridCol w="1352815"/>
                <a:gridCol w="1352815"/>
                <a:gridCol w="135281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Part-time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2+</a:t>
                      </a:r>
                      <a:r>
                        <a:rPr lang="en-US" sz="1400" baseline="0" dirty="0" smtClean="0"/>
                        <a:t> jobs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Self-employed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Home</a:t>
                      </a:r>
                      <a:r>
                        <a:rPr lang="en-US" sz="1400" baseline="0" dirty="0" smtClean="0"/>
                        <a:t> as work place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 work place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Low Income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Female</a:t>
                      </a:r>
                      <a:r>
                        <a:rPr lang="en-US" sz="1400" baseline="0" dirty="0" smtClean="0"/>
                        <a:t> and presence of children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Only worker and household</a:t>
                      </a:r>
                      <a:r>
                        <a:rPr lang="en-US" sz="1400" baseline="0" dirty="0" smtClean="0"/>
                        <a:t> size&gt;1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 for Arab Sector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Behavioral Insights –</a:t>
            </a:r>
            <a:br>
              <a:rPr lang="en-US" dirty="0" smtClean="0"/>
            </a:br>
            <a:r>
              <a:rPr lang="en-US" dirty="0" smtClean="0"/>
              <a:t>Work Location </a:t>
            </a:r>
            <a:endParaRPr lang="en-US" dirty="0"/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89F0FD-6279-4425-8564-98E26B4712AA}" type="slidenum">
              <a:rPr lang="en-US"/>
              <a:pPr>
                <a:defRPr/>
              </a:pPr>
              <a:t>14</a:t>
            </a:fld>
            <a:endParaRPr lang="en-US"/>
          </a:p>
        </p:txBody>
      </p:sp>
      <p:graphicFrame>
        <p:nvGraphicFramePr>
          <p:cNvPr id="8" name="Chart 7"/>
          <p:cNvGraphicFramePr>
            <a:graphicFrameLocks noGrp="1"/>
          </p:cNvGraphicFramePr>
          <p:nvPr/>
        </p:nvGraphicFramePr>
        <p:xfrm>
          <a:off x="838200" y="1752600"/>
          <a:ext cx="8034337" cy="48101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324600" y="4572000"/>
            <a:ext cx="92512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a:rPr>
              <a:t>Base 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971800" y="2743200"/>
            <a:ext cx="3762505" cy="461665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a:rPr>
              <a:t>Individual Marginal Effects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191000" y="3810000"/>
            <a:ext cx="1210588" cy="30777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400" dirty="0" smtClean="0">
                <a:ln>
                  <a:solidFill>
                    <a:schemeClr val="accent1">
                      <a:lumMod val="20000"/>
                      <a:lumOff val="80000"/>
                    </a:schemeClr>
                  </a:solidFill>
                </a:ln>
              </a:rPr>
              <a:t>Distance, km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821055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Behavioral Insights –</a:t>
            </a:r>
            <a:br>
              <a:rPr lang="en-US" dirty="0" smtClean="0"/>
            </a:br>
            <a:r>
              <a:rPr lang="en-US" dirty="0" smtClean="0"/>
              <a:t>Work Location (Unique Feature)</a:t>
            </a:r>
            <a:endParaRPr lang="en-US" dirty="0"/>
          </a:p>
        </p:txBody>
      </p:sp>
      <p:sp>
        <p:nvSpPr>
          <p:cNvPr id="19459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TRB Application Conference, May 2013</a:t>
            </a:r>
          </a:p>
        </p:txBody>
      </p:sp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B89F0FD-6279-4425-8564-98E26B4712AA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8437" name="Rectangle 9"/>
          <p:cNvSpPr>
            <a:spLocks noChangeArrowheads="1"/>
          </p:cNvSpPr>
          <p:nvPr/>
        </p:nvSpPr>
        <p:spPr bwMode="auto">
          <a:xfrm>
            <a:off x="3048000" y="2209800"/>
            <a:ext cx="461645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 dirty="0" smtClean="0"/>
              <a:t>Inter-Sector (Social) Friction</a:t>
            </a:r>
            <a:endParaRPr lang="en-US" sz="2800" dirty="0"/>
          </a:p>
        </p:txBody>
      </p:sp>
      <p:graphicFrame>
        <p:nvGraphicFramePr>
          <p:cNvPr id="16" name="Table 15"/>
          <p:cNvGraphicFramePr>
            <a:graphicFrameLocks noGrp="1"/>
          </p:cNvGraphicFramePr>
          <p:nvPr/>
        </p:nvGraphicFramePr>
        <p:xfrm>
          <a:off x="1181100" y="2968625"/>
          <a:ext cx="6781800" cy="2171700"/>
        </p:xfrm>
        <a:graphic>
          <a:graphicData uri="http://schemas.openxmlformats.org/drawingml/2006/table">
            <a:tbl>
              <a:tblPr/>
              <a:tblGrid>
                <a:gridCol w="1994646"/>
                <a:gridCol w="1595718"/>
                <a:gridCol w="1595718"/>
                <a:gridCol w="1595718"/>
              </a:tblGrid>
              <a:tr h="182880">
                <a:tc rowSpan="2"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Residential Sector/Area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Employment </a:t>
                      </a:r>
                      <a:r>
                        <a:rPr lang="en-US" sz="2800" b="0" i="0" u="none" strike="noStrike" dirty="0" smtClean="0">
                          <a:solidFill>
                            <a:schemeClr val="bg1"/>
                          </a:solidFill>
                          <a:latin typeface="Calibri"/>
                        </a:rPr>
                        <a:t>Sector/Area</a:t>
                      </a:r>
                      <a:endParaRPr lang="en-US" sz="2800" b="0" i="0" u="none" strike="noStrike" dirty="0">
                        <a:solidFill>
                          <a:schemeClr val="bg1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1828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chemeClr val="bg1"/>
                          </a:solidFill>
                          <a:latin typeface="Calibri"/>
                        </a:rPr>
                        <a:t>Arab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Orthodox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Secular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Arab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288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Orthodox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Very High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Very High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chemeClr val="bg1"/>
                          </a:solidFill>
                          <a:latin typeface="Calibri"/>
                        </a:rPr>
                        <a:t>Secular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Very High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High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8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93713" y="1981200"/>
          <a:ext cx="8345490" cy="4795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098"/>
                <a:gridCol w="1669098"/>
                <a:gridCol w="1669098"/>
                <a:gridCol w="1669098"/>
                <a:gridCol w="16690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</a:t>
                      </a:r>
                      <a:r>
                        <a:rPr lang="en-US" sz="1400" baseline="0" dirty="0" smtClean="0"/>
                        <a:t> days at work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Telecommuting</a:t>
                      </a:r>
                      <a:r>
                        <a:rPr lang="en-US" sz="1400" baseline="0" dirty="0" smtClean="0"/>
                        <a:t> frequency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Schedule</a:t>
                      </a:r>
                      <a:r>
                        <a:rPr lang="en-US" sz="1400" baseline="0" dirty="0" smtClean="0"/>
                        <a:t> Flexibility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Usual Schedule/ duration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Part-time</a:t>
                      </a:r>
                      <a:r>
                        <a:rPr lang="en-US" sz="1400" baseline="0" dirty="0" smtClean="0"/>
                        <a:t> worker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 than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r>
                        <a:rPr lang="en-US" sz="1400" baseline="0" dirty="0" smtClean="0"/>
                        <a:t> conventional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Self-employed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r>
                        <a:rPr lang="en-US" sz="1400" baseline="0" dirty="0" smtClean="0"/>
                        <a:t> than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 duration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Multiple</a:t>
                      </a:r>
                      <a:r>
                        <a:rPr lang="en-US" sz="1400" baseline="0" dirty="0" smtClean="0"/>
                        <a:t> jobs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 than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 conventional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 work place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r>
                        <a:rPr lang="en-US" sz="1400" baseline="0" dirty="0" smtClean="0"/>
                        <a:t> than or equal to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 conventional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Academic professional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 than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 conventional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Orthodox-female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r>
                        <a:rPr lang="en-US" sz="1400" baseline="0" dirty="0" smtClean="0"/>
                        <a:t> than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Less conventional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Age&gt;65</a:t>
                      </a:r>
                      <a:r>
                        <a:rPr lang="en-US" sz="1400" baseline="0" dirty="0" smtClean="0"/>
                        <a:t> years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 than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 duration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Higher Education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 than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More conventional</a:t>
                      </a:r>
                    </a:p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Behavioral Insights –</a:t>
            </a:r>
            <a:br>
              <a:rPr lang="en-US" dirty="0" smtClean="0"/>
            </a:br>
            <a:r>
              <a:rPr lang="en-US" dirty="0" smtClean="0"/>
              <a:t>Commuting Frequency Model</a:t>
            </a:r>
            <a:endParaRPr lang="en-US" dirty="0"/>
          </a:p>
        </p:txBody>
      </p:sp>
      <p:sp>
        <p:nvSpPr>
          <p:cNvPr id="20483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4520B5-E315-4CA6-967E-311FF10005D4}" type="slidenum">
              <a:rPr lang="en-US"/>
              <a:pPr>
                <a:defRPr/>
              </a:pPr>
              <a:t>16</a:t>
            </a:fld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93713" y="1981200"/>
          <a:ext cx="834549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098"/>
                <a:gridCol w="1669098"/>
                <a:gridCol w="1669098"/>
                <a:gridCol w="1669098"/>
                <a:gridCol w="16690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Variables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Number of</a:t>
                      </a:r>
                      <a:r>
                        <a:rPr lang="en-US" sz="1400" baseline="0" dirty="0" smtClean="0"/>
                        <a:t> days at work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Telecommuting</a:t>
                      </a:r>
                      <a:r>
                        <a:rPr lang="en-US" sz="1400" baseline="0" dirty="0" smtClean="0"/>
                        <a:t> frequency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Schedule</a:t>
                      </a:r>
                      <a:r>
                        <a:rPr lang="en-US" sz="1400" baseline="0" dirty="0" smtClean="0"/>
                        <a:t> Flexibility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Usual Schedule/ work duration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Female and presence</a:t>
                      </a:r>
                      <a:r>
                        <a:rPr lang="en-US" sz="1400" baseline="0" dirty="0" smtClean="0"/>
                        <a:t> of children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r>
                        <a:rPr lang="en-US" sz="1400" baseline="0" dirty="0" smtClean="0"/>
                        <a:t> likely equal to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r>
                        <a:rPr lang="en-US" sz="1400" baseline="0" dirty="0" smtClean="0"/>
                        <a:t> duration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Low</a:t>
                      </a:r>
                      <a:r>
                        <a:rPr lang="en-US" sz="1400" baseline="0" dirty="0" smtClean="0"/>
                        <a:t> Income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/>
                        <a:t>More</a:t>
                      </a:r>
                      <a:r>
                        <a:rPr lang="en-US" sz="1400" baseline="0" dirty="0" smtClean="0"/>
                        <a:t> likely equal to 5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Less duration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Female and low income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More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Behavioral Insights –</a:t>
            </a:r>
            <a:br>
              <a:rPr lang="en-US" dirty="0" smtClean="0"/>
            </a:br>
            <a:r>
              <a:rPr lang="en-US" dirty="0" smtClean="0"/>
              <a:t>Commuting Frequency Model</a:t>
            </a:r>
            <a:endParaRPr lang="en-US" dirty="0"/>
          </a:p>
        </p:txBody>
      </p:sp>
      <p:sp>
        <p:nvSpPr>
          <p:cNvPr id="2150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99A5F21-6ACC-491C-81AA-3F126EEDFA5B}" type="slidenum">
              <a:rPr lang="en-US"/>
              <a:pPr>
                <a:defRPr/>
              </a:pPr>
              <a:t>17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295400" y="4495800"/>
          <a:ext cx="6934200" cy="1473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33550"/>
                <a:gridCol w="1733550"/>
                <a:gridCol w="1733550"/>
                <a:gridCol w="173355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Interaction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No-schedule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Some Flexibility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High Flexibility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Telecommuting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Positive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Non-conventional schedule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Negative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Negative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Negative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2971800" cy="3276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dirty="0" smtClean="0"/>
              <a:t>Placement in Jerusalem CT-RAMP ABM</a:t>
            </a:r>
          </a:p>
        </p:txBody>
      </p:sp>
      <p:sp>
        <p:nvSpPr>
          <p:cNvPr id="2253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5C8F6D-F20D-40A9-8A46-172F4B2E1B79}" type="slidenum">
              <a:rPr lang="en-US"/>
              <a:pPr>
                <a:defRPr/>
              </a:pPr>
              <a:t>18</a:t>
            </a:fld>
            <a:endParaRPr lang="en-US"/>
          </a:p>
        </p:txBody>
      </p:sp>
      <p:grpSp>
        <p:nvGrpSpPr>
          <p:cNvPr id="21508" name="Group 5"/>
          <p:cNvGrpSpPr>
            <a:grpSpLocks/>
          </p:cNvGrpSpPr>
          <p:nvPr/>
        </p:nvGrpSpPr>
        <p:grpSpPr bwMode="auto">
          <a:xfrm>
            <a:off x="3657600" y="228600"/>
            <a:ext cx="5105400" cy="6242050"/>
            <a:chOff x="685800" y="166617"/>
            <a:chExt cx="5791200" cy="7295350"/>
          </a:xfrm>
        </p:grpSpPr>
        <p:sp>
          <p:nvSpPr>
            <p:cNvPr id="7" name="Rectangle 6"/>
            <p:cNvSpPr/>
            <p:nvPr/>
          </p:nvSpPr>
          <p:spPr>
            <a:xfrm>
              <a:off x="3325694" y="166617"/>
              <a:ext cx="1968216" cy="5343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Population Synthesis</a:t>
              </a:r>
            </a:p>
          </p:txBody>
        </p:sp>
        <p:sp>
          <p:nvSpPr>
            <p:cNvPr id="8" name="Down Arrow 7"/>
            <p:cNvSpPr/>
            <p:nvPr/>
          </p:nvSpPr>
          <p:spPr>
            <a:xfrm>
              <a:off x="4274688" y="700966"/>
              <a:ext cx="43218" cy="2282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325694" y="966286"/>
              <a:ext cx="1968216" cy="53434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Main Long-term Work Arrangements</a:t>
              </a:r>
            </a:p>
          </p:txBody>
        </p:sp>
        <p:sp>
          <p:nvSpPr>
            <p:cNvPr id="10" name="Down Arrow 9"/>
            <p:cNvSpPr/>
            <p:nvPr/>
          </p:nvSpPr>
          <p:spPr>
            <a:xfrm>
              <a:off x="4274688" y="1500635"/>
              <a:ext cx="43218" cy="22821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325694" y="1767810"/>
              <a:ext cx="1968216" cy="5324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Long-term Location Choices</a:t>
              </a:r>
            </a:p>
          </p:txBody>
        </p:sp>
        <p:sp>
          <p:nvSpPr>
            <p:cNvPr id="12" name="Down Arrow 11"/>
            <p:cNvSpPr/>
            <p:nvPr/>
          </p:nvSpPr>
          <p:spPr>
            <a:xfrm>
              <a:off x="4274688" y="2329989"/>
              <a:ext cx="43218" cy="2282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325694" y="2586031"/>
              <a:ext cx="1932201" cy="534349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Usual Commuting Freq. &amp; Flexibility</a:t>
              </a:r>
            </a:p>
          </p:txBody>
        </p:sp>
        <p:sp>
          <p:nvSpPr>
            <p:cNvPr id="14" name="Down Arrow 13"/>
            <p:cNvSpPr/>
            <p:nvPr/>
          </p:nvSpPr>
          <p:spPr>
            <a:xfrm>
              <a:off x="4274688" y="3138934"/>
              <a:ext cx="43218" cy="2282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325694" y="3396832"/>
              <a:ext cx="1968216" cy="5324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Household &amp; Person Mobility </a:t>
              </a:r>
              <a:r>
                <a:rPr lang="en-US" sz="1200" dirty="0" smtClean="0">
                  <a:solidFill>
                    <a:schemeClr val="tx1"/>
                  </a:solidFill>
                </a:rPr>
                <a:t>Attributes</a:t>
              </a:r>
              <a:endParaRPr lang="en-US" sz="1200" dirty="0">
                <a:solidFill>
                  <a:schemeClr val="tx1"/>
                </a:solidFill>
              </a:endParaRPr>
            </a:p>
          </p:txBody>
        </p:sp>
        <p:sp>
          <p:nvSpPr>
            <p:cNvPr id="16" name="Down Arrow 15"/>
            <p:cNvSpPr/>
            <p:nvPr/>
          </p:nvSpPr>
          <p:spPr>
            <a:xfrm>
              <a:off x="4274688" y="3929325"/>
              <a:ext cx="43218" cy="2282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816083" y="4192789"/>
              <a:ext cx="3061269" cy="532494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Daily Activity-Travel  Pattern Type &amp; Time Allocation</a:t>
              </a:r>
            </a:p>
          </p:txBody>
        </p:sp>
        <p:sp>
          <p:nvSpPr>
            <p:cNvPr id="18" name="Down Arrow 17"/>
            <p:cNvSpPr/>
            <p:nvPr/>
          </p:nvSpPr>
          <p:spPr>
            <a:xfrm>
              <a:off x="4274688" y="4747548"/>
              <a:ext cx="43218" cy="22821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2362295" y="5200261"/>
              <a:ext cx="1384773" cy="5343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Tour Formation</a:t>
              </a: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4876137" y="5200261"/>
              <a:ext cx="1447800" cy="5343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Location of Non-Work Act.</a:t>
              </a: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399525" y="6187322"/>
              <a:ext cx="1968215" cy="532493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Tour &amp; Trip Details</a:t>
              </a: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390521" y="6927618"/>
              <a:ext cx="1968216" cy="534349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</a:rPr>
                <a:t>Traffic &amp;Transit Network Simulations</a:t>
              </a:r>
            </a:p>
          </p:txBody>
        </p:sp>
        <p:sp>
          <p:nvSpPr>
            <p:cNvPr id="23" name="Down Arrow 22"/>
            <p:cNvSpPr/>
            <p:nvPr/>
          </p:nvSpPr>
          <p:spPr>
            <a:xfrm>
              <a:off x="4343116" y="6714250"/>
              <a:ext cx="59424" cy="19295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048379" y="4946073"/>
              <a:ext cx="2513842" cy="25975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5" name="Down Arrow 24"/>
            <p:cNvSpPr/>
            <p:nvPr/>
          </p:nvSpPr>
          <p:spPr>
            <a:xfrm>
              <a:off x="3035774" y="4953495"/>
              <a:ext cx="43218" cy="2282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6" name="Down Arrow 25"/>
            <p:cNvSpPr/>
            <p:nvPr/>
          </p:nvSpPr>
          <p:spPr>
            <a:xfrm>
              <a:off x="5547815" y="4960916"/>
              <a:ext cx="43218" cy="2282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3026770" y="5975809"/>
              <a:ext cx="2513842" cy="2783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8" name="Down Arrow 27"/>
            <p:cNvSpPr/>
            <p:nvPr/>
          </p:nvSpPr>
          <p:spPr>
            <a:xfrm>
              <a:off x="3005161" y="5721622"/>
              <a:ext cx="45019" cy="230067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29" name="Down Arrow 28"/>
            <p:cNvSpPr/>
            <p:nvPr/>
          </p:nvSpPr>
          <p:spPr>
            <a:xfrm>
              <a:off x="5519003" y="5730899"/>
              <a:ext cx="43218" cy="228211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sp>
          <p:nvSpPr>
            <p:cNvPr id="30" name="Down Arrow 29"/>
            <p:cNvSpPr/>
            <p:nvPr/>
          </p:nvSpPr>
          <p:spPr>
            <a:xfrm>
              <a:off x="4343116" y="5959110"/>
              <a:ext cx="43218" cy="228212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1800">
                <a:solidFill>
                  <a:schemeClr val="tx1"/>
                </a:solidFill>
              </a:endParaRPr>
            </a:p>
          </p:txBody>
        </p:sp>
        <p:cxnSp>
          <p:nvCxnSpPr>
            <p:cNvPr id="31" name="Elbow Connector 30"/>
            <p:cNvCxnSpPr>
              <a:stCxn id="9" idx="1"/>
              <a:endCxn id="17" idx="1"/>
            </p:cNvCxnSpPr>
            <p:nvPr/>
          </p:nvCxnSpPr>
          <p:spPr>
            <a:xfrm rot="10800000" flipV="1">
              <a:off x="2816083" y="1233460"/>
              <a:ext cx="509611" cy="3224649"/>
            </a:xfrm>
            <a:prstGeom prst="bentConnector3">
              <a:avLst>
                <a:gd name="adj1" fmla="val 312683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Elbow Connector 31"/>
            <p:cNvCxnSpPr>
              <a:stCxn id="9" idx="1"/>
              <a:endCxn id="11" idx="1"/>
            </p:cNvCxnSpPr>
            <p:nvPr/>
          </p:nvCxnSpPr>
          <p:spPr>
            <a:xfrm rot="10800000" flipV="1">
              <a:off x="3325694" y="1233460"/>
              <a:ext cx="1801" cy="799668"/>
            </a:xfrm>
            <a:prstGeom prst="bentConnector3">
              <a:avLst>
                <a:gd name="adj1" fmla="val 51568593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Oval 32"/>
            <p:cNvSpPr/>
            <p:nvPr/>
          </p:nvSpPr>
          <p:spPr>
            <a:xfrm>
              <a:off x="2590990" y="1691738"/>
              <a:ext cx="228695" cy="2282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tx1"/>
                  </a:solidFill>
                </a:rPr>
                <a:t>1</a:t>
              </a:r>
            </a:p>
          </p:txBody>
        </p:sp>
        <p:sp>
          <p:nvSpPr>
            <p:cNvPr id="34" name="Oval 33"/>
            <p:cNvSpPr/>
            <p:nvPr/>
          </p:nvSpPr>
          <p:spPr>
            <a:xfrm>
              <a:off x="1829274" y="4129706"/>
              <a:ext cx="228694" cy="2282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tx1"/>
                  </a:solidFill>
                </a:rPr>
                <a:t>2</a:t>
              </a:r>
            </a:p>
          </p:txBody>
        </p:sp>
        <p:cxnSp>
          <p:nvCxnSpPr>
            <p:cNvPr id="35" name="Elbow Connector 34"/>
            <p:cNvCxnSpPr>
              <a:stCxn id="13" idx="1"/>
              <a:endCxn id="17" idx="1"/>
            </p:cNvCxnSpPr>
            <p:nvPr/>
          </p:nvCxnSpPr>
          <p:spPr>
            <a:xfrm rot="10800000" flipV="1">
              <a:off x="2816083" y="2853206"/>
              <a:ext cx="509611" cy="1604903"/>
            </a:xfrm>
            <a:prstGeom prst="bentConnector3">
              <a:avLst>
                <a:gd name="adj1" fmla="val 521396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Elbow Connector 35"/>
            <p:cNvCxnSpPr>
              <a:stCxn id="13" idx="1"/>
              <a:endCxn id="19" idx="1"/>
            </p:cNvCxnSpPr>
            <p:nvPr/>
          </p:nvCxnSpPr>
          <p:spPr>
            <a:xfrm rot="10800000" flipV="1">
              <a:off x="2362295" y="2853206"/>
              <a:ext cx="963399" cy="2614230"/>
            </a:xfrm>
            <a:prstGeom prst="bentConnector3">
              <a:avLst>
                <a:gd name="adj1" fmla="val 276184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Elbow Connector 36"/>
            <p:cNvCxnSpPr>
              <a:stCxn id="13" idx="1"/>
              <a:endCxn id="21" idx="1"/>
            </p:cNvCxnSpPr>
            <p:nvPr/>
          </p:nvCxnSpPr>
          <p:spPr>
            <a:xfrm rot="10800000" flipH="1" flipV="1">
              <a:off x="3325694" y="2853206"/>
              <a:ext cx="73831" cy="3601291"/>
            </a:xfrm>
            <a:prstGeom prst="bentConnector3">
              <a:avLst>
                <a:gd name="adj1" fmla="val -3664384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Oval 37"/>
            <p:cNvSpPr/>
            <p:nvPr/>
          </p:nvSpPr>
          <p:spPr>
            <a:xfrm>
              <a:off x="709210" y="4159392"/>
              <a:ext cx="228694" cy="228212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tx1"/>
                  </a:solidFill>
                </a:rPr>
                <a:t>3</a:t>
              </a:r>
            </a:p>
          </p:txBody>
        </p:sp>
        <p:sp>
          <p:nvSpPr>
            <p:cNvPr id="39" name="Oval 38"/>
            <p:cNvSpPr/>
            <p:nvPr/>
          </p:nvSpPr>
          <p:spPr>
            <a:xfrm>
              <a:off x="709210" y="5177996"/>
              <a:ext cx="228694" cy="22821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tx1"/>
                  </a:solidFill>
                </a:rPr>
                <a:t>4</a:t>
              </a:r>
            </a:p>
          </p:txBody>
        </p:sp>
        <p:sp>
          <p:nvSpPr>
            <p:cNvPr id="40" name="Oval 39"/>
            <p:cNvSpPr/>
            <p:nvPr/>
          </p:nvSpPr>
          <p:spPr>
            <a:xfrm>
              <a:off x="685800" y="6187322"/>
              <a:ext cx="228695" cy="228211"/>
            </a:xfrm>
            <a:prstGeom prst="ellipse">
              <a:avLst/>
            </a:prstGeom>
            <a:solidFill>
              <a:schemeClr val="accent3">
                <a:lumMod val="60000"/>
                <a:lumOff val="4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1800" dirty="0">
                  <a:solidFill>
                    <a:schemeClr val="tx1"/>
                  </a:solidFill>
                </a:rPr>
                <a:t>5</a:t>
              </a:r>
            </a:p>
          </p:txBody>
        </p:sp>
        <p:cxnSp>
          <p:nvCxnSpPr>
            <p:cNvPr id="41" name="Elbow Connector 40"/>
            <p:cNvCxnSpPr>
              <a:stCxn id="22" idx="3"/>
              <a:endCxn id="7" idx="3"/>
            </p:cNvCxnSpPr>
            <p:nvPr/>
          </p:nvCxnSpPr>
          <p:spPr>
            <a:xfrm flipH="1" flipV="1">
              <a:off x="5293910" y="433792"/>
              <a:ext cx="64827" cy="6761001"/>
            </a:xfrm>
            <a:prstGeom prst="bentConnector3">
              <a:avLst>
                <a:gd name="adj1" fmla="val -1767824"/>
              </a:avLst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hape 41"/>
            <p:cNvCxnSpPr>
              <a:endCxn id="21" idx="3"/>
            </p:cNvCxnSpPr>
            <p:nvPr/>
          </p:nvCxnSpPr>
          <p:spPr>
            <a:xfrm rot="16200000" flipV="1">
              <a:off x="5141898" y="6680339"/>
              <a:ext cx="723598" cy="271913"/>
            </a:xfrm>
            <a:prstGeom prst="bentConnector2">
              <a:avLst/>
            </a:prstGeom>
            <a:ln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9" idx="3"/>
            </p:cNvCxnSpPr>
            <p:nvPr/>
          </p:nvCxnSpPr>
          <p:spPr>
            <a:xfrm>
              <a:off x="5293910" y="1233460"/>
              <a:ext cx="1183090" cy="0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Arrow Connector 43"/>
            <p:cNvCxnSpPr/>
            <p:nvPr/>
          </p:nvCxnSpPr>
          <p:spPr>
            <a:xfrm>
              <a:off x="5293910" y="1996021"/>
              <a:ext cx="1183090" cy="1856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5866548" y="4433989"/>
              <a:ext cx="610452" cy="1856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/>
            <p:nvPr/>
          </p:nvCxnSpPr>
          <p:spPr>
            <a:xfrm>
              <a:off x="5270500" y="2834652"/>
              <a:ext cx="1206500" cy="1856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>
            <a:xfrm>
              <a:off x="5257895" y="3597213"/>
              <a:ext cx="1219105" cy="0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Straight Arrow Connector 47"/>
            <p:cNvCxnSpPr/>
            <p:nvPr/>
          </p:nvCxnSpPr>
          <p:spPr>
            <a:xfrm>
              <a:off x="6323937" y="5424761"/>
              <a:ext cx="153063" cy="1856"/>
            </a:xfrm>
            <a:prstGeom prst="straightConnector1">
              <a:avLst/>
            </a:prstGeom>
            <a:ln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Evolution of usual work arrangements: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Communication technology revolution (work from home, telecommuting)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Structural shifts in industry &amp; occupation (flexible work hours, self employment)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Consequence of growing congestion (compress work weeks)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Choice Models: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Statistically estimated for base year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Adjustments for future years: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Scenarios and trends (for example, growing telecommuting)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Policy tests (for example, shifted usual work hours) 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Forecasting</a:t>
            </a:r>
            <a:endParaRPr lang="en-US" dirty="0"/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5BDF8-A49F-4D8C-A0FB-B5D83C545471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Commuting to work: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Main traffic component in peak periods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Cornerstone of travel demand modeling  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Traditional view on commuters: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Full-time worker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Commuting every regular workday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Commuting in peak hours AM / PM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Inflexible schedule dictated by employer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sz="2400" dirty="0" smtClean="0"/>
              <a:t>New tendencies: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Growing number of alternative flexible arrangements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sz="2000" dirty="0" smtClean="0"/>
              <a:t>New phenomena like telecommuting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Motivation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3BB85-05A9-45FB-9E16-B63A7E6FA9FB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Understanding principal changes in commuting patterns: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Growing share of alternative work arrangements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Incorporation in travel models: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Policy lever / scenario management 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Policy implications of alternative work arranges: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Beneficial for reduction of commuting volumes in peak periods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Demand elasticity to congestion pricing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Impact on total VMT remains unclear 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Conclusions and Perspectives</a:t>
            </a:r>
            <a:endParaRPr lang="en-US" dirty="0"/>
          </a:p>
        </p:txBody>
      </p:sp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C5BDF8-A49F-4D8C-A0FB-B5D83C545471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Alternative work arrangements affect: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Commuting patterns and frequency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Sensitivity to congestion pricing and other policies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Correspond to policy levers: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Compressed work weeks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Peak spreading for work hours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Incorporation in travel models: 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Explicit (sub-model) or implicit (DAP, work trip rates)?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Assumptions for future (fixed or trends?)</a:t>
            </a:r>
            <a:r>
              <a:rPr lang="en-US" sz="2000" dirty="0" smtClean="0"/>
              <a:t>  </a:t>
            </a:r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Implications for Modeling</a:t>
            </a:r>
          </a:p>
        </p:txBody>
      </p:sp>
      <p:sp>
        <p:nvSpPr>
          <p:cNvPr id="922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63BB85-05A9-45FB-9E16-B63A7E6FA9FB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628650" y="1825625"/>
          <a:ext cx="7886700" cy="4785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Arrangement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Normal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Alternative</a:t>
                      </a:r>
                      <a:endParaRPr lang="en-US" dirty="0"/>
                    </a:p>
                  </a:txBody>
                  <a:tcPr marL="92785" marR="9278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Job type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Full time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Part-time</a:t>
                      </a:r>
                      <a:endParaRPr lang="en-US" dirty="0"/>
                    </a:p>
                  </a:txBody>
                  <a:tcPr marL="92785" marR="9278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jobs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2+</a:t>
                      </a:r>
                      <a:endParaRPr lang="en-US" dirty="0"/>
                    </a:p>
                  </a:txBody>
                  <a:tcPr marL="92785" marR="92785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Usual</a:t>
                      </a:r>
                      <a:r>
                        <a:rPr lang="en-US" baseline="0" dirty="0" smtClean="0"/>
                        <a:t> workplace location</a:t>
                      </a:r>
                      <a:endParaRPr lang="en-US" dirty="0"/>
                    </a:p>
                  </a:txBody>
                  <a:tcPr marL="92785" marR="92785"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Out of home -</a:t>
                      </a:r>
                      <a:r>
                        <a:rPr lang="en-US" baseline="0" dirty="0" smtClean="0"/>
                        <a:t> permanent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At home</a:t>
                      </a:r>
                      <a:endParaRPr lang="en-US" dirty="0"/>
                    </a:p>
                  </a:txBody>
                  <a:tcPr marL="92785" marR="9278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Out of home - variable</a:t>
                      </a:r>
                      <a:endParaRPr lang="en-US" dirty="0"/>
                    </a:p>
                  </a:txBody>
                  <a:tcPr marL="92785" marR="92785"/>
                </a:tc>
              </a:tr>
              <a:tr h="370840"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Commuting frequency</a:t>
                      </a:r>
                      <a:endParaRPr lang="en-US" dirty="0"/>
                    </a:p>
                  </a:txBody>
                  <a:tcPr marL="92785" marR="92785"/>
                </a:tc>
                <a:tc rowSpan="2">
                  <a:txBody>
                    <a:bodyPr/>
                    <a:lstStyle/>
                    <a:p>
                      <a:r>
                        <a:rPr lang="en-US" dirty="0" smtClean="0"/>
                        <a:t>5 days a week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1-4 days</a:t>
                      </a:r>
                      <a:r>
                        <a:rPr lang="en-US" baseline="0" dirty="0" smtClean="0"/>
                        <a:t> a week (compressed)</a:t>
                      </a:r>
                      <a:endParaRPr lang="en-US" dirty="0"/>
                    </a:p>
                  </a:txBody>
                  <a:tcPr marL="92785" marR="92785"/>
                </a:tc>
              </a:tr>
              <a:tr h="37084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6-7 days a week (extended)</a:t>
                      </a:r>
                      <a:endParaRPr lang="en-US" dirty="0"/>
                    </a:p>
                  </a:txBody>
                  <a:tcPr marL="92785" marR="9278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Telecommuting frequency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Low (less than once a week)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High (once a week or greater)</a:t>
                      </a:r>
                      <a:endParaRPr lang="en-US" dirty="0"/>
                    </a:p>
                  </a:txBody>
                  <a:tcPr marL="92785" marR="9278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Schedule flexibility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 / little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Yes / significant </a:t>
                      </a:r>
                      <a:endParaRPr lang="en-US" dirty="0"/>
                    </a:p>
                  </a:txBody>
                  <a:tcPr marL="92785" marR="92785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Usual schedule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AM / PM</a:t>
                      </a:r>
                      <a:endParaRPr lang="en-US" dirty="0"/>
                    </a:p>
                  </a:txBody>
                  <a:tcPr marL="92785" marR="92785"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Second shift, other</a:t>
                      </a:r>
                      <a:endParaRPr lang="en-US" dirty="0"/>
                    </a:p>
                  </a:txBody>
                  <a:tcPr marL="92785" marR="92785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Taxonomy of Usual Work Arrangements </a:t>
            </a:r>
            <a:endParaRPr lang="en-US" dirty="0"/>
          </a:p>
        </p:txBody>
      </p:sp>
      <p:sp>
        <p:nvSpPr>
          <p:cNvPr id="1028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BF4813-8BF3-469D-99AD-D2F45EF6751E}" type="slidenum">
              <a:rPr lang="en-US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295400" y="2057400"/>
          <a:ext cx="7238999" cy="4114799"/>
        </p:xfrm>
        <a:graphic>
          <a:graphicData uri="http://schemas.openxmlformats.org/drawingml/2006/table">
            <a:tbl>
              <a:tblPr/>
              <a:tblGrid>
                <a:gridCol w="1658937"/>
                <a:gridCol w="1734344"/>
                <a:gridCol w="1705888"/>
                <a:gridCol w="2139830"/>
              </a:tblGrid>
              <a:tr h="82395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Population Sector</a:t>
                      </a:r>
                    </a:p>
                  </a:txBody>
                  <a:tcPr marL="0" marR="0" marT="0" marB="0" anchor="ctr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# Households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Full-time workers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Part-time workers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8227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Secular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4,887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5,251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1,277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7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Ultra Orthodox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2,119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1,162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558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7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Arab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1,224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1,528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   198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22712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8,230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7,941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                         2,033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Jerusalem Household Travel Survey, 2010</a:t>
            </a:r>
            <a:endParaRPr lang="en-US" dirty="0"/>
          </a:p>
        </p:txBody>
      </p:sp>
      <p:sp>
        <p:nvSpPr>
          <p:cNvPr id="1129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C9F14BA-D21C-419D-AADB-1AEA0F69C7E4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" name="Content Placeholder 5"/>
          <p:cNvGraphicFramePr>
            <a:graphicFrameLocks noGrp="1"/>
          </p:cNvGraphicFramePr>
          <p:nvPr>
            <p:ph idx="1"/>
          </p:nvPr>
        </p:nvGraphicFramePr>
        <p:xfrm>
          <a:off x="731520" y="914400"/>
          <a:ext cx="3352800" cy="44973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1" name="Left Brace 40"/>
          <p:cNvSpPr/>
          <p:nvPr/>
        </p:nvSpPr>
        <p:spPr>
          <a:xfrm rot="5400000">
            <a:off x="2255838" y="3705225"/>
            <a:ext cx="457200" cy="35052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268" name="TextBox 41"/>
          <p:cNvSpPr txBox="1">
            <a:spLocks noChangeArrowheads="1"/>
          </p:cNvSpPr>
          <p:nvPr/>
        </p:nvSpPr>
        <p:spPr bwMode="auto">
          <a:xfrm>
            <a:off x="1493838" y="5534025"/>
            <a:ext cx="21336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/>
              <a:t>24 Alternatives</a:t>
            </a:r>
          </a:p>
        </p:txBody>
      </p:sp>
      <p:sp>
        <p:nvSpPr>
          <p:cNvPr id="43" name="Right Arrow 42"/>
          <p:cNvSpPr/>
          <p:nvPr/>
        </p:nvSpPr>
        <p:spPr>
          <a:xfrm>
            <a:off x="4267200" y="4467225"/>
            <a:ext cx="990600" cy="4603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270" name="TextBox 43"/>
          <p:cNvSpPr txBox="1">
            <a:spLocks noChangeArrowheads="1"/>
          </p:cNvSpPr>
          <p:nvPr/>
        </p:nvSpPr>
        <p:spPr bwMode="auto">
          <a:xfrm>
            <a:off x="4191000" y="4543425"/>
            <a:ext cx="1143000" cy="95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400"/>
              <a:t>If home is not</a:t>
            </a:r>
          </a:p>
          <a:p>
            <a:r>
              <a:rPr lang="en-US" sz="1400"/>
              <a:t>the work place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5334000" y="4238625"/>
            <a:ext cx="1981200" cy="5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Usual Work Location Model</a:t>
            </a:r>
          </a:p>
        </p:txBody>
      </p:sp>
      <p:sp>
        <p:nvSpPr>
          <p:cNvPr id="46" name="Down Arrow 45"/>
          <p:cNvSpPr/>
          <p:nvPr/>
        </p:nvSpPr>
        <p:spPr>
          <a:xfrm>
            <a:off x="6248400" y="4848225"/>
            <a:ext cx="76200" cy="762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4572000" y="5686425"/>
            <a:ext cx="3657600" cy="109537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Commuting </a:t>
            </a:r>
            <a:r>
              <a:rPr lang="en-US" sz="1600" dirty="0" smtClean="0">
                <a:solidFill>
                  <a:schemeClr val="tx1"/>
                </a:solidFill>
              </a:rPr>
              <a:t>Frequency </a:t>
            </a:r>
            <a:r>
              <a:rPr lang="en-US" sz="1600" dirty="0">
                <a:solidFill>
                  <a:schemeClr val="tx1"/>
                </a:solidFill>
              </a:rPr>
              <a:t>and </a:t>
            </a:r>
            <a:r>
              <a:rPr lang="en-US" sz="1600" dirty="0" smtClean="0">
                <a:solidFill>
                  <a:schemeClr val="tx1"/>
                </a:solidFill>
              </a:rPr>
              <a:t>Flexibility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503238" y="581025"/>
            <a:ext cx="3748087" cy="5715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7315200" y="1038225"/>
            <a:ext cx="1752600" cy="1066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600" dirty="0">
                <a:solidFill>
                  <a:schemeClr val="tx1"/>
                </a:solidFill>
              </a:rPr>
              <a:t>Person and Household Characteristics; Occupation</a:t>
            </a:r>
          </a:p>
        </p:txBody>
      </p:sp>
      <p:sp>
        <p:nvSpPr>
          <p:cNvPr id="50" name="Right Arrow 49"/>
          <p:cNvSpPr/>
          <p:nvPr/>
        </p:nvSpPr>
        <p:spPr>
          <a:xfrm rot="10800000">
            <a:off x="4495800" y="1495425"/>
            <a:ext cx="2667000" cy="76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11277" name="TextBox 50"/>
          <p:cNvSpPr txBox="1">
            <a:spLocks noChangeArrowheads="1"/>
          </p:cNvSpPr>
          <p:nvPr/>
        </p:nvSpPr>
        <p:spPr bwMode="auto">
          <a:xfrm>
            <a:off x="4572000" y="1038225"/>
            <a:ext cx="2362200" cy="73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1400"/>
              <a:t>Main Work Arrangement (lifestyle)</a:t>
            </a:r>
          </a:p>
          <a:p>
            <a:pPr algn="ctr"/>
            <a:endParaRPr lang="en-US" sz="140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Commuting Frequency and Flexibility</a:t>
            </a:r>
            <a:endParaRPr lang="en-US" dirty="0"/>
          </a:p>
        </p:txBody>
      </p:sp>
      <p:sp>
        <p:nvSpPr>
          <p:cNvPr id="1334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9F1458-B753-4600-83D4-89B42F4FB2F0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64" name="Rectangle 63"/>
          <p:cNvSpPr/>
          <p:nvPr/>
        </p:nvSpPr>
        <p:spPr>
          <a:xfrm>
            <a:off x="2971800" y="1828800"/>
            <a:ext cx="304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Number of D</a:t>
            </a:r>
            <a:r>
              <a:rPr lang="en-US" sz="1800" dirty="0" smtClean="0">
                <a:solidFill>
                  <a:schemeClr val="tx1"/>
                </a:solidFill>
              </a:rPr>
              <a:t>ays Working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65" name="Rectangle 64"/>
          <p:cNvSpPr/>
          <p:nvPr/>
        </p:nvSpPr>
        <p:spPr>
          <a:xfrm>
            <a:off x="838200" y="2971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1/7</a:t>
            </a:r>
          </a:p>
        </p:txBody>
      </p:sp>
      <p:cxnSp>
        <p:nvCxnSpPr>
          <p:cNvPr id="66" name="Straight Connector 65"/>
          <p:cNvCxnSpPr>
            <a:stCxn id="64" idx="2"/>
          </p:cNvCxnSpPr>
          <p:nvPr/>
        </p:nvCxnSpPr>
        <p:spPr>
          <a:xfrm rot="5400000">
            <a:off x="4343400" y="2514600"/>
            <a:ext cx="304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1143000" y="2667000"/>
            <a:ext cx="342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/>
          <p:cNvCxnSpPr/>
          <p:nvPr/>
        </p:nvCxnSpPr>
        <p:spPr>
          <a:xfrm rot="5400000">
            <a:off x="9913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Rectangle 68"/>
          <p:cNvSpPr/>
          <p:nvPr/>
        </p:nvSpPr>
        <p:spPr>
          <a:xfrm>
            <a:off x="7620000" y="2971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7/7</a:t>
            </a:r>
          </a:p>
        </p:txBody>
      </p:sp>
      <p:cxnSp>
        <p:nvCxnSpPr>
          <p:cNvPr id="70" name="Straight Arrow Connector 69"/>
          <p:cNvCxnSpPr/>
          <p:nvPr/>
        </p:nvCxnSpPr>
        <p:spPr>
          <a:xfrm rot="5400000">
            <a:off x="77731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/>
          <p:cNvCxnSpPr/>
          <p:nvPr/>
        </p:nvCxnSpPr>
        <p:spPr>
          <a:xfrm>
            <a:off x="4495800" y="2667000"/>
            <a:ext cx="342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ectangle 71"/>
          <p:cNvSpPr/>
          <p:nvPr/>
        </p:nvSpPr>
        <p:spPr>
          <a:xfrm>
            <a:off x="4191000" y="2971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4/7</a:t>
            </a:r>
          </a:p>
        </p:txBody>
      </p:sp>
      <p:cxnSp>
        <p:nvCxnSpPr>
          <p:cNvPr id="73" name="Straight Arrow Connector 72"/>
          <p:cNvCxnSpPr/>
          <p:nvPr/>
        </p:nvCxnSpPr>
        <p:spPr>
          <a:xfrm rot="5400000">
            <a:off x="43441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ectangle 73"/>
          <p:cNvSpPr/>
          <p:nvPr/>
        </p:nvSpPr>
        <p:spPr>
          <a:xfrm>
            <a:off x="1905000" y="2971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2/7</a:t>
            </a:r>
          </a:p>
        </p:txBody>
      </p:sp>
      <p:cxnSp>
        <p:nvCxnSpPr>
          <p:cNvPr id="75" name="Straight Arrow Connector 74"/>
          <p:cNvCxnSpPr/>
          <p:nvPr/>
        </p:nvCxnSpPr>
        <p:spPr>
          <a:xfrm rot="5400000">
            <a:off x="20581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ectangle 75"/>
          <p:cNvSpPr/>
          <p:nvPr/>
        </p:nvSpPr>
        <p:spPr>
          <a:xfrm>
            <a:off x="3048000" y="2971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3/7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 rot="5400000">
            <a:off x="31249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/>
          <p:cNvSpPr/>
          <p:nvPr/>
        </p:nvSpPr>
        <p:spPr>
          <a:xfrm>
            <a:off x="5334000" y="2971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5/7</a:t>
            </a:r>
          </a:p>
        </p:txBody>
      </p:sp>
      <p:cxnSp>
        <p:nvCxnSpPr>
          <p:cNvPr id="79" name="Straight Arrow Connector 78"/>
          <p:cNvCxnSpPr/>
          <p:nvPr/>
        </p:nvCxnSpPr>
        <p:spPr>
          <a:xfrm rot="5400000">
            <a:off x="54871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Rectangle 79"/>
          <p:cNvSpPr/>
          <p:nvPr/>
        </p:nvSpPr>
        <p:spPr>
          <a:xfrm>
            <a:off x="6400800" y="2971800"/>
            <a:ext cx="533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6/7</a:t>
            </a:r>
          </a:p>
        </p:txBody>
      </p:sp>
      <p:cxnSp>
        <p:nvCxnSpPr>
          <p:cNvPr id="81" name="Straight Arrow Connector 80"/>
          <p:cNvCxnSpPr/>
          <p:nvPr/>
        </p:nvCxnSpPr>
        <p:spPr>
          <a:xfrm rot="5400000">
            <a:off x="6553994" y="2818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2" name="Rectangle 81"/>
          <p:cNvSpPr/>
          <p:nvPr/>
        </p:nvSpPr>
        <p:spPr>
          <a:xfrm>
            <a:off x="2971800" y="4038600"/>
            <a:ext cx="30480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Telecommuting Frequency (8 categories)</a:t>
            </a:r>
          </a:p>
        </p:txBody>
      </p:sp>
      <p:cxnSp>
        <p:nvCxnSpPr>
          <p:cNvPr id="83" name="Straight Connector 82"/>
          <p:cNvCxnSpPr/>
          <p:nvPr/>
        </p:nvCxnSpPr>
        <p:spPr>
          <a:xfrm>
            <a:off x="1143000" y="3733800"/>
            <a:ext cx="33528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/>
          <p:cNvCxnSpPr/>
          <p:nvPr/>
        </p:nvCxnSpPr>
        <p:spPr>
          <a:xfrm>
            <a:off x="4495800" y="3733800"/>
            <a:ext cx="342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 rot="5400000">
            <a:off x="989807" y="3580606"/>
            <a:ext cx="304800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 rot="5400000">
            <a:off x="2058194" y="3580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 rot="5400000">
            <a:off x="3201194" y="3580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 rot="5400000">
            <a:off x="4344194" y="3580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 rot="5400000">
            <a:off x="5487194" y="3580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 rot="5400000">
            <a:off x="6553994" y="3580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Straight Arrow Connector 90"/>
          <p:cNvCxnSpPr/>
          <p:nvPr/>
        </p:nvCxnSpPr>
        <p:spPr>
          <a:xfrm rot="5400000">
            <a:off x="7773194" y="3580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/>
          <p:cNvCxnSpPr/>
          <p:nvPr/>
        </p:nvCxnSpPr>
        <p:spPr>
          <a:xfrm rot="5400000">
            <a:off x="4344194" y="38854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Rectangle 92"/>
          <p:cNvSpPr/>
          <p:nvPr/>
        </p:nvSpPr>
        <p:spPr>
          <a:xfrm>
            <a:off x="2743200" y="48768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Schedule Flexibility: 1) No, 2) Some, 3) High, 4) No schedule</a:t>
            </a:r>
          </a:p>
        </p:txBody>
      </p:sp>
      <p:cxnSp>
        <p:nvCxnSpPr>
          <p:cNvPr id="94" name="Straight Arrow Connector 93"/>
          <p:cNvCxnSpPr/>
          <p:nvPr/>
        </p:nvCxnSpPr>
        <p:spPr>
          <a:xfrm rot="5400000">
            <a:off x="4344194" y="47236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Rectangle 94"/>
          <p:cNvSpPr/>
          <p:nvPr/>
        </p:nvSpPr>
        <p:spPr>
          <a:xfrm>
            <a:off x="2743200" y="5715000"/>
            <a:ext cx="3581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800" dirty="0">
                <a:solidFill>
                  <a:schemeClr val="tx1"/>
                </a:solidFill>
              </a:rPr>
              <a:t>Usual Schedule (5 categories)</a:t>
            </a:r>
          </a:p>
        </p:txBody>
      </p:sp>
      <p:cxnSp>
        <p:nvCxnSpPr>
          <p:cNvPr id="96" name="Straight Arrow Connector 95"/>
          <p:cNvCxnSpPr/>
          <p:nvPr/>
        </p:nvCxnSpPr>
        <p:spPr>
          <a:xfrm rot="5400000">
            <a:off x="4344194" y="5561806"/>
            <a:ext cx="3048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Usual Schedule Categories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7D0C815-1071-43E6-829F-CA1F7C9EAEC5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914401" y="1811460"/>
          <a:ext cx="7543801" cy="3235080"/>
        </p:xfrm>
        <a:graphic>
          <a:graphicData uri="http://schemas.openxmlformats.org/drawingml/2006/table">
            <a:tbl>
              <a:tblPr/>
              <a:tblGrid>
                <a:gridCol w="1346105"/>
                <a:gridCol w="623976"/>
                <a:gridCol w="1093712"/>
                <a:gridCol w="1086699"/>
                <a:gridCol w="539845"/>
                <a:gridCol w="560877"/>
                <a:gridCol w="701097"/>
                <a:gridCol w="659031"/>
                <a:gridCol w="932459"/>
              </a:tblGrid>
              <a:tr h="29961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Usual Arrival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 to work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gridSpan="8"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Usual Departure </a:t>
                      </a:r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Time from work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859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Noon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Noon-2 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 PM-4PM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 PM - 6 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PM - 8 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 PM - 10 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10 PM - 12 PM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After Midnight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</a:tr>
              <a:tr h="2996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Before 6 AM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49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2996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 AM - 8 AM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670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872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247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23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2996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 AM - 10 AM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472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881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9C0006"/>
                          </a:solidFill>
                          <a:latin typeface="Calibri"/>
                        </a:rPr>
                        <a:t>1,182</a:t>
                      </a:r>
                      <a:endParaRPr lang="en-US" sz="1400" b="0" i="0" u="none" strike="noStrike" dirty="0">
                        <a:solidFill>
                          <a:srgbClr val="9C0006"/>
                        </a:solidFill>
                        <a:latin typeface="Calibri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557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119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2996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 AM - Noon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A7D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A7D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96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Noon - 2 PM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A7D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A7D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96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 PM - 4 PM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A7D00"/>
                          </a:solidFill>
                          <a:latin typeface="Calibri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A7D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96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 PM -  6 PM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18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A7D00"/>
                          </a:solidFill>
                          <a:latin typeface="Calibri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A7D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9961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After 6 PM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0</a:t>
                      </a:r>
                    </a:p>
                  </a:txBody>
                  <a:tcPr marL="0" marR="0" marT="0" marB="0" anchor="b">
                    <a:lnL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dbl" algn="ctr">
                      <a:solidFill>
                        <a:srgbClr val="3F3F3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5A5A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>
                          <a:solidFill>
                            <a:srgbClr val="FA7D00"/>
                          </a:solidFill>
                          <a:latin typeface="Calibri"/>
                        </a:rPr>
                        <a:t>19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A7D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7F7F7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2514600" y="5105400"/>
          <a:ext cx="4114800" cy="1066800"/>
        </p:xfrm>
        <a:graphic>
          <a:graphicData uri="http://schemas.openxmlformats.org/drawingml/2006/table">
            <a:tbl>
              <a:tblPr/>
              <a:tblGrid>
                <a:gridCol w="4114800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9C0006"/>
                          </a:solidFill>
                          <a:latin typeface="Calibri"/>
                        </a:rPr>
                        <a:t>Conventional Schedule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7CE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Early Departure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CC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Normal Departure and late arrival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EF3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>
                          <a:solidFill>
                            <a:srgbClr val="006100"/>
                          </a:solidFill>
                          <a:latin typeface="Calibri"/>
                        </a:rPr>
                        <a:t>Over Workers (early arrival and late departure)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6EFCE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1" i="0" u="none" strike="noStrike" dirty="0">
                          <a:solidFill>
                            <a:srgbClr val="FA7D00"/>
                          </a:solidFill>
                          <a:latin typeface="Calibri"/>
                        </a:rPr>
                        <a:t>Second shift workers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Main Work Arrangement: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2 for Job types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2 for number of jobs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2 for Employment types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3 for Work location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Utility function: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4 parameterized terms by main dimensions: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Job types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Number of jobs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Employment types</a:t>
            </a:r>
          </a:p>
          <a:p>
            <a:pPr lvl="2" eaLnBrk="1" fontAlgn="auto" hangingPunct="1">
              <a:spcAft>
                <a:spcPts val="0"/>
              </a:spcAft>
              <a:defRPr/>
            </a:pPr>
            <a:r>
              <a:rPr lang="en-US" dirty="0" smtClean="0"/>
              <a:t>Work location</a:t>
            </a:r>
          </a:p>
          <a:p>
            <a:pPr lvl="1" eaLnBrk="1" fontAlgn="auto" hangingPunct="1">
              <a:spcAft>
                <a:spcPts val="0"/>
              </a:spcAft>
              <a:defRPr/>
            </a:pPr>
            <a:r>
              <a:rPr lang="en-US" dirty="0" smtClean="0"/>
              <a:t>Interaction terms (2-way constants)</a:t>
            </a:r>
          </a:p>
        </p:txBody>
      </p:sp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</p:spPr>
        <p:txBody>
          <a:bodyPr/>
          <a:lstStyle/>
          <a:p>
            <a:pPr eaLnBrk="1" hangingPunct="1"/>
            <a:r>
              <a:rPr lang="en-US" dirty="0" smtClean="0"/>
              <a:t>Choice Model 1</a:t>
            </a:r>
          </a:p>
        </p:txBody>
      </p:sp>
      <p:sp>
        <p:nvSpPr>
          <p:cNvPr id="14340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254806-1E1A-4A90-8A31-4E353384CFEC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486150" y="6356350"/>
            <a:ext cx="2171700" cy="365125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TRB Application Conference, May 2013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 level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9800000"/>
            </a:lightRig>
          </a:scene3d>
          <a:sp3d prstMaterial="plastic">
            <a:bevelT w="25400" h="1905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a:style>
    </a:spDef>
    <a:lnDef>
      <a:spPr/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  <a:ln>
          <a:solidFill>
            <a:schemeClr val="tx2">
              <a:lumMod val="20000"/>
              <a:lumOff val="80000"/>
            </a:schemeClr>
          </a:solidFill>
        </a:ln>
      </a:spPr>
      <a:bodyPr wrap="none" rtlCol="0">
        <a:spAutoFit/>
      </a:bodyPr>
      <a:lstStyle>
        <a:defPPr>
          <a:defRPr dirty="0" err="1" smtClean="0">
            <a:ln>
              <a:solidFill>
                <a:schemeClr val="accent1">
                  <a:lumMod val="20000"/>
                  <a:lumOff val="80000"/>
                </a:schemeClr>
              </a:solidFill>
            </a:ln>
          </a:defRPr>
        </a:defPPr>
      </a:lstStyle>
    </a:txDef>
  </a:objectDefaults>
  <a:extraClrSchemeLst/>
  <a:extLst>
    <a:ext uri="{05A4C25C-085E-4340-85A3-A5531E510DB2}">
      <thm15:themeFamily xmlns="" xmlns:thm15="http://schemas.microsoft.com/office/thememl/2012/main" name="Presentation level design" id="{00E2FDB5-77A3-416C-8232-A2B8AB0B9A01}" vid="{6E3E8A63-E899-4F92-AFE5-C80B3CCFC0B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TS103460540</Template>
  <TotalTime>18054</TotalTime>
  <Words>1628</Words>
  <Application>Microsoft Office PowerPoint</Application>
  <PresentationFormat>On-screen Show (4:3)</PresentationFormat>
  <Paragraphs>505</Paragraphs>
  <Slides>20</Slides>
  <Notes>16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Presentation level design</vt:lpstr>
      <vt:lpstr>Usual Work Arrangements: Statistical Analysis and Model Implementation for Jerusalem  </vt:lpstr>
      <vt:lpstr>Motivation</vt:lpstr>
      <vt:lpstr>Implications for Modeling</vt:lpstr>
      <vt:lpstr>Taxonomy of Usual Work Arrangements </vt:lpstr>
      <vt:lpstr>Jerusalem Household Travel Survey, 2010</vt:lpstr>
      <vt:lpstr>PowerPoint Presentation</vt:lpstr>
      <vt:lpstr>Commuting Frequency and Flexibility</vt:lpstr>
      <vt:lpstr>Usual Schedule Categories</vt:lpstr>
      <vt:lpstr>Choice Model 1</vt:lpstr>
      <vt:lpstr>Choice Model 2</vt:lpstr>
      <vt:lpstr>Choice Model 3</vt:lpstr>
      <vt:lpstr>Behavioral Insights –  Main Work Arrangements</vt:lpstr>
      <vt:lpstr>Behavioral Insights- Main Work Arrangements</vt:lpstr>
      <vt:lpstr>Behavioral Insights – Work Location </vt:lpstr>
      <vt:lpstr>Behavioral Insights – Work Location (Unique Feature)</vt:lpstr>
      <vt:lpstr>Behavioral Insights – Commuting Frequency Model</vt:lpstr>
      <vt:lpstr>Behavioral Insights – Commuting Frequency Model</vt:lpstr>
      <vt:lpstr>Placement in Jerusalem CT-RAMP ABM</vt:lpstr>
      <vt:lpstr>Forecasting</vt:lpstr>
      <vt:lpstr>Conclusions and Perspectives</vt:lpstr>
    </vt:vector>
  </TitlesOfParts>
  <Company>Parsons Brinckerhoff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generation</dc:title>
  <dc:creator>Peter Vovsha</dc:creator>
  <cp:lastModifiedBy>Rebekah Anderson</cp:lastModifiedBy>
  <cp:revision>1144</cp:revision>
  <cp:lastPrinted>1601-01-01T00:00:00Z</cp:lastPrinted>
  <dcterms:created xsi:type="dcterms:W3CDTF">2002-11-17T02:35:07Z</dcterms:created>
  <dcterms:modified xsi:type="dcterms:W3CDTF">2013-05-03T15:05:13Z</dcterms:modified>
</cp:coreProperties>
</file>