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83" r:id="rId4"/>
    <p:sldId id="258" r:id="rId5"/>
    <p:sldId id="259" r:id="rId6"/>
    <p:sldId id="281" r:id="rId7"/>
    <p:sldId id="284" r:id="rId8"/>
    <p:sldId id="282" r:id="rId9"/>
    <p:sldId id="280" r:id="rId10"/>
    <p:sldId id="285" r:id="rId11"/>
    <p:sldId id="260" r:id="rId12"/>
    <p:sldId id="266" r:id="rId13"/>
    <p:sldId id="264" r:id="rId14"/>
    <p:sldId id="267" r:id="rId15"/>
    <p:sldId id="286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7" r:id="rId24"/>
    <p:sldId id="278" r:id="rId25"/>
    <p:sldId id="288" r:id="rId26"/>
    <p:sldId id="289" r:id="rId27"/>
    <p:sldId id="290" r:id="rId28"/>
    <p:sldId id="291" r:id="rId29"/>
    <p:sldId id="296" r:id="rId30"/>
    <p:sldId id="293" r:id="rId31"/>
    <p:sldId id="292" r:id="rId32"/>
    <p:sldId id="294" r:id="rId33"/>
    <p:sldId id="295" r:id="rId3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9" autoAdjust="0"/>
    <p:restoredTop sz="94695" autoAdjust="0"/>
  </p:normalViewPr>
  <p:slideViewPr>
    <p:cSldViewPr snapToObjects="1">
      <p:cViewPr varScale="1">
        <p:scale>
          <a:sx n="110" d="100"/>
          <a:sy n="110" d="100"/>
        </p:scale>
        <p:origin x="-49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CD462-E6A0-4AC6-9AB4-CBC3CCA6B351}" type="datetimeFigureOut">
              <a:rPr lang="en-US" smtClean="0"/>
              <a:pPr/>
              <a:t>5/3/2013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F6253-3ABC-4290-9A8F-765DF26F9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F6253-3ABC-4290-9A8F-765DF26F9EF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061EB-D624-4515-9313-C10A62775D5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061EB-D624-4515-9313-C10A62775D5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061EB-D624-4515-9313-C10A62775D5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061EB-D624-4515-9313-C10A62775D5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061EB-D624-4515-9313-C10A62775D5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061EB-D624-4515-9313-C10A62775D5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061EB-D624-4515-9313-C10A62775D5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061EB-D624-4515-9313-C10A62775D5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061EB-D624-4515-9313-C10A62775D5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061EB-D624-4515-9313-C10A62775D5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F6253-3ABC-4290-9A8F-765DF26F9EF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061EB-D624-4515-9313-C10A62775D5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061EB-D624-4515-9313-C10A62775D5C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061EB-D624-4515-9313-C10A62775D5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061EB-D624-4515-9313-C10A62775D5C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061EB-D624-4515-9313-C10A62775D5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061EB-D624-4515-9313-C10A62775D5C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061EB-D624-4515-9313-C10A62775D5C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061EB-D624-4515-9313-C10A62775D5C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061EB-D624-4515-9313-C10A62775D5C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061EB-D624-4515-9313-C10A62775D5C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061EB-D624-4515-9313-C10A62775D5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061EB-D624-4515-9313-C10A62775D5C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061EB-D624-4515-9313-C10A62775D5C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061EB-D624-4515-9313-C10A62775D5C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061EB-D624-4515-9313-C10A62775D5C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061EB-D624-4515-9313-C10A62775D5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061EB-D624-4515-9313-C10A62775D5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061EB-D624-4515-9313-C10A62775D5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061EB-D624-4515-9313-C10A62775D5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061EB-D624-4515-9313-C10A62775D5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061EB-D624-4515-9313-C10A62775D5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>
          <a:xfrm>
            <a:off x="457200" y="24384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400" b="1" i="0">
                <a:latin typeface="Calibri"/>
                <a:cs typeface="Calibri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0" dirty="0" smtClean="0">
              <a:ea typeface="+mj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762000"/>
            <a:ext cx="6019800" cy="1143000"/>
          </a:xfrm>
          <a:prstGeom prst="rect">
            <a:avLst/>
          </a:prstGeom>
        </p:spPr>
        <p:txBody>
          <a:bodyPr vert="horz" anchor="t" anchorCtr="0"/>
          <a:lstStyle>
            <a:lvl1pPr marL="0" algn="l">
              <a:defRPr sz="4400" b="1" i="0" baseline="0"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33400" y="990600"/>
            <a:ext cx="1828800" cy="1143000"/>
          </a:xfrm>
          <a:custGeom>
            <a:avLst/>
            <a:gdLst>
              <a:gd name="connsiteX0" fmla="*/ 0 w 1828800"/>
              <a:gd name="connsiteY0" fmla="*/ 0 h 1143000"/>
              <a:gd name="connsiteX1" fmla="*/ 1828800 w 1828800"/>
              <a:gd name="connsiteY1" fmla="*/ 0 h 1143000"/>
              <a:gd name="connsiteX2" fmla="*/ 1828800 w 1828800"/>
              <a:gd name="connsiteY2" fmla="*/ 1143000 h 1143000"/>
              <a:gd name="connsiteX3" fmla="*/ 0 w 1828800"/>
              <a:gd name="connsiteY3" fmla="*/ 1143000 h 1143000"/>
              <a:gd name="connsiteX4" fmla="*/ 0 w 1828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143000">
                <a:moveTo>
                  <a:pt x="0" y="0"/>
                </a:moveTo>
                <a:lnTo>
                  <a:pt x="1828800" y="0"/>
                </a:lnTo>
                <a:lnTo>
                  <a:pt x="1828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/>
          <a:lstStyle>
            <a:lvl1pPr marL="0">
              <a:buFontTx/>
              <a:buNone/>
              <a:defRPr sz="2000" baseline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33400" y="2462027"/>
            <a:ext cx="1828800" cy="1143000"/>
          </a:xfrm>
          <a:custGeom>
            <a:avLst/>
            <a:gdLst>
              <a:gd name="connsiteX0" fmla="*/ 0 w 1828800"/>
              <a:gd name="connsiteY0" fmla="*/ 0 h 1143000"/>
              <a:gd name="connsiteX1" fmla="*/ 1828800 w 1828800"/>
              <a:gd name="connsiteY1" fmla="*/ 0 h 1143000"/>
              <a:gd name="connsiteX2" fmla="*/ 1828800 w 1828800"/>
              <a:gd name="connsiteY2" fmla="*/ 1143000 h 1143000"/>
              <a:gd name="connsiteX3" fmla="*/ 0 w 1828800"/>
              <a:gd name="connsiteY3" fmla="*/ 1143000 h 1143000"/>
              <a:gd name="connsiteX4" fmla="*/ 0 w 1828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143000">
                <a:moveTo>
                  <a:pt x="0" y="0"/>
                </a:moveTo>
                <a:lnTo>
                  <a:pt x="1828800" y="0"/>
                </a:lnTo>
                <a:lnTo>
                  <a:pt x="1828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/>
          <a:lstStyle>
            <a:lvl1pPr marL="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33400" y="3962400"/>
            <a:ext cx="1828800" cy="1143000"/>
          </a:xfrm>
          <a:custGeom>
            <a:avLst/>
            <a:gdLst>
              <a:gd name="connsiteX0" fmla="*/ 0 w 1828800"/>
              <a:gd name="connsiteY0" fmla="*/ 0 h 1143000"/>
              <a:gd name="connsiteX1" fmla="*/ 1828800 w 1828800"/>
              <a:gd name="connsiteY1" fmla="*/ 0 h 1143000"/>
              <a:gd name="connsiteX2" fmla="*/ 1828800 w 1828800"/>
              <a:gd name="connsiteY2" fmla="*/ 1143000 h 1143000"/>
              <a:gd name="connsiteX3" fmla="*/ 0 w 1828800"/>
              <a:gd name="connsiteY3" fmla="*/ 1143000 h 1143000"/>
              <a:gd name="connsiteX4" fmla="*/ 0 w 1828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143000">
                <a:moveTo>
                  <a:pt x="0" y="0"/>
                </a:moveTo>
                <a:lnTo>
                  <a:pt x="1828800" y="0"/>
                </a:lnTo>
                <a:lnTo>
                  <a:pt x="1828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/>
          <a:lstStyle>
            <a:lvl1pPr marL="0">
              <a:buFontTx/>
              <a:buNone/>
              <a:defRPr sz="2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2667000" y="2462213"/>
            <a:ext cx="6019800" cy="1119187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2667000" y="4004447"/>
            <a:ext cx="6019800" cy="1119187"/>
          </a:xfrm>
          <a:prstGeom prst="rect">
            <a:avLst/>
          </a:prstGeom>
        </p:spPr>
        <p:txBody>
          <a:bodyPr vert="horz" anchor="ctr"/>
          <a:lstStyle>
            <a:lvl1pPr marL="0" algn="l">
              <a:buNone/>
              <a:defRPr sz="20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vertical photo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838200"/>
          </a:xfrm>
          <a:prstGeom prst="rect">
            <a:avLst/>
          </a:prstGeom>
        </p:spPr>
        <p:txBody>
          <a:bodyPr vert="horz" anchor="t" anchorCtr="0"/>
          <a:lstStyle>
            <a:lvl1pPr algn="l">
              <a:defRPr sz="4400" b="1" i="0"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069848" y="1447800"/>
            <a:ext cx="3044952" cy="4572808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marL="0" algn="l">
              <a:buFontTx/>
              <a:buNone/>
              <a:defRPr baseline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854785" y="1447800"/>
            <a:ext cx="3044952" cy="4572808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marL="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 photo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838200"/>
          </a:xfrm>
          <a:prstGeom prst="rect">
            <a:avLst/>
          </a:prstGeom>
        </p:spPr>
        <p:txBody>
          <a:bodyPr vert="horz" anchor="t" anchorCtr="0"/>
          <a:lstStyle>
            <a:lvl1pPr algn="l">
              <a:defRPr sz="4400" b="1" i="0"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143000" y="1371600"/>
            <a:ext cx="3200400" cy="2133600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marL="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 smtClean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143000" y="3886200"/>
            <a:ext cx="3200400" cy="2133600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marL="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 smtClean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257800" y="1371600"/>
            <a:ext cx="3200400" cy="2133600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marL="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 smtClean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5257800" y="3886200"/>
            <a:ext cx="3200400" cy="2133600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marL="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 smtClean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scatt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 userDrawn="1"/>
        </p:nvSpPr>
        <p:spPr>
          <a:xfrm>
            <a:off x="457200" y="24384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400" b="1" i="0">
                <a:latin typeface="Calibri"/>
                <a:cs typeface="Calibri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0" dirty="0" smtClean="0">
              <a:ea typeface="+mj-ea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33400" y="1600200"/>
            <a:ext cx="1828800" cy="1143000"/>
          </a:xfrm>
          <a:custGeom>
            <a:avLst/>
            <a:gdLst>
              <a:gd name="connsiteX0" fmla="*/ 0 w 1828800"/>
              <a:gd name="connsiteY0" fmla="*/ 0 h 1143000"/>
              <a:gd name="connsiteX1" fmla="*/ 1828800 w 1828800"/>
              <a:gd name="connsiteY1" fmla="*/ 0 h 1143000"/>
              <a:gd name="connsiteX2" fmla="*/ 1828800 w 1828800"/>
              <a:gd name="connsiteY2" fmla="*/ 1143000 h 1143000"/>
              <a:gd name="connsiteX3" fmla="*/ 0 w 1828800"/>
              <a:gd name="connsiteY3" fmla="*/ 1143000 h 1143000"/>
              <a:gd name="connsiteX4" fmla="*/ 0 w 1828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143000">
                <a:moveTo>
                  <a:pt x="0" y="0"/>
                </a:moveTo>
                <a:lnTo>
                  <a:pt x="1828800" y="0"/>
                </a:lnTo>
                <a:lnTo>
                  <a:pt x="1828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vert="horz"/>
          <a:lstStyle>
            <a:lvl1pPr marL="0">
              <a:buFontTx/>
              <a:buNone/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2668617" y="1600200"/>
            <a:ext cx="1828800" cy="1143000"/>
          </a:xfrm>
          <a:custGeom>
            <a:avLst/>
            <a:gdLst>
              <a:gd name="connsiteX0" fmla="*/ 0 w 1828800"/>
              <a:gd name="connsiteY0" fmla="*/ 0 h 1143000"/>
              <a:gd name="connsiteX1" fmla="*/ 1828800 w 1828800"/>
              <a:gd name="connsiteY1" fmla="*/ 0 h 1143000"/>
              <a:gd name="connsiteX2" fmla="*/ 1828800 w 1828800"/>
              <a:gd name="connsiteY2" fmla="*/ 1143000 h 1143000"/>
              <a:gd name="connsiteX3" fmla="*/ 0 w 1828800"/>
              <a:gd name="connsiteY3" fmla="*/ 1143000 h 1143000"/>
              <a:gd name="connsiteX4" fmla="*/ 0 w 1828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143000">
                <a:moveTo>
                  <a:pt x="0" y="0"/>
                </a:moveTo>
                <a:lnTo>
                  <a:pt x="1828800" y="0"/>
                </a:lnTo>
                <a:lnTo>
                  <a:pt x="1828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vert="horz"/>
          <a:lstStyle>
            <a:lvl1pPr marL="0">
              <a:buFontTx/>
              <a:buNone/>
              <a:defRPr sz="12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800600" y="1600200"/>
            <a:ext cx="1828800" cy="1143000"/>
          </a:xfrm>
          <a:custGeom>
            <a:avLst/>
            <a:gdLst>
              <a:gd name="connsiteX0" fmla="*/ 0 w 1828800"/>
              <a:gd name="connsiteY0" fmla="*/ 0 h 1143000"/>
              <a:gd name="connsiteX1" fmla="*/ 1828800 w 1828800"/>
              <a:gd name="connsiteY1" fmla="*/ 0 h 1143000"/>
              <a:gd name="connsiteX2" fmla="*/ 1828800 w 1828800"/>
              <a:gd name="connsiteY2" fmla="*/ 1143000 h 1143000"/>
              <a:gd name="connsiteX3" fmla="*/ 0 w 1828800"/>
              <a:gd name="connsiteY3" fmla="*/ 1143000 h 1143000"/>
              <a:gd name="connsiteX4" fmla="*/ 0 w 1828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143000">
                <a:moveTo>
                  <a:pt x="0" y="0"/>
                </a:moveTo>
                <a:lnTo>
                  <a:pt x="1828800" y="0"/>
                </a:lnTo>
                <a:lnTo>
                  <a:pt x="1828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vert="horz"/>
          <a:lstStyle>
            <a:lvl1pPr marL="0">
              <a:buFontTx/>
              <a:buNone/>
              <a:defRPr sz="12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2668617" y="3090638"/>
            <a:ext cx="1828800" cy="1143000"/>
          </a:xfrm>
          <a:custGeom>
            <a:avLst/>
            <a:gdLst>
              <a:gd name="connsiteX0" fmla="*/ 0 w 1828800"/>
              <a:gd name="connsiteY0" fmla="*/ 0 h 1143000"/>
              <a:gd name="connsiteX1" fmla="*/ 1828800 w 1828800"/>
              <a:gd name="connsiteY1" fmla="*/ 0 h 1143000"/>
              <a:gd name="connsiteX2" fmla="*/ 1828800 w 1828800"/>
              <a:gd name="connsiteY2" fmla="*/ 1143000 h 1143000"/>
              <a:gd name="connsiteX3" fmla="*/ 0 w 1828800"/>
              <a:gd name="connsiteY3" fmla="*/ 1143000 h 1143000"/>
              <a:gd name="connsiteX4" fmla="*/ 0 w 1828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143000">
                <a:moveTo>
                  <a:pt x="0" y="0"/>
                </a:moveTo>
                <a:lnTo>
                  <a:pt x="1828800" y="0"/>
                </a:lnTo>
                <a:lnTo>
                  <a:pt x="1828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vert="horz"/>
          <a:lstStyle>
            <a:lvl1pPr marL="0">
              <a:buFontTx/>
              <a:buNone/>
              <a:defRPr sz="12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4800600" y="3090638"/>
            <a:ext cx="1828800" cy="1143000"/>
          </a:xfrm>
          <a:custGeom>
            <a:avLst/>
            <a:gdLst>
              <a:gd name="connsiteX0" fmla="*/ 0 w 1828800"/>
              <a:gd name="connsiteY0" fmla="*/ 0 h 1143000"/>
              <a:gd name="connsiteX1" fmla="*/ 1828800 w 1828800"/>
              <a:gd name="connsiteY1" fmla="*/ 0 h 1143000"/>
              <a:gd name="connsiteX2" fmla="*/ 1828800 w 1828800"/>
              <a:gd name="connsiteY2" fmla="*/ 1143000 h 1143000"/>
              <a:gd name="connsiteX3" fmla="*/ 0 w 1828800"/>
              <a:gd name="connsiteY3" fmla="*/ 1143000 h 1143000"/>
              <a:gd name="connsiteX4" fmla="*/ 0 w 1828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143000">
                <a:moveTo>
                  <a:pt x="0" y="0"/>
                </a:moveTo>
                <a:lnTo>
                  <a:pt x="1828800" y="0"/>
                </a:lnTo>
                <a:lnTo>
                  <a:pt x="1828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vert="horz"/>
          <a:lstStyle>
            <a:lvl1pPr marL="0">
              <a:buFontTx/>
              <a:buNone/>
              <a:defRPr sz="12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6875842" y="3090638"/>
            <a:ext cx="1828800" cy="1143000"/>
          </a:xfrm>
          <a:custGeom>
            <a:avLst/>
            <a:gdLst>
              <a:gd name="connsiteX0" fmla="*/ 0 w 1828800"/>
              <a:gd name="connsiteY0" fmla="*/ 0 h 1143000"/>
              <a:gd name="connsiteX1" fmla="*/ 1828800 w 1828800"/>
              <a:gd name="connsiteY1" fmla="*/ 0 h 1143000"/>
              <a:gd name="connsiteX2" fmla="*/ 1828800 w 1828800"/>
              <a:gd name="connsiteY2" fmla="*/ 1143000 h 1143000"/>
              <a:gd name="connsiteX3" fmla="*/ 0 w 1828800"/>
              <a:gd name="connsiteY3" fmla="*/ 1143000 h 1143000"/>
              <a:gd name="connsiteX4" fmla="*/ 0 w 1828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143000">
                <a:moveTo>
                  <a:pt x="0" y="0"/>
                </a:moveTo>
                <a:lnTo>
                  <a:pt x="1828800" y="0"/>
                </a:lnTo>
                <a:lnTo>
                  <a:pt x="1828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vert="horz"/>
          <a:lstStyle>
            <a:lvl1pPr marL="0">
              <a:buFontTx/>
              <a:buNone/>
              <a:defRPr sz="12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533400" y="4563229"/>
            <a:ext cx="1828800" cy="1143000"/>
          </a:xfrm>
          <a:custGeom>
            <a:avLst/>
            <a:gdLst>
              <a:gd name="connsiteX0" fmla="*/ 0 w 1828800"/>
              <a:gd name="connsiteY0" fmla="*/ 0 h 1143000"/>
              <a:gd name="connsiteX1" fmla="*/ 1828800 w 1828800"/>
              <a:gd name="connsiteY1" fmla="*/ 0 h 1143000"/>
              <a:gd name="connsiteX2" fmla="*/ 1828800 w 1828800"/>
              <a:gd name="connsiteY2" fmla="*/ 1143000 h 1143000"/>
              <a:gd name="connsiteX3" fmla="*/ 0 w 1828800"/>
              <a:gd name="connsiteY3" fmla="*/ 1143000 h 1143000"/>
              <a:gd name="connsiteX4" fmla="*/ 0 w 1828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143000">
                <a:moveTo>
                  <a:pt x="0" y="0"/>
                </a:moveTo>
                <a:lnTo>
                  <a:pt x="1828800" y="0"/>
                </a:lnTo>
                <a:lnTo>
                  <a:pt x="1828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vert="horz"/>
          <a:lstStyle>
            <a:lvl1pPr marL="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668617" y="4582240"/>
            <a:ext cx="1828800" cy="1143000"/>
          </a:xfrm>
          <a:custGeom>
            <a:avLst/>
            <a:gdLst>
              <a:gd name="connsiteX0" fmla="*/ 0 w 1828800"/>
              <a:gd name="connsiteY0" fmla="*/ 0 h 1143000"/>
              <a:gd name="connsiteX1" fmla="*/ 1828800 w 1828800"/>
              <a:gd name="connsiteY1" fmla="*/ 0 h 1143000"/>
              <a:gd name="connsiteX2" fmla="*/ 1828800 w 1828800"/>
              <a:gd name="connsiteY2" fmla="*/ 1143000 h 1143000"/>
              <a:gd name="connsiteX3" fmla="*/ 0 w 1828800"/>
              <a:gd name="connsiteY3" fmla="*/ 1143000 h 1143000"/>
              <a:gd name="connsiteX4" fmla="*/ 0 w 1828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143000">
                <a:moveTo>
                  <a:pt x="0" y="0"/>
                </a:moveTo>
                <a:lnTo>
                  <a:pt x="1828800" y="0"/>
                </a:lnTo>
                <a:lnTo>
                  <a:pt x="1828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vert="horz"/>
          <a:lstStyle>
            <a:lvl1pPr marL="0">
              <a:buFontTx/>
              <a:buNone/>
              <a:defRPr sz="12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4730905" y="4582240"/>
            <a:ext cx="1828800" cy="1143000"/>
          </a:xfrm>
          <a:custGeom>
            <a:avLst/>
            <a:gdLst>
              <a:gd name="connsiteX0" fmla="*/ 0 w 1828800"/>
              <a:gd name="connsiteY0" fmla="*/ 0 h 1143000"/>
              <a:gd name="connsiteX1" fmla="*/ 1828800 w 1828800"/>
              <a:gd name="connsiteY1" fmla="*/ 0 h 1143000"/>
              <a:gd name="connsiteX2" fmla="*/ 1828800 w 1828800"/>
              <a:gd name="connsiteY2" fmla="*/ 1143000 h 1143000"/>
              <a:gd name="connsiteX3" fmla="*/ 0 w 1828800"/>
              <a:gd name="connsiteY3" fmla="*/ 1143000 h 1143000"/>
              <a:gd name="connsiteX4" fmla="*/ 0 w 1828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143000">
                <a:moveTo>
                  <a:pt x="0" y="0"/>
                </a:moveTo>
                <a:lnTo>
                  <a:pt x="1828800" y="0"/>
                </a:lnTo>
                <a:lnTo>
                  <a:pt x="1828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vert="horz"/>
          <a:lstStyle>
            <a:lvl1pPr marL="0">
              <a:buFontTx/>
              <a:buNone/>
              <a:defRPr sz="12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838200"/>
          </a:xfrm>
          <a:prstGeom prst="rect">
            <a:avLst/>
          </a:prstGeom>
        </p:spPr>
        <p:txBody>
          <a:bodyPr vert="horz" anchor="t" anchorCtr="0"/>
          <a:lstStyle>
            <a:lvl1pPr algn="l">
              <a:defRPr sz="4400" b="1" i="0"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is Metro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09600" y="3467100"/>
            <a:ext cx="3200400" cy="2133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09600" y="990600"/>
            <a:ext cx="3200400" cy="2133600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marL="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 smtClean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5" name="Title 13"/>
          <p:cNvSpPr>
            <a:spLocks noGrp="1"/>
          </p:cNvSpPr>
          <p:nvPr>
            <p:ph type="title"/>
          </p:nvPr>
        </p:nvSpPr>
        <p:spPr>
          <a:xfrm>
            <a:off x="4114800" y="838200"/>
            <a:ext cx="4572000" cy="8382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4114800" y="1600200"/>
            <a:ext cx="4572000" cy="4000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8"/>
          </p:nvPr>
        </p:nvSpPr>
        <p:spPr>
          <a:xfrm>
            <a:off x="762000" y="3505200"/>
            <a:ext cx="2953512" cy="422499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buFontTx/>
              <a:buNone/>
              <a:defRPr sz="2400" b="0" i="0" baseline="0">
                <a:latin typeface="Georgia"/>
                <a:cs typeface="Georgia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762000" y="4003898"/>
            <a:ext cx="2953512" cy="1482501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1800" b="0" i="0" baseline="0">
                <a:latin typeface="Calibri"/>
                <a:cs typeface="Calibri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FEC1AA-2E06-49E4-A853-7884DB2C3F97}" type="datetimeFigureOut">
              <a:rPr lang="en-US" smtClean="0"/>
              <a:pPr/>
              <a:t>5/3/2013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084691-3781-47A2-AFE6-497A3B7B18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457200" y="24384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400" b="1" i="0">
                <a:latin typeface="Calibri"/>
                <a:cs typeface="Calibri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0" dirty="0" smtClean="0">
              <a:ea typeface="+mj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762000"/>
            <a:ext cx="6019800" cy="1143000"/>
          </a:xfrm>
          <a:prstGeom prst="rect">
            <a:avLst/>
          </a:prstGeom>
        </p:spPr>
        <p:txBody>
          <a:bodyPr vert="horz" anchor="t" anchorCtr="0"/>
          <a:lstStyle>
            <a:lvl1pPr marL="0" algn="l">
              <a:defRPr sz="4400" b="1" i="0"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33400" y="990599"/>
            <a:ext cx="1828800" cy="4114800"/>
          </a:xfrm>
          <a:custGeom>
            <a:avLst/>
            <a:gdLst>
              <a:gd name="connsiteX0" fmla="*/ 0 w 1828800"/>
              <a:gd name="connsiteY0" fmla="*/ 0 h 1143000"/>
              <a:gd name="connsiteX1" fmla="*/ 1828800 w 1828800"/>
              <a:gd name="connsiteY1" fmla="*/ 0 h 1143000"/>
              <a:gd name="connsiteX2" fmla="*/ 1828800 w 1828800"/>
              <a:gd name="connsiteY2" fmla="*/ 1143000 h 1143000"/>
              <a:gd name="connsiteX3" fmla="*/ 0 w 1828800"/>
              <a:gd name="connsiteY3" fmla="*/ 1143000 h 1143000"/>
              <a:gd name="connsiteX4" fmla="*/ 0 w 1828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143000">
                <a:moveTo>
                  <a:pt x="0" y="0"/>
                </a:moveTo>
                <a:lnTo>
                  <a:pt x="1828800" y="0"/>
                </a:lnTo>
                <a:lnTo>
                  <a:pt x="1828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/>
          <a:lstStyle>
            <a:lvl1pPr marL="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2667000" y="2485840"/>
            <a:ext cx="6019800" cy="1119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2667000" y="4062413"/>
            <a:ext cx="6019800" cy="1119187"/>
          </a:xfrm>
          <a:prstGeom prst="rect">
            <a:avLst/>
          </a:prstGeom>
        </p:spPr>
        <p:txBody>
          <a:bodyPr vert="horz" anchor="b"/>
          <a:lstStyle>
            <a:lvl1pPr marL="0" algn="l">
              <a:buNone/>
              <a:defRPr sz="20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no phot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1143000"/>
          </a:xfrm>
          <a:prstGeom prst="rect">
            <a:avLst/>
          </a:prstGeom>
        </p:spPr>
        <p:txBody>
          <a:bodyPr vert="horz" anchor="t" anchorCtr="0"/>
          <a:lstStyle>
            <a:lvl1pPr algn="l">
              <a:defRPr sz="4400" b="1" i="0"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533400" y="1752600"/>
            <a:ext cx="8153400" cy="3810000"/>
          </a:xfrm>
          <a:prstGeom prst="rect">
            <a:avLst/>
          </a:prstGeom>
        </p:spPr>
        <p:txBody>
          <a:bodyPr vert="horz" anchor="t" anchorCtr="0"/>
          <a:lstStyle>
            <a:lvl1pPr marL="0" indent="0">
              <a:buNone/>
              <a:defRPr sz="30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no phot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1143000"/>
          </a:xfrm>
          <a:prstGeom prst="rect">
            <a:avLst/>
          </a:prstGeom>
        </p:spPr>
        <p:txBody>
          <a:bodyPr vert="horz" anchor="t" anchorCtr="0"/>
          <a:lstStyle>
            <a:lvl1pPr algn="l">
              <a:defRPr sz="4400" b="1" i="0"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533400" y="1752600"/>
            <a:ext cx="8153400" cy="3810000"/>
          </a:xfrm>
          <a:prstGeom prst="rect">
            <a:avLst/>
          </a:prstGeom>
        </p:spPr>
        <p:txBody>
          <a:bodyPr vert="horz" anchor="t" anchorCtr="0"/>
          <a:lstStyle>
            <a:lvl1pPr marL="228600" indent="-2286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Arial"/>
              <a:buChar char="•"/>
              <a:defRPr sz="3000" b="0" i="0" baseline="0">
                <a:latin typeface="Calibri"/>
                <a:cs typeface="Calibri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vertical phot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457200" y="24384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400" b="1" i="0">
                <a:latin typeface="Calibri"/>
                <a:cs typeface="Calibri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0" dirty="0" smtClean="0">
              <a:ea typeface="+mj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1143000"/>
          </a:xfrm>
          <a:prstGeom prst="rect">
            <a:avLst/>
          </a:prstGeom>
        </p:spPr>
        <p:txBody>
          <a:bodyPr vert="horz" anchor="t" anchorCtr="0"/>
          <a:lstStyle>
            <a:lvl1pPr algn="l">
              <a:defRPr sz="4400" b="1" i="0"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09600" y="1905000"/>
            <a:ext cx="1828800" cy="3657600"/>
          </a:xfrm>
          <a:custGeom>
            <a:avLst/>
            <a:gdLst>
              <a:gd name="connsiteX0" fmla="*/ 0 w 1828800"/>
              <a:gd name="connsiteY0" fmla="*/ 0 h 1143000"/>
              <a:gd name="connsiteX1" fmla="*/ 1828800 w 1828800"/>
              <a:gd name="connsiteY1" fmla="*/ 0 h 1143000"/>
              <a:gd name="connsiteX2" fmla="*/ 1828800 w 1828800"/>
              <a:gd name="connsiteY2" fmla="*/ 1143000 h 1143000"/>
              <a:gd name="connsiteX3" fmla="*/ 0 w 1828800"/>
              <a:gd name="connsiteY3" fmla="*/ 1143000 h 1143000"/>
              <a:gd name="connsiteX4" fmla="*/ 0 w 1828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143000">
                <a:moveTo>
                  <a:pt x="0" y="0"/>
                </a:moveTo>
                <a:lnTo>
                  <a:pt x="1828800" y="0"/>
                </a:lnTo>
                <a:lnTo>
                  <a:pt x="1828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/>
          <a:lstStyle>
            <a:lvl1pPr marL="0">
              <a:buFontTx/>
              <a:buNone/>
              <a:defRPr sz="2000" baseline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2743200" y="1752600"/>
            <a:ext cx="5943600" cy="3810000"/>
          </a:xfrm>
          <a:prstGeom prst="rect">
            <a:avLst/>
          </a:prstGeom>
        </p:spPr>
        <p:txBody>
          <a:bodyPr vert="horz" anchor="t" anchorCtr="0"/>
          <a:lstStyle>
            <a:lvl1pPr marL="0" indent="0">
              <a:buNone/>
              <a:defRPr sz="30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vertical phot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457200" y="24384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400" b="1" i="0">
                <a:latin typeface="Calibri"/>
                <a:cs typeface="Calibri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0" dirty="0" smtClean="0">
              <a:ea typeface="+mj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1143000"/>
          </a:xfrm>
          <a:prstGeom prst="rect">
            <a:avLst/>
          </a:prstGeom>
        </p:spPr>
        <p:txBody>
          <a:bodyPr vert="horz" anchor="t" anchorCtr="0"/>
          <a:lstStyle>
            <a:lvl1pPr algn="l">
              <a:defRPr sz="4400" b="1" i="0"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09600" y="1905000"/>
            <a:ext cx="1828800" cy="3657600"/>
          </a:xfrm>
          <a:custGeom>
            <a:avLst/>
            <a:gdLst>
              <a:gd name="connsiteX0" fmla="*/ 0 w 1828800"/>
              <a:gd name="connsiteY0" fmla="*/ 0 h 1143000"/>
              <a:gd name="connsiteX1" fmla="*/ 1828800 w 1828800"/>
              <a:gd name="connsiteY1" fmla="*/ 0 h 1143000"/>
              <a:gd name="connsiteX2" fmla="*/ 1828800 w 1828800"/>
              <a:gd name="connsiteY2" fmla="*/ 1143000 h 1143000"/>
              <a:gd name="connsiteX3" fmla="*/ 0 w 1828800"/>
              <a:gd name="connsiteY3" fmla="*/ 1143000 h 1143000"/>
              <a:gd name="connsiteX4" fmla="*/ 0 w 1828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143000">
                <a:moveTo>
                  <a:pt x="0" y="0"/>
                </a:moveTo>
                <a:lnTo>
                  <a:pt x="1828800" y="0"/>
                </a:lnTo>
                <a:lnTo>
                  <a:pt x="1828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/>
          <a:lstStyle>
            <a:lvl1pPr marL="0">
              <a:buFontTx/>
              <a:buNone/>
              <a:defRPr sz="2000" baseline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2743200" y="1752600"/>
            <a:ext cx="5943600" cy="685800"/>
          </a:xfrm>
          <a:prstGeom prst="rect">
            <a:avLst/>
          </a:prstGeom>
        </p:spPr>
        <p:txBody>
          <a:bodyPr vert="horz" anchor="t" anchorCtr="0"/>
          <a:lstStyle>
            <a:lvl1pPr marL="0" indent="0">
              <a:buNone/>
              <a:defRPr sz="30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2743200" y="2577290"/>
            <a:ext cx="5943600" cy="2985310"/>
          </a:xfrm>
          <a:prstGeom prst="rect">
            <a:avLst/>
          </a:prstGeom>
        </p:spPr>
        <p:txBody>
          <a:bodyPr vert="horz" anchor="t" anchorCtr="0"/>
          <a:lstStyle>
            <a:lvl1pPr marL="228600" indent="-2286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Arial"/>
              <a:buChar char="•"/>
              <a:defRPr sz="3000" b="0" i="0" baseline="0">
                <a:latin typeface="Calibri"/>
                <a:cs typeface="Calibri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3 photo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457200" y="24384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400" b="1" i="0">
                <a:latin typeface="Calibri"/>
                <a:cs typeface="Calibri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0" dirty="0" smtClean="0">
              <a:ea typeface="+mj-ea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1143000"/>
          </a:xfrm>
          <a:prstGeom prst="rect">
            <a:avLst/>
          </a:prstGeom>
        </p:spPr>
        <p:txBody>
          <a:bodyPr vert="horz" anchor="t" anchorCtr="0"/>
          <a:lstStyle>
            <a:lvl1pPr algn="l">
              <a:defRPr sz="4400" b="1" i="0"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2743200" y="1600200"/>
            <a:ext cx="5943600" cy="4038600"/>
          </a:xfrm>
          <a:prstGeom prst="rect">
            <a:avLst/>
          </a:prstGeom>
        </p:spPr>
        <p:txBody>
          <a:bodyPr vert="horz" anchor="t" anchorCtr="0"/>
          <a:lstStyle>
            <a:lvl1pPr marL="0" indent="0">
              <a:buNone/>
              <a:defRPr sz="30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609600" y="1752600"/>
            <a:ext cx="1828800" cy="1143000"/>
          </a:xfrm>
          <a:custGeom>
            <a:avLst/>
            <a:gdLst>
              <a:gd name="connsiteX0" fmla="*/ 0 w 1828800"/>
              <a:gd name="connsiteY0" fmla="*/ 0 h 1143000"/>
              <a:gd name="connsiteX1" fmla="*/ 1828800 w 1828800"/>
              <a:gd name="connsiteY1" fmla="*/ 0 h 1143000"/>
              <a:gd name="connsiteX2" fmla="*/ 1828800 w 1828800"/>
              <a:gd name="connsiteY2" fmla="*/ 1143000 h 1143000"/>
              <a:gd name="connsiteX3" fmla="*/ 0 w 1828800"/>
              <a:gd name="connsiteY3" fmla="*/ 1143000 h 1143000"/>
              <a:gd name="connsiteX4" fmla="*/ 0 w 1828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143000">
                <a:moveTo>
                  <a:pt x="0" y="0"/>
                </a:moveTo>
                <a:lnTo>
                  <a:pt x="1828800" y="0"/>
                </a:lnTo>
                <a:lnTo>
                  <a:pt x="1828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/>
          <a:lstStyle>
            <a:lvl1pPr marL="0">
              <a:buFontTx/>
              <a:buNone/>
              <a:defRPr sz="2000" baseline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609600" y="3123817"/>
            <a:ext cx="1828800" cy="1143000"/>
          </a:xfrm>
          <a:custGeom>
            <a:avLst/>
            <a:gdLst>
              <a:gd name="connsiteX0" fmla="*/ 0 w 1828800"/>
              <a:gd name="connsiteY0" fmla="*/ 0 h 1143000"/>
              <a:gd name="connsiteX1" fmla="*/ 1828800 w 1828800"/>
              <a:gd name="connsiteY1" fmla="*/ 0 h 1143000"/>
              <a:gd name="connsiteX2" fmla="*/ 1828800 w 1828800"/>
              <a:gd name="connsiteY2" fmla="*/ 1143000 h 1143000"/>
              <a:gd name="connsiteX3" fmla="*/ 0 w 1828800"/>
              <a:gd name="connsiteY3" fmla="*/ 1143000 h 1143000"/>
              <a:gd name="connsiteX4" fmla="*/ 0 w 1828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143000">
                <a:moveTo>
                  <a:pt x="0" y="0"/>
                </a:moveTo>
                <a:lnTo>
                  <a:pt x="1828800" y="0"/>
                </a:lnTo>
                <a:lnTo>
                  <a:pt x="1828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/>
          <a:lstStyle>
            <a:lvl1pPr marL="0">
              <a:buFontTx/>
              <a:buNone/>
              <a:defRPr sz="2000" baseline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609600" y="4512179"/>
            <a:ext cx="1828800" cy="1143000"/>
          </a:xfrm>
          <a:custGeom>
            <a:avLst/>
            <a:gdLst>
              <a:gd name="connsiteX0" fmla="*/ 0 w 1828800"/>
              <a:gd name="connsiteY0" fmla="*/ 0 h 1143000"/>
              <a:gd name="connsiteX1" fmla="*/ 1828800 w 1828800"/>
              <a:gd name="connsiteY1" fmla="*/ 0 h 1143000"/>
              <a:gd name="connsiteX2" fmla="*/ 1828800 w 1828800"/>
              <a:gd name="connsiteY2" fmla="*/ 1143000 h 1143000"/>
              <a:gd name="connsiteX3" fmla="*/ 0 w 1828800"/>
              <a:gd name="connsiteY3" fmla="*/ 1143000 h 1143000"/>
              <a:gd name="connsiteX4" fmla="*/ 0 w 1828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143000">
                <a:moveTo>
                  <a:pt x="0" y="0"/>
                </a:moveTo>
                <a:lnTo>
                  <a:pt x="1828800" y="0"/>
                </a:lnTo>
                <a:lnTo>
                  <a:pt x="1828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/>
          <a:lstStyle>
            <a:lvl1pPr marL="0">
              <a:buFontTx/>
              <a:buNone/>
              <a:defRPr sz="2000" baseline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arge phot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838200"/>
          </a:xfrm>
          <a:prstGeom prst="rect">
            <a:avLst/>
          </a:prstGeom>
        </p:spPr>
        <p:txBody>
          <a:bodyPr vert="horz" anchor="t" anchorCtr="0"/>
          <a:lstStyle>
            <a:lvl1pPr algn="l">
              <a:defRPr sz="4400" b="1" i="0"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143000" y="1371600"/>
            <a:ext cx="6858000" cy="4572000"/>
          </a:xfrm>
          <a:prstGeom prst="rect">
            <a:avLst/>
          </a:prstGeom>
          <a:noFill/>
        </p:spPr>
        <p:txBody>
          <a:bodyPr vert="horz"/>
          <a:lstStyle>
            <a:lvl1pPr marL="0" algn="l">
              <a:buFontTx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horizontal photo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7200" y="1752600"/>
            <a:ext cx="3886200" cy="2590800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marL="0" algn="l">
              <a:buFontTx/>
              <a:buNone/>
              <a:defRPr baseline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752164" y="1752600"/>
            <a:ext cx="3886200" cy="2590800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marL="0" algn="l">
              <a:buFontTx/>
              <a:buNone/>
              <a:defRPr baseline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838200"/>
          </a:xfrm>
          <a:prstGeom prst="rect">
            <a:avLst/>
          </a:prstGeom>
        </p:spPr>
        <p:txBody>
          <a:bodyPr vert="horz" anchor="t" anchorCtr="0"/>
          <a:lstStyle>
            <a:lvl1pPr algn="l">
              <a:defRPr sz="4400" b="1" i="0"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Calibri"/>
          <a:ea typeface="Calibri" pitchFamily="34" charset="0"/>
          <a:cs typeface="Calibri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371600"/>
            <a:ext cx="73152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Integrating Dedicated Bicycle Modeling Tools into a Regional Modeling Framework: Case Studies</a:t>
            </a:r>
          </a:p>
          <a:p>
            <a:pPr algn="ctr"/>
            <a:endParaRPr lang="en-US" sz="3200" b="1" dirty="0" smtClean="0">
              <a:latin typeface="+mj-lt"/>
            </a:endParaRPr>
          </a:p>
          <a:p>
            <a:pPr algn="ctr"/>
            <a:endParaRPr lang="en-US" sz="3200" b="1" dirty="0" smtClean="0">
              <a:latin typeface="+mj-lt"/>
            </a:endParaRPr>
          </a:p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14th TRB National Transportation Planning Applications Conference</a:t>
            </a:r>
          </a:p>
          <a:p>
            <a:pPr algn="ctr"/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May 6, 2013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9144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dirty="0" smtClean="0">
                <a:latin typeface="Calibri" pitchFamily="34" charset="0"/>
              </a:rPr>
              <a:t>Route experience measure calculated for chosen paths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" y="1828800"/>
            <a:ext cx="8778240" cy="335476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latin typeface="Calibri" pitchFamily="34" charset="0"/>
              </a:rPr>
              <a:t>Links</a:t>
            </a:r>
            <a:endParaRPr lang="en-US" sz="1600" dirty="0">
              <a:latin typeface="Calibri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300" dirty="0" smtClean="0">
                <a:latin typeface="Calibri" pitchFamily="34" charset="0"/>
              </a:rPr>
              <a:t>-</a:t>
            </a:r>
            <a:r>
              <a:rPr lang="en-US" sz="1300" dirty="0">
                <a:latin typeface="Calibri" pitchFamily="34" charset="0"/>
              </a:rPr>
              <a:t>1.81 * Bridge w/no Bike Facility +</a:t>
            </a:r>
          </a:p>
          <a:p>
            <a:pPr>
              <a:spcAft>
                <a:spcPts val="600"/>
              </a:spcAft>
            </a:pPr>
            <a:r>
              <a:rPr lang="en-US" sz="1300" dirty="0">
                <a:latin typeface="Calibri" pitchFamily="34" charset="0"/>
              </a:rPr>
              <a:t>-1.30 * Bridge w/no Separated Bike Facility +</a:t>
            </a:r>
          </a:p>
          <a:p>
            <a:pPr>
              <a:spcAft>
                <a:spcPts val="600"/>
              </a:spcAft>
            </a:pPr>
            <a:r>
              <a:rPr lang="en-US" sz="1300" dirty="0" smtClean="0">
                <a:solidFill>
                  <a:schemeClr val="bg1"/>
                </a:solidFill>
                <a:latin typeface="Calibri" pitchFamily="34" charset="0"/>
              </a:rPr>
              <a:t>-</a:t>
            </a:r>
            <a:r>
              <a:rPr lang="en-US" sz="1300" dirty="0" smtClean="0">
                <a:latin typeface="Calibri" pitchFamily="34" charset="0"/>
              </a:rPr>
              <a:t>1.03 </a:t>
            </a:r>
            <a:r>
              <a:rPr lang="en-US" sz="1300" dirty="0">
                <a:latin typeface="Calibri" pitchFamily="34" charset="0"/>
              </a:rPr>
              <a:t>* Proportion on Bike Blvd +</a:t>
            </a:r>
          </a:p>
          <a:p>
            <a:pPr>
              <a:spcAft>
                <a:spcPts val="600"/>
              </a:spcAft>
            </a:pPr>
            <a:r>
              <a:rPr lang="en-US" sz="1300" dirty="0" smtClean="0">
                <a:solidFill>
                  <a:schemeClr val="bg1"/>
                </a:solidFill>
                <a:latin typeface="Calibri" pitchFamily="34" charset="0"/>
              </a:rPr>
              <a:t>-</a:t>
            </a:r>
            <a:r>
              <a:rPr lang="en-US" sz="1300" dirty="0" smtClean="0">
                <a:latin typeface="Calibri" pitchFamily="34" charset="0"/>
              </a:rPr>
              <a:t>1.57 </a:t>
            </a:r>
            <a:r>
              <a:rPr lang="en-US" sz="1300" dirty="0">
                <a:latin typeface="Calibri" pitchFamily="34" charset="0"/>
              </a:rPr>
              <a:t>* Proportion on Bike Path +</a:t>
            </a:r>
          </a:p>
          <a:p>
            <a:pPr>
              <a:spcAft>
                <a:spcPts val="600"/>
              </a:spcAft>
            </a:pPr>
            <a:r>
              <a:rPr lang="en-US" sz="1300" dirty="0">
                <a:latin typeface="Calibri" pitchFamily="34" charset="0"/>
              </a:rPr>
              <a:t>-2.85 * Proportion with 2-4 % upslope +</a:t>
            </a:r>
          </a:p>
          <a:p>
            <a:pPr>
              <a:spcAft>
                <a:spcPts val="600"/>
              </a:spcAft>
            </a:pPr>
            <a:r>
              <a:rPr lang="en-US" sz="1300" dirty="0">
                <a:latin typeface="Calibri" pitchFamily="34" charset="0"/>
              </a:rPr>
              <a:t>-7.11 * Proportion with 4-6 % upslope +</a:t>
            </a:r>
          </a:p>
          <a:p>
            <a:pPr>
              <a:spcAft>
                <a:spcPts val="600"/>
              </a:spcAft>
            </a:pPr>
            <a:r>
              <a:rPr lang="en-US" sz="1300" dirty="0">
                <a:latin typeface="Calibri" pitchFamily="34" charset="0"/>
              </a:rPr>
              <a:t>-13.0 * Proportion with 6plus % upslope +</a:t>
            </a:r>
          </a:p>
          <a:p>
            <a:pPr>
              <a:spcAft>
                <a:spcPts val="600"/>
              </a:spcAft>
            </a:pPr>
            <a:r>
              <a:rPr lang="en-US" sz="1300" dirty="0" smtClean="0">
                <a:latin typeface="Calibri" pitchFamily="34" charset="0"/>
              </a:rPr>
              <a:t>[-</a:t>
            </a:r>
            <a:r>
              <a:rPr lang="en-US" sz="1300" dirty="0">
                <a:latin typeface="Calibri" pitchFamily="34" charset="0"/>
              </a:rPr>
              <a:t>2.82(C) | -1.05(NC)] * Proportion on AADT 10 - 20,000 +</a:t>
            </a:r>
          </a:p>
          <a:p>
            <a:pPr>
              <a:spcAft>
                <a:spcPts val="600"/>
              </a:spcAft>
            </a:pPr>
            <a:r>
              <a:rPr lang="en-US" sz="1300" dirty="0" smtClean="0">
                <a:latin typeface="Calibri" pitchFamily="34" charset="0"/>
              </a:rPr>
              <a:t>[-</a:t>
            </a:r>
            <a:r>
              <a:rPr lang="en-US" sz="1300" dirty="0">
                <a:latin typeface="Calibri" pitchFamily="34" charset="0"/>
              </a:rPr>
              <a:t>7.88(C) | -4.51(NC)] * Proportion on AADT </a:t>
            </a:r>
            <a:r>
              <a:rPr lang="en-US" sz="1300" dirty="0" smtClean="0">
                <a:latin typeface="Calibri" pitchFamily="34" charset="0"/>
              </a:rPr>
              <a:t>20 </a:t>
            </a:r>
            <a:r>
              <a:rPr lang="en-US" sz="1300" dirty="0">
                <a:latin typeface="Calibri" pitchFamily="34" charset="0"/>
              </a:rPr>
              <a:t>- </a:t>
            </a:r>
            <a:r>
              <a:rPr lang="en-US" sz="1300" dirty="0" smtClean="0">
                <a:latin typeface="Calibri" pitchFamily="34" charset="0"/>
              </a:rPr>
              <a:t>30,000 </a:t>
            </a:r>
            <a:r>
              <a:rPr lang="en-US" sz="1300" dirty="0">
                <a:latin typeface="Calibri" pitchFamily="34" charset="0"/>
              </a:rPr>
              <a:t>+</a:t>
            </a:r>
          </a:p>
          <a:p>
            <a:pPr>
              <a:spcAft>
                <a:spcPts val="600"/>
              </a:spcAft>
            </a:pPr>
            <a:r>
              <a:rPr lang="en-US" sz="1300" dirty="0">
                <a:latin typeface="Calibri" pitchFamily="34" charset="0"/>
              </a:rPr>
              <a:t>[-18.89(C</a:t>
            </a:r>
            <a:r>
              <a:rPr lang="en-US" sz="1300" dirty="0" smtClean="0">
                <a:latin typeface="Calibri" pitchFamily="34" charset="0"/>
              </a:rPr>
              <a:t>) | </a:t>
            </a:r>
            <a:r>
              <a:rPr lang="en-US" sz="1300" dirty="0">
                <a:latin typeface="Calibri" pitchFamily="34" charset="0"/>
              </a:rPr>
              <a:t>-10.3(NC)] * Proportion on AADT </a:t>
            </a:r>
            <a:r>
              <a:rPr lang="en-US" sz="1300" dirty="0" smtClean="0">
                <a:latin typeface="Calibri" pitchFamily="34" charset="0"/>
              </a:rPr>
              <a:t>30,000plus </a:t>
            </a:r>
            <a:r>
              <a:rPr lang="en-US" sz="1300" dirty="0">
                <a:latin typeface="Calibri" pitchFamily="34" charset="0"/>
              </a:rPr>
              <a:t>+</a:t>
            </a:r>
          </a:p>
          <a:p>
            <a:r>
              <a:rPr lang="en-US" sz="1300" dirty="0" smtClean="0">
                <a:latin typeface="Calibri" pitchFamily="34" charset="0"/>
              </a:rPr>
              <a:t>[-</a:t>
            </a:r>
            <a:r>
              <a:rPr lang="en-US" sz="1300" dirty="0">
                <a:latin typeface="Calibri" pitchFamily="34" charset="0"/>
              </a:rPr>
              <a:t>8.98(C) </a:t>
            </a:r>
            <a:r>
              <a:rPr lang="en-US" sz="1300" dirty="0" smtClean="0">
                <a:latin typeface="Calibri" pitchFamily="34" charset="0"/>
              </a:rPr>
              <a:t>| </a:t>
            </a:r>
            <a:r>
              <a:rPr lang="en-US" sz="1300" dirty="0">
                <a:latin typeface="Calibri" pitchFamily="34" charset="0"/>
              </a:rPr>
              <a:t>-5.22(NC)] * </a:t>
            </a:r>
            <a:r>
              <a:rPr lang="en-US" sz="1300" dirty="0" err="1">
                <a:latin typeface="Calibri" pitchFamily="34" charset="0"/>
              </a:rPr>
              <a:t>Ln</a:t>
            </a:r>
            <a:r>
              <a:rPr lang="en-US" sz="1300" dirty="0">
                <a:latin typeface="Calibri" pitchFamily="34" charset="0"/>
              </a:rPr>
              <a:t>(Distance + 1)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Calibri" pitchFamily="34" charset="0"/>
              </a:rPr>
              <a:t> </a:t>
            </a:r>
            <a:r>
              <a:rPr lang="en-US" sz="1600" dirty="0" smtClean="0">
                <a:latin typeface="Calibri" pitchFamily="34" charset="0"/>
              </a:rPr>
              <a:t>Turns</a:t>
            </a:r>
            <a:endParaRPr lang="en-US" sz="1600" dirty="0">
              <a:latin typeface="Calibri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300" dirty="0">
                <a:latin typeface="Calibri" pitchFamily="34" charset="0"/>
              </a:rPr>
              <a:t>-.782 * Left </a:t>
            </a:r>
            <a:r>
              <a:rPr lang="en-US" sz="1300" dirty="0" err="1" smtClean="0">
                <a:latin typeface="Calibri" pitchFamily="34" charset="0"/>
              </a:rPr>
              <a:t>Unsignalized</a:t>
            </a:r>
            <a:r>
              <a:rPr lang="en-US" sz="1300" dirty="0" smtClean="0">
                <a:latin typeface="Calibri" pitchFamily="34" charset="0"/>
              </a:rPr>
              <a:t> </a:t>
            </a:r>
            <a:r>
              <a:rPr lang="en-US" sz="1300" dirty="0">
                <a:latin typeface="Calibri" pitchFamily="34" charset="0"/>
              </a:rPr>
              <a:t>AADT 10 - 20,000 per mile +</a:t>
            </a:r>
          </a:p>
          <a:p>
            <a:pPr>
              <a:spcAft>
                <a:spcPts val="600"/>
              </a:spcAft>
            </a:pPr>
            <a:r>
              <a:rPr lang="en-US" sz="1300" dirty="0">
                <a:latin typeface="Calibri" pitchFamily="34" charset="0"/>
              </a:rPr>
              <a:t>-1.87 * Left </a:t>
            </a:r>
            <a:r>
              <a:rPr lang="en-US" sz="1300" dirty="0" err="1" smtClean="0">
                <a:latin typeface="Calibri" pitchFamily="34" charset="0"/>
              </a:rPr>
              <a:t>Unsignalized</a:t>
            </a:r>
            <a:r>
              <a:rPr lang="en-US" sz="1300" dirty="0" smtClean="0">
                <a:latin typeface="Calibri" pitchFamily="34" charset="0"/>
              </a:rPr>
              <a:t> </a:t>
            </a:r>
            <a:r>
              <a:rPr lang="en-US" sz="1300" dirty="0">
                <a:latin typeface="Calibri" pitchFamily="34" charset="0"/>
              </a:rPr>
              <a:t>20,000plus per mile +</a:t>
            </a:r>
          </a:p>
          <a:p>
            <a:pPr>
              <a:spcAft>
                <a:spcPts val="600"/>
              </a:spcAft>
            </a:pPr>
            <a:r>
              <a:rPr lang="en-US" sz="1300" dirty="0">
                <a:latin typeface="Calibri" pitchFamily="34" charset="0"/>
              </a:rPr>
              <a:t>-.186 * Left or Through at Signal per mile +</a:t>
            </a:r>
          </a:p>
          <a:p>
            <a:pPr>
              <a:spcAft>
                <a:spcPts val="600"/>
              </a:spcAft>
            </a:pPr>
            <a:r>
              <a:rPr lang="en-US" sz="1300" dirty="0">
                <a:latin typeface="Calibri" pitchFamily="34" charset="0"/>
              </a:rPr>
              <a:t>-.0483 * Stop Signs per mile +</a:t>
            </a:r>
          </a:p>
          <a:p>
            <a:pPr>
              <a:spcAft>
                <a:spcPts val="600"/>
              </a:spcAft>
            </a:pPr>
            <a:r>
              <a:rPr lang="en-US" sz="1300" dirty="0">
                <a:latin typeface="Calibri" pitchFamily="34" charset="0"/>
              </a:rPr>
              <a:t>-.371 * Left or Right Turns per mile +</a:t>
            </a:r>
          </a:p>
          <a:p>
            <a:pPr>
              <a:spcAft>
                <a:spcPts val="600"/>
              </a:spcAft>
            </a:pPr>
            <a:r>
              <a:rPr lang="en-US" sz="1300" dirty="0">
                <a:latin typeface="Calibri" pitchFamily="34" charset="0"/>
              </a:rPr>
              <a:t>-.338 * Right </a:t>
            </a:r>
            <a:r>
              <a:rPr lang="en-US" sz="1300" dirty="0" err="1" smtClean="0">
                <a:latin typeface="Calibri" pitchFamily="34" charset="0"/>
              </a:rPr>
              <a:t>Unsignalized</a:t>
            </a:r>
            <a:r>
              <a:rPr lang="en-US" sz="1300" dirty="0" smtClean="0">
                <a:latin typeface="Calibri" pitchFamily="34" charset="0"/>
              </a:rPr>
              <a:t> </a:t>
            </a:r>
            <a:r>
              <a:rPr lang="en-US" sz="1300" dirty="0">
                <a:latin typeface="Calibri" pitchFamily="34" charset="0"/>
              </a:rPr>
              <a:t>Cross AADT 10,000plus per mile +</a:t>
            </a:r>
          </a:p>
          <a:p>
            <a:pPr>
              <a:spcAft>
                <a:spcPts val="600"/>
              </a:spcAft>
            </a:pPr>
            <a:r>
              <a:rPr lang="en-US" sz="1300" dirty="0">
                <a:latin typeface="Calibri" pitchFamily="34" charset="0"/>
              </a:rPr>
              <a:t>-.363 * Left or Through </a:t>
            </a:r>
            <a:r>
              <a:rPr lang="en-US" sz="1300" dirty="0" err="1" smtClean="0">
                <a:latin typeface="Calibri" pitchFamily="34" charset="0"/>
              </a:rPr>
              <a:t>Unsignalized</a:t>
            </a:r>
            <a:r>
              <a:rPr lang="en-US" sz="1300" dirty="0" smtClean="0">
                <a:latin typeface="Calibri" pitchFamily="34" charset="0"/>
              </a:rPr>
              <a:t> </a:t>
            </a:r>
            <a:r>
              <a:rPr lang="en-US" sz="1300" dirty="0">
                <a:latin typeface="Calibri" pitchFamily="34" charset="0"/>
              </a:rPr>
              <a:t>AADT 5-10,000 per mile +</a:t>
            </a:r>
          </a:p>
          <a:p>
            <a:pPr>
              <a:spcAft>
                <a:spcPts val="600"/>
              </a:spcAft>
            </a:pPr>
            <a:r>
              <a:rPr lang="en-US" sz="1300" dirty="0">
                <a:latin typeface="Calibri" pitchFamily="34" charset="0"/>
              </a:rPr>
              <a:t>-.516 * Left or Through </a:t>
            </a:r>
            <a:r>
              <a:rPr lang="en-US" sz="1300" dirty="0" err="1" smtClean="0">
                <a:latin typeface="Calibri" pitchFamily="34" charset="0"/>
              </a:rPr>
              <a:t>Unsignalized</a:t>
            </a:r>
            <a:r>
              <a:rPr lang="en-US" sz="1300" dirty="0" smtClean="0">
                <a:latin typeface="Calibri" pitchFamily="34" charset="0"/>
              </a:rPr>
              <a:t> </a:t>
            </a:r>
            <a:r>
              <a:rPr lang="en-US" sz="1300" dirty="0">
                <a:latin typeface="Calibri" pitchFamily="34" charset="0"/>
              </a:rPr>
              <a:t>AADT 10-20,000 per mile +</a:t>
            </a:r>
          </a:p>
          <a:p>
            <a:pPr>
              <a:spcAft>
                <a:spcPts val="600"/>
              </a:spcAft>
            </a:pPr>
            <a:r>
              <a:rPr lang="en-US" sz="1300" dirty="0">
                <a:latin typeface="Calibri" pitchFamily="34" charset="0"/>
              </a:rPr>
              <a:t>-2.51 * Left or Through </a:t>
            </a:r>
            <a:r>
              <a:rPr lang="en-US" sz="1300" dirty="0" err="1" smtClean="0">
                <a:latin typeface="Calibri" pitchFamily="34" charset="0"/>
              </a:rPr>
              <a:t>Unsignalized</a:t>
            </a:r>
            <a:r>
              <a:rPr lang="en-US" sz="1300" dirty="0" smtClean="0">
                <a:latin typeface="Calibri" pitchFamily="34" charset="0"/>
              </a:rPr>
              <a:t> </a:t>
            </a:r>
            <a:r>
              <a:rPr lang="en-US" sz="1300" dirty="0">
                <a:latin typeface="Calibri" pitchFamily="34" charset="0"/>
              </a:rPr>
              <a:t>AADT 20,000plus per </a:t>
            </a:r>
            <a:r>
              <a:rPr lang="en-US" sz="1300" dirty="0" smtClean="0">
                <a:latin typeface="Calibri" pitchFamily="34" charset="0"/>
              </a:rPr>
              <a:t>mile</a:t>
            </a:r>
            <a:endParaRPr lang="en-US" sz="1300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28600"/>
            <a:ext cx="457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Application Steps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/>
          <p:cNvSpPr/>
          <p:nvPr/>
        </p:nvSpPr>
        <p:spPr>
          <a:xfrm>
            <a:off x="6400800" y="1371600"/>
            <a:ext cx="2286000" cy="914400"/>
          </a:xfrm>
          <a:prstGeom prst="roundRect">
            <a:avLst/>
          </a:prstGeom>
          <a:ln w="127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alibri" pitchFamily="34" charset="0"/>
              </a:rPr>
              <a:t>Trip Generation</a:t>
            </a:r>
          </a:p>
          <a:p>
            <a:pPr algn="ctr"/>
            <a:r>
              <a:rPr lang="en-US" sz="1200" i="1" dirty="0" smtClean="0">
                <a:latin typeface="Calibri" pitchFamily="34" charset="0"/>
              </a:rPr>
              <a:t># person trips produced by TAZ</a:t>
            </a:r>
            <a:endParaRPr lang="en-US" sz="1200" i="1" dirty="0">
              <a:latin typeface="Calibri" pitchFamily="34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6400800" y="3200400"/>
            <a:ext cx="2286000" cy="914400"/>
          </a:xfrm>
          <a:prstGeom prst="roundRect">
            <a:avLst/>
          </a:prstGeom>
          <a:ln w="127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alibri" pitchFamily="34" charset="0"/>
              </a:rPr>
              <a:t>Destination Choice</a:t>
            </a:r>
          </a:p>
          <a:p>
            <a:pPr algn="ctr"/>
            <a:r>
              <a:rPr lang="en-US" sz="1200" i="1" dirty="0" smtClean="0">
                <a:latin typeface="Calibri" pitchFamily="34" charset="0"/>
              </a:rPr>
              <a:t>productions linked to attractions</a:t>
            </a:r>
            <a:endParaRPr lang="en-US" sz="1200" i="1" dirty="0">
              <a:latin typeface="Calibri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40080" y="1463040"/>
            <a:ext cx="1874520" cy="731520"/>
            <a:chOff x="3429000" y="1219200"/>
            <a:chExt cx="1874520" cy="731520"/>
          </a:xfrm>
        </p:grpSpPr>
        <p:sp>
          <p:nvSpPr>
            <p:cNvPr id="20" name="Rounded Rectangle 19"/>
            <p:cNvSpPr/>
            <p:nvPr/>
          </p:nvSpPr>
          <p:spPr>
            <a:xfrm>
              <a:off x="3429000" y="1219200"/>
              <a:ext cx="1828800" cy="73152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474720" y="1234439"/>
              <a:ext cx="1828800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Calibri" pitchFamily="34" charset="0"/>
                </a:rPr>
                <a:t>Households</a:t>
              </a:r>
            </a:p>
            <a:p>
              <a:pPr marL="112713"/>
              <a:r>
                <a:rPr lang="en-US" sz="1100" i="1" dirty="0" smtClean="0">
                  <a:latin typeface="Calibri" pitchFamily="34" charset="0"/>
                </a:rPr>
                <a:t>size, income, age of head</a:t>
              </a:r>
            </a:p>
            <a:p>
              <a:pPr marL="112713"/>
              <a:endParaRPr lang="en-US" sz="400" i="1" dirty="0" smtClean="0">
                <a:latin typeface="Calibri" pitchFamily="34" charset="0"/>
              </a:endParaRPr>
            </a:p>
            <a:p>
              <a:r>
                <a:rPr lang="en-US" sz="1200" b="1" dirty="0" smtClean="0">
                  <a:latin typeface="Calibri" pitchFamily="34" charset="0"/>
                </a:rPr>
                <a:t>Number of Workers</a:t>
              </a:r>
              <a:endParaRPr lang="en-US" sz="1000" dirty="0">
                <a:latin typeface="Calibri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383280" y="2377440"/>
            <a:ext cx="1874520" cy="731520"/>
            <a:chOff x="685800" y="2514600"/>
            <a:chExt cx="1874520" cy="731520"/>
          </a:xfrm>
        </p:grpSpPr>
        <p:sp>
          <p:nvSpPr>
            <p:cNvPr id="19" name="Rounded Rectangle 18"/>
            <p:cNvSpPr/>
            <p:nvPr/>
          </p:nvSpPr>
          <p:spPr>
            <a:xfrm>
              <a:off x="685800" y="2514600"/>
              <a:ext cx="1828800" cy="73152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31520" y="2532888"/>
              <a:ext cx="1828800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Calibri" pitchFamily="34" charset="0"/>
                </a:rPr>
                <a:t>Employment</a:t>
              </a:r>
            </a:p>
            <a:p>
              <a:pPr marL="112713"/>
              <a:r>
                <a:rPr lang="en-US" sz="1100" i="1" dirty="0" smtClean="0">
                  <a:latin typeface="Calibri" pitchFamily="34" charset="0"/>
                </a:rPr>
                <a:t>9 industry sectors</a:t>
              </a:r>
            </a:p>
            <a:p>
              <a:pPr marL="112713"/>
              <a:endParaRPr lang="en-US" sz="400" i="1" dirty="0" smtClean="0">
                <a:latin typeface="Calibri" pitchFamily="34" charset="0"/>
              </a:endParaRPr>
            </a:p>
            <a:p>
              <a:r>
                <a:rPr lang="en-US" sz="1200" b="1" dirty="0" smtClean="0">
                  <a:latin typeface="Calibri" pitchFamily="34" charset="0"/>
                </a:rPr>
                <a:t>Multimodal Accessibility</a:t>
              </a:r>
              <a:endParaRPr lang="en-US" sz="1000" dirty="0">
                <a:latin typeface="Calibri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48640" y="3474720"/>
            <a:ext cx="3383280" cy="2468880"/>
            <a:chOff x="640080" y="3337560"/>
            <a:chExt cx="3383280" cy="2468880"/>
          </a:xfrm>
        </p:grpSpPr>
        <p:sp>
          <p:nvSpPr>
            <p:cNvPr id="69" name="Rounded Rectangle 68"/>
            <p:cNvSpPr/>
            <p:nvPr/>
          </p:nvSpPr>
          <p:spPr>
            <a:xfrm>
              <a:off x="640080" y="3337560"/>
              <a:ext cx="3383280" cy="2468880"/>
            </a:xfrm>
            <a:prstGeom prst="roundRect">
              <a:avLst>
                <a:gd name="adj" fmla="val 10987"/>
              </a:avLst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itchFamily="34" charset="0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731520" y="3429000"/>
              <a:ext cx="1554480" cy="128016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 smtClean="0">
                  <a:solidFill>
                    <a:schemeClr val="tx1"/>
                  </a:solidFill>
                  <a:latin typeface="Calibri" pitchFamily="34" charset="0"/>
                </a:rPr>
                <a:t>Auto Utilities</a:t>
              </a:r>
              <a:r>
                <a:rPr lang="en-US" sz="1200" dirty="0" smtClean="0">
                  <a:solidFill>
                    <a:schemeClr val="tx1"/>
                  </a:solidFill>
                  <a:latin typeface="Calibri" pitchFamily="34" charset="0"/>
                </a:rPr>
                <a:t> (3)</a:t>
              </a:r>
            </a:p>
            <a:p>
              <a:pPr marL="60325"/>
              <a:r>
                <a:rPr lang="en-US" sz="1100" i="1" dirty="0" smtClean="0">
                  <a:solidFill>
                    <a:schemeClr val="tx1"/>
                  </a:solidFill>
                  <a:latin typeface="Calibri" pitchFamily="34" charset="0"/>
                </a:rPr>
                <a:t>time</a:t>
              </a:r>
            </a:p>
            <a:p>
              <a:pPr marL="60325"/>
              <a:r>
                <a:rPr lang="en-US" sz="1100" i="1" dirty="0" smtClean="0">
                  <a:solidFill>
                    <a:schemeClr val="tx1"/>
                  </a:solidFill>
                  <a:latin typeface="Calibri" pitchFamily="34" charset="0"/>
                </a:rPr>
                <a:t>operating cost</a:t>
              </a:r>
            </a:p>
            <a:p>
              <a:pPr marL="60325"/>
              <a:r>
                <a:rPr lang="en-US" sz="1100" i="1" dirty="0" smtClean="0">
                  <a:solidFill>
                    <a:schemeClr val="tx1"/>
                  </a:solidFill>
                  <a:latin typeface="Calibri" pitchFamily="34" charset="0"/>
                </a:rPr>
                <a:t>parking cost</a:t>
              </a:r>
            </a:p>
            <a:p>
              <a:pPr marL="60325"/>
              <a:r>
                <a:rPr lang="en-US" sz="1100" i="1" dirty="0" smtClean="0">
                  <a:solidFill>
                    <a:schemeClr val="tx1"/>
                  </a:solidFill>
                  <a:latin typeface="Calibri" pitchFamily="34" charset="0"/>
                </a:rPr>
                <a:t>household attributes</a:t>
              </a:r>
            </a:p>
            <a:p>
              <a:pPr marL="60325"/>
              <a:r>
                <a:rPr lang="en-US" sz="1100" i="1" dirty="0" smtClean="0">
                  <a:solidFill>
                    <a:schemeClr val="tx1"/>
                  </a:solidFill>
                  <a:latin typeface="Calibri" pitchFamily="34" charset="0"/>
                </a:rPr>
                <a:t>urban form</a:t>
              </a:r>
              <a:endParaRPr lang="en-US" sz="1100" i="1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2377440" y="3429000"/>
              <a:ext cx="1554480" cy="128016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 smtClean="0">
                  <a:solidFill>
                    <a:schemeClr val="tx1"/>
                  </a:solidFill>
                  <a:latin typeface="Calibri" pitchFamily="34" charset="0"/>
                </a:rPr>
                <a:t>Transit Utilities</a:t>
              </a:r>
              <a:r>
                <a:rPr lang="en-US" sz="1200" dirty="0" smtClean="0">
                  <a:solidFill>
                    <a:schemeClr val="tx1"/>
                  </a:solidFill>
                  <a:latin typeface="Calibri" pitchFamily="34" charset="0"/>
                </a:rPr>
                <a:t> (2)</a:t>
              </a:r>
            </a:p>
            <a:p>
              <a:pPr marL="60325"/>
              <a:r>
                <a:rPr lang="en-US" sz="1100" i="1" dirty="0" smtClean="0">
                  <a:solidFill>
                    <a:schemeClr val="tx1"/>
                  </a:solidFill>
                  <a:latin typeface="Calibri" pitchFamily="34" charset="0"/>
                </a:rPr>
                <a:t>time</a:t>
              </a:r>
            </a:p>
            <a:p>
              <a:pPr marL="60325"/>
              <a:r>
                <a:rPr lang="en-US" sz="1100" i="1" dirty="0" smtClean="0">
                  <a:solidFill>
                    <a:schemeClr val="tx1"/>
                  </a:solidFill>
                  <a:latin typeface="Calibri" pitchFamily="34" charset="0"/>
                </a:rPr>
                <a:t>fare</a:t>
              </a:r>
            </a:p>
            <a:p>
              <a:pPr marL="60325"/>
              <a:r>
                <a:rPr lang="en-US" sz="1100" i="1" dirty="0" smtClean="0">
                  <a:solidFill>
                    <a:schemeClr val="tx1"/>
                  </a:solidFill>
                  <a:latin typeface="Calibri" pitchFamily="34" charset="0"/>
                </a:rPr>
                <a:t># transfers</a:t>
              </a:r>
            </a:p>
            <a:p>
              <a:pPr marL="60325"/>
              <a:r>
                <a:rPr lang="en-US" sz="1100" i="1" dirty="0" smtClean="0">
                  <a:solidFill>
                    <a:schemeClr val="tx1"/>
                  </a:solidFill>
                  <a:latin typeface="Calibri" pitchFamily="34" charset="0"/>
                </a:rPr>
                <a:t>household attributes</a:t>
              </a:r>
            </a:p>
            <a:p>
              <a:pPr marL="60325"/>
              <a:r>
                <a:rPr lang="en-US" sz="1100" i="1" dirty="0" smtClean="0">
                  <a:solidFill>
                    <a:schemeClr val="tx1"/>
                  </a:solidFill>
                  <a:latin typeface="Calibri" pitchFamily="34" charset="0"/>
                </a:rPr>
                <a:t>urban form</a:t>
              </a:r>
              <a:endParaRPr lang="en-US" sz="1100" i="1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731520" y="4800600"/>
              <a:ext cx="1554480" cy="914400"/>
            </a:xfrm>
            <a:prstGeom prst="roundRect">
              <a:avLst>
                <a:gd name="adj" fmla="val 23725"/>
              </a:avLst>
            </a:prstGeom>
            <a:solidFill>
              <a:schemeClr val="bg1">
                <a:lumMod val="95000"/>
              </a:schemeClr>
            </a:solidFill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 smtClean="0">
                  <a:solidFill>
                    <a:schemeClr val="tx1"/>
                  </a:solidFill>
                  <a:latin typeface="Calibri" pitchFamily="34" charset="0"/>
                </a:rPr>
                <a:t>Walk Utility</a:t>
              </a:r>
            </a:p>
            <a:p>
              <a:pPr marL="60325"/>
              <a:r>
                <a:rPr lang="en-US" sz="1100" i="1" dirty="0" smtClean="0">
                  <a:solidFill>
                    <a:schemeClr val="tx1"/>
                  </a:solidFill>
                  <a:latin typeface="Calibri" pitchFamily="34" charset="0"/>
                </a:rPr>
                <a:t>distance</a:t>
              </a:r>
            </a:p>
            <a:p>
              <a:pPr marL="60325"/>
              <a:r>
                <a:rPr lang="en-US" sz="1100" i="1" dirty="0" smtClean="0">
                  <a:solidFill>
                    <a:schemeClr val="tx1"/>
                  </a:solidFill>
                  <a:latin typeface="Calibri" pitchFamily="34" charset="0"/>
                </a:rPr>
                <a:t>household attributes</a:t>
              </a:r>
            </a:p>
            <a:p>
              <a:pPr marL="60325"/>
              <a:r>
                <a:rPr lang="en-US" sz="1100" i="1" dirty="0" smtClean="0">
                  <a:solidFill>
                    <a:schemeClr val="tx1"/>
                  </a:solidFill>
                  <a:latin typeface="Calibri" pitchFamily="34" charset="0"/>
                </a:rPr>
                <a:t>urban form</a:t>
              </a:r>
              <a:endParaRPr lang="en-US" sz="1100" i="1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2377440" y="4800600"/>
              <a:ext cx="1554480" cy="914400"/>
            </a:xfrm>
            <a:prstGeom prst="roundRect">
              <a:avLst>
                <a:gd name="adj" fmla="val 23725"/>
              </a:avLst>
            </a:prstGeom>
            <a:solidFill>
              <a:schemeClr val="bg1">
                <a:lumMod val="95000"/>
              </a:schemeClr>
            </a:solidFill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 smtClean="0">
                  <a:solidFill>
                    <a:schemeClr val="tx1"/>
                  </a:solidFill>
                  <a:latin typeface="Calibri" pitchFamily="34" charset="0"/>
                </a:rPr>
                <a:t>Bike Utility</a:t>
              </a:r>
            </a:p>
            <a:p>
              <a:pPr marL="60325"/>
              <a:r>
                <a:rPr lang="en-US" sz="1100" b="1" i="1" dirty="0" smtClean="0">
                  <a:solidFill>
                    <a:srgbClr val="FF0000"/>
                  </a:solidFill>
                  <a:latin typeface="Calibri" pitchFamily="34" charset="0"/>
                </a:rPr>
                <a:t>route experience</a:t>
              </a:r>
            </a:p>
            <a:p>
              <a:pPr marL="60325"/>
              <a:r>
                <a:rPr lang="en-US" sz="1100" i="1" dirty="0" smtClean="0">
                  <a:solidFill>
                    <a:schemeClr val="tx1"/>
                  </a:solidFill>
                  <a:latin typeface="Calibri" pitchFamily="34" charset="0"/>
                </a:rPr>
                <a:t>household attributes</a:t>
              </a:r>
            </a:p>
            <a:p>
              <a:pPr marL="60325"/>
              <a:r>
                <a:rPr lang="en-US" sz="1100" i="1" dirty="0" smtClean="0">
                  <a:solidFill>
                    <a:schemeClr val="tx1"/>
                  </a:solidFill>
                  <a:latin typeface="Calibri" pitchFamily="34" charset="0"/>
                </a:rPr>
                <a:t>urban form</a:t>
              </a:r>
            </a:p>
          </p:txBody>
        </p:sp>
      </p:grpSp>
      <p:sp>
        <p:nvSpPr>
          <p:cNvPr id="68" name="Rounded Rectangle 67"/>
          <p:cNvSpPr/>
          <p:nvPr/>
        </p:nvSpPr>
        <p:spPr>
          <a:xfrm>
            <a:off x="6400800" y="5029200"/>
            <a:ext cx="2286000" cy="914400"/>
          </a:xfrm>
          <a:prstGeom prst="roundRect">
            <a:avLst/>
          </a:prstGeom>
          <a:ln w="127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alibri" pitchFamily="34" charset="0"/>
              </a:rPr>
              <a:t>Mode Choice</a:t>
            </a:r>
          </a:p>
          <a:p>
            <a:pPr algn="ctr"/>
            <a:r>
              <a:rPr lang="en-US" sz="1200" i="1" dirty="0" smtClean="0">
                <a:latin typeface="Calibri" pitchFamily="34" charset="0"/>
              </a:rPr>
              <a:t>demand apportioned to modes</a:t>
            </a:r>
            <a:endParaRPr lang="en-US" sz="1200" i="1" dirty="0">
              <a:latin typeface="Calibri" pitchFamily="34" charset="0"/>
            </a:endParaRPr>
          </a:p>
        </p:txBody>
      </p:sp>
      <p:sp>
        <p:nvSpPr>
          <p:cNvPr id="70" name="Right Arrow 69"/>
          <p:cNvSpPr/>
          <p:nvPr/>
        </p:nvSpPr>
        <p:spPr>
          <a:xfrm rot="20400000">
            <a:off x="2359152" y="3063240"/>
            <a:ext cx="914400" cy="16459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22" name="Right Arrow 21"/>
          <p:cNvSpPr/>
          <p:nvPr/>
        </p:nvSpPr>
        <p:spPr>
          <a:xfrm rot="1200000">
            <a:off x="4114835" y="4940887"/>
            <a:ext cx="2167128" cy="16459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27" name="Down Arrow 26"/>
          <p:cNvSpPr/>
          <p:nvPr/>
        </p:nvSpPr>
        <p:spPr>
          <a:xfrm>
            <a:off x="7443216" y="2423160"/>
            <a:ext cx="182880" cy="640080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>
            <a:off x="7443216" y="4251960"/>
            <a:ext cx="182880" cy="640080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2697480" y="1737360"/>
            <a:ext cx="3520440" cy="16459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31" name="Right Arrow 30"/>
          <p:cNvSpPr/>
          <p:nvPr/>
        </p:nvSpPr>
        <p:spPr>
          <a:xfrm rot="1920000">
            <a:off x="5303520" y="3200400"/>
            <a:ext cx="1005840" cy="16459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5800" y="9144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US" dirty="0" smtClean="0">
                <a:latin typeface="Calibri" pitchFamily="34" charset="0"/>
              </a:rPr>
              <a:t>Route experience measure passed into demand model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7200" y="228600"/>
            <a:ext cx="457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Application Steps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neral_vol_NEW_region.jpg"/>
          <p:cNvPicPr>
            <a:picLocks noChangeAspect="1"/>
          </p:cNvPicPr>
          <p:nvPr/>
        </p:nvPicPr>
        <p:blipFill>
          <a:blip r:embed="rId3" cstate="print"/>
          <a:srcRect t="1055" b="3165"/>
          <a:stretch>
            <a:fillRect/>
          </a:stretch>
        </p:blipFill>
        <p:spPr>
          <a:xfrm>
            <a:off x="1143000" y="1371600"/>
            <a:ext cx="6858000" cy="454933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85800" y="9144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en-US" dirty="0" smtClean="0">
                <a:latin typeface="Calibri" pitchFamily="34" charset="0"/>
              </a:rPr>
              <a:t>Assign daily demand to network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28600"/>
            <a:ext cx="457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Application Steps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457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Validation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371600"/>
            <a:ext cx="82296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2010 Targets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Household Travel Survey</a:t>
            </a:r>
          </a:p>
          <a:p>
            <a:pPr marL="569913" lvl="1" indent="231775">
              <a:buFont typeface="Calibri" pitchFamily="34" charset="0"/>
              <a:buChar char="–"/>
            </a:pPr>
            <a:r>
              <a:rPr lang="en-US" dirty="0" smtClean="0">
                <a:latin typeface="Calibri" pitchFamily="34" charset="0"/>
              </a:rPr>
              <a:t>bike mode share by purpose</a:t>
            </a:r>
          </a:p>
          <a:p>
            <a:pPr marL="569913" lvl="1" indent="231775">
              <a:buFont typeface="Calibri" pitchFamily="34" charset="0"/>
              <a:buChar char="–"/>
            </a:pPr>
            <a:r>
              <a:rPr lang="en-US" dirty="0" smtClean="0">
                <a:latin typeface="Calibri" pitchFamily="34" charset="0"/>
              </a:rPr>
              <a:t>average bike trip length by purpose</a:t>
            </a:r>
          </a:p>
          <a:p>
            <a:pPr marL="569913" lvl="1" indent="231775">
              <a:buFont typeface="Calibri" pitchFamily="34" charset="0"/>
              <a:buChar char="–"/>
            </a:pPr>
            <a:r>
              <a:rPr lang="en-US" dirty="0" smtClean="0">
                <a:latin typeface="Calibri" pitchFamily="34" charset="0"/>
              </a:rPr>
              <a:t>bike trip length frequency distribution</a:t>
            </a:r>
          </a:p>
          <a:p>
            <a:pPr marL="112713" lvl="1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Census (ACS): City of Portland journey to work bike mode share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City of Portland Willamette Bridge Counts</a:t>
            </a:r>
            <a:endParaRPr lang="en-US" sz="1600" dirty="0" smtClean="0">
              <a:latin typeface="Calibri" pitchFamily="34" charset="0"/>
            </a:endParaRPr>
          </a:p>
          <a:p>
            <a:pPr marL="112713" indent="231775">
              <a:buFont typeface="Arial" pitchFamily="34" charset="0"/>
              <a:buChar char="•"/>
            </a:pPr>
            <a:endParaRPr lang="en-US" dirty="0" smtClean="0">
              <a:latin typeface="Calibri" pitchFamily="34" charset="0"/>
            </a:endParaRPr>
          </a:p>
          <a:p>
            <a:pPr marL="112713" indent="231775">
              <a:buFont typeface="Arial" pitchFamily="34" charset="0"/>
              <a:buChar char="•"/>
            </a:pPr>
            <a:endParaRPr lang="en-US" dirty="0" smtClean="0">
              <a:latin typeface="Calibri" pitchFamily="34" charset="0"/>
            </a:endParaRPr>
          </a:p>
          <a:p>
            <a:pPr marL="112713" indent="231775">
              <a:buFont typeface="Arial" pitchFamily="34" charset="0"/>
              <a:buChar char="•"/>
            </a:pPr>
            <a:endParaRPr lang="en-US" dirty="0" smtClean="0">
              <a:latin typeface="Calibri" pitchFamily="34" charset="0"/>
            </a:endParaRPr>
          </a:p>
          <a:p>
            <a:pPr marL="112713" indent="231775">
              <a:buFont typeface="Arial" pitchFamily="34" charset="0"/>
              <a:buChar char="•"/>
            </a:pPr>
            <a:endParaRPr lang="en-US" dirty="0" smtClean="0">
              <a:latin typeface="Calibri" pitchFamily="34" charset="0"/>
            </a:endParaRPr>
          </a:p>
          <a:p>
            <a:pPr marL="112713" indent="231775">
              <a:buFont typeface="Arial" pitchFamily="34" charset="0"/>
              <a:buChar char="•"/>
            </a:pPr>
            <a:endParaRPr lang="en-US" dirty="0" smtClean="0">
              <a:latin typeface="Calibri" pitchFamily="34" charset="0"/>
            </a:endParaRPr>
          </a:p>
          <a:p>
            <a:pPr marL="112713" indent="231775"/>
            <a:endParaRPr lang="en-US" dirty="0" smtClean="0">
              <a:latin typeface="Calibri" pitchFamily="34" charset="0"/>
            </a:endParaRPr>
          </a:p>
          <a:p>
            <a:pPr marL="112713" indent="231775"/>
            <a:endParaRPr lang="en-US" sz="1200" dirty="0" smtClean="0">
              <a:latin typeface="Calibri" pitchFamily="34" charset="0"/>
            </a:endParaRPr>
          </a:p>
          <a:p>
            <a:pPr marL="112713" indent="231775"/>
            <a:r>
              <a:rPr lang="en-US" sz="1200" dirty="0" smtClean="0">
                <a:latin typeface="Calibri" pitchFamily="34" charset="0"/>
              </a:rPr>
              <a:t>	* notes:</a:t>
            </a:r>
          </a:p>
          <a:p>
            <a:pPr marL="112713" indent="231775"/>
            <a:r>
              <a:rPr lang="en-US" sz="1200" dirty="0" smtClean="0">
                <a:latin typeface="Calibri" pitchFamily="34" charset="0"/>
              </a:rPr>
              <a:t>	   (1) counts taken in July-September, model results reflect May/October conditions</a:t>
            </a:r>
          </a:p>
          <a:p>
            <a:pPr marL="112713" indent="231775"/>
            <a:r>
              <a:rPr lang="en-US" sz="1200" dirty="0" smtClean="0">
                <a:latin typeface="Calibri" pitchFamily="34" charset="0"/>
              </a:rPr>
              <a:t>	   (2) counts capture all cyclists, model results exclude purely recreational bike trips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524000" y="3616962"/>
          <a:ext cx="6096000" cy="1259838"/>
        </p:xfrm>
        <a:graphic>
          <a:graphicData uri="http://schemas.openxmlformats.org/drawingml/2006/table">
            <a:tbl>
              <a:tblPr/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20997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Bridge</a:t>
                      </a:r>
                    </a:p>
                  </a:txBody>
                  <a:tcPr marL="60960" marR="6773" marT="67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2010 count</a:t>
                      </a:r>
                    </a:p>
                  </a:txBody>
                  <a:tcPr marL="6773" marR="6773" marT="67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2010 model</a:t>
                      </a:r>
                    </a:p>
                  </a:txBody>
                  <a:tcPr marL="6773" marR="6773" marT="67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difference</a:t>
                      </a:r>
                    </a:p>
                  </a:txBody>
                  <a:tcPr marL="6773" marR="6773" marT="67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997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Broadway</a:t>
                      </a:r>
                    </a:p>
                  </a:txBody>
                  <a:tcPr marL="60960" marR="6773" marT="67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5,291</a:t>
                      </a:r>
                    </a:p>
                  </a:txBody>
                  <a:tcPr marL="6773" marR="365760" marT="67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4,909</a:t>
                      </a:r>
                    </a:p>
                  </a:txBody>
                  <a:tcPr marL="6773" marR="365760" marT="67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-382</a:t>
                      </a:r>
                    </a:p>
                  </a:txBody>
                  <a:tcPr marL="6773" marR="365760" marT="67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-7.2%</a:t>
                      </a:r>
                    </a:p>
                  </a:txBody>
                  <a:tcPr marL="6773" marR="365760" marT="67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0997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Steel</a:t>
                      </a:r>
                    </a:p>
                  </a:txBody>
                  <a:tcPr marL="60960" marR="6773" marT="67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3,287</a:t>
                      </a:r>
                    </a:p>
                  </a:txBody>
                  <a:tcPr marL="6773" marR="365760" marT="67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3,149</a:t>
                      </a:r>
                    </a:p>
                  </a:txBody>
                  <a:tcPr marL="6773" marR="365760" marT="67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-138</a:t>
                      </a:r>
                    </a:p>
                  </a:txBody>
                  <a:tcPr marL="6773" marR="365760" marT="67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-4.2%</a:t>
                      </a:r>
                    </a:p>
                  </a:txBody>
                  <a:tcPr marL="6773" marR="365760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97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Burnside</a:t>
                      </a:r>
                    </a:p>
                  </a:txBody>
                  <a:tcPr marL="60960" marR="6773" marT="67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1,865</a:t>
                      </a:r>
                    </a:p>
                  </a:txBody>
                  <a:tcPr marL="6773" marR="365760" marT="67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1,307</a:t>
                      </a:r>
                    </a:p>
                  </a:txBody>
                  <a:tcPr marL="6773" marR="365760" marT="67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-558</a:t>
                      </a:r>
                    </a:p>
                  </a:txBody>
                  <a:tcPr marL="6773" marR="365760" marT="67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-29.9%</a:t>
                      </a:r>
                    </a:p>
                  </a:txBody>
                  <a:tcPr marL="6773" marR="365760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97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Hawthorne</a:t>
                      </a:r>
                    </a:p>
                  </a:txBody>
                  <a:tcPr marL="60960" marR="6773" marT="67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7,133</a:t>
                      </a:r>
                    </a:p>
                  </a:txBody>
                  <a:tcPr marL="6773" marR="365760" marT="67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5,060</a:t>
                      </a:r>
                    </a:p>
                  </a:txBody>
                  <a:tcPr marL="6773" marR="365760" marT="67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-2,073</a:t>
                      </a:r>
                    </a:p>
                  </a:txBody>
                  <a:tcPr marL="6773" marR="365760" marT="67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-29.1%</a:t>
                      </a:r>
                    </a:p>
                  </a:txBody>
                  <a:tcPr marL="6773" marR="365760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973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sum</a:t>
                      </a:r>
                    </a:p>
                  </a:txBody>
                  <a:tcPr marL="6773" marR="60960" marT="67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17,576</a:t>
                      </a:r>
                    </a:p>
                  </a:txBody>
                  <a:tcPr marL="6773" marR="365760" marT="67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14,424</a:t>
                      </a:r>
                    </a:p>
                  </a:txBody>
                  <a:tcPr marL="6773" marR="365760" marT="67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-3,152</a:t>
                      </a:r>
                    </a:p>
                  </a:txBody>
                  <a:tcPr marL="6773" marR="365760" marT="67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-17.9%</a:t>
                      </a:r>
                    </a:p>
                  </a:txBody>
                  <a:tcPr marL="6773" marR="365760" marT="67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457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Sullivan’s Gulch Trail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371600"/>
            <a:ext cx="7772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Metro Pilot Study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sensitivity testing only, not associated with concept planning </a:t>
            </a:r>
            <a:r>
              <a:rPr lang="en-US" dirty="0" smtClean="0">
                <a:latin typeface="Calibri" pitchFamily="34" charset="0"/>
              </a:rPr>
              <a:t>effort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base-year (2010) evaluation</a:t>
            </a:r>
            <a:endParaRPr lang="en-US" dirty="0" smtClean="0">
              <a:latin typeface="Calibri" pitchFamily="34" charset="0"/>
            </a:endParaRPr>
          </a:p>
          <a:p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Project Overview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Parallel to I-84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err="1" smtClean="0">
                <a:latin typeface="Calibri" pitchFamily="34" charset="0"/>
              </a:rPr>
              <a:t>Eastbank</a:t>
            </a:r>
            <a:r>
              <a:rPr lang="en-US" dirty="0" smtClean="0">
                <a:latin typeface="Calibri" pitchFamily="34" charset="0"/>
              </a:rPr>
              <a:t> Esplanade to I-205 multi-use path, 5.5 miles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18 neighborhood access points</a:t>
            </a:r>
          </a:p>
          <a:p>
            <a:pPr marL="112713" indent="231775">
              <a:buFont typeface="Arial" pitchFamily="34" charset="0"/>
              <a:buChar char="•"/>
            </a:pPr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Pilot Results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600 daily trips shifted from other modes to bike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4,000 daily riders at peak load point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457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Sullivan’s Gulch Trail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10" name="Picture 9" descr="aerial_SG_full.jpg"/>
          <p:cNvPicPr>
            <a:picLocks noChangeAspect="1"/>
          </p:cNvPicPr>
          <p:nvPr/>
        </p:nvPicPr>
        <p:blipFill>
          <a:blip r:embed="rId3"/>
          <a:srcRect l="909" t="8235" r="909" b="8235"/>
          <a:stretch>
            <a:fillRect/>
          </a:stretch>
        </p:blipFill>
        <p:spPr>
          <a:xfrm>
            <a:off x="685800" y="914399"/>
            <a:ext cx="7772400" cy="510943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457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Sullivan’s Gulch Trail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4" name="Picture 3" descr="SG_trai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143000" y="1188720"/>
            <a:ext cx="6858000" cy="474949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457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Sullivan’s Gulch Trail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5" name="Picture 4" descr="SG_acce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1188721"/>
            <a:ext cx="6858000" cy="474944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457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Sullivan’s Gulch Trail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9144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2010 Base Scenario Volumes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7" name="Picture 6" descr="general_vol_NEW.jpg"/>
          <p:cNvPicPr>
            <a:picLocks noChangeAspect="1"/>
          </p:cNvPicPr>
          <p:nvPr/>
        </p:nvPicPr>
        <p:blipFill>
          <a:blip r:embed="rId3" cstate="print"/>
          <a:srcRect b="4220"/>
          <a:stretch>
            <a:fillRect/>
          </a:stretch>
        </p:blipFill>
        <p:spPr>
          <a:xfrm>
            <a:off x="1143000" y="1462987"/>
            <a:ext cx="6858000" cy="454948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457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Sullivan’s Gulch Trail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9144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2010 Build Scenario Volumes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5" name="Picture 4" descr="general_vol_SG_NEW.jpg"/>
          <p:cNvPicPr>
            <a:picLocks noChangeAspect="1"/>
          </p:cNvPicPr>
          <p:nvPr/>
        </p:nvPicPr>
        <p:blipFill>
          <a:blip r:embed="rId3" cstate="print"/>
          <a:srcRect b="4220"/>
          <a:stretch>
            <a:fillRect/>
          </a:stretch>
        </p:blipFill>
        <p:spPr>
          <a:xfrm>
            <a:off x="1143000" y="1463040"/>
            <a:ext cx="6858000" cy="454905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1371600"/>
            <a:ext cx="7772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Development History</a:t>
            </a:r>
          </a:p>
          <a:p>
            <a:endParaRPr lang="en-US" sz="2400" b="1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Overview of Tools</a:t>
            </a:r>
          </a:p>
          <a:p>
            <a:endParaRPr lang="en-US" sz="2400" b="1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Pilot Project</a:t>
            </a:r>
          </a:p>
          <a:p>
            <a:endParaRPr lang="en-US" sz="2400" b="1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First Project Application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457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Sullivan’s Gulch Trail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9144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Volume Difference from 2010 Base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5" name="Picture 4" descr="SG_vol_diff_NEW.jpg"/>
          <p:cNvPicPr>
            <a:picLocks noChangeAspect="1"/>
          </p:cNvPicPr>
          <p:nvPr/>
        </p:nvPicPr>
        <p:blipFill>
          <a:blip r:embed="rId3" cstate="print"/>
          <a:srcRect b="4220"/>
          <a:stretch>
            <a:fillRect/>
          </a:stretch>
        </p:blipFill>
        <p:spPr>
          <a:xfrm>
            <a:off x="1143000" y="1463040"/>
            <a:ext cx="6858000" cy="454905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457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Sullivan’s Gulch Trail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9144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Select Link at Peak </a:t>
            </a:r>
            <a:r>
              <a:rPr lang="en-US" dirty="0" smtClean="0">
                <a:latin typeface="Calibri" pitchFamily="34" charset="0"/>
              </a:rPr>
              <a:t>Load Point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6" name="Picture 5" descr="SG_flow_C_NEW.jpg"/>
          <p:cNvPicPr>
            <a:picLocks noChangeAspect="1"/>
          </p:cNvPicPr>
          <p:nvPr/>
        </p:nvPicPr>
        <p:blipFill>
          <a:blip r:embed="rId3" cstate="print"/>
          <a:srcRect b="4220"/>
          <a:stretch>
            <a:fillRect/>
          </a:stretch>
        </p:blipFill>
        <p:spPr>
          <a:xfrm>
            <a:off x="1143000" y="1463040"/>
            <a:ext cx="6858000" cy="454905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457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Sullivan’s Gulch Trail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9144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Route Experience Benefit - to CBD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5" name="Picture 4" descr="SG_raw_util_CBD.jpg"/>
          <p:cNvPicPr>
            <a:picLocks noChangeAspect="1"/>
          </p:cNvPicPr>
          <p:nvPr/>
        </p:nvPicPr>
        <p:blipFill>
          <a:blip r:embed="rId3" cstate="print"/>
          <a:srcRect t="7059" b="7059"/>
          <a:stretch>
            <a:fillRect/>
          </a:stretch>
        </p:blipFill>
        <p:spPr>
          <a:xfrm>
            <a:off x="1143000" y="1463040"/>
            <a:ext cx="6858000" cy="455099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5-Point Star 5"/>
          <p:cNvSpPr/>
          <p:nvPr/>
        </p:nvSpPr>
        <p:spPr>
          <a:xfrm>
            <a:off x="2642616" y="3822192"/>
            <a:ext cx="137160" cy="137160"/>
          </a:xfrm>
          <a:prstGeom prst="star5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66560" y="4526280"/>
            <a:ext cx="1143000" cy="141636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457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Sullivan’s Gulch Trail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9144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New Riders - productions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6" name="Picture 5" descr="SG_new_prods.jpg"/>
          <p:cNvPicPr>
            <a:picLocks noChangeAspect="1"/>
          </p:cNvPicPr>
          <p:nvPr/>
        </p:nvPicPr>
        <p:blipFill>
          <a:blip r:embed="rId3" cstate="print"/>
          <a:srcRect t="7059" b="7059"/>
          <a:stretch>
            <a:fillRect/>
          </a:stretch>
        </p:blipFill>
        <p:spPr>
          <a:xfrm>
            <a:off x="1143000" y="1463040"/>
            <a:ext cx="6858000" cy="455099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66560" y="4526280"/>
            <a:ext cx="1143000" cy="141636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457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Sullivan’s Gulch Trail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9144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New Riders - attractions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4" name="Picture 3" descr="SG_new_attrs.jpg"/>
          <p:cNvPicPr>
            <a:picLocks noChangeAspect="1"/>
          </p:cNvPicPr>
          <p:nvPr/>
        </p:nvPicPr>
        <p:blipFill>
          <a:blip r:embed="rId3" cstate="print"/>
          <a:srcRect t="7059" b="7059"/>
          <a:stretch>
            <a:fillRect/>
          </a:stretch>
        </p:blipFill>
        <p:spPr>
          <a:xfrm>
            <a:off x="1143000" y="1463040"/>
            <a:ext cx="6858000" cy="4551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66560" y="4526280"/>
            <a:ext cx="1143000" cy="141636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457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Foster Road Study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371600"/>
            <a:ext cx="7772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Foster Streetscape Plan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current City of Portland effort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bicycle travel one of multiple elements</a:t>
            </a:r>
          </a:p>
          <a:p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Project Context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SE Foster Road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52</a:t>
            </a:r>
            <a:r>
              <a:rPr lang="en-US" baseline="30000" dirty="0" smtClean="0">
                <a:latin typeface="Calibri" pitchFamily="34" charset="0"/>
              </a:rPr>
              <a:t>nd</a:t>
            </a:r>
            <a:r>
              <a:rPr lang="en-US" dirty="0" smtClean="0">
                <a:latin typeface="Calibri" pitchFamily="34" charset="0"/>
              </a:rPr>
              <a:t> to 92</a:t>
            </a:r>
            <a:r>
              <a:rPr lang="en-US" baseline="30000" dirty="0" smtClean="0">
                <a:latin typeface="Calibri" pitchFamily="34" charset="0"/>
              </a:rPr>
              <a:t>nd</a:t>
            </a:r>
            <a:r>
              <a:rPr lang="en-US" dirty="0" smtClean="0">
                <a:latin typeface="Calibri" pitchFamily="34" charset="0"/>
              </a:rPr>
              <a:t> Ave, 2.2 miles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4 lanes, no bike facility</a:t>
            </a:r>
          </a:p>
          <a:p>
            <a:pPr marL="112713" indent="231775"/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Modeling Assumptions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4 </a:t>
            </a:r>
            <a:r>
              <a:rPr lang="en-US" dirty="0" smtClean="0">
                <a:latin typeface="Calibri" pitchFamily="34" charset="0"/>
                <a:sym typeface="Symbol"/>
              </a:rPr>
              <a:t> 3 lanes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  <a:sym typeface="Symbol"/>
              </a:rPr>
              <a:t>add bike </a:t>
            </a:r>
            <a:r>
              <a:rPr lang="en-US" dirty="0" smtClean="0">
                <a:latin typeface="Calibri" pitchFamily="34" charset="0"/>
                <a:sym typeface="Symbol"/>
              </a:rPr>
              <a:t>lanes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  <a:sym typeface="Symbol"/>
              </a:rPr>
              <a:t>base (2010) and future-year (2035) evaluation</a:t>
            </a:r>
            <a:endParaRPr lang="en-US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457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Foster Road Study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5" name="Picture 4" descr="aerial_foster_full.jpg"/>
          <p:cNvPicPr>
            <a:picLocks noChangeAspect="1"/>
          </p:cNvPicPr>
          <p:nvPr/>
        </p:nvPicPr>
        <p:blipFill>
          <a:blip r:embed="rId3"/>
          <a:srcRect l="909" t="9412" r="909" b="7059"/>
          <a:stretch>
            <a:fillRect/>
          </a:stretch>
        </p:blipFill>
        <p:spPr>
          <a:xfrm>
            <a:off x="685800" y="914400"/>
            <a:ext cx="7772400" cy="510935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457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Foster Road Study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4" name="Picture 3" descr="aerial_foster_full.jpg"/>
          <p:cNvPicPr>
            <a:picLocks noChangeAspect="1"/>
          </p:cNvPicPr>
          <p:nvPr/>
        </p:nvPicPr>
        <p:blipFill>
          <a:blip r:embed="rId3"/>
          <a:srcRect l="909" t="8235" r="909" b="8235"/>
          <a:stretch>
            <a:fillRect/>
          </a:stretch>
        </p:blipFill>
        <p:spPr>
          <a:xfrm>
            <a:off x="685800" y="914400"/>
            <a:ext cx="7772400" cy="510954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457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Foster Road Study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946400" y="2743200"/>
          <a:ext cx="3251199" cy="2667000"/>
        </p:xfrm>
        <a:graphic>
          <a:graphicData uri="http://schemas.openxmlformats.org/drawingml/2006/table">
            <a:tbl>
              <a:tblPr/>
              <a:tblGrid>
                <a:gridCol w="1245343"/>
                <a:gridCol w="579892"/>
                <a:gridCol w="712982"/>
                <a:gridCol w="712982"/>
              </a:tblGrid>
              <a:tr h="190500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DAILY BIKE MILES TRAVELED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2035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Study Area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base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10,786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16,391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build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11,052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16,782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delta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Foster Road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base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build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1,388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2,023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delta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1,319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134.4%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187.4%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Other Facilities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base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10,194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15,687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build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9,664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14,758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delta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-530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-928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-5.2%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-5.9%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85800" y="1371600"/>
            <a:ext cx="777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BMT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modest overall increase in study area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shift from other facilities to Foster</a:t>
            </a:r>
          </a:p>
        </p:txBody>
      </p:sp>
      <p:sp>
        <p:nvSpPr>
          <p:cNvPr id="6" name="Left Arrow 5"/>
          <p:cNvSpPr/>
          <p:nvPr/>
        </p:nvSpPr>
        <p:spPr>
          <a:xfrm>
            <a:off x="6400800" y="3602736"/>
            <a:ext cx="457200" cy="182880"/>
          </a:xfrm>
          <a:prstGeom prst="leftArrow">
            <a:avLst/>
          </a:prstGeom>
          <a:solidFill>
            <a:srgbClr val="FF0000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6400800" y="4370832"/>
            <a:ext cx="457200" cy="182880"/>
          </a:xfrm>
          <a:prstGeom prst="leftArrow">
            <a:avLst/>
          </a:prstGeom>
          <a:solidFill>
            <a:srgbClr val="FF0000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6400800" y="5138928"/>
            <a:ext cx="457200" cy="182880"/>
          </a:xfrm>
          <a:prstGeom prst="leftArrow">
            <a:avLst/>
          </a:prstGeom>
          <a:solidFill>
            <a:srgbClr val="FF0000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457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Foster Road Study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371600"/>
            <a:ext cx="777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Facility Use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59% increase in users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17% increase in average trip length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946400" y="2743200"/>
          <a:ext cx="3251199" cy="1143000"/>
        </p:xfrm>
        <a:graphic>
          <a:graphicData uri="http://schemas.openxmlformats.org/drawingml/2006/table">
            <a:tbl>
              <a:tblPr/>
              <a:tblGrid>
                <a:gridCol w="1245343"/>
                <a:gridCol w="579892"/>
                <a:gridCol w="712982"/>
                <a:gridCol w="712982"/>
              </a:tblGrid>
              <a:tr h="190500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DAILY FOSTER ROAD CYCLISTS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2035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Project Extent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base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1,193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1,879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build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1,888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2,986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delta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695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1,107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58.3%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58.9%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946400" y="4267200"/>
          <a:ext cx="3251199" cy="1143000"/>
        </p:xfrm>
        <a:graphic>
          <a:graphicData uri="http://schemas.openxmlformats.org/drawingml/2006/table">
            <a:tbl>
              <a:tblPr/>
              <a:tblGrid>
                <a:gridCol w="1245343"/>
                <a:gridCol w="579892"/>
                <a:gridCol w="712982"/>
                <a:gridCol w="712982"/>
              </a:tblGrid>
              <a:tr h="190500">
                <a:tc gridSpan="3">
                  <a:txBody>
                    <a:bodyPr/>
                    <a:lstStyle/>
                    <a:p>
                      <a:pPr algn="l" fontAlgn="t"/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FOSTER ROAD AVERAGE BIKE TRIP LENGTH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2035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All Purposes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base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3.30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3.30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build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3.90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3.85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delta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17.9%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16.5%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Left Arrow 7"/>
          <p:cNvSpPr/>
          <p:nvPr/>
        </p:nvSpPr>
        <p:spPr>
          <a:xfrm>
            <a:off x="6400800" y="3602736"/>
            <a:ext cx="457200" cy="182880"/>
          </a:xfrm>
          <a:prstGeom prst="leftArrow">
            <a:avLst/>
          </a:prstGeom>
          <a:solidFill>
            <a:srgbClr val="FF0000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6400800" y="5138928"/>
            <a:ext cx="457200" cy="182880"/>
          </a:xfrm>
          <a:prstGeom prst="leftArrow">
            <a:avLst/>
          </a:prstGeom>
          <a:solidFill>
            <a:srgbClr val="FF0000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457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Development History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371600"/>
            <a:ext cx="7772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Data Collection &amp; Analysis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Portland State University (Broach, Dill, Gliebe)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revealed preference survey (GPS)</a:t>
            </a:r>
          </a:p>
          <a:p>
            <a:pPr marL="569913" lvl="1" indent="231775">
              <a:buFont typeface="Calibri" pitchFamily="34" charset="0"/>
              <a:buChar char="–"/>
            </a:pPr>
            <a:r>
              <a:rPr lang="en-US" dirty="0" smtClean="0">
                <a:latin typeface="Calibri" pitchFamily="34" charset="0"/>
              </a:rPr>
              <a:t>routing</a:t>
            </a:r>
          </a:p>
          <a:p>
            <a:pPr marL="569913" lvl="1" indent="231775">
              <a:buFont typeface="Calibri" pitchFamily="34" charset="0"/>
              <a:buChar char="–"/>
            </a:pPr>
            <a:r>
              <a:rPr lang="en-US" dirty="0" smtClean="0">
                <a:latin typeface="Calibri" pitchFamily="34" charset="0"/>
              </a:rPr>
              <a:t>trip purpose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route choice model estimation (</a:t>
            </a:r>
            <a:r>
              <a:rPr lang="en-US" dirty="0" err="1" smtClean="0">
                <a:latin typeface="Calibri" pitchFamily="34" charset="0"/>
              </a:rPr>
              <a:t>logit</a:t>
            </a:r>
            <a:r>
              <a:rPr lang="en-US" dirty="0" smtClean="0">
                <a:latin typeface="Calibri" pitchFamily="34" charset="0"/>
              </a:rPr>
              <a:t>-based)</a:t>
            </a:r>
          </a:p>
          <a:p>
            <a:pPr marL="569913" lvl="1" indent="231775">
              <a:buFont typeface="Calibri" pitchFamily="34" charset="0"/>
              <a:buChar char="–"/>
            </a:pPr>
            <a:r>
              <a:rPr lang="en-US" dirty="0" smtClean="0">
                <a:latin typeface="Calibri" pitchFamily="34" charset="0"/>
              </a:rPr>
              <a:t>distance</a:t>
            </a:r>
          </a:p>
          <a:p>
            <a:pPr marL="569913" lvl="1" indent="231775">
              <a:buFont typeface="Calibri" pitchFamily="34" charset="0"/>
              <a:buChar char="–"/>
            </a:pPr>
            <a:r>
              <a:rPr lang="en-US" dirty="0" smtClean="0">
                <a:latin typeface="Calibri" pitchFamily="34" charset="0"/>
              </a:rPr>
              <a:t>facility type</a:t>
            </a:r>
          </a:p>
          <a:p>
            <a:pPr marL="569913" lvl="1" indent="231775">
              <a:buFont typeface="Calibri" pitchFamily="34" charset="0"/>
              <a:buChar char="–"/>
            </a:pPr>
            <a:r>
              <a:rPr lang="en-US" dirty="0" smtClean="0">
                <a:latin typeface="Calibri" pitchFamily="34" charset="0"/>
              </a:rPr>
              <a:t>traffic volume</a:t>
            </a:r>
          </a:p>
          <a:p>
            <a:pPr marL="569913" lvl="1" indent="231775">
              <a:buFont typeface="Calibri" pitchFamily="34" charset="0"/>
              <a:buChar char="–"/>
            </a:pPr>
            <a:r>
              <a:rPr lang="en-US" dirty="0" smtClean="0">
                <a:latin typeface="Calibri" pitchFamily="34" charset="0"/>
              </a:rPr>
              <a:t>uphill slope</a:t>
            </a:r>
          </a:p>
          <a:p>
            <a:pPr marL="569913" lvl="1" indent="231775">
              <a:buFont typeface="Calibri" pitchFamily="34" charset="0"/>
              <a:buChar char="–"/>
            </a:pPr>
            <a:r>
              <a:rPr lang="en-US" dirty="0" smtClean="0">
                <a:latin typeface="Calibri" pitchFamily="34" charset="0"/>
              </a:rPr>
              <a:t>bridge crossings</a:t>
            </a:r>
          </a:p>
          <a:p>
            <a:pPr marL="569913" lvl="1" indent="231775">
              <a:buFont typeface="Calibri" pitchFamily="34" charset="0"/>
              <a:buChar char="–"/>
            </a:pPr>
            <a:r>
              <a:rPr lang="en-US" dirty="0" smtClean="0">
                <a:latin typeface="Calibri" pitchFamily="34" charset="0"/>
              </a:rPr>
              <a:t>turn frequency</a:t>
            </a:r>
          </a:p>
          <a:p>
            <a:pPr marL="569913" lvl="1" indent="231775">
              <a:buFont typeface="Calibri" pitchFamily="34" charset="0"/>
              <a:buChar char="–"/>
            </a:pPr>
            <a:r>
              <a:rPr lang="en-US" dirty="0" smtClean="0">
                <a:latin typeface="Calibri" pitchFamily="34" charset="0"/>
              </a:rPr>
              <a:t>intersection control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stand-alone implementation (Python, </a:t>
            </a:r>
            <a:r>
              <a:rPr lang="en-US" dirty="0" err="1" smtClean="0">
                <a:latin typeface="Calibri" pitchFamily="34" charset="0"/>
              </a:rPr>
              <a:t>ArcGIS</a:t>
            </a:r>
            <a:r>
              <a:rPr lang="en-US" dirty="0" smtClean="0">
                <a:latin typeface="Calibri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457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Foster Road Study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4" name="Picture 3" descr="2010_bike_vol_diff.jpg"/>
          <p:cNvPicPr>
            <a:picLocks noChangeAspect="1"/>
          </p:cNvPicPr>
          <p:nvPr/>
        </p:nvPicPr>
        <p:blipFill>
          <a:blip r:embed="rId3"/>
          <a:srcRect t="5204"/>
          <a:stretch>
            <a:fillRect/>
          </a:stretch>
        </p:blipFill>
        <p:spPr>
          <a:xfrm>
            <a:off x="1143000" y="1463040"/>
            <a:ext cx="6858000" cy="456020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85800" y="9144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2010 Volume Differences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457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Foster Road Study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4" name="Picture 3" descr="2010_flow_bundle_all.jpg"/>
          <p:cNvPicPr>
            <a:picLocks noChangeAspect="1"/>
          </p:cNvPicPr>
          <p:nvPr/>
        </p:nvPicPr>
        <p:blipFill>
          <a:blip r:embed="rId3"/>
          <a:srcRect t="4539"/>
          <a:stretch>
            <a:fillRect/>
          </a:stretch>
        </p:blipFill>
        <p:spPr>
          <a:xfrm>
            <a:off x="1143000" y="1463040"/>
            <a:ext cx="6858000" cy="45585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85800" y="9144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2010 </a:t>
            </a:r>
            <a:r>
              <a:rPr lang="en-US" dirty="0" smtClean="0">
                <a:latin typeface="Calibri" pitchFamily="34" charset="0"/>
              </a:rPr>
              <a:t>Select Link for Entire Project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457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Considerations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371600"/>
            <a:ext cx="7772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Rethinking performance metrics, MOEs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shift in focus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safety, user experience, …</a:t>
            </a:r>
          </a:p>
          <a:p>
            <a:pPr marL="112713" indent="231775">
              <a:buFont typeface="Arial" pitchFamily="34" charset="0"/>
              <a:buChar char="•"/>
            </a:pPr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Data challenges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counts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research</a:t>
            </a:r>
          </a:p>
          <a:p>
            <a:pPr marL="112713" indent="231775">
              <a:buFont typeface="Arial" pitchFamily="34" charset="0"/>
              <a:buChar char="•"/>
            </a:pPr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Going forward…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revisit route choice variable set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explore </a:t>
            </a:r>
            <a:r>
              <a:rPr lang="en-US" dirty="0" smtClean="0">
                <a:latin typeface="Calibri" pitchFamily="34" charset="0"/>
              </a:rPr>
              <a:t>alternative routing framework</a:t>
            </a:r>
            <a:endParaRPr lang="en-US" dirty="0" smtClean="0">
              <a:latin typeface="Calibri" pitchFamily="34" charset="0"/>
            </a:endParaRP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agent-based application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645920"/>
            <a:ext cx="731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Metro – Transportation Research &amp; Modeling Services</a:t>
            </a:r>
          </a:p>
          <a:p>
            <a:pPr marL="1489075"/>
            <a:endParaRPr lang="en-US" sz="24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1489075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Aaron Breakstone</a:t>
            </a:r>
          </a:p>
          <a:p>
            <a:pPr marL="1489075"/>
            <a:endParaRPr lang="en-US" sz="800" b="1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pPr marL="1601788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aaron.breakstone@oregonmetro.gov</a:t>
            </a:r>
          </a:p>
          <a:p>
            <a:pPr marL="1601788"/>
            <a:endParaRPr lang="en-US" sz="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  <a:p>
            <a:pPr marL="1601788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503-797-1823</a:t>
            </a:r>
          </a:p>
          <a:p>
            <a:pPr marL="1489075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pPr marL="1489075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Bud Reiff</a:t>
            </a:r>
          </a:p>
          <a:p>
            <a:pPr marL="1489075"/>
            <a:endParaRPr lang="en-US" sz="2800" b="1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pPr marL="1489075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Dick Walker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457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Development History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371600"/>
            <a:ext cx="7772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Implementation within Regional Transportation </a:t>
            </a:r>
            <a:r>
              <a:rPr lang="en-US" dirty="0" smtClean="0">
                <a:latin typeface="Calibri" pitchFamily="34" charset="0"/>
              </a:rPr>
              <a:t>Model (trip-based)</a:t>
            </a:r>
            <a:endParaRPr lang="en-US" dirty="0" smtClean="0">
              <a:latin typeface="Calibri" pitchFamily="34" charset="0"/>
            </a:endParaRP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Network</a:t>
            </a:r>
          </a:p>
          <a:p>
            <a:pPr marL="569913" lvl="1" indent="231775">
              <a:buFont typeface="Calibri" pitchFamily="34" charset="0"/>
              <a:buChar char="–"/>
            </a:pPr>
            <a:r>
              <a:rPr lang="en-US" dirty="0" smtClean="0">
                <a:latin typeface="Calibri" pitchFamily="34" charset="0"/>
              </a:rPr>
              <a:t>base network refinement</a:t>
            </a:r>
          </a:p>
          <a:p>
            <a:pPr marL="569913" lvl="1" indent="231775">
              <a:buFont typeface="Calibri" pitchFamily="34" charset="0"/>
              <a:buChar char="–"/>
            </a:pPr>
            <a:r>
              <a:rPr lang="en-US" dirty="0" smtClean="0">
                <a:latin typeface="Calibri" pitchFamily="34" charset="0"/>
              </a:rPr>
              <a:t>attribute derivation</a:t>
            </a:r>
          </a:p>
          <a:p>
            <a:pPr marL="569913" lvl="1" indent="231775">
              <a:buFont typeface="Calibri" pitchFamily="34" charset="0"/>
              <a:buChar char="–"/>
            </a:pPr>
            <a:r>
              <a:rPr lang="en-US" dirty="0" err="1" smtClean="0">
                <a:latin typeface="Calibri" pitchFamily="34" charset="0"/>
              </a:rPr>
              <a:t>ArcGIS</a:t>
            </a:r>
            <a:r>
              <a:rPr lang="en-US" dirty="0" smtClean="0">
                <a:latin typeface="Calibri" pitchFamily="34" charset="0"/>
              </a:rPr>
              <a:t> to VISUM conversion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Model Integration</a:t>
            </a:r>
          </a:p>
          <a:p>
            <a:pPr marL="569913" lvl="1" indent="231775">
              <a:buFont typeface="Calibri" pitchFamily="34" charset="0"/>
              <a:buChar char="–"/>
            </a:pPr>
            <a:r>
              <a:rPr lang="en-US" dirty="0" smtClean="0">
                <a:latin typeface="Calibri" pitchFamily="34" charset="0"/>
              </a:rPr>
              <a:t>programming</a:t>
            </a:r>
          </a:p>
          <a:p>
            <a:pPr marL="569913" lvl="1" indent="231775">
              <a:buFont typeface="Calibri" pitchFamily="34" charset="0"/>
              <a:buChar char="–"/>
            </a:pPr>
            <a:r>
              <a:rPr lang="en-US" dirty="0" smtClean="0">
                <a:latin typeface="Calibri" pitchFamily="34" charset="0"/>
              </a:rPr>
              <a:t>validation</a:t>
            </a:r>
          </a:p>
          <a:p>
            <a:pPr marL="569913" lvl="1" indent="231775">
              <a:buFont typeface="Calibri" pitchFamily="34" charset="0"/>
              <a:buChar char="–"/>
            </a:pPr>
            <a:r>
              <a:rPr lang="en-US" dirty="0" smtClean="0">
                <a:latin typeface="Calibri" pitchFamily="34" charset="0"/>
              </a:rPr>
              <a:t>sensitivity testing</a:t>
            </a:r>
          </a:p>
          <a:p>
            <a:pPr marL="569913" lvl="1" indent="231775">
              <a:buFont typeface="Calibri" pitchFamily="34" charset="0"/>
              <a:buChar char="–"/>
            </a:pPr>
            <a:r>
              <a:rPr lang="en-US" dirty="0" smtClean="0">
                <a:latin typeface="Calibri" pitchFamily="34" charset="0"/>
              </a:rPr>
              <a:t>horizon year network coding</a:t>
            </a:r>
          </a:p>
          <a:p>
            <a:pPr marL="569913" lvl="1" indent="231775">
              <a:buFont typeface="Calibri" pitchFamily="34" charset="0"/>
              <a:buChar char="–"/>
            </a:pPr>
            <a:r>
              <a:rPr lang="en-US" dirty="0" smtClean="0">
                <a:latin typeface="Calibri" pitchFamily="34" charset="0"/>
              </a:rPr>
              <a:t>application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457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Essentials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371600"/>
            <a:ext cx="7772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Temporal Basis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average weekday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model years: 2010, 2035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i="1" dirty="0" smtClean="0">
                <a:latin typeface="Calibri" pitchFamily="34" charset="0"/>
              </a:rPr>
              <a:t>spring/early fall conditions</a:t>
            </a:r>
          </a:p>
          <a:p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Trip Purposes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commute vs. non-commute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i="1" dirty="0" smtClean="0">
                <a:latin typeface="Calibri" pitchFamily="34" charset="0"/>
              </a:rPr>
              <a:t>non-utilitarian, exercise-only trips excluded</a:t>
            </a:r>
          </a:p>
          <a:p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Network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entirety of 4-county, bi-state region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TAZ as basis for origins and destinations</a:t>
            </a:r>
          </a:p>
          <a:p>
            <a:pPr marL="112713" indent="231775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all streets (paths, trails, etc.)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457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Essentials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7" name="Picture 6" descr="bike_net_central.jpg"/>
          <p:cNvPicPr>
            <a:picLocks noChangeAspect="1"/>
          </p:cNvPicPr>
          <p:nvPr/>
        </p:nvPicPr>
        <p:blipFill>
          <a:blip r:embed="rId3"/>
          <a:srcRect t="11361" b="19314"/>
          <a:stretch>
            <a:fillRect/>
          </a:stretch>
        </p:blipFill>
        <p:spPr>
          <a:xfrm>
            <a:off x="137160" y="1554480"/>
            <a:ext cx="8869680" cy="411706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457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Essentials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4" name="Picture 3" descr="bike_net_ladds_addition.jpg"/>
          <p:cNvPicPr>
            <a:picLocks noChangeAspect="1"/>
          </p:cNvPicPr>
          <p:nvPr/>
        </p:nvPicPr>
        <p:blipFill>
          <a:blip r:embed="rId3"/>
          <a:srcRect l="15214" r="15214" b="1477"/>
          <a:stretch>
            <a:fillRect/>
          </a:stretch>
        </p:blipFill>
        <p:spPr>
          <a:xfrm>
            <a:off x="137160" y="1554480"/>
            <a:ext cx="4343400" cy="411843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5" descr="aerial_ladds_addition.jpg"/>
          <p:cNvPicPr>
            <a:picLocks noChangeAspect="1"/>
          </p:cNvPicPr>
          <p:nvPr/>
        </p:nvPicPr>
        <p:blipFill>
          <a:blip r:embed="rId4"/>
          <a:srcRect l="14521" r="14521"/>
          <a:stretch>
            <a:fillRect/>
          </a:stretch>
        </p:blipFill>
        <p:spPr>
          <a:xfrm>
            <a:off x="4663440" y="1554480"/>
            <a:ext cx="4343400" cy="411232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457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Essentials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7" name="Picture 6" descr="bike_net_gateway_trail.jpg"/>
          <p:cNvPicPr>
            <a:picLocks noChangeAspect="1"/>
          </p:cNvPicPr>
          <p:nvPr/>
        </p:nvPicPr>
        <p:blipFill>
          <a:blip r:embed="rId3"/>
          <a:srcRect l="15214" r="15214" b="1477"/>
          <a:stretch>
            <a:fillRect/>
          </a:stretch>
        </p:blipFill>
        <p:spPr>
          <a:xfrm>
            <a:off x="137160" y="1554480"/>
            <a:ext cx="4343400" cy="411839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 descr="aerial_gateway_trail.jpg"/>
          <p:cNvPicPr>
            <a:picLocks noChangeAspect="1"/>
          </p:cNvPicPr>
          <p:nvPr/>
        </p:nvPicPr>
        <p:blipFill>
          <a:blip r:embed="rId4"/>
          <a:srcRect l="14521" r="14521"/>
          <a:stretch>
            <a:fillRect/>
          </a:stretch>
        </p:blipFill>
        <p:spPr>
          <a:xfrm>
            <a:off x="4663440" y="1554480"/>
            <a:ext cx="4343400" cy="411230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9144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Calibri" pitchFamily="34" charset="0"/>
              </a:rPr>
              <a:t>Most attractive zone-to-zone paths determined</a:t>
            </a:r>
          </a:p>
        </p:txBody>
      </p:sp>
      <p:pic>
        <p:nvPicPr>
          <p:cNvPr id="4" name="Picture 3" descr="skim_path_AB_zones.jpg"/>
          <p:cNvPicPr>
            <a:picLocks noChangeAspect="1"/>
          </p:cNvPicPr>
          <p:nvPr/>
        </p:nvPicPr>
        <p:blipFill>
          <a:blip r:embed="rId3"/>
          <a:srcRect t="5275" b="10549"/>
          <a:stretch>
            <a:fillRect/>
          </a:stretch>
        </p:blipFill>
        <p:spPr>
          <a:xfrm>
            <a:off x="685800" y="1463040"/>
            <a:ext cx="7772400" cy="452081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7200" y="228600"/>
            <a:ext cx="457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Application Steps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ky_and_La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Sky_and_Land</Template>
  <TotalTime>1532</TotalTime>
  <Words>890</Words>
  <Application>Microsoft Office PowerPoint</Application>
  <PresentationFormat>On-screen Show (4:3)</PresentationFormat>
  <Paragraphs>357</Paragraphs>
  <Slides>33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Sky_and_Land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Company>Metro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Roberta Altstadt</dc:creator>
  <cp:lastModifiedBy>aaron</cp:lastModifiedBy>
  <cp:revision>117</cp:revision>
  <dcterms:created xsi:type="dcterms:W3CDTF">2010-06-09T21:04:03Z</dcterms:created>
  <dcterms:modified xsi:type="dcterms:W3CDTF">2013-05-03T22:51:05Z</dcterms:modified>
</cp:coreProperties>
</file>