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1"/>
  </p:sldMasterIdLst>
  <p:notesMasterIdLst>
    <p:notesMasterId r:id="rId28"/>
  </p:notesMasterIdLst>
  <p:handoutMasterIdLst>
    <p:handoutMasterId r:id="rId29"/>
  </p:handoutMasterIdLst>
  <p:sldIdLst>
    <p:sldId id="347" r:id="rId2"/>
    <p:sldId id="382" r:id="rId3"/>
    <p:sldId id="433" r:id="rId4"/>
    <p:sldId id="437" r:id="rId5"/>
    <p:sldId id="432" r:id="rId6"/>
    <p:sldId id="384" r:id="rId7"/>
    <p:sldId id="434" r:id="rId8"/>
    <p:sldId id="438" r:id="rId9"/>
    <p:sldId id="435" r:id="rId10"/>
    <p:sldId id="385" r:id="rId11"/>
    <p:sldId id="383" r:id="rId12"/>
    <p:sldId id="440" r:id="rId13"/>
    <p:sldId id="453" r:id="rId14"/>
    <p:sldId id="451" r:id="rId15"/>
    <p:sldId id="452" r:id="rId16"/>
    <p:sldId id="441" r:id="rId17"/>
    <p:sldId id="442" r:id="rId18"/>
    <p:sldId id="443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364" r:id="rId27"/>
  </p:sldIdLst>
  <p:sldSz cx="10058400" cy="77724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508000" indent="-50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1017588" indent="-1031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527175" indent="-1555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2036763" indent="-2079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2DDD"/>
    <a:srgbClr val="000000"/>
    <a:srgbClr val="1C1C1C"/>
    <a:srgbClr val="2B83FF"/>
    <a:srgbClr val="FF6600"/>
    <a:srgbClr val="FF33CC"/>
    <a:srgbClr val="FF00FF"/>
    <a:srgbClr val="8000FF"/>
    <a:srgbClr val="FF9933"/>
    <a:srgbClr val="1D8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564" autoAdjust="0"/>
  </p:normalViewPr>
  <p:slideViewPr>
    <p:cSldViewPr snapToGrid="0">
      <p:cViewPr varScale="1">
        <p:scale>
          <a:sx n="91" d="100"/>
          <a:sy n="91" d="100"/>
        </p:scale>
        <p:origin x="-396" y="-102"/>
      </p:cViewPr>
      <p:guideLst>
        <p:guide orient="horz" pos="4004"/>
        <p:guide pos="40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1" rIns="91404" bIns="45701" numCol="1" anchor="t" anchorCtr="0" compatLnSpc="1">
            <a:prstTxWarp prst="textNoShape">
              <a:avLst/>
            </a:prstTxWarp>
          </a:bodyPr>
          <a:lstStyle>
            <a:lvl1pPr defTabSz="91199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34" y="0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1" rIns="91404" bIns="45701" numCol="1" anchor="t" anchorCtr="0" compatLnSpc="1">
            <a:prstTxWarp prst="textNoShape">
              <a:avLst/>
            </a:prstTxWarp>
          </a:bodyPr>
          <a:lstStyle>
            <a:lvl1pPr algn="r" defTabSz="91199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1" rIns="91404" bIns="45701" numCol="1" anchor="b" anchorCtr="0" compatLnSpc="1">
            <a:prstTxWarp prst="textNoShape">
              <a:avLst/>
            </a:prstTxWarp>
          </a:bodyPr>
          <a:lstStyle>
            <a:lvl1pPr defTabSz="91199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34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1" rIns="91404" bIns="45701" numCol="1" anchor="b" anchorCtr="0" compatLnSpc="1">
            <a:prstTxWarp prst="textNoShape">
              <a:avLst/>
            </a:prstTxWarp>
          </a:bodyPr>
          <a:lstStyle>
            <a:lvl1pPr algn="r" defTabSz="911994">
              <a:defRPr sz="1200"/>
            </a:lvl1pPr>
          </a:lstStyle>
          <a:p>
            <a:pPr>
              <a:defRPr/>
            </a:pPr>
            <a:fld id="{8A04729F-74F6-4A72-8DB0-82884C7F1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332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1" rIns="91404" bIns="45701" numCol="1" anchor="t" anchorCtr="0" compatLnSpc="1">
            <a:prstTxWarp prst="textNoShape">
              <a:avLst/>
            </a:prstTxWarp>
          </a:bodyPr>
          <a:lstStyle>
            <a:lvl1pPr defTabSz="91199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4" y="0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1" rIns="91404" bIns="45701" numCol="1" anchor="t" anchorCtr="0" compatLnSpc="1">
            <a:prstTxWarp prst="textNoShape">
              <a:avLst/>
            </a:prstTxWarp>
          </a:bodyPr>
          <a:lstStyle>
            <a:lvl1pPr algn="r" defTabSz="91199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0950" y="696913"/>
            <a:ext cx="45085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5" y="4416098"/>
            <a:ext cx="5607711" cy="418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1" rIns="91404" bIns="457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1" rIns="91404" bIns="45701" numCol="1" anchor="b" anchorCtr="0" compatLnSpc="1">
            <a:prstTxWarp prst="textNoShape">
              <a:avLst/>
            </a:prstTxWarp>
          </a:bodyPr>
          <a:lstStyle>
            <a:lvl1pPr defTabSz="91199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4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1" rIns="91404" bIns="45701" numCol="1" anchor="b" anchorCtr="0" compatLnSpc="1">
            <a:prstTxWarp prst="textNoShape">
              <a:avLst/>
            </a:prstTxWarp>
          </a:bodyPr>
          <a:lstStyle>
            <a:lvl1pPr algn="r" defTabSz="911994">
              <a:defRPr sz="1200"/>
            </a:lvl1pPr>
          </a:lstStyle>
          <a:p>
            <a:pPr>
              <a:defRPr/>
            </a:pPr>
            <a:fld id="{701D0FF6-E600-4FC6-AAA8-81E6A695A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948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5080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101758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5271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20367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CC1FD-DF84-4456-9BDE-D60C211339C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1D0FF6-E600-4FC6-AAA8-81E6A695AC4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09412" indent="0" algn="ctr">
              <a:buNone/>
              <a:defRPr/>
            </a:lvl2pPr>
            <a:lvl3pPr marL="1018824" indent="0" algn="ctr">
              <a:buNone/>
              <a:defRPr/>
            </a:lvl3pPr>
            <a:lvl4pPr marL="1528237" indent="0" algn="ctr">
              <a:buNone/>
              <a:defRPr/>
            </a:lvl4pPr>
            <a:lvl5pPr marL="2037649" indent="0" algn="ctr">
              <a:buNone/>
              <a:defRPr/>
            </a:lvl5pPr>
            <a:lvl6pPr marL="2547061" indent="0" algn="ctr">
              <a:buNone/>
              <a:defRPr/>
            </a:lvl6pPr>
            <a:lvl7pPr marL="3056473" indent="0" algn="ctr">
              <a:buNone/>
              <a:defRPr/>
            </a:lvl7pPr>
            <a:lvl8pPr marL="3565886" indent="0" algn="ctr">
              <a:buNone/>
              <a:defRPr/>
            </a:lvl8pPr>
            <a:lvl9pPr marL="40752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6360"/>
            <a:ext cx="9052560" cy="77724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86360"/>
            <a:ext cx="2263140" cy="68566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86360"/>
            <a:ext cx="6621780" cy="6856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6360"/>
            <a:ext cx="9052560" cy="77724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  <a:prstGeom prst="rect">
            <a:avLst/>
          </a:prstGeo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9412" indent="0">
              <a:buNone/>
              <a:defRPr sz="2000"/>
            </a:lvl2pPr>
            <a:lvl3pPr marL="1018824" indent="0">
              <a:buNone/>
              <a:defRPr sz="1800"/>
            </a:lvl3pPr>
            <a:lvl4pPr marL="1528237" indent="0">
              <a:buNone/>
              <a:defRPr sz="1600"/>
            </a:lvl4pPr>
            <a:lvl5pPr marL="2037649" indent="0">
              <a:buNone/>
              <a:defRPr sz="1600"/>
            </a:lvl5pPr>
            <a:lvl6pPr marL="2547061" indent="0">
              <a:buNone/>
              <a:defRPr sz="1600"/>
            </a:lvl6pPr>
            <a:lvl7pPr marL="3056473" indent="0">
              <a:buNone/>
              <a:defRPr sz="1600"/>
            </a:lvl7pPr>
            <a:lvl8pPr marL="3565886" indent="0">
              <a:buNone/>
              <a:defRPr sz="1600"/>
            </a:lvl8pPr>
            <a:lvl9pPr marL="4075298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6360"/>
            <a:ext cx="9052560" cy="77724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6360"/>
            <a:ext cx="9052560" cy="77724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  <a:prstGeom prst="rect">
            <a:avLst/>
          </a:prstGeo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  <a:prstGeom prst="rect">
            <a:avLst/>
          </a:prstGeo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812925"/>
            <a:ext cx="9051925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85725"/>
            <a:ext cx="90519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GalaxiePolaris-Book"/>
          <a:ea typeface="ＭＳ Ｐゴシック" charset="-128"/>
          <a:cs typeface="GalaxiePolaris-Book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GalaxiePolaris-Book" charset="0"/>
          <a:ea typeface="ＭＳ Ｐゴシック" charset="-128"/>
          <a:cs typeface="GalaxiePolaris-Book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GalaxiePolaris-Book" charset="0"/>
          <a:ea typeface="ＭＳ Ｐゴシック" charset="-128"/>
          <a:cs typeface="GalaxiePolaris-Book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GalaxiePolaris-Book" charset="0"/>
          <a:ea typeface="ＭＳ Ｐゴシック" charset="-128"/>
          <a:cs typeface="GalaxiePolaris-Book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GalaxiePolaris-Book" charset="0"/>
          <a:ea typeface="ＭＳ Ｐゴシック" charset="-128"/>
          <a:cs typeface="GalaxiePolaris-Book" charset="0"/>
        </a:defRPr>
      </a:lvl5pPr>
      <a:lvl6pPr marL="509412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1018824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528237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2037649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81000" indent="-3810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rgbClr val="F2F2F2"/>
          </a:solidFill>
          <a:latin typeface="GalaxiePolaris-Medium"/>
          <a:ea typeface="ＭＳ Ｐゴシック" charset="-128"/>
          <a:cs typeface="GalaxiePolaris-Medium"/>
        </a:defRPr>
      </a:lvl1pPr>
      <a:lvl2pPr marL="827088" indent="-3175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00">
          <a:solidFill>
            <a:srgbClr val="2B83FF"/>
          </a:solidFill>
          <a:latin typeface="GalaxiePolaris-Book"/>
          <a:ea typeface="ＭＳ Ｐゴシック" charset="-128"/>
          <a:cs typeface="GalaxiePolaris-Book"/>
        </a:defRPr>
      </a:lvl2pPr>
      <a:lvl3pPr marL="1273175" indent="-2540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rgbClr val="1D8A52"/>
          </a:solidFill>
          <a:latin typeface="GalaxiePolaris-Book"/>
          <a:ea typeface="ＭＳ Ｐゴシック" charset="-128"/>
          <a:cs typeface="GalaxiePolaris-Book"/>
        </a:defRPr>
      </a:lvl3pPr>
      <a:lvl4pPr marL="1782763" indent="-2540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rgbClr val="89C608"/>
          </a:solidFill>
          <a:latin typeface="GalaxiePolaris-Book"/>
          <a:ea typeface="ＭＳ Ｐゴシック" charset="-128"/>
          <a:cs typeface="GalaxiePolaris-Book"/>
        </a:defRPr>
      </a:lvl4pPr>
      <a:lvl5pPr marL="2292350" indent="-2540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rgbClr val="E1FFD2"/>
          </a:solidFill>
          <a:latin typeface="GalaxiePolaris-Book"/>
          <a:ea typeface="ＭＳ Ｐゴシック" charset="-128"/>
          <a:cs typeface="GalaxiePolaris-Book"/>
        </a:defRPr>
      </a:lvl5pPr>
      <a:lvl6pPr marL="2801767" indent="-25470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charset="-128"/>
        </a:defRPr>
      </a:lvl6pPr>
      <a:lvl7pPr marL="3311180" indent="-25470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charset="-128"/>
        </a:defRPr>
      </a:lvl7pPr>
      <a:lvl8pPr marL="3820592" indent="-25470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charset="-128"/>
        </a:defRPr>
      </a:lvl8pPr>
      <a:lvl9pPr marL="4330004" indent="-25470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"/><Relationship Id="rId4" Type="http://schemas.openxmlformats.org/officeDocument/2006/relationships/image" Target="../media/image18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ghaas@dot.nyc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8" r="45166" b="24555"/>
          <a:stretch/>
        </p:blipFill>
        <p:spPr>
          <a:xfrm>
            <a:off x="182879" y="62380"/>
            <a:ext cx="9759773" cy="71400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7097713"/>
            <a:ext cx="10058400" cy="725487"/>
          </a:xfrm>
          <a:prstGeom prst="rect">
            <a:avLst/>
          </a:prstGeom>
          <a:solidFill>
            <a:srgbClr val="1D8A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2" name="Picture 5" descr="DOT%20Logo_gre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85238" y="7099300"/>
            <a:ext cx="11731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AutoShape 14"/>
          <p:cNvSpPr>
            <a:spLocks noChangeArrowheads="1"/>
          </p:cNvSpPr>
          <p:nvPr/>
        </p:nvSpPr>
        <p:spPr bwMode="auto">
          <a:xfrm>
            <a:off x="0" y="825500"/>
            <a:ext cx="10058400" cy="1727200"/>
          </a:xfrm>
          <a:prstGeom prst="homePlate">
            <a:avLst>
              <a:gd name="adj" fmla="val 50830"/>
            </a:avLst>
          </a:prstGeom>
          <a:solidFill>
            <a:srgbClr val="1C1C1C">
              <a:alpha val="50000"/>
            </a:srgbClr>
          </a:solidFill>
          <a:ln w="9525" cap="sq" cmpd="sng">
            <a:noFill/>
            <a:prstDash val="solid"/>
            <a:round/>
            <a:headEnd/>
            <a:tailEnd/>
          </a:ln>
        </p:spPr>
        <p:txBody>
          <a:bodyPr wrap="square" lIns="203765" tIns="50941" rIns="101882" bIns="50941" anchor="ctr"/>
          <a:lstStyle/>
          <a:p>
            <a:pPr algn="ctr"/>
            <a:r>
              <a:rPr lang="en-US" sz="4000" b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Hell’s </a:t>
            </a:r>
            <a:r>
              <a:rPr lang="en-US" sz="40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Kitchen </a:t>
            </a:r>
          </a:p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Neighborhood Transportation Study </a:t>
            </a:r>
            <a:endParaRPr lang="en-US" sz="4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4" name="Rectangle 16"/>
          <p:cNvSpPr>
            <a:spLocks noChangeArrowheads="1"/>
          </p:cNvSpPr>
          <p:nvPr/>
        </p:nvSpPr>
        <p:spPr bwMode="auto">
          <a:xfrm>
            <a:off x="84138" y="7213600"/>
            <a:ext cx="7459662" cy="59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Commissioner Janette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Sadik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-Khan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New 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York City Department of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Transportation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TRB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Presentation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					May 6, 2013</a:t>
            </a:r>
            <a:endParaRPr lang="en-US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052" y="3538710"/>
            <a:ext cx="9753600" cy="3108543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Goal: Improve mobility, safety and quality of life for all street users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Pedestrians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Cyclists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Transit Users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Deliveries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Motorists</a:t>
            </a:r>
            <a:endParaRPr lang="en-US" sz="2800" dirty="0">
              <a:solidFill>
                <a:schemeClr val="bg1"/>
              </a:solidFill>
              <a:latin typeface="Calibri" pitchFamily="34" charset="0"/>
              <a:ea typeface="Galaxie Polaris Light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14299"/>
            <a:ext cx="9753600" cy="7315200"/>
          </a:xfrm>
          <a:prstGeom prst="rect">
            <a:avLst/>
          </a:prstGeom>
        </p:spPr>
      </p:pic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-1" y="0"/>
            <a:ext cx="3518705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Data Collection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" y="3867845"/>
            <a:ext cx="9753600" cy="353943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Traffic and pedestrian data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Used data from 7 different EIS’s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Supplemental Turning Movement Counts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Supplemental ATRs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MioVision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 Counts in some locations</a:t>
            </a:r>
            <a:endParaRPr lang="en-US" sz="2800" dirty="0">
              <a:solidFill>
                <a:schemeClr val="bg1"/>
              </a:solidFill>
              <a:latin typeface="Calibri" pitchFamily="34" charset="0"/>
              <a:ea typeface="Galaxie Polaris Light" pitchFamily="34" charset="0"/>
              <a:cs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Speed Data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From EIS’s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Supplemented with Taxi GPS</a:t>
            </a:r>
            <a:endParaRPr lang="en-US" sz="2800" dirty="0">
              <a:solidFill>
                <a:schemeClr val="bg1"/>
              </a:solidFill>
              <a:latin typeface="Calibri" pitchFamily="34" charset="0"/>
              <a:ea typeface="Galaxie Polaris Ligh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64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-1" y="0"/>
            <a:ext cx="5987846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Modeled Using </a:t>
            </a:r>
            <a:r>
              <a:rPr lang="en-US" sz="36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SimTraffic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72055" y="878205"/>
            <a:ext cx="4486345" cy="6894195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Network must extend to bottleneck of Lincoln Tunnel</a:t>
            </a:r>
            <a:endParaRPr lang="en-US" sz="2600" dirty="0">
              <a:solidFill>
                <a:schemeClr val="bg1"/>
              </a:solidFill>
              <a:latin typeface="Calibri" pitchFamily="34" charset="0"/>
              <a:ea typeface="Galaxie Polaris Light" pitchFamily="34" charset="0"/>
              <a:cs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To account for downstream congestion, must use demand volume, not processed volume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Limitations of model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Max allowable crosswalk volume 1700 </a:t>
            </a:r>
            <a:r>
              <a:rPr lang="en-US" sz="2600" dirty="0" err="1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ped</a:t>
            </a: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/</a:t>
            </a:r>
            <a:r>
              <a:rPr lang="en-US" sz="2600" dirty="0" err="1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hr</a:t>
            </a:r>
            <a:endParaRPr lang="en-US" sz="2600" dirty="0" smtClean="0">
              <a:solidFill>
                <a:schemeClr val="bg1"/>
              </a:solidFill>
              <a:latin typeface="Calibri" pitchFamily="34" charset="0"/>
              <a:ea typeface="Galaxie Polaris Light" pitchFamily="34" charset="0"/>
              <a:cs typeface="Calibri" pitchFamily="34" charset="0"/>
            </a:endParaRPr>
          </a:p>
          <a:p>
            <a:pPr marL="793750" lvl="1" indent="-285750"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Aggressive driving</a:t>
            </a:r>
          </a:p>
          <a:p>
            <a:pPr marL="1303338" lvl="2" indent="-285750"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Merging</a:t>
            </a:r>
          </a:p>
          <a:p>
            <a:pPr marL="1303338" lvl="2" indent="-285750"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Finding Gaps</a:t>
            </a:r>
          </a:p>
          <a:p>
            <a:pPr marL="1303338" lvl="2" indent="-285750"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Getting into proper lane at the last second</a:t>
            </a:r>
          </a:p>
          <a:p>
            <a:pPr marL="1303338" lvl="2" indent="-285750"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Turning onto a congested link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0799" r="61731" b="6488"/>
          <a:stretch/>
        </p:blipFill>
        <p:spPr bwMode="auto">
          <a:xfrm>
            <a:off x="0" y="1315066"/>
            <a:ext cx="5440101" cy="584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810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-1" y="0"/>
            <a:ext cx="8366761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Baseline Condition Average Travel Speeds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7912" r="3260" b="82708"/>
          <a:stretch/>
        </p:blipFill>
        <p:spPr bwMode="auto">
          <a:xfrm>
            <a:off x="-1" y="863600"/>
            <a:ext cx="10058401" cy="73905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0" t="17292" r="8851" b="12204"/>
          <a:stretch/>
        </p:blipFill>
        <p:spPr bwMode="auto">
          <a:xfrm>
            <a:off x="2689122" y="1602658"/>
            <a:ext cx="4852220" cy="616974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0778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3126"/>
            <a:ext cx="9753600" cy="7315200"/>
          </a:xfrm>
          <a:prstGeom prst="rect">
            <a:avLst/>
          </a:prstGeom>
        </p:spPr>
      </p:pic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-1" y="0"/>
            <a:ext cx="4011562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 Improvements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4903" y="870522"/>
            <a:ext cx="8106697" cy="2554545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Signal Timing adjustments to protect pedestrians</a:t>
            </a:r>
            <a:endParaRPr lang="en-US" sz="3200" dirty="0">
              <a:solidFill>
                <a:schemeClr val="bg1"/>
              </a:solidFill>
              <a:latin typeface="Calibri" pitchFamily="34" charset="0"/>
              <a:ea typeface="Galaxie Polaris Light" pitchFamily="34" charset="0"/>
              <a:cs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Bike Lanes on 8</a:t>
            </a:r>
            <a:r>
              <a:rPr lang="en-US" sz="3200" baseline="300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th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 &amp; 9</a:t>
            </a:r>
            <a:r>
              <a:rPr lang="en-US" sz="3200" baseline="300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th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 Avenues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36</a:t>
            </a:r>
            <a:r>
              <a:rPr lang="en-US" sz="3200" baseline="300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th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 &amp; 9</a:t>
            </a:r>
            <a:r>
              <a:rPr lang="en-US" sz="3200" baseline="300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th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 Canoe Project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Turn ban at 37</a:t>
            </a:r>
            <a:r>
              <a:rPr lang="en-US" sz="3200" baseline="300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th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 &amp; 9th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4903" y="3975057"/>
            <a:ext cx="8106697" cy="584775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Show 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Incremental Effect and Cumulative Effect</a:t>
            </a:r>
          </a:p>
        </p:txBody>
      </p:sp>
    </p:spTree>
    <p:extLst>
      <p:ext uri="{BB962C8B-B14F-4D97-AF65-F5344CB8AC3E}">
        <p14:creationId xmlns:p14="http://schemas.microsoft.com/office/powerpoint/2010/main" val="1776588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r="44467" b="1442"/>
          <a:stretch/>
        </p:blipFill>
        <p:spPr>
          <a:xfrm>
            <a:off x="512351" y="1244953"/>
            <a:ext cx="2341885" cy="528637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r="44467" b="1442"/>
          <a:stretch/>
        </p:blipFill>
        <p:spPr>
          <a:xfrm>
            <a:off x="3858768" y="1244953"/>
            <a:ext cx="2341884" cy="52863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r="44201" b="1369"/>
          <a:stretch/>
        </p:blipFill>
        <p:spPr>
          <a:xfrm>
            <a:off x="7214616" y="1244954"/>
            <a:ext cx="2351316" cy="5286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14"/>
          <p:cNvSpPr>
            <a:spLocks noChangeArrowheads="1"/>
          </p:cNvSpPr>
          <p:nvPr/>
        </p:nvSpPr>
        <p:spPr bwMode="auto">
          <a:xfrm>
            <a:off x="-1" y="0"/>
            <a:ext cx="10058401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Improvement 1:Signal Timing to Protect Pedestrians</a:t>
            </a:r>
            <a:endParaRPr lang="en-US" sz="3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" y="893170"/>
            <a:ext cx="2351316" cy="338554"/>
          </a:xfrm>
          <a:prstGeom prst="rect">
            <a:avLst/>
          </a:prstGeom>
          <a:solidFill>
            <a:srgbClr val="000000">
              <a:alpha val="75000"/>
            </a:srgbClr>
          </a:solidFill>
          <a:effectLst/>
        </p:spPr>
        <p:txBody>
          <a:bodyPr wrap="square" rtlCol="0">
            <a:spAutoFit/>
          </a:bodyPr>
          <a:lstStyle/>
          <a:p>
            <a:pPr marL="0" lvl="1" indent="0" algn="ctr"/>
            <a:r>
              <a:rPr lang="en-US" sz="1600" b="1" dirty="0" smtClean="0">
                <a:solidFill>
                  <a:schemeClr val="bg1"/>
                </a:solidFill>
              </a:rPr>
              <a:t>NO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IMPROVEMENT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14616" y="906399"/>
            <a:ext cx="2351316" cy="338554"/>
          </a:xfrm>
          <a:prstGeom prst="rect">
            <a:avLst/>
          </a:prstGeom>
          <a:solidFill>
            <a:srgbClr val="000000">
              <a:alpha val="75000"/>
            </a:srgbClr>
          </a:solidFill>
          <a:effectLst/>
        </p:spPr>
        <p:txBody>
          <a:bodyPr wrap="square" rtlCol="0">
            <a:spAutoFit/>
          </a:bodyPr>
          <a:lstStyle/>
          <a:p>
            <a:pPr marL="0" lvl="1" indent="0" algn="ctr"/>
            <a:r>
              <a:rPr lang="en-US" sz="1600" b="1" dirty="0" smtClean="0">
                <a:solidFill>
                  <a:schemeClr val="bg1"/>
                </a:solidFill>
              </a:rPr>
              <a:t>SPLIT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8768" y="890449"/>
            <a:ext cx="2351316" cy="338554"/>
          </a:xfrm>
          <a:prstGeom prst="rect">
            <a:avLst/>
          </a:prstGeom>
          <a:solidFill>
            <a:srgbClr val="000000">
              <a:alpha val="75000"/>
            </a:srgbClr>
          </a:solidFill>
          <a:effectLst/>
        </p:spPr>
        <p:txBody>
          <a:bodyPr wrap="square" rtlCol="0">
            <a:spAutoFit/>
          </a:bodyPr>
          <a:lstStyle/>
          <a:p>
            <a:pPr marL="0" lvl="1" indent="0" algn="ctr"/>
            <a:r>
              <a:rPr lang="en-US" sz="1600" b="1" dirty="0" smtClean="0">
                <a:solidFill>
                  <a:schemeClr val="bg1"/>
                </a:solidFill>
              </a:rPr>
              <a:t>LPI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666" y="6531329"/>
            <a:ext cx="3163824" cy="523220"/>
          </a:xfrm>
          <a:prstGeom prst="rect">
            <a:avLst/>
          </a:prstGeom>
          <a:solidFill>
            <a:srgbClr val="000000">
              <a:alpha val="50000"/>
            </a:srgbClr>
          </a:solidFill>
          <a:effectLst/>
        </p:spPr>
        <p:txBody>
          <a:bodyPr wrap="square" rtlCol="0">
            <a:spAutoFit/>
          </a:bodyPr>
          <a:lstStyle/>
          <a:p>
            <a:pPr marL="182880" lvl="1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Conflict between pedestrians and turning vehicles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2514" y="6559073"/>
            <a:ext cx="3163824" cy="523220"/>
          </a:xfrm>
          <a:prstGeom prst="rect">
            <a:avLst/>
          </a:prstGeom>
          <a:solidFill>
            <a:srgbClr val="000000">
              <a:alpha val="50000"/>
            </a:srgbClr>
          </a:solidFill>
          <a:effectLst/>
        </p:spPr>
        <p:txBody>
          <a:bodyPr wrap="square" rtlCol="0">
            <a:spAutoFit/>
          </a:bodyPr>
          <a:lstStyle/>
          <a:p>
            <a:pPr marL="182880" lvl="1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Pedestrians get a 7 sec head start before conflict with turning vehicles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49142" y="6531329"/>
            <a:ext cx="3163824" cy="1169551"/>
          </a:xfrm>
          <a:prstGeom prst="rect">
            <a:avLst/>
          </a:prstGeom>
          <a:solidFill>
            <a:srgbClr val="000000">
              <a:alpha val="50000"/>
            </a:srgbClr>
          </a:solidFill>
          <a:effectLst/>
        </p:spPr>
        <p:txBody>
          <a:bodyPr wrap="square" rtlCol="0">
            <a:spAutoFit/>
          </a:bodyPr>
          <a:lstStyle/>
          <a:p>
            <a:pPr marL="182880" lvl="1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Less crossing time but conflict free</a:t>
            </a:r>
          </a:p>
          <a:p>
            <a:pPr marL="182880" lvl="1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Less time for turning vehicles</a:t>
            </a:r>
          </a:p>
          <a:p>
            <a:pPr marL="182880" lvl="1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Need to remove parking</a:t>
            </a:r>
          </a:p>
          <a:p>
            <a:pPr marL="182880" lvl="1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High rate of non-compliance  (</a:t>
            </a:r>
            <a:r>
              <a:rPr lang="en-US" sz="1400" dirty="0" err="1" smtClean="0">
                <a:solidFill>
                  <a:schemeClr val="bg1"/>
                </a:solidFill>
              </a:rPr>
              <a:t>peds</a:t>
            </a:r>
            <a:r>
              <a:rPr lang="en-US" sz="1400" dirty="0" smtClean="0">
                <a:solidFill>
                  <a:schemeClr val="bg1"/>
                </a:solidFill>
              </a:rPr>
              <a:t> and vehicles)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44" b="20625"/>
          <a:stretch/>
        </p:blipFill>
        <p:spPr>
          <a:xfrm>
            <a:off x="525704" y="1244954"/>
            <a:ext cx="2328532" cy="42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07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-1" y="0"/>
            <a:ext cx="8692588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Effect of 2012 Signal Timing Improvements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8826" r="3682" b="4741"/>
          <a:stretch/>
        </p:blipFill>
        <p:spPr bwMode="auto">
          <a:xfrm>
            <a:off x="0" y="863600"/>
            <a:ext cx="10058400" cy="69088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5810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9530" r="967" b="34022"/>
          <a:stretch/>
        </p:blipFill>
        <p:spPr bwMode="auto">
          <a:xfrm>
            <a:off x="0" y="856830"/>
            <a:ext cx="9958088" cy="4606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-1" y="0"/>
            <a:ext cx="9625782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Improvement 2: Bike Lanes on 8</a:t>
            </a:r>
            <a:r>
              <a:rPr lang="en-US" sz="36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&amp; 9</a:t>
            </a:r>
            <a:r>
              <a:rPr lang="en-US" sz="36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Avenues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463554"/>
            <a:ext cx="9958088" cy="230832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Parking protected bike lane on left side, with floating parking lanes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Left turn bays every other block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Retains same number of travel lanes, but narrower from 12’ to 10’ or 11’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Concrete pedestrian islands effectively reduces crossing distance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Removal of 76 parking spaces each on 8</a:t>
            </a:r>
            <a:r>
              <a:rPr lang="en-US" sz="2400" baseline="300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th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 &amp; 9</a:t>
            </a:r>
            <a:r>
              <a:rPr lang="en-US" sz="2400" baseline="300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th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 Avenues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Outreach effort to merchants assures sufficient loading zones provided </a:t>
            </a:r>
          </a:p>
        </p:txBody>
      </p:sp>
    </p:spTree>
    <p:extLst>
      <p:ext uri="{BB962C8B-B14F-4D97-AF65-F5344CB8AC3E}">
        <p14:creationId xmlns:p14="http://schemas.microsoft.com/office/powerpoint/2010/main" val="1757491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-1" y="0"/>
            <a:ext cx="6285054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Effect of Bike Lanes on Traffic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8358" r="2151" b="16112"/>
          <a:stretch/>
        </p:blipFill>
        <p:spPr bwMode="auto">
          <a:xfrm>
            <a:off x="0" y="863600"/>
            <a:ext cx="10058399" cy="69088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5089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0" y="0"/>
            <a:ext cx="7060557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Discontinuous Sidewalk on 9</a:t>
            </a:r>
            <a:r>
              <a:rPr lang="en-US" sz="36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Ave 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29188" r="43729" b="11094"/>
          <a:stretch/>
        </p:blipFill>
        <p:spPr>
          <a:xfrm>
            <a:off x="648181" y="863600"/>
            <a:ext cx="7615186" cy="690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7799114">
            <a:off x="5735255" y="2055661"/>
            <a:ext cx="1377387" cy="37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 Av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727710">
            <a:off x="979989" y="4002139"/>
            <a:ext cx="1377387" cy="37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 36 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727710">
            <a:off x="780040" y="2750468"/>
            <a:ext cx="220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 Lincoln Tunnel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88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33435" r="16827" b="37959"/>
          <a:stretch/>
        </p:blipFill>
        <p:spPr bwMode="auto">
          <a:xfrm>
            <a:off x="0" y="863600"/>
            <a:ext cx="10058400" cy="5305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0" y="0"/>
            <a:ext cx="7060557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Discontinuous Sidewalk on 9</a:t>
            </a:r>
            <a:r>
              <a:rPr lang="en-US" sz="36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Ave 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8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-1" y="0"/>
            <a:ext cx="3779521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Study Area</a:t>
            </a:r>
            <a:endParaRPr lang="en-US" sz="4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5888037" y="1577975"/>
            <a:ext cx="1008063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t="18132" r="61044" b="5655"/>
          <a:stretch/>
        </p:blipFill>
        <p:spPr bwMode="auto">
          <a:xfrm>
            <a:off x="4023359" y="863600"/>
            <a:ext cx="6035041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2" t="27311" r="79435" b="13900"/>
          <a:stretch/>
        </p:blipFill>
        <p:spPr bwMode="auto">
          <a:xfrm>
            <a:off x="319314" y="1577975"/>
            <a:ext cx="2032001" cy="573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253163" y="2871788"/>
            <a:ext cx="695325" cy="3714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343650" y="3243263"/>
            <a:ext cx="604838" cy="11477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648325" y="4019550"/>
            <a:ext cx="695325" cy="3714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648325" y="2871788"/>
            <a:ext cx="604838" cy="11477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461504" y="1389888"/>
            <a:ext cx="170992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MANHATTAN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 rot="17917300">
            <a:off x="5691200" y="1673639"/>
            <a:ext cx="1627632" cy="36933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Hudson R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23232" y="1445309"/>
            <a:ext cx="1189101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NEW</a:t>
            </a:r>
          </a:p>
          <a:p>
            <a:pPr algn="ctr"/>
            <a:r>
              <a:rPr lang="en-US" b="1" dirty="0" smtClean="0"/>
              <a:t>JERSEY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 rot="17917300">
            <a:off x="7372637" y="4683826"/>
            <a:ext cx="963460" cy="36933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East R</a:t>
            </a:r>
            <a:endParaRPr lang="en-US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8761476" y="4384683"/>
            <a:ext cx="1196340" cy="369332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QUEENS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163306" y="6228723"/>
            <a:ext cx="1196340" cy="369332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BKLYN</a:t>
            </a:r>
            <a:endParaRPr lang="en-US" b="1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343650" y="3235601"/>
            <a:ext cx="604838" cy="11477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53163" y="2865446"/>
            <a:ext cx="695325" cy="3714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648325" y="2865446"/>
            <a:ext cx="604838" cy="11477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48325" y="4013208"/>
            <a:ext cx="695325" cy="3714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87435">
            <a:off x="5050121" y="2963644"/>
            <a:ext cx="1002059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LINCOLN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 rot="1687435">
            <a:off x="5020143" y="3397029"/>
            <a:ext cx="643109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TUN</a:t>
            </a:r>
            <a:endParaRPr lang="en-US" sz="1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3" grpId="0" animBg="1"/>
      <p:bldP spid="14" grpId="0" animBg="1"/>
      <p:bldP spid="15" grpId="0" animBg="1"/>
      <p:bldP spid="17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78" y="1046062"/>
            <a:ext cx="8864922" cy="6629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0" y="0"/>
            <a:ext cx="7060557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Discontinuous Sidewalk on 9</a:t>
            </a:r>
            <a:r>
              <a:rPr lang="en-US" sz="36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Ave 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39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0" y="0"/>
            <a:ext cx="9317620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Imp 3:“Canoe” Design with New Signalized Crosswalk</a:t>
            </a:r>
            <a:endParaRPr lang="en-US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6"/>
          <a:stretch/>
        </p:blipFill>
        <p:spPr>
          <a:xfrm>
            <a:off x="0" y="1125284"/>
            <a:ext cx="10058400" cy="60048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2" r="-1" b="7736"/>
          <a:stretch/>
        </p:blipFill>
        <p:spPr>
          <a:xfrm>
            <a:off x="4039565" y="1125281"/>
            <a:ext cx="6018835" cy="6004877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024524" y="1432688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PROPOSED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19524" y="1433492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EXISTING</a:t>
            </a:r>
          </a:p>
        </p:txBody>
      </p:sp>
      <p:pic>
        <p:nvPicPr>
          <p:cNvPr id="12" name="Picture 10" descr="Ramp C ex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" r="73486" b="31372"/>
          <a:stretch>
            <a:fillRect/>
          </a:stretch>
        </p:blipFill>
        <p:spPr bwMode="auto">
          <a:xfrm>
            <a:off x="49674" y="1774042"/>
            <a:ext cx="184785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Ramp C prop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" r="72348"/>
          <a:stretch/>
        </p:blipFill>
        <p:spPr bwMode="auto">
          <a:xfrm>
            <a:off x="1948324" y="1738292"/>
            <a:ext cx="1905000" cy="52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24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0" y="0"/>
            <a:ext cx="7060557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Effect of “Canoe”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8492" r="1606" b="11871"/>
          <a:stretch/>
        </p:blipFill>
        <p:spPr bwMode="auto">
          <a:xfrm>
            <a:off x="0" y="863600"/>
            <a:ext cx="10058400" cy="690880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1424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0" y="0"/>
            <a:ext cx="9615948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Improvement 4: Turn Ban from W 37</a:t>
            </a:r>
            <a:r>
              <a:rPr lang="en-US" sz="34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St to Ramp</a:t>
            </a:r>
            <a:endParaRPr lang="en-US" sz="3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046480"/>
            <a:ext cx="7815262" cy="6360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551030" y="7013448"/>
            <a:ext cx="1682308" cy="3938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/>
                <a:ea typeface="Times New Roman"/>
              </a:rPr>
              <a:t>Diverted Flow</a:t>
            </a:r>
          </a:p>
        </p:txBody>
      </p:sp>
    </p:spTree>
    <p:extLst>
      <p:ext uri="{BB962C8B-B14F-4D97-AF65-F5344CB8AC3E}">
        <p14:creationId xmlns:p14="http://schemas.microsoft.com/office/powerpoint/2010/main" val="2118968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0" y="0"/>
            <a:ext cx="8991599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Sign for Turn Ban at WB Approach 37</a:t>
            </a:r>
            <a:r>
              <a:rPr lang="en-US" sz="36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&amp; 9</a:t>
            </a:r>
            <a:r>
              <a:rPr lang="en-US" sz="36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551030" y="7013448"/>
            <a:ext cx="1682308" cy="3938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/>
                <a:ea typeface="Times New Roman"/>
              </a:rPr>
              <a:t>Diverted Flow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3854" r="25426" b="4655"/>
          <a:stretch>
            <a:fillRect/>
          </a:stretch>
        </p:blipFill>
        <p:spPr bwMode="auto">
          <a:xfrm>
            <a:off x="1451538" y="1064260"/>
            <a:ext cx="6781800" cy="670814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1879155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7431" r="1741" b="9381"/>
          <a:stretch/>
        </p:blipFill>
        <p:spPr bwMode="auto">
          <a:xfrm>
            <a:off x="1" y="863600"/>
            <a:ext cx="10058399" cy="690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144" name="AutoShape 14"/>
          <p:cNvSpPr>
            <a:spLocks noChangeArrowheads="1"/>
          </p:cNvSpPr>
          <p:nvPr/>
        </p:nvSpPr>
        <p:spPr bwMode="auto">
          <a:xfrm>
            <a:off x="1" y="0"/>
            <a:ext cx="6435524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Effect of Turn Ban at 37</a:t>
            </a:r>
            <a:r>
              <a:rPr lang="en-US" sz="36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&amp; 9</a:t>
            </a:r>
            <a:r>
              <a:rPr lang="en-US" sz="36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87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4"/>
          <p:cNvSpPr>
            <a:spLocks noChangeArrowheads="1"/>
          </p:cNvSpPr>
          <p:nvPr/>
        </p:nvSpPr>
        <p:spPr bwMode="auto">
          <a:xfrm>
            <a:off x="-4558" y="1746968"/>
            <a:ext cx="5260975" cy="1295400"/>
          </a:xfrm>
          <a:prstGeom prst="homePlate">
            <a:avLst>
              <a:gd name="adj" fmla="val 50804"/>
            </a:avLst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lIns="203765" tIns="50941" rIns="101882" bIns="50941"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Questions?</a:t>
            </a:r>
          </a:p>
        </p:txBody>
      </p:sp>
      <p:sp>
        <p:nvSpPr>
          <p:cNvPr id="14339" name="Oval 17"/>
          <p:cNvSpPr>
            <a:spLocks noChangeArrowheads="1"/>
          </p:cNvSpPr>
          <p:nvPr/>
        </p:nvSpPr>
        <p:spPr bwMode="auto">
          <a:xfrm>
            <a:off x="6176963" y="1136292"/>
            <a:ext cx="2827337" cy="2759075"/>
          </a:xfrm>
          <a:prstGeom prst="ellipse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 wrap="none" lIns="101882" tIns="50941" rIns="101882" bIns="50941" anchor="ctr"/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pitchFamily="34" charset="0"/>
                <a:ea typeface="GalaxiePolaris-Medium" charset="0"/>
                <a:cs typeface="Calibri" pitchFamily="34" charset="0"/>
              </a:rPr>
              <a:t>Thank</a:t>
            </a:r>
          </a:p>
          <a:p>
            <a:pPr algn="ctr"/>
            <a:r>
              <a:rPr lang="en-US" sz="4400">
                <a:solidFill>
                  <a:schemeClr val="bg1"/>
                </a:solidFill>
                <a:latin typeface="Calibri" pitchFamily="34" charset="0"/>
                <a:ea typeface="GalaxiePolaris-Medium" charset="0"/>
                <a:cs typeface="Calibri" pitchFamily="34" charset="0"/>
              </a:rPr>
              <a:t>You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670323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Gregory Haas   </a:t>
            </a:r>
            <a:r>
              <a:rPr lang="en-US" sz="2800" dirty="0" smtClean="0">
                <a:solidFill>
                  <a:schemeClr val="bg1"/>
                </a:solidFill>
                <a:hlinkClick r:id="rId2"/>
              </a:rPr>
              <a:t>ghaas@dot.nyc.gov</a:t>
            </a:r>
            <a:r>
              <a:rPr lang="en-US" sz="2800" dirty="0" smtClean="0">
                <a:solidFill>
                  <a:schemeClr val="bg1"/>
                </a:solidFill>
              </a:rPr>
              <a:t>   (212) 839-7759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5888037" y="1577975"/>
            <a:ext cx="1008063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6" t="32081" r="7961" b="30604"/>
          <a:stretch/>
        </p:blipFill>
        <p:spPr bwMode="auto">
          <a:xfrm>
            <a:off x="140661" y="1377387"/>
            <a:ext cx="4500787" cy="6180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-1" y="0"/>
            <a:ext cx="3779521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Study Area</a:t>
            </a:r>
            <a:endParaRPr lang="en-US" sz="4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1448" y="1221565"/>
            <a:ext cx="5416952" cy="680186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0.8 square miles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142 signalized intersections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Trip generators within study area: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Port Authority Bus terminal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Javits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 Convention Center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Manhattan Cruise Terminal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USS Intrepid Museum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Theater Row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Restaurant Row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Hudson River Greenway Bike Path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Caemmerer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 Rail Yards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Quill Bus Depot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US Postal Service Complex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Distribution Centers for 3 major parcel delivery companies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37,000 residents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96,000 workers</a:t>
            </a:r>
          </a:p>
          <a:p>
            <a:pPr marL="793750" lvl="1" indent="-285750">
              <a:buFont typeface="Arial" charset="0"/>
              <a:buChar char="•"/>
            </a:pPr>
            <a:endParaRPr lang="en-US" sz="2800" dirty="0">
              <a:solidFill>
                <a:schemeClr val="bg1"/>
              </a:solidFill>
              <a:latin typeface="Calibri" pitchFamily="34" charset="0"/>
              <a:ea typeface="Galaxie Polaris Ligh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96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5888037" y="1577975"/>
            <a:ext cx="1008063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-1" y="0"/>
            <a:ext cx="3779521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Study Area</a:t>
            </a:r>
            <a:endParaRPr lang="en-US" sz="4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1448" y="1221565"/>
            <a:ext cx="5416952" cy="415498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Adjacent to the study area to the east: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Theater District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Times Square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Garment District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Penn Station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Madison Square Garden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To the north: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Lincoln Center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Upper West Side neighborhood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To the south: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Chelsea neighborhood</a:t>
            </a:r>
            <a:endParaRPr lang="en-US" sz="2400" dirty="0">
              <a:solidFill>
                <a:schemeClr val="bg1"/>
              </a:solidFill>
              <a:latin typeface="Calibri" pitchFamily="34" charset="0"/>
              <a:ea typeface="Galaxie Polaris Light" pitchFamily="34" charset="0"/>
              <a:cs typeface="Calibri" pitchFamily="34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6" t="32081" r="7961" b="30604"/>
          <a:stretch/>
        </p:blipFill>
        <p:spPr bwMode="auto">
          <a:xfrm>
            <a:off x="140661" y="1377387"/>
            <a:ext cx="4500787" cy="6180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6053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27722" r="58494" b="26707"/>
          <a:stretch/>
        </p:blipFill>
        <p:spPr>
          <a:xfrm>
            <a:off x="830316" y="999353"/>
            <a:ext cx="3519462" cy="6590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27722" r="12113" b="26707"/>
          <a:stretch/>
        </p:blipFill>
        <p:spPr>
          <a:xfrm>
            <a:off x="830316" y="999352"/>
            <a:ext cx="8702565" cy="6590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91" y="999354"/>
            <a:ext cx="5092646" cy="6590483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5888037" y="1577975"/>
            <a:ext cx="1008063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-1" y="0"/>
            <a:ext cx="3779521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Study Area</a:t>
            </a:r>
            <a:endParaRPr lang="en-US" sz="4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48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18872"/>
            <a:ext cx="9753600" cy="73152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AutoShape 14"/>
          <p:cNvSpPr>
            <a:spLocks noChangeArrowheads="1"/>
          </p:cNvSpPr>
          <p:nvPr/>
        </p:nvSpPr>
        <p:spPr bwMode="auto">
          <a:xfrm>
            <a:off x="-1" y="0"/>
            <a:ext cx="6782766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Effects of Lincoln Tunnel</a:t>
            </a:r>
            <a:endParaRPr lang="en-US" sz="4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596" y="3107625"/>
            <a:ext cx="9761804" cy="4832092"/>
          </a:xfrm>
          <a:prstGeom prst="rect">
            <a:avLst/>
          </a:prstGeom>
          <a:solidFill>
            <a:srgbClr val="000000">
              <a:alpha val="50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Biggest cause of congestion in the neighborhood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6 lanes of traffic in 3 tubes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Reversible middle tube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AM peak: 4 lanes inbound, 2 lanes outbound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PM peak: 2 lanes inbound, 4 lanes outbound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AOT: 3 lanes inbound, 3 lanes outbound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120,000 </a:t>
            </a:r>
            <a:r>
              <a:rPr lang="en-US" sz="2800" dirty="0" err="1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vpd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 ADT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Traffic worst during PM peak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Outbound capacity is 5200 </a:t>
            </a:r>
            <a:r>
              <a:rPr lang="en-US" sz="2800" dirty="0" err="1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vph</a:t>
            </a:r>
            <a:endParaRPr lang="en-US" sz="2800" dirty="0" smtClean="0">
              <a:solidFill>
                <a:schemeClr val="bg1"/>
              </a:solidFill>
              <a:latin typeface="Calibri" pitchFamily="34" charset="0"/>
              <a:ea typeface="Galaxie Polaris Light" pitchFamily="34" charset="0"/>
              <a:cs typeface="Calibri" pitchFamily="34" charset="0"/>
            </a:endParaRP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Excess demand at least another 2000 </a:t>
            </a:r>
            <a:r>
              <a:rPr lang="en-US" sz="2800" dirty="0" err="1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vph</a:t>
            </a:r>
            <a:endParaRPr lang="en-US" sz="2800" dirty="0" smtClean="0">
              <a:solidFill>
                <a:schemeClr val="bg1"/>
              </a:solidFill>
              <a:latin typeface="Calibri" pitchFamily="34" charset="0"/>
              <a:ea typeface="Galaxie Polaris Light" pitchFamily="34" charset="0"/>
              <a:cs typeface="Calibri" pitchFamily="34" charset="0"/>
            </a:endParaRPr>
          </a:p>
          <a:p>
            <a:pPr marL="793750" lvl="1" indent="-285750">
              <a:buFont typeface="Arial" charset="0"/>
              <a:buChar char="•"/>
            </a:pPr>
            <a:endParaRPr lang="en-US" sz="2800" dirty="0">
              <a:solidFill>
                <a:schemeClr val="bg1"/>
              </a:solidFill>
              <a:latin typeface="Calibri" pitchFamily="34" charset="0"/>
              <a:ea typeface="Galaxie Polaris Ligh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11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5888037" y="1577975"/>
            <a:ext cx="1008063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-1" y="0"/>
            <a:ext cx="6782766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Neighborhood Concerns</a:t>
            </a:r>
            <a:endParaRPr lang="en-US" sz="4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30082" r="11938" b="4698"/>
          <a:stretch/>
        </p:blipFill>
        <p:spPr>
          <a:xfrm>
            <a:off x="1076445" y="923430"/>
            <a:ext cx="6736465" cy="68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14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5888037" y="1577975"/>
            <a:ext cx="1008063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-1" y="0"/>
            <a:ext cx="5888038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Neighborhood Vision</a:t>
            </a:r>
            <a:endParaRPr lang="en-US" sz="4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837" y="863600"/>
            <a:ext cx="10677237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23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14300"/>
            <a:ext cx="9753600" cy="73152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7924800" y="74072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fld id="{01ED5081-C3CE-4A4A-9362-85FC2EE4B9D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AutoShape 14"/>
          <p:cNvSpPr>
            <a:spLocks noChangeArrowheads="1"/>
          </p:cNvSpPr>
          <p:nvPr/>
        </p:nvSpPr>
        <p:spPr bwMode="auto">
          <a:xfrm>
            <a:off x="-2" y="0"/>
            <a:ext cx="7755039" cy="863600"/>
          </a:xfrm>
          <a:prstGeom prst="homePlate">
            <a:avLst>
              <a:gd name="adj" fmla="val 50794"/>
            </a:avLst>
          </a:prstGeom>
          <a:solidFill>
            <a:srgbClr val="3399FF"/>
          </a:solidFill>
          <a:ln w="9525">
            <a:solidFill>
              <a:srgbClr val="2B83FF"/>
            </a:solidFill>
            <a:miter lim="800000"/>
            <a:headEnd/>
            <a:tailEnd/>
          </a:ln>
        </p:spPr>
        <p:txBody>
          <a:bodyPr wrap="none" lIns="305647" tIns="50941" rIns="101882" bIns="50941" anchor="ctr"/>
          <a:lstStyle/>
          <a:p>
            <a:r>
              <a:rPr lang="en-US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Reality of Traffic Congestion</a:t>
            </a:r>
            <a:endParaRPr lang="en-US" sz="4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" y="4352526"/>
            <a:ext cx="9753600" cy="3108543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Goal: Improve mobility, safety and quality of life for all street users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Pedestrians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Cyclists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Transit Users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Deliveries</a:t>
            </a:r>
          </a:p>
          <a:p>
            <a:pPr marL="7937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Galaxie Polaris Light" pitchFamily="34" charset="0"/>
                <a:cs typeface="Calibri" pitchFamily="34" charset="0"/>
              </a:rPr>
              <a:t>Motorists</a:t>
            </a:r>
            <a:endParaRPr lang="en-US" sz="2800" dirty="0">
              <a:solidFill>
                <a:schemeClr val="bg1"/>
              </a:solidFill>
              <a:latin typeface="Calibri" pitchFamily="34" charset="0"/>
              <a:ea typeface="Galaxie Polaris Ligh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77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03366"/>
      </a:dk1>
      <a:lt1>
        <a:srgbClr val="FFFFFF"/>
      </a:lt1>
      <a:dk2>
        <a:srgbClr val="336699"/>
      </a:dk2>
      <a:lt2>
        <a:srgbClr val="CCFFFF"/>
      </a:lt2>
      <a:accent1>
        <a:srgbClr val="3366CC"/>
      </a:accent1>
      <a:accent2>
        <a:srgbClr val="00B000"/>
      </a:accent2>
      <a:accent3>
        <a:srgbClr val="ADB8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3366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DB8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27001</TotalTime>
  <Words>634</Words>
  <Application>Microsoft Office PowerPoint</Application>
  <PresentationFormat>Custom</PresentationFormat>
  <Paragraphs>181</Paragraphs>
  <Slides>26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tishee</dc:creator>
  <cp:lastModifiedBy>Haas, Gregory</cp:lastModifiedBy>
  <cp:revision>1181</cp:revision>
  <cp:lastPrinted>2011-10-17T20:14:40Z</cp:lastPrinted>
  <dcterms:created xsi:type="dcterms:W3CDTF">2010-03-17T14:41:01Z</dcterms:created>
  <dcterms:modified xsi:type="dcterms:W3CDTF">2013-06-04T20:48:50Z</dcterms:modified>
</cp:coreProperties>
</file>