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9" r:id="rId3"/>
    <p:sldId id="274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0" r:id="rId14"/>
    <p:sldId id="267" r:id="rId15"/>
    <p:sldId id="268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46B"/>
    <a:srgbClr val="5E626A"/>
    <a:srgbClr val="5F636B"/>
    <a:srgbClr val="5F636D"/>
    <a:srgbClr val="5F6369"/>
    <a:srgbClr val="5D6167"/>
    <a:srgbClr val="5B5F65"/>
    <a:srgbClr val="595D63"/>
    <a:srgbClr val="5F6173"/>
    <a:srgbClr val="616471"/>
  </p:clrMru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ell\Local%20Settings\Temporary%20Internet%20Files\Content.Outlook\3EBCC7IV\WalkModel_v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ell\Local%20Settings\Temporary%20Internet%20Files\Content.Outlook\3EBCC7IV\WalkModel_v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ell\Local%20Settings\Temporary%20Internet%20Files\Content.Outlook\3EBCC7IV\WalkModel_v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ell\Local%20Settings\Temporary%20Internet%20Files\Content.Outlook\3EBCC7IV\WalkModel_v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4107427850294033"/>
          <c:y val="0.21755684822845056"/>
          <c:w val="0.82151074549004899"/>
          <c:h val="0.63674429643941288"/>
        </c:manualLayout>
      </c:layout>
      <c:lineChart>
        <c:grouping val="standard"/>
        <c:ser>
          <c:idx val="1"/>
          <c:order val="0"/>
          <c:tx>
            <c:strRef>
              <c:f>MSplit_HomeBased!$C$12</c:f>
              <c:strCache>
                <c:ptCount val="1"/>
                <c:pt idx="0">
                  <c:v>Auto</c:v>
                </c:pt>
              </c:strCache>
            </c:strRef>
          </c:tx>
          <c:spPr>
            <a:ln w="19050">
              <a:solidFill>
                <a:schemeClr val="bg2"/>
              </a:solidFill>
            </a:ln>
          </c:spPr>
          <c:marker>
            <c:symbol val="square"/>
            <c:size val="4"/>
            <c:spPr>
              <a:solidFill>
                <a:schemeClr val="bg2"/>
              </a:solidFill>
              <a:ln>
                <a:noFill/>
              </a:ln>
            </c:spPr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og"/>
          </c:trendline>
          <c:cat>
            <c:strRef>
              <c:f>MSplit_HomeBased!$E$3:$K$3</c:f>
              <c:strCache>
                <c:ptCount val="7"/>
                <c:pt idx="0">
                  <c:v>&gt;200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1000</c:v>
                </c:pt>
                <c:pt idx="6">
                  <c:v>1200+</c:v>
                </c:pt>
              </c:strCache>
            </c:strRef>
          </c:cat>
          <c:val>
            <c:numRef>
              <c:f>MSplit_HomeBased!$E$12:$K$12</c:f>
              <c:numCache>
                <c:formatCode>0%</c:formatCode>
                <c:ptCount val="7"/>
                <c:pt idx="0">
                  <c:v>0.80150257018584392</c:v>
                </c:pt>
                <c:pt idx="1">
                  <c:v>0.64126984126984166</c:v>
                </c:pt>
                <c:pt idx="2">
                  <c:v>0.56896551724137978</c:v>
                </c:pt>
                <c:pt idx="3">
                  <c:v>0.52380952380952384</c:v>
                </c:pt>
                <c:pt idx="4">
                  <c:v>0.49655172413793108</c:v>
                </c:pt>
                <c:pt idx="5">
                  <c:v>0.38297872340425576</c:v>
                </c:pt>
                <c:pt idx="6">
                  <c:v>0.45061728395061751</c:v>
                </c:pt>
              </c:numCache>
            </c:numRef>
          </c:val>
        </c:ser>
        <c:marker val="1"/>
        <c:axId val="92359680"/>
        <c:axId val="92492544"/>
      </c:lineChart>
      <c:catAx>
        <c:axId val="92359680"/>
        <c:scaling>
          <c:orientation val="minMax"/>
        </c:scaling>
        <c:axPos val="b"/>
        <c:numFmt formatCode="#,##0" sourceLinked="1"/>
        <c:tickLblPos val="nextTo"/>
        <c:crossAx val="92492544"/>
        <c:crosses val="autoZero"/>
        <c:auto val="1"/>
        <c:lblAlgn val="ctr"/>
        <c:lblOffset val="100"/>
        <c:noMultiLvlLbl val="1"/>
      </c:catAx>
      <c:valAx>
        <c:axId val="92492544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9235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47045930846364"/>
          <c:y val="0.2490907322240177"/>
          <c:w val="0.34694128360082893"/>
          <c:h val="0.15960851496171075"/>
        </c:manualLayout>
      </c:layout>
      <c:overlay val="1"/>
    </c:legend>
    <c:plotVisOnly val="1"/>
    <c:dispBlanksAs val="gap"/>
  </c:chart>
  <c:spPr>
    <a:solidFill>
      <a:schemeClr val="lt1"/>
    </a:solidFill>
    <a:ln w="127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1064607308701802"/>
          <c:y val="0.24251425468368179"/>
          <c:w val="0.8158380202474691"/>
          <c:h val="0.65064599171894866"/>
        </c:manualLayout>
      </c:layout>
      <c:lineChart>
        <c:grouping val="standard"/>
        <c:ser>
          <c:idx val="1"/>
          <c:order val="0"/>
          <c:tx>
            <c:strRef>
              <c:f>MSplit_HomeBased!$C$13</c:f>
              <c:strCache>
                <c:ptCount val="1"/>
                <c:pt idx="0">
                  <c:v>Transit</c:v>
                </c:pt>
              </c:strCache>
            </c:strRef>
          </c:tx>
          <c:spPr>
            <a:ln w="19050">
              <a:solidFill>
                <a:schemeClr val="bg2"/>
              </a:solidFill>
            </a:ln>
          </c:spPr>
          <c:marker>
            <c:symbol val="square"/>
            <c:size val="4"/>
            <c:spPr>
              <a:solidFill>
                <a:schemeClr val="bg2"/>
              </a:solidFill>
              <a:ln>
                <a:noFill/>
              </a:ln>
            </c:spPr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og"/>
          </c:trendline>
          <c:cat>
            <c:strRef>
              <c:f>MSplit_HomeBased!$E$3:$K$3</c:f>
              <c:strCache>
                <c:ptCount val="7"/>
                <c:pt idx="0">
                  <c:v>&gt;200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1000</c:v>
                </c:pt>
                <c:pt idx="6">
                  <c:v>1200+</c:v>
                </c:pt>
              </c:strCache>
            </c:strRef>
          </c:cat>
          <c:val>
            <c:numRef>
              <c:f>MSplit_HomeBased!$E$13:$K$13</c:f>
              <c:numCache>
                <c:formatCode>0%</c:formatCode>
                <c:ptCount val="7"/>
                <c:pt idx="0">
                  <c:v>0.12969553183076321</c:v>
                </c:pt>
                <c:pt idx="1">
                  <c:v>0.23809523809523825</c:v>
                </c:pt>
                <c:pt idx="2">
                  <c:v>0.26724137931034481</c:v>
                </c:pt>
                <c:pt idx="3">
                  <c:v>0.2</c:v>
                </c:pt>
                <c:pt idx="4">
                  <c:v>0.21379310344827598</c:v>
                </c:pt>
                <c:pt idx="5">
                  <c:v>0.46808510638297895</c:v>
                </c:pt>
                <c:pt idx="6">
                  <c:v>0.32098765432098791</c:v>
                </c:pt>
              </c:numCache>
            </c:numRef>
          </c:val>
        </c:ser>
        <c:marker val="1"/>
        <c:axId val="92521600"/>
        <c:axId val="92523136"/>
      </c:lineChart>
      <c:catAx>
        <c:axId val="92521600"/>
        <c:scaling>
          <c:orientation val="minMax"/>
        </c:scaling>
        <c:axPos val="b"/>
        <c:numFmt formatCode="#,##0" sourceLinked="1"/>
        <c:tickLblPos val="nextTo"/>
        <c:crossAx val="92523136"/>
        <c:crosses val="autoZero"/>
        <c:auto val="1"/>
        <c:lblAlgn val="ctr"/>
        <c:lblOffset val="100"/>
        <c:noMultiLvlLbl val="1"/>
      </c:catAx>
      <c:valAx>
        <c:axId val="9252313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9252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956862745098038"/>
          <c:y val="0.25755332688148375"/>
          <c:w val="0.37239215686274535"/>
          <c:h val="0.20929010482487037"/>
        </c:manualLayout>
      </c:layout>
      <c:overlay val="1"/>
    </c:legend>
    <c:plotVisOnly val="1"/>
    <c:dispBlanksAs val="gap"/>
  </c:chart>
  <c:spPr>
    <a:solidFill>
      <a:schemeClr val="lt1"/>
    </a:solidFill>
    <a:ln w="127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4139539910452378"/>
          <c:y val="0.2480573125080677"/>
          <c:w val="0.78774185579743705"/>
          <c:h val="0.58572479669549515"/>
        </c:manualLayout>
      </c:layout>
      <c:lineChart>
        <c:grouping val="standard"/>
        <c:ser>
          <c:idx val="1"/>
          <c:order val="0"/>
          <c:tx>
            <c:strRef>
              <c:f>MSplit_HomeBased!$C$14</c:f>
              <c:strCache>
                <c:ptCount val="1"/>
                <c:pt idx="0">
                  <c:v>Walk</c:v>
                </c:pt>
              </c:strCache>
            </c:strRef>
          </c:tx>
          <c:spPr>
            <a:ln w="19050">
              <a:solidFill>
                <a:schemeClr val="bg2"/>
              </a:solidFill>
            </a:ln>
          </c:spPr>
          <c:marker>
            <c:symbol val="square"/>
            <c:size val="4"/>
            <c:spPr>
              <a:solidFill>
                <a:schemeClr val="bg2"/>
              </a:solidFill>
              <a:ln>
                <a:noFill/>
              </a:ln>
            </c:spPr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og"/>
          </c:trendline>
          <c:cat>
            <c:strRef>
              <c:f>MSplit_HomeBased!$E$3:$K$3</c:f>
              <c:strCache>
                <c:ptCount val="7"/>
                <c:pt idx="0">
                  <c:v>&gt;200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1000</c:v>
                </c:pt>
                <c:pt idx="6">
                  <c:v>1200+</c:v>
                </c:pt>
              </c:strCache>
            </c:strRef>
          </c:cat>
          <c:val>
            <c:numRef>
              <c:f>MSplit_HomeBased!$E$14:$K$14</c:f>
              <c:numCache>
                <c:formatCode>0%</c:formatCode>
                <c:ptCount val="7"/>
                <c:pt idx="0">
                  <c:v>6.2475286674574901E-2</c:v>
                </c:pt>
                <c:pt idx="1">
                  <c:v>0.1111111111111111</c:v>
                </c:pt>
                <c:pt idx="2">
                  <c:v>0.14655172413793111</c:v>
                </c:pt>
                <c:pt idx="3">
                  <c:v>0.24761904761904771</c:v>
                </c:pt>
                <c:pt idx="4">
                  <c:v>0.28965517241379313</c:v>
                </c:pt>
                <c:pt idx="5">
                  <c:v>0.14893617021276603</c:v>
                </c:pt>
                <c:pt idx="6">
                  <c:v>0.22222222222222221</c:v>
                </c:pt>
              </c:numCache>
            </c:numRef>
          </c:val>
        </c:ser>
        <c:marker val="1"/>
        <c:axId val="92572672"/>
        <c:axId val="92414720"/>
      </c:lineChart>
      <c:catAx>
        <c:axId val="92572672"/>
        <c:scaling>
          <c:orientation val="minMax"/>
        </c:scaling>
        <c:axPos val="b"/>
        <c:numFmt formatCode="#,##0" sourceLinked="1"/>
        <c:tickLblPos val="nextTo"/>
        <c:crossAx val="92414720"/>
        <c:crosses val="autoZero"/>
        <c:auto val="1"/>
        <c:lblAlgn val="ctr"/>
        <c:lblOffset val="100"/>
        <c:noMultiLvlLbl val="1"/>
      </c:catAx>
      <c:valAx>
        <c:axId val="92414720"/>
        <c:scaling>
          <c:orientation val="minMax"/>
          <c:max val="0.5"/>
          <c:min val="0"/>
        </c:scaling>
        <c:axPos val="l"/>
        <c:majorGridlines/>
        <c:numFmt formatCode="0%" sourceLinked="1"/>
        <c:tickLblPos val="nextTo"/>
        <c:crossAx val="9257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26666666666667"/>
          <c:y val="0.23363489138325788"/>
          <c:w val="0.32968627450980437"/>
          <c:h val="0.21457418886468976"/>
        </c:manualLayout>
      </c:layout>
    </c:legend>
    <c:plotVisOnly val="1"/>
    <c:dispBlanksAs val="gap"/>
  </c:chart>
  <c:spPr>
    <a:solidFill>
      <a:schemeClr val="lt1"/>
    </a:solidFill>
    <a:ln w="127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2014049714373939"/>
          <c:y val="0.2480573125080677"/>
          <c:w val="0.79625165971900569"/>
          <c:h val="0.58572479669549515"/>
        </c:manualLayout>
      </c:layout>
      <c:lineChart>
        <c:grouping val="standard"/>
        <c:ser>
          <c:idx val="1"/>
          <c:order val="0"/>
          <c:tx>
            <c:strRef>
              <c:f>MSplit_HomeBased!$C$15</c:f>
              <c:strCache>
                <c:ptCount val="1"/>
                <c:pt idx="0">
                  <c:v>Bike</c:v>
                </c:pt>
              </c:strCache>
            </c:strRef>
          </c:tx>
          <c:spPr>
            <a:ln w="19050">
              <a:solidFill>
                <a:schemeClr val="bg2"/>
              </a:solidFill>
            </a:ln>
          </c:spPr>
          <c:marker>
            <c:symbol val="square"/>
            <c:size val="4"/>
            <c:spPr>
              <a:solidFill>
                <a:schemeClr val="bg2"/>
              </a:solidFill>
              <a:ln>
                <a:noFill/>
              </a:ln>
            </c:spPr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og"/>
          </c:trendline>
          <c:cat>
            <c:strRef>
              <c:f>MSplit_HomeBased!$E$3:$K$3</c:f>
              <c:strCache>
                <c:ptCount val="7"/>
                <c:pt idx="0">
                  <c:v>&gt;200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1000</c:v>
                </c:pt>
                <c:pt idx="6">
                  <c:v>1200+</c:v>
                </c:pt>
              </c:strCache>
            </c:strRef>
          </c:cat>
          <c:val>
            <c:numRef>
              <c:f>MSplit_HomeBased!$E$15:$K$15</c:f>
              <c:numCache>
                <c:formatCode>0%</c:formatCode>
                <c:ptCount val="7"/>
                <c:pt idx="0">
                  <c:v>6.3266113088177164E-3</c:v>
                </c:pt>
                <c:pt idx="1">
                  <c:v>9.5238095238095247E-3</c:v>
                </c:pt>
                <c:pt idx="2">
                  <c:v>1.7241379310344827E-2</c:v>
                </c:pt>
                <c:pt idx="3">
                  <c:v>2.8571428571428584E-2</c:v>
                </c:pt>
                <c:pt idx="4">
                  <c:v>0</c:v>
                </c:pt>
                <c:pt idx="5">
                  <c:v>0</c:v>
                </c:pt>
                <c:pt idx="6">
                  <c:v>6.1728395061728392E-3</c:v>
                </c:pt>
              </c:numCache>
            </c:numRef>
          </c:val>
        </c:ser>
        <c:marker val="1"/>
        <c:axId val="92435584"/>
        <c:axId val="92437120"/>
      </c:lineChart>
      <c:catAx>
        <c:axId val="92435584"/>
        <c:scaling>
          <c:orientation val="minMax"/>
        </c:scaling>
        <c:axPos val="b"/>
        <c:numFmt formatCode="#,##0" sourceLinked="1"/>
        <c:tickLblPos val="nextTo"/>
        <c:crossAx val="92437120"/>
        <c:crosses val="autoZero"/>
        <c:auto val="1"/>
        <c:lblAlgn val="ctr"/>
        <c:lblOffset val="100"/>
        <c:noMultiLvlLbl val="1"/>
      </c:catAx>
      <c:valAx>
        <c:axId val="92437120"/>
        <c:scaling>
          <c:orientation val="minMax"/>
          <c:max val="0.05"/>
          <c:min val="0"/>
        </c:scaling>
        <c:axPos val="l"/>
        <c:majorGridlines/>
        <c:numFmt formatCode="0%" sourceLinked="1"/>
        <c:tickLblPos val="nextTo"/>
        <c:crossAx val="9243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39215686274508"/>
          <c:y val="0.24072708996481823"/>
          <c:w val="0.31498039215686313"/>
          <c:h val="0.20748199028312955"/>
        </c:manualLayout>
      </c:layout>
    </c:legend>
    <c:plotVisOnly val="1"/>
    <c:dispBlanksAs val="gap"/>
  </c:chart>
  <c:spPr>
    <a:solidFill>
      <a:schemeClr val="lt1"/>
    </a:solidFill>
    <a:ln w="127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2FA9-6372-4C42-B6EB-5AB73C24C38E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F1148-479C-442F-AEE4-04B0173CC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F1148-479C-442F-AEE4-04B0173CCA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483F18D-BC92-4294-9DB6-796D40FDB4A7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DD3D40E-6852-4BD2-80A5-B48E645EA3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Accessibility Approach to Estimating Bicycle and Pedestrian Demand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NCHRP 08-78</a:t>
            </a:r>
          </a:p>
          <a:p>
            <a:r>
              <a:rPr lang="en-US" sz="2400" dirty="0" smtClean="0"/>
              <a:t>Renaissance Planning Group</a:t>
            </a:r>
          </a:p>
          <a:p>
            <a:r>
              <a:rPr lang="en-US" sz="1600" dirty="0" smtClean="0"/>
              <a:t>Rich Kuzmyak</a:t>
            </a:r>
          </a:p>
          <a:p>
            <a:r>
              <a:rPr lang="en-US" sz="1600" dirty="0" smtClean="0"/>
              <a:t>Chris Sinclair</a:t>
            </a:r>
          </a:p>
          <a:p>
            <a:r>
              <a:rPr lang="en-US" sz="1600" dirty="0" smtClean="0"/>
              <a:t>Alex Bell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257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TRB National Transportation Planning</a:t>
            </a:r>
          </a:p>
          <a:p>
            <a:r>
              <a:rPr lang="en-US" dirty="0" smtClean="0"/>
              <a:t>Applications Conference</a:t>
            </a:r>
          </a:p>
          <a:p>
            <a:r>
              <a:rPr lang="en-US" dirty="0" smtClean="0"/>
              <a:t>May 6, 2013</a:t>
            </a:r>
          </a:p>
          <a:p>
            <a:r>
              <a:rPr lang="en-US" dirty="0" smtClean="0"/>
              <a:t>Columbus, Ohio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Research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Non-motorized trip making is associated with high accessibility scores, regardless of mode</a:t>
            </a:r>
          </a:p>
          <a:p>
            <a:r>
              <a:rPr lang="en-US" dirty="0" smtClean="0"/>
              <a:t>Modal competiveness (in terms of accessibility) influences mode choice</a:t>
            </a:r>
          </a:p>
          <a:p>
            <a:pPr lvl="1"/>
            <a:r>
              <a:rPr lang="en-US" dirty="0" smtClean="0"/>
              <a:t>More transit trips are made to destinations that have high walk and transit accessibility scores</a:t>
            </a:r>
          </a:p>
          <a:p>
            <a:pPr lvl="1"/>
            <a:r>
              <a:rPr lang="en-US" dirty="0" smtClean="0"/>
              <a:t>Discretionary walk trips are highly sensitive to walk accessibility at the trip origin</a:t>
            </a:r>
          </a:p>
          <a:p>
            <a:pPr lvl="1"/>
            <a:r>
              <a:rPr lang="en-US" dirty="0" smtClean="0"/>
              <a:t>Walk to work a unique/limited opportunity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Research Findings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9" y="1142994"/>
          <a:ext cx="8610600" cy="541021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719582"/>
                <a:gridCol w="1871940"/>
                <a:gridCol w="1673026"/>
                <a:gridCol w="1673026"/>
                <a:gridCol w="1673026"/>
              </a:tblGrid>
              <a:tr h="378956">
                <a:tc gridSpan="5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Number of </a:t>
                      </a:r>
                      <a:r>
                        <a:rPr lang="en-US" sz="1800" b="1" dirty="0" smtClean="0"/>
                        <a:t>Establishments Accessible</a:t>
                      </a:r>
                      <a:r>
                        <a:rPr lang="en-US" sz="1800" b="1" baseline="0" dirty="0" smtClean="0"/>
                        <a:t> from Origin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Chosen Mode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Auto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Transit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Walk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Bike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Transit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1367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129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109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1162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Drive Alone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1195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60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868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Auto </a:t>
                      </a:r>
                      <a:r>
                        <a:rPr lang="en-US" sz="1600" dirty="0" err="1" smtClean="0"/>
                        <a:t>Pax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1177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840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Walk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1345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124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998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Bicycle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1506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120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1191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95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Number of </a:t>
                      </a:r>
                      <a:r>
                        <a:rPr lang="en-US" sz="1800" b="1" dirty="0" smtClean="0"/>
                        <a:t>Employees Accessible</a:t>
                      </a:r>
                      <a:r>
                        <a:rPr lang="en-US" sz="1800" b="1" baseline="0" dirty="0" smtClean="0"/>
                        <a:t> from</a:t>
                      </a:r>
                      <a:r>
                        <a:rPr lang="en-US" sz="1800" b="1" dirty="0" smtClean="0"/>
                        <a:t> Origin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Chosen Mode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Auto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Transit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Walk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Bike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Transit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18110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1650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1457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13986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Drive Alone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15092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984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797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10783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Auto </a:t>
                      </a:r>
                      <a:r>
                        <a:rPr lang="en-US" sz="1600" dirty="0" err="1" smtClean="0"/>
                        <a:t>Pax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13658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840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673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9254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Walk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23583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2962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2329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15778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Bicycle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19516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1470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1237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14845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9" marR="66069" marT="0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Research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2214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Walk accessibility alone influences mode choice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0" y="1905000"/>
            <a:ext cx="7467600" cy="4648201"/>
            <a:chOff x="304800" y="2133600"/>
            <a:chExt cx="7924800" cy="4572001"/>
          </a:xfrm>
        </p:grpSpPr>
        <p:graphicFrame>
          <p:nvGraphicFramePr>
            <p:cNvPr id="4" name="Chart 3"/>
            <p:cNvGraphicFramePr/>
            <p:nvPr/>
          </p:nvGraphicFramePr>
          <p:xfrm>
            <a:off x="304800" y="2133600"/>
            <a:ext cx="3962399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4267200" y="2133600"/>
            <a:ext cx="3962400" cy="2286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4267200" y="4419601"/>
            <a:ext cx="39624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/>
          </p:nvGraphicFramePr>
          <p:xfrm>
            <a:off x="304800" y="4419600"/>
            <a:ext cx="39624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381000" y="1295400"/>
            <a:ext cx="8305800" cy="457200"/>
          </a:xfrm>
          <a:prstGeom prst="rect">
            <a:avLst/>
          </a:prstGeom>
          <a:solidFill>
            <a:srgbClr val="5E646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8006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Spreadsheet Application</a:t>
            </a:r>
            <a:endParaRPr lang="en-US" dirty="0"/>
          </a:p>
        </p:txBody>
      </p:sp>
      <p:pic>
        <p:nvPicPr>
          <p:cNvPr id="3169" name="Picture 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6643"/>
            <a:ext cx="6019800" cy="649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Spreadsheet tool (beta version and template for additional tools)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6712772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1000" y="3886200"/>
            <a:ext cx="6781800" cy="762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r="39614"/>
          <a:stretch>
            <a:fillRect/>
          </a:stretch>
        </p:blipFill>
        <p:spPr bwMode="auto">
          <a:xfrm>
            <a:off x="7543800" y="3276600"/>
            <a:ext cx="1237193" cy="300256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own Arrow 9"/>
          <p:cNvSpPr/>
          <p:nvPr/>
        </p:nvSpPr>
        <p:spPr>
          <a:xfrm rot="17453878">
            <a:off x="7114120" y="4179039"/>
            <a:ext cx="359090" cy="795577"/>
          </a:xfrm>
          <a:prstGeom prst="downArrow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effects of…</a:t>
            </a:r>
          </a:p>
          <a:p>
            <a:pPr lvl="1"/>
            <a:r>
              <a:rPr lang="en-US" dirty="0" smtClean="0"/>
              <a:t>Land use changes</a:t>
            </a:r>
          </a:p>
          <a:p>
            <a:pPr lvl="2"/>
            <a:r>
              <a:rPr lang="en-US" dirty="0" smtClean="0"/>
              <a:t>Development master plans</a:t>
            </a:r>
          </a:p>
          <a:p>
            <a:pPr lvl="2"/>
            <a:r>
              <a:rPr lang="en-US" dirty="0" smtClean="0"/>
              <a:t>Disaggregated TAZ forecasts</a:t>
            </a:r>
          </a:p>
          <a:p>
            <a:pPr lvl="2"/>
            <a:r>
              <a:rPr lang="en-US" dirty="0" smtClean="0"/>
              <a:t>Future land use scenarios</a:t>
            </a:r>
          </a:p>
          <a:p>
            <a:pPr lvl="1"/>
            <a:r>
              <a:rPr lang="en-US" dirty="0" smtClean="0"/>
              <a:t>Network enhancements</a:t>
            </a:r>
          </a:p>
          <a:p>
            <a:pPr lvl="2"/>
            <a:r>
              <a:rPr lang="en-US" dirty="0" smtClean="0"/>
              <a:t>Accessibility benefits of improving street connectivity</a:t>
            </a:r>
          </a:p>
          <a:p>
            <a:pPr lvl="2"/>
            <a:r>
              <a:rPr lang="en-US" dirty="0" smtClean="0"/>
              <a:t>Non-motorized facilities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and process</a:t>
            </a:r>
          </a:p>
          <a:p>
            <a:pPr lvl="1"/>
            <a:r>
              <a:rPr lang="en-US" dirty="0" smtClean="0"/>
              <a:t>Microzone residential and employment activity</a:t>
            </a:r>
          </a:p>
          <a:p>
            <a:pPr lvl="2"/>
            <a:r>
              <a:rPr lang="en-US" dirty="0" smtClean="0"/>
              <a:t>Person trip generation</a:t>
            </a:r>
          </a:p>
          <a:p>
            <a:pPr lvl="1"/>
            <a:r>
              <a:rPr lang="en-US" dirty="0" smtClean="0"/>
              <a:t>Zone to zone walk skims (microzones)</a:t>
            </a:r>
          </a:p>
          <a:p>
            <a:pPr lvl="2"/>
            <a:r>
              <a:rPr lang="en-US" dirty="0" smtClean="0"/>
              <a:t>Walk accessibility score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Microzone walk trip generation</a:t>
            </a:r>
          </a:p>
          <a:p>
            <a:pPr lvl="1"/>
            <a:r>
              <a:rPr lang="en-US" dirty="0" smtClean="0"/>
              <a:t>Matrix of walk microzone to microzone walk trip interchange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Develop native GIS tool </a:t>
            </a:r>
          </a:p>
          <a:p>
            <a:pPr lvl="1"/>
            <a:r>
              <a:rPr lang="en-US" dirty="0" smtClean="0"/>
              <a:t>Community </a:t>
            </a:r>
            <a:r>
              <a:rPr lang="en-US" dirty="0" err="1" smtClean="0"/>
              <a:t>Viz</a:t>
            </a:r>
            <a:r>
              <a:rPr lang="en-US" dirty="0" smtClean="0"/>
              <a:t> or other scenario planning platform</a:t>
            </a:r>
          </a:p>
          <a:p>
            <a:pPr lvl="1"/>
            <a:r>
              <a:rPr lang="en-US" dirty="0" smtClean="0"/>
              <a:t>Enable dynamic spatial analysis</a:t>
            </a:r>
          </a:p>
          <a:p>
            <a:r>
              <a:rPr lang="en-US" dirty="0" smtClean="0"/>
              <a:t>Evaluate and operationalize relationships among modal accessibilities and socio-demographics</a:t>
            </a:r>
          </a:p>
          <a:p>
            <a:pPr lvl="1"/>
            <a:r>
              <a:rPr lang="en-US" dirty="0" smtClean="0"/>
              <a:t>High local walk access, low regional transit access vs. High local walk access, high regional transit access</a:t>
            </a:r>
          </a:p>
          <a:p>
            <a:pPr lvl="1"/>
            <a:r>
              <a:rPr lang="en-US" dirty="0" smtClean="0"/>
              <a:t>Household and individual characteristics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into NCHRP Guidebook</a:t>
            </a:r>
          </a:p>
          <a:p>
            <a:r>
              <a:rPr lang="en-US" dirty="0" smtClean="0"/>
              <a:t>Integrate with regional travel demand model</a:t>
            </a:r>
          </a:p>
          <a:p>
            <a:r>
              <a:rPr lang="en-US" dirty="0" smtClean="0"/>
              <a:t>Incorporate EPA’s Smart Location Database modal accessibilities and add </a:t>
            </a:r>
            <a:r>
              <a:rPr lang="en-US" dirty="0" err="1" smtClean="0"/>
              <a:t>geoprocessing</a:t>
            </a:r>
            <a:r>
              <a:rPr lang="en-US" dirty="0" smtClean="0"/>
              <a:t> services to support rapid deployment of the tool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context</a:t>
            </a:r>
          </a:p>
          <a:p>
            <a:r>
              <a:rPr lang="en-US" dirty="0" smtClean="0"/>
              <a:t>Basics of the accessibility approach</a:t>
            </a:r>
          </a:p>
          <a:p>
            <a:r>
              <a:rPr lang="en-US" dirty="0" smtClean="0"/>
              <a:t>Summary of research findings</a:t>
            </a:r>
          </a:p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382000" cy="4526280"/>
          </a:xfrm>
        </p:spPr>
        <p:txBody>
          <a:bodyPr/>
          <a:lstStyle/>
          <a:p>
            <a:r>
              <a:rPr lang="en-US" dirty="0" smtClean="0"/>
              <a:t>NCHRP 8-78:  Estimating Bicycle and Pedestrian Demand</a:t>
            </a:r>
          </a:p>
          <a:p>
            <a:r>
              <a:rPr lang="en-US" dirty="0" smtClean="0"/>
              <a:t>Create new methods – sensitive to land  use and facilities</a:t>
            </a:r>
          </a:p>
          <a:p>
            <a:r>
              <a:rPr lang="en-US" dirty="0" smtClean="0"/>
              <a:t>Product:  Practitioner Guidebook of scalable techniques</a:t>
            </a:r>
          </a:p>
          <a:p>
            <a:pPr lvl="1"/>
            <a:r>
              <a:rPr lang="en-US" dirty="0" smtClean="0"/>
              <a:t>Tour-based models (Seattle – Bradley &amp; Bowman)</a:t>
            </a:r>
          </a:p>
          <a:p>
            <a:pPr lvl="1"/>
            <a:r>
              <a:rPr lang="en-US" dirty="0" smtClean="0"/>
              <a:t>Enhanced 4-step (Seattle – Kockelman &amp; Kahn)</a:t>
            </a:r>
          </a:p>
          <a:p>
            <a:pPr lvl="1"/>
            <a:r>
              <a:rPr lang="en-US" dirty="0" smtClean="0"/>
              <a:t>Accessibility approach (Arlington VA)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Basics of the Accessibility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behavior is responsive to “accessibility”</a:t>
            </a:r>
          </a:p>
          <a:p>
            <a:r>
              <a:rPr lang="en-US" dirty="0" smtClean="0"/>
              <a:t>Mode choice can be linked to:</a:t>
            </a:r>
          </a:p>
          <a:p>
            <a:pPr lvl="1"/>
            <a:r>
              <a:rPr lang="en-US" dirty="0" smtClean="0"/>
              <a:t>Amount of activity reachable from an origin over corresponding modal network</a:t>
            </a:r>
          </a:p>
          <a:p>
            <a:pPr lvl="1"/>
            <a:r>
              <a:rPr lang="en-US" dirty="0" smtClean="0"/>
              <a:t>Account for impedance unique to mode (directness, slope, facility type, etc.)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295400"/>
            <a:ext cx="8305800" cy="457200"/>
          </a:xfrm>
          <a:prstGeom prst="rect">
            <a:avLst/>
          </a:prstGeom>
          <a:solidFill>
            <a:srgbClr val="5E646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696200" cy="5334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Study Area: Arlington County, VA – Activity and Networks</a:t>
            </a:r>
            <a:endParaRPr lang="en-US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0" t="2679" r="2023" b="2231"/>
          <a:stretch>
            <a:fillRect/>
          </a:stretch>
        </p:blipFill>
        <p:spPr bwMode="auto">
          <a:xfrm>
            <a:off x="914400" y="990600"/>
            <a:ext cx="7467600" cy="541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295400"/>
            <a:ext cx="8305800" cy="457200"/>
          </a:xfrm>
          <a:prstGeom prst="rect">
            <a:avLst/>
          </a:prstGeom>
          <a:solidFill>
            <a:srgbClr val="5E646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696200" cy="5334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Study Area: Arlington County, VA – Survey Data</a:t>
            </a:r>
            <a:endParaRPr lang="en-US" sz="1800" dirty="0"/>
          </a:p>
        </p:txBody>
      </p:sp>
      <p:pic>
        <p:nvPicPr>
          <p:cNvPr id="4" name="Picture 2" descr="C:\Documents and Settings\rkuzm\My Documents\Projects\NCHRP 8-78 Bike Ped\MWCOG\Arlington\Arlington JPEGs Alex\NCHRP8-78_county_AutoD\NCHRP8-78_county_walk.jpg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l="2040" t="2872" r="2081" b="2815"/>
          <a:stretch>
            <a:fillRect/>
          </a:stretch>
        </p:blipFill>
        <p:spPr bwMode="auto">
          <a:xfrm>
            <a:off x="914400" y="987552"/>
            <a:ext cx="7470648" cy="5413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Basics of the Accessibility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detailed travel networks to model travel times from a given origin to all accessible destinations (by mode):</a:t>
            </a:r>
          </a:p>
          <a:p>
            <a:pPr lvl="1"/>
            <a:r>
              <a:rPr lang="en-US" dirty="0" smtClean="0"/>
              <a:t>Walk</a:t>
            </a:r>
          </a:p>
          <a:p>
            <a:pPr lvl="1"/>
            <a:r>
              <a:rPr lang="en-US" dirty="0" smtClean="0"/>
              <a:t>Bike</a:t>
            </a:r>
          </a:p>
          <a:p>
            <a:pPr lvl="1"/>
            <a:r>
              <a:rPr lang="en-US" dirty="0" smtClean="0"/>
              <a:t>Transit</a:t>
            </a:r>
          </a:p>
          <a:p>
            <a:pPr lvl="1"/>
            <a:r>
              <a:rPr lang="en-US" dirty="0" smtClean="0"/>
              <a:t>Auto </a:t>
            </a:r>
          </a:p>
          <a:p>
            <a:r>
              <a:rPr lang="en-US" dirty="0" smtClean="0"/>
              <a:t>NAVTEQ streets, GTFS transit schedules, bicycle facilities and trails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295400"/>
            <a:ext cx="8305800" cy="457200"/>
          </a:xfrm>
          <a:prstGeom prst="rect">
            <a:avLst/>
          </a:prstGeom>
          <a:solidFill>
            <a:srgbClr val="5E646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05279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7405687" cy="2819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8466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Comparative </a:t>
            </a:r>
            <a:r>
              <a:rPr lang="en-US" sz="3200" dirty="0" err="1" smtClean="0"/>
              <a:t>Accessiblities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295400"/>
            <a:ext cx="8305800" cy="457200"/>
          </a:xfrm>
          <a:prstGeom prst="rect">
            <a:avLst/>
          </a:prstGeom>
          <a:solidFill>
            <a:srgbClr val="5E646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599"/>
            <a:ext cx="4114800" cy="273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4114800" cy="273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429000"/>
            <a:ext cx="4591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" y="609600"/>
            <a:ext cx="4114800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8466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Comparative </a:t>
            </a:r>
            <a:r>
              <a:rPr lang="en-US" sz="3200" dirty="0" err="1" smtClean="0"/>
              <a:t>Accessiblities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360</TotalTime>
  <Words>532</Words>
  <Application>Microsoft Office PowerPoint</Application>
  <PresentationFormat>On-screen Show (4:3)</PresentationFormat>
  <Paragraphs>149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Accessibility Approach to Estimating Bicycle and Pedestrian Demand</vt:lpstr>
      <vt:lpstr>Outline</vt:lpstr>
      <vt:lpstr>Research Context</vt:lpstr>
      <vt:lpstr>Basics of the Accessibility Approach</vt:lpstr>
      <vt:lpstr>Study Area: Arlington County, VA – Activity and Networks</vt:lpstr>
      <vt:lpstr>Study Area: Arlington County, VA – Survey Data</vt:lpstr>
      <vt:lpstr>Basics of the Accessibility Approach</vt:lpstr>
      <vt:lpstr>Comparative Accessiblities</vt:lpstr>
      <vt:lpstr>Comparative Accessiblities</vt:lpstr>
      <vt:lpstr>Summary of Research Findings</vt:lpstr>
      <vt:lpstr>Summary of Research Findings</vt:lpstr>
      <vt:lpstr>Summary of Research Findings</vt:lpstr>
      <vt:lpstr>Spreadsheet Application</vt:lpstr>
      <vt:lpstr>Spreadsheet Application</vt:lpstr>
      <vt:lpstr>Application</vt:lpstr>
      <vt:lpstr>Application</vt:lpstr>
      <vt:lpstr>Next Steps</vt:lpstr>
      <vt:lpstr>Next Steps</vt:lpstr>
      <vt:lpstr>Questions</vt:lpstr>
    </vt:vector>
  </TitlesOfParts>
  <Company>RPG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Approach to Estimating Bicycle and Pedestrian Demand</dc:title>
  <dc:creator>Alexander Bell</dc:creator>
  <cp:lastModifiedBy>Alexander Bell</cp:lastModifiedBy>
  <cp:revision>36</cp:revision>
  <dcterms:created xsi:type="dcterms:W3CDTF">2013-04-24T15:41:19Z</dcterms:created>
  <dcterms:modified xsi:type="dcterms:W3CDTF">2013-04-30T20:46:42Z</dcterms:modified>
</cp:coreProperties>
</file>