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</p:sldMasterIdLst>
  <p:notesMasterIdLst>
    <p:notesMasterId r:id="rId36"/>
  </p:notesMasterIdLst>
  <p:sldIdLst>
    <p:sldId id="256" r:id="rId3"/>
    <p:sldId id="257" r:id="rId4"/>
    <p:sldId id="259" r:id="rId5"/>
    <p:sldId id="264" r:id="rId6"/>
    <p:sldId id="265" r:id="rId7"/>
    <p:sldId id="293" r:id="rId8"/>
    <p:sldId id="290" r:id="rId9"/>
    <p:sldId id="268" r:id="rId10"/>
    <p:sldId id="269" r:id="rId11"/>
    <p:sldId id="271" r:id="rId12"/>
    <p:sldId id="281" r:id="rId13"/>
    <p:sldId id="295" r:id="rId14"/>
    <p:sldId id="294" r:id="rId15"/>
    <p:sldId id="282" r:id="rId16"/>
    <p:sldId id="291" r:id="rId17"/>
    <p:sldId id="303" r:id="rId18"/>
    <p:sldId id="283" r:id="rId19"/>
    <p:sldId id="284" r:id="rId20"/>
    <p:sldId id="292" r:id="rId21"/>
    <p:sldId id="285" r:id="rId22"/>
    <p:sldId id="286" r:id="rId23"/>
    <p:sldId id="287" r:id="rId24"/>
    <p:sldId id="289" r:id="rId25"/>
    <p:sldId id="261" r:id="rId26"/>
    <p:sldId id="305" r:id="rId27"/>
    <p:sldId id="300" r:id="rId28"/>
    <p:sldId id="301" r:id="rId29"/>
    <p:sldId id="302" r:id="rId30"/>
    <p:sldId id="304" r:id="rId31"/>
    <p:sldId id="296" r:id="rId32"/>
    <p:sldId id="297" r:id="rId33"/>
    <p:sldId id="298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486"/>
    <a:srgbClr val="79B66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86987" autoAdjust="0"/>
  </p:normalViewPr>
  <p:slideViewPr>
    <p:cSldViewPr>
      <p:cViewPr varScale="1">
        <p:scale>
          <a:sx n="94" d="100"/>
          <a:sy n="94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Colfax\From_AECOM\Load_Profile_Colfax_Ave_2010_Observed_Model_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Colfax\From_AECOM\Load_Profile_Colfax_Ave_2010_Observed_Model_v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\Colfax\comp_avg-trip-dist_trn_frtc_c2-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Load Profile</a:t>
            </a:r>
            <a:r>
              <a:rPr lang="en-US" baseline="0" dirty="0"/>
              <a:t> along Colfax Ave. - 2010 Observed vs. Modeled EB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Obs_Model_15_15L_profile!$A$4</c:f>
              <c:strCache>
                <c:ptCount val="1"/>
                <c:pt idx="0">
                  <c:v>2010 Observed</c:v>
                </c:pt>
              </c:strCache>
            </c:strRef>
          </c:tx>
          <c:cat>
            <c:strRef>
              <c:f>Obs_Model_15_15L_profile!$C$2:$AP$2</c:f>
              <c:strCache>
                <c:ptCount val="40"/>
                <c:pt idx="0">
                  <c:v>CCS</c:v>
                </c:pt>
                <c:pt idx="1">
                  <c:v>Sherman/Grant</c:v>
                </c:pt>
                <c:pt idx="2">
                  <c:v>Logan</c:v>
                </c:pt>
                <c:pt idx="3">
                  <c:v>Pennsylvania</c:v>
                </c:pt>
                <c:pt idx="4">
                  <c:v>Pearl</c:v>
                </c:pt>
                <c:pt idx="5">
                  <c:v>Washington</c:v>
                </c:pt>
                <c:pt idx="6">
                  <c:v>Clarkson</c:v>
                </c:pt>
                <c:pt idx="7">
                  <c:v>Ogden</c:v>
                </c:pt>
                <c:pt idx="8">
                  <c:v>Downing</c:v>
                </c:pt>
                <c:pt idx="9">
                  <c:v>Park/Franklin</c:v>
                </c:pt>
                <c:pt idx="10">
                  <c:v>High</c:v>
                </c:pt>
                <c:pt idx="11">
                  <c:v>Race</c:v>
                </c:pt>
                <c:pt idx="12">
                  <c:v>York</c:v>
                </c:pt>
                <c:pt idx="13">
                  <c:v>Josephine</c:v>
                </c:pt>
                <c:pt idx="14">
                  <c:v>Detroit N</c:v>
                </c:pt>
                <c:pt idx="15">
                  <c:v>St Paul</c:v>
                </c:pt>
                <c:pt idx="16">
                  <c:v>Steele N</c:v>
                </c:pt>
                <c:pt idx="17">
                  <c:v>Steele S</c:v>
                </c:pt>
                <c:pt idx="18">
                  <c:v>Monroe</c:v>
                </c:pt>
                <c:pt idx="19">
                  <c:v>Colorado</c:v>
                </c:pt>
                <c:pt idx="20">
                  <c:v>Clermont</c:v>
                </c:pt>
                <c:pt idx="21">
                  <c:v>Dexter</c:v>
                </c:pt>
                <c:pt idx="22">
                  <c:v>Dahlia</c:v>
                </c:pt>
                <c:pt idx="23">
                  <c:v>Holly</c:v>
                </c:pt>
                <c:pt idx="24">
                  <c:v>Kearney</c:v>
                </c:pt>
                <c:pt idx="25">
                  <c:v>Monaco</c:v>
                </c:pt>
                <c:pt idx="26">
                  <c:v>Oneida</c:v>
                </c:pt>
                <c:pt idx="27">
                  <c:v>Quebec</c:v>
                </c:pt>
                <c:pt idx="28">
                  <c:v>Syracuse</c:v>
                </c:pt>
                <c:pt idx="29">
                  <c:v>Tamarac</c:v>
                </c:pt>
                <c:pt idx="30">
                  <c:v>Yosemite</c:v>
                </c:pt>
                <c:pt idx="31">
                  <c:v>Beeler</c:v>
                </c:pt>
                <c:pt idx="32">
                  <c:v>Dayton</c:v>
                </c:pt>
                <c:pt idx="33">
                  <c:v>Emporia</c:v>
                </c:pt>
                <c:pt idx="34">
                  <c:v>Del Mar/Florence</c:v>
                </c:pt>
                <c:pt idx="35">
                  <c:v>Havana</c:v>
                </c:pt>
                <c:pt idx="36">
                  <c:v>Lima</c:v>
                </c:pt>
                <c:pt idx="37">
                  <c:v>Moline</c:v>
                </c:pt>
                <c:pt idx="38">
                  <c:v>Peoria</c:v>
                </c:pt>
                <c:pt idx="39">
                  <c:v>Ursula</c:v>
                </c:pt>
              </c:strCache>
            </c:strRef>
          </c:cat>
          <c:val>
            <c:numRef>
              <c:f>Obs_Model_15_15L_profile!$C$4:$AP$4</c:f>
              <c:numCache>
                <c:formatCode>_(* #,##0_);_(* \(#,##0\);_(* "-"??_);_(@_)</c:formatCode>
                <c:ptCount val="40"/>
                <c:pt idx="0">
                  <c:v>5431</c:v>
                </c:pt>
                <c:pt idx="1">
                  <c:v>5431</c:v>
                </c:pt>
                <c:pt idx="2">
                  <c:v>5375</c:v>
                </c:pt>
                <c:pt idx="3">
                  <c:v>5375</c:v>
                </c:pt>
                <c:pt idx="4">
                  <c:v>5372</c:v>
                </c:pt>
                <c:pt idx="5">
                  <c:v>5372</c:v>
                </c:pt>
                <c:pt idx="6">
                  <c:v>5357</c:v>
                </c:pt>
                <c:pt idx="7">
                  <c:v>5319</c:v>
                </c:pt>
                <c:pt idx="8">
                  <c:v>5473</c:v>
                </c:pt>
                <c:pt idx="9">
                  <c:v>5335</c:v>
                </c:pt>
                <c:pt idx="10">
                  <c:v>5178</c:v>
                </c:pt>
                <c:pt idx="11">
                  <c:v>5123</c:v>
                </c:pt>
                <c:pt idx="12">
                  <c:v>5123</c:v>
                </c:pt>
                <c:pt idx="13">
                  <c:v>5093</c:v>
                </c:pt>
                <c:pt idx="14">
                  <c:v>5065</c:v>
                </c:pt>
                <c:pt idx="15">
                  <c:v>4988</c:v>
                </c:pt>
                <c:pt idx="16">
                  <c:v>4988</c:v>
                </c:pt>
                <c:pt idx="17">
                  <c:v>4923</c:v>
                </c:pt>
                <c:pt idx="18">
                  <c:v>4882</c:v>
                </c:pt>
                <c:pt idx="19">
                  <c:v>4718</c:v>
                </c:pt>
                <c:pt idx="20">
                  <c:v>4694</c:v>
                </c:pt>
                <c:pt idx="21">
                  <c:v>4676</c:v>
                </c:pt>
                <c:pt idx="22">
                  <c:v>4598</c:v>
                </c:pt>
                <c:pt idx="23">
                  <c:v>4497</c:v>
                </c:pt>
                <c:pt idx="24">
                  <c:v>4352</c:v>
                </c:pt>
                <c:pt idx="25">
                  <c:v>4396</c:v>
                </c:pt>
                <c:pt idx="26">
                  <c:v>4320</c:v>
                </c:pt>
                <c:pt idx="27">
                  <c:v>4241</c:v>
                </c:pt>
                <c:pt idx="28">
                  <c:v>4225</c:v>
                </c:pt>
                <c:pt idx="29">
                  <c:v>3981</c:v>
                </c:pt>
                <c:pt idx="30">
                  <c:v>3672</c:v>
                </c:pt>
                <c:pt idx="31">
                  <c:v>3624</c:v>
                </c:pt>
                <c:pt idx="32">
                  <c:v>3483</c:v>
                </c:pt>
                <c:pt idx="33">
                  <c:v>3483</c:v>
                </c:pt>
                <c:pt idx="34">
                  <c:v>3463</c:v>
                </c:pt>
                <c:pt idx="35">
                  <c:v>3182</c:v>
                </c:pt>
                <c:pt idx="36">
                  <c:v>3140</c:v>
                </c:pt>
                <c:pt idx="37">
                  <c:v>2769</c:v>
                </c:pt>
                <c:pt idx="38">
                  <c:v>2268</c:v>
                </c:pt>
                <c:pt idx="39">
                  <c:v>2067</c:v>
                </c:pt>
              </c:numCache>
            </c:numRef>
          </c:val>
        </c:ser>
        <c:ser>
          <c:idx val="1"/>
          <c:order val="1"/>
          <c:tx>
            <c:strRef>
              <c:f>Obs_Model_15_15L_profile!$A$7</c:f>
              <c:strCache>
                <c:ptCount val="1"/>
                <c:pt idx="0">
                  <c:v>2010 Modeled</c:v>
                </c:pt>
              </c:strCache>
            </c:strRef>
          </c:tx>
          <c:cat>
            <c:strRef>
              <c:f>Obs_Model_15_15L_profile!$C$2:$AP$2</c:f>
              <c:strCache>
                <c:ptCount val="40"/>
                <c:pt idx="0">
                  <c:v>CCS</c:v>
                </c:pt>
                <c:pt idx="1">
                  <c:v>Sherman/Grant</c:v>
                </c:pt>
                <c:pt idx="2">
                  <c:v>Logan</c:v>
                </c:pt>
                <c:pt idx="3">
                  <c:v>Pennsylvania</c:v>
                </c:pt>
                <c:pt idx="4">
                  <c:v>Pearl</c:v>
                </c:pt>
                <c:pt idx="5">
                  <c:v>Washington</c:v>
                </c:pt>
                <c:pt idx="6">
                  <c:v>Clarkson</c:v>
                </c:pt>
                <c:pt idx="7">
                  <c:v>Ogden</c:v>
                </c:pt>
                <c:pt idx="8">
                  <c:v>Downing</c:v>
                </c:pt>
                <c:pt idx="9">
                  <c:v>Park/Franklin</c:v>
                </c:pt>
                <c:pt idx="10">
                  <c:v>High</c:v>
                </c:pt>
                <c:pt idx="11">
                  <c:v>Race</c:v>
                </c:pt>
                <c:pt idx="12">
                  <c:v>York</c:v>
                </c:pt>
                <c:pt idx="13">
                  <c:v>Josephine</c:v>
                </c:pt>
                <c:pt idx="14">
                  <c:v>Detroit N</c:v>
                </c:pt>
                <c:pt idx="15">
                  <c:v>St Paul</c:v>
                </c:pt>
                <c:pt idx="16">
                  <c:v>Steele N</c:v>
                </c:pt>
                <c:pt idx="17">
                  <c:v>Steele S</c:v>
                </c:pt>
                <c:pt idx="18">
                  <c:v>Monroe</c:v>
                </c:pt>
                <c:pt idx="19">
                  <c:v>Colorado</c:v>
                </c:pt>
                <c:pt idx="20">
                  <c:v>Clermont</c:v>
                </c:pt>
                <c:pt idx="21">
                  <c:v>Dexter</c:v>
                </c:pt>
                <c:pt idx="22">
                  <c:v>Dahlia</c:v>
                </c:pt>
                <c:pt idx="23">
                  <c:v>Holly</c:v>
                </c:pt>
                <c:pt idx="24">
                  <c:v>Kearney</c:v>
                </c:pt>
                <c:pt idx="25">
                  <c:v>Monaco</c:v>
                </c:pt>
                <c:pt idx="26">
                  <c:v>Oneida</c:v>
                </c:pt>
                <c:pt idx="27">
                  <c:v>Quebec</c:v>
                </c:pt>
                <c:pt idx="28">
                  <c:v>Syracuse</c:v>
                </c:pt>
                <c:pt idx="29">
                  <c:v>Tamarac</c:v>
                </c:pt>
                <c:pt idx="30">
                  <c:v>Yosemite</c:v>
                </c:pt>
                <c:pt idx="31">
                  <c:v>Beeler</c:v>
                </c:pt>
                <c:pt idx="32">
                  <c:v>Dayton</c:v>
                </c:pt>
                <c:pt idx="33">
                  <c:v>Emporia</c:v>
                </c:pt>
                <c:pt idx="34">
                  <c:v>Del Mar/Florence</c:v>
                </c:pt>
                <c:pt idx="35">
                  <c:v>Havana</c:v>
                </c:pt>
                <c:pt idx="36">
                  <c:v>Lima</c:v>
                </c:pt>
                <c:pt idx="37">
                  <c:v>Moline</c:v>
                </c:pt>
                <c:pt idx="38">
                  <c:v>Peoria</c:v>
                </c:pt>
                <c:pt idx="39">
                  <c:v>Ursula</c:v>
                </c:pt>
              </c:strCache>
            </c:strRef>
          </c:cat>
          <c:val>
            <c:numRef>
              <c:f>Obs_Model_15_15L_profile!$C$7:$AP$7</c:f>
              <c:numCache>
                <c:formatCode>_(* #,##0_);_(* \(#,##0\);_(* "-"??_);_(@_)</c:formatCode>
                <c:ptCount val="40"/>
                <c:pt idx="0">
                  <c:v>4527.5600000000004</c:v>
                </c:pt>
                <c:pt idx="1">
                  <c:v>4920.7950000000001</c:v>
                </c:pt>
                <c:pt idx="2">
                  <c:v>4967.08</c:v>
                </c:pt>
                <c:pt idx="3">
                  <c:v>5123.96</c:v>
                </c:pt>
                <c:pt idx="4">
                  <c:v>5119.4699999999993</c:v>
                </c:pt>
                <c:pt idx="5">
                  <c:v>5147.2199999999993</c:v>
                </c:pt>
                <c:pt idx="6">
                  <c:v>5178.63</c:v>
                </c:pt>
                <c:pt idx="7">
                  <c:v>5333.13</c:v>
                </c:pt>
                <c:pt idx="8">
                  <c:v>5216.6850000000004</c:v>
                </c:pt>
                <c:pt idx="9">
                  <c:v>4770.9050000000007</c:v>
                </c:pt>
                <c:pt idx="10">
                  <c:v>4725.875</c:v>
                </c:pt>
                <c:pt idx="11">
                  <c:v>4583.6600000000044</c:v>
                </c:pt>
                <c:pt idx="12">
                  <c:v>4606.3899999999994</c:v>
                </c:pt>
                <c:pt idx="13">
                  <c:v>3994.77</c:v>
                </c:pt>
                <c:pt idx="14">
                  <c:v>3983.02</c:v>
                </c:pt>
                <c:pt idx="15">
                  <c:v>4002.05</c:v>
                </c:pt>
                <c:pt idx="16">
                  <c:v>4016.0450000000001</c:v>
                </c:pt>
                <c:pt idx="17">
                  <c:v>3848.7700000000004</c:v>
                </c:pt>
                <c:pt idx="18">
                  <c:v>3755.1000000000004</c:v>
                </c:pt>
                <c:pt idx="19">
                  <c:v>3610.2</c:v>
                </c:pt>
                <c:pt idx="20">
                  <c:v>3345.82</c:v>
                </c:pt>
                <c:pt idx="21">
                  <c:v>3199.06</c:v>
                </c:pt>
                <c:pt idx="22">
                  <c:v>3157.16</c:v>
                </c:pt>
                <c:pt idx="23">
                  <c:v>3131.82</c:v>
                </c:pt>
                <c:pt idx="24">
                  <c:v>3131.82</c:v>
                </c:pt>
                <c:pt idx="25">
                  <c:v>2709.0299999999997</c:v>
                </c:pt>
                <c:pt idx="26">
                  <c:v>2649.9800000000005</c:v>
                </c:pt>
                <c:pt idx="27">
                  <c:v>2648.6950000000002</c:v>
                </c:pt>
                <c:pt idx="28">
                  <c:v>2558.085</c:v>
                </c:pt>
                <c:pt idx="29">
                  <c:v>2489.9649999999997</c:v>
                </c:pt>
                <c:pt idx="30">
                  <c:v>2239.4249999999997</c:v>
                </c:pt>
                <c:pt idx="31">
                  <c:v>2226.3249999999998</c:v>
                </c:pt>
                <c:pt idx="32">
                  <c:v>2067.4349999999999</c:v>
                </c:pt>
                <c:pt idx="33">
                  <c:v>2058.145</c:v>
                </c:pt>
                <c:pt idx="34">
                  <c:v>2034.4050000000011</c:v>
                </c:pt>
                <c:pt idx="35">
                  <c:v>1948.4350000000011</c:v>
                </c:pt>
                <c:pt idx="36">
                  <c:v>1937.6750000000002</c:v>
                </c:pt>
                <c:pt idx="37">
                  <c:v>1628.56</c:v>
                </c:pt>
                <c:pt idx="38">
                  <c:v>1457.1749999999975</c:v>
                </c:pt>
                <c:pt idx="39">
                  <c:v>1156.7449999999999</c:v>
                </c:pt>
              </c:numCache>
            </c:numRef>
          </c:val>
        </c:ser>
        <c:gapWidth val="39"/>
        <c:axId val="135690112"/>
        <c:axId val="142414976"/>
      </c:barChart>
      <c:catAx>
        <c:axId val="135690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Segment</a:t>
                </a:r>
                <a:r>
                  <a:rPr lang="en-US" baseline="0"/>
                  <a:t> to the Immediate East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42414976"/>
        <c:crosses val="autoZero"/>
        <c:auto val="1"/>
        <c:lblAlgn val="ctr"/>
        <c:lblOffset val="100"/>
      </c:catAx>
      <c:valAx>
        <c:axId val="1424149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 Flow (passengers)</a:t>
                </a:r>
              </a:p>
            </c:rich>
          </c:tx>
          <c:layout/>
        </c:title>
        <c:numFmt formatCode="_(* #,##0_);_(* \(#,##0\);_(* &quot;-&quot;??_);_(@_)" sourceLinked="1"/>
        <c:tickLblPos val="nextTo"/>
        <c:crossAx val="1356901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Load Profile</a:t>
            </a:r>
            <a:r>
              <a:rPr lang="en-US" baseline="0" dirty="0"/>
              <a:t> along Colfax Ave. - 2010 Observed vs. Modeled WB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Obs_Model_15_15L_profile!$A$4</c:f>
              <c:strCache>
                <c:ptCount val="1"/>
                <c:pt idx="0">
                  <c:v>2010 Observed</c:v>
                </c:pt>
              </c:strCache>
            </c:strRef>
          </c:tx>
          <c:cat>
            <c:strRef>
              <c:f>'C:\Users\juvvan\AppData\Local\Microsoft\Windows\Temporary Internet Files\Content.Outlook\4F4P06C1\[assemble_transit_link_flows dlk (2).xlsx]Rts15_15L'!$E$11:$AR$11</c:f>
              <c:strCache>
                <c:ptCount val="40"/>
                <c:pt idx="0">
                  <c:v>CCS</c:v>
                </c:pt>
                <c:pt idx="1">
                  <c:v>Sherman/Grant</c:v>
                </c:pt>
                <c:pt idx="2">
                  <c:v>Logan</c:v>
                </c:pt>
                <c:pt idx="3">
                  <c:v>Pennsylvania</c:v>
                </c:pt>
                <c:pt idx="4">
                  <c:v>Pearl</c:v>
                </c:pt>
                <c:pt idx="5">
                  <c:v>Washington</c:v>
                </c:pt>
                <c:pt idx="6">
                  <c:v>Clarkson</c:v>
                </c:pt>
                <c:pt idx="7">
                  <c:v>Ogden</c:v>
                </c:pt>
                <c:pt idx="8">
                  <c:v>Downing</c:v>
                </c:pt>
                <c:pt idx="9">
                  <c:v>Park/Franklin</c:v>
                </c:pt>
                <c:pt idx="10">
                  <c:v>High</c:v>
                </c:pt>
                <c:pt idx="11">
                  <c:v>Race</c:v>
                </c:pt>
                <c:pt idx="12">
                  <c:v>York</c:v>
                </c:pt>
                <c:pt idx="13">
                  <c:v>Josephine</c:v>
                </c:pt>
                <c:pt idx="14">
                  <c:v>Detroit N</c:v>
                </c:pt>
                <c:pt idx="15">
                  <c:v>St Paul</c:v>
                </c:pt>
                <c:pt idx="16">
                  <c:v>Steele N</c:v>
                </c:pt>
                <c:pt idx="17">
                  <c:v>Steele S</c:v>
                </c:pt>
                <c:pt idx="18">
                  <c:v>Monroe</c:v>
                </c:pt>
                <c:pt idx="19">
                  <c:v>Colorado</c:v>
                </c:pt>
                <c:pt idx="20">
                  <c:v>Clermont</c:v>
                </c:pt>
                <c:pt idx="21">
                  <c:v>Dexter</c:v>
                </c:pt>
                <c:pt idx="22">
                  <c:v>Dahlia</c:v>
                </c:pt>
                <c:pt idx="23">
                  <c:v>Holly</c:v>
                </c:pt>
                <c:pt idx="24">
                  <c:v>Kearney</c:v>
                </c:pt>
                <c:pt idx="25">
                  <c:v>Monaco</c:v>
                </c:pt>
                <c:pt idx="26">
                  <c:v>Oneida</c:v>
                </c:pt>
                <c:pt idx="27">
                  <c:v>Quebec</c:v>
                </c:pt>
                <c:pt idx="28">
                  <c:v>Syracuse</c:v>
                </c:pt>
                <c:pt idx="29">
                  <c:v>Tamarac</c:v>
                </c:pt>
                <c:pt idx="30">
                  <c:v>Yosemite</c:v>
                </c:pt>
                <c:pt idx="31">
                  <c:v>Beeler</c:v>
                </c:pt>
                <c:pt idx="32">
                  <c:v>Dayton</c:v>
                </c:pt>
                <c:pt idx="33">
                  <c:v>Emporia</c:v>
                </c:pt>
                <c:pt idx="34">
                  <c:v>Del Mar/Florence</c:v>
                </c:pt>
                <c:pt idx="35">
                  <c:v>Havana</c:v>
                </c:pt>
                <c:pt idx="36">
                  <c:v>Lima</c:v>
                </c:pt>
                <c:pt idx="37">
                  <c:v>Moline</c:v>
                </c:pt>
                <c:pt idx="38">
                  <c:v>Peoria</c:v>
                </c:pt>
                <c:pt idx="39">
                  <c:v>Ursula</c:v>
                </c:pt>
              </c:strCache>
            </c:strRef>
          </c:cat>
          <c:val>
            <c:numRef>
              <c:f>Obs_Model_15_15L_profile!$C$5:$AP$5</c:f>
              <c:numCache>
                <c:formatCode>_(* #,##0_);_(* \(#,##0\);_(* "-"??_);_(@_)</c:formatCode>
                <c:ptCount val="40"/>
                <c:pt idx="0">
                  <c:v>5208</c:v>
                </c:pt>
                <c:pt idx="1">
                  <c:v>5469</c:v>
                </c:pt>
                <c:pt idx="2">
                  <c:v>5469</c:v>
                </c:pt>
                <c:pt idx="3">
                  <c:v>5469</c:v>
                </c:pt>
                <c:pt idx="4">
                  <c:v>5521</c:v>
                </c:pt>
                <c:pt idx="5">
                  <c:v>5521</c:v>
                </c:pt>
                <c:pt idx="6">
                  <c:v>5514</c:v>
                </c:pt>
                <c:pt idx="7">
                  <c:v>5514</c:v>
                </c:pt>
                <c:pt idx="8">
                  <c:v>5480</c:v>
                </c:pt>
                <c:pt idx="9">
                  <c:v>5666</c:v>
                </c:pt>
                <c:pt idx="10">
                  <c:v>5530</c:v>
                </c:pt>
                <c:pt idx="11">
                  <c:v>5363</c:v>
                </c:pt>
                <c:pt idx="12">
                  <c:v>5323</c:v>
                </c:pt>
                <c:pt idx="13">
                  <c:v>5323</c:v>
                </c:pt>
                <c:pt idx="14">
                  <c:v>5224</c:v>
                </c:pt>
                <c:pt idx="15">
                  <c:v>5224</c:v>
                </c:pt>
                <c:pt idx="16">
                  <c:v>5147</c:v>
                </c:pt>
                <c:pt idx="17">
                  <c:v>5147</c:v>
                </c:pt>
                <c:pt idx="18">
                  <c:v>5086</c:v>
                </c:pt>
                <c:pt idx="19">
                  <c:v>5038</c:v>
                </c:pt>
                <c:pt idx="20">
                  <c:v>4829</c:v>
                </c:pt>
                <c:pt idx="21">
                  <c:v>4818</c:v>
                </c:pt>
                <c:pt idx="22">
                  <c:v>4800</c:v>
                </c:pt>
                <c:pt idx="23">
                  <c:v>4696</c:v>
                </c:pt>
                <c:pt idx="24">
                  <c:v>4624</c:v>
                </c:pt>
                <c:pt idx="25">
                  <c:v>4537</c:v>
                </c:pt>
                <c:pt idx="26">
                  <c:v>4446</c:v>
                </c:pt>
                <c:pt idx="27">
                  <c:v>4372</c:v>
                </c:pt>
                <c:pt idx="28">
                  <c:v>4268</c:v>
                </c:pt>
                <c:pt idx="29">
                  <c:v>4255</c:v>
                </c:pt>
                <c:pt idx="30">
                  <c:v>4070</c:v>
                </c:pt>
                <c:pt idx="31">
                  <c:v>3649</c:v>
                </c:pt>
                <c:pt idx="32">
                  <c:v>3669</c:v>
                </c:pt>
                <c:pt idx="33">
                  <c:v>3559</c:v>
                </c:pt>
                <c:pt idx="34">
                  <c:v>3559</c:v>
                </c:pt>
                <c:pt idx="35">
                  <c:v>3569</c:v>
                </c:pt>
                <c:pt idx="36">
                  <c:v>3256</c:v>
                </c:pt>
                <c:pt idx="37">
                  <c:v>3229</c:v>
                </c:pt>
                <c:pt idx="38">
                  <c:v>2893</c:v>
                </c:pt>
                <c:pt idx="39">
                  <c:v>2318</c:v>
                </c:pt>
              </c:numCache>
            </c:numRef>
          </c:val>
        </c:ser>
        <c:ser>
          <c:idx val="1"/>
          <c:order val="1"/>
          <c:tx>
            <c:strRef>
              <c:f>Obs_Model_15_15L_profile!$A$7</c:f>
              <c:strCache>
                <c:ptCount val="1"/>
                <c:pt idx="0">
                  <c:v>2010 Modeled</c:v>
                </c:pt>
              </c:strCache>
            </c:strRef>
          </c:tx>
          <c:cat>
            <c:strRef>
              <c:f>'C:\Users\juvvan\AppData\Local\Microsoft\Windows\Temporary Internet Files\Content.Outlook\4F4P06C1\[assemble_transit_link_flows dlk (2).xlsx]Rts15_15L'!$E$11:$AR$11</c:f>
              <c:strCache>
                <c:ptCount val="40"/>
                <c:pt idx="0">
                  <c:v>CCS</c:v>
                </c:pt>
                <c:pt idx="1">
                  <c:v>Sherman/Grant</c:v>
                </c:pt>
                <c:pt idx="2">
                  <c:v>Logan</c:v>
                </c:pt>
                <c:pt idx="3">
                  <c:v>Pennsylvania</c:v>
                </c:pt>
                <c:pt idx="4">
                  <c:v>Pearl</c:v>
                </c:pt>
                <c:pt idx="5">
                  <c:v>Washington</c:v>
                </c:pt>
                <c:pt idx="6">
                  <c:v>Clarkson</c:v>
                </c:pt>
                <c:pt idx="7">
                  <c:v>Ogden</c:v>
                </c:pt>
                <c:pt idx="8">
                  <c:v>Downing</c:v>
                </c:pt>
                <c:pt idx="9">
                  <c:v>Park/Franklin</c:v>
                </c:pt>
                <c:pt idx="10">
                  <c:v>High</c:v>
                </c:pt>
                <c:pt idx="11">
                  <c:v>Race</c:v>
                </c:pt>
                <c:pt idx="12">
                  <c:v>York</c:v>
                </c:pt>
                <c:pt idx="13">
                  <c:v>Josephine</c:v>
                </c:pt>
                <c:pt idx="14">
                  <c:v>Detroit N</c:v>
                </c:pt>
                <c:pt idx="15">
                  <c:v>St Paul</c:v>
                </c:pt>
                <c:pt idx="16">
                  <c:v>Steele N</c:v>
                </c:pt>
                <c:pt idx="17">
                  <c:v>Steele S</c:v>
                </c:pt>
                <c:pt idx="18">
                  <c:v>Monroe</c:v>
                </c:pt>
                <c:pt idx="19">
                  <c:v>Colorado</c:v>
                </c:pt>
                <c:pt idx="20">
                  <c:v>Clermont</c:v>
                </c:pt>
                <c:pt idx="21">
                  <c:v>Dexter</c:v>
                </c:pt>
                <c:pt idx="22">
                  <c:v>Dahlia</c:v>
                </c:pt>
                <c:pt idx="23">
                  <c:v>Holly</c:v>
                </c:pt>
                <c:pt idx="24">
                  <c:v>Kearney</c:v>
                </c:pt>
                <c:pt idx="25">
                  <c:v>Monaco</c:v>
                </c:pt>
                <c:pt idx="26">
                  <c:v>Oneida</c:v>
                </c:pt>
                <c:pt idx="27">
                  <c:v>Quebec</c:v>
                </c:pt>
                <c:pt idx="28">
                  <c:v>Syracuse</c:v>
                </c:pt>
                <c:pt idx="29">
                  <c:v>Tamarac</c:v>
                </c:pt>
                <c:pt idx="30">
                  <c:v>Yosemite</c:v>
                </c:pt>
                <c:pt idx="31">
                  <c:v>Beeler</c:v>
                </c:pt>
                <c:pt idx="32">
                  <c:v>Dayton</c:v>
                </c:pt>
                <c:pt idx="33">
                  <c:v>Emporia</c:v>
                </c:pt>
                <c:pt idx="34">
                  <c:v>Del Mar/Florence</c:v>
                </c:pt>
                <c:pt idx="35">
                  <c:v>Havana</c:v>
                </c:pt>
                <c:pt idx="36">
                  <c:v>Lima</c:v>
                </c:pt>
                <c:pt idx="37">
                  <c:v>Moline</c:v>
                </c:pt>
                <c:pt idx="38">
                  <c:v>Peoria</c:v>
                </c:pt>
                <c:pt idx="39">
                  <c:v>Ursula</c:v>
                </c:pt>
              </c:strCache>
            </c:strRef>
          </c:cat>
          <c:val>
            <c:numRef>
              <c:f>Obs_Model_15_15L_profile!$C$8:$AP$8</c:f>
              <c:numCache>
                <c:formatCode>_(* #,##0_);_(* \(#,##0\);_(* "-"??_);_(@_)</c:formatCode>
                <c:ptCount val="40"/>
                <c:pt idx="0">
                  <c:v>5078.5200000000004</c:v>
                </c:pt>
                <c:pt idx="1">
                  <c:v>5556.4250000000002</c:v>
                </c:pt>
                <c:pt idx="2">
                  <c:v>5594.2199999999993</c:v>
                </c:pt>
                <c:pt idx="3">
                  <c:v>5780.73</c:v>
                </c:pt>
                <c:pt idx="4">
                  <c:v>5779.7999999999993</c:v>
                </c:pt>
                <c:pt idx="5">
                  <c:v>5771.18</c:v>
                </c:pt>
                <c:pt idx="6">
                  <c:v>5701.99</c:v>
                </c:pt>
                <c:pt idx="7">
                  <c:v>5341.28</c:v>
                </c:pt>
                <c:pt idx="8">
                  <c:v>5429.6050000000014</c:v>
                </c:pt>
                <c:pt idx="9">
                  <c:v>4704.9650000000001</c:v>
                </c:pt>
                <c:pt idx="10">
                  <c:v>4635.6950000000024</c:v>
                </c:pt>
                <c:pt idx="11">
                  <c:v>4415.8</c:v>
                </c:pt>
                <c:pt idx="12">
                  <c:v>4454.1399999999994</c:v>
                </c:pt>
                <c:pt idx="13">
                  <c:v>4017.4300000000012</c:v>
                </c:pt>
                <c:pt idx="14">
                  <c:v>3974.92</c:v>
                </c:pt>
                <c:pt idx="15">
                  <c:v>4022.3700000000022</c:v>
                </c:pt>
                <c:pt idx="16">
                  <c:v>3988.9049999999997</c:v>
                </c:pt>
                <c:pt idx="17">
                  <c:v>3840.1899999999987</c:v>
                </c:pt>
                <c:pt idx="18">
                  <c:v>3719.7200000000003</c:v>
                </c:pt>
                <c:pt idx="19">
                  <c:v>3630.0200000000004</c:v>
                </c:pt>
                <c:pt idx="20">
                  <c:v>3427.23</c:v>
                </c:pt>
                <c:pt idx="21">
                  <c:v>3268.27</c:v>
                </c:pt>
                <c:pt idx="22">
                  <c:v>3227.82</c:v>
                </c:pt>
                <c:pt idx="23">
                  <c:v>3217.75</c:v>
                </c:pt>
                <c:pt idx="24">
                  <c:v>3156.88</c:v>
                </c:pt>
                <c:pt idx="25">
                  <c:v>2724.7599999999998</c:v>
                </c:pt>
                <c:pt idx="26">
                  <c:v>2649.6</c:v>
                </c:pt>
                <c:pt idx="27">
                  <c:v>2632.3049999999998</c:v>
                </c:pt>
                <c:pt idx="28">
                  <c:v>2591.3350000000055</c:v>
                </c:pt>
                <c:pt idx="29">
                  <c:v>2516.8050000000012</c:v>
                </c:pt>
                <c:pt idx="30">
                  <c:v>2231.585</c:v>
                </c:pt>
                <c:pt idx="31">
                  <c:v>2213.5249999999987</c:v>
                </c:pt>
                <c:pt idx="32">
                  <c:v>2004.7449999999999</c:v>
                </c:pt>
                <c:pt idx="33">
                  <c:v>2004.7449999999999</c:v>
                </c:pt>
                <c:pt idx="34">
                  <c:v>2003.5749999999998</c:v>
                </c:pt>
                <c:pt idx="35">
                  <c:v>1931.0550000000001</c:v>
                </c:pt>
                <c:pt idx="36">
                  <c:v>1911.6849999999972</c:v>
                </c:pt>
                <c:pt idx="37">
                  <c:v>1550.85</c:v>
                </c:pt>
                <c:pt idx="38">
                  <c:v>1447.9649999999999</c:v>
                </c:pt>
                <c:pt idx="39">
                  <c:v>1138.885</c:v>
                </c:pt>
              </c:numCache>
            </c:numRef>
          </c:val>
        </c:ser>
        <c:gapWidth val="39"/>
        <c:axId val="43069440"/>
        <c:axId val="43071360"/>
      </c:barChart>
      <c:catAx>
        <c:axId val="43069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Segment</a:t>
                </a:r>
                <a:r>
                  <a:rPr lang="en-US" baseline="0"/>
                  <a:t> to the Immediate East</a:t>
                </a:r>
                <a:endParaRPr lang="en-US"/>
              </a:p>
            </c:rich>
          </c:tx>
          <c:layout/>
        </c:title>
        <c:tickLblPos val="nextTo"/>
        <c:crossAx val="43071360"/>
        <c:crosses val="autoZero"/>
        <c:auto val="1"/>
        <c:lblAlgn val="ctr"/>
        <c:lblOffset val="100"/>
      </c:catAx>
      <c:valAx>
        <c:axId val="43071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Daily Flow (passengers)</a:t>
                </a:r>
              </a:p>
            </c:rich>
          </c:tx>
          <c:layout/>
        </c:title>
        <c:numFmt formatCode="_(* #,##0_);_(* \(#,##0\);_(* &quot;-&quot;??_);_(@_)" sourceLinked="1"/>
        <c:tickLblPos val="nextTo"/>
        <c:crossAx val="4306944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Combo24hFreq!$C$6</c:f>
              <c:strCache>
                <c:ptCount val="1"/>
                <c:pt idx="0">
                  <c:v>WT - MODEL</c:v>
                </c:pt>
              </c:strCache>
            </c:strRef>
          </c:tx>
          <c:spPr>
            <a:ln w="38100"/>
          </c:spPr>
          <c:marker>
            <c:symbol val="none"/>
          </c:marker>
          <c:val>
            <c:numRef>
              <c:f>Combo24hFreq!$C$7:$C$66</c:f>
              <c:numCache>
                <c:formatCode>0.0%</c:formatCode>
                <c:ptCount val="60"/>
                <c:pt idx="0">
                  <c:v>0.10839168893118835</c:v>
                </c:pt>
                <c:pt idx="1">
                  <c:v>0.29604579796562347</c:v>
                </c:pt>
                <c:pt idx="2">
                  <c:v>0.44318913057627796</c:v>
                </c:pt>
                <c:pt idx="3">
                  <c:v>0.5593342001247037</c:v>
                </c:pt>
                <c:pt idx="4">
                  <c:v>0.6463799572583897</c:v>
                </c:pt>
                <c:pt idx="5">
                  <c:v>0.71191496923195263</c:v>
                </c:pt>
                <c:pt idx="6">
                  <c:v>0.76310161951975675</c:v>
                </c:pt>
                <c:pt idx="7">
                  <c:v>0.80555500891933252</c:v>
                </c:pt>
                <c:pt idx="8">
                  <c:v>0.84443734811052029</c:v>
                </c:pt>
                <c:pt idx="9">
                  <c:v>0.87451884347229125</c:v>
                </c:pt>
                <c:pt idx="10">
                  <c:v>0.89670745164714361</c:v>
                </c:pt>
                <c:pt idx="11">
                  <c:v>0.91506901377169569</c:v>
                </c:pt>
                <c:pt idx="12">
                  <c:v>0.93086162107132309</c:v>
                </c:pt>
                <c:pt idx="13">
                  <c:v>0.94339268201970361</c:v>
                </c:pt>
                <c:pt idx="14">
                  <c:v>0.95368651904088242</c:v>
                </c:pt>
                <c:pt idx="15">
                  <c:v>0.9609440443651539</c:v>
                </c:pt>
                <c:pt idx="16">
                  <c:v>0.96696530989906948</c:v>
                </c:pt>
                <c:pt idx="17">
                  <c:v>0.97211955870762878</c:v>
                </c:pt>
                <c:pt idx="18">
                  <c:v>0.97564044672941863</c:v>
                </c:pt>
                <c:pt idx="19">
                  <c:v>0.97844286973759353</c:v>
                </c:pt>
                <c:pt idx="20">
                  <c:v>0.98056460196488116</c:v>
                </c:pt>
                <c:pt idx="21">
                  <c:v>0.98239890555567444</c:v>
                </c:pt>
                <c:pt idx="22">
                  <c:v>0.98395539089016537</c:v>
                </c:pt>
                <c:pt idx="23">
                  <c:v>0.98532898782600931</c:v>
                </c:pt>
                <c:pt idx="24">
                  <c:v>0.98672965002592794</c:v>
                </c:pt>
                <c:pt idx="25">
                  <c:v>0.98830919606126455</c:v>
                </c:pt>
                <c:pt idx="26">
                  <c:v>0.98968144874931652</c:v>
                </c:pt>
                <c:pt idx="27">
                  <c:v>0.99118358279127627</c:v>
                </c:pt>
                <c:pt idx="28">
                  <c:v>0.9925823160226992</c:v>
                </c:pt>
                <c:pt idx="29">
                  <c:v>0.99381980514349111</c:v>
                </c:pt>
                <c:pt idx="30">
                  <c:v>0.99492654007125125</c:v>
                </c:pt>
                <c:pt idx="31">
                  <c:v>0.99558205595422911</c:v>
                </c:pt>
                <c:pt idx="32">
                  <c:v>0.99613654551984698</c:v>
                </c:pt>
                <c:pt idx="33">
                  <c:v>0.99666875589918302</c:v>
                </c:pt>
                <c:pt idx="34">
                  <c:v>0.99702575518631253</c:v>
                </c:pt>
                <c:pt idx="35">
                  <c:v>0.99739048409953523</c:v>
                </c:pt>
                <c:pt idx="36">
                  <c:v>0.99773149486455581</c:v>
                </c:pt>
                <c:pt idx="37">
                  <c:v>0.99803076937719959</c:v>
                </c:pt>
                <c:pt idx="38">
                  <c:v>0.99831001609371961</c:v>
                </c:pt>
                <c:pt idx="39">
                  <c:v>0.99847875058246749</c:v>
                </c:pt>
                <c:pt idx="40">
                  <c:v>0.99864148784837958</c:v>
                </c:pt>
                <c:pt idx="41">
                  <c:v>0.99870959042257679</c:v>
                </c:pt>
                <c:pt idx="42">
                  <c:v>0.99887229170536918</c:v>
                </c:pt>
                <c:pt idx="43">
                  <c:v>0.99905134443779242</c:v>
                </c:pt>
                <c:pt idx="44">
                  <c:v>0.99915719018690941</c:v>
                </c:pt>
                <c:pt idx="45">
                  <c:v>0.99927399482830959</c:v>
                </c:pt>
                <c:pt idx="46">
                  <c:v>0.99935912246207603</c:v>
                </c:pt>
                <c:pt idx="47">
                  <c:v>0.99947374691416757</c:v>
                </c:pt>
                <c:pt idx="48">
                  <c:v>0.99954039690852414</c:v>
                </c:pt>
                <c:pt idx="49">
                  <c:v>0.99962215166171087</c:v>
                </c:pt>
                <c:pt idx="50">
                  <c:v>0.99972681913268424</c:v>
                </c:pt>
                <c:pt idx="51">
                  <c:v>0.99980863729866221</c:v>
                </c:pt>
                <c:pt idx="52">
                  <c:v>0.99986936067959631</c:v>
                </c:pt>
                <c:pt idx="53">
                  <c:v>0.99991058590708126</c:v>
                </c:pt>
                <c:pt idx="54">
                  <c:v>0.9999237536857063</c:v>
                </c:pt>
                <c:pt idx="55">
                  <c:v>0.99993017015163144</c:v>
                </c:pt>
                <c:pt idx="56">
                  <c:v>0.99994368934218492</c:v>
                </c:pt>
                <c:pt idx="57">
                  <c:v>0.99995024661442677</c:v>
                </c:pt>
                <c:pt idx="58">
                  <c:v>0.99995751917042608</c:v>
                </c:pt>
                <c:pt idx="59">
                  <c:v>0.99996242856991868</c:v>
                </c:pt>
              </c:numCache>
            </c:numRef>
          </c:val>
        </c:ser>
        <c:ser>
          <c:idx val="1"/>
          <c:order val="1"/>
          <c:tx>
            <c:strRef>
              <c:f>Combo24hFreq!$D$6</c:f>
              <c:strCache>
                <c:ptCount val="1"/>
                <c:pt idx="0">
                  <c:v>WT - FRTC</c:v>
                </c:pt>
              </c:strCache>
            </c:strRef>
          </c:tx>
          <c:spPr>
            <a:ln w="38100"/>
          </c:spPr>
          <c:marker>
            <c:symbol val="none"/>
          </c:marker>
          <c:val>
            <c:numRef>
              <c:f>Combo24hFreq!$D$7:$D$66</c:f>
              <c:numCache>
                <c:formatCode>0.0%</c:formatCode>
                <c:ptCount val="60"/>
                <c:pt idx="0">
                  <c:v>5.7206320544166793E-2</c:v>
                </c:pt>
                <c:pt idx="1">
                  <c:v>0.16749133244224054</c:v>
                </c:pt>
                <c:pt idx="2">
                  <c:v>0.26578435332327782</c:v>
                </c:pt>
                <c:pt idx="3">
                  <c:v>0.35445881945537711</c:v>
                </c:pt>
                <c:pt idx="4">
                  <c:v>0.46567144715607284</c:v>
                </c:pt>
                <c:pt idx="5">
                  <c:v>0.56705865441809866</c:v>
                </c:pt>
                <c:pt idx="6">
                  <c:v>0.61468907054770461</c:v>
                </c:pt>
                <c:pt idx="7">
                  <c:v>0.63921323394349838</c:v>
                </c:pt>
                <c:pt idx="8">
                  <c:v>0.69834652252478813</c:v>
                </c:pt>
                <c:pt idx="9">
                  <c:v>0.73900665609135141</c:v>
                </c:pt>
                <c:pt idx="10">
                  <c:v>0.78289403310819727</c:v>
                </c:pt>
                <c:pt idx="11">
                  <c:v>0.80917486746200662</c:v>
                </c:pt>
                <c:pt idx="12">
                  <c:v>0.82492061339311262</c:v>
                </c:pt>
                <c:pt idx="13">
                  <c:v>0.86557969570689042</c:v>
                </c:pt>
                <c:pt idx="14">
                  <c:v>0.87549697947826344</c:v>
                </c:pt>
                <c:pt idx="15">
                  <c:v>0.88721757234106169</c:v>
                </c:pt>
                <c:pt idx="16">
                  <c:v>0.91291550446239289</c:v>
                </c:pt>
                <c:pt idx="17">
                  <c:v>0.9284582517609693</c:v>
                </c:pt>
                <c:pt idx="18">
                  <c:v>0.94131505055004194</c:v>
                </c:pt>
                <c:pt idx="19">
                  <c:v>0.95246646198934537</c:v>
                </c:pt>
                <c:pt idx="20">
                  <c:v>0.95318000533636871</c:v>
                </c:pt>
                <c:pt idx="21">
                  <c:v>0.9563456578853502</c:v>
                </c:pt>
                <c:pt idx="22">
                  <c:v>0.96354847262041554</c:v>
                </c:pt>
                <c:pt idx="23">
                  <c:v>0.96582743305474883</c:v>
                </c:pt>
                <c:pt idx="24">
                  <c:v>0.96582743305474883</c:v>
                </c:pt>
                <c:pt idx="25">
                  <c:v>0.96582743305474883</c:v>
                </c:pt>
                <c:pt idx="26">
                  <c:v>0.97185649218370884</c:v>
                </c:pt>
                <c:pt idx="27">
                  <c:v>0.97392087135690819</c:v>
                </c:pt>
                <c:pt idx="28">
                  <c:v>0.97786006668460113</c:v>
                </c:pt>
                <c:pt idx="29">
                  <c:v>0.98100599086091567</c:v>
                </c:pt>
                <c:pt idx="30">
                  <c:v>0.98603325162712729</c:v>
                </c:pt>
                <c:pt idx="31">
                  <c:v>0.98844406701646226</c:v>
                </c:pt>
                <c:pt idx="32">
                  <c:v>0.98901761211011563</c:v>
                </c:pt>
                <c:pt idx="33">
                  <c:v>0.98901761211011563</c:v>
                </c:pt>
                <c:pt idx="34">
                  <c:v>0.98924449718591123</c:v>
                </c:pt>
                <c:pt idx="35">
                  <c:v>0.98924449718591123</c:v>
                </c:pt>
                <c:pt idx="36">
                  <c:v>0.9900716121064852</c:v>
                </c:pt>
                <c:pt idx="37">
                  <c:v>0.99220329061683499</c:v>
                </c:pt>
                <c:pt idx="38">
                  <c:v>0.99220329061683499</c:v>
                </c:pt>
                <c:pt idx="39">
                  <c:v>0.99220329061683499</c:v>
                </c:pt>
                <c:pt idx="40">
                  <c:v>0.99220329061683499</c:v>
                </c:pt>
                <c:pt idx="41">
                  <c:v>0.99220329061683499</c:v>
                </c:pt>
                <c:pt idx="42">
                  <c:v>0.99220329061683499</c:v>
                </c:pt>
                <c:pt idx="43">
                  <c:v>0.99220329061683499</c:v>
                </c:pt>
                <c:pt idx="44">
                  <c:v>0.99220329061683499</c:v>
                </c:pt>
                <c:pt idx="45">
                  <c:v>0.99220329061683499</c:v>
                </c:pt>
                <c:pt idx="46">
                  <c:v>0.99220329061683499</c:v>
                </c:pt>
                <c:pt idx="47">
                  <c:v>0.99220329061683499</c:v>
                </c:pt>
                <c:pt idx="48">
                  <c:v>0.99220329061683499</c:v>
                </c:pt>
                <c:pt idx="49">
                  <c:v>0.99220329061683499</c:v>
                </c:pt>
                <c:pt idx="50">
                  <c:v>0.99220329061683499</c:v>
                </c:pt>
                <c:pt idx="51">
                  <c:v>0.99220329061683499</c:v>
                </c:pt>
                <c:pt idx="52">
                  <c:v>0.99220329061683499</c:v>
                </c:pt>
                <c:pt idx="53">
                  <c:v>0.99220329061683499</c:v>
                </c:pt>
                <c:pt idx="54">
                  <c:v>0.99220329061683499</c:v>
                </c:pt>
                <c:pt idx="55">
                  <c:v>0.99473310453379271</c:v>
                </c:pt>
                <c:pt idx="56">
                  <c:v>0.99473310453379271</c:v>
                </c:pt>
                <c:pt idx="57">
                  <c:v>0.9961016453084176</c:v>
                </c:pt>
                <c:pt idx="58">
                  <c:v>0.9961016453084176</c:v>
                </c:pt>
                <c:pt idx="59">
                  <c:v>0.99747018608304228</c:v>
                </c:pt>
              </c:numCache>
            </c:numRef>
          </c:val>
        </c:ser>
        <c:ser>
          <c:idx val="2"/>
          <c:order val="2"/>
          <c:tx>
            <c:strRef>
              <c:f>Combo24hFreq!$E$6</c:f>
              <c:strCache>
                <c:ptCount val="1"/>
                <c:pt idx="0">
                  <c:v>DT - MODEL</c:v>
                </c:pt>
              </c:strCache>
            </c:strRef>
          </c:tx>
          <c:spPr>
            <a:ln w="38100">
              <a:prstDash val="dash"/>
            </a:ln>
          </c:spPr>
          <c:marker>
            <c:symbol val="none"/>
          </c:marker>
          <c:val>
            <c:numRef>
              <c:f>Combo24hFreq!$E$7:$E$66</c:f>
              <c:numCache>
                <c:formatCode>0.0%</c:formatCode>
                <c:ptCount val="60"/>
                <c:pt idx="0">
                  <c:v>1.0792801670538011E-3</c:v>
                </c:pt>
                <c:pt idx="1">
                  <c:v>1.1778231388282779E-2</c:v>
                </c:pt>
                <c:pt idx="2">
                  <c:v>3.6202810820956825E-2</c:v>
                </c:pt>
                <c:pt idx="3">
                  <c:v>0.14162032800732041</c:v>
                </c:pt>
                <c:pt idx="4">
                  <c:v>0.26179582834752824</c:v>
                </c:pt>
                <c:pt idx="5">
                  <c:v>0.32774923159944647</c:v>
                </c:pt>
                <c:pt idx="6">
                  <c:v>0.40609089416015581</c:v>
                </c:pt>
                <c:pt idx="7">
                  <c:v>0.4981347223199834</c:v>
                </c:pt>
                <c:pt idx="8">
                  <c:v>0.54752352126885806</c:v>
                </c:pt>
                <c:pt idx="9">
                  <c:v>0.59972783369700411</c:v>
                </c:pt>
                <c:pt idx="10">
                  <c:v>0.63079233241829225</c:v>
                </c:pt>
                <c:pt idx="11">
                  <c:v>0.68738415335163416</c:v>
                </c:pt>
                <c:pt idx="12">
                  <c:v>0.72919452851880584</c:v>
                </c:pt>
                <c:pt idx="13">
                  <c:v>0.79613336148846781</c:v>
                </c:pt>
                <c:pt idx="14">
                  <c:v>0.81375378334623749</c:v>
                </c:pt>
                <c:pt idx="15">
                  <c:v>0.8351986110133508</c:v>
                </c:pt>
                <c:pt idx="16">
                  <c:v>0.84939349147134069</c:v>
                </c:pt>
                <c:pt idx="17">
                  <c:v>0.90685342906079169</c:v>
                </c:pt>
                <c:pt idx="18">
                  <c:v>0.94225851106262148</c:v>
                </c:pt>
                <c:pt idx="19">
                  <c:v>0.95565566270148572</c:v>
                </c:pt>
                <c:pt idx="20">
                  <c:v>0.96475915628446118</c:v>
                </c:pt>
                <c:pt idx="21">
                  <c:v>0.96848971164449493</c:v>
                </c:pt>
                <c:pt idx="22">
                  <c:v>0.97388611247976364</c:v>
                </c:pt>
                <c:pt idx="23">
                  <c:v>0.97630276154947093</c:v>
                </c:pt>
                <c:pt idx="24">
                  <c:v>0.97867248539452412</c:v>
                </c:pt>
                <c:pt idx="25">
                  <c:v>0.98491354027357403</c:v>
                </c:pt>
                <c:pt idx="26">
                  <c:v>0.98683747448440939</c:v>
                </c:pt>
                <c:pt idx="27">
                  <c:v>0.98897257220618962</c:v>
                </c:pt>
                <c:pt idx="28">
                  <c:v>0.98995800192393391</c:v>
                </c:pt>
                <c:pt idx="29">
                  <c:v>0.99080265596771511</c:v>
                </c:pt>
                <c:pt idx="30">
                  <c:v>0.99136575866356969</c:v>
                </c:pt>
                <c:pt idx="31">
                  <c:v>0.99321930503742228</c:v>
                </c:pt>
                <c:pt idx="32">
                  <c:v>0.99709063607142068</c:v>
                </c:pt>
                <c:pt idx="33">
                  <c:v>0.9977945144412379</c:v>
                </c:pt>
                <c:pt idx="34">
                  <c:v>0.99838107974941892</c:v>
                </c:pt>
                <c:pt idx="35">
                  <c:v>0.99910842073156392</c:v>
                </c:pt>
                <c:pt idx="36">
                  <c:v>0.99936650946716343</c:v>
                </c:pt>
                <c:pt idx="37">
                  <c:v>0.99948382252880064</c:v>
                </c:pt>
                <c:pt idx="38">
                  <c:v>0.99957767297810962</c:v>
                </c:pt>
                <c:pt idx="39">
                  <c:v>0.99969498603974571</c:v>
                </c:pt>
                <c:pt idx="40">
                  <c:v>0.99969498603974571</c:v>
                </c:pt>
                <c:pt idx="41">
                  <c:v>0.99971844865207293</c:v>
                </c:pt>
                <c:pt idx="42">
                  <c:v>0.99978883648905503</c:v>
                </c:pt>
                <c:pt idx="43">
                  <c:v>0.99981229910138159</c:v>
                </c:pt>
                <c:pt idx="44">
                  <c:v>0.99981229910138159</c:v>
                </c:pt>
                <c:pt idx="45">
                  <c:v>0.99985922432603669</c:v>
                </c:pt>
                <c:pt idx="46">
                  <c:v>0.99988268693836357</c:v>
                </c:pt>
                <c:pt idx="47">
                  <c:v>0.99992961216301901</c:v>
                </c:pt>
                <c:pt idx="48">
                  <c:v>0.99992961216301901</c:v>
                </c:pt>
                <c:pt idx="49">
                  <c:v>0.99995307477534512</c:v>
                </c:pt>
                <c:pt idx="50">
                  <c:v>0.99997653738767278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</c:numCache>
            </c:numRef>
          </c:val>
        </c:ser>
        <c:ser>
          <c:idx val="3"/>
          <c:order val="3"/>
          <c:tx>
            <c:strRef>
              <c:f>Combo24hFreq!$F$6</c:f>
              <c:strCache>
                <c:ptCount val="1"/>
                <c:pt idx="0">
                  <c:v>DT - FRTC</c:v>
                </c:pt>
              </c:strCache>
            </c:strRef>
          </c:tx>
          <c:spPr>
            <a:ln w="38100">
              <a:prstDash val="dash"/>
            </a:ln>
          </c:spPr>
          <c:marker>
            <c:symbol val="none"/>
          </c:marker>
          <c:val>
            <c:numRef>
              <c:f>Combo24hFreq!$F$7:$F$66</c:f>
              <c:numCache>
                <c:formatCode>0.0%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1.5936967935597981E-3</c:v>
                </c:pt>
                <c:pt idx="3">
                  <c:v>1.5035445585425539E-2</c:v>
                </c:pt>
                <c:pt idx="4">
                  <c:v>1.8290011995661062E-2</c:v>
                </c:pt>
                <c:pt idx="5">
                  <c:v>2.1218852924049451E-2</c:v>
                </c:pt>
                <c:pt idx="6">
                  <c:v>4.6292647536508184E-2</c:v>
                </c:pt>
                <c:pt idx="7">
                  <c:v>5.4459032194125803E-2</c:v>
                </c:pt>
                <c:pt idx="8">
                  <c:v>0.13019285129241334</c:v>
                </c:pt>
                <c:pt idx="9">
                  <c:v>0.16738626788834071</c:v>
                </c:pt>
                <c:pt idx="10">
                  <c:v>0.22910234977253535</c:v>
                </c:pt>
                <c:pt idx="11">
                  <c:v>0.27805710661886418</c:v>
                </c:pt>
                <c:pt idx="12">
                  <c:v>0.315787823176778</c:v>
                </c:pt>
                <c:pt idx="13">
                  <c:v>0.33948734874805692</c:v>
                </c:pt>
                <c:pt idx="14">
                  <c:v>0.40257660469512235</c:v>
                </c:pt>
                <c:pt idx="15">
                  <c:v>0.4189449039870744</c:v>
                </c:pt>
                <c:pt idx="16">
                  <c:v>0.50909233750615912</c:v>
                </c:pt>
                <c:pt idx="17">
                  <c:v>0.59367001611028103</c:v>
                </c:pt>
                <c:pt idx="18">
                  <c:v>0.63805611695843201</c:v>
                </c:pt>
                <c:pt idx="19">
                  <c:v>0.7055985128724912</c:v>
                </c:pt>
                <c:pt idx="20">
                  <c:v>0.7566904172653417</c:v>
                </c:pt>
                <c:pt idx="21">
                  <c:v>0.78823244913304769</c:v>
                </c:pt>
                <c:pt idx="22">
                  <c:v>0.82301436408870887</c:v>
                </c:pt>
                <c:pt idx="23">
                  <c:v>0.84497545265232898</c:v>
                </c:pt>
                <c:pt idx="24">
                  <c:v>0.86503300095207369</c:v>
                </c:pt>
                <c:pt idx="25">
                  <c:v>0.87499180539378707</c:v>
                </c:pt>
                <c:pt idx="26">
                  <c:v>0.88553911260195661</c:v>
                </c:pt>
                <c:pt idx="27">
                  <c:v>0.8918838077788146</c:v>
                </c:pt>
                <c:pt idx="28">
                  <c:v>0.90838003617562568</c:v>
                </c:pt>
                <c:pt idx="29">
                  <c:v>0.91017049753337675</c:v>
                </c:pt>
                <c:pt idx="30">
                  <c:v>0.92561673245314613</c:v>
                </c:pt>
                <c:pt idx="31">
                  <c:v>0.93407162779733421</c:v>
                </c:pt>
                <c:pt idx="32">
                  <c:v>0.93650638539888187</c:v>
                </c:pt>
                <c:pt idx="33">
                  <c:v>0.94010726282407542</c:v>
                </c:pt>
                <c:pt idx="34">
                  <c:v>0.9426560422400706</c:v>
                </c:pt>
                <c:pt idx="35">
                  <c:v>0.95069620328353921</c:v>
                </c:pt>
                <c:pt idx="36">
                  <c:v>0.96077588509888934</c:v>
                </c:pt>
                <c:pt idx="37">
                  <c:v>0.96102037765306914</c:v>
                </c:pt>
                <c:pt idx="38">
                  <c:v>0.96440358074884158</c:v>
                </c:pt>
                <c:pt idx="39">
                  <c:v>0.96970107887954993</c:v>
                </c:pt>
                <c:pt idx="40">
                  <c:v>0.96970107887954993</c:v>
                </c:pt>
                <c:pt idx="41">
                  <c:v>0.97360671327699688</c:v>
                </c:pt>
                <c:pt idx="42">
                  <c:v>0.97862561025403616</c:v>
                </c:pt>
                <c:pt idx="43">
                  <c:v>0.98055271256709287</c:v>
                </c:pt>
                <c:pt idx="44">
                  <c:v>0.98055271256709287</c:v>
                </c:pt>
                <c:pt idx="45">
                  <c:v>0.98214309574298031</c:v>
                </c:pt>
                <c:pt idx="46">
                  <c:v>0.99133789194469057</c:v>
                </c:pt>
                <c:pt idx="47">
                  <c:v>0.99133789194469057</c:v>
                </c:pt>
                <c:pt idx="48">
                  <c:v>0.99432514569462971</c:v>
                </c:pt>
                <c:pt idx="49">
                  <c:v>0.99432514569462971</c:v>
                </c:pt>
                <c:pt idx="50">
                  <c:v>0.99432514569462971</c:v>
                </c:pt>
                <c:pt idx="51">
                  <c:v>0.99432514569462971</c:v>
                </c:pt>
                <c:pt idx="52">
                  <c:v>0.99432514569462971</c:v>
                </c:pt>
                <c:pt idx="53">
                  <c:v>0.99432514569462971</c:v>
                </c:pt>
                <c:pt idx="54">
                  <c:v>0.99432514569462971</c:v>
                </c:pt>
                <c:pt idx="55">
                  <c:v>0.99432514569462971</c:v>
                </c:pt>
                <c:pt idx="56">
                  <c:v>0.99432514569462971</c:v>
                </c:pt>
                <c:pt idx="57">
                  <c:v>0.99432514569462971</c:v>
                </c:pt>
                <c:pt idx="58">
                  <c:v>0.99432514569462971</c:v>
                </c:pt>
                <c:pt idx="59">
                  <c:v>0.99432514569462971</c:v>
                </c:pt>
              </c:numCache>
            </c:numRef>
          </c:val>
        </c:ser>
        <c:marker val="1"/>
        <c:axId val="46568576"/>
        <c:axId val="46570496"/>
      </c:lineChart>
      <c:catAx>
        <c:axId val="465685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MILES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6570496"/>
        <c:crosses val="autoZero"/>
        <c:auto val="1"/>
        <c:lblAlgn val="ctr"/>
        <c:lblOffset val="100"/>
        <c:tickLblSkip val="5"/>
      </c:catAx>
      <c:valAx>
        <c:axId val="46570496"/>
        <c:scaling>
          <c:orientation val="minMax"/>
          <c:max val="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CUMULATIVE PERCENT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46568576"/>
        <c:crosses val="autoZero"/>
        <c:crossBetween val="between"/>
        <c:majorUnit val="0.1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6008879171551571"/>
          <c:y val="0.33222353605643451"/>
          <c:w val="0.35822543611963881"/>
          <c:h val="0.28321689767869301"/>
        </c:manualLayout>
      </c:layout>
      <c:overlay val="1"/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37017-30D6-49F8-9953-CD6F42AF3207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BEDAA-5B1F-4FFB-B94A-FB3AB8FBD4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Aurora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this do enough?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Compass 4.0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Updates to highway elements of the model: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Revised k-factors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Revised highway assignment procedures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Revised value of time parameters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Updates to transit and mode choice elements of the model: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of network parameters and transit networks using Before and After on-board surveys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 of zone based fare structure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to mode to mode transfer penalty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Revision to drive access to transit connectors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Updates to bus dwell time at rail stations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to premium transit preference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Updates to mode choice model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Removal of bifurcated transit wait times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Updates to value of time coefficients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re-calibrated to spring 2008 on-board survey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to time of day split factors for transit assignment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 year 2007 model validation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vehicle amenities: bike/luggage</a:t>
            </a:r>
            <a:r>
              <a:rPr lang="en-US" baseline="0" dirty="0" smtClean="0"/>
              <a:t> rack, </a:t>
            </a:r>
          </a:p>
          <a:p>
            <a:r>
              <a:rPr lang="en-US" baseline="0" dirty="0" smtClean="0"/>
              <a:t>Other station/stop amenities: parking security guard, bench, route information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Greens – model overestimates; Red/orange – model underestimates – tend to be major intersections not directly connected to centroids.</a:t>
            </a:r>
          </a:p>
          <a:p>
            <a:endParaRPr lang="en-US" dirty="0" smtClean="0"/>
          </a:p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many as 14 D, F,</a:t>
            </a:r>
            <a:r>
              <a:rPr lang="en-US" baseline="0" dirty="0" smtClean="0"/>
              <a:t> and H </a:t>
            </a:r>
            <a:r>
              <a:rPr lang="en-US" dirty="0" smtClean="0"/>
              <a:t>trains/h </a:t>
            </a:r>
          </a:p>
          <a:p>
            <a:r>
              <a:rPr lang="en-US" dirty="0" smtClean="0"/>
              <a:t>As many as 12 C, E, and W trains/h to DUS</a:t>
            </a:r>
          </a:p>
          <a:p>
            <a:r>
              <a:rPr lang="en-US" dirty="0" smtClean="0"/>
              <a:t>Signals on 90s cycles – as freq as every signal during peak</a:t>
            </a:r>
          </a:p>
          <a:p>
            <a:r>
              <a:rPr lang="en-US" dirty="0" smtClean="0"/>
              <a:t>CCS and MSS have about 10 bays each</a:t>
            </a:r>
          </a:p>
          <a:p>
            <a:endParaRPr lang="en-US" dirty="0" smtClean="0"/>
          </a:p>
          <a:p>
            <a:r>
              <a:rPr lang="en-US" dirty="0" smtClean="0"/>
              <a:t>cut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 quickly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CAB issues: VOTs, time ratios</a:t>
            </a:r>
          </a:p>
          <a:p>
            <a:r>
              <a:rPr lang="en-US" dirty="0" smtClean="0"/>
              <a:t>Variable specifications: wait = f(headway);</a:t>
            </a:r>
            <a:r>
              <a:rPr lang="en-US" baseline="0" dirty="0" smtClean="0"/>
              <a:t> xxx/IVT variables</a:t>
            </a:r>
            <a:endParaRPr lang="en-US" dirty="0" smtClean="0"/>
          </a:p>
          <a:p>
            <a:r>
              <a:rPr lang="en-US" dirty="0" smtClean="0"/>
              <a:t>Constrain drive-to-transit</a:t>
            </a:r>
            <a:r>
              <a:rPr lang="en-US" baseline="0" dirty="0" smtClean="0"/>
              <a:t> tours to return to the same PnR</a:t>
            </a:r>
          </a:p>
          <a:p>
            <a:r>
              <a:rPr lang="en-US" baseline="0" dirty="0" smtClean="0"/>
              <a:t>P-A v O-D assignment </a:t>
            </a:r>
          </a:p>
          <a:p>
            <a:r>
              <a:rPr lang="en-US" baseline="0" dirty="0" smtClean="0"/>
              <a:t>	P-A better for understanding HBW</a:t>
            </a:r>
          </a:p>
          <a:p>
            <a:r>
              <a:rPr lang="en-US" baseline="0" dirty="0" smtClean="0"/>
              <a:t>	O-D better for comparing to 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methodologies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we made any transit path comparisons?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Boulder local includes Longmont</a:t>
            </a:r>
            <a:r>
              <a:rPr lang="en-US" baseline="0" dirty="0" smtClean="0"/>
              <a:t> local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WT trips are 2 mi too short; DT trips 9 mi too short</a:t>
            </a:r>
          </a:p>
          <a:p>
            <a:r>
              <a:rPr lang="en-US" dirty="0" smtClean="0"/>
              <a:t>Not enough </a:t>
            </a:r>
            <a:r>
              <a:rPr lang="en-US" dirty="0" err="1" smtClean="0"/>
              <a:t>xfers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241k transit PTs in Focus </a:t>
            </a:r>
            <a:r>
              <a:rPr lang="en-US" dirty="0" err="1" smtClean="0"/>
              <a:t>mtx</a:t>
            </a:r>
            <a:r>
              <a:rPr lang="en-US" dirty="0" smtClean="0"/>
              <a:t>, 206k in On-Board survey factored from 2008 to 2010.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Generally too fast, except for </a:t>
            </a:r>
            <a:r>
              <a:rPr lang="en-US" dirty="0" err="1" smtClean="0"/>
              <a:t>Rt</a:t>
            </a:r>
            <a:r>
              <a:rPr lang="en-US" baseline="0" dirty="0" smtClean="0"/>
              <a:t> 10, which is coded with a more meandering path because the streets it actually uses sometimes aren’t in the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BEDAA-5B1F-4FFB-B94A-FB3AB8FBD4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05800" y="0"/>
            <a:ext cx="838200" cy="6858000"/>
          </a:xfrm>
          <a:prstGeom prst="rect">
            <a:avLst/>
          </a:prstGeom>
          <a:solidFill>
            <a:srgbClr val="92C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2010 DRCOG New Logo 1a.png"/>
          <p:cNvPicPr>
            <a:picLocks noChangeAspect="1"/>
          </p:cNvPicPr>
          <p:nvPr/>
        </p:nvPicPr>
        <p:blipFill>
          <a:blip r:embed="rId2" cstate="print">
            <a:grayscl/>
          </a:blip>
          <a:srcRect l="14444" t="13333" r="7778" b="13333"/>
          <a:stretch>
            <a:fillRect/>
          </a:stretch>
        </p:blipFill>
        <p:spPr>
          <a:xfrm>
            <a:off x="2438400" y="4872446"/>
            <a:ext cx="3962400" cy="186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>
            <a:spLocks noGrp="1"/>
          </p:cNvSpPr>
          <p:nvPr>
            <p:ph type="title" hasCustomPrompt="1"/>
          </p:nvPr>
        </p:nvSpPr>
        <p:spPr>
          <a:xfrm>
            <a:off x="152400" y="457200"/>
            <a:ext cx="8811637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Slide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lt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lt"/>
                <a:cs typeface="Arial" pitchFamily="34" charset="0"/>
              </a:rPr>
            </a:br>
            <a:endParaRPr lang="en-US" dirty="0"/>
          </a:p>
        </p:txBody>
      </p:sp>
      <p:pic>
        <p:nvPicPr>
          <p:cNvPr id="9" name="Picture 8" descr="TRB Planning Applications Conf 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057400"/>
            <a:ext cx="9144000" cy="259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05800" y="0"/>
            <a:ext cx="838200" cy="6858000"/>
          </a:xfrm>
          <a:prstGeom prst="rect">
            <a:avLst/>
          </a:prstGeom>
          <a:solidFill>
            <a:srgbClr val="92C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2010 DRCOG New Logo 1a.png"/>
          <p:cNvPicPr>
            <a:picLocks noChangeAspect="1"/>
          </p:cNvPicPr>
          <p:nvPr/>
        </p:nvPicPr>
        <p:blipFill>
          <a:blip r:embed="rId2" cstate="print">
            <a:grayscl/>
          </a:blip>
          <a:srcRect l="14444" t="13333" r="7778" b="13333"/>
          <a:stretch>
            <a:fillRect/>
          </a:stretch>
        </p:blipFill>
        <p:spPr>
          <a:xfrm>
            <a:off x="1905000" y="4298768"/>
            <a:ext cx="5105400" cy="2406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>
            <a:spLocks noGrp="1"/>
          </p:cNvSpPr>
          <p:nvPr>
            <p:ph type="title" hasCustomPrompt="1"/>
          </p:nvPr>
        </p:nvSpPr>
        <p:spPr>
          <a:xfrm>
            <a:off x="147537" y="406940"/>
            <a:ext cx="8811637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Ending Slide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lt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lt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 descr="TRB Planning Applications Conf 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259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92C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2010 DRCOG New Logo 1a.png"/>
          <p:cNvPicPr>
            <a:picLocks noChangeAspect="1"/>
          </p:cNvPicPr>
          <p:nvPr/>
        </p:nvPicPr>
        <p:blipFill>
          <a:blip r:embed="rId2" cstate="print">
            <a:grayscl/>
          </a:blip>
          <a:srcRect l="14444" t="13333" r="7778" b="13333"/>
          <a:stretch>
            <a:fillRect/>
          </a:stretch>
        </p:blipFill>
        <p:spPr>
          <a:xfrm>
            <a:off x="2133600" y="4478383"/>
            <a:ext cx="4724400" cy="22272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>
            <a:spLocks noGrp="1"/>
          </p:cNvSpPr>
          <p:nvPr>
            <p:ph type="title" hasCustomPrompt="1"/>
          </p:nvPr>
        </p:nvSpPr>
        <p:spPr>
          <a:xfrm>
            <a:off x="147537" y="406940"/>
            <a:ext cx="8811637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Slide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lt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lt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 descr="TRB Planning Applications Conf 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9144000" cy="259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" y="5486400"/>
            <a:ext cx="8686800" cy="1371600"/>
          </a:xfrm>
          <a:prstGeom prst="rect">
            <a:avLst/>
          </a:prstGeom>
          <a:solidFill>
            <a:srgbClr val="92C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2010 DRCOG New Logo 1a.png"/>
          <p:cNvPicPr>
            <a:picLocks noChangeAspect="1"/>
          </p:cNvPicPr>
          <p:nvPr/>
        </p:nvPicPr>
        <p:blipFill>
          <a:blip r:embed="rId2" cstate="print">
            <a:grayscl/>
          </a:blip>
          <a:srcRect l="14444" t="13333" r="7778" b="13333"/>
          <a:stretch>
            <a:fillRect/>
          </a:stretch>
        </p:blipFill>
        <p:spPr>
          <a:xfrm>
            <a:off x="2713182" y="5105400"/>
            <a:ext cx="3717636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>
            <a:spLocks noGrp="1"/>
          </p:cNvSpPr>
          <p:nvPr>
            <p:ph type="title" hasCustomPrompt="1"/>
          </p:nvPr>
        </p:nvSpPr>
        <p:spPr>
          <a:xfrm>
            <a:off x="147537" y="406940"/>
            <a:ext cx="8811637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Slide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lt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lt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 descr="TRB Planning Applications Conf 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133600"/>
            <a:ext cx="9144000" cy="259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mber-Services-header-bar.png"/>
          <p:cNvPicPr>
            <a:picLocks noChangeAspect="1"/>
          </p:cNvPicPr>
          <p:nvPr userDrawn="1"/>
        </p:nvPicPr>
        <p:blipFill>
          <a:blip r:embed="rId2" cstate="print"/>
          <a:srcRect l="2778" t="10526" b="10526"/>
          <a:stretch>
            <a:fillRect/>
          </a:stretch>
        </p:blipFill>
        <p:spPr>
          <a:xfrm>
            <a:off x="0" y="304800"/>
            <a:ext cx="8382000" cy="1143000"/>
          </a:xfrm>
          <a:prstGeom prst="rect">
            <a:avLst/>
          </a:prstGeom>
        </p:spPr>
      </p:pic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7086600" cy="4602163"/>
          </a:xfrm>
        </p:spPr>
        <p:txBody>
          <a:bodyPr/>
          <a:lstStyle>
            <a:lvl1pPr marL="342900" indent="-342900">
              <a:buClrTx/>
              <a:buSzPct val="80000"/>
              <a:buFont typeface="Wingdings 2" pitchFamily="18" charset="2"/>
              <a:buChar char=""/>
              <a:defRPr sz="3200" b="1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5"/>
          <p:cNvSpPr txBox="1">
            <a:spLocks/>
          </p:cNvSpPr>
          <p:nvPr/>
        </p:nvSpPr>
        <p:spPr>
          <a:xfrm>
            <a:off x="254541" y="457200"/>
            <a:ext cx="7213059" cy="762000"/>
          </a:xfrm>
          <a:prstGeom prst="rect">
            <a:avLst/>
          </a:prstGeom>
        </p:spPr>
        <p:txBody>
          <a:bodyPr anchor="b" anchorCtr="0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lt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ember-Services-header-bar.png"/>
          <p:cNvPicPr>
            <a:picLocks noChangeAspect="1"/>
          </p:cNvPicPr>
          <p:nvPr userDrawn="1"/>
        </p:nvPicPr>
        <p:blipFill>
          <a:blip r:embed="rId2" cstate="print"/>
          <a:srcRect l="52173" t="13615" r="1449" b="14907"/>
          <a:stretch>
            <a:fillRect/>
          </a:stretch>
        </p:blipFill>
        <p:spPr>
          <a:xfrm>
            <a:off x="0" y="152400"/>
            <a:ext cx="7315200" cy="1600200"/>
          </a:xfrm>
          <a:prstGeom prst="rect">
            <a:avLst/>
          </a:prstGeom>
        </p:spPr>
      </p:pic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7086600" cy="4221163"/>
          </a:xfrm>
        </p:spPr>
        <p:txBody>
          <a:bodyPr/>
          <a:lstStyle>
            <a:lvl1pPr marL="342900" indent="-342900">
              <a:buClrTx/>
              <a:buSzPct val="80000"/>
              <a:buFont typeface="Wingdings 2" pitchFamily="18" charset="2"/>
              <a:buChar char=""/>
              <a:defRPr sz="3200" b="1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 txBox="1">
            <a:spLocks/>
          </p:cNvSpPr>
          <p:nvPr/>
        </p:nvSpPr>
        <p:spPr>
          <a:xfrm>
            <a:off x="254541" y="304800"/>
            <a:ext cx="6908259" cy="13716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lt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533400"/>
            <a:ext cx="7010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mber-Services-header-background.png"/>
          <p:cNvPicPr>
            <a:picLocks noChangeAspect="1"/>
          </p:cNvPicPr>
          <p:nvPr userDrawn="1"/>
        </p:nvPicPr>
        <p:blipFill>
          <a:blip r:embed="rId2" cstate="print"/>
          <a:srcRect l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Member-Services-header-bar.png"/>
          <p:cNvPicPr>
            <a:picLocks noChangeAspect="1"/>
          </p:cNvPicPr>
          <p:nvPr userDrawn="1"/>
        </p:nvPicPr>
        <p:blipFill>
          <a:blip r:embed="rId3" cstate="print"/>
          <a:srcRect l="64983" t="11825" r="1347" b="17224"/>
          <a:stretch>
            <a:fillRect/>
          </a:stretch>
        </p:blipFill>
        <p:spPr>
          <a:xfrm>
            <a:off x="0" y="1905000"/>
            <a:ext cx="7620000" cy="2286000"/>
          </a:xfrm>
          <a:prstGeom prst="rect">
            <a:avLst/>
          </a:prstGeom>
        </p:spPr>
      </p:pic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Grp="1"/>
          </p:cNvSpPr>
          <p:nvPr>
            <p:ph type="title" hasCustomPrompt="1"/>
          </p:nvPr>
        </p:nvSpPr>
        <p:spPr>
          <a:xfrm>
            <a:off x="129460" y="2514600"/>
            <a:ext cx="7185740" cy="1074786"/>
          </a:xfrm>
        </p:spPr>
        <p:txBody>
          <a:bodyPr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400" b="1" i="0" u="none" strike="noStrike" kern="1200" cap="none" spc="0" normalizeH="0" baseline="0" noProof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Section slide</a:t>
            </a:r>
            <a:endParaRPr kumimoji="0" lang="en-US" sz="60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9" descr="2010 DRCOG New Logo 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62793" y="5943600"/>
            <a:ext cx="1981207" cy="990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webAddress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5400000">
            <a:off x="5037931" y="4487068"/>
            <a:ext cx="515937" cy="4191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ember-Services-header-bar.png"/>
          <p:cNvPicPr>
            <a:picLocks noChangeAspect="1"/>
          </p:cNvPicPr>
          <p:nvPr userDrawn="1"/>
        </p:nvPicPr>
        <p:blipFill>
          <a:blip r:embed="rId2" cstate="print"/>
          <a:srcRect l="2778" t="10526" b="10526"/>
          <a:stretch>
            <a:fillRect/>
          </a:stretch>
        </p:blipFill>
        <p:spPr>
          <a:xfrm>
            <a:off x="0" y="304800"/>
            <a:ext cx="8305800" cy="1143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3"/>
          <p:cNvSpPr>
            <a:spLocks noGrp="1"/>
          </p:cNvSpPr>
          <p:nvPr>
            <p:ph sz="half" idx="13"/>
          </p:nvPr>
        </p:nvSpPr>
        <p:spPr>
          <a:xfrm>
            <a:off x="4648200" y="1611312"/>
            <a:ext cx="4040188" cy="3951288"/>
          </a:xfrm>
        </p:spPr>
        <p:txBody>
          <a:bodyPr/>
          <a:lstStyle>
            <a:lvl1pPr marL="336550" indent="-336550">
              <a:buClrTx/>
              <a:buSzPct val="80000"/>
              <a:buFont typeface="Wingdings 2" pitchFamily="18" charset="2"/>
              <a:buChar char=""/>
              <a:tabLst/>
              <a:defRPr sz="3200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sz="half" idx="14"/>
          </p:nvPr>
        </p:nvSpPr>
        <p:spPr>
          <a:xfrm>
            <a:off x="457200" y="1611312"/>
            <a:ext cx="4040188" cy="3951288"/>
          </a:xfrm>
        </p:spPr>
        <p:txBody>
          <a:bodyPr/>
          <a:lstStyle>
            <a:lvl1pPr marL="336550" indent="-336550">
              <a:buClrTx/>
              <a:buSzPct val="80000"/>
              <a:buFont typeface="Wingdings 2" pitchFamily="18" charset="2"/>
              <a:buChar char=""/>
              <a:defRPr sz="3200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228600" y="76200"/>
            <a:ext cx="8153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mber-Services-header-bar.png"/>
          <p:cNvPicPr>
            <a:picLocks noChangeAspect="1"/>
          </p:cNvPicPr>
          <p:nvPr userDrawn="1"/>
        </p:nvPicPr>
        <p:blipFill>
          <a:blip r:embed="rId2" cstate="print"/>
          <a:srcRect l="2778" t="10526" b="10526"/>
          <a:stretch>
            <a:fillRect/>
          </a:stretch>
        </p:blipFill>
        <p:spPr>
          <a:xfrm>
            <a:off x="0" y="304800"/>
            <a:ext cx="8382000" cy="1143000"/>
          </a:xfrm>
          <a:prstGeom prst="rect">
            <a:avLst/>
          </a:prstGeom>
        </p:spPr>
      </p:pic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7637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3200" b="1" cap="all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403475"/>
            <a:ext cx="4040188" cy="3951288"/>
          </a:xfrm>
        </p:spPr>
        <p:txBody>
          <a:bodyPr/>
          <a:lstStyle>
            <a:lvl1pPr marL="342900" indent="-342900">
              <a:buClrTx/>
              <a:buSzPct val="80000"/>
              <a:buFont typeface="Wingdings 2" pitchFamily="18" charset="2"/>
              <a:buChar char=""/>
              <a:defRPr sz="2400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0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7637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3200" b="1" cap="all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3"/>
          <p:cNvSpPr>
            <a:spLocks noGrp="1"/>
          </p:cNvSpPr>
          <p:nvPr>
            <p:ph sz="half" idx="13"/>
          </p:nvPr>
        </p:nvSpPr>
        <p:spPr>
          <a:xfrm>
            <a:off x="4648200" y="2449512"/>
            <a:ext cx="4040188" cy="3951288"/>
          </a:xfrm>
        </p:spPr>
        <p:txBody>
          <a:bodyPr/>
          <a:lstStyle>
            <a:lvl1pPr marL="336550" indent="-336550">
              <a:buClrTx/>
              <a:buSzPct val="80000"/>
              <a:buFont typeface="Wingdings 2" pitchFamily="18" charset="2"/>
              <a:buChar char=""/>
              <a:defRPr sz="2400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0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228600" y="76200"/>
            <a:ext cx="7924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mber-Services-header-bar.png"/>
          <p:cNvPicPr>
            <a:picLocks noChangeAspect="1"/>
          </p:cNvPicPr>
          <p:nvPr userDrawn="1"/>
        </p:nvPicPr>
        <p:blipFill>
          <a:blip r:embed="rId2" cstate="print"/>
          <a:srcRect l="52173" t="13615" r="920" b="14907"/>
          <a:stretch>
            <a:fillRect/>
          </a:stretch>
        </p:blipFill>
        <p:spPr>
          <a:xfrm>
            <a:off x="0" y="152400"/>
            <a:ext cx="7772400" cy="1600200"/>
          </a:xfrm>
          <a:prstGeom prst="rect">
            <a:avLst/>
          </a:prstGeom>
        </p:spPr>
      </p:pic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7086600" cy="4221163"/>
          </a:xfrm>
        </p:spPr>
        <p:txBody>
          <a:bodyPr/>
          <a:lstStyle>
            <a:lvl1pPr marL="342900" indent="-342900">
              <a:buClrTx/>
              <a:buSzPct val="80000"/>
              <a:buFont typeface="Wingdings 2" pitchFamily="18" charset="2"/>
              <a:buChar char=""/>
              <a:defRPr sz="3200" b="1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 txBox="1">
            <a:spLocks/>
          </p:cNvSpPr>
          <p:nvPr/>
        </p:nvSpPr>
        <p:spPr>
          <a:xfrm>
            <a:off x="254541" y="304800"/>
            <a:ext cx="6908259" cy="13716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lt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5334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05800" y="0"/>
            <a:ext cx="838200" cy="6858000"/>
          </a:xfrm>
          <a:prstGeom prst="rect">
            <a:avLst/>
          </a:prstGeom>
          <a:solidFill>
            <a:srgbClr val="92C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2010 DRCOG New Logo 1a.png"/>
          <p:cNvPicPr>
            <a:picLocks noChangeAspect="1"/>
          </p:cNvPicPr>
          <p:nvPr/>
        </p:nvPicPr>
        <p:blipFill>
          <a:blip r:embed="rId2" cstate="print">
            <a:grayscl/>
          </a:blip>
          <a:srcRect l="14444" t="13333" r="7778" b="13333"/>
          <a:stretch>
            <a:fillRect/>
          </a:stretch>
        </p:blipFill>
        <p:spPr>
          <a:xfrm>
            <a:off x="2713182" y="5105400"/>
            <a:ext cx="3717636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>
            <a:spLocks noGrp="1"/>
          </p:cNvSpPr>
          <p:nvPr>
            <p:ph type="title" hasCustomPrompt="1"/>
          </p:nvPr>
        </p:nvSpPr>
        <p:spPr>
          <a:xfrm>
            <a:off x="147537" y="406940"/>
            <a:ext cx="8811637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Slide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lt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lt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 descr="TRB Planning Applications Conf 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057400"/>
            <a:ext cx="9144000" cy="259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92C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2010 DRCOG New Logo 1a.png"/>
          <p:cNvPicPr>
            <a:picLocks noChangeAspect="1"/>
          </p:cNvPicPr>
          <p:nvPr/>
        </p:nvPicPr>
        <p:blipFill>
          <a:blip r:embed="rId2" cstate="print">
            <a:grayscl/>
          </a:blip>
          <a:srcRect l="14444" t="13333" r="7778" b="13333"/>
          <a:stretch>
            <a:fillRect/>
          </a:stretch>
        </p:blipFill>
        <p:spPr>
          <a:xfrm>
            <a:off x="1905000" y="4298768"/>
            <a:ext cx="5105400" cy="2406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2"/>
          <p:cNvSpPr>
            <a:spLocks noGrp="1"/>
          </p:cNvSpPr>
          <p:nvPr>
            <p:ph type="title" hasCustomPrompt="1"/>
          </p:nvPr>
        </p:nvSpPr>
        <p:spPr>
          <a:xfrm>
            <a:off x="147537" y="406940"/>
            <a:ext cx="8811637" cy="1143000"/>
          </a:xfrm>
          <a:prstGeom prst="rect">
            <a:avLst/>
          </a:prstGeom>
        </p:spPr>
        <p:txBody>
          <a:bodyPr/>
          <a:lstStyle>
            <a:lvl1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Ending Slide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lt"/>
                <a:cs typeface="Arial" pitchFamily="34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lt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 descr="TRB Planning Applications Conf hea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259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mber-Services-header-bar.png"/>
          <p:cNvPicPr>
            <a:picLocks noChangeAspect="1"/>
          </p:cNvPicPr>
          <p:nvPr userDrawn="1"/>
        </p:nvPicPr>
        <p:blipFill>
          <a:blip r:embed="rId2" cstate="print"/>
          <a:srcRect l="2778" t="10526" b="10526"/>
          <a:stretch>
            <a:fillRect/>
          </a:stretch>
        </p:blipFill>
        <p:spPr>
          <a:xfrm>
            <a:off x="0" y="304800"/>
            <a:ext cx="8382000" cy="1143000"/>
          </a:xfrm>
          <a:prstGeom prst="rect">
            <a:avLst/>
          </a:prstGeom>
        </p:spPr>
      </p:pic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7086600" cy="4602163"/>
          </a:xfrm>
        </p:spPr>
        <p:txBody>
          <a:bodyPr/>
          <a:lstStyle>
            <a:lvl1pPr marL="342900" indent="-342900">
              <a:buClrTx/>
              <a:buSzPct val="80000"/>
              <a:buFont typeface="Wingdings 2" pitchFamily="18" charset="2"/>
              <a:buChar char=""/>
              <a:defRPr sz="3200" b="1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5"/>
          <p:cNvSpPr txBox="1">
            <a:spLocks/>
          </p:cNvSpPr>
          <p:nvPr/>
        </p:nvSpPr>
        <p:spPr>
          <a:xfrm>
            <a:off x="254541" y="457200"/>
            <a:ext cx="7213059" cy="762000"/>
          </a:xfrm>
          <a:prstGeom prst="rect">
            <a:avLst/>
          </a:prstGeom>
        </p:spPr>
        <p:txBody>
          <a:bodyPr anchor="b" anchorCtr="0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lt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ember-Services-header-bar.png"/>
          <p:cNvPicPr>
            <a:picLocks noChangeAspect="1"/>
          </p:cNvPicPr>
          <p:nvPr userDrawn="1"/>
        </p:nvPicPr>
        <p:blipFill>
          <a:blip r:embed="rId2" cstate="print"/>
          <a:srcRect l="52173" t="13615" r="1449" b="14907"/>
          <a:stretch>
            <a:fillRect/>
          </a:stretch>
        </p:blipFill>
        <p:spPr>
          <a:xfrm>
            <a:off x="0" y="152400"/>
            <a:ext cx="7315200" cy="1600200"/>
          </a:xfrm>
          <a:prstGeom prst="rect">
            <a:avLst/>
          </a:prstGeom>
        </p:spPr>
      </p:pic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7086600" cy="4221163"/>
          </a:xfrm>
        </p:spPr>
        <p:txBody>
          <a:bodyPr/>
          <a:lstStyle>
            <a:lvl1pPr marL="342900" indent="-342900">
              <a:buClrTx/>
              <a:buSzPct val="80000"/>
              <a:buFont typeface="Wingdings 2" pitchFamily="18" charset="2"/>
              <a:buChar char=""/>
              <a:defRPr sz="3200" b="1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 txBox="1">
            <a:spLocks/>
          </p:cNvSpPr>
          <p:nvPr/>
        </p:nvSpPr>
        <p:spPr>
          <a:xfrm>
            <a:off x="254541" y="304800"/>
            <a:ext cx="6908259" cy="13716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lt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533400"/>
            <a:ext cx="7010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mber-Services-header-background.png"/>
          <p:cNvPicPr>
            <a:picLocks noChangeAspect="1"/>
          </p:cNvPicPr>
          <p:nvPr userDrawn="1"/>
        </p:nvPicPr>
        <p:blipFill>
          <a:blip r:embed="rId2" cstate="print"/>
          <a:srcRect l="50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Member-Services-header-bar.png"/>
          <p:cNvPicPr>
            <a:picLocks noChangeAspect="1"/>
          </p:cNvPicPr>
          <p:nvPr userDrawn="1"/>
        </p:nvPicPr>
        <p:blipFill>
          <a:blip r:embed="rId3" cstate="print"/>
          <a:srcRect l="64983" t="11825" r="1347" b="17224"/>
          <a:stretch>
            <a:fillRect/>
          </a:stretch>
        </p:blipFill>
        <p:spPr>
          <a:xfrm>
            <a:off x="0" y="1905000"/>
            <a:ext cx="7620000" cy="2286000"/>
          </a:xfrm>
          <a:prstGeom prst="rect">
            <a:avLst/>
          </a:prstGeom>
        </p:spPr>
      </p:pic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Grp="1"/>
          </p:cNvSpPr>
          <p:nvPr>
            <p:ph type="title" hasCustomPrompt="1"/>
          </p:nvPr>
        </p:nvSpPr>
        <p:spPr>
          <a:xfrm>
            <a:off x="117383" y="2590800"/>
            <a:ext cx="7185740" cy="1074786"/>
          </a:xfrm>
        </p:spPr>
        <p:txBody>
          <a:bodyPr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400" b="1" i="0" u="none" strike="noStrike" kern="1200" cap="none" spc="0" normalizeH="0" baseline="0" noProof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Section slide</a:t>
            </a:r>
            <a:endParaRPr kumimoji="0" lang="en-US" sz="60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Picture 13" descr="2010 DRCOG New Logo 1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16200000">
            <a:off x="7886696" y="5600696"/>
            <a:ext cx="1676405" cy="838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webAddress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693727" y="1600200"/>
            <a:ext cx="450273" cy="365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ember-Services-header-bar.png"/>
          <p:cNvPicPr>
            <a:picLocks noChangeAspect="1"/>
          </p:cNvPicPr>
          <p:nvPr userDrawn="1"/>
        </p:nvPicPr>
        <p:blipFill>
          <a:blip r:embed="rId2" cstate="print"/>
          <a:srcRect l="2778" t="10526" b="10526"/>
          <a:stretch>
            <a:fillRect/>
          </a:stretch>
        </p:blipFill>
        <p:spPr>
          <a:xfrm>
            <a:off x="0" y="304800"/>
            <a:ext cx="8305800" cy="1143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3"/>
          <p:cNvSpPr>
            <a:spLocks noGrp="1"/>
          </p:cNvSpPr>
          <p:nvPr>
            <p:ph sz="half" idx="13"/>
          </p:nvPr>
        </p:nvSpPr>
        <p:spPr>
          <a:xfrm>
            <a:off x="4648200" y="1611312"/>
            <a:ext cx="4040188" cy="3951288"/>
          </a:xfrm>
        </p:spPr>
        <p:txBody>
          <a:bodyPr/>
          <a:lstStyle>
            <a:lvl1pPr marL="336550" indent="-336550">
              <a:buClrTx/>
              <a:buSzPct val="80000"/>
              <a:buFont typeface="Wingdings 2" pitchFamily="18" charset="2"/>
              <a:buChar char=""/>
              <a:tabLst/>
              <a:defRPr sz="3200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/>
          </p:cNvSpPr>
          <p:nvPr>
            <p:ph sz="half" idx="14"/>
          </p:nvPr>
        </p:nvSpPr>
        <p:spPr>
          <a:xfrm>
            <a:off x="457200" y="1611312"/>
            <a:ext cx="4040188" cy="3951288"/>
          </a:xfrm>
        </p:spPr>
        <p:txBody>
          <a:bodyPr/>
          <a:lstStyle>
            <a:lvl1pPr marL="336550" indent="-336550">
              <a:buClrTx/>
              <a:buSzPct val="80000"/>
              <a:buFont typeface="Wingdings 2" pitchFamily="18" charset="2"/>
              <a:buChar char=""/>
              <a:defRPr sz="3200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228600" y="76200"/>
            <a:ext cx="8153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mber-Services-header-bar.png"/>
          <p:cNvPicPr>
            <a:picLocks noChangeAspect="1"/>
          </p:cNvPicPr>
          <p:nvPr userDrawn="1"/>
        </p:nvPicPr>
        <p:blipFill>
          <a:blip r:embed="rId2" cstate="print"/>
          <a:srcRect l="2778" t="10526" b="10526"/>
          <a:stretch>
            <a:fillRect/>
          </a:stretch>
        </p:blipFill>
        <p:spPr>
          <a:xfrm>
            <a:off x="0" y="304800"/>
            <a:ext cx="8382000" cy="1143000"/>
          </a:xfrm>
          <a:prstGeom prst="rect">
            <a:avLst/>
          </a:prstGeom>
        </p:spPr>
      </p:pic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7637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3200" b="1" cap="all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403475"/>
            <a:ext cx="4040188" cy="3951288"/>
          </a:xfrm>
        </p:spPr>
        <p:txBody>
          <a:bodyPr/>
          <a:lstStyle>
            <a:lvl1pPr marL="342900" indent="-342900">
              <a:buClrTx/>
              <a:buSzPct val="80000"/>
              <a:buFont typeface="Wingdings 2" pitchFamily="18" charset="2"/>
              <a:buChar char=""/>
              <a:defRPr sz="2400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0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7637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3200" b="1" cap="all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3"/>
          <p:cNvSpPr>
            <a:spLocks noGrp="1"/>
          </p:cNvSpPr>
          <p:nvPr>
            <p:ph sz="half" idx="13"/>
          </p:nvPr>
        </p:nvSpPr>
        <p:spPr>
          <a:xfrm>
            <a:off x="4648200" y="2449512"/>
            <a:ext cx="4040188" cy="3951288"/>
          </a:xfrm>
        </p:spPr>
        <p:txBody>
          <a:bodyPr/>
          <a:lstStyle>
            <a:lvl1pPr marL="336550" indent="-336550">
              <a:buClrTx/>
              <a:buSzPct val="80000"/>
              <a:buFont typeface="Wingdings 2" pitchFamily="18" charset="2"/>
              <a:buChar char=""/>
              <a:defRPr sz="2400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0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228600" y="76200"/>
            <a:ext cx="7924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mber-Services-header-bar.png"/>
          <p:cNvPicPr>
            <a:picLocks noChangeAspect="1"/>
          </p:cNvPicPr>
          <p:nvPr userDrawn="1"/>
        </p:nvPicPr>
        <p:blipFill>
          <a:blip r:embed="rId2" cstate="print"/>
          <a:srcRect l="52173" t="13615" r="920" b="14907"/>
          <a:stretch>
            <a:fillRect/>
          </a:stretch>
        </p:blipFill>
        <p:spPr>
          <a:xfrm>
            <a:off x="0" y="152400"/>
            <a:ext cx="7772400" cy="1600200"/>
          </a:xfrm>
          <a:prstGeom prst="rect">
            <a:avLst/>
          </a:prstGeom>
        </p:spPr>
      </p:pic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7086600" cy="4221163"/>
          </a:xfrm>
        </p:spPr>
        <p:txBody>
          <a:bodyPr/>
          <a:lstStyle>
            <a:lvl1pPr marL="342900" indent="-342900">
              <a:buClrTx/>
              <a:buSzPct val="80000"/>
              <a:buFont typeface="Wingdings 2" pitchFamily="18" charset="2"/>
              <a:buChar char=""/>
              <a:defRPr sz="3200" b="1">
                <a:latin typeface="Calibri" pitchFamily="34" charset="0"/>
                <a:cs typeface="Calibri" pitchFamily="34" charset="0"/>
              </a:defRPr>
            </a:lvl1pPr>
            <a:lvl2pPr>
              <a:buClrTx/>
              <a:buSzPct val="60000"/>
              <a:buFont typeface="Wingdings 2" pitchFamily="18" charset="2"/>
              <a:buChar char="¿"/>
              <a:defRPr sz="2400">
                <a:latin typeface="Calibri" pitchFamily="34" charset="0"/>
                <a:cs typeface="Calibri" pitchFamily="34" charset="0"/>
              </a:defRPr>
            </a:lvl2pPr>
            <a:lvl3pPr>
              <a:buClrTx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3pPr>
            <a:lvl4pPr>
              <a:buClrTx/>
              <a:defRPr sz="1600">
                <a:latin typeface="Calibri" pitchFamily="34" charset="0"/>
                <a:cs typeface="Calibri" pitchFamily="34" charset="0"/>
              </a:defRPr>
            </a:lvl4pPr>
            <a:lvl5pPr>
              <a:buClrTx/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5"/>
          <p:cNvSpPr txBox="1">
            <a:spLocks/>
          </p:cNvSpPr>
          <p:nvPr/>
        </p:nvSpPr>
        <p:spPr>
          <a:xfrm>
            <a:off x="254541" y="304800"/>
            <a:ext cx="6908259" cy="13716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lt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533400"/>
            <a:ext cx="7010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C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2010 DRCOG New Logo 1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6200000">
            <a:off x="7886696" y="5600696"/>
            <a:ext cx="1676405" cy="838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webAddres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93727" y="1600200"/>
            <a:ext cx="450273" cy="365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93" r:id="rId10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l" eaLnBrk="1" hangingPunct="1">
        <a:buNone/>
        <a:defRPr lang="en-US" sz="4800" b="1" strike="noStrike" kern="1200" baseline="0" dirty="0" smtClean="0">
          <a:solidFill>
            <a:schemeClr val="bg1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Tx/>
        <a:buSzPct val="80000"/>
        <a:buFont typeface="Wingdings 2" pitchFamily="18" charset="2"/>
        <a:buChar char=""/>
        <a:defRPr sz="3200" b="1">
          <a:solidFill>
            <a:schemeClr val="tx1"/>
          </a:solidFill>
          <a:latin typeface="Calibri" pitchFamily="34" charset="0"/>
          <a:ea typeface="+mn-lt"/>
          <a:cs typeface="Calibri" pitchFamily="34" charset="0"/>
        </a:defRPr>
      </a:lvl1pPr>
      <a:lvl2pPr marL="557784" indent="-228600" algn="l" eaLnBrk="1" hangingPunct="1">
        <a:buClrTx/>
        <a:buSzPct val="70000"/>
        <a:buFont typeface="Wingdings 2" pitchFamily="18" charset="2"/>
        <a:buChar char=""/>
        <a:defRPr sz="2400">
          <a:solidFill>
            <a:schemeClr val="tx1"/>
          </a:solidFill>
          <a:latin typeface="Calibri" pitchFamily="34" charset="0"/>
          <a:ea typeface="+mn-lt"/>
          <a:cs typeface="Calibri" pitchFamily="34" charset="0"/>
        </a:defRPr>
      </a:lvl2pPr>
      <a:lvl3pPr marL="813816" indent="-228600" algn="l" eaLnBrk="1" hangingPunct="1">
        <a:buClrTx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lt"/>
          <a:cs typeface="Calibri" pitchFamily="34" charset="0"/>
        </a:defRPr>
      </a:lvl3pPr>
      <a:lvl4pPr marL="1069848" indent="-228600" algn="l" eaLnBrk="1" hangingPunct="1">
        <a:buClrTx/>
        <a:buFont typeface="Wingdings 2" pitchFamily="18" charset="2"/>
        <a:buChar char=""/>
        <a:defRPr sz="1800">
          <a:solidFill>
            <a:schemeClr val="tx1"/>
          </a:solidFill>
          <a:latin typeface="Calibri" pitchFamily="34" charset="0"/>
          <a:ea typeface="+mn-lt"/>
          <a:cs typeface="Calibri" pitchFamily="34" charset="0"/>
        </a:defRPr>
      </a:lvl4pPr>
      <a:lvl5pPr marL="1316736" indent="-228600" algn="l" eaLnBrk="1" hangingPunct="1">
        <a:buClrTx/>
        <a:buFont typeface="Wingdings 2" pitchFamily="18" charset="2"/>
        <a:buChar char=""/>
        <a:defRPr sz="1800">
          <a:solidFill>
            <a:schemeClr val="tx1"/>
          </a:solidFill>
          <a:latin typeface="Calibri" pitchFamily="34" charset="0"/>
          <a:ea typeface="+mn-lt"/>
          <a:cs typeface="Calibri" pitchFamily="34" charset="0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C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B1ADD1C3-49C1-467A-8481-D3CED89E259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BD029DAB-22D6-4B4E-B21D-6496DC3344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2010 DRCOG New Logo 1a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162793" y="5943600"/>
            <a:ext cx="1981207" cy="9906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webAddress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5400000">
            <a:off x="5037931" y="4487068"/>
            <a:ext cx="515937" cy="4191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l" eaLnBrk="1" hangingPunct="1">
        <a:buNone/>
        <a:defRPr lang="en-US" sz="4800" b="1" strike="noStrike" kern="1200" baseline="0" dirty="0" smtClean="0">
          <a:solidFill>
            <a:schemeClr val="bg1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Tx/>
        <a:buSzPct val="80000"/>
        <a:buFont typeface="Wingdings 2" pitchFamily="18" charset="2"/>
        <a:buChar char=""/>
        <a:defRPr sz="3200" b="1">
          <a:solidFill>
            <a:schemeClr val="tx1"/>
          </a:solidFill>
          <a:latin typeface="Calibri" pitchFamily="34" charset="0"/>
          <a:ea typeface="+mn-lt"/>
          <a:cs typeface="Calibri" pitchFamily="34" charset="0"/>
        </a:defRPr>
      </a:lvl1pPr>
      <a:lvl2pPr marL="557784" indent="-228600" algn="l" eaLnBrk="1" hangingPunct="1">
        <a:buClrTx/>
        <a:buSzPct val="70000"/>
        <a:buFont typeface="Wingdings 2" pitchFamily="18" charset="2"/>
        <a:buChar char=""/>
        <a:defRPr sz="2400">
          <a:solidFill>
            <a:schemeClr val="tx1"/>
          </a:solidFill>
          <a:latin typeface="Calibri" pitchFamily="34" charset="0"/>
          <a:ea typeface="+mn-lt"/>
          <a:cs typeface="Calibri" pitchFamily="34" charset="0"/>
        </a:defRPr>
      </a:lvl2pPr>
      <a:lvl3pPr marL="813816" indent="-228600" algn="l" eaLnBrk="1" hangingPunct="1">
        <a:buClrTx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lt"/>
          <a:cs typeface="Calibri" pitchFamily="34" charset="0"/>
        </a:defRPr>
      </a:lvl3pPr>
      <a:lvl4pPr marL="1069848" indent="-228600" algn="l" eaLnBrk="1" hangingPunct="1">
        <a:buClrTx/>
        <a:buFont typeface="Wingdings 2" pitchFamily="18" charset="2"/>
        <a:buChar char=""/>
        <a:defRPr sz="1800">
          <a:solidFill>
            <a:schemeClr val="tx1"/>
          </a:solidFill>
          <a:latin typeface="Calibri" pitchFamily="34" charset="0"/>
          <a:ea typeface="+mn-lt"/>
          <a:cs typeface="Calibri" pitchFamily="34" charset="0"/>
        </a:defRPr>
      </a:lvl4pPr>
      <a:lvl5pPr marL="1316736" indent="-228600" algn="l" eaLnBrk="1" hangingPunct="1">
        <a:buClrTx/>
        <a:buFont typeface="Wingdings 2" pitchFamily="18" charset="2"/>
        <a:buChar char=""/>
        <a:defRPr sz="1800">
          <a:solidFill>
            <a:schemeClr val="tx1"/>
          </a:solidFill>
          <a:latin typeface="Calibri" pitchFamily="34" charset="0"/>
          <a:ea typeface="+mn-lt"/>
          <a:cs typeface="Calibri" pitchFamily="34" charset="0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11637" cy="1143000"/>
          </a:xfrm>
        </p:spPr>
        <p:txBody>
          <a:bodyPr>
            <a:normAutofit fontScale="90000"/>
          </a:bodyPr>
          <a:lstStyle/>
          <a:p>
            <a:r>
              <a:rPr smtClean="0"/>
              <a:t>Adapting the DRCOG Focus Model for Use in FTA New Starts Analysis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Ex. Local Bus IVT/Total IVT</a:t>
            </a:r>
          </a:p>
          <a:p>
            <a:pPr lvl="1"/>
            <a:r>
              <a:rPr lang="en-US" sz="3200" dirty="0" smtClean="0"/>
              <a:t>Alt. A: 10 min Local Bus, 30 min Rail</a:t>
            </a:r>
          </a:p>
          <a:p>
            <a:pPr lvl="1"/>
            <a:r>
              <a:rPr lang="en-US" sz="3200" dirty="0" smtClean="0"/>
              <a:t>Alt. B: 20 min Local Bus, 20 min Rail</a:t>
            </a:r>
          </a:p>
          <a:p>
            <a:pPr lvl="1"/>
            <a:r>
              <a:rPr lang="en-US" sz="3200" dirty="0" smtClean="0"/>
              <a:t>All Else Equal, </a:t>
            </a:r>
            <a:r>
              <a:rPr lang="en-US" sz="3200" dirty="0" err="1" smtClean="0"/>
              <a:t>Denverites</a:t>
            </a:r>
            <a:r>
              <a:rPr lang="en-US" sz="3200" dirty="0" smtClean="0"/>
              <a:t> Prefer Alt. A</a:t>
            </a:r>
          </a:p>
          <a:p>
            <a:r>
              <a:rPr lang="en-US" dirty="0" smtClean="0"/>
              <a:t>Suppose Speed Up Rail</a:t>
            </a:r>
          </a:p>
          <a:p>
            <a:pPr lvl="1"/>
            <a:r>
              <a:rPr lang="en-US" sz="3200" dirty="0" smtClean="0"/>
              <a:t>Overall IVT Improves</a:t>
            </a:r>
          </a:p>
          <a:p>
            <a:pPr lvl="1"/>
            <a:r>
              <a:rPr lang="en-US" sz="3200" dirty="0" smtClean="0"/>
              <a:t>Local Bus IVT/Total IVT Worsens</a:t>
            </a:r>
          </a:p>
          <a:p>
            <a:pPr lvl="1"/>
            <a:r>
              <a:rPr lang="en-US" sz="3200" dirty="0" smtClean="0"/>
              <a:t>Which One Prevails?</a:t>
            </a:r>
          </a:p>
          <a:p>
            <a:r>
              <a:rPr lang="en-US" dirty="0" smtClean="0"/>
              <a:t>Similar Issue for Drive Access Time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IVT Fractions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Evaluation Process and Results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Traffic Counts</a:t>
            </a:r>
          </a:p>
          <a:p>
            <a:r>
              <a:rPr lang="en-US" dirty="0" smtClean="0"/>
              <a:t>Transit Ridership Counts</a:t>
            </a:r>
          </a:p>
          <a:p>
            <a:r>
              <a:rPr lang="en-US" dirty="0" smtClean="0"/>
              <a:t>2008 Transit On-Board Survey</a:t>
            </a:r>
          </a:p>
          <a:p>
            <a:r>
              <a:rPr lang="en-US" dirty="0" smtClean="0"/>
              <a:t>2010 Front Range Travel Counts Household Survey</a:t>
            </a:r>
          </a:p>
          <a:p>
            <a:r>
              <a:rPr lang="en-US" dirty="0" smtClean="0"/>
              <a:t>2012 Free Mall Ride Survey</a:t>
            </a:r>
          </a:p>
          <a:p>
            <a:r>
              <a:rPr lang="en-US" dirty="0" smtClean="0"/>
              <a:t>Ongoing Transit Satisfaction Surveys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Data Available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Forecast Volumes v. Counts</a:t>
            </a:r>
          </a:p>
          <a:p>
            <a:r>
              <a:rPr lang="en-US" dirty="0" smtClean="0"/>
              <a:t>Travel Time Comparisons</a:t>
            </a:r>
          </a:p>
          <a:p>
            <a:r>
              <a:rPr lang="en-US" dirty="0" smtClean="0"/>
              <a:t>Trip Table Comparisons</a:t>
            </a:r>
          </a:p>
          <a:p>
            <a:pPr lvl="1"/>
            <a:r>
              <a:rPr lang="en-US" dirty="0" smtClean="0"/>
              <a:t>DISTRICT INTERCHANGES</a:t>
            </a:r>
          </a:p>
          <a:p>
            <a:pPr lvl="1"/>
            <a:r>
              <a:rPr lang="en-US" dirty="0" smtClean="0"/>
              <a:t>TRIP LENGTH DISTRIBUTIONS</a:t>
            </a:r>
          </a:p>
          <a:p>
            <a:r>
              <a:rPr lang="en-US" dirty="0" smtClean="0"/>
              <a:t>Transit Path Comparisons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Evaluation Process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2010 Transit Volumes - EB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62000" y="1600200"/>
          <a:ext cx="6629400" cy="502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2010 Transit Volumes - WB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85800" y="1524000"/>
          <a:ext cx="6553200" cy="499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57200" y="1905000"/>
          <a:ext cx="7086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50"/>
                <a:gridCol w="1771650"/>
                <a:gridCol w="1771650"/>
                <a:gridCol w="1771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MODE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OBSERVED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MODELED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PCT</a:t>
                      </a:r>
                      <a:r>
                        <a:rPr lang="en-US" sz="2400" baseline="0" dirty="0" smtClean="0"/>
                        <a:t> DIFF</a:t>
                      </a:r>
                      <a:endParaRPr lang="en-US" sz="2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MALLRIDE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46,600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38,600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-17%</a:t>
                      </a:r>
                      <a:endParaRPr lang="en-US" sz="2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DEN LOCAL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135,600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150,600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+11%</a:t>
                      </a:r>
                      <a:endParaRPr lang="en-US" sz="2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DEN LTD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24,200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19,000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-21%</a:t>
                      </a:r>
                      <a:endParaRPr lang="en-US" sz="2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EXPRESS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7,700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7,300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-6%</a:t>
                      </a:r>
                      <a:endParaRPr lang="en-US" sz="2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REGIONAL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12,500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6,200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-50%</a:t>
                      </a:r>
                      <a:endParaRPr lang="en-US" sz="2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RAIL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64,400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74,100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+15%</a:t>
                      </a:r>
                      <a:endParaRPr lang="en-US" sz="2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SKYRIDE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5,700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3,900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-30%</a:t>
                      </a:r>
                      <a:endParaRPr lang="en-US" sz="2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BOULDER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21,100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20,800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-1%</a:t>
                      </a:r>
                      <a:endParaRPr lang="en-US" sz="2400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317,600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320,600</a:t>
                      </a:r>
                      <a:endParaRPr lang="en-US" sz="24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+1%</a:t>
                      </a:r>
                      <a:endParaRPr lang="en-US" sz="2400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2010 Boardings by Transit Mode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Transit Trip Distance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5002" y="1523999"/>
          <a:ext cx="8070798" cy="505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District Interchanges	</a:t>
            </a:r>
            <a:endParaRPr lang="en-US" dirty="0"/>
          </a:p>
        </p:txBody>
      </p:sp>
      <p:pic>
        <p:nvPicPr>
          <p:cNvPr id="4" name="Content Placeholder 3" descr="cd2cd_transit-pt_over-under-est_fwy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09989" y="1524000"/>
            <a:ext cx="5981021" cy="46021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2010 AM Peak Period (mph)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Bus Speed Comparisons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286000"/>
          <a:ext cx="7315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RT &amp; DIR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SCHEDULED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OBSERVED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MODELED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 EB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11.1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 WB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11.0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 EB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14.2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 WB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10.8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12.8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 LTD EB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14.1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13.4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19.2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 LTD WB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13.3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15.9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 EB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13.6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13.0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16.8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 WB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13.6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12.9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14.7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Focus Model Application to Colfax Ave</a:t>
            </a:r>
          </a:p>
          <a:p>
            <a:r>
              <a:rPr lang="en-US" dirty="0" smtClean="0"/>
              <a:t>Initial Contact with FTA</a:t>
            </a:r>
          </a:p>
          <a:p>
            <a:r>
              <a:rPr lang="en-US" dirty="0" smtClean="0"/>
              <a:t>Evaluation Process and Results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01000" cy="1143000"/>
          </a:xfrm>
        </p:spPr>
        <p:txBody>
          <a:bodyPr/>
          <a:lstStyle/>
          <a:p>
            <a:r>
              <a:rPr smtClean="0"/>
              <a:t>Overview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Next Steps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New Mode Codes for BRT, Streetcar</a:t>
            </a:r>
          </a:p>
          <a:p>
            <a:r>
              <a:rPr lang="en-US" dirty="0" smtClean="0"/>
              <a:t>Mode- and Stop-Based Dwells</a:t>
            </a:r>
          </a:p>
          <a:p>
            <a:r>
              <a:rPr lang="en-US" dirty="0" smtClean="0"/>
              <a:t>Determine IVT “Discount”</a:t>
            </a:r>
          </a:p>
          <a:p>
            <a:r>
              <a:rPr lang="en-US" dirty="0" smtClean="0"/>
              <a:t>Consistency Across the Board</a:t>
            </a:r>
          </a:p>
          <a:p>
            <a:r>
              <a:rPr lang="en-US" dirty="0" smtClean="0"/>
              <a:t>New Link Codes for Part-Time Bus-Only Facilities</a:t>
            </a:r>
          </a:p>
          <a:p>
            <a:r>
              <a:rPr lang="en-US" dirty="0" smtClean="0"/>
              <a:t>Destination Choice Adjustments</a:t>
            </a:r>
          </a:p>
          <a:p>
            <a:r>
              <a:rPr lang="en-US" dirty="0" smtClean="0"/>
              <a:t>Mode Choice Adjustments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Next Steps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Credits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Steer Davies </a:t>
            </a:r>
            <a:r>
              <a:rPr lang="en-US" dirty="0" err="1" smtClean="0"/>
              <a:t>Gleave</a:t>
            </a:r>
            <a:endParaRPr lang="en-US" dirty="0" smtClean="0"/>
          </a:p>
          <a:p>
            <a:r>
              <a:rPr lang="en-US" smtClean="0"/>
              <a:t>Mike </a:t>
            </a:r>
            <a:r>
              <a:rPr lang="en-US" smtClean="0"/>
              <a:t>Torres, </a:t>
            </a:r>
            <a:r>
              <a:rPr lang="en-US" dirty="0" smtClean="0"/>
              <a:t>DRCOG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Photo Credits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Questions &amp; Answers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Backup Slides to Respond to Specific Questions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Compass Trip-Based Model [cut]</a:t>
            </a:r>
          </a:p>
          <a:p>
            <a:r>
              <a:rPr lang="en-US" dirty="0" smtClean="0"/>
              <a:t>Focus Activity-Based Model</a:t>
            </a:r>
          </a:p>
          <a:p>
            <a:r>
              <a:rPr lang="en-US" dirty="0" smtClean="0"/>
              <a:t>Timeline [cut]</a:t>
            </a:r>
          </a:p>
          <a:p>
            <a:r>
              <a:rPr lang="en-US" dirty="0" smtClean="0"/>
              <a:t>Colfax Corridor Connections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Background Overview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4-Step</a:t>
            </a:r>
          </a:p>
          <a:p>
            <a:r>
              <a:rPr lang="en-US" dirty="0" smtClean="0"/>
              <a:t>Trip Purposes:</a:t>
            </a:r>
          </a:p>
          <a:p>
            <a:pPr lvl="1"/>
            <a:r>
              <a:rPr lang="en-US" dirty="0" smtClean="0"/>
              <a:t>HBW FOR 3 INCOME GROUPS</a:t>
            </a:r>
          </a:p>
          <a:p>
            <a:pPr lvl="1"/>
            <a:r>
              <a:rPr lang="en-US" dirty="0" smtClean="0"/>
              <a:t>HBO</a:t>
            </a:r>
          </a:p>
          <a:p>
            <a:pPr lvl="1"/>
            <a:r>
              <a:rPr lang="en-US" dirty="0" smtClean="0"/>
              <a:t>NHB</a:t>
            </a:r>
          </a:p>
          <a:p>
            <a:pPr lvl="1"/>
            <a:r>
              <a:rPr lang="en-US" dirty="0" smtClean="0"/>
              <a:t>COMMERCIAL VEHICLE</a:t>
            </a:r>
          </a:p>
          <a:p>
            <a:pPr lvl="1"/>
            <a:r>
              <a:rPr lang="en-US" dirty="0" smtClean="0"/>
              <a:t>INTERNAL EXTERNAL</a:t>
            </a:r>
          </a:p>
          <a:p>
            <a:r>
              <a:rPr lang="en-US" dirty="0" smtClean="0"/>
              <a:t>Mode Choices Varied by Purpose</a:t>
            </a:r>
          </a:p>
          <a:p>
            <a:r>
              <a:rPr lang="en-US" dirty="0" smtClean="0"/>
              <a:t>TransCAD GISDK Script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Compass Trip-Based Model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1996-98 Travel Behavior Inventory</a:t>
            </a:r>
          </a:p>
          <a:p>
            <a:r>
              <a:rPr lang="en-US" dirty="0" smtClean="0"/>
              <a:t>2001-04 Compass </a:t>
            </a:r>
          </a:p>
          <a:p>
            <a:r>
              <a:rPr lang="en-US" dirty="0" smtClean="0"/>
              <a:t>2005 Selected IRM Contractor</a:t>
            </a:r>
          </a:p>
          <a:p>
            <a:r>
              <a:rPr lang="en-US" dirty="0" smtClean="0"/>
              <a:t>2008 Region-Wide Transit Survey</a:t>
            </a:r>
          </a:p>
          <a:p>
            <a:r>
              <a:rPr lang="en-US" dirty="0" smtClean="0"/>
              <a:t>2010 Compass 4.0</a:t>
            </a:r>
          </a:p>
          <a:p>
            <a:pPr lvl="1"/>
            <a:r>
              <a:rPr lang="en-US" dirty="0" smtClean="0"/>
              <a:t>ZONAL FARES</a:t>
            </a:r>
          </a:p>
          <a:p>
            <a:pPr lvl="1"/>
            <a:r>
              <a:rPr lang="en-US" dirty="0" smtClean="0"/>
              <a:t>VALUE OF TIME</a:t>
            </a:r>
          </a:p>
          <a:p>
            <a:r>
              <a:rPr lang="en-US" dirty="0" smtClean="0"/>
              <a:t>2011 Focus RTP Update</a:t>
            </a:r>
          </a:p>
          <a:p>
            <a:r>
              <a:rPr lang="en-US" dirty="0" smtClean="0"/>
              <a:t>2008-13 Front Range Travel Counts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Timeline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Light Rail IVT Currently Has 30% Discount</a:t>
            </a:r>
          </a:p>
          <a:p>
            <a:r>
              <a:rPr lang="en-US" dirty="0" smtClean="0"/>
              <a:t>Vehicle Amenities</a:t>
            </a:r>
          </a:p>
          <a:p>
            <a:pPr lvl="1"/>
            <a:r>
              <a:rPr lang="en-US" dirty="0" smtClean="0"/>
              <a:t>SEAT TYPE</a:t>
            </a:r>
          </a:p>
          <a:p>
            <a:pPr lvl="1"/>
            <a:r>
              <a:rPr lang="en-US" dirty="0" smtClean="0"/>
              <a:t>READING LIGHT</a:t>
            </a:r>
          </a:p>
          <a:p>
            <a:pPr lvl="1"/>
            <a:r>
              <a:rPr lang="en-US" dirty="0" smtClean="0"/>
              <a:t>WI-FI</a:t>
            </a:r>
          </a:p>
          <a:p>
            <a:r>
              <a:rPr lang="en-US" dirty="0" smtClean="0"/>
              <a:t>Stop Amenities</a:t>
            </a:r>
          </a:p>
          <a:p>
            <a:pPr lvl="1"/>
            <a:r>
              <a:rPr lang="en-US" dirty="0" smtClean="0"/>
              <a:t>COVERED SHELTER</a:t>
            </a:r>
          </a:p>
          <a:p>
            <a:pPr lvl="1"/>
            <a:r>
              <a:rPr lang="en-US" dirty="0" smtClean="0"/>
              <a:t>OFF-BOARD TICKETING</a:t>
            </a:r>
          </a:p>
          <a:p>
            <a:pPr lvl="1"/>
            <a:r>
              <a:rPr lang="en-US" dirty="0" smtClean="0"/>
              <a:t>REAL-TIME INFORMATION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Amenity Attributes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67000"/>
            <a:ext cx="7185740" cy="1074786"/>
          </a:xfrm>
        </p:spPr>
        <p:txBody>
          <a:bodyPr>
            <a:normAutofit fontScale="90000"/>
          </a:bodyPr>
          <a:lstStyle/>
          <a:p>
            <a:r>
              <a:rPr smtClean="0"/>
              <a:t>Focus Model Application to Colfax Ave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Traffic Count Locations</a:t>
            </a:r>
            <a:endParaRPr lang="en-US" dirty="0"/>
          </a:p>
        </p:txBody>
      </p:sp>
      <p:pic>
        <p:nvPicPr>
          <p:cNvPr id="4" name="Picture 3" descr="colfax_count_link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8315325" cy="50749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Transit Boarding Comparison</a:t>
            </a:r>
            <a:endParaRPr lang="en-US" dirty="0"/>
          </a:p>
        </p:txBody>
      </p:sp>
      <p:pic>
        <p:nvPicPr>
          <p:cNvPr id="4" name="Picture 3" descr="BusStopCompari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6638544" cy="51297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RTD Free MallRide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9624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DENVER UNION STATION (LRT)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429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CIVIC CENTER STATION</a:t>
            </a:r>
            <a:endParaRPr lang="en-US" sz="2400" dirty="0"/>
          </a:p>
        </p:txBody>
      </p:sp>
      <p:pic>
        <p:nvPicPr>
          <p:cNvPr id="7" name="Picture 6" descr="16th street mall West 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447800"/>
            <a:ext cx="6516661" cy="51736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Mall Ride Survey</a:t>
            </a:r>
            <a:endParaRPr lang="en-US" dirty="0"/>
          </a:p>
        </p:txBody>
      </p:sp>
      <p:pic>
        <p:nvPicPr>
          <p:cNvPr id="4" name="Picture 3" descr="MallRide_data_collection_fo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8800"/>
            <a:ext cx="7345573" cy="2067462"/>
          </a:xfrm>
          <a:prstGeom prst="rect">
            <a:avLst/>
          </a:prstGeom>
        </p:spPr>
      </p:pic>
      <p:pic>
        <p:nvPicPr>
          <p:cNvPr id="5" name="Picture 4" descr="mall_survey_area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200400"/>
            <a:ext cx="3180473" cy="3270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TransCAD for Skims &amp; Assignment</a:t>
            </a:r>
          </a:p>
          <a:p>
            <a:r>
              <a:rPr lang="en-US" dirty="0" smtClean="0"/>
              <a:t>SQL Server Databases</a:t>
            </a:r>
          </a:p>
          <a:p>
            <a:r>
              <a:rPr lang="en-US" dirty="0" smtClean="0"/>
              <a:t>C# Choice Modules</a:t>
            </a:r>
          </a:p>
          <a:p>
            <a:r>
              <a:rPr lang="en-US" dirty="0" err="1" smtClean="0"/>
              <a:t>DaySim</a:t>
            </a:r>
            <a:r>
              <a:rPr lang="en-US" dirty="0" smtClean="0"/>
              <a:t> DAP Model</a:t>
            </a:r>
          </a:p>
          <a:p>
            <a:r>
              <a:rPr lang="en-US" dirty="0" smtClean="0"/>
              <a:t>7 Tour Purposes</a:t>
            </a:r>
          </a:p>
          <a:p>
            <a:r>
              <a:rPr lang="en-US" dirty="0" smtClean="0"/>
              <a:t>Up to 8 Modes</a:t>
            </a:r>
          </a:p>
          <a:p>
            <a:r>
              <a:rPr lang="en-US" dirty="0" smtClean="0"/>
              <a:t>30 Distinct Steps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Focus Activity-Based Model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 Parallel Studies</a:t>
            </a:r>
          </a:p>
          <a:p>
            <a:pPr lvl="1"/>
            <a:r>
              <a:rPr lang="en-US" dirty="0" smtClean="0"/>
              <a:t>AA/EA</a:t>
            </a:r>
          </a:p>
          <a:p>
            <a:pPr lvl="1"/>
            <a:r>
              <a:rPr lang="en-US" dirty="0" smtClean="0"/>
              <a:t>MODEL ASSESSMENT</a:t>
            </a:r>
          </a:p>
          <a:p>
            <a:r>
              <a:rPr lang="en-US" dirty="0" smtClean="0"/>
              <a:t>Urban Corridor</a:t>
            </a:r>
          </a:p>
          <a:p>
            <a:r>
              <a:rPr lang="en-US" dirty="0" smtClean="0"/>
              <a:t>Transit Alternatives</a:t>
            </a:r>
          </a:p>
          <a:p>
            <a:pPr lvl="1"/>
            <a:r>
              <a:rPr lang="en-US" dirty="0" smtClean="0"/>
              <a:t>ENHANCED BUS</a:t>
            </a:r>
          </a:p>
          <a:p>
            <a:pPr lvl="1"/>
            <a:r>
              <a:rPr lang="en-US" dirty="0" smtClean="0"/>
              <a:t>BRT</a:t>
            </a:r>
          </a:p>
          <a:p>
            <a:pPr lvl="1"/>
            <a:r>
              <a:rPr lang="en-US" dirty="0" smtClean="0"/>
              <a:t>MODERN STREETCAR</a:t>
            </a:r>
          </a:p>
          <a:p>
            <a:r>
              <a:rPr lang="en-US" dirty="0" smtClean="0"/>
              <a:t>Common Elements</a:t>
            </a:r>
          </a:p>
          <a:p>
            <a:r>
              <a:rPr lang="en-US" dirty="0" smtClean="0"/>
              <a:t>Parallel Routes Screened 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Colfax Corridor Connections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Colfax Ave</a:t>
            </a:r>
            <a:endParaRPr lang="en-US" dirty="0"/>
          </a:p>
        </p:txBody>
      </p:sp>
      <p:pic>
        <p:nvPicPr>
          <p:cNvPr id="4" name="Picture 3" descr="Colfax FOR p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8686800" cy="4235369"/>
          </a:xfrm>
          <a:prstGeom prst="rect">
            <a:avLst/>
          </a:prstGeom>
        </p:spPr>
      </p:pic>
      <p:pic>
        <p:nvPicPr>
          <p:cNvPr id="5" name="Picture 4" descr="C&amp;C 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4343400"/>
            <a:ext cx="1295400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ivic%20center.jpg"/>
          <p:cNvPicPr>
            <a:picLocks noChangeAspect="1"/>
          </p:cNvPicPr>
          <p:nvPr/>
        </p:nvPicPr>
        <p:blipFill>
          <a:blip r:embed="rId5" cstate="print"/>
          <a:srcRect t="20983"/>
          <a:stretch>
            <a:fillRect/>
          </a:stretch>
        </p:blipFill>
        <p:spPr>
          <a:xfrm>
            <a:off x="609600" y="5105400"/>
            <a:ext cx="1447800" cy="860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apitol_Building_Denver_CO_USA_38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4191000"/>
            <a:ext cx="1143000" cy="87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National-Jewish-Health-3.jpg"/>
          <p:cNvPicPr>
            <a:picLocks noChangeAspect="1"/>
          </p:cNvPicPr>
          <p:nvPr/>
        </p:nvPicPr>
        <p:blipFill>
          <a:blip r:embed="rId7" cstate="print"/>
          <a:srcRect b="10448"/>
          <a:stretch>
            <a:fillRect/>
          </a:stretch>
        </p:blipFill>
        <p:spPr>
          <a:xfrm>
            <a:off x="4876800" y="4114800"/>
            <a:ext cx="15240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FitzsimmonsCampus.jpg"/>
          <p:cNvPicPr>
            <a:picLocks noChangeAspect="1"/>
          </p:cNvPicPr>
          <p:nvPr/>
        </p:nvPicPr>
        <p:blipFill>
          <a:blip r:embed="rId8" cstate="print"/>
          <a:srcRect t="13437" r="9644" b="10420"/>
          <a:stretch>
            <a:fillRect/>
          </a:stretch>
        </p:blipFill>
        <p:spPr>
          <a:xfrm>
            <a:off x="6324600" y="1143000"/>
            <a:ext cx="22860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urari3.jpg"/>
          <p:cNvPicPr>
            <a:picLocks noChangeAspect="1"/>
          </p:cNvPicPr>
          <p:nvPr/>
        </p:nvPicPr>
        <p:blipFill>
          <a:blip r:embed="rId9" cstate="print"/>
          <a:srcRect l="1154" t="27778" r="11122" b="14444"/>
          <a:stretch>
            <a:fillRect/>
          </a:stretch>
        </p:blipFill>
        <p:spPr>
          <a:xfrm>
            <a:off x="76200" y="1402772"/>
            <a:ext cx="1623646" cy="95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Greek town.jpg"/>
          <p:cNvPicPr>
            <a:picLocks noChangeAspect="1"/>
          </p:cNvPicPr>
          <p:nvPr/>
        </p:nvPicPr>
        <p:blipFill>
          <a:blip r:embed="rId10" cstate="print"/>
          <a:srcRect t="13793" b="12644"/>
          <a:stretch>
            <a:fillRect/>
          </a:stretch>
        </p:blipFill>
        <p:spPr>
          <a:xfrm>
            <a:off x="4191000" y="5181600"/>
            <a:ext cx="1981200" cy="109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Denver_CO_Bluebird_Theater_20071122_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1600200"/>
            <a:ext cx="1295400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East High Schoo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57600" y="990600"/>
            <a:ext cx="1371600" cy="912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lowenstein.jpg"/>
          <p:cNvPicPr>
            <a:picLocks noChangeAspect="1"/>
          </p:cNvPicPr>
          <p:nvPr/>
        </p:nvPicPr>
        <p:blipFill>
          <a:blip r:embed="rId13" cstate="print"/>
          <a:srcRect l="22222"/>
          <a:stretch>
            <a:fillRect/>
          </a:stretch>
        </p:blipFill>
        <p:spPr>
          <a:xfrm>
            <a:off x="2971800" y="4038600"/>
            <a:ext cx="1066800" cy="91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Tattered Cove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362200" y="5486400"/>
            <a:ext cx="1390650" cy="91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Basilica of Our Lady of the Immaculate Concepti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52600" y="1295400"/>
            <a:ext cx="838199" cy="1119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Ogden theater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67000" y="1638448"/>
            <a:ext cx="1219200" cy="91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urora Fox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705600" y="4495800"/>
            <a:ext cx="990600" cy="138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0" y="1066800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Auraria</a:t>
            </a:r>
            <a:r>
              <a:rPr lang="en-US" dirty="0" smtClean="0">
                <a:latin typeface="Calibri" pitchFamily="34" charset="0"/>
              </a:rPr>
              <a:t> Campus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990600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Basilica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7000" y="1030069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Ogden </a:t>
            </a:r>
          </a:p>
          <a:p>
            <a:r>
              <a:rPr lang="en-US" dirty="0" smtClean="0">
                <a:latin typeface="Calibri" pitchFamily="34" charset="0"/>
              </a:rPr>
              <a:t>Theatre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81400" y="3810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East High School/</a:t>
            </a:r>
          </a:p>
          <a:p>
            <a:r>
              <a:rPr lang="en-US" dirty="0" smtClean="0">
                <a:latin typeface="Calibri" pitchFamily="34" charset="0"/>
              </a:rPr>
              <a:t>Esplanade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29200" y="1030069"/>
            <a:ext cx="1106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Blue Bird </a:t>
            </a:r>
          </a:p>
          <a:p>
            <a:r>
              <a:rPr lang="en-US" dirty="0" smtClean="0">
                <a:latin typeface="Calibri" pitchFamily="34" charset="0"/>
              </a:rPr>
              <a:t>Theatre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53200" y="762000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Anschutz Campus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019800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Civic Center Park/</a:t>
            </a:r>
          </a:p>
          <a:p>
            <a:r>
              <a:rPr lang="en-US" dirty="0" smtClean="0">
                <a:latin typeface="Calibri" pitchFamily="34" charset="0"/>
              </a:rPr>
              <a:t>City &amp; County Building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81200" y="3581400"/>
            <a:ext cx="842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State </a:t>
            </a:r>
          </a:p>
          <a:p>
            <a:r>
              <a:rPr lang="en-US" dirty="0" smtClean="0">
                <a:latin typeface="Calibri" pitchFamily="34" charset="0"/>
              </a:rPr>
              <a:t>Capitol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38400" y="6400800"/>
            <a:ext cx="1559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Tattered Cover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95600" y="4916269"/>
            <a:ext cx="1308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Lowenstein </a:t>
            </a:r>
          </a:p>
          <a:p>
            <a:r>
              <a:rPr lang="en-US" dirty="0" smtClean="0">
                <a:latin typeface="Calibri" pitchFamily="34" charset="0"/>
              </a:rPr>
              <a:t>Theatre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00600" y="3505200"/>
            <a:ext cx="1768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National Jewish </a:t>
            </a:r>
          </a:p>
          <a:p>
            <a:r>
              <a:rPr lang="en-US" dirty="0" smtClean="0">
                <a:latin typeface="Calibri" pitchFamily="34" charset="0"/>
              </a:rPr>
              <a:t>Hospital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76800" y="6248400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pitchFamily="34" charset="0"/>
              </a:rPr>
              <a:t>Greektown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29400" y="5943600"/>
            <a:ext cx="1248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Aurora Fox </a:t>
            </a:r>
          </a:p>
          <a:p>
            <a:r>
              <a:rPr lang="en-US" dirty="0" smtClean="0">
                <a:latin typeface="Calibri" pitchFamily="34" charset="0"/>
              </a:rPr>
              <a:t>Arts Center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7620000" cy="46021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3000"/>
              </a:spcBef>
            </a:pPr>
            <a:r>
              <a:rPr lang="en-US" sz="3800" dirty="0" smtClean="0"/>
              <a:t>Funding Agency</a:t>
            </a:r>
          </a:p>
          <a:p>
            <a:pPr>
              <a:spcBef>
                <a:spcPts val="3000"/>
              </a:spcBef>
            </a:pPr>
            <a:r>
              <a:rPr lang="en-US" sz="3800" dirty="0" smtClean="0"/>
              <a:t>Grantee</a:t>
            </a:r>
          </a:p>
          <a:p>
            <a:pPr>
              <a:spcBef>
                <a:spcPts val="3000"/>
              </a:spcBef>
            </a:pPr>
            <a:r>
              <a:rPr lang="en-US" sz="3800" dirty="0" smtClean="0"/>
              <a:t>Grant Recipient</a:t>
            </a:r>
          </a:p>
          <a:p>
            <a:pPr>
              <a:spcBef>
                <a:spcPts val="3000"/>
              </a:spcBef>
            </a:pPr>
            <a:r>
              <a:rPr lang="en-US" sz="3800" dirty="0" smtClean="0"/>
              <a:t>Planning Partner</a:t>
            </a:r>
          </a:p>
          <a:p>
            <a:pPr>
              <a:spcBef>
                <a:spcPts val="3000"/>
              </a:spcBef>
            </a:pPr>
            <a:r>
              <a:rPr lang="en-US" sz="3800" dirty="0" smtClean="0"/>
              <a:t>Prime Consultant</a:t>
            </a:r>
          </a:p>
          <a:p>
            <a:pPr>
              <a:spcBef>
                <a:spcPts val="3000"/>
              </a:spcBef>
            </a:pPr>
            <a:r>
              <a:rPr lang="en-US" sz="3800" dirty="0" err="1" smtClean="0"/>
              <a:t>Subconsultants</a:t>
            </a:r>
            <a:endParaRPr lang="en-US" sz="3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Study Team</a:t>
            </a:r>
            <a:endParaRPr lang="en-US" dirty="0"/>
          </a:p>
        </p:txBody>
      </p:sp>
      <p:pic>
        <p:nvPicPr>
          <p:cNvPr id="10" name="Picture 9" descr="445_RSG03-logo_color sm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5410200"/>
            <a:ext cx="2438400" cy="625476"/>
          </a:xfrm>
          <a:prstGeom prst="rect">
            <a:avLst/>
          </a:prstGeom>
        </p:spPr>
      </p:pic>
      <p:pic>
        <p:nvPicPr>
          <p:cNvPr id="11" name="Picture 10" descr="AECOM_logo.png"/>
          <p:cNvPicPr>
            <a:picLocks noChangeAspect="1"/>
          </p:cNvPicPr>
          <p:nvPr/>
        </p:nvPicPr>
        <p:blipFill>
          <a:blip r:embed="rId4" cstate="print"/>
          <a:srcRect l="6667" t="12438" r="4444" b="12936"/>
          <a:stretch>
            <a:fillRect/>
          </a:stretch>
        </p:blipFill>
        <p:spPr>
          <a:xfrm>
            <a:off x="3810000" y="4796934"/>
            <a:ext cx="1793982" cy="537066"/>
          </a:xfrm>
          <a:prstGeom prst="rect">
            <a:avLst/>
          </a:prstGeom>
        </p:spPr>
      </p:pic>
      <p:pic>
        <p:nvPicPr>
          <p:cNvPr id="12" name="Picture 11" descr="RT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2409163"/>
            <a:ext cx="1057313" cy="486437"/>
          </a:xfrm>
          <a:prstGeom prst="rect">
            <a:avLst/>
          </a:prstGeom>
        </p:spPr>
      </p:pic>
      <p:pic>
        <p:nvPicPr>
          <p:cNvPr id="13" name="Picture 12" descr="DOT_FTA_LONG-signature_b&amp;b v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1494033"/>
            <a:ext cx="3590567" cy="715767"/>
          </a:xfrm>
          <a:prstGeom prst="rect">
            <a:avLst/>
          </a:prstGeom>
        </p:spPr>
      </p:pic>
      <p:pic>
        <p:nvPicPr>
          <p:cNvPr id="14" name="Picture 13" descr="CS_Logo_Tag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0" y="5486400"/>
            <a:ext cx="2151211" cy="684477"/>
          </a:xfrm>
          <a:prstGeom prst="rect">
            <a:avLst/>
          </a:prstGeom>
        </p:spPr>
      </p:pic>
      <p:pic>
        <p:nvPicPr>
          <p:cNvPr id="15" name="Picture 14" descr="DRCOG logo Col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0" y="3810000"/>
            <a:ext cx="1759058" cy="822973"/>
          </a:xfrm>
          <a:prstGeom prst="rect">
            <a:avLst/>
          </a:prstGeom>
        </p:spPr>
      </p:pic>
      <p:pic>
        <p:nvPicPr>
          <p:cNvPr id="16" name="Picture 15" descr="CSA_CityLogoMosaic_ME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0" y="3018746"/>
            <a:ext cx="791254" cy="7912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Initial Contact with FTA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Hold Tours Constant for SUMMIT</a:t>
            </a:r>
          </a:p>
          <a:p>
            <a:r>
              <a:rPr lang="en-US" dirty="0" smtClean="0"/>
              <a:t>Explicit Amenity Attributes</a:t>
            </a:r>
          </a:p>
          <a:p>
            <a:r>
              <a:rPr lang="en-US" dirty="0" smtClean="0"/>
              <a:t>Consistency Across the Board</a:t>
            </a:r>
          </a:p>
          <a:p>
            <a:pPr lvl="1"/>
            <a:r>
              <a:rPr lang="en-US" dirty="0" smtClean="0"/>
              <a:t>PATH BUILDING</a:t>
            </a:r>
          </a:p>
          <a:p>
            <a:pPr lvl="1"/>
            <a:r>
              <a:rPr lang="en-US" dirty="0" smtClean="0"/>
              <a:t>MODE CHOICE</a:t>
            </a:r>
          </a:p>
          <a:p>
            <a:r>
              <a:rPr lang="en-US" dirty="0" smtClean="0"/>
              <a:t>Variable Specifications</a:t>
            </a:r>
          </a:p>
          <a:p>
            <a:r>
              <a:rPr lang="en-US" dirty="0" smtClean="0"/>
              <a:t>Return to Same PnR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PARK-N-RIDE CHOICE MODEL</a:t>
            </a:r>
          </a:p>
          <a:p>
            <a:pPr lvl="1"/>
            <a:r>
              <a:rPr lang="en-US" dirty="0" smtClean="0"/>
              <a:t>KISS-N-RIDE MODE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Dec. 2011 FTA Meeting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COG_Green_Theme_1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COG_Green_Theme_2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4547</TotalTime>
  <Words>994</Words>
  <Application>Microsoft Office PowerPoint</Application>
  <PresentationFormat>On-screen Show (4:3)</PresentationFormat>
  <Paragraphs>302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DRCOG_Green_Theme_1</vt:lpstr>
      <vt:lpstr>DRCOG_Green_Theme_2</vt:lpstr>
      <vt:lpstr>Adapting the DRCOG Focus Model for Use in FTA New Starts Analysis </vt:lpstr>
      <vt:lpstr>Overview</vt:lpstr>
      <vt:lpstr>Focus Model Application to Colfax Ave</vt:lpstr>
      <vt:lpstr>Focus Activity-Based Model</vt:lpstr>
      <vt:lpstr>Colfax Corridor Connections</vt:lpstr>
      <vt:lpstr>Colfax Ave</vt:lpstr>
      <vt:lpstr>Study Team</vt:lpstr>
      <vt:lpstr>Initial Contact with FTA</vt:lpstr>
      <vt:lpstr>Dec. 2011 FTA Meeting</vt:lpstr>
      <vt:lpstr>IVT Fractions</vt:lpstr>
      <vt:lpstr>Evaluation Process and Results</vt:lpstr>
      <vt:lpstr>Data Available</vt:lpstr>
      <vt:lpstr>Evaluation Process</vt:lpstr>
      <vt:lpstr>2010 Transit Volumes - EB</vt:lpstr>
      <vt:lpstr>2010 Transit Volumes - WB</vt:lpstr>
      <vt:lpstr>2010 Boardings by Transit Mode</vt:lpstr>
      <vt:lpstr>Transit Trip Distance</vt:lpstr>
      <vt:lpstr>District Interchanges </vt:lpstr>
      <vt:lpstr>Bus Speed Comparisons</vt:lpstr>
      <vt:lpstr>Next Steps</vt:lpstr>
      <vt:lpstr>Next Steps</vt:lpstr>
      <vt:lpstr>Credits</vt:lpstr>
      <vt:lpstr>Photo Credits</vt:lpstr>
      <vt:lpstr>Questions &amp; Answers</vt:lpstr>
      <vt:lpstr>Backup Slides to Respond to Specific Questions</vt:lpstr>
      <vt:lpstr>Background Overview</vt:lpstr>
      <vt:lpstr>Compass Trip-Based Model</vt:lpstr>
      <vt:lpstr>Timeline</vt:lpstr>
      <vt:lpstr>Amenity Attributes</vt:lpstr>
      <vt:lpstr>Traffic Count Locations</vt:lpstr>
      <vt:lpstr>Transit Boarding Comparison</vt:lpstr>
      <vt:lpstr>RTD Free MallRide</vt:lpstr>
      <vt:lpstr>Mall Ride Survey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jerry-g</dc:creator>
  <cp:lastModifiedBy>sramming</cp:lastModifiedBy>
  <cp:revision>155</cp:revision>
  <dcterms:created xsi:type="dcterms:W3CDTF">2011-09-02T16:34:26Z</dcterms:created>
  <dcterms:modified xsi:type="dcterms:W3CDTF">2013-04-25T23:59:48Z</dcterms:modified>
</cp:coreProperties>
</file>