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84" r:id="rId4"/>
    <p:sldId id="267" r:id="rId5"/>
    <p:sldId id="287" r:id="rId6"/>
    <p:sldId id="286" r:id="rId7"/>
    <p:sldId id="276" r:id="rId8"/>
    <p:sldId id="277" r:id="rId9"/>
    <p:sldId id="281" r:id="rId10"/>
    <p:sldId id="278" r:id="rId11"/>
    <p:sldId id="279" r:id="rId12"/>
    <p:sldId id="280" r:id="rId13"/>
    <p:sldId id="269" r:id="rId14"/>
    <p:sldId id="270" r:id="rId15"/>
    <p:sldId id="265" r:id="rId16"/>
    <p:sldId id="282" r:id="rId17"/>
    <p:sldId id="283" r:id="rId18"/>
    <p:sldId id="272" r:id="rId19"/>
    <p:sldId id="274" r:id="rId20"/>
    <p:sldId id="288" r:id="rId21"/>
    <p:sldId id="271" r:id="rId22"/>
    <p:sldId id="273" r:id="rId23"/>
    <p:sldId id="275"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0" d="100"/>
          <a:sy n="110" d="100"/>
        </p:scale>
        <p:origin x="-1644" y="-21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tscfs004\I\ut\Statewide%20Model\variable%20data\employment\2010\Zonedatafile\PERCENT_GEOCODE_BYNAICS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tscfs004\I\ut\Statewide%20Model\variable%20data\employment\2010\Zonedatafile\PERCENT_GEOCODE_BYNAICS2.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tscfs004\I\ut\Statewide%20Model\variable%20data\employment\2010\Zonedatafile\PERCENT_GEOCODE_BYNAICS2.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tscfs004\I\ut\Statewide%20Model\variable%20data\employment\2010\Zonedatafile\PERCENT_GEOCODE_BYNAICS2.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tscfs004\I\ut\Statewide%20Model\variable%20data\employment\comparesources\RH_EXTRAC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Ohio Employment Sources</a:t>
            </a:r>
          </a:p>
        </c:rich>
      </c:tx>
      <c:layout/>
      <c:overlay val="0"/>
    </c:title>
    <c:autoTitleDeleted val="0"/>
    <c:plotArea>
      <c:layout/>
      <c:barChart>
        <c:barDir val="col"/>
        <c:grouping val="stacked"/>
        <c:varyColors val="0"/>
        <c:ser>
          <c:idx val="0"/>
          <c:order val="0"/>
          <c:tx>
            <c:strRef>
              <c:f>Sheet1!$N$29</c:f>
              <c:strCache>
                <c:ptCount val="1"/>
                <c:pt idx="0">
                  <c:v>Geocoded</c:v>
                </c:pt>
              </c:strCache>
            </c:strRef>
          </c:tx>
          <c:invertIfNegative val="0"/>
          <c:cat>
            <c:strLit>
              <c:ptCount val="1"/>
              <c:pt idx="0">
                <c:v>Employees</c:v>
              </c:pt>
            </c:strLit>
          </c:cat>
          <c:val>
            <c:numRef>
              <c:f>Sheet1!$O$29</c:f>
              <c:numCache>
                <c:formatCode>General</c:formatCode>
                <c:ptCount val="1"/>
                <c:pt idx="0">
                  <c:v>4765940</c:v>
                </c:pt>
              </c:numCache>
            </c:numRef>
          </c:val>
        </c:ser>
        <c:ser>
          <c:idx val="1"/>
          <c:order val="1"/>
          <c:tx>
            <c:strRef>
              <c:f>Sheet1!$N$30</c:f>
              <c:strCache>
                <c:ptCount val="1"/>
                <c:pt idx="0">
                  <c:v>Ungeocoded</c:v>
                </c:pt>
              </c:strCache>
            </c:strRef>
          </c:tx>
          <c:invertIfNegative val="0"/>
          <c:cat>
            <c:strLit>
              <c:ptCount val="1"/>
              <c:pt idx="0">
                <c:v>Employees</c:v>
              </c:pt>
            </c:strLit>
          </c:cat>
          <c:val>
            <c:numRef>
              <c:f>Sheet1!$O$30</c:f>
              <c:numCache>
                <c:formatCode>General</c:formatCode>
                <c:ptCount val="1"/>
                <c:pt idx="0">
                  <c:v>143598</c:v>
                </c:pt>
              </c:numCache>
            </c:numRef>
          </c:val>
        </c:ser>
        <c:ser>
          <c:idx val="2"/>
          <c:order val="2"/>
          <c:tx>
            <c:strRef>
              <c:f>Sheet1!$N$31</c:f>
              <c:strCache>
                <c:ptCount val="1"/>
                <c:pt idx="0">
                  <c:v>Extra BEA Wage</c:v>
                </c:pt>
              </c:strCache>
            </c:strRef>
          </c:tx>
          <c:invertIfNegative val="0"/>
          <c:cat>
            <c:strLit>
              <c:ptCount val="1"/>
              <c:pt idx="0">
                <c:v>Employees</c:v>
              </c:pt>
            </c:strLit>
          </c:cat>
          <c:val>
            <c:numRef>
              <c:f>Sheet1!$O$31</c:f>
              <c:numCache>
                <c:formatCode>General</c:formatCode>
                <c:ptCount val="1"/>
                <c:pt idx="0">
                  <c:v>289678</c:v>
                </c:pt>
              </c:numCache>
            </c:numRef>
          </c:val>
        </c:ser>
        <c:ser>
          <c:idx val="3"/>
          <c:order val="3"/>
          <c:tx>
            <c:strRef>
              <c:f>Sheet1!$N$32</c:f>
              <c:strCache>
                <c:ptCount val="1"/>
                <c:pt idx="0">
                  <c:v>BEA Proprietors</c:v>
                </c:pt>
              </c:strCache>
            </c:strRef>
          </c:tx>
          <c:invertIfNegative val="0"/>
          <c:cat>
            <c:strLit>
              <c:ptCount val="1"/>
              <c:pt idx="0">
                <c:v>Employees</c:v>
              </c:pt>
            </c:strLit>
          </c:cat>
          <c:val>
            <c:numRef>
              <c:f>Sheet1!$O$32</c:f>
              <c:numCache>
                <c:formatCode>General</c:formatCode>
                <c:ptCount val="1"/>
                <c:pt idx="0">
                  <c:v>1252020</c:v>
                </c:pt>
              </c:numCache>
            </c:numRef>
          </c:val>
        </c:ser>
        <c:dLbls>
          <c:showLegendKey val="0"/>
          <c:showVal val="0"/>
          <c:showCatName val="0"/>
          <c:showSerName val="0"/>
          <c:showPercent val="0"/>
          <c:showBubbleSize val="0"/>
        </c:dLbls>
        <c:gapWidth val="150"/>
        <c:overlap val="100"/>
        <c:axId val="111225472"/>
        <c:axId val="111231360"/>
      </c:barChart>
      <c:catAx>
        <c:axId val="111225472"/>
        <c:scaling>
          <c:orientation val="minMax"/>
        </c:scaling>
        <c:delete val="0"/>
        <c:axPos val="b"/>
        <c:majorTickMark val="out"/>
        <c:minorTickMark val="none"/>
        <c:tickLblPos val="nextTo"/>
        <c:crossAx val="111231360"/>
        <c:crosses val="autoZero"/>
        <c:auto val="1"/>
        <c:lblAlgn val="ctr"/>
        <c:lblOffset val="100"/>
        <c:noMultiLvlLbl val="0"/>
      </c:catAx>
      <c:valAx>
        <c:axId val="111231360"/>
        <c:scaling>
          <c:orientation val="minMax"/>
        </c:scaling>
        <c:delete val="0"/>
        <c:axPos val="l"/>
        <c:majorGridlines/>
        <c:numFmt formatCode="General" sourceLinked="1"/>
        <c:majorTickMark val="out"/>
        <c:minorTickMark val="none"/>
        <c:tickLblPos val="nextTo"/>
        <c:crossAx val="111225472"/>
        <c:crosses val="autoZero"/>
        <c:crossBetween val="between"/>
      </c:valAx>
    </c:plotArea>
    <c:legend>
      <c:legendPos val="r"/>
      <c:layout/>
      <c:overlay val="0"/>
    </c:legend>
    <c:plotVisOnly val="1"/>
    <c:dispBlanksAs val="gap"/>
    <c:showDLblsOverMax val="0"/>
  </c:chart>
  <c:spPr>
    <a:solidFill>
      <a:schemeClr val="bg1"/>
    </a:solidFill>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QCEW Geocoding Percentages</a:t>
            </a:r>
          </a:p>
        </c:rich>
      </c:tx>
      <c:layout/>
      <c:overlay val="0"/>
    </c:title>
    <c:autoTitleDeleted val="0"/>
    <c:plotArea>
      <c:layout/>
      <c:barChart>
        <c:barDir val="col"/>
        <c:grouping val="clustered"/>
        <c:varyColors val="0"/>
        <c:ser>
          <c:idx val="0"/>
          <c:order val="0"/>
          <c:tx>
            <c:v>Employers</c:v>
          </c:tx>
          <c:invertIfNegative val="0"/>
          <c:cat>
            <c:strRef>
              <c:f>Sheet1!$J$5:$J$25</c:f>
              <c:strCache>
                <c:ptCount val="21"/>
                <c:pt idx="0">
                  <c:v>AG/FISH/FOREST</c:v>
                </c:pt>
                <c:pt idx="1">
                  <c:v>MINNING</c:v>
                </c:pt>
                <c:pt idx="2">
                  <c:v>UTILITIES</c:v>
                </c:pt>
                <c:pt idx="3">
                  <c:v>CONSTRUCTION</c:v>
                </c:pt>
                <c:pt idx="4">
                  <c:v>MANUFACTURING</c:v>
                </c:pt>
                <c:pt idx="5">
                  <c:v>WHOLESALE</c:v>
                </c:pt>
                <c:pt idx="6">
                  <c:v>RETAIL</c:v>
                </c:pt>
                <c:pt idx="7">
                  <c:v>TRANS/WAREHOUSE</c:v>
                </c:pt>
                <c:pt idx="8">
                  <c:v>INFORMATION</c:v>
                </c:pt>
                <c:pt idx="9">
                  <c:v>FINANCE/INS</c:v>
                </c:pt>
                <c:pt idx="10">
                  <c:v>REAL ESTATE/RENT</c:v>
                </c:pt>
                <c:pt idx="11">
                  <c:v>PROF/TECH SERVICES</c:v>
                </c:pt>
                <c:pt idx="12">
                  <c:v>MGMT SERVICES</c:v>
                </c:pt>
                <c:pt idx="13">
                  <c:v>ADMIN/SUPPORT SRV</c:v>
                </c:pt>
                <c:pt idx="14">
                  <c:v>EDUCATION</c:v>
                </c:pt>
                <c:pt idx="15">
                  <c:v>HEALTH CARE/SOCIAL</c:v>
                </c:pt>
                <c:pt idx="16">
                  <c:v>ARTS/REC</c:v>
                </c:pt>
                <c:pt idx="17">
                  <c:v>ACCOMODATION/FOOD</c:v>
                </c:pt>
                <c:pt idx="18">
                  <c:v>OTHER SERVICES</c:v>
                </c:pt>
                <c:pt idx="19">
                  <c:v>PUBLIC ADMIN</c:v>
                </c:pt>
                <c:pt idx="20">
                  <c:v>UNCLASSIFIED</c:v>
                </c:pt>
              </c:strCache>
            </c:strRef>
          </c:cat>
          <c:val>
            <c:numRef>
              <c:f>Sheet1!$M$5:$M$25</c:f>
              <c:numCache>
                <c:formatCode>0%</c:formatCode>
                <c:ptCount val="21"/>
                <c:pt idx="0">
                  <c:v>0.960735171261487</c:v>
                </c:pt>
                <c:pt idx="1">
                  <c:v>0.89520202020202022</c:v>
                </c:pt>
                <c:pt idx="2">
                  <c:v>0.91224489795918362</c:v>
                </c:pt>
                <c:pt idx="3">
                  <c:v>0.90931591333279238</c:v>
                </c:pt>
                <c:pt idx="4">
                  <c:v>0.9683038954754416</c:v>
                </c:pt>
                <c:pt idx="5">
                  <c:v>0.68632556524758059</c:v>
                </c:pt>
                <c:pt idx="6">
                  <c:v>0.97044901086272473</c:v>
                </c:pt>
                <c:pt idx="7">
                  <c:v>0.91292936209060827</c:v>
                </c:pt>
                <c:pt idx="8">
                  <c:v>0.80335989661856555</c:v>
                </c:pt>
                <c:pt idx="9">
                  <c:v>0.92693134260830223</c:v>
                </c:pt>
                <c:pt idx="10">
                  <c:v>0.93267556587347644</c:v>
                </c:pt>
                <c:pt idx="11">
                  <c:v>0.83294780247410238</c:v>
                </c:pt>
                <c:pt idx="12">
                  <c:v>0.87686139747995417</c:v>
                </c:pt>
                <c:pt idx="13">
                  <c:v>0.84993924665856624</c:v>
                </c:pt>
                <c:pt idx="14">
                  <c:v>0.95195017054723419</c:v>
                </c:pt>
                <c:pt idx="15">
                  <c:v>0.96912114014251782</c:v>
                </c:pt>
                <c:pt idx="16">
                  <c:v>0.92572418915573162</c:v>
                </c:pt>
                <c:pt idx="17">
                  <c:v>0.97694084826293537</c:v>
                </c:pt>
                <c:pt idx="18">
                  <c:v>0.94220614527462476</c:v>
                </c:pt>
                <c:pt idx="19">
                  <c:v>0.85592902661501935</c:v>
                </c:pt>
                <c:pt idx="20">
                  <c:v>0.63901869158878499</c:v>
                </c:pt>
              </c:numCache>
            </c:numRef>
          </c:val>
        </c:ser>
        <c:ser>
          <c:idx val="1"/>
          <c:order val="1"/>
          <c:tx>
            <c:v>Employees</c:v>
          </c:tx>
          <c:invertIfNegative val="0"/>
          <c:cat>
            <c:strRef>
              <c:f>Sheet1!$J$5:$J$25</c:f>
              <c:strCache>
                <c:ptCount val="21"/>
                <c:pt idx="0">
                  <c:v>AG/FISH/FOREST</c:v>
                </c:pt>
                <c:pt idx="1">
                  <c:v>MINNING</c:v>
                </c:pt>
                <c:pt idx="2">
                  <c:v>UTILITIES</c:v>
                </c:pt>
                <c:pt idx="3">
                  <c:v>CONSTRUCTION</c:v>
                </c:pt>
                <c:pt idx="4">
                  <c:v>MANUFACTURING</c:v>
                </c:pt>
                <c:pt idx="5">
                  <c:v>WHOLESALE</c:v>
                </c:pt>
                <c:pt idx="6">
                  <c:v>RETAIL</c:v>
                </c:pt>
                <c:pt idx="7">
                  <c:v>TRANS/WAREHOUSE</c:v>
                </c:pt>
                <c:pt idx="8">
                  <c:v>INFORMATION</c:v>
                </c:pt>
                <c:pt idx="9">
                  <c:v>FINANCE/INS</c:v>
                </c:pt>
                <c:pt idx="10">
                  <c:v>REAL ESTATE/RENT</c:v>
                </c:pt>
                <c:pt idx="11">
                  <c:v>PROF/TECH SERVICES</c:v>
                </c:pt>
                <c:pt idx="12">
                  <c:v>MGMT SERVICES</c:v>
                </c:pt>
                <c:pt idx="13">
                  <c:v>ADMIN/SUPPORT SRV</c:v>
                </c:pt>
                <c:pt idx="14">
                  <c:v>EDUCATION</c:v>
                </c:pt>
                <c:pt idx="15">
                  <c:v>HEALTH CARE/SOCIAL</c:v>
                </c:pt>
                <c:pt idx="16">
                  <c:v>ARTS/REC</c:v>
                </c:pt>
                <c:pt idx="17">
                  <c:v>ACCOMODATION/FOOD</c:v>
                </c:pt>
                <c:pt idx="18">
                  <c:v>OTHER SERVICES</c:v>
                </c:pt>
                <c:pt idx="19">
                  <c:v>PUBLIC ADMIN</c:v>
                </c:pt>
                <c:pt idx="20">
                  <c:v>UNCLASSIFIED</c:v>
                </c:pt>
              </c:strCache>
            </c:strRef>
          </c:cat>
          <c:val>
            <c:numRef>
              <c:f>Sheet1!$P$5:$P$25</c:f>
              <c:numCache>
                <c:formatCode>0%</c:formatCode>
                <c:ptCount val="21"/>
                <c:pt idx="0">
                  <c:v>0.98924188939317537</c:v>
                </c:pt>
                <c:pt idx="1">
                  <c:v>0.95534937663090747</c:v>
                </c:pt>
                <c:pt idx="2">
                  <c:v>0.93842746400885935</c:v>
                </c:pt>
                <c:pt idx="3">
                  <c:v>0.95675079404324925</c:v>
                </c:pt>
                <c:pt idx="4">
                  <c:v>0.99577788396708711</c:v>
                </c:pt>
                <c:pt idx="5">
                  <c:v>0.89934565854428761</c:v>
                </c:pt>
                <c:pt idx="6">
                  <c:v>0.99090563067474235</c:v>
                </c:pt>
                <c:pt idx="7">
                  <c:v>0.98242293998781149</c:v>
                </c:pt>
                <c:pt idx="8">
                  <c:v>0.93875105266567338</c:v>
                </c:pt>
                <c:pt idx="9">
                  <c:v>0.97038021141972364</c:v>
                </c:pt>
                <c:pt idx="10">
                  <c:v>0.97069603462719911</c:v>
                </c:pt>
                <c:pt idx="11">
                  <c:v>0.93384086000312072</c:v>
                </c:pt>
                <c:pt idx="12">
                  <c:v>0.98755509463313451</c:v>
                </c:pt>
                <c:pt idx="13">
                  <c:v>0.93476401318888369</c:v>
                </c:pt>
                <c:pt idx="14">
                  <c:v>0.98832978903099789</c:v>
                </c:pt>
                <c:pt idx="15">
                  <c:v>0.98284113444384003</c:v>
                </c:pt>
                <c:pt idx="16">
                  <c:v>0.96135151155898046</c:v>
                </c:pt>
                <c:pt idx="17">
                  <c:v>0.99168349312473325</c:v>
                </c:pt>
                <c:pt idx="18">
                  <c:v>0.97746829180233608</c:v>
                </c:pt>
                <c:pt idx="19">
                  <c:v>0.90499667455493171</c:v>
                </c:pt>
                <c:pt idx="20">
                  <c:v>0.75607843137254904</c:v>
                </c:pt>
              </c:numCache>
            </c:numRef>
          </c:val>
        </c:ser>
        <c:dLbls>
          <c:showLegendKey val="0"/>
          <c:showVal val="0"/>
          <c:showCatName val="0"/>
          <c:showSerName val="0"/>
          <c:showPercent val="0"/>
          <c:showBubbleSize val="0"/>
        </c:dLbls>
        <c:gapWidth val="150"/>
        <c:axId val="111279488"/>
        <c:axId val="111150208"/>
      </c:barChart>
      <c:catAx>
        <c:axId val="111279488"/>
        <c:scaling>
          <c:orientation val="minMax"/>
        </c:scaling>
        <c:delete val="0"/>
        <c:axPos val="b"/>
        <c:majorTickMark val="out"/>
        <c:minorTickMark val="none"/>
        <c:tickLblPos val="nextTo"/>
        <c:crossAx val="111150208"/>
        <c:crosses val="autoZero"/>
        <c:auto val="1"/>
        <c:lblAlgn val="ctr"/>
        <c:lblOffset val="100"/>
        <c:noMultiLvlLbl val="0"/>
      </c:catAx>
      <c:valAx>
        <c:axId val="111150208"/>
        <c:scaling>
          <c:orientation val="minMax"/>
          <c:max val="1"/>
        </c:scaling>
        <c:delete val="0"/>
        <c:axPos val="l"/>
        <c:majorGridlines/>
        <c:numFmt formatCode="0%" sourceLinked="1"/>
        <c:majorTickMark val="out"/>
        <c:minorTickMark val="none"/>
        <c:tickLblPos val="nextTo"/>
        <c:crossAx val="111279488"/>
        <c:crosses val="autoZero"/>
        <c:crossBetween val="between"/>
      </c:valAx>
    </c:plotArea>
    <c:legend>
      <c:legendPos val="r"/>
      <c:layout/>
      <c:overlay val="0"/>
    </c:legend>
    <c:plotVisOnly val="1"/>
    <c:dispBlanksAs val="gap"/>
    <c:showDLblsOverMax val="0"/>
  </c:chart>
  <c:spPr>
    <a:solidFill>
      <a:schemeClr val="bg1"/>
    </a:solidFill>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BEA Percent</a:t>
            </a:r>
            <a:r>
              <a:rPr lang="en-US" baseline="0"/>
              <a:t> Allocated to Counties</a:t>
            </a:r>
            <a:endParaRPr lang="en-US"/>
          </a:p>
        </c:rich>
      </c:tx>
      <c:layout/>
      <c:overlay val="0"/>
    </c:title>
    <c:autoTitleDeleted val="0"/>
    <c:plotArea>
      <c:layout/>
      <c:barChart>
        <c:barDir val="col"/>
        <c:grouping val="clustered"/>
        <c:varyColors val="0"/>
        <c:ser>
          <c:idx val="0"/>
          <c:order val="0"/>
          <c:invertIfNegative val="0"/>
          <c:cat>
            <c:strRef>
              <c:f>Sheet1!$J$5:$J$25</c:f>
              <c:strCache>
                <c:ptCount val="21"/>
                <c:pt idx="0">
                  <c:v>AG/FISH/FOREST</c:v>
                </c:pt>
                <c:pt idx="1">
                  <c:v>MINNING</c:v>
                </c:pt>
                <c:pt idx="2">
                  <c:v>UTILITIES</c:v>
                </c:pt>
                <c:pt idx="3">
                  <c:v>CONSTRUCTION</c:v>
                </c:pt>
                <c:pt idx="4">
                  <c:v>MANUFACTURING</c:v>
                </c:pt>
                <c:pt idx="5">
                  <c:v>WHOLESALE</c:v>
                </c:pt>
                <c:pt idx="6">
                  <c:v>RETAIL</c:v>
                </c:pt>
                <c:pt idx="7">
                  <c:v>TRANS/WAREHOUSE</c:v>
                </c:pt>
                <c:pt idx="8">
                  <c:v>INFORMATION</c:v>
                </c:pt>
                <c:pt idx="9">
                  <c:v>FINANCE/INS</c:v>
                </c:pt>
                <c:pt idx="10">
                  <c:v>REAL ESTATE/RENT</c:v>
                </c:pt>
                <c:pt idx="11">
                  <c:v>PROF/TECH SERVICES</c:v>
                </c:pt>
                <c:pt idx="12">
                  <c:v>MGMT SERVICES</c:v>
                </c:pt>
                <c:pt idx="13">
                  <c:v>ADMIN/SUPPORT SRV</c:v>
                </c:pt>
                <c:pt idx="14">
                  <c:v>EDUCATION</c:v>
                </c:pt>
                <c:pt idx="15">
                  <c:v>HEALTH CARE/SOCIAL</c:v>
                </c:pt>
                <c:pt idx="16">
                  <c:v>ARTS/REC</c:v>
                </c:pt>
                <c:pt idx="17">
                  <c:v>ACCOMODATION/FOOD</c:v>
                </c:pt>
                <c:pt idx="18">
                  <c:v>OTHER SERVICES</c:v>
                </c:pt>
                <c:pt idx="19">
                  <c:v>PUBLIC ADMIN</c:v>
                </c:pt>
                <c:pt idx="20">
                  <c:v>UNCLASSIFIED</c:v>
                </c:pt>
              </c:strCache>
            </c:strRef>
          </c:cat>
          <c:val>
            <c:numRef>
              <c:f>Sheet1!$S$5:$S$25</c:f>
              <c:numCache>
                <c:formatCode>0%</c:formatCode>
                <c:ptCount val="21"/>
                <c:pt idx="0">
                  <c:v>0.92270361668020817</c:v>
                </c:pt>
                <c:pt idx="1">
                  <c:v>0.6958236243054311</c:v>
                </c:pt>
                <c:pt idx="2">
                  <c:v>0.85976402600529733</c:v>
                </c:pt>
                <c:pt idx="3">
                  <c:v>0.9823346313988115</c:v>
                </c:pt>
                <c:pt idx="4">
                  <c:v>0.99803566032033852</c:v>
                </c:pt>
                <c:pt idx="5">
                  <c:v>0.95444184613306549</c:v>
                </c:pt>
                <c:pt idx="6">
                  <c:v>1</c:v>
                </c:pt>
                <c:pt idx="7">
                  <c:v>0.91279728199320498</c:v>
                </c:pt>
                <c:pt idx="8">
                  <c:v>0.99678574116078822</c:v>
                </c:pt>
                <c:pt idx="9">
                  <c:v>0.99847536631885336</c:v>
                </c:pt>
                <c:pt idx="10">
                  <c:v>0.99713883677298309</c:v>
                </c:pt>
                <c:pt idx="11">
                  <c:v>0.96711724197905291</c:v>
                </c:pt>
                <c:pt idx="12">
                  <c:v>0.98215265365352966</c:v>
                </c:pt>
                <c:pt idx="13">
                  <c:v>0.99009123503094554</c:v>
                </c:pt>
                <c:pt idx="14">
                  <c:v>0.93210148214853983</c:v>
                </c:pt>
                <c:pt idx="15">
                  <c:v>0.93712910870486688</c:v>
                </c:pt>
                <c:pt idx="16">
                  <c:v>0.99901280013385763</c:v>
                </c:pt>
                <c:pt idx="17">
                  <c:v>0.99863260570836432</c:v>
                </c:pt>
                <c:pt idx="18">
                  <c:v>0.99790994123003063</c:v>
                </c:pt>
                <c:pt idx="19">
                  <c:v>1</c:v>
                </c:pt>
                <c:pt idx="20" formatCode="General">
                  <c:v>0</c:v>
                </c:pt>
              </c:numCache>
            </c:numRef>
          </c:val>
        </c:ser>
        <c:dLbls>
          <c:showLegendKey val="0"/>
          <c:showVal val="0"/>
          <c:showCatName val="0"/>
          <c:showSerName val="0"/>
          <c:showPercent val="0"/>
          <c:showBubbleSize val="0"/>
        </c:dLbls>
        <c:gapWidth val="150"/>
        <c:axId val="111196032"/>
        <c:axId val="111197568"/>
      </c:barChart>
      <c:catAx>
        <c:axId val="111196032"/>
        <c:scaling>
          <c:orientation val="minMax"/>
        </c:scaling>
        <c:delete val="0"/>
        <c:axPos val="b"/>
        <c:majorTickMark val="out"/>
        <c:minorTickMark val="none"/>
        <c:tickLblPos val="nextTo"/>
        <c:crossAx val="111197568"/>
        <c:crosses val="autoZero"/>
        <c:auto val="1"/>
        <c:lblAlgn val="ctr"/>
        <c:lblOffset val="100"/>
        <c:noMultiLvlLbl val="0"/>
      </c:catAx>
      <c:valAx>
        <c:axId val="111197568"/>
        <c:scaling>
          <c:orientation val="minMax"/>
          <c:max val="1"/>
        </c:scaling>
        <c:delete val="0"/>
        <c:axPos val="l"/>
        <c:majorGridlines/>
        <c:numFmt formatCode="0%" sourceLinked="1"/>
        <c:majorTickMark val="out"/>
        <c:minorTickMark val="none"/>
        <c:tickLblPos val="nextTo"/>
        <c:crossAx val="111196032"/>
        <c:crosses val="autoZero"/>
        <c:crossBetween val="between"/>
      </c:valAx>
    </c:plotArea>
    <c:plotVisOnly val="1"/>
    <c:dispBlanksAs val="gap"/>
    <c:showDLblsOverMax val="0"/>
  </c:chart>
  <c:spPr>
    <a:solidFill>
      <a:prstClr val="white"/>
    </a:solidFill>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Percent Total QCEW to Total BEA</a:t>
            </a:r>
          </a:p>
        </c:rich>
      </c:tx>
      <c:layout/>
      <c:overlay val="0"/>
    </c:title>
    <c:autoTitleDeleted val="0"/>
    <c:plotArea>
      <c:layout/>
      <c:barChart>
        <c:barDir val="col"/>
        <c:grouping val="clustered"/>
        <c:varyColors val="0"/>
        <c:ser>
          <c:idx val="0"/>
          <c:order val="0"/>
          <c:invertIfNegative val="0"/>
          <c:cat>
            <c:strRef>
              <c:f>Sheet1!$J$5:$J$25</c:f>
              <c:strCache>
                <c:ptCount val="21"/>
                <c:pt idx="0">
                  <c:v>AG/FISH/FOREST</c:v>
                </c:pt>
                <c:pt idx="1">
                  <c:v>MINNING</c:v>
                </c:pt>
                <c:pt idx="2">
                  <c:v>UTILITIES</c:v>
                </c:pt>
                <c:pt idx="3">
                  <c:v>CONSTRUCTION</c:v>
                </c:pt>
                <c:pt idx="4">
                  <c:v>MANUFACTURING</c:v>
                </c:pt>
                <c:pt idx="5">
                  <c:v>WHOLESALE</c:v>
                </c:pt>
                <c:pt idx="6">
                  <c:v>RETAIL</c:v>
                </c:pt>
                <c:pt idx="7">
                  <c:v>TRANS/WAREHOUSE</c:v>
                </c:pt>
                <c:pt idx="8">
                  <c:v>INFORMATION</c:v>
                </c:pt>
                <c:pt idx="9">
                  <c:v>FINANCE/INS</c:v>
                </c:pt>
                <c:pt idx="10">
                  <c:v>REAL ESTATE/RENT</c:v>
                </c:pt>
                <c:pt idx="11">
                  <c:v>PROF/TECH SERVICES</c:v>
                </c:pt>
                <c:pt idx="12">
                  <c:v>MGMT SERVICES</c:v>
                </c:pt>
                <c:pt idx="13">
                  <c:v>ADMIN/SUPPORT SRV</c:v>
                </c:pt>
                <c:pt idx="14">
                  <c:v>EDUCATION</c:v>
                </c:pt>
                <c:pt idx="15">
                  <c:v>HEALTH CARE/SOCIAL</c:v>
                </c:pt>
                <c:pt idx="16">
                  <c:v>ARTS/REC</c:v>
                </c:pt>
                <c:pt idx="17">
                  <c:v>ACCOMODATION/FOOD</c:v>
                </c:pt>
                <c:pt idx="18">
                  <c:v>OTHER SERVICES</c:v>
                </c:pt>
                <c:pt idx="19">
                  <c:v>PUBLIC ADMIN</c:v>
                </c:pt>
                <c:pt idx="20">
                  <c:v>UNCLASSIFIED</c:v>
                </c:pt>
              </c:strCache>
            </c:strRef>
          </c:cat>
          <c:val>
            <c:numRef>
              <c:f>Sheet1!$T$5:$T$25</c:f>
              <c:numCache>
                <c:formatCode>0%</c:formatCode>
                <c:ptCount val="21"/>
                <c:pt idx="0">
                  <c:v>0.13063527965040955</c:v>
                </c:pt>
                <c:pt idx="1">
                  <c:v>0.37092668937085499</c:v>
                </c:pt>
                <c:pt idx="2">
                  <c:v>1.5220322658319287</c:v>
                </c:pt>
                <c:pt idx="3">
                  <c:v>0.53136579844501641</c:v>
                </c:pt>
                <c:pt idx="4">
                  <c:v>0.94218612195558182</c:v>
                </c:pt>
                <c:pt idx="5">
                  <c:v>0.90893012418427566</c:v>
                </c:pt>
                <c:pt idx="6">
                  <c:v>0.80583965515957801</c:v>
                </c:pt>
                <c:pt idx="7">
                  <c:v>0.86823051074021129</c:v>
                </c:pt>
                <c:pt idx="8">
                  <c:v>0.99568923814540489</c:v>
                </c:pt>
                <c:pt idx="9">
                  <c:v>0.63049930246502528</c:v>
                </c:pt>
                <c:pt idx="10">
                  <c:v>0.24431178577520041</c:v>
                </c:pt>
                <c:pt idx="11">
                  <c:v>0.66182393321267263</c:v>
                </c:pt>
                <c:pt idx="12">
                  <c:v>0.95559842143451257</c:v>
                </c:pt>
                <c:pt idx="13">
                  <c:v>0.68548970377029028</c:v>
                </c:pt>
                <c:pt idx="14">
                  <c:v>3.1266224753031668</c:v>
                </c:pt>
                <c:pt idx="15">
                  <c:v>0.9873487534199068</c:v>
                </c:pt>
                <c:pt idx="16">
                  <c:v>0.49397640759641931</c:v>
                </c:pt>
                <c:pt idx="17">
                  <c:v>0.93938410939154338</c:v>
                </c:pt>
                <c:pt idx="18">
                  <c:v>0.44215533245828753</c:v>
                </c:pt>
                <c:pt idx="19">
                  <c:v>0.30981440749845457</c:v>
                </c:pt>
              </c:numCache>
            </c:numRef>
          </c:val>
        </c:ser>
        <c:dLbls>
          <c:showLegendKey val="0"/>
          <c:showVal val="0"/>
          <c:showCatName val="0"/>
          <c:showSerName val="0"/>
          <c:showPercent val="0"/>
          <c:showBubbleSize val="0"/>
        </c:dLbls>
        <c:gapWidth val="150"/>
        <c:axId val="110920832"/>
        <c:axId val="110922368"/>
      </c:barChart>
      <c:catAx>
        <c:axId val="110920832"/>
        <c:scaling>
          <c:orientation val="minMax"/>
        </c:scaling>
        <c:delete val="0"/>
        <c:axPos val="b"/>
        <c:majorTickMark val="out"/>
        <c:minorTickMark val="none"/>
        <c:tickLblPos val="nextTo"/>
        <c:crossAx val="110922368"/>
        <c:crosses val="autoZero"/>
        <c:auto val="1"/>
        <c:lblAlgn val="ctr"/>
        <c:lblOffset val="100"/>
        <c:noMultiLvlLbl val="0"/>
      </c:catAx>
      <c:valAx>
        <c:axId val="110922368"/>
        <c:scaling>
          <c:orientation val="minMax"/>
        </c:scaling>
        <c:delete val="0"/>
        <c:axPos val="l"/>
        <c:majorGridlines/>
        <c:numFmt formatCode="0%" sourceLinked="1"/>
        <c:majorTickMark val="out"/>
        <c:minorTickMark val="none"/>
        <c:tickLblPos val="nextTo"/>
        <c:crossAx val="110920832"/>
        <c:crosses val="autoZero"/>
        <c:crossBetween val="between"/>
      </c:valAx>
      <c:spPr>
        <a:solidFill>
          <a:prstClr val="white"/>
        </a:solidFill>
      </c:spPr>
    </c:plotArea>
    <c:plotVisOnly val="1"/>
    <c:dispBlanksAs val="gap"/>
    <c:showDLblsOverMax val="0"/>
  </c:chart>
  <c:spPr>
    <a:solidFill>
      <a:prstClr val="white"/>
    </a:solidFill>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Number of Employers</a:t>
            </a:r>
            <a:r>
              <a:rPr lang="en-US" baseline="0"/>
              <a:t> (4+ employees) by Source</a:t>
            </a:r>
            <a:endParaRPr lang="en-US"/>
          </a:p>
        </c:rich>
      </c:tx>
      <c:overlay val="0"/>
    </c:title>
    <c:autoTitleDeleted val="0"/>
    <c:plotArea>
      <c:layout>
        <c:manualLayout>
          <c:layoutTarget val="inner"/>
          <c:xMode val="edge"/>
          <c:yMode val="edge"/>
          <c:x val="6.5040281502125319E-2"/>
          <c:y val="0.12103361886363763"/>
          <c:w val="0.87099039020753566"/>
          <c:h val="0.79856997240099159"/>
        </c:manualLayout>
      </c:layout>
      <c:barChart>
        <c:barDir val="col"/>
        <c:grouping val="stacked"/>
        <c:varyColors val="0"/>
        <c:ser>
          <c:idx val="0"/>
          <c:order val="0"/>
          <c:tx>
            <c:strRef>
              <c:f>pivot!$BQ$30</c:f>
              <c:strCache>
                <c:ptCount val="1"/>
                <c:pt idx="0">
                  <c:v>Q</c:v>
                </c:pt>
              </c:strCache>
            </c:strRef>
          </c:tx>
          <c:invertIfNegative val="0"/>
          <c:cat>
            <c:strRef>
              <c:f>pivot!$BR$29:$BV$29</c:f>
              <c:strCache>
                <c:ptCount val="5"/>
                <c:pt idx="0">
                  <c:v>QCEW</c:v>
                </c:pt>
                <c:pt idx="1">
                  <c:v>QCEW/REFUSA</c:v>
                </c:pt>
                <c:pt idx="2">
                  <c:v>QCEW/D&amp;B</c:v>
                </c:pt>
                <c:pt idx="3">
                  <c:v>REFUSA</c:v>
                </c:pt>
                <c:pt idx="4">
                  <c:v>D&amp;B</c:v>
                </c:pt>
              </c:strCache>
            </c:strRef>
          </c:cat>
          <c:val>
            <c:numRef>
              <c:f>pivot!$BR$30:$BV$30</c:f>
              <c:numCache>
                <c:formatCode>General</c:formatCode>
                <c:ptCount val="5"/>
                <c:pt idx="0">
                  <c:v>6</c:v>
                </c:pt>
                <c:pt idx="1">
                  <c:v>6</c:v>
                </c:pt>
                <c:pt idx="2">
                  <c:v>6</c:v>
                </c:pt>
                <c:pt idx="3">
                  <c:v>0</c:v>
                </c:pt>
                <c:pt idx="4">
                  <c:v>0</c:v>
                </c:pt>
              </c:numCache>
            </c:numRef>
          </c:val>
        </c:ser>
        <c:ser>
          <c:idx val="1"/>
          <c:order val="1"/>
          <c:tx>
            <c:strRef>
              <c:f>pivot!$BQ$31</c:f>
              <c:strCache>
                <c:ptCount val="1"/>
                <c:pt idx="0">
                  <c:v>QR</c:v>
                </c:pt>
              </c:strCache>
            </c:strRef>
          </c:tx>
          <c:invertIfNegative val="0"/>
          <c:cat>
            <c:strRef>
              <c:f>pivot!$BR$29:$BV$29</c:f>
              <c:strCache>
                <c:ptCount val="5"/>
                <c:pt idx="0">
                  <c:v>QCEW</c:v>
                </c:pt>
                <c:pt idx="1">
                  <c:v>QCEW/REFUSA</c:v>
                </c:pt>
                <c:pt idx="2">
                  <c:v>QCEW/D&amp;B</c:v>
                </c:pt>
                <c:pt idx="3">
                  <c:v>REFUSA</c:v>
                </c:pt>
                <c:pt idx="4">
                  <c:v>D&amp;B</c:v>
                </c:pt>
              </c:strCache>
            </c:strRef>
          </c:cat>
          <c:val>
            <c:numRef>
              <c:f>pivot!$BR$31:$BV$31</c:f>
              <c:numCache>
                <c:formatCode>General</c:formatCode>
                <c:ptCount val="5"/>
                <c:pt idx="0">
                  <c:v>32</c:v>
                </c:pt>
                <c:pt idx="1">
                  <c:v>32</c:v>
                </c:pt>
                <c:pt idx="2">
                  <c:v>32</c:v>
                </c:pt>
                <c:pt idx="3">
                  <c:v>32</c:v>
                </c:pt>
                <c:pt idx="4">
                  <c:v>0</c:v>
                </c:pt>
              </c:numCache>
            </c:numRef>
          </c:val>
        </c:ser>
        <c:ser>
          <c:idx val="2"/>
          <c:order val="2"/>
          <c:tx>
            <c:strRef>
              <c:f>pivot!$BQ$32</c:f>
              <c:strCache>
                <c:ptCount val="1"/>
                <c:pt idx="0">
                  <c:v>QD</c:v>
                </c:pt>
              </c:strCache>
            </c:strRef>
          </c:tx>
          <c:invertIfNegative val="0"/>
          <c:cat>
            <c:strRef>
              <c:f>pivot!$BR$29:$BV$29</c:f>
              <c:strCache>
                <c:ptCount val="5"/>
                <c:pt idx="0">
                  <c:v>QCEW</c:v>
                </c:pt>
                <c:pt idx="1">
                  <c:v>QCEW/REFUSA</c:v>
                </c:pt>
                <c:pt idx="2">
                  <c:v>QCEW/D&amp;B</c:v>
                </c:pt>
                <c:pt idx="3">
                  <c:v>REFUSA</c:v>
                </c:pt>
                <c:pt idx="4">
                  <c:v>D&amp;B</c:v>
                </c:pt>
              </c:strCache>
            </c:strRef>
          </c:cat>
          <c:val>
            <c:numRef>
              <c:f>pivot!$BR$32:$BV$32</c:f>
              <c:numCache>
                <c:formatCode>General</c:formatCode>
                <c:ptCount val="5"/>
                <c:pt idx="0">
                  <c:v>4</c:v>
                </c:pt>
                <c:pt idx="1">
                  <c:v>4</c:v>
                </c:pt>
                <c:pt idx="2">
                  <c:v>4</c:v>
                </c:pt>
                <c:pt idx="3">
                  <c:v>0</c:v>
                </c:pt>
                <c:pt idx="4">
                  <c:v>4</c:v>
                </c:pt>
              </c:numCache>
            </c:numRef>
          </c:val>
        </c:ser>
        <c:ser>
          <c:idx val="3"/>
          <c:order val="3"/>
          <c:tx>
            <c:strRef>
              <c:f>pivot!$BQ$33</c:f>
              <c:strCache>
                <c:ptCount val="1"/>
                <c:pt idx="0">
                  <c:v>QRD</c:v>
                </c:pt>
              </c:strCache>
            </c:strRef>
          </c:tx>
          <c:invertIfNegative val="0"/>
          <c:cat>
            <c:strRef>
              <c:f>pivot!$BR$29:$BV$29</c:f>
              <c:strCache>
                <c:ptCount val="5"/>
                <c:pt idx="0">
                  <c:v>QCEW</c:v>
                </c:pt>
                <c:pt idx="1">
                  <c:v>QCEW/REFUSA</c:v>
                </c:pt>
                <c:pt idx="2">
                  <c:v>QCEW/D&amp;B</c:v>
                </c:pt>
                <c:pt idx="3">
                  <c:v>REFUSA</c:v>
                </c:pt>
                <c:pt idx="4">
                  <c:v>D&amp;B</c:v>
                </c:pt>
              </c:strCache>
            </c:strRef>
          </c:cat>
          <c:val>
            <c:numRef>
              <c:f>pivot!$BR$33:$BV$33</c:f>
              <c:numCache>
                <c:formatCode>General</c:formatCode>
                <c:ptCount val="5"/>
                <c:pt idx="0">
                  <c:v>48</c:v>
                </c:pt>
                <c:pt idx="1">
                  <c:v>48</c:v>
                </c:pt>
                <c:pt idx="2">
                  <c:v>48</c:v>
                </c:pt>
                <c:pt idx="3">
                  <c:v>48</c:v>
                </c:pt>
                <c:pt idx="4">
                  <c:v>48</c:v>
                </c:pt>
              </c:numCache>
            </c:numRef>
          </c:val>
        </c:ser>
        <c:ser>
          <c:idx val="4"/>
          <c:order val="4"/>
          <c:tx>
            <c:strRef>
              <c:f>pivot!$BQ$34</c:f>
              <c:strCache>
                <c:ptCount val="1"/>
                <c:pt idx="0">
                  <c:v>R</c:v>
                </c:pt>
              </c:strCache>
            </c:strRef>
          </c:tx>
          <c:invertIfNegative val="0"/>
          <c:cat>
            <c:strRef>
              <c:f>pivot!$BR$29:$BV$29</c:f>
              <c:strCache>
                <c:ptCount val="5"/>
                <c:pt idx="0">
                  <c:v>QCEW</c:v>
                </c:pt>
                <c:pt idx="1">
                  <c:v>QCEW/REFUSA</c:v>
                </c:pt>
                <c:pt idx="2">
                  <c:v>QCEW/D&amp;B</c:v>
                </c:pt>
                <c:pt idx="3">
                  <c:v>REFUSA</c:v>
                </c:pt>
                <c:pt idx="4">
                  <c:v>D&amp;B</c:v>
                </c:pt>
              </c:strCache>
            </c:strRef>
          </c:cat>
          <c:val>
            <c:numRef>
              <c:f>pivot!$BR$34:$BV$34</c:f>
              <c:numCache>
                <c:formatCode>General</c:formatCode>
                <c:ptCount val="5"/>
                <c:pt idx="0">
                  <c:v>0</c:v>
                </c:pt>
                <c:pt idx="1">
                  <c:v>23</c:v>
                </c:pt>
                <c:pt idx="2">
                  <c:v>0</c:v>
                </c:pt>
                <c:pt idx="3">
                  <c:v>23</c:v>
                </c:pt>
                <c:pt idx="4">
                  <c:v>0</c:v>
                </c:pt>
              </c:numCache>
            </c:numRef>
          </c:val>
        </c:ser>
        <c:ser>
          <c:idx val="5"/>
          <c:order val="5"/>
          <c:tx>
            <c:strRef>
              <c:f>pivot!$BQ$35</c:f>
              <c:strCache>
                <c:ptCount val="1"/>
                <c:pt idx="0">
                  <c:v>RD</c:v>
                </c:pt>
              </c:strCache>
            </c:strRef>
          </c:tx>
          <c:invertIfNegative val="0"/>
          <c:cat>
            <c:strRef>
              <c:f>pivot!$BR$29:$BV$29</c:f>
              <c:strCache>
                <c:ptCount val="5"/>
                <c:pt idx="0">
                  <c:v>QCEW</c:v>
                </c:pt>
                <c:pt idx="1">
                  <c:v>QCEW/REFUSA</c:v>
                </c:pt>
                <c:pt idx="2">
                  <c:v>QCEW/D&amp;B</c:v>
                </c:pt>
                <c:pt idx="3">
                  <c:v>REFUSA</c:v>
                </c:pt>
                <c:pt idx="4">
                  <c:v>D&amp;B</c:v>
                </c:pt>
              </c:strCache>
            </c:strRef>
          </c:cat>
          <c:val>
            <c:numRef>
              <c:f>pivot!$BR$35:$BV$35</c:f>
              <c:numCache>
                <c:formatCode>General</c:formatCode>
                <c:ptCount val="5"/>
                <c:pt idx="0">
                  <c:v>0</c:v>
                </c:pt>
                <c:pt idx="1">
                  <c:v>7</c:v>
                </c:pt>
                <c:pt idx="2">
                  <c:v>7</c:v>
                </c:pt>
                <c:pt idx="3">
                  <c:v>7</c:v>
                </c:pt>
                <c:pt idx="4">
                  <c:v>7</c:v>
                </c:pt>
              </c:numCache>
            </c:numRef>
          </c:val>
        </c:ser>
        <c:ser>
          <c:idx val="6"/>
          <c:order val="6"/>
          <c:tx>
            <c:strRef>
              <c:f>pivot!$BQ$36</c:f>
              <c:strCache>
                <c:ptCount val="1"/>
                <c:pt idx="0">
                  <c:v>D</c:v>
                </c:pt>
              </c:strCache>
            </c:strRef>
          </c:tx>
          <c:invertIfNegative val="0"/>
          <c:cat>
            <c:strRef>
              <c:f>pivot!$BR$29:$BV$29</c:f>
              <c:strCache>
                <c:ptCount val="5"/>
                <c:pt idx="0">
                  <c:v>QCEW</c:v>
                </c:pt>
                <c:pt idx="1">
                  <c:v>QCEW/REFUSA</c:v>
                </c:pt>
                <c:pt idx="2">
                  <c:v>QCEW/D&amp;B</c:v>
                </c:pt>
                <c:pt idx="3">
                  <c:v>REFUSA</c:v>
                </c:pt>
                <c:pt idx="4">
                  <c:v>D&amp;B</c:v>
                </c:pt>
              </c:strCache>
            </c:strRef>
          </c:cat>
          <c:val>
            <c:numRef>
              <c:f>pivot!$BR$36:$BV$36</c:f>
              <c:numCache>
                <c:formatCode>General</c:formatCode>
                <c:ptCount val="5"/>
                <c:pt idx="0">
                  <c:v>0</c:v>
                </c:pt>
                <c:pt idx="1">
                  <c:v>0</c:v>
                </c:pt>
                <c:pt idx="2">
                  <c:v>0</c:v>
                </c:pt>
                <c:pt idx="3">
                  <c:v>0</c:v>
                </c:pt>
                <c:pt idx="4">
                  <c:v>0</c:v>
                </c:pt>
              </c:numCache>
            </c:numRef>
          </c:val>
        </c:ser>
        <c:dLbls>
          <c:showLegendKey val="0"/>
          <c:showVal val="0"/>
          <c:showCatName val="0"/>
          <c:showSerName val="0"/>
          <c:showPercent val="0"/>
          <c:showBubbleSize val="0"/>
        </c:dLbls>
        <c:gapWidth val="150"/>
        <c:overlap val="100"/>
        <c:axId val="111133056"/>
        <c:axId val="111134976"/>
      </c:barChart>
      <c:catAx>
        <c:axId val="111133056"/>
        <c:scaling>
          <c:orientation val="minMax"/>
        </c:scaling>
        <c:delete val="0"/>
        <c:axPos val="b"/>
        <c:title>
          <c:tx>
            <c:rich>
              <a:bodyPr/>
              <a:lstStyle/>
              <a:p>
                <a:pPr>
                  <a:defRPr/>
                </a:pPr>
                <a:r>
                  <a:rPr lang="en-US"/>
                  <a:t>Number of Employers if Only Use These</a:t>
                </a:r>
                <a:r>
                  <a:rPr lang="en-US" baseline="0"/>
                  <a:t> Sourceas</a:t>
                </a:r>
                <a:endParaRPr lang="en-US"/>
              </a:p>
            </c:rich>
          </c:tx>
          <c:overlay val="0"/>
        </c:title>
        <c:majorTickMark val="out"/>
        <c:minorTickMark val="none"/>
        <c:tickLblPos val="nextTo"/>
        <c:crossAx val="111134976"/>
        <c:crosses val="autoZero"/>
        <c:auto val="1"/>
        <c:lblAlgn val="ctr"/>
        <c:lblOffset val="100"/>
        <c:noMultiLvlLbl val="0"/>
      </c:catAx>
      <c:valAx>
        <c:axId val="111134976"/>
        <c:scaling>
          <c:orientation val="minMax"/>
        </c:scaling>
        <c:delete val="0"/>
        <c:axPos val="l"/>
        <c:majorGridlines/>
        <c:numFmt formatCode="General" sourceLinked="1"/>
        <c:majorTickMark val="out"/>
        <c:minorTickMark val="none"/>
        <c:tickLblPos val="nextTo"/>
        <c:crossAx val="111133056"/>
        <c:crosses val="autoZero"/>
        <c:crossBetween val="between"/>
      </c:valAx>
    </c:plotArea>
    <c:legend>
      <c:legendPos val="r"/>
      <c:overlay val="0"/>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956D85-8976-4957-9504-B0D9751D0961}" type="datetimeFigureOut">
              <a:rPr lang="en-US" smtClean="0"/>
              <a:t>4/18/2013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BA051A-8C2A-4A17-9104-A92FA0437416}" type="slidenum">
              <a:rPr lang="en-US" smtClean="0"/>
              <a:t>‹#›</a:t>
            </a:fld>
            <a:endParaRPr lang="en-US"/>
          </a:p>
        </p:txBody>
      </p:sp>
    </p:spTree>
    <p:extLst>
      <p:ext uri="{BB962C8B-B14F-4D97-AF65-F5344CB8AC3E}">
        <p14:creationId xmlns:p14="http://schemas.microsoft.com/office/powerpoint/2010/main" val="56801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BA051A-8C2A-4A17-9104-A92FA0437416}" type="slidenum">
              <a:rPr lang="en-US" smtClean="0"/>
              <a:t>8</a:t>
            </a:fld>
            <a:endParaRPr lang="en-US"/>
          </a:p>
        </p:txBody>
      </p:sp>
    </p:spTree>
    <p:extLst>
      <p:ext uri="{BB962C8B-B14F-4D97-AF65-F5344CB8AC3E}">
        <p14:creationId xmlns:p14="http://schemas.microsoft.com/office/powerpoint/2010/main" val="3238127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4/18/2013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4/18/2013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Microsoft_Excel_97-2003_Worksheet1.xls"/></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emf"/><Relationship Id="rId5" Type="http://schemas.openxmlformats.org/officeDocument/2006/relationships/package" Target="../embeddings/Microsoft_Excel_Worksheet1.xlsx"/><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92D050"/>
            </a:gs>
            <a:gs pos="40000">
              <a:schemeClr val="bg2">
                <a:tint val="45000"/>
                <a:shade val="99000"/>
                <a:satMod val="350000"/>
              </a:schemeClr>
            </a:gs>
            <a:gs pos="100000">
              <a:srgbClr val="92D050"/>
            </a:gs>
          </a:gsLst>
          <a:path path="circle">
            <a:fillToRect l="50000" t="-80000" r="50000" b="180000"/>
          </a:path>
        </a:gradFill>
        <a:effectLst/>
      </p:bgPr>
    </p:bg>
    <p:spTree>
      <p:nvGrpSpPr>
        <p:cNvPr id="1" name=""/>
        <p:cNvGrpSpPr/>
        <p:nvPr/>
      </p:nvGrpSpPr>
      <p:grpSpPr>
        <a:xfrm>
          <a:off x="0" y="0"/>
          <a:ext cx="0" cy="0"/>
          <a:chOff x="0" y="0"/>
          <a:chExt cx="0" cy="0"/>
        </a:xfrm>
      </p:grpSpPr>
      <p:pic>
        <p:nvPicPr>
          <p:cNvPr id="3" name="Picture 5" descr="\\tscfs004\sgranato$\My Pictures\ODOTlogo_windingroad.JPG"/>
          <p:cNvPicPr>
            <a:picLocks noChangeAspect="1" noChangeArrowheads="1"/>
          </p:cNvPicPr>
          <p:nvPr/>
        </p:nvPicPr>
        <p:blipFill>
          <a:blip r:embed="rId2" cstate="print"/>
          <a:srcRect/>
          <a:stretch>
            <a:fillRect/>
          </a:stretch>
        </p:blipFill>
        <p:spPr bwMode="auto">
          <a:xfrm>
            <a:off x="4191000" y="3635889"/>
            <a:ext cx="4953000" cy="3222112"/>
          </a:xfrm>
          <a:prstGeom prst="rect">
            <a:avLst/>
          </a:prstGeom>
          <a:noFill/>
          <a:ln w="9525">
            <a:noFill/>
            <a:miter lim="800000"/>
            <a:headEnd/>
            <a:tailEnd/>
          </a:ln>
        </p:spPr>
      </p:pic>
      <p:sp>
        <p:nvSpPr>
          <p:cNvPr id="2" name="Rectangle 1"/>
          <p:cNvSpPr/>
          <p:nvPr/>
        </p:nvSpPr>
        <p:spPr>
          <a:xfrm>
            <a:off x="1524000" y="335846"/>
            <a:ext cx="6400800" cy="5878532"/>
          </a:xfrm>
          <a:prstGeom prst="rect">
            <a:avLst/>
          </a:prstGeom>
        </p:spPr>
        <p:txBody>
          <a:bodyPr wrap="square">
            <a:spAutoFit/>
          </a:bodyPr>
          <a:lstStyle/>
          <a:p>
            <a:pPr algn="ctr"/>
            <a:r>
              <a:rPr lang="en-US" sz="4000" b="1" dirty="0" smtClean="0">
                <a:solidFill>
                  <a:schemeClr val="accent3">
                    <a:lumMod val="50000"/>
                  </a:schemeClr>
                </a:solidFill>
                <a:latin typeface="+mj-lt"/>
              </a:rPr>
              <a:t>Who’s </a:t>
            </a:r>
            <a:r>
              <a:rPr lang="en-US" sz="4000" b="1" dirty="0">
                <a:solidFill>
                  <a:schemeClr val="accent3">
                    <a:lumMod val="50000"/>
                  </a:schemeClr>
                </a:solidFill>
                <a:latin typeface="+mj-lt"/>
              </a:rPr>
              <a:t>Employed?  </a:t>
            </a:r>
            <a:endParaRPr lang="en-US" sz="4000" b="1" dirty="0" smtClean="0">
              <a:solidFill>
                <a:schemeClr val="accent3">
                  <a:lumMod val="50000"/>
                </a:schemeClr>
              </a:solidFill>
              <a:latin typeface="+mj-lt"/>
            </a:endParaRPr>
          </a:p>
          <a:p>
            <a:pPr algn="ctr"/>
            <a:r>
              <a:rPr lang="en-US" sz="3200" b="1" dirty="0" smtClean="0">
                <a:solidFill>
                  <a:schemeClr val="accent3">
                    <a:lumMod val="50000"/>
                  </a:schemeClr>
                </a:solidFill>
                <a:latin typeface="+mj-lt"/>
              </a:rPr>
              <a:t>An </a:t>
            </a:r>
            <a:r>
              <a:rPr lang="en-US" sz="3200" b="1" dirty="0">
                <a:solidFill>
                  <a:schemeClr val="accent3">
                    <a:lumMod val="50000"/>
                  </a:schemeClr>
                </a:solidFill>
                <a:latin typeface="+mj-lt"/>
              </a:rPr>
              <a:t>in Depth Comparison of Employment Data Sources</a:t>
            </a:r>
          </a:p>
          <a:p>
            <a:pPr algn="ctr"/>
            <a:endParaRPr lang="en-US" sz="3200" b="1" dirty="0" smtClean="0">
              <a:solidFill>
                <a:schemeClr val="accent3">
                  <a:lumMod val="50000"/>
                </a:schemeClr>
              </a:solidFill>
              <a:latin typeface="+mj-lt"/>
            </a:endParaRPr>
          </a:p>
          <a:p>
            <a:pPr algn="ctr"/>
            <a:r>
              <a:rPr lang="en-US" b="1" dirty="0" smtClean="0">
                <a:solidFill>
                  <a:schemeClr val="accent3">
                    <a:lumMod val="50000"/>
                  </a:schemeClr>
                </a:solidFill>
                <a:latin typeface="+mj-lt"/>
              </a:rPr>
              <a:t>Gregory Giaimo, PE</a:t>
            </a:r>
          </a:p>
          <a:p>
            <a:pPr algn="ctr"/>
            <a:r>
              <a:rPr lang="en-US" b="1" dirty="0" smtClean="0">
                <a:solidFill>
                  <a:schemeClr val="accent3">
                    <a:lumMod val="50000"/>
                  </a:schemeClr>
                </a:solidFill>
                <a:latin typeface="+mj-lt"/>
              </a:rPr>
              <a:t>Samuel Granato, PE</a:t>
            </a:r>
          </a:p>
          <a:p>
            <a:pPr algn="ctr"/>
            <a:r>
              <a:rPr lang="en-US" b="1" dirty="0" smtClean="0">
                <a:solidFill>
                  <a:schemeClr val="accent3">
                    <a:lumMod val="50000"/>
                  </a:schemeClr>
                </a:solidFill>
                <a:latin typeface="+mj-lt"/>
              </a:rPr>
              <a:t>Andrew Hurst</a:t>
            </a:r>
          </a:p>
          <a:p>
            <a:pPr algn="ctr"/>
            <a:r>
              <a:rPr lang="en-US" b="1" dirty="0" smtClean="0">
                <a:solidFill>
                  <a:schemeClr val="accent3">
                    <a:lumMod val="50000"/>
                  </a:schemeClr>
                </a:solidFill>
                <a:latin typeface="+mj-lt"/>
              </a:rPr>
              <a:t>The Ohio Department of Transportation</a:t>
            </a:r>
          </a:p>
          <a:p>
            <a:pPr algn="ctr"/>
            <a:r>
              <a:rPr lang="en-US" b="1" dirty="0" smtClean="0">
                <a:solidFill>
                  <a:schemeClr val="accent3">
                    <a:lumMod val="50000"/>
                  </a:schemeClr>
                </a:solidFill>
                <a:latin typeface="+mj-lt"/>
              </a:rPr>
              <a:t>Division of Planning</a:t>
            </a:r>
          </a:p>
          <a:p>
            <a:pPr algn="ctr"/>
            <a:endParaRPr lang="en-US" b="1" dirty="0">
              <a:solidFill>
                <a:schemeClr val="accent3">
                  <a:lumMod val="50000"/>
                </a:schemeClr>
              </a:solidFill>
              <a:latin typeface="+mj-lt"/>
            </a:endParaRPr>
          </a:p>
          <a:p>
            <a:pPr algn="ctr"/>
            <a:endParaRPr lang="en-US" b="1" dirty="0" smtClean="0">
              <a:solidFill>
                <a:schemeClr val="accent3">
                  <a:lumMod val="50000"/>
                </a:schemeClr>
              </a:solidFill>
              <a:latin typeface="+mj-lt"/>
            </a:endParaRPr>
          </a:p>
          <a:p>
            <a:pPr algn="ctr"/>
            <a:r>
              <a:rPr lang="en-US" b="1" dirty="0" smtClean="0">
                <a:solidFill>
                  <a:schemeClr val="accent3">
                    <a:lumMod val="50000"/>
                  </a:schemeClr>
                </a:solidFill>
                <a:latin typeface="+mj-lt"/>
              </a:rPr>
              <a:t>Presented at</a:t>
            </a:r>
          </a:p>
          <a:p>
            <a:pPr algn="ctr"/>
            <a:r>
              <a:rPr lang="en-US" b="1" dirty="0" smtClean="0">
                <a:solidFill>
                  <a:schemeClr val="accent3">
                    <a:lumMod val="50000"/>
                  </a:schemeClr>
                </a:solidFill>
                <a:latin typeface="+mj-lt"/>
              </a:rPr>
              <a:t>The 14</a:t>
            </a:r>
            <a:r>
              <a:rPr lang="en-US" b="1" baseline="30000" dirty="0" smtClean="0">
                <a:solidFill>
                  <a:schemeClr val="accent3">
                    <a:lumMod val="50000"/>
                  </a:schemeClr>
                </a:solidFill>
                <a:latin typeface="+mj-lt"/>
              </a:rPr>
              <a:t>th</a:t>
            </a:r>
            <a:r>
              <a:rPr lang="en-US" b="1" dirty="0" smtClean="0">
                <a:solidFill>
                  <a:schemeClr val="accent3">
                    <a:lumMod val="50000"/>
                  </a:schemeClr>
                </a:solidFill>
                <a:latin typeface="+mj-lt"/>
              </a:rPr>
              <a:t> Transportation Planning Applications Conference</a:t>
            </a:r>
          </a:p>
          <a:p>
            <a:pPr algn="ctr"/>
            <a:r>
              <a:rPr lang="en-US" b="1" dirty="0" smtClean="0">
                <a:solidFill>
                  <a:schemeClr val="accent3">
                    <a:lumMod val="50000"/>
                  </a:schemeClr>
                </a:solidFill>
                <a:latin typeface="+mj-lt"/>
              </a:rPr>
              <a:t>May 6, 2013</a:t>
            </a:r>
            <a:endParaRPr lang="en-US" b="1" dirty="0">
              <a:solidFill>
                <a:schemeClr val="accent3">
                  <a:lumMod val="50000"/>
                </a:schemeClr>
              </a:solidFill>
              <a:latin typeface="+mj-lt"/>
            </a:endParaRPr>
          </a:p>
          <a:p>
            <a:endParaRPr lang="en-US" sz="1200" dirty="0">
              <a:solidFill>
                <a:schemeClr val="accent3">
                  <a:lumMod val="50000"/>
                </a:schemeClr>
              </a:solidFill>
            </a:endParaRPr>
          </a:p>
          <a:p>
            <a:endParaRPr lang="en-US" sz="1200" dirty="0" smtClean="0">
              <a:solidFill>
                <a:schemeClr val="accent3">
                  <a:lumMod val="50000"/>
                </a:schemeClr>
              </a:solidFill>
            </a:endParaRPr>
          </a:p>
          <a:p>
            <a:endParaRPr lang="en-US" sz="1200" dirty="0">
              <a:solidFill>
                <a:schemeClr val="accent3">
                  <a:lumMod val="50000"/>
                </a:schemeClr>
              </a:solidFill>
            </a:endParaRPr>
          </a:p>
          <a:p>
            <a:endParaRPr lang="en-US" sz="1200" dirty="0" smtClean="0">
              <a:solidFill>
                <a:schemeClr val="accent3">
                  <a:lumMod val="50000"/>
                </a:schemeClr>
              </a:solidFill>
            </a:endParaRPr>
          </a:p>
          <a:p>
            <a:endParaRPr lang="en-US" sz="1200" dirty="0">
              <a:solidFill>
                <a:schemeClr val="accent3">
                  <a:lumMod val="50000"/>
                </a:schemeClr>
              </a:solidFill>
            </a:endParaRPr>
          </a:p>
        </p:txBody>
      </p:sp>
    </p:spTree>
    <p:extLst>
      <p:ext uri="{BB962C8B-B14F-4D97-AF65-F5344CB8AC3E}">
        <p14:creationId xmlns:p14="http://schemas.microsoft.com/office/powerpoint/2010/main" val="391871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rgbClr val="92D050"/>
            </a:gs>
            <a:gs pos="40000">
              <a:schemeClr val="bg2">
                <a:tint val="45000"/>
                <a:shade val="99000"/>
                <a:satMod val="350000"/>
              </a:schemeClr>
            </a:gs>
            <a:gs pos="100000">
              <a:srgbClr val="92D050"/>
            </a:gs>
          </a:gsLst>
          <a:path path="circle">
            <a:fillToRect l="50000" t="-80000" r="50000" b="180000"/>
          </a:path>
        </a:gradFill>
        <a:effectLst/>
      </p:bgPr>
    </p:bg>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3724012641"/>
              </p:ext>
            </p:extLst>
          </p:nvPr>
        </p:nvGraphicFramePr>
        <p:xfrm>
          <a:off x="228601" y="2819400"/>
          <a:ext cx="5867400" cy="3855340"/>
        </p:xfrm>
        <a:graphic>
          <a:graphicData uri="http://schemas.openxmlformats.org/drawingml/2006/chart">
            <c:chart xmlns:c="http://schemas.openxmlformats.org/drawingml/2006/chart" xmlns:r="http://schemas.openxmlformats.org/officeDocument/2006/relationships" r:id="rId2"/>
          </a:graphicData>
        </a:graphic>
      </p:graphicFrame>
      <p:pic>
        <p:nvPicPr>
          <p:cNvPr id="716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2630920"/>
            <a:ext cx="3810000" cy="403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0" y="109268"/>
            <a:ext cx="2200275" cy="2424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7381" y="660975"/>
            <a:ext cx="6820619" cy="2246769"/>
          </a:xfrm>
          <a:prstGeom prst="rect">
            <a:avLst/>
          </a:prstGeom>
        </p:spPr>
        <p:txBody>
          <a:bodyPr wrap="square">
            <a:spAutoFit/>
          </a:bodyPr>
          <a:lstStyle/>
          <a:p>
            <a:pPr marL="342900" indent="-342900">
              <a:buFont typeface="Arial" pitchFamily="34" charset="0"/>
              <a:buChar char="•"/>
            </a:pPr>
            <a:r>
              <a:rPr lang="en-US" sz="2000" dirty="0" smtClean="0">
                <a:solidFill>
                  <a:schemeClr val="accent3">
                    <a:lumMod val="50000"/>
                  </a:schemeClr>
                </a:solidFill>
              </a:rPr>
              <a:t>Mostly automated but manual passes on large employers (hence while only 90% of employers geocoded, 97% of employment)</a:t>
            </a:r>
          </a:p>
          <a:p>
            <a:pPr marL="342900" indent="-342900">
              <a:buFont typeface="Arial" pitchFamily="34" charset="0"/>
              <a:buChar char="•"/>
            </a:pPr>
            <a:r>
              <a:rPr lang="en-US" sz="2000" dirty="0" smtClean="0">
                <a:solidFill>
                  <a:schemeClr val="accent3">
                    <a:lumMod val="50000"/>
                  </a:schemeClr>
                </a:solidFill>
              </a:rPr>
              <a:t>Geocoding not even across industry categories or counties</a:t>
            </a:r>
          </a:p>
          <a:p>
            <a:pPr marL="342900" indent="-342900">
              <a:buFont typeface="Arial" pitchFamily="34" charset="0"/>
              <a:buChar char="•"/>
            </a:pPr>
            <a:r>
              <a:rPr lang="en-US" sz="2000" dirty="0" smtClean="0">
                <a:solidFill>
                  <a:schemeClr val="accent3">
                    <a:lumMod val="50000"/>
                  </a:schemeClr>
                </a:solidFill>
              </a:rPr>
              <a:t>ODOT spent a lot of time fixing multi-site employers, especially school districts which now appear in Ohio’s official file</a:t>
            </a:r>
            <a:endParaRPr lang="en-US" sz="2000" dirty="0"/>
          </a:p>
        </p:txBody>
      </p:sp>
      <p:sp>
        <p:nvSpPr>
          <p:cNvPr id="6" name="Rectangle 5"/>
          <p:cNvSpPr/>
          <p:nvPr/>
        </p:nvSpPr>
        <p:spPr>
          <a:xfrm>
            <a:off x="2286000" y="76200"/>
            <a:ext cx="4572000" cy="584775"/>
          </a:xfrm>
          <a:prstGeom prst="rect">
            <a:avLst/>
          </a:prstGeom>
        </p:spPr>
        <p:txBody>
          <a:bodyPr>
            <a:spAutoFit/>
          </a:bodyPr>
          <a:lstStyle/>
          <a:p>
            <a:pPr algn="ctr"/>
            <a:r>
              <a:rPr lang="en-US" sz="3200" dirty="0" smtClean="0">
                <a:solidFill>
                  <a:schemeClr val="accent3">
                    <a:lumMod val="50000"/>
                  </a:schemeClr>
                </a:solidFill>
              </a:rPr>
              <a:t>QCEW Geocoding</a:t>
            </a:r>
            <a:endParaRPr lang="en-US" sz="3200" dirty="0">
              <a:solidFill>
                <a:schemeClr val="accent3">
                  <a:lumMod val="50000"/>
                </a:schemeClr>
              </a:solidFill>
            </a:endParaRPr>
          </a:p>
        </p:txBody>
      </p:sp>
    </p:spTree>
    <p:extLst>
      <p:ext uri="{BB962C8B-B14F-4D97-AF65-F5344CB8AC3E}">
        <p14:creationId xmlns:p14="http://schemas.microsoft.com/office/powerpoint/2010/main" val="1705976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rgbClr val="92D050"/>
            </a:gs>
            <a:gs pos="40000">
              <a:schemeClr val="bg2">
                <a:tint val="45000"/>
                <a:shade val="99000"/>
                <a:satMod val="350000"/>
              </a:schemeClr>
            </a:gs>
            <a:gs pos="100000">
              <a:srgbClr val="92D050"/>
            </a:gs>
          </a:gsLst>
          <a:path path="circle">
            <a:fillToRect l="50000" t="-80000" r="50000" b="180000"/>
          </a:path>
        </a:gradFill>
        <a:effectLst/>
      </p:bgPr>
    </p:bg>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2052496051"/>
              </p:ext>
            </p:extLst>
          </p:nvPr>
        </p:nvGraphicFramePr>
        <p:xfrm>
          <a:off x="113581" y="3886199"/>
          <a:ext cx="5753819" cy="29674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Table 1"/>
          <p:cNvGraphicFramePr>
            <a:graphicFrameLocks noGrp="1"/>
          </p:cNvGraphicFramePr>
          <p:nvPr>
            <p:extLst>
              <p:ext uri="{D42A27DB-BD31-4B8C-83A1-F6EECF244321}">
                <p14:modId xmlns:p14="http://schemas.microsoft.com/office/powerpoint/2010/main" val="1830017414"/>
              </p:ext>
            </p:extLst>
          </p:nvPr>
        </p:nvGraphicFramePr>
        <p:xfrm>
          <a:off x="7086600" y="279975"/>
          <a:ext cx="1828800" cy="1320225"/>
        </p:xfrm>
        <a:graphic>
          <a:graphicData uri="http://schemas.openxmlformats.org/drawingml/2006/table">
            <a:tbl>
              <a:tblPr>
                <a:tableStyleId>{5C22544A-7EE6-4342-B048-85BDC9FD1C3A}</a:tableStyleId>
              </a:tblPr>
              <a:tblGrid>
                <a:gridCol w="1160585"/>
                <a:gridCol w="668215"/>
              </a:tblGrid>
              <a:tr h="480828">
                <a:tc gridSpan="2">
                  <a:txBody>
                    <a:bodyPr/>
                    <a:lstStyle/>
                    <a:p>
                      <a:pPr algn="l" fontAlgn="b"/>
                      <a:r>
                        <a:rPr lang="en-US" sz="1400" b="1" u="none" strike="noStrike" dirty="0">
                          <a:effectLst/>
                        </a:rPr>
                        <a:t>BEA Proprietor Rates</a:t>
                      </a:r>
                      <a:endParaRPr lang="en-US" sz="1400" b="1" i="0" u="none" strike="noStrike" dirty="0">
                        <a:solidFill>
                          <a:srgbClr val="000000"/>
                        </a:solidFill>
                        <a:effectLst/>
                        <a:latin typeface="Calibri"/>
                      </a:endParaRPr>
                    </a:p>
                  </a:txBody>
                  <a:tcPr marL="9525" marR="9525" marT="9525" marB="0" anchor="b"/>
                </a:tc>
                <a:tc hMerge="1">
                  <a:txBody>
                    <a:bodyPr/>
                    <a:lstStyle/>
                    <a:p>
                      <a:endParaRPr lang="en-US"/>
                    </a:p>
                  </a:txBody>
                  <a:tcPr/>
                </a:tc>
              </a:tr>
              <a:tr h="279799">
                <a:tc>
                  <a:txBody>
                    <a:bodyPr/>
                    <a:lstStyle/>
                    <a:p>
                      <a:pPr algn="l" fontAlgn="b"/>
                      <a:r>
                        <a:rPr lang="en-US" sz="1400" u="none" strike="noStrike" dirty="0">
                          <a:effectLst/>
                        </a:rPr>
                        <a:t>Farm</a:t>
                      </a:r>
                      <a:endParaRPr lang="en-US" sz="1400" b="0" i="0" u="none" strike="noStrike" dirty="0">
                        <a:solidFill>
                          <a:srgbClr val="000000"/>
                        </a:solidFill>
                        <a:effectLst/>
                        <a:latin typeface="Calibri"/>
                      </a:endParaRPr>
                    </a:p>
                  </a:txBody>
                  <a:tcPr marL="9525" marR="9525" marT="9525" marB="0" anchor="b"/>
                </a:tc>
                <a:tc>
                  <a:txBody>
                    <a:bodyPr/>
                    <a:lstStyle/>
                    <a:p>
                      <a:pPr algn="r" fontAlgn="b"/>
                      <a:r>
                        <a:rPr lang="en-US" sz="1400" u="none" strike="noStrike">
                          <a:effectLst/>
                        </a:rPr>
                        <a:t>83%</a:t>
                      </a:r>
                      <a:endParaRPr lang="en-US" sz="1400" b="0" i="0" u="none" strike="noStrike">
                        <a:solidFill>
                          <a:srgbClr val="000000"/>
                        </a:solidFill>
                        <a:effectLst/>
                        <a:latin typeface="Calibri"/>
                      </a:endParaRPr>
                    </a:p>
                  </a:txBody>
                  <a:tcPr marL="9525" marR="9525" marT="9525" marB="0" anchor="b"/>
                </a:tc>
              </a:tr>
              <a:tr h="279799">
                <a:tc>
                  <a:txBody>
                    <a:bodyPr/>
                    <a:lstStyle/>
                    <a:p>
                      <a:pPr algn="l" fontAlgn="b"/>
                      <a:r>
                        <a:rPr lang="en-US" sz="1400" u="none" strike="noStrike" dirty="0">
                          <a:effectLst/>
                        </a:rPr>
                        <a:t>Private</a:t>
                      </a:r>
                      <a:endParaRPr lang="en-US" sz="1400" b="0" i="0" u="none" strike="noStrike" dirty="0">
                        <a:solidFill>
                          <a:srgbClr val="000000"/>
                        </a:solidFill>
                        <a:effectLst/>
                        <a:latin typeface="Calibri"/>
                      </a:endParaRPr>
                    </a:p>
                  </a:txBody>
                  <a:tcPr marL="9525" marR="9525" marT="9525" marB="0" anchor="b"/>
                </a:tc>
                <a:tc>
                  <a:txBody>
                    <a:bodyPr/>
                    <a:lstStyle/>
                    <a:p>
                      <a:pPr algn="r" fontAlgn="b"/>
                      <a:r>
                        <a:rPr lang="en-US" sz="1400" u="none" strike="noStrike" dirty="0">
                          <a:effectLst/>
                        </a:rPr>
                        <a:t>21%</a:t>
                      </a:r>
                      <a:endParaRPr lang="en-US" sz="1400" b="0" i="0" u="none" strike="noStrike" dirty="0">
                        <a:solidFill>
                          <a:srgbClr val="000000"/>
                        </a:solidFill>
                        <a:effectLst/>
                        <a:latin typeface="Calibri"/>
                      </a:endParaRPr>
                    </a:p>
                  </a:txBody>
                  <a:tcPr marL="9525" marR="9525" marT="9525" marB="0" anchor="b"/>
                </a:tc>
              </a:tr>
              <a:tr h="279799">
                <a:tc>
                  <a:txBody>
                    <a:bodyPr/>
                    <a:lstStyle/>
                    <a:p>
                      <a:pPr algn="l" fontAlgn="b"/>
                      <a:r>
                        <a:rPr lang="en-US" sz="1400" u="none" strike="noStrike">
                          <a:effectLst/>
                        </a:rPr>
                        <a:t>Government</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dirty="0">
                          <a:effectLst/>
                        </a:rPr>
                        <a:t>0%</a:t>
                      </a:r>
                      <a:endParaRPr lang="en-US" sz="1400" b="0" i="0" u="none" strike="noStrike" dirty="0">
                        <a:solidFill>
                          <a:srgbClr val="000000"/>
                        </a:solidFill>
                        <a:effectLst/>
                        <a:latin typeface="Calibri"/>
                      </a:endParaRPr>
                    </a:p>
                  </a:txBody>
                  <a:tcPr marL="9525" marR="9525" marT="9525" marB="0" anchor="b"/>
                </a:tc>
              </a:tr>
            </a:tbl>
          </a:graphicData>
        </a:graphic>
      </p:graphicFrame>
      <p:sp>
        <p:nvSpPr>
          <p:cNvPr id="5" name="Rectangle 4"/>
          <p:cNvSpPr/>
          <p:nvPr/>
        </p:nvSpPr>
        <p:spPr>
          <a:xfrm>
            <a:off x="113581" y="688292"/>
            <a:ext cx="6744420" cy="1015663"/>
          </a:xfrm>
          <a:prstGeom prst="rect">
            <a:avLst/>
          </a:prstGeom>
        </p:spPr>
        <p:txBody>
          <a:bodyPr wrap="square">
            <a:spAutoFit/>
          </a:bodyPr>
          <a:lstStyle/>
          <a:p>
            <a:pPr marL="342900" indent="-342900">
              <a:buFont typeface="Arial" pitchFamily="34" charset="0"/>
              <a:buChar char="•"/>
            </a:pPr>
            <a:r>
              <a:rPr lang="en-US" sz="2000" dirty="0" smtClean="0">
                <a:solidFill>
                  <a:schemeClr val="accent3">
                    <a:lumMod val="50000"/>
                  </a:schemeClr>
                </a:solidFill>
              </a:rPr>
              <a:t>While BEA industry and county </a:t>
            </a:r>
            <a:r>
              <a:rPr lang="en-US" sz="2000" dirty="0" smtClean="0">
                <a:solidFill>
                  <a:schemeClr val="accent3">
                    <a:lumMod val="50000"/>
                  </a:schemeClr>
                </a:solidFill>
              </a:rPr>
              <a:t>marginal totals </a:t>
            </a:r>
            <a:r>
              <a:rPr lang="en-US" sz="2000" dirty="0" smtClean="0">
                <a:solidFill>
                  <a:schemeClr val="accent3">
                    <a:lumMod val="50000"/>
                  </a:schemeClr>
                </a:solidFill>
              </a:rPr>
              <a:t>add up, the joint distribution values do </a:t>
            </a:r>
            <a:r>
              <a:rPr lang="en-US" sz="2000" dirty="0" smtClean="0">
                <a:solidFill>
                  <a:schemeClr val="accent3">
                    <a:lumMod val="50000"/>
                  </a:schemeClr>
                </a:solidFill>
              </a:rPr>
              <a:t>not </a:t>
            </a:r>
            <a:r>
              <a:rPr lang="en-US" sz="2000" dirty="0" smtClean="0">
                <a:solidFill>
                  <a:schemeClr val="accent3">
                    <a:lumMod val="50000"/>
                  </a:schemeClr>
                </a:solidFill>
              </a:rPr>
              <a:t>due to limitations in the sources BEA uses to fill in QCEW gaps</a:t>
            </a:r>
          </a:p>
        </p:txBody>
      </p:sp>
      <p:sp>
        <p:nvSpPr>
          <p:cNvPr id="6" name="Rectangle 5"/>
          <p:cNvSpPr/>
          <p:nvPr/>
        </p:nvSpPr>
        <p:spPr>
          <a:xfrm>
            <a:off x="2286000" y="76200"/>
            <a:ext cx="4572000" cy="584775"/>
          </a:xfrm>
          <a:prstGeom prst="rect">
            <a:avLst/>
          </a:prstGeom>
        </p:spPr>
        <p:txBody>
          <a:bodyPr>
            <a:spAutoFit/>
          </a:bodyPr>
          <a:lstStyle/>
          <a:p>
            <a:pPr algn="ctr"/>
            <a:r>
              <a:rPr lang="en-US" sz="3200" dirty="0" smtClean="0">
                <a:solidFill>
                  <a:schemeClr val="accent3">
                    <a:lumMod val="50000"/>
                  </a:schemeClr>
                </a:solidFill>
              </a:rPr>
              <a:t>BEA Characteristics</a:t>
            </a:r>
            <a:endParaRPr lang="en-US" sz="3200" dirty="0">
              <a:solidFill>
                <a:schemeClr val="accent3">
                  <a:lumMod val="50000"/>
                </a:schemeClr>
              </a:solidFill>
            </a:endParaRPr>
          </a:p>
        </p:txBody>
      </p:sp>
      <p:sp>
        <p:nvSpPr>
          <p:cNvPr id="7" name="Rectangle 6"/>
          <p:cNvSpPr/>
          <p:nvPr/>
        </p:nvSpPr>
        <p:spPr>
          <a:xfrm>
            <a:off x="149524" y="1600200"/>
            <a:ext cx="5336876" cy="2246769"/>
          </a:xfrm>
          <a:prstGeom prst="rect">
            <a:avLst/>
          </a:prstGeom>
        </p:spPr>
        <p:txBody>
          <a:bodyPr wrap="square">
            <a:spAutoFit/>
          </a:bodyPr>
          <a:lstStyle/>
          <a:p>
            <a:pPr marL="342900" indent="-342900">
              <a:buFont typeface="Arial" pitchFamily="34" charset="0"/>
              <a:buChar char="•"/>
            </a:pPr>
            <a:r>
              <a:rPr lang="en-US" sz="2000" dirty="0" smtClean="0">
                <a:solidFill>
                  <a:schemeClr val="accent3">
                    <a:lumMod val="50000"/>
                  </a:schemeClr>
                </a:solidFill>
              </a:rPr>
              <a:t>Hence if you are expanding to industry/county totals you need to use an Iterative Proportional Fitting routine (i.e. </a:t>
            </a:r>
            <a:r>
              <a:rPr lang="en-US" sz="2000" dirty="0" err="1" smtClean="0">
                <a:solidFill>
                  <a:schemeClr val="accent3">
                    <a:lumMod val="50000"/>
                  </a:schemeClr>
                </a:solidFill>
              </a:rPr>
              <a:t>Fratar</a:t>
            </a:r>
            <a:r>
              <a:rPr lang="en-US" sz="2000" dirty="0" smtClean="0">
                <a:solidFill>
                  <a:schemeClr val="accent3">
                    <a:lumMod val="50000"/>
                  </a:schemeClr>
                </a:solidFill>
              </a:rPr>
              <a:t>) to account for the unallocated employment (not all industries/counties equal in this regard)</a:t>
            </a:r>
          </a:p>
          <a:p>
            <a:pPr marL="342900" indent="-342900">
              <a:buFont typeface="Arial" pitchFamily="34" charset="0"/>
              <a:buChar char="•"/>
            </a:pPr>
            <a:r>
              <a:rPr lang="en-US" sz="2000" dirty="0" smtClean="0">
                <a:solidFill>
                  <a:schemeClr val="accent3">
                    <a:lumMod val="50000"/>
                  </a:schemeClr>
                </a:solidFill>
              </a:rPr>
              <a:t>BEA data has different (and much higher) sole proprietor rate for farm than other types</a:t>
            </a:r>
            <a:endParaRPr lang="en-US" sz="20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9282" y="1752601"/>
            <a:ext cx="365544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7208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rgbClr val="92D050"/>
            </a:gs>
            <a:gs pos="40000">
              <a:schemeClr val="bg2">
                <a:tint val="45000"/>
                <a:shade val="99000"/>
                <a:satMod val="350000"/>
              </a:schemeClr>
            </a:gs>
            <a:gs pos="100000">
              <a:srgbClr val="92D050"/>
            </a:gs>
          </a:gsLst>
          <a:path path="circle">
            <a:fillToRect l="50000" t="-80000" r="50000" b="180000"/>
          </a:path>
        </a:gradFill>
        <a:effectLst/>
      </p:bgPr>
    </p:bg>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1087446594"/>
              </p:ext>
            </p:extLst>
          </p:nvPr>
        </p:nvGraphicFramePr>
        <p:xfrm>
          <a:off x="76200" y="3657600"/>
          <a:ext cx="5030523" cy="3072343"/>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2286000" y="76200"/>
            <a:ext cx="4572000" cy="584775"/>
          </a:xfrm>
          <a:prstGeom prst="rect">
            <a:avLst/>
          </a:prstGeom>
        </p:spPr>
        <p:txBody>
          <a:bodyPr>
            <a:spAutoFit/>
          </a:bodyPr>
          <a:lstStyle/>
          <a:p>
            <a:pPr algn="ctr"/>
            <a:r>
              <a:rPr lang="en-US" sz="3200" dirty="0" smtClean="0">
                <a:solidFill>
                  <a:schemeClr val="accent3">
                    <a:lumMod val="50000"/>
                  </a:schemeClr>
                </a:solidFill>
              </a:rPr>
              <a:t>Comparing QCEW/BEA</a:t>
            </a:r>
            <a:endParaRPr lang="en-US" sz="3200" dirty="0">
              <a:solidFill>
                <a:schemeClr val="accent3">
                  <a:lumMod val="50000"/>
                </a:schemeClr>
              </a:solidFill>
            </a:endParaRPr>
          </a:p>
        </p:txBody>
      </p:sp>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350284"/>
            <a:ext cx="4295955" cy="4669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5263190" y="6150114"/>
            <a:ext cx="3804609" cy="400110"/>
          </a:xfrm>
          <a:prstGeom prst="rect">
            <a:avLst/>
          </a:prstGeom>
        </p:spPr>
        <p:txBody>
          <a:bodyPr wrap="square">
            <a:spAutoFit/>
          </a:bodyPr>
          <a:lstStyle/>
          <a:p>
            <a:pPr marL="342900" indent="-342900">
              <a:buFont typeface="Arial" pitchFamily="34" charset="0"/>
              <a:buChar char="•"/>
            </a:pPr>
            <a:r>
              <a:rPr lang="en-US" sz="2000" dirty="0" smtClean="0">
                <a:solidFill>
                  <a:schemeClr val="accent3">
                    <a:lumMod val="50000"/>
                  </a:schemeClr>
                </a:solidFill>
              </a:rPr>
              <a:t>Note similarity to previous map</a:t>
            </a:r>
          </a:p>
        </p:txBody>
      </p:sp>
      <p:sp>
        <p:nvSpPr>
          <p:cNvPr id="7" name="Rectangle 6"/>
          <p:cNvSpPr/>
          <p:nvPr/>
        </p:nvSpPr>
        <p:spPr>
          <a:xfrm>
            <a:off x="126519" y="1295400"/>
            <a:ext cx="4980203" cy="2246769"/>
          </a:xfrm>
          <a:prstGeom prst="rect">
            <a:avLst/>
          </a:prstGeom>
        </p:spPr>
        <p:txBody>
          <a:bodyPr wrap="square">
            <a:spAutoFit/>
          </a:bodyPr>
          <a:lstStyle/>
          <a:p>
            <a:pPr marL="342900" indent="-342900">
              <a:buFont typeface="Arial" pitchFamily="34" charset="0"/>
              <a:buChar char="•"/>
            </a:pPr>
            <a:r>
              <a:rPr lang="en-US" sz="2000" dirty="0" smtClean="0">
                <a:solidFill>
                  <a:schemeClr val="accent3">
                    <a:lumMod val="50000"/>
                  </a:schemeClr>
                </a:solidFill>
              </a:rPr>
              <a:t>BEA adds many commission only employees in NAICS 50 categories, particularly real estate so you should expect high expansion factors here</a:t>
            </a:r>
          </a:p>
          <a:p>
            <a:pPr marL="342900" indent="-342900">
              <a:buFont typeface="Arial" pitchFamily="34" charset="0"/>
              <a:buChar char="•"/>
            </a:pPr>
            <a:r>
              <a:rPr lang="en-US" sz="2000" dirty="0" smtClean="0">
                <a:solidFill>
                  <a:schemeClr val="accent3">
                    <a:lumMod val="50000"/>
                  </a:schemeClr>
                </a:solidFill>
              </a:rPr>
              <a:t>ODOT uses Q1 QCEW so we get high expansion factors in seasonal industries (construction and arts/recreation)</a:t>
            </a:r>
          </a:p>
        </p:txBody>
      </p:sp>
    </p:spTree>
    <p:extLst>
      <p:ext uri="{BB962C8B-B14F-4D97-AF65-F5344CB8AC3E}">
        <p14:creationId xmlns:p14="http://schemas.microsoft.com/office/powerpoint/2010/main" val="2193021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rgbClr val="92D050"/>
            </a:gs>
            <a:gs pos="40000">
              <a:schemeClr val="bg2">
                <a:tint val="45000"/>
                <a:shade val="99000"/>
                <a:satMod val="350000"/>
              </a:schemeClr>
            </a:gs>
            <a:gs pos="100000">
              <a:srgbClr val="92D050"/>
            </a:gs>
          </a:gsLst>
          <a:path path="circle">
            <a:fillToRect l="50000" t="-80000" r="50000" b="180000"/>
          </a:path>
        </a:gradFill>
        <a:effectLst/>
      </p:bgPr>
    </p:bg>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004557660"/>
              </p:ext>
            </p:extLst>
          </p:nvPr>
        </p:nvGraphicFramePr>
        <p:xfrm>
          <a:off x="76200" y="3886200"/>
          <a:ext cx="4495800" cy="2852174"/>
        </p:xfrm>
        <a:graphic>
          <a:graphicData uri="http://schemas.openxmlformats.org/presentationml/2006/ole">
            <mc:AlternateContent xmlns:mc="http://schemas.openxmlformats.org/markup-compatibility/2006">
              <mc:Choice xmlns:v="urn:schemas-microsoft-com:vml" Requires="v">
                <p:oleObj spid="_x0000_s1054" name="Worksheet" r:id="rId4" imgW="9205265" imgH="5837204" progId="Excel.Sheet.8">
                  <p:embed/>
                </p:oleObj>
              </mc:Choice>
              <mc:Fallback>
                <p:oleObj name="Worksheet" r:id="rId4" imgW="9205265" imgH="5837204"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3886200"/>
                        <a:ext cx="4495800" cy="2852174"/>
                      </a:xfrm>
                      <a:prstGeom prst="rect">
                        <a:avLst/>
                      </a:prstGeom>
                      <a:noFill/>
                      <a:ln>
                        <a:noFill/>
                      </a:ln>
                      <a:effectLst/>
                      <a:extLst/>
                    </p:spPr>
                  </p:pic>
                </p:oleObj>
              </mc:Fallback>
            </mc:AlternateContent>
          </a:graphicData>
        </a:graphic>
      </p:graphicFrame>
      <p:sp>
        <p:nvSpPr>
          <p:cNvPr id="3" name="Rectangle 2"/>
          <p:cNvSpPr/>
          <p:nvPr/>
        </p:nvSpPr>
        <p:spPr>
          <a:xfrm>
            <a:off x="2286000" y="76200"/>
            <a:ext cx="4572000" cy="584775"/>
          </a:xfrm>
          <a:prstGeom prst="rect">
            <a:avLst/>
          </a:prstGeom>
        </p:spPr>
        <p:txBody>
          <a:bodyPr>
            <a:spAutoFit/>
          </a:bodyPr>
          <a:lstStyle/>
          <a:p>
            <a:pPr algn="ctr"/>
            <a:r>
              <a:rPr lang="en-US" sz="3200" dirty="0" smtClean="0">
                <a:solidFill>
                  <a:schemeClr val="accent3">
                    <a:lumMod val="50000"/>
                  </a:schemeClr>
                </a:solidFill>
              </a:rPr>
              <a:t>Comparing QCEW/BEA</a:t>
            </a:r>
            <a:endParaRPr lang="en-US" sz="3200" dirty="0">
              <a:solidFill>
                <a:schemeClr val="accent3">
                  <a:lumMod val="50000"/>
                </a:schemeClr>
              </a:solidFill>
            </a:endParaRPr>
          </a:p>
        </p:txBody>
      </p:sp>
      <p:pic>
        <p:nvPicPr>
          <p:cNvPr id="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6199" y="795786"/>
            <a:ext cx="5223925" cy="4843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13581" y="688292"/>
            <a:ext cx="3544020" cy="1938992"/>
          </a:xfrm>
          <a:prstGeom prst="rect">
            <a:avLst/>
          </a:prstGeom>
        </p:spPr>
        <p:txBody>
          <a:bodyPr wrap="square">
            <a:spAutoFit/>
          </a:bodyPr>
          <a:lstStyle/>
          <a:p>
            <a:pPr marL="342900" indent="-342900">
              <a:buFont typeface="Arial" pitchFamily="34" charset="0"/>
              <a:buChar char="•"/>
            </a:pPr>
            <a:r>
              <a:rPr lang="en-US" sz="2000" dirty="0" smtClean="0">
                <a:solidFill>
                  <a:schemeClr val="accent3">
                    <a:lumMod val="50000"/>
                  </a:schemeClr>
                </a:solidFill>
              </a:rPr>
              <a:t>Tiny representation of agriculture in QCEW renders direct expansion sub-optimal</a:t>
            </a:r>
          </a:p>
          <a:p>
            <a:pPr marL="342900" indent="-342900">
              <a:buFont typeface="Arial" pitchFamily="34" charset="0"/>
              <a:buChar char="•"/>
            </a:pPr>
            <a:r>
              <a:rPr lang="en-US" sz="2000" dirty="0" smtClean="0">
                <a:solidFill>
                  <a:schemeClr val="accent3">
                    <a:lumMod val="50000"/>
                  </a:schemeClr>
                </a:solidFill>
              </a:rPr>
              <a:t>ODOT allocates the BEA farm proprietors based on agricultural acreage instead</a:t>
            </a:r>
          </a:p>
        </p:txBody>
      </p:sp>
    </p:spTree>
    <p:extLst>
      <p:ext uri="{BB962C8B-B14F-4D97-AF65-F5344CB8AC3E}">
        <p14:creationId xmlns:p14="http://schemas.microsoft.com/office/powerpoint/2010/main" val="811593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rgbClr val="92D050"/>
            </a:gs>
            <a:gs pos="40000">
              <a:schemeClr val="bg2">
                <a:tint val="45000"/>
                <a:shade val="99000"/>
                <a:satMod val="350000"/>
              </a:schemeClr>
            </a:gs>
            <a:gs pos="100000">
              <a:srgbClr val="92D050"/>
            </a:gs>
          </a:gsLst>
          <a:path path="circle">
            <a:fillToRect l="50000" t="-80000" r="50000" b="180000"/>
          </a:path>
        </a:gradFill>
        <a:effectLst/>
      </p:bgPr>
    </p:bg>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517503"/>
            <a:ext cx="7002463" cy="5164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286000" y="76200"/>
            <a:ext cx="4572000" cy="584775"/>
          </a:xfrm>
          <a:prstGeom prst="rect">
            <a:avLst/>
          </a:prstGeom>
        </p:spPr>
        <p:txBody>
          <a:bodyPr>
            <a:spAutoFit/>
          </a:bodyPr>
          <a:lstStyle/>
          <a:p>
            <a:pPr algn="ctr"/>
            <a:r>
              <a:rPr lang="en-US" sz="3200" dirty="0" smtClean="0">
                <a:solidFill>
                  <a:schemeClr val="accent3">
                    <a:lumMod val="50000"/>
                  </a:schemeClr>
                </a:solidFill>
              </a:rPr>
              <a:t>Comparing QCEW/BEA</a:t>
            </a:r>
            <a:endParaRPr lang="en-US" sz="3200" dirty="0">
              <a:solidFill>
                <a:schemeClr val="accent3">
                  <a:lumMod val="50000"/>
                </a:schemeClr>
              </a:solidFill>
            </a:endParaRPr>
          </a:p>
        </p:txBody>
      </p:sp>
      <p:sp>
        <p:nvSpPr>
          <p:cNvPr id="4" name="Rectangle 3"/>
          <p:cNvSpPr/>
          <p:nvPr/>
        </p:nvSpPr>
        <p:spPr>
          <a:xfrm>
            <a:off x="113580" y="688292"/>
            <a:ext cx="8649419" cy="707886"/>
          </a:xfrm>
          <a:prstGeom prst="rect">
            <a:avLst/>
          </a:prstGeom>
        </p:spPr>
        <p:txBody>
          <a:bodyPr wrap="square">
            <a:spAutoFit/>
          </a:bodyPr>
          <a:lstStyle/>
          <a:p>
            <a:pPr marL="342900" indent="-342900">
              <a:buFont typeface="Arial" pitchFamily="34" charset="0"/>
              <a:buChar char="•"/>
            </a:pPr>
            <a:r>
              <a:rPr lang="en-US" sz="2000" dirty="0" smtClean="0">
                <a:solidFill>
                  <a:schemeClr val="accent3">
                    <a:lumMod val="50000"/>
                  </a:schemeClr>
                </a:solidFill>
              </a:rPr>
              <a:t>While of minor importance, we decided to allocate some of the missing transportation employment to rail terminals prior to expansion</a:t>
            </a:r>
          </a:p>
        </p:txBody>
      </p:sp>
    </p:spTree>
    <p:extLst>
      <p:ext uri="{BB962C8B-B14F-4D97-AF65-F5344CB8AC3E}">
        <p14:creationId xmlns:p14="http://schemas.microsoft.com/office/powerpoint/2010/main" val="1364020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rgbClr val="92D050"/>
            </a:gs>
            <a:gs pos="40000">
              <a:schemeClr val="bg2">
                <a:tint val="45000"/>
                <a:shade val="99000"/>
                <a:satMod val="350000"/>
              </a:schemeClr>
            </a:gs>
            <a:gs pos="100000">
              <a:srgbClr val="92D050"/>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Rectangle 1"/>
          <p:cNvSpPr/>
          <p:nvPr/>
        </p:nvSpPr>
        <p:spPr>
          <a:xfrm>
            <a:off x="2286000" y="335846"/>
            <a:ext cx="4572000" cy="584775"/>
          </a:xfrm>
          <a:prstGeom prst="rect">
            <a:avLst/>
          </a:prstGeom>
        </p:spPr>
        <p:txBody>
          <a:bodyPr>
            <a:spAutoFit/>
          </a:bodyPr>
          <a:lstStyle/>
          <a:p>
            <a:pPr algn="ctr"/>
            <a:r>
              <a:rPr lang="en-US" sz="3200" dirty="0" smtClean="0">
                <a:solidFill>
                  <a:schemeClr val="accent3">
                    <a:lumMod val="50000"/>
                  </a:schemeClr>
                </a:solidFill>
              </a:rPr>
              <a:t>Macro-View Wrap Up</a:t>
            </a:r>
            <a:endParaRPr lang="en-US" sz="3200" dirty="0">
              <a:solidFill>
                <a:schemeClr val="accent3">
                  <a:lumMod val="50000"/>
                </a:schemeClr>
              </a:solidFill>
            </a:endParaRPr>
          </a:p>
        </p:txBody>
      </p:sp>
      <p:sp>
        <p:nvSpPr>
          <p:cNvPr id="3" name="Rectangle 2"/>
          <p:cNvSpPr/>
          <p:nvPr/>
        </p:nvSpPr>
        <p:spPr>
          <a:xfrm>
            <a:off x="381000" y="990600"/>
            <a:ext cx="8382000" cy="1938992"/>
          </a:xfrm>
          <a:prstGeom prst="rect">
            <a:avLst/>
          </a:prstGeom>
        </p:spPr>
        <p:txBody>
          <a:bodyPr wrap="square">
            <a:spAutoFit/>
          </a:bodyPr>
          <a:lstStyle/>
          <a:p>
            <a:pPr marL="285750" indent="-285750">
              <a:buFont typeface="Arial" pitchFamily="34" charset="0"/>
              <a:buChar char="•"/>
            </a:pPr>
            <a:r>
              <a:rPr lang="en-US" sz="2000" dirty="0" smtClean="0">
                <a:solidFill>
                  <a:schemeClr val="accent3">
                    <a:lumMod val="50000"/>
                  </a:schemeClr>
                </a:solidFill>
              </a:rPr>
              <a:t>As mentioned previous, ODOT evaluated other sources beyond QCEW</a:t>
            </a:r>
          </a:p>
          <a:p>
            <a:pPr marL="285750" indent="-285750">
              <a:buFont typeface="Arial" pitchFamily="34" charset="0"/>
              <a:buChar char="•"/>
            </a:pPr>
            <a:endParaRPr lang="en-US" sz="2000" dirty="0" smtClean="0">
              <a:solidFill>
                <a:schemeClr val="accent3">
                  <a:lumMod val="50000"/>
                </a:schemeClr>
              </a:solidFill>
            </a:endParaRPr>
          </a:p>
          <a:p>
            <a:pPr marL="285750" indent="-285750">
              <a:buFont typeface="Arial" pitchFamily="34" charset="0"/>
              <a:buChar char="•"/>
            </a:pPr>
            <a:r>
              <a:rPr lang="en-US" sz="2000" dirty="0" smtClean="0">
                <a:solidFill>
                  <a:schemeClr val="accent3">
                    <a:lumMod val="50000"/>
                  </a:schemeClr>
                </a:solidFill>
              </a:rPr>
              <a:t>At a macro level, there are significant differences</a:t>
            </a:r>
          </a:p>
          <a:p>
            <a:pPr marL="285750" indent="-285750">
              <a:buFont typeface="Arial" pitchFamily="34" charset="0"/>
              <a:buChar char="•"/>
            </a:pPr>
            <a:endParaRPr lang="en-US" sz="2000" dirty="0" smtClean="0">
              <a:solidFill>
                <a:schemeClr val="accent3">
                  <a:lumMod val="50000"/>
                </a:schemeClr>
              </a:solidFill>
            </a:endParaRPr>
          </a:p>
          <a:p>
            <a:pPr marL="285750" indent="-285750">
              <a:buFont typeface="Arial" pitchFamily="34" charset="0"/>
              <a:buChar char="•"/>
            </a:pPr>
            <a:r>
              <a:rPr lang="en-US" sz="2000" dirty="0" smtClean="0">
                <a:solidFill>
                  <a:schemeClr val="accent3">
                    <a:lumMod val="50000"/>
                  </a:schemeClr>
                </a:solidFill>
              </a:rPr>
              <a:t>These are more difficult to understand at this level, so ODOT conducted some micro analysis at several locations</a:t>
            </a:r>
            <a:endParaRPr lang="en-US" sz="2000" dirty="0">
              <a:solidFill>
                <a:schemeClr val="accent3">
                  <a:lumMod val="50000"/>
                </a:schemeClr>
              </a:solidFill>
            </a:endParaRP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2929592"/>
            <a:ext cx="3328988" cy="233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958908"/>
            <a:ext cx="3352800" cy="2302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0" y="4419600"/>
            <a:ext cx="3599443"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11596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rgbClr val="92D050"/>
            </a:gs>
            <a:gs pos="40000">
              <a:schemeClr val="bg2">
                <a:tint val="45000"/>
                <a:shade val="99000"/>
                <a:satMod val="350000"/>
              </a:schemeClr>
            </a:gs>
            <a:gs pos="100000">
              <a:srgbClr val="92D050"/>
            </a:gs>
          </a:gsLst>
          <a:path path="circle">
            <a:fillToRect l="50000" t="-80000" r="50000" b="180000"/>
          </a:path>
        </a:gradFill>
        <a:effectLst/>
      </p:bgPr>
    </p:bg>
    <p:spTree>
      <p:nvGrpSpPr>
        <p:cNvPr id="1" name=""/>
        <p:cNvGrpSpPr/>
        <p:nvPr/>
      </p:nvGrpSpPr>
      <p:grpSpPr>
        <a:xfrm>
          <a:off x="0" y="0"/>
          <a:ext cx="0" cy="0"/>
          <a:chOff x="0" y="0"/>
          <a:chExt cx="0" cy="0"/>
        </a:xfrm>
      </p:grpSpPr>
      <p:pic>
        <p:nvPicPr>
          <p:cNvPr id="615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990600"/>
            <a:ext cx="4900612" cy="5602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286000" y="335846"/>
            <a:ext cx="4572000" cy="584775"/>
          </a:xfrm>
          <a:prstGeom prst="rect">
            <a:avLst/>
          </a:prstGeom>
        </p:spPr>
        <p:txBody>
          <a:bodyPr>
            <a:spAutoFit/>
          </a:bodyPr>
          <a:lstStyle/>
          <a:p>
            <a:pPr algn="ctr"/>
            <a:r>
              <a:rPr lang="en-US" sz="3200" dirty="0" smtClean="0">
                <a:solidFill>
                  <a:schemeClr val="accent3">
                    <a:lumMod val="50000"/>
                  </a:schemeClr>
                </a:solidFill>
              </a:rPr>
              <a:t>Micro-View</a:t>
            </a:r>
            <a:endParaRPr lang="en-US" sz="3200" dirty="0">
              <a:solidFill>
                <a:schemeClr val="accent3">
                  <a:lumMod val="50000"/>
                </a:schemeClr>
              </a:solidFill>
            </a:endParaRPr>
          </a:p>
        </p:txBody>
      </p:sp>
      <p:sp>
        <p:nvSpPr>
          <p:cNvPr id="4" name="Rectangle 3"/>
          <p:cNvSpPr/>
          <p:nvPr/>
        </p:nvSpPr>
        <p:spPr>
          <a:xfrm>
            <a:off x="228600" y="990600"/>
            <a:ext cx="3581400" cy="5016758"/>
          </a:xfrm>
          <a:prstGeom prst="rect">
            <a:avLst/>
          </a:prstGeom>
        </p:spPr>
        <p:txBody>
          <a:bodyPr wrap="square">
            <a:spAutoFit/>
          </a:bodyPr>
          <a:lstStyle/>
          <a:p>
            <a:pPr marL="285750" indent="-285750">
              <a:buFont typeface="Arial" pitchFamily="34" charset="0"/>
              <a:buChar char="•"/>
            </a:pPr>
            <a:r>
              <a:rPr lang="en-US" sz="2000" dirty="0" smtClean="0">
                <a:solidFill>
                  <a:schemeClr val="accent3">
                    <a:lumMod val="50000"/>
                  </a:schemeClr>
                </a:solidFill>
              </a:rPr>
              <a:t>This presentation will focus on one location for clarity</a:t>
            </a:r>
          </a:p>
          <a:p>
            <a:pPr marL="285750" indent="-285750">
              <a:buFont typeface="Arial" pitchFamily="34" charset="0"/>
              <a:buChar char="•"/>
            </a:pPr>
            <a:endParaRPr lang="en-US" sz="2000" dirty="0" smtClean="0">
              <a:solidFill>
                <a:schemeClr val="accent3">
                  <a:lumMod val="50000"/>
                </a:schemeClr>
              </a:solidFill>
            </a:endParaRPr>
          </a:p>
          <a:p>
            <a:pPr marL="285750" indent="-285750">
              <a:buFont typeface="Arial" pitchFamily="34" charset="0"/>
              <a:buChar char="•"/>
            </a:pPr>
            <a:r>
              <a:rPr lang="en-US" sz="2000" dirty="0" smtClean="0">
                <a:solidFill>
                  <a:schemeClr val="accent3">
                    <a:lumMod val="50000"/>
                  </a:schemeClr>
                </a:solidFill>
              </a:rPr>
              <a:t>A relatively recent and growing commercial/ industrial area in the western suburbs of Columbus</a:t>
            </a:r>
          </a:p>
          <a:p>
            <a:pPr marL="285750" indent="-285750">
              <a:buFont typeface="Arial" pitchFamily="34" charset="0"/>
              <a:buChar char="•"/>
            </a:pPr>
            <a:endParaRPr lang="en-US" sz="2000" dirty="0" smtClean="0">
              <a:solidFill>
                <a:schemeClr val="accent3">
                  <a:lumMod val="50000"/>
                </a:schemeClr>
              </a:solidFill>
            </a:endParaRPr>
          </a:p>
          <a:p>
            <a:pPr marL="285750" indent="-285750">
              <a:buFont typeface="Arial" pitchFamily="34" charset="0"/>
              <a:buChar char="•"/>
            </a:pPr>
            <a:r>
              <a:rPr lang="en-US" sz="2000" dirty="0" smtClean="0">
                <a:solidFill>
                  <a:schemeClr val="accent3">
                    <a:lumMod val="50000"/>
                  </a:schemeClr>
                </a:solidFill>
              </a:rPr>
              <a:t>Contains diverse mix of employment types</a:t>
            </a:r>
          </a:p>
          <a:p>
            <a:pPr marL="285750" indent="-285750">
              <a:buFont typeface="Arial" pitchFamily="34" charset="0"/>
              <a:buChar char="•"/>
            </a:pPr>
            <a:endParaRPr lang="en-US" sz="2000" dirty="0" smtClean="0">
              <a:solidFill>
                <a:schemeClr val="accent3">
                  <a:lumMod val="50000"/>
                </a:schemeClr>
              </a:solidFill>
            </a:endParaRPr>
          </a:p>
          <a:p>
            <a:pPr marL="285750" indent="-285750">
              <a:buFont typeface="Arial" pitchFamily="34" charset="0"/>
              <a:buChar char="•"/>
            </a:pPr>
            <a:r>
              <a:rPr lang="en-US" sz="2000" dirty="0" smtClean="0">
                <a:solidFill>
                  <a:schemeClr val="accent3">
                    <a:lumMod val="50000"/>
                  </a:schemeClr>
                </a:solidFill>
              </a:rPr>
              <a:t>However, due to small study area, results shown here should not be generalized, consider them as illustrative only</a:t>
            </a:r>
            <a:endParaRPr lang="en-US" sz="2000" dirty="0">
              <a:solidFill>
                <a:schemeClr val="accent3">
                  <a:lumMod val="50000"/>
                </a:schemeClr>
              </a:solidFill>
            </a:endParaRPr>
          </a:p>
        </p:txBody>
      </p:sp>
    </p:spTree>
    <p:extLst>
      <p:ext uri="{BB962C8B-B14F-4D97-AF65-F5344CB8AC3E}">
        <p14:creationId xmlns:p14="http://schemas.microsoft.com/office/powerpoint/2010/main" val="23108115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rgbClr val="92D050"/>
            </a:gs>
            <a:gs pos="40000">
              <a:schemeClr val="bg2">
                <a:tint val="45000"/>
                <a:shade val="99000"/>
                <a:satMod val="350000"/>
              </a:schemeClr>
            </a:gs>
            <a:gs pos="100000">
              <a:srgbClr val="92D050"/>
            </a:gs>
          </a:gsLst>
          <a:path path="circle">
            <a:fillToRect l="50000" t="-80000" r="50000" b="180000"/>
          </a:path>
        </a:gradFill>
        <a:effectLst/>
      </p:bgPr>
    </p:bg>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083512"/>
            <a:ext cx="3048000" cy="3685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8202" y="126583"/>
            <a:ext cx="2723884"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276600"/>
            <a:ext cx="2819400" cy="3465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135209"/>
            <a:ext cx="3387306" cy="3214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92015" y="1143000"/>
            <a:ext cx="1981200" cy="1631216"/>
          </a:xfrm>
          <a:prstGeom prst="rect">
            <a:avLst/>
          </a:prstGeom>
        </p:spPr>
        <p:txBody>
          <a:bodyPr wrap="square">
            <a:spAutoFit/>
          </a:bodyPr>
          <a:lstStyle/>
          <a:p>
            <a:pPr marL="285750" indent="-285750">
              <a:buFont typeface="Arial" pitchFamily="34" charset="0"/>
              <a:buChar char="•"/>
            </a:pPr>
            <a:r>
              <a:rPr lang="en-US" sz="2000" dirty="0" smtClean="0">
                <a:solidFill>
                  <a:schemeClr val="accent3">
                    <a:lumMod val="50000"/>
                  </a:schemeClr>
                </a:solidFill>
              </a:rPr>
              <a:t>The same area looks a bit different depending on the source</a:t>
            </a:r>
            <a:endParaRPr lang="en-US" sz="2000" dirty="0">
              <a:solidFill>
                <a:schemeClr val="accent3">
                  <a:lumMod val="50000"/>
                </a:schemeClr>
              </a:solidFill>
            </a:endParaRPr>
          </a:p>
        </p:txBody>
      </p:sp>
      <p:sp>
        <p:nvSpPr>
          <p:cNvPr id="7" name="Rectangle 6"/>
          <p:cNvSpPr/>
          <p:nvPr/>
        </p:nvSpPr>
        <p:spPr>
          <a:xfrm>
            <a:off x="3065253" y="3772218"/>
            <a:ext cx="1582947" cy="1631216"/>
          </a:xfrm>
          <a:prstGeom prst="rect">
            <a:avLst/>
          </a:prstGeom>
        </p:spPr>
        <p:txBody>
          <a:bodyPr wrap="square">
            <a:spAutoFit/>
          </a:bodyPr>
          <a:lstStyle/>
          <a:p>
            <a:pPr marL="285750" indent="-285750">
              <a:buFont typeface="Arial" pitchFamily="34" charset="0"/>
              <a:buChar char="•"/>
            </a:pPr>
            <a:r>
              <a:rPr lang="en-US" sz="2000" dirty="0" err="1" smtClean="0">
                <a:solidFill>
                  <a:schemeClr val="accent3">
                    <a:lumMod val="50000"/>
                  </a:schemeClr>
                </a:solidFill>
              </a:rPr>
              <a:t>RefUSA</a:t>
            </a:r>
            <a:r>
              <a:rPr lang="en-US" sz="2000" dirty="0" smtClean="0">
                <a:solidFill>
                  <a:schemeClr val="accent3">
                    <a:lumMod val="50000"/>
                  </a:schemeClr>
                </a:solidFill>
              </a:rPr>
              <a:t> data only obtained for a subarea</a:t>
            </a:r>
            <a:endParaRPr lang="en-US" sz="2000" dirty="0">
              <a:solidFill>
                <a:schemeClr val="accent3">
                  <a:lumMod val="50000"/>
                </a:schemeClr>
              </a:solidFill>
            </a:endParaRPr>
          </a:p>
        </p:txBody>
      </p:sp>
      <p:sp>
        <p:nvSpPr>
          <p:cNvPr id="8" name="Rectangle 7"/>
          <p:cNvSpPr/>
          <p:nvPr/>
        </p:nvSpPr>
        <p:spPr>
          <a:xfrm>
            <a:off x="7591245" y="3810000"/>
            <a:ext cx="1582947" cy="1938992"/>
          </a:xfrm>
          <a:prstGeom prst="rect">
            <a:avLst/>
          </a:prstGeom>
        </p:spPr>
        <p:txBody>
          <a:bodyPr wrap="square">
            <a:spAutoFit/>
          </a:bodyPr>
          <a:lstStyle/>
          <a:p>
            <a:pPr marL="285750" indent="-285750">
              <a:buFont typeface="Arial" pitchFamily="34" charset="0"/>
              <a:buChar char="•"/>
            </a:pPr>
            <a:r>
              <a:rPr lang="en-US" sz="2000" dirty="0" smtClean="0">
                <a:solidFill>
                  <a:schemeClr val="accent3">
                    <a:lumMod val="50000"/>
                  </a:schemeClr>
                </a:solidFill>
              </a:rPr>
              <a:t>D&amp;B data only obtained for 4+ employee employers</a:t>
            </a:r>
            <a:endParaRPr lang="en-US" sz="2000" dirty="0">
              <a:solidFill>
                <a:schemeClr val="accent3">
                  <a:lumMod val="50000"/>
                </a:schemeClr>
              </a:solidFill>
            </a:endParaRPr>
          </a:p>
        </p:txBody>
      </p:sp>
      <p:sp>
        <p:nvSpPr>
          <p:cNvPr id="9" name="Rectangle 8"/>
          <p:cNvSpPr/>
          <p:nvPr/>
        </p:nvSpPr>
        <p:spPr>
          <a:xfrm>
            <a:off x="152400" y="125999"/>
            <a:ext cx="2133600" cy="584775"/>
          </a:xfrm>
          <a:prstGeom prst="rect">
            <a:avLst/>
          </a:prstGeom>
        </p:spPr>
        <p:txBody>
          <a:bodyPr wrap="square">
            <a:spAutoFit/>
          </a:bodyPr>
          <a:lstStyle/>
          <a:p>
            <a:pPr algn="ctr"/>
            <a:r>
              <a:rPr lang="en-US" sz="3200" dirty="0" smtClean="0">
                <a:solidFill>
                  <a:schemeClr val="accent3">
                    <a:lumMod val="50000"/>
                  </a:schemeClr>
                </a:solidFill>
              </a:rPr>
              <a:t>Micro-View</a:t>
            </a:r>
            <a:endParaRPr lang="en-US" sz="3200" dirty="0">
              <a:solidFill>
                <a:schemeClr val="accent3">
                  <a:lumMod val="50000"/>
                </a:schemeClr>
              </a:solidFill>
            </a:endParaRPr>
          </a:p>
        </p:txBody>
      </p:sp>
    </p:spTree>
    <p:extLst>
      <p:ext uri="{BB962C8B-B14F-4D97-AF65-F5344CB8AC3E}">
        <p14:creationId xmlns:p14="http://schemas.microsoft.com/office/powerpoint/2010/main" val="603737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rgbClr val="92D050"/>
            </a:gs>
            <a:gs pos="40000">
              <a:schemeClr val="bg2">
                <a:tint val="45000"/>
                <a:shade val="99000"/>
                <a:satMod val="350000"/>
              </a:schemeClr>
            </a:gs>
            <a:gs pos="100000">
              <a:srgbClr val="92D050"/>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Rectangle 2"/>
          <p:cNvSpPr/>
          <p:nvPr/>
        </p:nvSpPr>
        <p:spPr>
          <a:xfrm>
            <a:off x="228600" y="990600"/>
            <a:ext cx="8382000" cy="5324535"/>
          </a:xfrm>
          <a:prstGeom prst="rect">
            <a:avLst/>
          </a:prstGeom>
        </p:spPr>
        <p:txBody>
          <a:bodyPr wrap="square">
            <a:spAutoFit/>
          </a:bodyPr>
          <a:lstStyle/>
          <a:p>
            <a:pPr marL="285750" indent="-285750">
              <a:buFont typeface="Arial" pitchFamily="34" charset="0"/>
              <a:buChar char="•"/>
            </a:pPr>
            <a:r>
              <a:rPr lang="en-US" sz="2000" dirty="0" smtClean="0">
                <a:solidFill>
                  <a:schemeClr val="accent3">
                    <a:lumMod val="50000"/>
                  </a:schemeClr>
                </a:solidFill>
              </a:rPr>
              <a:t>Obtained data for (mostly) the same area</a:t>
            </a:r>
          </a:p>
          <a:p>
            <a:pPr marL="285750" indent="-285750">
              <a:buFont typeface="Arial" pitchFamily="34" charset="0"/>
              <a:buChar char="•"/>
            </a:pPr>
            <a:endParaRPr lang="en-US" sz="2000" dirty="0" smtClean="0">
              <a:solidFill>
                <a:schemeClr val="accent3">
                  <a:lumMod val="50000"/>
                </a:schemeClr>
              </a:solidFill>
            </a:endParaRPr>
          </a:p>
          <a:p>
            <a:pPr marL="285750" indent="-285750">
              <a:buFont typeface="Arial" pitchFamily="34" charset="0"/>
              <a:buChar char="•"/>
            </a:pPr>
            <a:r>
              <a:rPr lang="en-US" sz="2000" dirty="0" smtClean="0">
                <a:solidFill>
                  <a:schemeClr val="accent3">
                    <a:lumMod val="50000"/>
                  </a:schemeClr>
                </a:solidFill>
              </a:rPr>
              <a:t>Compared the employment records by address since no other common unique identifier</a:t>
            </a:r>
          </a:p>
          <a:p>
            <a:pPr marL="285750" indent="-285750">
              <a:buFont typeface="Arial" pitchFamily="34" charset="0"/>
              <a:buChar char="•"/>
            </a:pPr>
            <a:endParaRPr lang="en-US" sz="2000" dirty="0" smtClean="0">
              <a:solidFill>
                <a:schemeClr val="accent3">
                  <a:lumMod val="50000"/>
                </a:schemeClr>
              </a:solidFill>
            </a:endParaRPr>
          </a:p>
          <a:p>
            <a:pPr marL="285750" indent="-285750">
              <a:buFont typeface="Arial" pitchFamily="34" charset="0"/>
              <a:buChar char="•"/>
            </a:pPr>
            <a:r>
              <a:rPr lang="en-US" sz="2000" dirty="0" smtClean="0">
                <a:solidFill>
                  <a:schemeClr val="accent3">
                    <a:lumMod val="50000"/>
                  </a:schemeClr>
                </a:solidFill>
              </a:rPr>
              <a:t>Combined this with detailed local knowledge and aerial imagery (study areas were selected based on analyst knowledge)</a:t>
            </a:r>
          </a:p>
          <a:p>
            <a:pPr marL="285750" indent="-285750">
              <a:buFont typeface="Arial" pitchFamily="34" charset="0"/>
              <a:buChar char="•"/>
            </a:pPr>
            <a:endParaRPr lang="en-US" sz="2000" dirty="0" smtClean="0">
              <a:solidFill>
                <a:schemeClr val="accent3">
                  <a:lumMod val="50000"/>
                </a:schemeClr>
              </a:solidFill>
            </a:endParaRPr>
          </a:p>
          <a:p>
            <a:pPr marL="285750" indent="-285750">
              <a:buFont typeface="Arial" pitchFamily="34" charset="0"/>
              <a:buChar char="•"/>
            </a:pPr>
            <a:r>
              <a:rPr lang="en-US" sz="2000" dirty="0" smtClean="0">
                <a:solidFill>
                  <a:schemeClr val="accent3">
                    <a:lumMod val="50000"/>
                  </a:schemeClr>
                </a:solidFill>
              </a:rPr>
              <a:t>Necessary to determine when duplicate addresses are valid (office parks, suite’s, corporate vs. franchise and subsidiaries often have employee’s at same address) or when multiple occupants from different year’s are in data</a:t>
            </a:r>
          </a:p>
          <a:p>
            <a:pPr marL="285750" indent="-285750">
              <a:buFont typeface="Arial" pitchFamily="34" charset="0"/>
              <a:buChar char="•"/>
            </a:pPr>
            <a:endParaRPr lang="en-US" sz="2000" dirty="0" smtClean="0">
              <a:solidFill>
                <a:schemeClr val="accent3">
                  <a:lumMod val="50000"/>
                </a:schemeClr>
              </a:solidFill>
            </a:endParaRPr>
          </a:p>
          <a:p>
            <a:pPr marL="285750" indent="-285750">
              <a:buFont typeface="Arial" pitchFamily="34" charset="0"/>
              <a:buChar char="•"/>
            </a:pPr>
            <a:r>
              <a:rPr lang="en-US" sz="2000" dirty="0" smtClean="0">
                <a:solidFill>
                  <a:schemeClr val="accent3">
                    <a:lumMod val="50000"/>
                  </a:schemeClr>
                </a:solidFill>
              </a:rPr>
              <a:t>Theoretical maximum employment for an address taken as the maximum valid employment from any of the sources (this is not necessarily the true value since that source may have over-stated the number)</a:t>
            </a:r>
          </a:p>
          <a:p>
            <a:pPr marL="285750" indent="-285750">
              <a:buFont typeface="Arial" pitchFamily="34" charset="0"/>
              <a:buChar char="•"/>
            </a:pPr>
            <a:endParaRPr lang="en-US" sz="2000" dirty="0" smtClean="0">
              <a:solidFill>
                <a:schemeClr val="accent3">
                  <a:lumMod val="50000"/>
                </a:schemeClr>
              </a:solidFill>
            </a:endParaRPr>
          </a:p>
          <a:p>
            <a:pPr marL="285750" indent="-285750">
              <a:buFont typeface="Arial" pitchFamily="34" charset="0"/>
              <a:buChar char="•"/>
            </a:pPr>
            <a:r>
              <a:rPr lang="en-US" sz="2000" dirty="0" smtClean="0">
                <a:solidFill>
                  <a:schemeClr val="accent3">
                    <a:lumMod val="50000"/>
                  </a:schemeClr>
                </a:solidFill>
              </a:rPr>
              <a:t>LEHD not included in most comparison’s since it is aggregate data</a:t>
            </a:r>
            <a:endParaRPr lang="en-US" sz="2000" dirty="0">
              <a:solidFill>
                <a:schemeClr val="accent3">
                  <a:lumMod val="50000"/>
                </a:schemeClr>
              </a:solidFill>
            </a:endParaRPr>
          </a:p>
        </p:txBody>
      </p:sp>
      <p:sp>
        <p:nvSpPr>
          <p:cNvPr id="4" name="Rectangle 3"/>
          <p:cNvSpPr/>
          <p:nvPr/>
        </p:nvSpPr>
        <p:spPr>
          <a:xfrm>
            <a:off x="2286000" y="335846"/>
            <a:ext cx="4572000" cy="584775"/>
          </a:xfrm>
          <a:prstGeom prst="rect">
            <a:avLst/>
          </a:prstGeom>
        </p:spPr>
        <p:txBody>
          <a:bodyPr>
            <a:spAutoFit/>
          </a:bodyPr>
          <a:lstStyle/>
          <a:p>
            <a:pPr algn="ctr"/>
            <a:r>
              <a:rPr lang="en-US" sz="3200" dirty="0" smtClean="0">
                <a:solidFill>
                  <a:schemeClr val="accent3">
                    <a:lumMod val="50000"/>
                  </a:schemeClr>
                </a:solidFill>
              </a:rPr>
              <a:t>Comparison Methodology</a:t>
            </a:r>
            <a:endParaRPr lang="en-US" sz="3200" dirty="0">
              <a:solidFill>
                <a:schemeClr val="accent3">
                  <a:lumMod val="50000"/>
                </a:schemeClr>
              </a:solidFill>
            </a:endParaRPr>
          </a:p>
        </p:txBody>
      </p:sp>
    </p:spTree>
    <p:extLst>
      <p:ext uri="{BB962C8B-B14F-4D97-AF65-F5344CB8AC3E}">
        <p14:creationId xmlns:p14="http://schemas.microsoft.com/office/powerpoint/2010/main" val="18719455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rgbClr val="92D050"/>
            </a:gs>
            <a:gs pos="40000">
              <a:schemeClr val="bg2">
                <a:tint val="45000"/>
                <a:shade val="99000"/>
                <a:satMod val="350000"/>
              </a:schemeClr>
            </a:gs>
            <a:gs pos="100000">
              <a:srgbClr val="92D050"/>
            </a:gs>
          </a:gsLst>
          <a:path path="circle">
            <a:fillToRect l="50000" t="-80000" r="50000" b="180000"/>
          </a:path>
        </a:gra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133600"/>
            <a:ext cx="6441056" cy="2266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0891" y="4495800"/>
            <a:ext cx="6422365" cy="2144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19973" y="757470"/>
            <a:ext cx="8382000" cy="1323439"/>
          </a:xfrm>
          <a:prstGeom prst="rect">
            <a:avLst/>
          </a:prstGeom>
        </p:spPr>
        <p:txBody>
          <a:bodyPr wrap="square">
            <a:spAutoFit/>
          </a:bodyPr>
          <a:lstStyle/>
          <a:p>
            <a:pPr marL="285750" indent="-285750">
              <a:buFont typeface="Arial" pitchFamily="34" charset="0"/>
              <a:buChar char="•"/>
            </a:pPr>
            <a:r>
              <a:rPr lang="en-US" sz="2000" dirty="0" smtClean="0">
                <a:solidFill>
                  <a:schemeClr val="accent3">
                    <a:lumMod val="50000"/>
                  </a:schemeClr>
                </a:solidFill>
              </a:rPr>
              <a:t>Purchased data sources contain many duplicate businesses which need removed prior to comparison</a:t>
            </a:r>
          </a:p>
          <a:p>
            <a:pPr marL="285750" indent="-285750">
              <a:buFont typeface="Arial" pitchFamily="34" charset="0"/>
              <a:buChar char="•"/>
            </a:pPr>
            <a:endParaRPr lang="en-US" sz="2000" dirty="0" smtClean="0">
              <a:solidFill>
                <a:schemeClr val="accent3">
                  <a:lumMod val="50000"/>
                </a:schemeClr>
              </a:solidFill>
            </a:endParaRPr>
          </a:p>
          <a:p>
            <a:pPr marL="285750" indent="-285750">
              <a:buFont typeface="Arial" pitchFamily="34" charset="0"/>
              <a:buChar char="•"/>
            </a:pPr>
            <a:r>
              <a:rPr lang="en-US" sz="2000" dirty="0" smtClean="0">
                <a:solidFill>
                  <a:schemeClr val="accent3">
                    <a:lumMod val="50000"/>
                  </a:schemeClr>
                </a:solidFill>
              </a:rPr>
              <a:t>More problematic for smaller employers</a:t>
            </a:r>
            <a:endParaRPr lang="en-US" sz="2000" dirty="0">
              <a:solidFill>
                <a:schemeClr val="accent3">
                  <a:lumMod val="50000"/>
                </a:schemeClr>
              </a:solidFill>
            </a:endParaRPr>
          </a:p>
        </p:txBody>
      </p:sp>
      <p:sp>
        <p:nvSpPr>
          <p:cNvPr id="5" name="Rectangle 4"/>
          <p:cNvSpPr/>
          <p:nvPr/>
        </p:nvSpPr>
        <p:spPr>
          <a:xfrm>
            <a:off x="2286000" y="152400"/>
            <a:ext cx="4572000" cy="584775"/>
          </a:xfrm>
          <a:prstGeom prst="rect">
            <a:avLst/>
          </a:prstGeom>
        </p:spPr>
        <p:txBody>
          <a:bodyPr>
            <a:spAutoFit/>
          </a:bodyPr>
          <a:lstStyle/>
          <a:p>
            <a:pPr algn="ctr"/>
            <a:r>
              <a:rPr lang="en-US" sz="3200" dirty="0" smtClean="0">
                <a:solidFill>
                  <a:schemeClr val="accent3">
                    <a:lumMod val="50000"/>
                  </a:schemeClr>
                </a:solidFill>
              </a:rPr>
              <a:t>Comparison Methodology</a:t>
            </a:r>
            <a:endParaRPr lang="en-US" sz="3200" dirty="0">
              <a:solidFill>
                <a:schemeClr val="accent3">
                  <a:lumMod val="50000"/>
                </a:schemeClr>
              </a:solidFill>
            </a:endParaRPr>
          </a:p>
        </p:txBody>
      </p:sp>
    </p:spTree>
    <p:extLst>
      <p:ext uri="{BB962C8B-B14F-4D97-AF65-F5344CB8AC3E}">
        <p14:creationId xmlns:p14="http://schemas.microsoft.com/office/powerpoint/2010/main" val="1674206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92D050"/>
            </a:gs>
            <a:gs pos="40000">
              <a:schemeClr val="bg2">
                <a:tint val="45000"/>
                <a:shade val="99000"/>
                <a:satMod val="350000"/>
              </a:schemeClr>
            </a:gs>
            <a:gs pos="100000">
              <a:srgbClr val="92D050"/>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Rectangle 1"/>
          <p:cNvSpPr/>
          <p:nvPr/>
        </p:nvSpPr>
        <p:spPr>
          <a:xfrm>
            <a:off x="2286000" y="335846"/>
            <a:ext cx="4572000" cy="584775"/>
          </a:xfrm>
          <a:prstGeom prst="rect">
            <a:avLst/>
          </a:prstGeom>
        </p:spPr>
        <p:txBody>
          <a:bodyPr>
            <a:spAutoFit/>
          </a:bodyPr>
          <a:lstStyle/>
          <a:p>
            <a:pPr algn="ctr"/>
            <a:r>
              <a:rPr lang="en-US" sz="3200" dirty="0" smtClean="0">
                <a:solidFill>
                  <a:schemeClr val="accent3">
                    <a:lumMod val="50000"/>
                  </a:schemeClr>
                </a:solidFill>
              </a:rPr>
              <a:t>Overview</a:t>
            </a:r>
            <a:endParaRPr lang="en-US" sz="3200" dirty="0">
              <a:solidFill>
                <a:schemeClr val="accent3">
                  <a:lumMod val="50000"/>
                </a:schemeClr>
              </a:solidFill>
            </a:endParaRPr>
          </a:p>
        </p:txBody>
      </p:sp>
      <p:sp>
        <p:nvSpPr>
          <p:cNvPr id="3" name="Rectangle 2"/>
          <p:cNvSpPr/>
          <p:nvPr/>
        </p:nvSpPr>
        <p:spPr>
          <a:xfrm>
            <a:off x="457200" y="1877336"/>
            <a:ext cx="8458200" cy="2308324"/>
          </a:xfrm>
          <a:prstGeom prst="rect">
            <a:avLst/>
          </a:prstGeom>
        </p:spPr>
        <p:txBody>
          <a:bodyPr wrap="square">
            <a:spAutoFit/>
          </a:bodyPr>
          <a:lstStyle/>
          <a:p>
            <a:pPr marL="285750" indent="-285750">
              <a:buFont typeface="Arial" pitchFamily="34" charset="0"/>
              <a:buChar char="•"/>
            </a:pPr>
            <a:r>
              <a:rPr lang="en-US" sz="2400" dirty="0" smtClean="0">
                <a:solidFill>
                  <a:schemeClr val="accent3">
                    <a:lumMod val="50000"/>
                  </a:schemeClr>
                </a:solidFill>
              </a:rPr>
              <a:t>Motivation</a:t>
            </a:r>
          </a:p>
          <a:p>
            <a:pPr marL="285750" indent="-285750">
              <a:buFont typeface="Arial" pitchFamily="34" charset="0"/>
              <a:buChar char="•"/>
            </a:pPr>
            <a:endParaRPr lang="en-US" sz="2400" dirty="0" smtClean="0">
              <a:solidFill>
                <a:schemeClr val="accent3">
                  <a:lumMod val="50000"/>
                </a:schemeClr>
              </a:solidFill>
            </a:endParaRPr>
          </a:p>
          <a:p>
            <a:pPr marL="285750" indent="-285750">
              <a:buFont typeface="Arial" pitchFamily="34" charset="0"/>
              <a:buChar char="•"/>
            </a:pPr>
            <a:r>
              <a:rPr lang="en-US" sz="2400" dirty="0" smtClean="0">
                <a:solidFill>
                  <a:schemeClr val="accent3">
                    <a:lumMod val="50000"/>
                  </a:schemeClr>
                </a:solidFill>
              </a:rPr>
              <a:t>Macro View-QCEW vs. BEA Control Totals for Data Expansion</a:t>
            </a:r>
          </a:p>
          <a:p>
            <a:pPr marL="285750" indent="-285750">
              <a:buFont typeface="Arial" pitchFamily="34" charset="0"/>
              <a:buChar char="•"/>
            </a:pPr>
            <a:endParaRPr lang="en-US" sz="2400" dirty="0" smtClean="0">
              <a:solidFill>
                <a:schemeClr val="accent3">
                  <a:lumMod val="50000"/>
                </a:schemeClr>
              </a:solidFill>
            </a:endParaRPr>
          </a:p>
          <a:p>
            <a:pPr marL="285750" indent="-285750">
              <a:buFont typeface="Arial" pitchFamily="34" charset="0"/>
              <a:buChar char="•"/>
            </a:pPr>
            <a:r>
              <a:rPr lang="en-US" sz="2400" dirty="0" smtClean="0">
                <a:solidFill>
                  <a:schemeClr val="accent3">
                    <a:lumMod val="50000"/>
                  </a:schemeClr>
                </a:solidFill>
              </a:rPr>
              <a:t>Micro View-QCEW vs. Purchased Data for Possible Replacement</a:t>
            </a:r>
          </a:p>
          <a:p>
            <a:pPr marL="285750" indent="-285750">
              <a:buFont typeface="Arial" pitchFamily="34" charset="0"/>
              <a:buChar char="•"/>
            </a:pPr>
            <a:endParaRPr lang="en-US" sz="2400" dirty="0">
              <a:solidFill>
                <a:schemeClr val="accent3">
                  <a:lumMod val="50000"/>
                </a:schemeClr>
              </a:solidFill>
            </a:endParaRPr>
          </a:p>
        </p:txBody>
      </p:sp>
    </p:spTree>
    <p:extLst>
      <p:ext uri="{BB962C8B-B14F-4D97-AF65-F5344CB8AC3E}">
        <p14:creationId xmlns:p14="http://schemas.microsoft.com/office/powerpoint/2010/main" val="9003728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rgbClr val="92D050"/>
            </a:gs>
            <a:gs pos="40000">
              <a:schemeClr val="bg2">
                <a:tint val="45000"/>
                <a:shade val="99000"/>
                <a:satMod val="350000"/>
              </a:schemeClr>
            </a:gs>
            <a:gs pos="100000">
              <a:srgbClr val="92D050"/>
            </a:gs>
          </a:gsLst>
          <a:path path="circle">
            <a:fillToRect l="50000" t="-80000" r="50000" b="180000"/>
          </a:path>
        </a:gra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2446" y="1843177"/>
            <a:ext cx="6433708" cy="468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30274" y="737175"/>
            <a:ext cx="8382000" cy="1015663"/>
          </a:xfrm>
          <a:prstGeom prst="rect">
            <a:avLst/>
          </a:prstGeom>
        </p:spPr>
        <p:txBody>
          <a:bodyPr wrap="square">
            <a:spAutoFit/>
          </a:bodyPr>
          <a:lstStyle/>
          <a:p>
            <a:pPr marL="285750" indent="-285750">
              <a:buFont typeface="Arial" pitchFamily="34" charset="0"/>
              <a:buChar char="•"/>
            </a:pPr>
            <a:r>
              <a:rPr lang="en-US" sz="2000" dirty="0" smtClean="0">
                <a:solidFill>
                  <a:schemeClr val="accent3">
                    <a:lumMod val="50000"/>
                  </a:schemeClr>
                </a:solidFill>
              </a:rPr>
              <a:t>After removal of duplicates, REFUSA and QCEW performed similarly for large employers, REFUSA had better coverage of small employers (includes some sole proprietors and commission employee’s not in QCEW)</a:t>
            </a:r>
          </a:p>
        </p:txBody>
      </p:sp>
      <p:sp>
        <p:nvSpPr>
          <p:cNvPr id="4" name="Rectangle 3"/>
          <p:cNvSpPr/>
          <p:nvPr/>
        </p:nvSpPr>
        <p:spPr>
          <a:xfrm>
            <a:off x="2514600" y="6511650"/>
            <a:ext cx="6629400" cy="276999"/>
          </a:xfrm>
          <a:prstGeom prst="rect">
            <a:avLst/>
          </a:prstGeom>
        </p:spPr>
        <p:txBody>
          <a:bodyPr wrap="square">
            <a:spAutoFit/>
          </a:bodyPr>
          <a:lstStyle/>
          <a:p>
            <a:r>
              <a:rPr lang="en-US" sz="1200" dirty="0" smtClean="0">
                <a:solidFill>
                  <a:schemeClr val="accent3">
                    <a:lumMod val="50000"/>
                  </a:schemeClr>
                </a:solidFill>
              </a:rPr>
              <a:t>Harris one of the two versions of the D&amp;B data purchased by ODOT, only had 20+ employee employers</a:t>
            </a:r>
            <a:endParaRPr lang="en-US" sz="1200" dirty="0">
              <a:solidFill>
                <a:schemeClr val="accent3">
                  <a:lumMod val="50000"/>
                </a:schemeClr>
              </a:solidFill>
            </a:endParaRPr>
          </a:p>
        </p:txBody>
      </p:sp>
      <p:sp>
        <p:nvSpPr>
          <p:cNvPr id="5" name="Rectangle 4"/>
          <p:cNvSpPr/>
          <p:nvPr/>
        </p:nvSpPr>
        <p:spPr>
          <a:xfrm>
            <a:off x="122287" y="1371600"/>
            <a:ext cx="2514601" cy="1384995"/>
          </a:xfrm>
          <a:prstGeom prst="rect">
            <a:avLst/>
          </a:prstGeom>
        </p:spPr>
        <p:txBody>
          <a:bodyPr wrap="square">
            <a:spAutoFit/>
          </a:bodyPr>
          <a:lstStyle/>
          <a:p>
            <a:pPr marL="285750" indent="-285750">
              <a:buFont typeface="Arial" pitchFamily="34" charset="0"/>
              <a:buChar char="•"/>
            </a:pPr>
            <a:endParaRPr lang="en-US" sz="2400" dirty="0" smtClean="0">
              <a:solidFill>
                <a:schemeClr val="accent3">
                  <a:lumMod val="50000"/>
                </a:schemeClr>
              </a:solidFill>
            </a:endParaRPr>
          </a:p>
          <a:p>
            <a:pPr marL="285750" indent="-285750">
              <a:buFont typeface="Arial" pitchFamily="34" charset="0"/>
              <a:buChar char="•"/>
            </a:pPr>
            <a:r>
              <a:rPr lang="en-US" sz="2000" dirty="0" smtClean="0">
                <a:solidFill>
                  <a:schemeClr val="accent3">
                    <a:lumMod val="50000"/>
                  </a:schemeClr>
                </a:solidFill>
              </a:rPr>
              <a:t>D&amp;B didn’t perform as well in this study area</a:t>
            </a:r>
            <a:endParaRPr lang="en-US" sz="2000" dirty="0">
              <a:solidFill>
                <a:schemeClr val="accent3">
                  <a:lumMod val="50000"/>
                </a:schemeClr>
              </a:solidFill>
            </a:endParaRPr>
          </a:p>
        </p:txBody>
      </p:sp>
      <p:sp>
        <p:nvSpPr>
          <p:cNvPr id="6" name="Rectangle 5"/>
          <p:cNvSpPr/>
          <p:nvPr/>
        </p:nvSpPr>
        <p:spPr>
          <a:xfrm>
            <a:off x="2286000" y="152400"/>
            <a:ext cx="4572000" cy="584775"/>
          </a:xfrm>
          <a:prstGeom prst="rect">
            <a:avLst/>
          </a:prstGeom>
        </p:spPr>
        <p:txBody>
          <a:bodyPr>
            <a:spAutoFit/>
          </a:bodyPr>
          <a:lstStyle/>
          <a:p>
            <a:pPr algn="ctr"/>
            <a:r>
              <a:rPr lang="en-US" sz="3200" dirty="0" smtClean="0">
                <a:solidFill>
                  <a:schemeClr val="accent3">
                    <a:lumMod val="50000"/>
                  </a:schemeClr>
                </a:solidFill>
              </a:rPr>
              <a:t>Comparisons</a:t>
            </a:r>
            <a:endParaRPr lang="en-US" sz="3200" dirty="0">
              <a:solidFill>
                <a:schemeClr val="accent3">
                  <a:lumMod val="50000"/>
                </a:schemeClr>
              </a:solidFill>
            </a:endParaRPr>
          </a:p>
        </p:txBody>
      </p:sp>
    </p:spTree>
    <p:extLst>
      <p:ext uri="{BB962C8B-B14F-4D97-AF65-F5344CB8AC3E}">
        <p14:creationId xmlns:p14="http://schemas.microsoft.com/office/powerpoint/2010/main" val="7905525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rgbClr val="92D050"/>
            </a:gs>
            <a:gs pos="40000">
              <a:schemeClr val="bg2">
                <a:tint val="45000"/>
                <a:shade val="99000"/>
                <a:satMod val="350000"/>
              </a:schemeClr>
            </a:gs>
            <a:gs pos="100000">
              <a:srgbClr val="92D050"/>
            </a:gs>
          </a:gsLst>
          <a:path path="circle">
            <a:fillToRect l="50000" t="-80000" r="50000" b="180000"/>
          </a:path>
        </a:gradFill>
        <a:effectLst/>
      </p:bgPr>
    </p:bg>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3936074200"/>
              </p:ext>
            </p:extLst>
          </p:nvPr>
        </p:nvGraphicFramePr>
        <p:xfrm>
          <a:off x="549048" y="2286000"/>
          <a:ext cx="7741104" cy="4426403"/>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161026" y="457200"/>
            <a:ext cx="8915400" cy="1938992"/>
          </a:xfrm>
          <a:prstGeom prst="rect">
            <a:avLst/>
          </a:prstGeom>
        </p:spPr>
        <p:txBody>
          <a:bodyPr wrap="square">
            <a:spAutoFit/>
          </a:bodyPr>
          <a:lstStyle/>
          <a:p>
            <a:pPr marL="285750" indent="-285750">
              <a:buFont typeface="Arial" pitchFamily="34" charset="0"/>
              <a:buChar char="•"/>
            </a:pPr>
            <a:r>
              <a:rPr lang="en-US" sz="2000" dirty="0" smtClean="0">
                <a:solidFill>
                  <a:schemeClr val="accent3">
                    <a:lumMod val="50000"/>
                  </a:schemeClr>
                </a:solidFill>
              </a:rPr>
              <a:t>Employers included in purchased data and QCEW were nearly statistically independent</a:t>
            </a:r>
          </a:p>
          <a:p>
            <a:pPr marL="285750" indent="-285750">
              <a:buFont typeface="Arial" pitchFamily="34" charset="0"/>
              <a:buChar char="•"/>
            </a:pPr>
            <a:r>
              <a:rPr lang="en-US" sz="2000" dirty="0" smtClean="0">
                <a:solidFill>
                  <a:schemeClr val="accent3">
                    <a:lumMod val="50000"/>
                  </a:schemeClr>
                </a:solidFill>
              </a:rPr>
              <a:t>Given the 75% and 92% employer coverage in QCEW and Reference USA, one would expect 98% coverage by combining the sources (analyst could not identify any missing employers which implies 100% was obtained but there is certainly some margin of error)</a:t>
            </a:r>
          </a:p>
        </p:txBody>
      </p:sp>
      <p:sp>
        <p:nvSpPr>
          <p:cNvPr id="5" name="Rectangle 4"/>
          <p:cNvSpPr/>
          <p:nvPr/>
        </p:nvSpPr>
        <p:spPr>
          <a:xfrm>
            <a:off x="2286000" y="5751"/>
            <a:ext cx="4572000" cy="584775"/>
          </a:xfrm>
          <a:prstGeom prst="rect">
            <a:avLst/>
          </a:prstGeom>
        </p:spPr>
        <p:txBody>
          <a:bodyPr>
            <a:spAutoFit/>
          </a:bodyPr>
          <a:lstStyle/>
          <a:p>
            <a:pPr algn="ctr"/>
            <a:r>
              <a:rPr lang="en-US" sz="3200" dirty="0" smtClean="0">
                <a:solidFill>
                  <a:schemeClr val="accent3">
                    <a:lumMod val="50000"/>
                  </a:schemeClr>
                </a:solidFill>
              </a:rPr>
              <a:t>Combining Datasets</a:t>
            </a:r>
            <a:endParaRPr lang="en-US" sz="3200" dirty="0">
              <a:solidFill>
                <a:schemeClr val="accent3">
                  <a:lumMod val="50000"/>
                </a:schemeClr>
              </a:solidFill>
            </a:endParaRPr>
          </a:p>
        </p:txBody>
      </p:sp>
    </p:spTree>
    <p:extLst>
      <p:ext uri="{BB962C8B-B14F-4D97-AF65-F5344CB8AC3E}">
        <p14:creationId xmlns:p14="http://schemas.microsoft.com/office/powerpoint/2010/main" val="39577404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rgbClr val="92D050"/>
            </a:gs>
            <a:gs pos="40000">
              <a:schemeClr val="bg2">
                <a:tint val="45000"/>
                <a:shade val="99000"/>
                <a:satMod val="350000"/>
              </a:schemeClr>
            </a:gs>
            <a:gs pos="100000">
              <a:srgbClr val="92D050"/>
            </a:gs>
          </a:gsLst>
          <a:path path="circle">
            <a:fillToRect l="50000" t="-80000" r="50000" b="180000"/>
          </a:path>
        </a:gra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17430"/>
            <a:ext cx="7594748"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286000" y="5751"/>
            <a:ext cx="4572000" cy="584775"/>
          </a:xfrm>
          <a:prstGeom prst="rect">
            <a:avLst/>
          </a:prstGeom>
        </p:spPr>
        <p:txBody>
          <a:bodyPr>
            <a:spAutoFit/>
          </a:bodyPr>
          <a:lstStyle/>
          <a:p>
            <a:pPr algn="ctr"/>
            <a:r>
              <a:rPr lang="en-US" sz="3200" dirty="0" smtClean="0">
                <a:solidFill>
                  <a:schemeClr val="accent3">
                    <a:lumMod val="50000"/>
                  </a:schemeClr>
                </a:solidFill>
              </a:rPr>
              <a:t>Categorization</a:t>
            </a:r>
            <a:endParaRPr lang="en-US" sz="3200" dirty="0">
              <a:solidFill>
                <a:schemeClr val="accent3">
                  <a:lumMod val="50000"/>
                </a:schemeClr>
              </a:solidFill>
            </a:endParaRPr>
          </a:p>
        </p:txBody>
      </p:sp>
      <p:sp>
        <p:nvSpPr>
          <p:cNvPr id="4" name="Rectangle 3"/>
          <p:cNvSpPr/>
          <p:nvPr/>
        </p:nvSpPr>
        <p:spPr>
          <a:xfrm>
            <a:off x="4250574" y="2743200"/>
            <a:ext cx="3648974" cy="1015663"/>
          </a:xfrm>
          <a:prstGeom prst="rect">
            <a:avLst/>
          </a:prstGeom>
        </p:spPr>
        <p:txBody>
          <a:bodyPr wrap="square">
            <a:spAutoFit/>
          </a:bodyPr>
          <a:lstStyle/>
          <a:p>
            <a:pPr marL="285750" indent="-285750">
              <a:buFont typeface="Arial" pitchFamily="34" charset="0"/>
              <a:buChar char="•"/>
            </a:pPr>
            <a:r>
              <a:rPr lang="en-US" sz="2000" dirty="0" smtClean="0">
                <a:solidFill>
                  <a:schemeClr val="accent3">
                    <a:lumMod val="50000"/>
                  </a:schemeClr>
                </a:solidFill>
              </a:rPr>
              <a:t>Categorization by industry was similar (89% same for same employers)</a:t>
            </a:r>
          </a:p>
        </p:txBody>
      </p:sp>
    </p:spTree>
    <p:extLst>
      <p:ext uri="{BB962C8B-B14F-4D97-AF65-F5344CB8AC3E}">
        <p14:creationId xmlns:p14="http://schemas.microsoft.com/office/powerpoint/2010/main" val="11593316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rgbClr val="92D050"/>
            </a:gs>
            <a:gs pos="40000">
              <a:schemeClr val="bg2">
                <a:tint val="45000"/>
                <a:shade val="99000"/>
                <a:satMod val="350000"/>
              </a:schemeClr>
            </a:gs>
            <a:gs pos="100000">
              <a:srgbClr val="92D050"/>
            </a:gs>
          </a:gsLst>
          <a:path path="circle">
            <a:fillToRect l="50000" t="-80000" r="50000" b="180000"/>
          </a:path>
        </a:gra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381000"/>
            <a:ext cx="4814887" cy="6312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61026" y="767437"/>
            <a:ext cx="3801374" cy="5539978"/>
          </a:xfrm>
          <a:prstGeom prst="rect">
            <a:avLst/>
          </a:prstGeom>
        </p:spPr>
        <p:txBody>
          <a:bodyPr wrap="square">
            <a:spAutoFit/>
          </a:bodyPr>
          <a:lstStyle/>
          <a:p>
            <a:pPr marL="285750" indent="-285750">
              <a:buFont typeface="Arial" pitchFamily="34" charset="0"/>
              <a:buChar char="•"/>
            </a:pPr>
            <a:r>
              <a:rPr lang="en-US" sz="2400" dirty="0" smtClean="0">
                <a:solidFill>
                  <a:schemeClr val="accent3">
                    <a:lumMod val="50000"/>
                  </a:schemeClr>
                </a:solidFill>
              </a:rPr>
              <a:t>Given these results and the desire to produce model datasets not subject to confidentiality constraints ODOT will purchase employment data and develop a process to:</a:t>
            </a:r>
          </a:p>
          <a:p>
            <a:pPr marL="914400" lvl="1" indent="-457200">
              <a:buFont typeface="+mj-lt"/>
              <a:buAutoNum type="arabicPeriod"/>
            </a:pPr>
            <a:r>
              <a:rPr lang="en-US" dirty="0" smtClean="0">
                <a:solidFill>
                  <a:schemeClr val="accent3">
                    <a:lumMod val="50000"/>
                  </a:schemeClr>
                </a:solidFill>
              </a:rPr>
              <a:t>Geocode</a:t>
            </a:r>
          </a:p>
          <a:p>
            <a:pPr marL="914400" lvl="1" indent="-457200">
              <a:buFont typeface="+mj-lt"/>
              <a:buAutoNum type="arabicPeriod"/>
            </a:pPr>
            <a:r>
              <a:rPr lang="en-US" dirty="0" smtClean="0">
                <a:solidFill>
                  <a:schemeClr val="accent3">
                    <a:lumMod val="50000"/>
                  </a:schemeClr>
                </a:solidFill>
              </a:rPr>
              <a:t>Remove duplicates</a:t>
            </a:r>
          </a:p>
          <a:p>
            <a:pPr marL="914400" lvl="1" indent="-457200">
              <a:buFont typeface="+mj-lt"/>
              <a:buAutoNum type="arabicPeriod"/>
            </a:pPr>
            <a:r>
              <a:rPr lang="en-US" dirty="0" smtClean="0">
                <a:solidFill>
                  <a:schemeClr val="accent3">
                    <a:lumMod val="50000"/>
                  </a:schemeClr>
                </a:solidFill>
              </a:rPr>
              <a:t>Cross match with previous year’s data</a:t>
            </a:r>
          </a:p>
          <a:p>
            <a:pPr marL="914400" lvl="1" indent="-457200">
              <a:buFont typeface="+mj-lt"/>
              <a:buAutoNum type="arabicPeriod"/>
            </a:pPr>
            <a:r>
              <a:rPr lang="en-US" dirty="0" smtClean="0">
                <a:solidFill>
                  <a:schemeClr val="accent3">
                    <a:lumMod val="50000"/>
                  </a:schemeClr>
                </a:solidFill>
              </a:rPr>
              <a:t>Cross match with QCEW</a:t>
            </a:r>
          </a:p>
          <a:p>
            <a:pPr marL="914400" lvl="1" indent="-457200">
              <a:buFont typeface="+mj-lt"/>
              <a:buAutoNum type="arabicPeriod"/>
            </a:pPr>
            <a:r>
              <a:rPr lang="en-US" dirty="0" smtClean="0">
                <a:solidFill>
                  <a:schemeClr val="accent3">
                    <a:lumMod val="50000"/>
                  </a:schemeClr>
                </a:solidFill>
              </a:rPr>
              <a:t>Develop an employment estimate for employer’s identified by QCEW rather than using value directly</a:t>
            </a:r>
          </a:p>
        </p:txBody>
      </p:sp>
      <p:sp>
        <p:nvSpPr>
          <p:cNvPr id="4" name="Rectangle 3"/>
          <p:cNvSpPr/>
          <p:nvPr/>
        </p:nvSpPr>
        <p:spPr>
          <a:xfrm>
            <a:off x="66854" y="5751"/>
            <a:ext cx="4572000" cy="584775"/>
          </a:xfrm>
          <a:prstGeom prst="rect">
            <a:avLst/>
          </a:prstGeom>
        </p:spPr>
        <p:txBody>
          <a:bodyPr>
            <a:spAutoFit/>
          </a:bodyPr>
          <a:lstStyle/>
          <a:p>
            <a:pPr algn="ctr"/>
            <a:r>
              <a:rPr lang="en-US" sz="3200" dirty="0" smtClean="0">
                <a:solidFill>
                  <a:schemeClr val="accent3">
                    <a:lumMod val="50000"/>
                  </a:schemeClr>
                </a:solidFill>
              </a:rPr>
              <a:t>Future Direction</a:t>
            </a:r>
            <a:endParaRPr lang="en-US" sz="3200" dirty="0">
              <a:solidFill>
                <a:schemeClr val="accent3">
                  <a:lumMod val="50000"/>
                </a:schemeClr>
              </a:solidFill>
            </a:endParaRPr>
          </a:p>
        </p:txBody>
      </p:sp>
    </p:spTree>
    <p:extLst>
      <p:ext uri="{BB962C8B-B14F-4D97-AF65-F5344CB8AC3E}">
        <p14:creationId xmlns:p14="http://schemas.microsoft.com/office/powerpoint/2010/main" val="1991390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92D050"/>
            </a:gs>
            <a:gs pos="40000">
              <a:schemeClr val="bg2">
                <a:tint val="45000"/>
                <a:shade val="99000"/>
                <a:satMod val="350000"/>
              </a:schemeClr>
            </a:gs>
            <a:gs pos="100000">
              <a:srgbClr val="92D050"/>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Rectangle 1"/>
          <p:cNvSpPr/>
          <p:nvPr/>
        </p:nvSpPr>
        <p:spPr>
          <a:xfrm>
            <a:off x="2286000" y="335846"/>
            <a:ext cx="4572000" cy="584775"/>
          </a:xfrm>
          <a:prstGeom prst="rect">
            <a:avLst/>
          </a:prstGeom>
        </p:spPr>
        <p:txBody>
          <a:bodyPr>
            <a:spAutoFit/>
          </a:bodyPr>
          <a:lstStyle/>
          <a:p>
            <a:pPr algn="ctr"/>
            <a:r>
              <a:rPr lang="en-US" sz="3200" dirty="0" smtClean="0">
                <a:solidFill>
                  <a:schemeClr val="accent3">
                    <a:lumMod val="50000"/>
                  </a:schemeClr>
                </a:solidFill>
              </a:rPr>
              <a:t>Motivation</a:t>
            </a:r>
            <a:endParaRPr lang="en-US" sz="3200" dirty="0">
              <a:solidFill>
                <a:schemeClr val="accent3">
                  <a:lumMod val="50000"/>
                </a:schemeClr>
              </a:solidFill>
            </a:endParaRPr>
          </a:p>
        </p:txBody>
      </p:sp>
      <p:sp>
        <p:nvSpPr>
          <p:cNvPr id="3" name="Rectangle 2"/>
          <p:cNvSpPr/>
          <p:nvPr/>
        </p:nvSpPr>
        <p:spPr>
          <a:xfrm>
            <a:off x="762000" y="1066800"/>
            <a:ext cx="7620000" cy="5201424"/>
          </a:xfrm>
          <a:prstGeom prst="rect">
            <a:avLst/>
          </a:prstGeom>
        </p:spPr>
        <p:txBody>
          <a:bodyPr wrap="square">
            <a:spAutoFit/>
          </a:bodyPr>
          <a:lstStyle/>
          <a:p>
            <a:pPr marL="285750" indent="-285750">
              <a:buFont typeface="Arial" pitchFamily="34" charset="0"/>
              <a:buChar char="•"/>
            </a:pPr>
            <a:r>
              <a:rPr lang="en-US" sz="2400" dirty="0" smtClean="0">
                <a:solidFill>
                  <a:schemeClr val="accent3">
                    <a:lumMod val="50000"/>
                  </a:schemeClr>
                </a:solidFill>
              </a:rPr>
              <a:t>For Travel Modeling Want Employment Data With:</a:t>
            </a:r>
          </a:p>
          <a:p>
            <a:pPr marL="742950" lvl="1" indent="-285750">
              <a:buFont typeface="Arial" pitchFamily="34" charset="0"/>
              <a:buChar char="•"/>
            </a:pPr>
            <a:r>
              <a:rPr lang="en-US" dirty="0" smtClean="0">
                <a:solidFill>
                  <a:schemeClr val="accent3">
                    <a:lumMod val="50000"/>
                  </a:schemeClr>
                </a:solidFill>
              </a:rPr>
              <a:t>Accuracy (correct employment/employers)</a:t>
            </a:r>
            <a:endParaRPr lang="en-US" dirty="0">
              <a:solidFill>
                <a:schemeClr val="accent3">
                  <a:lumMod val="50000"/>
                </a:schemeClr>
              </a:solidFill>
            </a:endParaRPr>
          </a:p>
          <a:p>
            <a:pPr marL="742950" lvl="1" indent="-285750">
              <a:buFont typeface="Arial" pitchFamily="34" charset="0"/>
              <a:buChar char="•"/>
            </a:pPr>
            <a:r>
              <a:rPr lang="en-US" dirty="0" smtClean="0">
                <a:solidFill>
                  <a:schemeClr val="accent3">
                    <a:lumMod val="50000"/>
                  </a:schemeClr>
                </a:solidFill>
              </a:rPr>
              <a:t>Completeness (all employment/employers)</a:t>
            </a:r>
            <a:endParaRPr lang="en-US" dirty="0">
              <a:solidFill>
                <a:schemeClr val="accent3">
                  <a:lumMod val="50000"/>
                </a:schemeClr>
              </a:solidFill>
            </a:endParaRPr>
          </a:p>
          <a:p>
            <a:pPr marL="742950" lvl="1" indent="-285750">
              <a:buFont typeface="Arial" pitchFamily="34" charset="0"/>
              <a:buChar char="•"/>
            </a:pPr>
            <a:r>
              <a:rPr lang="en-US" dirty="0" smtClean="0">
                <a:solidFill>
                  <a:schemeClr val="accent3">
                    <a:lumMod val="50000"/>
                  </a:schemeClr>
                </a:solidFill>
              </a:rPr>
              <a:t>Spatial Precision (</a:t>
            </a:r>
            <a:r>
              <a:rPr lang="en-US" dirty="0" err="1" smtClean="0">
                <a:solidFill>
                  <a:schemeClr val="accent3">
                    <a:lumMod val="50000"/>
                  </a:schemeClr>
                </a:solidFill>
              </a:rPr>
              <a:t>geocodable</a:t>
            </a:r>
            <a:r>
              <a:rPr lang="en-US" dirty="0" smtClean="0">
                <a:solidFill>
                  <a:schemeClr val="accent3">
                    <a:lumMod val="50000"/>
                  </a:schemeClr>
                </a:solidFill>
              </a:rPr>
              <a:t> address of individual employers at actual place of business activity)</a:t>
            </a:r>
            <a:endParaRPr lang="en-US" dirty="0">
              <a:solidFill>
                <a:schemeClr val="accent3">
                  <a:lumMod val="50000"/>
                </a:schemeClr>
              </a:solidFill>
            </a:endParaRPr>
          </a:p>
          <a:p>
            <a:pPr marL="742950" lvl="1" indent="-285750">
              <a:buFont typeface="Arial" pitchFamily="34" charset="0"/>
              <a:buChar char="•"/>
            </a:pPr>
            <a:r>
              <a:rPr lang="en-US" dirty="0" smtClean="0">
                <a:solidFill>
                  <a:schemeClr val="accent3">
                    <a:lumMod val="50000"/>
                  </a:schemeClr>
                </a:solidFill>
              </a:rPr>
              <a:t>Temporal Consistency (no defunct businesses, contain new businesses extant on the supposed date of the dataset)</a:t>
            </a:r>
            <a:endParaRPr lang="en-US" dirty="0">
              <a:solidFill>
                <a:schemeClr val="accent3">
                  <a:lumMod val="50000"/>
                </a:schemeClr>
              </a:solidFill>
            </a:endParaRPr>
          </a:p>
          <a:p>
            <a:pPr marL="742950" lvl="1" indent="-285750">
              <a:buFont typeface="Arial" pitchFamily="34" charset="0"/>
              <a:buChar char="•"/>
            </a:pPr>
            <a:r>
              <a:rPr lang="en-US" dirty="0" smtClean="0">
                <a:solidFill>
                  <a:schemeClr val="accent3">
                    <a:lumMod val="50000"/>
                  </a:schemeClr>
                </a:solidFill>
              </a:rPr>
              <a:t>Categorization (correct NAICS or similar)</a:t>
            </a:r>
          </a:p>
          <a:p>
            <a:pPr marL="742950" lvl="1" indent="-285750">
              <a:buFont typeface="Arial" pitchFamily="34" charset="0"/>
              <a:buChar char="•"/>
            </a:pPr>
            <a:r>
              <a:rPr lang="en-US" dirty="0" smtClean="0">
                <a:solidFill>
                  <a:schemeClr val="accent3">
                    <a:lumMod val="50000"/>
                  </a:schemeClr>
                </a:solidFill>
              </a:rPr>
              <a:t>Disaggregate (individual employer records allows data checking, finer TAZ disaggregation and future travel demand models (particularly freight) will include disaggregate attraction end modeling including business synthesizers similar to current household synthesizers)</a:t>
            </a:r>
          </a:p>
          <a:p>
            <a:pPr marL="285750" indent="-285750">
              <a:buFont typeface="Arial" pitchFamily="34" charset="0"/>
              <a:buChar char="•"/>
            </a:pPr>
            <a:endParaRPr lang="en-US" dirty="0">
              <a:solidFill>
                <a:schemeClr val="accent3">
                  <a:lumMod val="50000"/>
                </a:schemeClr>
              </a:solidFill>
            </a:endParaRPr>
          </a:p>
          <a:p>
            <a:pPr marL="285750" indent="-285750">
              <a:buFont typeface="Arial" pitchFamily="34" charset="0"/>
              <a:buChar char="•"/>
            </a:pPr>
            <a:r>
              <a:rPr lang="en-US" sz="2400" dirty="0" smtClean="0">
                <a:solidFill>
                  <a:schemeClr val="accent3">
                    <a:lumMod val="50000"/>
                  </a:schemeClr>
                </a:solidFill>
              </a:rPr>
              <a:t>There Area a Number of Potential Employment Data Sources</a:t>
            </a:r>
            <a:endParaRPr lang="en-US" sz="2400" dirty="0">
              <a:solidFill>
                <a:schemeClr val="accent3">
                  <a:lumMod val="50000"/>
                </a:schemeClr>
              </a:solidFill>
            </a:endParaRPr>
          </a:p>
          <a:p>
            <a:pPr marL="285750" indent="-285750">
              <a:buFont typeface="Arial" pitchFamily="34" charset="0"/>
              <a:buChar char="•"/>
            </a:pPr>
            <a:endParaRPr lang="en-US" sz="2400" dirty="0">
              <a:solidFill>
                <a:schemeClr val="accent3">
                  <a:lumMod val="50000"/>
                </a:schemeClr>
              </a:solidFill>
            </a:endParaRPr>
          </a:p>
          <a:p>
            <a:pPr marL="742950" lvl="1" indent="-285750">
              <a:buFont typeface="Arial" pitchFamily="34" charset="0"/>
              <a:buChar char="•"/>
            </a:pPr>
            <a:endParaRPr lang="en-US" sz="1000" dirty="0" smtClean="0">
              <a:solidFill>
                <a:schemeClr val="accent3">
                  <a:lumMod val="50000"/>
                </a:schemeClr>
              </a:solidFill>
            </a:endParaRPr>
          </a:p>
          <a:p>
            <a:pPr marL="742950" lvl="1" indent="-285750">
              <a:buFont typeface="Arial" pitchFamily="34" charset="0"/>
              <a:buChar char="•"/>
            </a:pPr>
            <a:endParaRPr lang="en-US" sz="1000" dirty="0">
              <a:solidFill>
                <a:schemeClr val="accent3">
                  <a:lumMod val="50000"/>
                </a:schemeClr>
              </a:solidFill>
            </a:endParaRPr>
          </a:p>
        </p:txBody>
      </p:sp>
    </p:spTree>
    <p:extLst>
      <p:ext uri="{BB962C8B-B14F-4D97-AF65-F5344CB8AC3E}">
        <p14:creationId xmlns:p14="http://schemas.microsoft.com/office/powerpoint/2010/main" val="205366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92D050"/>
            </a:gs>
            <a:gs pos="40000">
              <a:schemeClr val="bg2">
                <a:tint val="45000"/>
                <a:shade val="99000"/>
                <a:satMod val="350000"/>
              </a:schemeClr>
            </a:gs>
            <a:gs pos="100000">
              <a:srgbClr val="92D050"/>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Rectangle 1"/>
          <p:cNvSpPr/>
          <p:nvPr/>
        </p:nvSpPr>
        <p:spPr>
          <a:xfrm>
            <a:off x="2286000" y="335846"/>
            <a:ext cx="4572000" cy="584775"/>
          </a:xfrm>
          <a:prstGeom prst="rect">
            <a:avLst/>
          </a:prstGeom>
        </p:spPr>
        <p:txBody>
          <a:bodyPr>
            <a:spAutoFit/>
          </a:bodyPr>
          <a:lstStyle/>
          <a:p>
            <a:pPr algn="ctr"/>
            <a:r>
              <a:rPr lang="en-US" sz="3200" dirty="0" smtClean="0">
                <a:solidFill>
                  <a:schemeClr val="accent3">
                    <a:lumMod val="50000"/>
                  </a:schemeClr>
                </a:solidFill>
              </a:rPr>
              <a:t>Motivation</a:t>
            </a:r>
            <a:endParaRPr lang="en-US" sz="3200" dirty="0">
              <a:solidFill>
                <a:schemeClr val="accent3">
                  <a:lumMod val="50000"/>
                </a:schemeClr>
              </a:solidFill>
            </a:endParaRPr>
          </a:p>
        </p:txBody>
      </p:sp>
      <p:sp>
        <p:nvSpPr>
          <p:cNvPr id="3" name="Rectangle 2"/>
          <p:cNvSpPr/>
          <p:nvPr/>
        </p:nvSpPr>
        <p:spPr>
          <a:xfrm>
            <a:off x="457200" y="936157"/>
            <a:ext cx="8382000" cy="5016758"/>
          </a:xfrm>
          <a:prstGeom prst="rect">
            <a:avLst/>
          </a:prstGeom>
        </p:spPr>
        <p:txBody>
          <a:bodyPr wrap="square">
            <a:spAutoFit/>
          </a:bodyPr>
          <a:lstStyle/>
          <a:p>
            <a:pPr marL="285750" indent="-285750">
              <a:buFont typeface="Arial" pitchFamily="34" charset="0"/>
              <a:buChar char="•"/>
            </a:pPr>
            <a:r>
              <a:rPr lang="en-US" sz="2400" dirty="0" smtClean="0">
                <a:solidFill>
                  <a:schemeClr val="accent3">
                    <a:lumMod val="50000"/>
                  </a:schemeClr>
                </a:solidFill>
              </a:rPr>
              <a:t>QCEW (Quarterly Census of Employment and Wages)</a:t>
            </a:r>
          </a:p>
          <a:p>
            <a:pPr marL="742950" lvl="1" indent="-285750">
              <a:buFont typeface="Arial" pitchFamily="34" charset="0"/>
              <a:buChar char="•"/>
            </a:pPr>
            <a:r>
              <a:rPr lang="en-US" dirty="0" smtClean="0">
                <a:solidFill>
                  <a:schemeClr val="accent3">
                    <a:lumMod val="50000"/>
                  </a:schemeClr>
                </a:solidFill>
              </a:rPr>
              <a:t>Regulatory dataset for Federal unemployment insurance</a:t>
            </a:r>
          </a:p>
          <a:p>
            <a:pPr marL="742950" lvl="1" indent="-285750">
              <a:buFont typeface="Arial" pitchFamily="34" charset="0"/>
              <a:buChar char="•"/>
            </a:pPr>
            <a:r>
              <a:rPr lang="en-US" dirty="0" smtClean="0">
                <a:solidFill>
                  <a:schemeClr val="accent3">
                    <a:lumMod val="50000"/>
                  </a:schemeClr>
                </a:solidFill>
              </a:rPr>
              <a:t>Pros: cheap, regulatory basis implies it is complete and temporally consistent for covered sectors</a:t>
            </a:r>
          </a:p>
          <a:p>
            <a:pPr marL="742950" lvl="1" indent="-285750">
              <a:buFont typeface="Arial" pitchFamily="34" charset="0"/>
              <a:buChar char="•"/>
            </a:pPr>
            <a:r>
              <a:rPr lang="en-US" dirty="0" smtClean="0">
                <a:solidFill>
                  <a:schemeClr val="accent3">
                    <a:lumMod val="50000"/>
                  </a:schemeClr>
                </a:solidFill>
              </a:rPr>
              <a:t>Cons: confidentiality restrictions, uncovered sectors for those exempt from Federal unemployment insurance laws (sole proprietors, small farms, railroads, military, small non-profits, student workers, elected officials etc.), sub-county </a:t>
            </a:r>
            <a:r>
              <a:rPr lang="en-US" dirty="0" smtClean="0">
                <a:solidFill>
                  <a:schemeClr val="accent3">
                    <a:lumMod val="50000"/>
                  </a:schemeClr>
                </a:solidFill>
              </a:rPr>
              <a:t>location must be geocoded by user </a:t>
            </a:r>
            <a:r>
              <a:rPr lang="en-US" dirty="0" smtClean="0">
                <a:solidFill>
                  <a:schemeClr val="accent3">
                    <a:lumMod val="50000"/>
                  </a:schemeClr>
                </a:solidFill>
              </a:rPr>
              <a:t>from mailing addresses </a:t>
            </a:r>
            <a:r>
              <a:rPr lang="en-US" dirty="0" smtClean="0">
                <a:solidFill>
                  <a:schemeClr val="accent3">
                    <a:lumMod val="50000"/>
                  </a:schemeClr>
                </a:solidFill>
              </a:rPr>
              <a:t>(regulations only require correct county and ability to mail a bill), single site reporting for multi-site businesses, government particularly poor</a:t>
            </a:r>
          </a:p>
          <a:p>
            <a:pPr marL="742950" lvl="1" indent="-285750">
              <a:buFont typeface="Arial" pitchFamily="34" charset="0"/>
              <a:buChar char="•"/>
            </a:pPr>
            <a:endParaRPr lang="en-US" dirty="0" smtClean="0">
              <a:solidFill>
                <a:schemeClr val="accent3">
                  <a:lumMod val="50000"/>
                </a:schemeClr>
              </a:solidFill>
            </a:endParaRPr>
          </a:p>
          <a:p>
            <a:pPr marL="285750" indent="-285750">
              <a:buFont typeface="Arial" pitchFamily="34" charset="0"/>
              <a:buChar char="•"/>
            </a:pPr>
            <a:r>
              <a:rPr lang="en-US" sz="2400" dirty="0">
                <a:solidFill>
                  <a:schemeClr val="accent3">
                    <a:lumMod val="50000"/>
                  </a:schemeClr>
                </a:solidFill>
              </a:rPr>
              <a:t>BEA (Bureau of Economic Analysis</a:t>
            </a:r>
            <a:r>
              <a:rPr lang="en-US" sz="2400" dirty="0" smtClean="0">
                <a:solidFill>
                  <a:schemeClr val="accent3">
                    <a:lumMod val="50000"/>
                  </a:schemeClr>
                </a:solidFill>
              </a:rPr>
              <a:t>)</a:t>
            </a:r>
          </a:p>
          <a:p>
            <a:pPr marL="742950" lvl="1" indent="-285750">
              <a:buFont typeface="Arial" pitchFamily="34" charset="0"/>
              <a:buChar char="•"/>
            </a:pPr>
            <a:r>
              <a:rPr lang="en-US" dirty="0" smtClean="0">
                <a:solidFill>
                  <a:schemeClr val="accent3">
                    <a:lumMod val="50000"/>
                  </a:schemeClr>
                </a:solidFill>
              </a:rPr>
              <a:t>Dataset maintained by Federal Government for Macro-Economic Analysis</a:t>
            </a:r>
          </a:p>
          <a:p>
            <a:pPr marL="742950" lvl="1" indent="-285750">
              <a:buFont typeface="Arial" pitchFamily="34" charset="0"/>
              <a:buChar char="•"/>
            </a:pPr>
            <a:r>
              <a:rPr lang="en-US" dirty="0" smtClean="0">
                <a:solidFill>
                  <a:schemeClr val="accent3">
                    <a:lumMod val="50000"/>
                  </a:schemeClr>
                </a:solidFill>
              </a:rPr>
              <a:t>Pros: based on QCEW but enhanced with other administrative sources such as income tax data to provide complete and temporally consistent data</a:t>
            </a:r>
          </a:p>
          <a:p>
            <a:pPr marL="742950" lvl="1" indent="-285750">
              <a:buFont typeface="Arial" pitchFamily="34" charset="0"/>
              <a:buChar char="•"/>
            </a:pPr>
            <a:r>
              <a:rPr lang="en-US" dirty="0" smtClean="0">
                <a:solidFill>
                  <a:schemeClr val="accent3">
                    <a:lumMod val="50000"/>
                  </a:schemeClr>
                </a:solidFill>
              </a:rPr>
              <a:t>Cons: Only aggregate county level data available</a:t>
            </a:r>
            <a:endParaRPr lang="en-US" dirty="0">
              <a:solidFill>
                <a:schemeClr val="accent3">
                  <a:lumMod val="50000"/>
                </a:schemeClr>
              </a:solidFill>
            </a:endParaRPr>
          </a:p>
          <a:p>
            <a:pPr marL="742950" lvl="1" indent="-285750">
              <a:buFont typeface="Arial" pitchFamily="34" charset="0"/>
              <a:buChar char="•"/>
            </a:pPr>
            <a:endParaRPr lang="en-US" sz="2000" dirty="0" smtClean="0">
              <a:solidFill>
                <a:schemeClr val="accent3">
                  <a:lumMod val="50000"/>
                </a:schemeClr>
              </a:solidFill>
            </a:endParaRPr>
          </a:p>
        </p:txBody>
      </p:sp>
    </p:spTree>
    <p:extLst>
      <p:ext uri="{BB962C8B-B14F-4D97-AF65-F5344CB8AC3E}">
        <p14:creationId xmlns:p14="http://schemas.microsoft.com/office/powerpoint/2010/main" val="2150287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92D050"/>
            </a:gs>
            <a:gs pos="40000">
              <a:schemeClr val="bg2">
                <a:tint val="45000"/>
                <a:shade val="99000"/>
                <a:satMod val="350000"/>
              </a:schemeClr>
            </a:gs>
            <a:gs pos="100000">
              <a:srgbClr val="92D050"/>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Rectangle 1"/>
          <p:cNvSpPr/>
          <p:nvPr/>
        </p:nvSpPr>
        <p:spPr>
          <a:xfrm>
            <a:off x="2286000" y="335846"/>
            <a:ext cx="4572000" cy="584775"/>
          </a:xfrm>
          <a:prstGeom prst="rect">
            <a:avLst/>
          </a:prstGeom>
        </p:spPr>
        <p:txBody>
          <a:bodyPr>
            <a:spAutoFit/>
          </a:bodyPr>
          <a:lstStyle/>
          <a:p>
            <a:pPr algn="ctr"/>
            <a:r>
              <a:rPr lang="en-US" sz="3200" dirty="0" smtClean="0">
                <a:solidFill>
                  <a:schemeClr val="accent3">
                    <a:lumMod val="50000"/>
                  </a:schemeClr>
                </a:solidFill>
              </a:rPr>
              <a:t>Motivation</a:t>
            </a:r>
            <a:endParaRPr lang="en-US" sz="3200" dirty="0">
              <a:solidFill>
                <a:schemeClr val="accent3">
                  <a:lumMod val="50000"/>
                </a:schemeClr>
              </a:solidFill>
            </a:endParaRPr>
          </a:p>
        </p:txBody>
      </p:sp>
      <p:sp>
        <p:nvSpPr>
          <p:cNvPr id="3" name="Rectangle 2"/>
          <p:cNvSpPr/>
          <p:nvPr/>
        </p:nvSpPr>
        <p:spPr>
          <a:xfrm>
            <a:off x="457200" y="936157"/>
            <a:ext cx="8382000" cy="5940088"/>
          </a:xfrm>
          <a:prstGeom prst="rect">
            <a:avLst/>
          </a:prstGeom>
        </p:spPr>
        <p:txBody>
          <a:bodyPr wrap="square">
            <a:spAutoFit/>
          </a:bodyPr>
          <a:lstStyle/>
          <a:p>
            <a:pPr marL="285750" indent="-285750">
              <a:buFont typeface="Arial" pitchFamily="34" charset="0"/>
              <a:buChar char="•"/>
            </a:pPr>
            <a:r>
              <a:rPr lang="en-US" sz="2400" dirty="0" smtClean="0">
                <a:solidFill>
                  <a:schemeClr val="accent3">
                    <a:lumMod val="50000"/>
                  </a:schemeClr>
                </a:solidFill>
              </a:rPr>
              <a:t>LEHD (Longitudinal Employer-Household Dynamics)</a:t>
            </a:r>
          </a:p>
          <a:p>
            <a:pPr marL="742950" lvl="1" indent="-285750">
              <a:buFont typeface="Arial" pitchFamily="34" charset="0"/>
              <a:buChar char="•"/>
            </a:pPr>
            <a:r>
              <a:rPr lang="en-US" dirty="0" smtClean="0">
                <a:solidFill>
                  <a:schemeClr val="accent3">
                    <a:lumMod val="50000"/>
                  </a:schemeClr>
                </a:solidFill>
              </a:rPr>
              <a:t>Census Bureau product based on QCEW and linked with ACS data</a:t>
            </a:r>
          </a:p>
          <a:p>
            <a:pPr marL="742950" lvl="1" indent="-285750">
              <a:buFont typeface="Arial" pitchFamily="34" charset="0"/>
              <a:buChar char="•"/>
            </a:pPr>
            <a:r>
              <a:rPr lang="en-US" dirty="0" smtClean="0">
                <a:solidFill>
                  <a:schemeClr val="accent3">
                    <a:lumMod val="50000"/>
                  </a:schemeClr>
                </a:solidFill>
              </a:rPr>
              <a:t>Pros: Same pros as other QCEW based sources, </a:t>
            </a:r>
            <a:r>
              <a:rPr lang="en-US" dirty="0" smtClean="0">
                <a:solidFill>
                  <a:schemeClr val="accent3">
                    <a:lumMod val="50000"/>
                  </a:schemeClr>
                </a:solidFill>
              </a:rPr>
              <a:t>no </a:t>
            </a:r>
            <a:r>
              <a:rPr lang="en-US" dirty="0" smtClean="0">
                <a:solidFill>
                  <a:schemeClr val="accent3">
                    <a:lumMod val="50000"/>
                  </a:schemeClr>
                </a:solidFill>
              </a:rPr>
              <a:t>confidentiality restrictions </a:t>
            </a:r>
            <a:r>
              <a:rPr lang="en-US" dirty="0" smtClean="0">
                <a:solidFill>
                  <a:schemeClr val="accent3">
                    <a:lumMod val="50000"/>
                  </a:schemeClr>
                </a:solidFill>
              </a:rPr>
              <a:t>or costs</a:t>
            </a:r>
            <a:r>
              <a:rPr lang="en-US" dirty="0" smtClean="0">
                <a:solidFill>
                  <a:schemeClr val="accent3">
                    <a:lumMod val="50000"/>
                  </a:schemeClr>
                </a:solidFill>
              </a:rPr>
              <a:t>, </a:t>
            </a:r>
            <a:r>
              <a:rPr lang="en-US" dirty="0" smtClean="0">
                <a:solidFill>
                  <a:schemeClr val="accent3">
                    <a:lumMod val="50000"/>
                  </a:schemeClr>
                </a:solidFill>
              </a:rPr>
              <a:t>in addition dataset provides linkages between employee residences and employer locations</a:t>
            </a:r>
          </a:p>
          <a:p>
            <a:pPr marL="742950" lvl="1" indent="-285750">
              <a:buFont typeface="Arial" pitchFamily="34" charset="0"/>
              <a:buChar char="•"/>
            </a:pPr>
            <a:r>
              <a:rPr lang="en-US" dirty="0" smtClean="0">
                <a:solidFill>
                  <a:schemeClr val="accent3">
                    <a:lumMod val="50000"/>
                  </a:schemeClr>
                </a:solidFill>
              </a:rPr>
              <a:t>Cons: </a:t>
            </a:r>
            <a:r>
              <a:rPr lang="en-US" dirty="0">
                <a:solidFill>
                  <a:schemeClr val="accent3">
                    <a:lumMod val="50000"/>
                  </a:schemeClr>
                </a:solidFill>
              </a:rPr>
              <a:t>Same pros as other QCEW based sources, </a:t>
            </a:r>
            <a:r>
              <a:rPr lang="en-US" dirty="0" smtClean="0">
                <a:solidFill>
                  <a:schemeClr val="accent3">
                    <a:lumMod val="50000"/>
                  </a:schemeClr>
                </a:solidFill>
              </a:rPr>
              <a:t>plus no employer records only aggregate employment, Census Bureau masking, a PUMS-like product for employment would alleviate some of this constraint</a:t>
            </a:r>
          </a:p>
          <a:p>
            <a:pPr marL="742950" lvl="1" indent="-285750">
              <a:buFont typeface="Arial" pitchFamily="34" charset="0"/>
              <a:buChar char="•"/>
            </a:pPr>
            <a:endParaRPr lang="en-US" dirty="0" smtClean="0">
              <a:solidFill>
                <a:schemeClr val="accent3">
                  <a:lumMod val="50000"/>
                </a:schemeClr>
              </a:solidFill>
            </a:endParaRPr>
          </a:p>
          <a:p>
            <a:pPr marL="285750" indent="-285750">
              <a:buFont typeface="Arial" pitchFamily="34" charset="0"/>
              <a:buChar char="•"/>
            </a:pPr>
            <a:r>
              <a:rPr lang="en-US" sz="2400" dirty="0" smtClean="0">
                <a:solidFill>
                  <a:schemeClr val="accent3">
                    <a:lumMod val="50000"/>
                  </a:schemeClr>
                </a:solidFill>
              </a:rPr>
              <a:t>Private Sources (</a:t>
            </a:r>
            <a:r>
              <a:rPr lang="en-US" sz="2400" dirty="0" err="1" smtClean="0">
                <a:solidFill>
                  <a:schemeClr val="accent3">
                    <a:lumMod val="50000"/>
                  </a:schemeClr>
                </a:solidFill>
              </a:rPr>
              <a:t>InfoGroup’s</a:t>
            </a:r>
            <a:r>
              <a:rPr lang="en-US" sz="2400" dirty="0" smtClean="0">
                <a:solidFill>
                  <a:schemeClr val="accent3">
                    <a:lumMod val="50000"/>
                  </a:schemeClr>
                </a:solidFill>
              </a:rPr>
              <a:t> </a:t>
            </a:r>
            <a:r>
              <a:rPr lang="en-US" sz="2400" dirty="0" err="1" smtClean="0">
                <a:solidFill>
                  <a:schemeClr val="accent3">
                    <a:lumMod val="50000"/>
                  </a:schemeClr>
                </a:solidFill>
              </a:rPr>
              <a:t>InfoUSA</a:t>
            </a:r>
            <a:r>
              <a:rPr lang="en-US" sz="2400" dirty="0" smtClean="0">
                <a:solidFill>
                  <a:schemeClr val="accent3">
                    <a:lumMod val="50000"/>
                  </a:schemeClr>
                </a:solidFill>
              </a:rPr>
              <a:t>/</a:t>
            </a:r>
            <a:r>
              <a:rPr lang="en-US" sz="2400" dirty="0" err="1" smtClean="0">
                <a:solidFill>
                  <a:schemeClr val="accent3">
                    <a:lumMod val="50000"/>
                  </a:schemeClr>
                </a:solidFill>
              </a:rPr>
              <a:t>ReferenceUSA</a:t>
            </a:r>
            <a:r>
              <a:rPr lang="en-US" sz="2400" dirty="0" smtClean="0">
                <a:solidFill>
                  <a:schemeClr val="accent3">
                    <a:lumMod val="50000"/>
                  </a:schemeClr>
                </a:solidFill>
              </a:rPr>
              <a:t>, Dun &amp; Bradstreet’s Global Commercial Database etc.)</a:t>
            </a:r>
          </a:p>
          <a:p>
            <a:pPr marL="742950" lvl="1" indent="-285750">
              <a:buFont typeface="Arial" pitchFamily="34" charset="0"/>
              <a:buChar char="•"/>
            </a:pPr>
            <a:r>
              <a:rPr lang="en-US" dirty="0" smtClean="0">
                <a:solidFill>
                  <a:schemeClr val="accent3">
                    <a:lumMod val="50000"/>
                  </a:schemeClr>
                </a:solidFill>
              </a:rPr>
              <a:t>Several firms assemble employment data, primarily for resale for business marketing purposes,  they use </a:t>
            </a:r>
            <a:r>
              <a:rPr lang="en-US" dirty="0">
                <a:solidFill>
                  <a:schemeClr val="accent3">
                    <a:lumMod val="50000"/>
                  </a:schemeClr>
                </a:solidFill>
              </a:rPr>
              <a:t>phone directories and other publicly available sources and then </a:t>
            </a:r>
            <a:r>
              <a:rPr lang="en-US" dirty="0" smtClean="0">
                <a:solidFill>
                  <a:schemeClr val="accent3">
                    <a:lumMod val="50000"/>
                  </a:schemeClr>
                </a:solidFill>
              </a:rPr>
              <a:t>enhance </a:t>
            </a:r>
            <a:r>
              <a:rPr lang="en-US" dirty="0">
                <a:solidFill>
                  <a:schemeClr val="accent3">
                    <a:lumMod val="50000"/>
                  </a:schemeClr>
                </a:solidFill>
              </a:rPr>
              <a:t>and </a:t>
            </a:r>
            <a:r>
              <a:rPr lang="en-US" dirty="0" smtClean="0">
                <a:solidFill>
                  <a:schemeClr val="accent3">
                    <a:lumMod val="50000"/>
                  </a:schemeClr>
                </a:solidFill>
              </a:rPr>
              <a:t>verify it with </a:t>
            </a:r>
            <a:r>
              <a:rPr lang="en-US" dirty="0">
                <a:solidFill>
                  <a:schemeClr val="accent3">
                    <a:lumMod val="50000"/>
                  </a:schemeClr>
                </a:solidFill>
              </a:rPr>
              <a:t>their staff</a:t>
            </a:r>
          </a:p>
          <a:p>
            <a:pPr marL="742950" lvl="1" indent="-285750">
              <a:buFont typeface="Arial" pitchFamily="34" charset="0"/>
              <a:buChar char="•"/>
            </a:pPr>
            <a:r>
              <a:rPr lang="en-US" dirty="0" smtClean="0">
                <a:solidFill>
                  <a:schemeClr val="accent3">
                    <a:lumMod val="50000"/>
                  </a:schemeClr>
                </a:solidFill>
              </a:rPr>
              <a:t>Pros: Good spatial precision, few of the multi-site problems in QCEW, reasonably complete</a:t>
            </a:r>
          </a:p>
          <a:p>
            <a:pPr marL="742950" lvl="1" indent="-285750">
              <a:buFont typeface="Arial" pitchFamily="34" charset="0"/>
              <a:buChar char="•"/>
            </a:pPr>
            <a:r>
              <a:rPr lang="en-US" dirty="0" smtClean="0">
                <a:solidFill>
                  <a:schemeClr val="accent3">
                    <a:lumMod val="50000"/>
                  </a:schemeClr>
                </a:solidFill>
              </a:rPr>
              <a:t>Cons: Cost, lack of regulatory basis means incompleteness is ill-defined, temporal consistency is poor because primary purpose of dataset makes it more likely that defunct businesses are retained</a:t>
            </a:r>
          </a:p>
          <a:p>
            <a:pPr marL="742950" lvl="1" indent="-285750">
              <a:buFont typeface="Arial" pitchFamily="34" charset="0"/>
              <a:buChar char="•"/>
            </a:pPr>
            <a:endParaRPr lang="en-US" sz="2000" dirty="0" smtClean="0">
              <a:solidFill>
                <a:schemeClr val="accent3">
                  <a:lumMod val="50000"/>
                </a:schemeClr>
              </a:solidFill>
            </a:endParaRPr>
          </a:p>
        </p:txBody>
      </p:sp>
    </p:spTree>
    <p:extLst>
      <p:ext uri="{BB962C8B-B14F-4D97-AF65-F5344CB8AC3E}">
        <p14:creationId xmlns:p14="http://schemas.microsoft.com/office/powerpoint/2010/main" val="3512029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rgbClr val="92D050"/>
            </a:gs>
            <a:gs pos="40000">
              <a:schemeClr val="bg2">
                <a:tint val="45000"/>
                <a:shade val="99000"/>
                <a:satMod val="350000"/>
              </a:schemeClr>
            </a:gs>
            <a:gs pos="100000">
              <a:srgbClr val="92D050"/>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Rectangle 1"/>
          <p:cNvSpPr/>
          <p:nvPr/>
        </p:nvSpPr>
        <p:spPr>
          <a:xfrm>
            <a:off x="2286000" y="335846"/>
            <a:ext cx="4572000" cy="584775"/>
          </a:xfrm>
          <a:prstGeom prst="rect">
            <a:avLst/>
          </a:prstGeom>
        </p:spPr>
        <p:txBody>
          <a:bodyPr>
            <a:spAutoFit/>
          </a:bodyPr>
          <a:lstStyle/>
          <a:p>
            <a:pPr algn="ctr"/>
            <a:r>
              <a:rPr lang="en-US" sz="3200" dirty="0" smtClean="0">
                <a:solidFill>
                  <a:schemeClr val="accent3">
                    <a:lumMod val="50000"/>
                  </a:schemeClr>
                </a:solidFill>
              </a:rPr>
              <a:t>Motivation</a:t>
            </a:r>
            <a:endParaRPr lang="en-US" sz="3200" dirty="0">
              <a:solidFill>
                <a:schemeClr val="accent3">
                  <a:lumMod val="50000"/>
                </a:schemeClr>
              </a:solidFill>
            </a:endParaRPr>
          </a:p>
        </p:txBody>
      </p:sp>
      <p:sp>
        <p:nvSpPr>
          <p:cNvPr id="5" name="Rectangle 4"/>
          <p:cNvSpPr/>
          <p:nvPr/>
        </p:nvSpPr>
        <p:spPr>
          <a:xfrm>
            <a:off x="457200" y="936157"/>
            <a:ext cx="8382000" cy="5170646"/>
          </a:xfrm>
          <a:prstGeom prst="rect">
            <a:avLst/>
          </a:prstGeom>
        </p:spPr>
        <p:txBody>
          <a:bodyPr wrap="square">
            <a:spAutoFit/>
          </a:bodyPr>
          <a:lstStyle/>
          <a:p>
            <a:pPr marL="342900" indent="-342900">
              <a:buFont typeface="Arial" pitchFamily="34" charset="0"/>
              <a:buChar char="•"/>
            </a:pPr>
            <a:r>
              <a:rPr lang="en-US" sz="2000" dirty="0">
                <a:solidFill>
                  <a:schemeClr val="accent3">
                    <a:lumMod val="50000"/>
                  </a:schemeClr>
                </a:solidFill>
              </a:rPr>
              <a:t>Since 2000 ODOT has utilized </a:t>
            </a:r>
            <a:r>
              <a:rPr lang="en-US" sz="2000" dirty="0" smtClean="0">
                <a:solidFill>
                  <a:schemeClr val="accent3">
                    <a:lumMod val="50000"/>
                  </a:schemeClr>
                </a:solidFill>
              </a:rPr>
              <a:t>QCEW as </a:t>
            </a:r>
            <a:r>
              <a:rPr lang="en-US" sz="2000" dirty="0">
                <a:solidFill>
                  <a:schemeClr val="accent3">
                    <a:lumMod val="50000"/>
                  </a:schemeClr>
                </a:solidFill>
              </a:rPr>
              <a:t>its primary source of employment </a:t>
            </a:r>
            <a:r>
              <a:rPr lang="en-US" sz="2000" dirty="0" smtClean="0">
                <a:solidFill>
                  <a:schemeClr val="accent3">
                    <a:lumMod val="50000"/>
                  </a:schemeClr>
                </a:solidFill>
              </a:rPr>
              <a:t>data, confidentiality requirements mean model employment data can’t be given out freely creating some logistical issues with the models and consultant contracts, also the latest confidentiality agreement includes stricter personal liability making some hesitant to sign</a:t>
            </a:r>
          </a:p>
          <a:p>
            <a:pPr marL="342900" indent="-342900">
              <a:buFont typeface="Arial" pitchFamily="34" charset="0"/>
              <a:buChar char="•"/>
            </a:pPr>
            <a:endParaRPr lang="en-US" sz="2000" dirty="0" smtClean="0">
              <a:solidFill>
                <a:schemeClr val="accent3">
                  <a:lumMod val="50000"/>
                </a:schemeClr>
              </a:solidFill>
            </a:endParaRPr>
          </a:p>
          <a:p>
            <a:pPr marL="342900" indent="-342900">
              <a:buFont typeface="Arial" pitchFamily="34" charset="0"/>
              <a:buChar char="•"/>
            </a:pPr>
            <a:r>
              <a:rPr lang="en-US" sz="2000" dirty="0" smtClean="0">
                <a:solidFill>
                  <a:schemeClr val="accent3">
                    <a:lumMod val="50000"/>
                  </a:schemeClr>
                </a:solidFill>
              </a:rPr>
              <a:t>Ohio library system has a license for </a:t>
            </a:r>
            <a:r>
              <a:rPr lang="en-US" sz="2000" dirty="0" err="1" smtClean="0">
                <a:solidFill>
                  <a:schemeClr val="accent3">
                    <a:lumMod val="50000"/>
                  </a:schemeClr>
                </a:solidFill>
              </a:rPr>
              <a:t>Infogroups’s</a:t>
            </a:r>
            <a:r>
              <a:rPr lang="en-US" sz="2000" dirty="0" smtClean="0">
                <a:solidFill>
                  <a:schemeClr val="accent3">
                    <a:lumMod val="50000"/>
                  </a:schemeClr>
                </a:solidFill>
              </a:rPr>
              <a:t> </a:t>
            </a:r>
            <a:r>
              <a:rPr lang="en-US" sz="2000" dirty="0" err="1" smtClean="0">
                <a:solidFill>
                  <a:schemeClr val="accent3">
                    <a:lumMod val="50000"/>
                  </a:schemeClr>
                </a:solidFill>
              </a:rPr>
              <a:t>ReferenceUSA</a:t>
            </a:r>
            <a:r>
              <a:rPr lang="en-US" sz="2000" dirty="0">
                <a:solidFill>
                  <a:schemeClr val="accent3">
                    <a:lumMod val="50000"/>
                  </a:schemeClr>
                </a:solidFill>
              </a:rPr>
              <a:t>,</a:t>
            </a:r>
            <a:r>
              <a:rPr lang="en-US" sz="2000" dirty="0" smtClean="0">
                <a:solidFill>
                  <a:schemeClr val="accent3">
                    <a:lumMod val="50000"/>
                  </a:schemeClr>
                </a:solidFill>
              </a:rPr>
              <a:t> allowing state agencies to query 50 records at a time, based on this data, ODOT also received a small area sample of their </a:t>
            </a:r>
            <a:r>
              <a:rPr lang="en-US" sz="2000" dirty="0" err="1" smtClean="0">
                <a:solidFill>
                  <a:schemeClr val="accent3">
                    <a:lumMod val="50000"/>
                  </a:schemeClr>
                </a:solidFill>
              </a:rPr>
              <a:t>InfoUSA</a:t>
            </a:r>
            <a:r>
              <a:rPr lang="en-US" sz="2000" dirty="0" smtClean="0">
                <a:solidFill>
                  <a:schemeClr val="accent3">
                    <a:lumMod val="50000"/>
                  </a:schemeClr>
                </a:solidFill>
              </a:rPr>
              <a:t> database for this study</a:t>
            </a:r>
          </a:p>
          <a:p>
            <a:pPr marL="342900" indent="-342900">
              <a:buFont typeface="Arial" pitchFamily="34" charset="0"/>
              <a:buChar char="•"/>
            </a:pPr>
            <a:endParaRPr lang="en-US" sz="2000" dirty="0" smtClean="0">
              <a:solidFill>
                <a:schemeClr val="accent3">
                  <a:lumMod val="50000"/>
                </a:schemeClr>
              </a:solidFill>
            </a:endParaRPr>
          </a:p>
          <a:p>
            <a:pPr marL="342900" indent="-342900">
              <a:buFont typeface="Arial" pitchFamily="34" charset="0"/>
              <a:buChar char="•"/>
            </a:pPr>
            <a:r>
              <a:rPr lang="en-US" sz="2000" dirty="0" smtClean="0">
                <a:solidFill>
                  <a:schemeClr val="accent3">
                    <a:lumMod val="50000"/>
                  </a:schemeClr>
                </a:solidFill>
              </a:rPr>
              <a:t>ODOT Economic Development and Planning Offices also recently purchased two separate version of the Dun and Bradstreet database for their own purposes (largely due to QCEW confidentiality limits)</a:t>
            </a:r>
          </a:p>
          <a:p>
            <a:pPr marL="342900" indent="-342900">
              <a:buFont typeface="Arial" pitchFamily="34" charset="0"/>
              <a:buChar char="•"/>
            </a:pPr>
            <a:endParaRPr lang="en-US" sz="2000" dirty="0" smtClean="0">
              <a:solidFill>
                <a:schemeClr val="accent3">
                  <a:lumMod val="50000"/>
                </a:schemeClr>
              </a:solidFill>
            </a:endParaRPr>
          </a:p>
          <a:p>
            <a:pPr marL="342900" indent="-342900">
              <a:buFont typeface="Arial" pitchFamily="34" charset="0"/>
              <a:buChar char="•"/>
            </a:pPr>
            <a:r>
              <a:rPr lang="en-US" sz="2000" dirty="0" smtClean="0">
                <a:solidFill>
                  <a:schemeClr val="accent3">
                    <a:lumMod val="50000"/>
                  </a:schemeClr>
                </a:solidFill>
              </a:rPr>
              <a:t>Taken with the public availability of LEHD and BEA data this provided an opportunity and need for ODOT to compare and contrast data sources</a:t>
            </a:r>
            <a:endParaRPr lang="en-US" sz="2000" dirty="0">
              <a:solidFill>
                <a:schemeClr val="accent3">
                  <a:lumMod val="50000"/>
                </a:schemeClr>
              </a:solidFill>
            </a:endParaRPr>
          </a:p>
          <a:p>
            <a:endParaRPr lang="en-US" sz="1000" dirty="0"/>
          </a:p>
        </p:txBody>
      </p:sp>
    </p:spTree>
    <p:extLst>
      <p:ext uri="{BB962C8B-B14F-4D97-AF65-F5344CB8AC3E}">
        <p14:creationId xmlns:p14="http://schemas.microsoft.com/office/powerpoint/2010/main" val="2005743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rgbClr val="92D050"/>
            </a:gs>
            <a:gs pos="40000">
              <a:schemeClr val="bg2">
                <a:tint val="45000"/>
                <a:shade val="99000"/>
                <a:satMod val="350000"/>
              </a:schemeClr>
            </a:gs>
            <a:gs pos="100000">
              <a:srgbClr val="92D050"/>
            </a:gs>
          </a:gsLst>
          <a:path path="circle">
            <a:fillToRect l="50000" t="-80000" r="50000" b="180000"/>
          </a:path>
        </a:gradFill>
        <a:effectLst/>
      </p:bgPr>
    </p:bg>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4193860813"/>
              </p:ext>
            </p:extLst>
          </p:nvPr>
        </p:nvGraphicFramePr>
        <p:xfrm>
          <a:off x="3886200" y="3429000"/>
          <a:ext cx="5105400" cy="301103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Table 1"/>
          <p:cNvGraphicFramePr>
            <a:graphicFrameLocks noGrp="1"/>
          </p:cNvGraphicFramePr>
          <p:nvPr>
            <p:extLst>
              <p:ext uri="{D42A27DB-BD31-4B8C-83A1-F6EECF244321}">
                <p14:modId xmlns:p14="http://schemas.microsoft.com/office/powerpoint/2010/main" val="1584863251"/>
              </p:ext>
            </p:extLst>
          </p:nvPr>
        </p:nvGraphicFramePr>
        <p:xfrm>
          <a:off x="4800600" y="1295400"/>
          <a:ext cx="3581400" cy="1752600"/>
        </p:xfrm>
        <a:graphic>
          <a:graphicData uri="http://schemas.openxmlformats.org/drawingml/2006/table">
            <a:tbl>
              <a:tblPr>
                <a:tableStyleId>{5C22544A-7EE6-4342-B048-85BDC9FD1C3A}</a:tableStyleId>
              </a:tblPr>
              <a:tblGrid>
                <a:gridCol w="1788667"/>
                <a:gridCol w="817096"/>
                <a:gridCol w="975637"/>
              </a:tblGrid>
              <a:tr h="292100">
                <a:tc>
                  <a:txBody>
                    <a:bodyPr/>
                    <a:lstStyle/>
                    <a:p>
                      <a:pPr algn="l" fontAlgn="b"/>
                      <a:r>
                        <a:rPr lang="en-US" sz="1400" u="none" strike="noStrike" dirty="0">
                          <a:effectLst/>
                        </a:rPr>
                        <a:t>Total Employment</a:t>
                      </a:r>
                      <a:endParaRPr lang="en-US" sz="1400" b="1" i="0" u="none" strike="noStrike" dirty="0">
                        <a:solidFill>
                          <a:srgbClr val="000000"/>
                        </a:solidFill>
                        <a:effectLst/>
                        <a:latin typeface="Calibri"/>
                      </a:endParaRPr>
                    </a:p>
                  </a:txBody>
                  <a:tcPr marL="9525" marR="9525" marT="9525" marB="0" anchor="b"/>
                </a:tc>
                <a:tc>
                  <a:txBody>
                    <a:bodyPr/>
                    <a:lstStyle/>
                    <a:p>
                      <a:pPr algn="l" fontAlgn="b"/>
                      <a:endParaRPr lang="en-US" sz="1400" b="0" i="0" u="none" strike="noStrike" dirty="0">
                        <a:solidFill>
                          <a:srgbClr val="000000"/>
                        </a:solidFill>
                        <a:effectLst/>
                        <a:latin typeface="Calibri"/>
                      </a:endParaRPr>
                    </a:p>
                  </a:txBody>
                  <a:tcPr marL="9525" marR="9525" marT="9525" marB="0" anchor="b"/>
                </a:tc>
                <a:tc>
                  <a:txBody>
                    <a:bodyPr/>
                    <a:lstStyle/>
                    <a:p>
                      <a:pPr algn="l" fontAlgn="b"/>
                      <a:endParaRPr lang="en-US" sz="1400" b="0" i="0" u="none" strike="noStrike" dirty="0">
                        <a:solidFill>
                          <a:srgbClr val="000000"/>
                        </a:solidFill>
                        <a:effectLst/>
                        <a:latin typeface="Calibri"/>
                      </a:endParaRPr>
                    </a:p>
                  </a:txBody>
                  <a:tcPr marL="9525" marR="9525" marT="9525" marB="0" anchor="b"/>
                </a:tc>
              </a:tr>
              <a:tr h="292100">
                <a:tc>
                  <a:txBody>
                    <a:bodyPr/>
                    <a:lstStyle/>
                    <a:p>
                      <a:pPr algn="l" fontAlgn="b"/>
                      <a:r>
                        <a:rPr lang="en-US" sz="1400" u="none" strike="noStrike" dirty="0">
                          <a:effectLst/>
                        </a:rPr>
                        <a:t> </a:t>
                      </a:r>
                      <a:endParaRPr lang="en-US" sz="1400" b="0" i="0" u="none" strike="noStrike" dirty="0">
                        <a:solidFill>
                          <a:srgbClr val="000000"/>
                        </a:solidFill>
                        <a:effectLst/>
                        <a:latin typeface="Calibri"/>
                      </a:endParaRPr>
                    </a:p>
                  </a:txBody>
                  <a:tcPr marL="9525" marR="9525" marT="9525" marB="0" anchor="b"/>
                </a:tc>
                <a:tc>
                  <a:txBody>
                    <a:bodyPr/>
                    <a:lstStyle/>
                    <a:p>
                      <a:pPr algn="l" fontAlgn="b"/>
                      <a:r>
                        <a:rPr lang="en-US" sz="1400" u="none" strike="noStrike">
                          <a:effectLst/>
                        </a:rPr>
                        <a:t>Employees</a:t>
                      </a:r>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a:effectLst/>
                        </a:rPr>
                        <a:t>Percent</a:t>
                      </a:r>
                      <a:endParaRPr lang="en-US" sz="1400" b="0" i="0" u="none" strike="noStrike">
                        <a:solidFill>
                          <a:srgbClr val="000000"/>
                        </a:solidFill>
                        <a:effectLst/>
                        <a:latin typeface="Calibri"/>
                      </a:endParaRPr>
                    </a:p>
                  </a:txBody>
                  <a:tcPr marL="9525" marR="9525" marT="9525" marB="0" anchor="b"/>
                </a:tc>
              </a:tr>
              <a:tr h="292100">
                <a:tc>
                  <a:txBody>
                    <a:bodyPr/>
                    <a:lstStyle/>
                    <a:p>
                      <a:pPr algn="l" fontAlgn="b"/>
                      <a:r>
                        <a:rPr lang="en-US" sz="1400" u="none" strike="noStrike" dirty="0">
                          <a:effectLst/>
                        </a:rPr>
                        <a:t>QCEW Geocoded</a:t>
                      </a:r>
                      <a:endParaRPr lang="en-US" sz="1400" b="0" i="0" u="none" strike="noStrike" dirty="0">
                        <a:solidFill>
                          <a:srgbClr val="000000"/>
                        </a:solidFill>
                        <a:effectLst/>
                        <a:latin typeface="Calibri"/>
                      </a:endParaRPr>
                    </a:p>
                  </a:txBody>
                  <a:tcPr marL="9525" marR="9525" marT="9525" marB="0" anchor="b"/>
                </a:tc>
                <a:tc>
                  <a:txBody>
                    <a:bodyPr/>
                    <a:lstStyle/>
                    <a:p>
                      <a:pPr algn="r" fontAlgn="b"/>
                      <a:r>
                        <a:rPr lang="en-US" sz="1400" u="none" strike="noStrike" dirty="0">
                          <a:effectLst/>
                        </a:rPr>
                        <a:t>4765940</a:t>
                      </a:r>
                      <a:endParaRPr lang="en-US" sz="1400" b="0" i="0" u="none" strike="noStrike" dirty="0">
                        <a:solidFill>
                          <a:srgbClr val="000000"/>
                        </a:solidFill>
                        <a:effectLst/>
                        <a:latin typeface="Calibri"/>
                      </a:endParaRPr>
                    </a:p>
                  </a:txBody>
                  <a:tcPr marL="9525" marR="9525" marT="9525" marB="0" anchor="b"/>
                </a:tc>
                <a:tc>
                  <a:txBody>
                    <a:bodyPr/>
                    <a:lstStyle/>
                    <a:p>
                      <a:pPr algn="r" fontAlgn="b"/>
                      <a:r>
                        <a:rPr lang="en-US" sz="1400" u="none" strike="noStrike">
                          <a:effectLst/>
                        </a:rPr>
                        <a:t>74%</a:t>
                      </a:r>
                      <a:endParaRPr lang="en-US" sz="1400" b="0" i="0" u="none" strike="noStrike">
                        <a:solidFill>
                          <a:srgbClr val="000000"/>
                        </a:solidFill>
                        <a:effectLst/>
                        <a:latin typeface="Calibri"/>
                      </a:endParaRPr>
                    </a:p>
                  </a:txBody>
                  <a:tcPr marL="9525" marR="9525" marT="9525" marB="0" anchor="b"/>
                </a:tc>
              </a:tr>
              <a:tr h="292100">
                <a:tc>
                  <a:txBody>
                    <a:bodyPr/>
                    <a:lstStyle/>
                    <a:p>
                      <a:pPr algn="l" fontAlgn="b"/>
                      <a:r>
                        <a:rPr lang="en-US" sz="1400" u="none" strike="noStrike">
                          <a:effectLst/>
                        </a:rPr>
                        <a:t>QCEW Total</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dirty="0">
                          <a:effectLst/>
                        </a:rPr>
                        <a:t>4909538</a:t>
                      </a:r>
                      <a:endParaRPr lang="en-US" sz="1400" b="0" i="0" u="none" strike="noStrike" dirty="0">
                        <a:solidFill>
                          <a:srgbClr val="000000"/>
                        </a:solidFill>
                        <a:effectLst/>
                        <a:latin typeface="Calibri"/>
                      </a:endParaRPr>
                    </a:p>
                  </a:txBody>
                  <a:tcPr marL="9525" marR="9525" marT="9525" marB="0" anchor="b"/>
                </a:tc>
                <a:tc>
                  <a:txBody>
                    <a:bodyPr/>
                    <a:lstStyle/>
                    <a:p>
                      <a:pPr algn="r" fontAlgn="b"/>
                      <a:r>
                        <a:rPr lang="en-US" sz="1400" u="none" strike="noStrike" dirty="0">
                          <a:effectLst/>
                        </a:rPr>
                        <a:t>76%</a:t>
                      </a:r>
                      <a:endParaRPr lang="en-US" sz="1400" b="0" i="0" u="none" strike="noStrike" dirty="0">
                        <a:solidFill>
                          <a:srgbClr val="000000"/>
                        </a:solidFill>
                        <a:effectLst/>
                        <a:latin typeface="Calibri"/>
                      </a:endParaRPr>
                    </a:p>
                  </a:txBody>
                  <a:tcPr marL="9525" marR="9525" marT="9525" marB="0" anchor="b"/>
                </a:tc>
              </a:tr>
              <a:tr h="292100">
                <a:tc>
                  <a:txBody>
                    <a:bodyPr/>
                    <a:lstStyle/>
                    <a:p>
                      <a:pPr algn="l" fontAlgn="b"/>
                      <a:r>
                        <a:rPr lang="en-US" sz="1400" u="none" strike="noStrike">
                          <a:effectLst/>
                        </a:rPr>
                        <a:t>BEA Wage</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5199216</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dirty="0">
                          <a:effectLst/>
                        </a:rPr>
                        <a:t>81%</a:t>
                      </a:r>
                      <a:endParaRPr lang="en-US" sz="1400" b="0" i="0" u="none" strike="noStrike" dirty="0">
                        <a:solidFill>
                          <a:srgbClr val="000000"/>
                        </a:solidFill>
                        <a:effectLst/>
                        <a:latin typeface="Calibri"/>
                      </a:endParaRPr>
                    </a:p>
                  </a:txBody>
                  <a:tcPr marL="9525" marR="9525" marT="9525" marB="0" anchor="b"/>
                </a:tc>
              </a:tr>
              <a:tr h="292100">
                <a:tc>
                  <a:txBody>
                    <a:bodyPr/>
                    <a:lstStyle/>
                    <a:p>
                      <a:pPr algn="l" fontAlgn="b"/>
                      <a:r>
                        <a:rPr lang="en-US" sz="1400" u="none" strike="noStrike">
                          <a:effectLst/>
                        </a:rPr>
                        <a:t>BEA Total</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6451236</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dirty="0">
                          <a:effectLst/>
                        </a:rPr>
                        <a:t>100%</a:t>
                      </a:r>
                      <a:endParaRPr lang="en-US" sz="1400" b="0" i="0" u="none" strike="noStrike" dirty="0">
                        <a:solidFill>
                          <a:srgbClr val="000000"/>
                        </a:solidFill>
                        <a:effectLst/>
                        <a:latin typeface="Calibri"/>
                      </a:endParaRPr>
                    </a:p>
                  </a:txBody>
                  <a:tcPr marL="9525" marR="9525" marT="9525" marB="0" anchor="b"/>
                </a:tc>
              </a:tr>
            </a:tbl>
          </a:graphicData>
        </a:graphic>
      </p:graphicFrame>
      <p:sp>
        <p:nvSpPr>
          <p:cNvPr id="4" name="Rectangle 3"/>
          <p:cNvSpPr/>
          <p:nvPr/>
        </p:nvSpPr>
        <p:spPr>
          <a:xfrm>
            <a:off x="2286000" y="335846"/>
            <a:ext cx="4572000" cy="584775"/>
          </a:xfrm>
          <a:prstGeom prst="rect">
            <a:avLst/>
          </a:prstGeom>
        </p:spPr>
        <p:txBody>
          <a:bodyPr>
            <a:spAutoFit/>
          </a:bodyPr>
          <a:lstStyle/>
          <a:p>
            <a:pPr algn="ctr"/>
            <a:r>
              <a:rPr lang="en-US" sz="3200" dirty="0" smtClean="0">
                <a:solidFill>
                  <a:schemeClr val="accent3">
                    <a:lumMod val="50000"/>
                  </a:schemeClr>
                </a:solidFill>
              </a:rPr>
              <a:t>Macro-View</a:t>
            </a:r>
            <a:endParaRPr lang="en-US" sz="3200" dirty="0">
              <a:solidFill>
                <a:schemeClr val="accent3">
                  <a:lumMod val="50000"/>
                </a:schemeClr>
              </a:solidFill>
            </a:endParaRPr>
          </a:p>
        </p:txBody>
      </p:sp>
      <p:sp>
        <p:nvSpPr>
          <p:cNvPr id="5" name="Rectangle 4"/>
          <p:cNvSpPr/>
          <p:nvPr/>
        </p:nvSpPr>
        <p:spPr>
          <a:xfrm>
            <a:off x="76200" y="1219200"/>
            <a:ext cx="4038600" cy="3908762"/>
          </a:xfrm>
          <a:prstGeom prst="rect">
            <a:avLst/>
          </a:prstGeom>
        </p:spPr>
        <p:txBody>
          <a:bodyPr wrap="square">
            <a:spAutoFit/>
          </a:bodyPr>
          <a:lstStyle/>
          <a:p>
            <a:pPr marL="342900" indent="-342900">
              <a:buFont typeface="Arial" pitchFamily="34" charset="0"/>
              <a:buChar char="•"/>
            </a:pPr>
            <a:r>
              <a:rPr lang="en-US" sz="2000" dirty="0" smtClean="0">
                <a:solidFill>
                  <a:schemeClr val="accent3">
                    <a:lumMod val="50000"/>
                  </a:schemeClr>
                </a:solidFill>
              </a:rPr>
              <a:t>Macro-View will focus on QCEW vs. BEA</a:t>
            </a:r>
          </a:p>
          <a:p>
            <a:pPr marL="342900" indent="-342900">
              <a:buFont typeface="Arial" pitchFamily="34" charset="0"/>
              <a:buChar char="•"/>
            </a:pPr>
            <a:r>
              <a:rPr lang="en-US" sz="2000" dirty="0" smtClean="0">
                <a:solidFill>
                  <a:schemeClr val="accent3">
                    <a:lumMod val="50000"/>
                  </a:schemeClr>
                </a:solidFill>
              </a:rPr>
              <a:t>Expand QCEW to BEA to account for:</a:t>
            </a:r>
          </a:p>
          <a:p>
            <a:pPr marL="800100" lvl="1" indent="-342900">
              <a:buFont typeface="+mj-lt"/>
              <a:buAutoNum type="arabicPeriod"/>
            </a:pPr>
            <a:r>
              <a:rPr lang="en-US" sz="1600" dirty="0" err="1" smtClean="0">
                <a:solidFill>
                  <a:schemeClr val="accent3">
                    <a:lumMod val="50000"/>
                  </a:schemeClr>
                </a:solidFill>
              </a:rPr>
              <a:t>Ungeocoded</a:t>
            </a:r>
            <a:r>
              <a:rPr lang="en-US" sz="1600" dirty="0" smtClean="0">
                <a:solidFill>
                  <a:schemeClr val="accent3">
                    <a:lumMod val="50000"/>
                  </a:schemeClr>
                </a:solidFill>
              </a:rPr>
              <a:t> QCEW (records do travel modelers no good if not located)</a:t>
            </a:r>
          </a:p>
          <a:p>
            <a:pPr marL="800100" lvl="1" indent="-342900">
              <a:buFont typeface="+mj-lt"/>
              <a:buAutoNum type="arabicPeriod"/>
            </a:pPr>
            <a:r>
              <a:rPr lang="en-US" sz="1600" dirty="0" smtClean="0">
                <a:solidFill>
                  <a:schemeClr val="accent3">
                    <a:lumMod val="50000"/>
                  </a:schemeClr>
                </a:solidFill>
              </a:rPr>
              <a:t>Uncovered employment sectors</a:t>
            </a:r>
          </a:p>
          <a:p>
            <a:pPr marL="800100" lvl="1" indent="-342900">
              <a:buFont typeface="+mj-lt"/>
              <a:buAutoNum type="arabicPeriod"/>
            </a:pPr>
            <a:r>
              <a:rPr lang="en-US" sz="1600" dirty="0" smtClean="0">
                <a:solidFill>
                  <a:schemeClr val="accent3">
                    <a:lumMod val="50000"/>
                  </a:schemeClr>
                </a:solidFill>
              </a:rPr>
              <a:t>Sole proprietors (most important</a:t>
            </a:r>
            <a:r>
              <a:rPr lang="en-US" sz="1600" dirty="0" smtClean="0">
                <a:solidFill>
                  <a:schemeClr val="accent3">
                    <a:lumMod val="50000"/>
                  </a:schemeClr>
                </a:solidFill>
              </a:rPr>
              <a:t>)</a:t>
            </a:r>
          </a:p>
          <a:p>
            <a:pPr marL="800100" lvl="1" indent="-342900">
              <a:buFont typeface="+mj-lt"/>
              <a:buAutoNum type="arabicPeriod"/>
            </a:pPr>
            <a:r>
              <a:rPr lang="en-US" sz="1600" dirty="0" smtClean="0">
                <a:solidFill>
                  <a:schemeClr val="accent3">
                    <a:lumMod val="50000"/>
                  </a:schemeClr>
                </a:solidFill>
              </a:rPr>
              <a:t>Difference between 1</a:t>
            </a:r>
            <a:r>
              <a:rPr lang="en-US" sz="1600" baseline="30000" dirty="0" smtClean="0">
                <a:solidFill>
                  <a:schemeClr val="accent3">
                    <a:lumMod val="50000"/>
                  </a:schemeClr>
                </a:solidFill>
              </a:rPr>
              <a:t>st</a:t>
            </a:r>
            <a:r>
              <a:rPr lang="en-US" sz="1600" dirty="0" smtClean="0">
                <a:solidFill>
                  <a:schemeClr val="accent3">
                    <a:lumMod val="50000"/>
                  </a:schemeClr>
                </a:solidFill>
              </a:rPr>
              <a:t> Qtr. QCEW and annual average BEA</a:t>
            </a:r>
            <a:endParaRPr lang="en-US" sz="1600" dirty="0" smtClean="0">
              <a:solidFill>
                <a:schemeClr val="accent3">
                  <a:lumMod val="50000"/>
                </a:schemeClr>
              </a:solidFill>
            </a:endParaRPr>
          </a:p>
          <a:p>
            <a:pPr marL="342900" indent="-342900">
              <a:buFont typeface="Arial" pitchFamily="34" charset="0"/>
              <a:buChar char="•"/>
            </a:pPr>
            <a:endParaRPr lang="en-US" sz="1600" dirty="0">
              <a:solidFill>
                <a:schemeClr val="accent3">
                  <a:lumMod val="50000"/>
                </a:schemeClr>
              </a:solidFill>
            </a:endParaRPr>
          </a:p>
          <a:p>
            <a:pPr marL="342900" indent="-342900">
              <a:buFont typeface="Arial" pitchFamily="34" charset="0"/>
              <a:buChar char="•"/>
            </a:pPr>
            <a:r>
              <a:rPr lang="en-US" sz="2000" dirty="0" smtClean="0">
                <a:solidFill>
                  <a:schemeClr val="accent3">
                    <a:lumMod val="50000"/>
                  </a:schemeClr>
                </a:solidFill>
              </a:rPr>
              <a:t>Important to expand by county and industry as will be shown</a:t>
            </a:r>
            <a:endParaRPr lang="en-US" sz="2000" dirty="0"/>
          </a:p>
        </p:txBody>
      </p:sp>
    </p:spTree>
    <p:extLst>
      <p:ext uri="{BB962C8B-B14F-4D97-AF65-F5344CB8AC3E}">
        <p14:creationId xmlns:p14="http://schemas.microsoft.com/office/powerpoint/2010/main" val="1567508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92D050"/>
            </a:gs>
            <a:gs pos="40000">
              <a:schemeClr val="bg2">
                <a:tint val="45000"/>
                <a:shade val="99000"/>
                <a:satMod val="350000"/>
              </a:schemeClr>
            </a:gs>
            <a:gs pos="100000">
              <a:srgbClr val="92D050"/>
            </a:gs>
          </a:gsLst>
          <a:path path="circle">
            <a:fillToRect l="50000" t="-80000" r="50000" b="180000"/>
          </a:path>
        </a:gradFill>
        <a:effectLst/>
      </p:bgPr>
    </p:bg>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3383181571"/>
              </p:ext>
            </p:extLst>
          </p:nvPr>
        </p:nvGraphicFramePr>
        <p:xfrm>
          <a:off x="228600" y="779169"/>
          <a:ext cx="8610600" cy="5869037"/>
        </p:xfrm>
        <a:graphic>
          <a:graphicData uri="http://schemas.openxmlformats.org/presentationml/2006/ole">
            <mc:AlternateContent xmlns:mc="http://schemas.openxmlformats.org/markup-compatibility/2006">
              <mc:Choice xmlns:v="urn:schemas-microsoft-com:vml" Requires="v">
                <p:oleObj spid="_x0000_s5143" name="Worksheet" r:id="rId5" imgW="6715173" imgH="4962512" progId="Excel.Sheet.12">
                  <p:embed/>
                </p:oleObj>
              </mc:Choice>
              <mc:Fallback>
                <p:oleObj name="Worksheet" r:id="rId5" imgW="6715173" imgH="4962512" progId="Excel.Sheet.12">
                  <p:embed/>
                  <p:pic>
                    <p:nvPicPr>
                      <p:cNvPr id="0" name=""/>
                      <p:cNvPicPr/>
                      <p:nvPr/>
                    </p:nvPicPr>
                    <p:blipFill>
                      <a:blip r:embed="rId6"/>
                      <a:stretch>
                        <a:fillRect/>
                      </a:stretch>
                    </p:blipFill>
                    <p:spPr>
                      <a:xfrm>
                        <a:off x="228600" y="779169"/>
                        <a:ext cx="8610600" cy="5869037"/>
                      </a:xfrm>
                      <a:prstGeom prst="rect">
                        <a:avLst/>
                      </a:prstGeom>
                      <a:solidFill>
                        <a:schemeClr val="bg1"/>
                      </a:solidFill>
                    </p:spPr>
                  </p:pic>
                </p:oleObj>
              </mc:Fallback>
            </mc:AlternateContent>
          </a:graphicData>
        </a:graphic>
      </p:graphicFrame>
      <p:sp>
        <p:nvSpPr>
          <p:cNvPr id="3" name="Rectangle 2"/>
          <p:cNvSpPr/>
          <p:nvPr/>
        </p:nvSpPr>
        <p:spPr>
          <a:xfrm>
            <a:off x="2286000" y="76200"/>
            <a:ext cx="4572000" cy="584775"/>
          </a:xfrm>
          <a:prstGeom prst="rect">
            <a:avLst/>
          </a:prstGeom>
        </p:spPr>
        <p:txBody>
          <a:bodyPr>
            <a:spAutoFit/>
          </a:bodyPr>
          <a:lstStyle/>
          <a:p>
            <a:pPr algn="ctr"/>
            <a:r>
              <a:rPr lang="en-US" sz="3200" dirty="0" smtClean="0">
                <a:solidFill>
                  <a:schemeClr val="accent3">
                    <a:lumMod val="50000"/>
                  </a:schemeClr>
                </a:solidFill>
              </a:rPr>
              <a:t>QCEW vs. BEA</a:t>
            </a:r>
            <a:endParaRPr lang="en-US" sz="3200" dirty="0">
              <a:solidFill>
                <a:schemeClr val="accent3">
                  <a:lumMod val="50000"/>
                </a:schemeClr>
              </a:solidFill>
            </a:endParaRPr>
          </a:p>
        </p:txBody>
      </p:sp>
    </p:spTree>
    <p:extLst>
      <p:ext uri="{BB962C8B-B14F-4D97-AF65-F5344CB8AC3E}">
        <p14:creationId xmlns:p14="http://schemas.microsoft.com/office/powerpoint/2010/main" val="1873800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rgbClr val="92D050"/>
            </a:gs>
            <a:gs pos="40000">
              <a:schemeClr val="bg2">
                <a:tint val="45000"/>
                <a:shade val="99000"/>
                <a:satMod val="350000"/>
              </a:schemeClr>
            </a:gs>
            <a:gs pos="100000">
              <a:srgbClr val="92D050"/>
            </a:gs>
          </a:gsLst>
          <a:path path="circle">
            <a:fillToRect l="50000" t="-80000" r="50000" b="180000"/>
          </a:path>
        </a:gradFill>
        <a:effectLst/>
      </p:bgPr>
    </p:bg>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704388"/>
            <a:ext cx="5528659" cy="5978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286000" y="76200"/>
            <a:ext cx="4572000" cy="584775"/>
          </a:xfrm>
          <a:prstGeom prst="rect">
            <a:avLst/>
          </a:prstGeom>
        </p:spPr>
        <p:txBody>
          <a:bodyPr>
            <a:spAutoFit/>
          </a:bodyPr>
          <a:lstStyle/>
          <a:p>
            <a:pPr algn="ctr"/>
            <a:r>
              <a:rPr lang="en-US" sz="3200" dirty="0" smtClean="0">
                <a:solidFill>
                  <a:schemeClr val="accent3">
                    <a:lumMod val="50000"/>
                  </a:schemeClr>
                </a:solidFill>
              </a:rPr>
              <a:t>QCEW vs. BEA</a:t>
            </a:r>
            <a:endParaRPr lang="en-US" sz="3200" dirty="0">
              <a:solidFill>
                <a:schemeClr val="accent3">
                  <a:lumMod val="50000"/>
                </a:schemeClr>
              </a:solidFill>
            </a:endParaRPr>
          </a:p>
        </p:txBody>
      </p:sp>
      <p:sp>
        <p:nvSpPr>
          <p:cNvPr id="4" name="Rectangle 3"/>
          <p:cNvSpPr/>
          <p:nvPr/>
        </p:nvSpPr>
        <p:spPr>
          <a:xfrm>
            <a:off x="37381" y="660975"/>
            <a:ext cx="2934419" cy="1323439"/>
          </a:xfrm>
          <a:prstGeom prst="rect">
            <a:avLst/>
          </a:prstGeom>
        </p:spPr>
        <p:txBody>
          <a:bodyPr wrap="square">
            <a:spAutoFit/>
          </a:bodyPr>
          <a:lstStyle/>
          <a:p>
            <a:pPr marL="342900" indent="-342900">
              <a:buFont typeface="Arial" pitchFamily="34" charset="0"/>
              <a:buChar char="•"/>
            </a:pPr>
            <a:r>
              <a:rPr lang="en-US" sz="2000" dirty="0" smtClean="0">
                <a:solidFill>
                  <a:schemeClr val="accent3">
                    <a:lumMod val="50000"/>
                  </a:schemeClr>
                </a:solidFill>
              </a:rPr>
              <a:t>There are significant differences so it’s worth delving a bit deeper</a:t>
            </a:r>
            <a:endParaRPr lang="en-US" sz="2000" dirty="0"/>
          </a:p>
        </p:txBody>
      </p:sp>
    </p:spTree>
    <p:extLst>
      <p:ext uri="{BB962C8B-B14F-4D97-AF65-F5344CB8AC3E}">
        <p14:creationId xmlns:p14="http://schemas.microsoft.com/office/powerpoint/2010/main" val="25845116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1686</TotalTime>
  <Words>1470</Words>
  <Application>Microsoft Office PowerPoint</Application>
  <PresentationFormat>On-screen Show (4:3)</PresentationFormat>
  <Paragraphs>171</Paragraphs>
  <Slides>23</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Office Theme</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Giaimo</dc:creator>
  <cp:lastModifiedBy>Greg Giaimo</cp:lastModifiedBy>
  <cp:revision>84</cp:revision>
  <dcterms:created xsi:type="dcterms:W3CDTF">2006-08-16T00:00:00Z</dcterms:created>
  <dcterms:modified xsi:type="dcterms:W3CDTF">2013-04-18T11:30:06Z</dcterms:modified>
</cp:coreProperties>
</file>