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281" r:id="rId5"/>
    <p:sldId id="277" r:id="rId6"/>
    <p:sldId id="299" r:id="rId7"/>
    <p:sldId id="300" r:id="rId8"/>
    <p:sldId id="283" r:id="rId9"/>
    <p:sldId id="284" r:id="rId10"/>
    <p:sldId id="258" r:id="rId11"/>
    <p:sldId id="278" r:id="rId12"/>
    <p:sldId id="279" r:id="rId13"/>
    <p:sldId id="259" r:id="rId14"/>
    <p:sldId id="261" r:id="rId15"/>
    <p:sldId id="280" r:id="rId16"/>
    <p:sldId id="262" r:id="rId17"/>
    <p:sldId id="286" r:id="rId18"/>
    <p:sldId id="285" r:id="rId19"/>
    <p:sldId id="263" r:id="rId20"/>
    <p:sldId id="301" r:id="rId21"/>
    <p:sldId id="302" r:id="rId22"/>
    <p:sldId id="303" r:id="rId23"/>
    <p:sldId id="306" r:id="rId24"/>
    <p:sldId id="305" r:id="rId25"/>
    <p:sldId id="307" r:id="rId26"/>
    <p:sldId id="308" r:id="rId27"/>
    <p:sldId id="264" r:id="rId28"/>
    <p:sldId id="309" r:id="rId29"/>
    <p:sldId id="310" r:id="rId30"/>
    <p:sldId id="265" r:id="rId31"/>
    <p:sldId id="311" r:id="rId32"/>
    <p:sldId id="312" r:id="rId33"/>
    <p:sldId id="313" r:id="rId34"/>
    <p:sldId id="291" r:id="rId35"/>
    <p:sldId id="287" r:id="rId36"/>
    <p:sldId id="315" r:id="rId37"/>
    <p:sldId id="314" r:id="rId38"/>
    <p:sldId id="290" r:id="rId39"/>
    <p:sldId id="289" r:id="rId40"/>
    <p:sldId id="316" r:id="rId41"/>
    <p:sldId id="274" r:id="rId42"/>
    <p:sldId id="292" r:id="rId43"/>
    <p:sldId id="293" r:id="rId44"/>
    <p:sldId id="294" r:id="rId45"/>
    <p:sldId id="295" r:id="rId46"/>
    <p:sldId id="296"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tscfs004\I\ut\users\ggiaimo\design_traf\chk_growcnt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tscfs004\I\ut\users\ggiaimo\design_traf\chk_growcnt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scfs004\I\ut\users\ggiaimo\cms\extract_SW\analyze_255output4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scfs004\I\ut\users\ggiaimo\cms\extract_SW\analyze_255output4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tscfs004\I\ut\users\ggiaimo\cms\extract_SW\analyze_255output4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tscfs004\I\ut\users\ggiaimo\trb\planapps13\DT%20present\greg_analysis_of_rat_dif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'plot (4)'!$A$31</c:f>
              <c:strCache>
                <c:ptCount val="1"/>
                <c:pt idx="0">
                  <c:v>car1</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(4)'!$B$31:$H$31</c:f>
              <c:numCache>
                <c:formatCode>General</c:formatCode>
                <c:ptCount val="7"/>
                <c:pt idx="0">
                  <c:v>32690</c:v>
                </c:pt>
                <c:pt idx="1">
                  <c:v>45550</c:v>
                </c:pt>
                <c:pt idx="2">
                  <c:v>49000</c:v>
                </c:pt>
                <c:pt idx="3">
                  <c:v>51030</c:v>
                </c:pt>
                <c:pt idx="4">
                  <c:v>54420</c:v>
                </c:pt>
                <c:pt idx="5">
                  <c:v>55500</c:v>
                </c:pt>
                <c:pt idx="6">
                  <c:v>83969</c:v>
                </c:pt>
              </c:numCache>
            </c:numRef>
          </c:yVal>
          <c:smooth val="0"/>
        </c:ser>
        <c:ser>
          <c:idx val="1"/>
          <c:order val="1"/>
          <c:tx>
            <c:strRef>
              <c:f>'plot (4)'!$A$32</c:f>
              <c:strCache>
                <c:ptCount val="1"/>
                <c:pt idx="0">
                  <c:v>car2</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(4)'!$B$32:$H$32</c:f>
              <c:numCache>
                <c:formatCode>General</c:formatCode>
                <c:ptCount val="7"/>
                <c:pt idx="0">
                  <c:v>32690</c:v>
                </c:pt>
                <c:pt idx="1">
                  <c:v>45550</c:v>
                </c:pt>
                <c:pt idx="2">
                  <c:v>49000</c:v>
                </c:pt>
                <c:pt idx="3">
                  <c:v>51030</c:v>
                </c:pt>
                <c:pt idx="4">
                  <c:v>54420</c:v>
                </c:pt>
                <c:pt idx="5">
                  <c:v>55500</c:v>
                </c:pt>
                <c:pt idx="6">
                  <c:v>72637</c:v>
                </c:pt>
              </c:numCache>
            </c:numRef>
          </c:yVal>
          <c:smooth val="0"/>
        </c:ser>
        <c:ser>
          <c:idx val="2"/>
          <c:order val="2"/>
          <c:tx>
            <c:strRef>
              <c:f>'plot (4)'!$A$33</c:f>
              <c:strCache>
                <c:ptCount val="1"/>
                <c:pt idx="0">
                  <c:v>car3</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(4)'!$B$33:$H$33</c:f>
              <c:numCache>
                <c:formatCode>General</c:formatCode>
                <c:ptCount val="7"/>
                <c:pt idx="0">
                  <c:v>32690</c:v>
                </c:pt>
                <c:pt idx="1">
                  <c:v>45550</c:v>
                </c:pt>
                <c:pt idx="2">
                  <c:v>49000</c:v>
                </c:pt>
                <c:pt idx="3">
                  <c:v>51030</c:v>
                </c:pt>
                <c:pt idx="4">
                  <c:v>54420</c:v>
                </c:pt>
                <c:pt idx="5">
                  <c:v>55500</c:v>
                </c:pt>
                <c:pt idx="6">
                  <c:v>72637</c:v>
                </c:pt>
              </c:numCache>
            </c:numRef>
          </c:yVal>
          <c:smooth val="0"/>
        </c:ser>
        <c:ser>
          <c:idx val="3"/>
          <c:order val="3"/>
          <c:tx>
            <c:strRef>
              <c:f>'plot (4)'!$A$34</c:f>
              <c:strCache>
                <c:ptCount val="1"/>
                <c:pt idx="0">
                  <c:v>car4</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(4)'!$B$34:$H$34</c:f>
              <c:numCache>
                <c:formatCode>General</c:formatCode>
                <c:ptCount val="7"/>
                <c:pt idx="0">
                  <c:v>32690</c:v>
                </c:pt>
                <c:pt idx="1">
                  <c:v>45550</c:v>
                </c:pt>
                <c:pt idx="2">
                  <c:v>49000</c:v>
                </c:pt>
                <c:pt idx="3">
                  <c:v>51030</c:v>
                </c:pt>
                <c:pt idx="4">
                  <c:v>54420</c:v>
                </c:pt>
                <c:pt idx="5">
                  <c:v>55500</c:v>
                </c:pt>
                <c:pt idx="6">
                  <c:v>71036</c:v>
                </c:pt>
              </c:numCache>
            </c:numRef>
          </c:yVal>
          <c:smooth val="0"/>
        </c:ser>
        <c:ser>
          <c:idx val="4"/>
          <c:order val="4"/>
          <c:tx>
            <c:strRef>
              <c:f>'plot (4)'!$A$35</c:f>
              <c:strCache>
                <c:ptCount val="1"/>
                <c:pt idx="0">
                  <c:v>car5</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(4)'!$B$35:$H$35</c:f>
              <c:numCache>
                <c:formatCode>General</c:formatCode>
                <c:ptCount val="7"/>
                <c:pt idx="0">
                  <c:v>32690</c:v>
                </c:pt>
                <c:pt idx="1">
                  <c:v>45550</c:v>
                </c:pt>
                <c:pt idx="2">
                  <c:v>49000</c:v>
                </c:pt>
                <c:pt idx="3">
                  <c:v>51030</c:v>
                </c:pt>
                <c:pt idx="4">
                  <c:v>54420</c:v>
                </c:pt>
                <c:pt idx="5">
                  <c:v>55500</c:v>
                </c:pt>
                <c:pt idx="6">
                  <c:v>72762</c:v>
                </c:pt>
              </c:numCache>
            </c:numRef>
          </c:yVal>
          <c:smooth val="0"/>
        </c:ser>
        <c:ser>
          <c:idx val="5"/>
          <c:order val="5"/>
          <c:tx>
            <c:strRef>
              <c:f>'plot (4)'!$A$36</c:f>
              <c:strCache>
                <c:ptCount val="1"/>
                <c:pt idx="0">
                  <c:v>car6</c:v>
                </c:pt>
              </c:strCache>
            </c:strRef>
          </c:tx>
          <c:xVal>
            <c:numRef>
              <c:f>'plot (4)'!$B$30:$H$30</c:f>
              <c:numCache>
                <c:formatCode>General</c:formatCode>
                <c:ptCount val="7"/>
                <c:pt idx="0">
                  <c:v>1990</c:v>
                </c:pt>
                <c:pt idx="1">
                  <c:v>1994</c:v>
                </c:pt>
                <c:pt idx="2">
                  <c:v>1999</c:v>
                </c:pt>
                <c:pt idx="3">
                  <c:v>2002</c:v>
                </c:pt>
                <c:pt idx="4">
                  <c:v>2004</c:v>
                </c:pt>
                <c:pt idx="5">
                  <c:v>2008</c:v>
                </c:pt>
                <c:pt idx="6">
                  <c:v>2030</c:v>
                </c:pt>
              </c:numCache>
            </c:numRef>
          </c:xVal>
          <c:yVal>
            <c:numRef>
              <c:f>'plot (4)'!$B$36:$H$36</c:f>
              <c:numCache>
                <c:formatCode>General</c:formatCode>
                <c:ptCount val="7"/>
                <c:pt idx="0">
                  <c:v>32690</c:v>
                </c:pt>
                <c:pt idx="1">
                  <c:v>45550</c:v>
                </c:pt>
                <c:pt idx="2">
                  <c:v>49000</c:v>
                </c:pt>
                <c:pt idx="3">
                  <c:v>51030</c:v>
                </c:pt>
                <c:pt idx="4">
                  <c:v>54420</c:v>
                </c:pt>
                <c:pt idx="5">
                  <c:v>55500</c:v>
                </c:pt>
                <c:pt idx="6">
                  <c:v>71431</c:v>
                </c:pt>
              </c:numCache>
            </c:numRef>
          </c:yVal>
          <c:smooth val="0"/>
        </c:ser>
        <c:dLbls>
          <c:showLegendKey val="0"/>
          <c:showVal val="0"/>
          <c:showCatName val="0"/>
          <c:showSerName val="0"/>
          <c:showPercent val="0"/>
          <c:showBubbleSize val="0"/>
        </c:dLbls>
        <c:axId val="35637120"/>
        <c:axId val="92402816"/>
      </c:scatterChart>
      <c:valAx>
        <c:axId val="35637120"/>
        <c:scaling>
          <c:orientation val="minMax"/>
          <c:max val="2030"/>
          <c:min val="1990"/>
        </c:scaling>
        <c:delete val="0"/>
        <c:axPos val="b"/>
        <c:numFmt formatCode="General" sourceLinked="1"/>
        <c:majorTickMark val="out"/>
        <c:minorTickMark val="none"/>
        <c:tickLblPos val="nextTo"/>
        <c:crossAx val="92402816"/>
        <c:crosses val="autoZero"/>
        <c:crossBetween val="midCat"/>
      </c:valAx>
      <c:valAx>
        <c:axId val="92402816"/>
        <c:scaling>
          <c:orientation val="minMax"/>
        </c:scaling>
        <c:delete val="0"/>
        <c:axPos val="l"/>
        <c:majorGridlines/>
        <c:numFmt formatCode="General" sourceLinked="1"/>
        <c:majorTickMark val="out"/>
        <c:minorTickMark val="none"/>
        <c:tickLblPos val="nextTo"/>
        <c:crossAx val="35637120"/>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'plot (5)'!$A$31</c:f>
              <c:strCache>
                <c:ptCount val="1"/>
                <c:pt idx="0">
                  <c:v>car1</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(5)'!$B$31:$H$31</c:f>
              <c:numCache>
                <c:formatCode>General</c:formatCode>
                <c:ptCount val="7"/>
                <c:pt idx="0">
                  <c:v>18990</c:v>
                </c:pt>
                <c:pt idx="1">
                  <c:v>22210</c:v>
                </c:pt>
                <c:pt idx="2">
                  <c:v>42270</c:v>
                </c:pt>
                <c:pt idx="3">
                  <c:v>37470</c:v>
                </c:pt>
                <c:pt idx="4">
                  <c:v>39820</c:v>
                </c:pt>
                <c:pt idx="5">
                  <c:v>9670</c:v>
                </c:pt>
                <c:pt idx="6">
                  <c:v>33259</c:v>
                </c:pt>
              </c:numCache>
            </c:numRef>
          </c:yVal>
          <c:smooth val="0"/>
        </c:ser>
        <c:ser>
          <c:idx val="1"/>
          <c:order val="1"/>
          <c:tx>
            <c:strRef>
              <c:f>'plot (5)'!$A$32</c:f>
              <c:strCache>
                <c:ptCount val="1"/>
                <c:pt idx="0">
                  <c:v>car2</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(5)'!$B$32:$H$32</c:f>
              <c:numCache>
                <c:formatCode>General</c:formatCode>
                <c:ptCount val="7"/>
                <c:pt idx="0">
                  <c:v>18990</c:v>
                </c:pt>
                <c:pt idx="1">
                  <c:v>22210</c:v>
                </c:pt>
                <c:pt idx="2">
                  <c:v>42270</c:v>
                </c:pt>
                <c:pt idx="3">
                  <c:v>37470</c:v>
                </c:pt>
                <c:pt idx="4">
                  <c:v>39820</c:v>
                </c:pt>
                <c:pt idx="5">
                  <c:v>9670</c:v>
                </c:pt>
                <c:pt idx="6">
                  <c:v>78973</c:v>
                </c:pt>
              </c:numCache>
            </c:numRef>
          </c:yVal>
          <c:smooth val="0"/>
        </c:ser>
        <c:ser>
          <c:idx val="2"/>
          <c:order val="2"/>
          <c:tx>
            <c:strRef>
              <c:f>'plot (5)'!$A$33</c:f>
              <c:strCache>
                <c:ptCount val="1"/>
                <c:pt idx="0">
                  <c:v>car3</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(5)'!$B$33:$H$33</c:f>
              <c:numCache>
                <c:formatCode>General</c:formatCode>
                <c:ptCount val="7"/>
                <c:pt idx="0">
                  <c:v>18990</c:v>
                </c:pt>
                <c:pt idx="1">
                  <c:v>22210</c:v>
                </c:pt>
                <c:pt idx="2">
                  <c:v>42270</c:v>
                </c:pt>
                <c:pt idx="3">
                  <c:v>37470</c:v>
                </c:pt>
                <c:pt idx="4">
                  <c:v>39820</c:v>
                </c:pt>
                <c:pt idx="5">
                  <c:v>9670</c:v>
                </c:pt>
                <c:pt idx="6">
                  <c:v>14129</c:v>
                </c:pt>
              </c:numCache>
            </c:numRef>
          </c:yVal>
          <c:smooth val="0"/>
        </c:ser>
        <c:ser>
          <c:idx val="3"/>
          <c:order val="3"/>
          <c:tx>
            <c:strRef>
              <c:f>'plot (5)'!$A$34</c:f>
              <c:strCache>
                <c:ptCount val="1"/>
                <c:pt idx="0">
                  <c:v>car4</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(5)'!$B$34:$H$34</c:f>
              <c:numCache>
                <c:formatCode>General</c:formatCode>
                <c:ptCount val="7"/>
                <c:pt idx="0">
                  <c:v>18990</c:v>
                </c:pt>
                <c:pt idx="1">
                  <c:v>22210</c:v>
                </c:pt>
                <c:pt idx="2">
                  <c:v>42270</c:v>
                </c:pt>
                <c:pt idx="3">
                  <c:v>37470</c:v>
                </c:pt>
                <c:pt idx="4">
                  <c:v>39820</c:v>
                </c:pt>
                <c:pt idx="5">
                  <c:v>9670</c:v>
                </c:pt>
                <c:pt idx="6">
                  <c:v>73433</c:v>
                </c:pt>
              </c:numCache>
            </c:numRef>
          </c:yVal>
          <c:smooth val="0"/>
        </c:ser>
        <c:ser>
          <c:idx val="4"/>
          <c:order val="4"/>
          <c:tx>
            <c:strRef>
              <c:f>'plot (5)'!$A$35</c:f>
              <c:strCache>
                <c:ptCount val="1"/>
                <c:pt idx="0">
                  <c:v>car5</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(5)'!$B$35:$H$35</c:f>
              <c:numCache>
                <c:formatCode>General</c:formatCode>
                <c:ptCount val="7"/>
                <c:pt idx="0">
                  <c:v>18990</c:v>
                </c:pt>
                <c:pt idx="1">
                  <c:v>22210</c:v>
                </c:pt>
                <c:pt idx="2">
                  <c:v>42270</c:v>
                </c:pt>
                <c:pt idx="3">
                  <c:v>37470</c:v>
                </c:pt>
                <c:pt idx="4">
                  <c:v>39820</c:v>
                </c:pt>
                <c:pt idx="5">
                  <c:v>9670</c:v>
                </c:pt>
                <c:pt idx="6">
                  <c:v>-41680</c:v>
                </c:pt>
              </c:numCache>
            </c:numRef>
          </c:yVal>
          <c:smooth val="0"/>
        </c:ser>
        <c:ser>
          <c:idx val="5"/>
          <c:order val="5"/>
          <c:tx>
            <c:strRef>
              <c:f>'plot (5)'!$A$36</c:f>
              <c:strCache>
                <c:ptCount val="1"/>
                <c:pt idx="0">
                  <c:v>car6</c:v>
                </c:pt>
              </c:strCache>
            </c:strRef>
          </c:tx>
          <c:xVal>
            <c:numRef>
              <c:f>'plot (5)'!$B$30:$H$30</c:f>
              <c:numCache>
                <c:formatCode>General</c:formatCode>
                <c:ptCount val="7"/>
                <c:pt idx="0">
                  <c:v>1990</c:v>
                </c:pt>
                <c:pt idx="1">
                  <c:v>1994</c:v>
                </c:pt>
                <c:pt idx="2">
                  <c:v>1998</c:v>
                </c:pt>
                <c:pt idx="3">
                  <c:v>2003</c:v>
                </c:pt>
                <c:pt idx="4">
                  <c:v>2005</c:v>
                </c:pt>
                <c:pt idx="5">
                  <c:v>2008</c:v>
                </c:pt>
                <c:pt idx="6">
                  <c:v>2030</c:v>
                </c:pt>
              </c:numCache>
            </c:numRef>
          </c:xVal>
          <c:yVal>
            <c:numRef>
              <c:f>'plot (5)'!$B$36:$H$36</c:f>
              <c:numCache>
                <c:formatCode>General</c:formatCode>
                <c:ptCount val="7"/>
                <c:pt idx="0">
                  <c:v>18990</c:v>
                </c:pt>
                <c:pt idx="1">
                  <c:v>22210</c:v>
                </c:pt>
                <c:pt idx="2">
                  <c:v>42270</c:v>
                </c:pt>
                <c:pt idx="3">
                  <c:v>37470</c:v>
                </c:pt>
                <c:pt idx="4">
                  <c:v>39820</c:v>
                </c:pt>
                <c:pt idx="5">
                  <c:v>9670</c:v>
                </c:pt>
                <c:pt idx="6">
                  <c:v>-58216</c:v>
                </c:pt>
              </c:numCache>
            </c:numRef>
          </c:yVal>
          <c:smooth val="0"/>
        </c:ser>
        <c:dLbls>
          <c:showLegendKey val="0"/>
          <c:showVal val="0"/>
          <c:showCatName val="0"/>
          <c:showSerName val="0"/>
          <c:showPercent val="0"/>
          <c:showBubbleSize val="0"/>
        </c:dLbls>
        <c:axId val="50103040"/>
        <c:axId val="50104576"/>
      </c:scatterChart>
      <c:valAx>
        <c:axId val="50103040"/>
        <c:scaling>
          <c:orientation val="minMax"/>
          <c:max val="2030"/>
          <c:min val="1990"/>
        </c:scaling>
        <c:delete val="0"/>
        <c:axPos val="b"/>
        <c:numFmt formatCode="General" sourceLinked="1"/>
        <c:majorTickMark val="out"/>
        <c:minorTickMark val="none"/>
        <c:tickLblPos val="nextTo"/>
        <c:crossAx val="50104576"/>
        <c:crosses val="autoZero"/>
        <c:crossBetween val="midCat"/>
      </c:valAx>
      <c:valAx>
        <c:axId val="50104576"/>
        <c:scaling>
          <c:orientation val="minMax"/>
        </c:scaling>
        <c:delete val="0"/>
        <c:axPos val="l"/>
        <c:majorGridlines/>
        <c:numFmt formatCode="General" sourceLinked="1"/>
        <c:majorTickMark val="out"/>
        <c:minorTickMark val="none"/>
        <c:tickLblPos val="nextTo"/>
        <c:crossAx val="50103040"/>
        <c:crosses val="autoZero"/>
        <c:crossBetween val="midCat"/>
      </c:valAx>
      <c:spPr>
        <a:solidFill>
          <a:schemeClr val="bg1"/>
        </a:solidFill>
      </c:spPr>
    </c:plotArea>
    <c:legend>
      <c:legendPos val="r"/>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Peak to Daily % Truck Factor</a:t>
            </a:r>
          </a:p>
        </c:rich>
      </c:tx>
      <c:layout/>
      <c:overlay val="0"/>
    </c:title>
    <c:autoTitleDeleted val="0"/>
    <c:plotArea>
      <c:layout/>
      <c:scatterChart>
        <c:scatterStyle val="lineMarker"/>
        <c:varyColors val="0"/>
        <c:ser>
          <c:idx val="1"/>
          <c:order val="1"/>
          <c:tx>
            <c:strRef>
              <c:f>Compare!$X$1</c:f>
              <c:strCache>
                <c:ptCount val="1"/>
                <c:pt idx="0">
                  <c:v>td/t24 Count</c:v>
                </c:pt>
              </c:strCache>
            </c:strRef>
          </c:tx>
          <c:xVal>
            <c:numRef>
              <c:f>Compare!$W$2:$W$29</c:f>
              <c:numCache>
                <c:formatCode>General</c:formatCode>
                <c:ptCount val="28"/>
                <c:pt idx="0">
                  <c:v>10</c:v>
                </c:pt>
                <c:pt idx="1">
                  <c:v>20</c:v>
                </c:pt>
                <c:pt idx="2">
                  <c:v>25</c:v>
                </c:pt>
                <c:pt idx="3">
                  <c:v>30</c:v>
                </c:pt>
                <c:pt idx="4">
                  <c:v>35</c:v>
                </c:pt>
                <c:pt idx="5">
                  <c:v>40</c:v>
                </c:pt>
                <c:pt idx="6">
                  <c:v>45</c:v>
                </c:pt>
                <c:pt idx="7">
                  <c:v>50</c:v>
                </c:pt>
                <c:pt idx="8">
                  <c:v>55</c:v>
                </c:pt>
                <c:pt idx="9">
                  <c:v>60</c:v>
                </c:pt>
                <c:pt idx="10">
                  <c:v>65</c:v>
                </c:pt>
                <c:pt idx="11">
                  <c:v>70</c:v>
                </c:pt>
                <c:pt idx="12">
                  <c:v>75</c:v>
                </c:pt>
                <c:pt idx="13">
                  <c:v>80</c:v>
                </c:pt>
                <c:pt idx="14">
                  <c:v>85</c:v>
                </c:pt>
                <c:pt idx="15">
                  <c:v>90</c:v>
                </c:pt>
                <c:pt idx="16">
                  <c:v>95</c:v>
                </c:pt>
                <c:pt idx="17">
                  <c:v>100</c:v>
                </c:pt>
                <c:pt idx="18">
                  <c:v>105</c:v>
                </c:pt>
                <c:pt idx="19">
                  <c:v>110</c:v>
                </c:pt>
                <c:pt idx="20">
                  <c:v>115</c:v>
                </c:pt>
                <c:pt idx="21">
                  <c:v>120</c:v>
                </c:pt>
                <c:pt idx="22">
                  <c:v>130</c:v>
                </c:pt>
                <c:pt idx="23">
                  <c:v>135</c:v>
                </c:pt>
                <c:pt idx="24">
                  <c:v>140</c:v>
                </c:pt>
                <c:pt idx="25">
                  <c:v>150</c:v>
                </c:pt>
                <c:pt idx="26">
                  <c:v>165</c:v>
                </c:pt>
                <c:pt idx="27">
                  <c:v>220</c:v>
                </c:pt>
              </c:numCache>
            </c:numRef>
          </c:xVal>
          <c:yVal>
            <c:numRef>
              <c:f>Compare!$X$2:$X$29</c:f>
              <c:numCache>
                <c:formatCode>0.0%</c:formatCode>
                <c:ptCount val="28"/>
                <c:pt idx="0">
                  <c:v>3.1645569620253164E-3</c:v>
                </c:pt>
                <c:pt idx="1">
                  <c:v>3.1645569620253164E-3</c:v>
                </c:pt>
                <c:pt idx="2">
                  <c:v>4.7468354430379748E-3</c:v>
                </c:pt>
                <c:pt idx="3">
                  <c:v>9.4936708860759497E-3</c:v>
                </c:pt>
                <c:pt idx="4">
                  <c:v>7.9113924050632917E-3</c:v>
                </c:pt>
                <c:pt idx="5">
                  <c:v>4.1139240506329111E-2</c:v>
                </c:pt>
                <c:pt idx="6">
                  <c:v>7.1202531645569625E-2</c:v>
                </c:pt>
                <c:pt idx="7">
                  <c:v>0.10126582278481013</c:v>
                </c:pt>
                <c:pt idx="8">
                  <c:v>0.11867088607594936</c:v>
                </c:pt>
                <c:pt idx="9">
                  <c:v>0.13291139240506328</c:v>
                </c:pt>
                <c:pt idx="10">
                  <c:v>0.125</c:v>
                </c:pt>
                <c:pt idx="11">
                  <c:v>9.9683544303797472E-2</c:v>
                </c:pt>
                <c:pt idx="12">
                  <c:v>0.11867088607594936</c:v>
                </c:pt>
                <c:pt idx="13">
                  <c:v>6.6455696202531639E-2</c:v>
                </c:pt>
                <c:pt idx="14">
                  <c:v>2.2151898734177215E-2</c:v>
                </c:pt>
                <c:pt idx="15">
                  <c:v>1.2658227848101266E-2</c:v>
                </c:pt>
                <c:pt idx="16">
                  <c:v>2.3734177215189875E-2</c:v>
                </c:pt>
                <c:pt idx="17">
                  <c:v>7.9113924050632917E-3</c:v>
                </c:pt>
                <c:pt idx="18">
                  <c:v>3.1645569620253164E-3</c:v>
                </c:pt>
                <c:pt idx="19">
                  <c:v>4.7468354430379748E-3</c:v>
                </c:pt>
                <c:pt idx="20">
                  <c:v>4.7468354430379748E-3</c:v>
                </c:pt>
                <c:pt idx="21">
                  <c:v>1.5822784810126582E-3</c:v>
                </c:pt>
                <c:pt idx="22">
                  <c:v>1.5822784810126582E-3</c:v>
                </c:pt>
                <c:pt idx="23">
                  <c:v>3.1645569620253164E-3</c:v>
                </c:pt>
                <c:pt idx="24">
                  <c:v>6.3291139240506328E-3</c:v>
                </c:pt>
                <c:pt idx="25">
                  <c:v>1.5822784810126582E-3</c:v>
                </c:pt>
                <c:pt idx="26">
                  <c:v>1.5822784810126582E-3</c:v>
                </c:pt>
                <c:pt idx="27">
                  <c:v>1.5822784810126582E-3</c:v>
                </c:pt>
              </c:numCache>
            </c:numRef>
          </c:yVal>
          <c:smooth val="0"/>
        </c:ser>
        <c:ser>
          <c:idx val="0"/>
          <c:order val="0"/>
          <c:tx>
            <c:strRef>
              <c:f>Compare!$AC$1</c:f>
              <c:strCache>
                <c:ptCount val="1"/>
                <c:pt idx="0">
                  <c:v>td/t24 Model</c:v>
                </c:pt>
              </c:strCache>
            </c:strRef>
          </c:tx>
          <c:xVal>
            <c:numRef>
              <c:f>Compare!$AB$2:$AB$43</c:f>
              <c:numCache>
                <c:formatCode>General</c:formatCode>
                <c:ptCount val="42"/>
                <c:pt idx="0">
                  <c:v>0</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170</c:v>
                </c:pt>
                <c:pt idx="33">
                  <c:v>180</c:v>
                </c:pt>
                <c:pt idx="34">
                  <c:v>190</c:v>
                </c:pt>
                <c:pt idx="35">
                  <c:v>195</c:v>
                </c:pt>
                <c:pt idx="36">
                  <c:v>200</c:v>
                </c:pt>
                <c:pt idx="37">
                  <c:v>205</c:v>
                </c:pt>
                <c:pt idx="38">
                  <c:v>210</c:v>
                </c:pt>
                <c:pt idx="39">
                  <c:v>215</c:v>
                </c:pt>
                <c:pt idx="40">
                  <c:v>265</c:v>
                </c:pt>
                <c:pt idx="41">
                  <c:v>385</c:v>
                </c:pt>
              </c:numCache>
            </c:numRef>
          </c:xVal>
          <c:yVal>
            <c:numRef>
              <c:f>Compare!$AC$2:$AC$43</c:f>
              <c:numCache>
                <c:formatCode>0.0%</c:formatCode>
                <c:ptCount val="42"/>
                <c:pt idx="0">
                  <c:v>6.1552406064601189E-2</c:v>
                </c:pt>
                <c:pt idx="1">
                  <c:v>8.2399472643375081E-4</c:v>
                </c:pt>
                <c:pt idx="2">
                  <c:v>8.2399472643375076E-5</c:v>
                </c:pt>
                <c:pt idx="3">
                  <c:v>1.5655899802241265E-3</c:v>
                </c:pt>
                <c:pt idx="4">
                  <c:v>8.2399472643375077E-3</c:v>
                </c:pt>
                <c:pt idx="5">
                  <c:v>1.0629531970995386E-2</c:v>
                </c:pt>
                <c:pt idx="6">
                  <c:v>3.4113381674357283E-2</c:v>
                </c:pt>
                <c:pt idx="7">
                  <c:v>6.8391562294001316E-3</c:v>
                </c:pt>
                <c:pt idx="8">
                  <c:v>5.1417270929466054E-2</c:v>
                </c:pt>
                <c:pt idx="9">
                  <c:v>4.9027686222808176E-2</c:v>
                </c:pt>
                <c:pt idx="10">
                  <c:v>0.13431114040870137</c:v>
                </c:pt>
                <c:pt idx="11">
                  <c:v>0.11741924851680949</c:v>
                </c:pt>
                <c:pt idx="12">
                  <c:v>0.12195121951219512</c:v>
                </c:pt>
                <c:pt idx="13">
                  <c:v>8.6519446275543834E-3</c:v>
                </c:pt>
                <c:pt idx="14">
                  <c:v>0.16257415952537904</c:v>
                </c:pt>
                <c:pt idx="15">
                  <c:v>1.7303889255108767E-3</c:v>
                </c:pt>
                <c:pt idx="16">
                  <c:v>8.4129861568885952E-2</c:v>
                </c:pt>
                <c:pt idx="17">
                  <c:v>5.7679630850362561E-4</c:v>
                </c:pt>
                <c:pt idx="18">
                  <c:v>6.0151615029663812E-2</c:v>
                </c:pt>
                <c:pt idx="19">
                  <c:v>2.9663810151615028E-3</c:v>
                </c:pt>
                <c:pt idx="20">
                  <c:v>1.3266315095583387E-2</c:v>
                </c:pt>
                <c:pt idx="21">
                  <c:v>2.2247857613711272E-2</c:v>
                </c:pt>
                <c:pt idx="22">
                  <c:v>9.6407382992748838E-3</c:v>
                </c:pt>
                <c:pt idx="23">
                  <c:v>8.9815425181278847E-3</c:v>
                </c:pt>
                <c:pt idx="24">
                  <c:v>2.1423862887277522E-3</c:v>
                </c:pt>
                <c:pt idx="25">
                  <c:v>5.1911667765326304E-3</c:v>
                </c:pt>
                <c:pt idx="26">
                  <c:v>5.2735662491760048E-3</c:v>
                </c:pt>
                <c:pt idx="27">
                  <c:v>4.6143704680290049E-3</c:v>
                </c:pt>
                <c:pt idx="28">
                  <c:v>2.2247857613711271E-3</c:v>
                </c:pt>
                <c:pt idx="29">
                  <c:v>1.4007910349373763E-3</c:v>
                </c:pt>
                <c:pt idx="30">
                  <c:v>5.7679630850362561E-4</c:v>
                </c:pt>
                <c:pt idx="31">
                  <c:v>2.3071852340145024E-3</c:v>
                </c:pt>
                <c:pt idx="32">
                  <c:v>6.5919578114700061E-4</c:v>
                </c:pt>
                <c:pt idx="33">
                  <c:v>9.8879367172050102E-4</c:v>
                </c:pt>
                <c:pt idx="34">
                  <c:v>4.1199736321687541E-4</c:v>
                </c:pt>
                <c:pt idx="35">
                  <c:v>8.2399472643375076E-5</c:v>
                </c:pt>
                <c:pt idx="36">
                  <c:v>6.5919578114700061E-4</c:v>
                </c:pt>
                <c:pt idx="37">
                  <c:v>8.2399472643375076E-5</c:v>
                </c:pt>
                <c:pt idx="38">
                  <c:v>8.2399472643375076E-5</c:v>
                </c:pt>
                <c:pt idx="39">
                  <c:v>2.4719841793012525E-4</c:v>
                </c:pt>
                <c:pt idx="40">
                  <c:v>8.2399472643375076E-5</c:v>
                </c:pt>
                <c:pt idx="41">
                  <c:v>8.2399472643375076E-5</c:v>
                </c:pt>
              </c:numCache>
            </c:numRef>
          </c:yVal>
          <c:smooth val="0"/>
        </c:ser>
        <c:dLbls>
          <c:showLegendKey val="0"/>
          <c:showVal val="0"/>
          <c:showCatName val="0"/>
          <c:showSerName val="0"/>
          <c:showPercent val="0"/>
          <c:showBubbleSize val="0"/>
        </c:dLbls>
        <c:axId val="50144384"/>
        <c:axId val="50145920"/>
      </c:scatterChart>
      <c:valAx>
        <c:axId val="50144384"/>
        <c:scaling>
          <c:orientation val="minMax"/>
          <c:max val="150"/>
        </c:scaling>
        <c:delete val="0"/>
        <c:axPos val="b"/>
        <c:numFmt formatCode="General" sourceLinked="1"/>
        <c:majorTickMark val="out"/>
        <c:minorTickMark val="none"/>
        <c:tickLblPos val="nextTo"/>
        <c:crossAx val="50145920"/>
        <c:crosses val="autoZero"/>
        <c:crossBetween val="midCat"/>
      </c:valAx>
      <c:valAx>
        <c:axId val="50145920"/>
        <c:scaling>
          <c:orientation val="minMax"/>
        </c:scaling>
        <c:delete val="0"/>
        <c:axPos val="l"/>
        <c:majorGridlines/>
        <c:numFmt formatCode="0.0%" sourceLinked="1"/>
        <c:majorTickMark val="out"/>
        <c:minorTickMark val="none"/>
        <c:tickLblPos val="nextTo"/>
        <c:crossAx val="50144384"/>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Peak Hour % of Daily (K)</a:t>
            </a:r>
          </a:p>
        </c:rich>
      </c:tx>
      <c:layout/>
      <c:overlay val="0"/>
    </c:title>
    <c:autoTitleDeleted val="0"/>
    <c:plotArea>
      <c:layout/>
      <c:scatterChart>
        <c:scatterStyle val="lineMarker"/>
        <c:varyColors val="0"/>
        <c:ser>
          <c:idx val="1"/>
          <c:order val="1"/>
          <c:tx>
            <c:strRef>
              <c:f>Compare!$D$1</c:f>
              <c:strCache>
                <c:ptCount val="1"/>
                <c:pt idx="0">
                  <c:v>K count</c:v>
                </c:pt>
              </c:strCache>
            </c:strRef>
          </c:tx>
          <c:xVal>
            <c:numRef>
              <c:f>Compare!$C$2:$C$19</c:f>
              <c:numCache>
                <c:formatCode>General</c:formatCode>
                <c:ptCount val="18"/>
                <c:pt idx="0">
                  <c:v>4</c:v>
                </c:pt>
                <c:pt idx="1">
                  <c:v>5</c:v>
                </c:pt>
                <c:pt idx="2">
                  <c:v>6</c:v>
                </c:pt>
                <c:pt idx="3">
                  <c:v>7.0000000000000009</c:v>
                </c:pt>
                <c:pt idx="4">
                  <c:v>8</c:v>
                </c:pt>
                <c:pt idx="5">
                  <c:v>9</c:v>
                </c:pt>
                <c:pt idx="6">
                  <c:v>10</c:v>
                </c:pt>
                <c:pt idx="7">
                  <c:v>11</c:v>
                </c:pt>
                <c:pt idx="8">
                  <c:v>12</c:v>
                </c:pt>
                <c:pt idx="9">
                  <c:v>13</c:v>
                </c:pt>
                <c:pt idx="10">
                  <c:v>14.000000000000002</c:v>
                </c:pt>
                <c:pt idx="11">
                  <c:v>15</c:v>
                </c:pt>
                <c:pt idx="12">
                  <c:v>16</c:v>
                </c:pt>
                <c:pt idx="13">
                  <c:v>17</c:v>
                </c:pt>
                <c:pt idx="14">
                  <c:v>18</c:v>
                </c:pt>
                <c:pt idx="15">
                  <c:v>19</c:v>
                </c:pt>
                <c:pt idx="16">
                  <c:v>21</c:v>
                </c:pt>
                <c:pt idx="17">
                  <c:v>22</c:v>
                </c:pt>
              </c:numCache>
            </c:numRef>
          </c:xVal>
          <c:yVal>
            <c:numRef>
              <c:f>Compare!$D$2:$D$19</c:f>
              <c:numCache>
                <c:formatCode>0.0%</c:formatCode>
                <c:ptCount val="18"/>
                <c:pt idx="0">
                  <c:v>1.6129032258064516E-3</c:v>
                </c:pt>
                <c:pt idx="1">
                  <c:v>1.0483870967741936E-2</c:v>
                </c:pt>
                <c:pt idx="2">
                  <c:v>7.6612903225806448E-3</c:v>
                </c:pt>
                <c:pt idx="3">
                  <c:v>8.870967741935484E-3</c:v>
                </c:pt>
                <c:pt idx="4">
                  <c:v>3.5483870967741936E-2</c:v>
                </c:pt>
                <c:pt idx="5">
                  <c:v>0.19919354838709677</c:v>
                </c:pt>
                <c:pt idx="6">
                  <c:v>0.42782258064516127</c:v>
                </c:pt>
                <c:pt idx="7">
                  <c:v>0.20120967741935483</c:v>
                </c:pt>
                <c:pt idx="8">
                  <c:v>7.0967741935483872E-2</c:v>
                </c:pt>
                <c:pt idx="9">
                  <c:v>2.0564516129032259E-2</c:v>
                </c:pt>
                <c:pt idx="10">
                  <c:v>6.8548387096774195E-3</c:v>
                </c:pt>
                <c:pt idx="11">
                  <c:v>4.435483870967742E-3</c:v>
                </c:pt>
                <c:pt idx="12">
                  <c:v>8.0645161290322581E-4</c:v>
                </c:pt>
                <c:pt idx="13">
                  <c:v>8.0645161290322581E-4</c:v>
                </c:pt>
                <c:pt idx="14">
                  <c:v>4.032258064516129E-4</c:v>
                </c:pt>
                <c:pt idx="15">
                  <c:v>4.032258064516129E-4</c:v>
                </c:pt>
                <c:pt idx="16">
                  <c:v>2.0161290322580645E-3</c:v>
                </c:pt>
                <c:pt idx="17">
                  <c:v>4.032258064516129E-4</c:v>
                </c:pt>
              </c:numCache>
            </c:numRef>
          </c:yVal>
          <c:smooth val="0"/>
        </c:ser>
        <c:ser>
          <c:idx val="0"/>
          <c:order val="0"/>
          <c:tx>
            <c:strRef>
              <c:f>Compare!$I$1</c:f>
              <c:strCache>
                <c:ptCount val="1"/>
                <c:pt idx="0">
                  <c:v>K Model</c:v>
                </c:pt>
              </c:strCache>
            </c:strRef>
          </c:tx>
          <c:xVal>
            <c:numRef>
              <c:f>Compare!$H$2:$H$18</c:f>
              <c:numCache>
                <c:formatCode>General</c:formatCode>
                <c:ptCount val="17"/>
                <c:pt idx="0">
                  <c:v>3</c:v>
                </c:pt>
                <c:pt idx="1">
                  <c:v>4</c:v>
                </c:pt>
                <c:pt idx="2">
                  <c:v>5</c:v>
                </c:pt>
                <c:pt idx="3">
                  <c:v>6</c:v>
                </c:pt>
                <c:pt idx="4">
                  <c:v>8</c:v>
                </c:pt>
                <c:pt idx="5">
                  <c:v>9</c:v>
                </c:pt>
                <c:pt idx="6">
                  <c:v>10</c:v>
                </c:pt>
                <c:pt idx="7">
                  <c:v>11</c:v>
                </c:pt>
                <c:pt idx="8">
                  <c:v>13</c:v>
                </c:pt>
                <c:pt idx="9">
                  <c:v>14</c:v>
                </c:pt>
                <c:pt idx="10">
                  <c:v>15</c:v>
                </c:pt>
                <c:pt idx="11">
                  <c:v>16</c:v>
                </c:pt>
                <c:pt idx="12">
                  <c:v>18</c:v>
                </c:pt>
                <c:pt idx="13">
                  <c:v>19</c:v>
                </c:pt>
                <c:pt idx="14">
                  <c:v>20</c:v>
                </c:pt>
                <c:pt idx="15">
                  <c:v>21</c:v>
                </c:pt>
                <c:pt idx="16">
                  <c:v>22</c:v>
                </c:pt>
              </c:numCache>
            </c:numRef>
          </c:xVal>
          <c:yVal>
            <c:numRef>
              <c:f>Compare!$I$2:$I$18</c:f>
              <c:numCache>
                <c:formatCode>0.0%</c:formatCode>
                <c:ptCount val="17"/>
                <c:pt idx="0">
                  <c:v>8.2399472643375076E-5</c:v>
                </c:pt>
                <c:pt idx="1">
                  <c:v>1.6479894528675015E-4</c:v>
                </c:pt>
                <c:pt idx="2">
                  <c:v>3.295978905735003E-4</c:v>
                </c:pt>
                <c:pt idx="3">
                  <c:v>4.9439683586025051E-4</c:v>
                </c:pt>
                <c:pt idx="4">
                  <c:v>1.3925510876730388E-2</c:v>
                </c:pt>
                <c:pt idx="5">
                  <c:v>0.40342781806196443</c:v>
                </c:pt>
                <c:pt idx="6">
                  <c:v>0.36082729070533948</c:v>
                </c:pt>
                <c:pt idx="7">
                  <c:v>0.13159195781147001</c:v>
                </c:pt>
                <c:pt idx="8">
                  <c:v>4.5649307844429797E-2</c:v>
                </c:pt>
                <c:pt idx="9">
                  <c:v>1.8869479235332894E-2</c:v>
                </c:pt>
                <c:pt idx="10">
                  <c:v>7.7455504284772575E-3</c:v>
                </c:pt>
                <c:pt idx="11">
                  <c:v>3.8727752142386287E-3</c:v>
                </c:pt>
                <c:pt idx="12">
                  <c:v>3.0487804878048782E-3</c:v>
                </c:pt>
                <c:pt idx="13">
                  <c:v>2.2247857613711271E-3</c:v>
                </c:pt>
                <c:pt idx="14">
                  <c:v>1.7303889255108767E-3</c:v>
                </c:pt>
                <c:pt idx="15">
                  <c:v>9.0639419907712591E-4</c:v>
                </c:pt>
                <c:pt idx="16">
                  <c:v>5.1087673038892551E-3</c:v>
                </c:pt>
              </c:numCache>
            </c:numRef>
          </c:yVal>
          <c:smooth val="0"/>
        </c:ser>
        <c:dLbls>
          <c:showLegendKey val="0"/>
          <c:showVal val="0"/>
          <c:showCatName val="0"/>
          <c:showSerName val="0"/>
          <c:showPercent val="0"/>
          <c:showBubbleSize val="0"/>
        </c:dLbls>
        <c:axId val="50154880"/>
        <c:axId val="50177152"/>
      </c:scatterChart>
      <c:valAx>
        <c:axId val="50154880"/>
        <c:scaling>
          <c:orientation val="minMax"/>
        </c:scaling>
        <c:delete val="0"/>
        <c:axPos val="b"/>
        <c:numFmt formatCode="General" sourceLinked="1"/>
        <c:majorTickMark val="out"/>
        <c:minorTickMark val="none"/>
        <c:tickLblPos val="nextTo"/>
        <c:crossAx val="50177152"/>
        <c:crosses val="autoZero"/>
        <c:crossBetween val="midCat"/>
      </c:valAx>
      <c:valAx>
        <c:axId val="50177152"/>
        <c:scaling>
          <c:orientation val="minMax"/>
        </c:scaling>
        <c:delete val="0"/>
        <c:axPos val="l"/>
        <c:majorGridlines/>
        <c:numFmt formatCode="0.0%" sourceLinked="1"/>
        <c:majorTickMark val="out"/>
        <c:minorTickMark val="none"/>
        <c:tickLblPos val="nextTo"/>
        <c:crossAx val="50154880"/>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Directional Factor</a:t>
            </a:r>
          </a:p>
        </c:rich>
      </c:tx>
      <c:layout/>
      <c:overlay val="0"/>
    </c:title>
    <c:autoTitleDeleted val="0"/>
    <c:plotArea>
      <c:layout/>
      <c:scatterChart>
        <c:scatterStyle val="lineMarker"/>
        <c:varyColors val="0"/>
        <c:ser>
          <c:idx val="1"/>
          <c:order val="1"/>
          <c:tx>
            <c:strRef>
              <c:f>Compare!$N$1</c:f>
              <c:strCache>
                <c:ptCount val="1"/>
                <c:pt idx="0">
                  <c:v>D Count</c:v>
                </c:pt>
              </c:strCache>
            </c:strRef>
          </c:tx>
          <c:xVal>
            <c:numRef>
              <c:f>Compare!$M$2:$M$43</c:f>
              <c:numCache>
                <c:formatCode>General</c:formatCode>
                <c:ptCount val="42"/>
                <c:pt idx="0">
                  <c:v>50</c:v>
                </c:pt>
                <c:pt idx="1">
                  <c:v>51</c:v>
                </c:pt>
                <c:pt idx="2">
                  <c:v>52</c:v>
                </c:pt>
                <c:pt idx="3">
                  <c:v>53</c:v>
                </c:pt>
                <c:pt idx="4">
                  <c:v>54</c:v>
                </c:pt>
                <c:pt idx="5">
                  <c:v>55.000000000000007</c:v>
                </c:pt>
                <c:pt idx="6">
                  <c:v>56.000000000000007</c:v>
                </c:pt>
                <c:pt idx="7">
                  <c:v>56.999999999999993</c:v>
                </c:pt>
                <c:pt idx="8">
                  <c:v>57.999999999999993</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96</c:v>
                </c:pt>
              </c:numCache>
            </c:numRef>
          </c:xVal>
          <c:yVal>
            <c:numRef>
              <c:f>Compare!$N$2:$N$43</c:f>
              <c:numCache>
                <c:formatCode>0.0%</c:formatCode>
                <c:ptCount val="42"/>
                <c:pt idx="0">
                  <c:v>5.2264808362369339E-2</c:v>
                </c:pt>
                <c:pt idx="1">
                  <c:v>9.8867595818815338E-2</c:v>
                </c:pt>
                <c:pt idx="2">
                  <c:v>9.5383275261324035E-2</c:v>
                </c:pt>
                <c:pt idx="3">
                  <c:v>8.1010452961672474E-2</c:v>
                </c:pt>
                <c:pt idx="4">
                  <c:v>7.621951219512195E-2</c:v>
                </c:pt>
                <c:pt idx="5">
                  <c:v>8.2752613240418119E-2</c:v>
                </c:pt>
                <c:pt idx="6">
                  <c:v>6.3588850174216033E-2</c:v>
                </c:pt>
                <c:pt idx="7">
                  <c:v>4.9216027874564458E-2</c:v>
                </c:pt>
                <c:pt idx="8">
                  <c:v>4.7038327526132406E-2</c:v>
                </c:pt>
                <c:pt idx="9">
                  <c:v>4.7038327526132406E-2</c:v>
                </c:pt>
                <c:pt idx="10">
                  <c:v>4.2247386759581881E-2</c:v>
                </c:pt>
                <c:pt idx="11">
                  <c:v>3.7891986062717771E-2</c:v>
                </c:pt>
                <c:pt idx="12">
                  <c:v>3.2229965156794424E-2</c:v>
                </c:pt>
                <c:pt idx="13">
                  <c:v>3.3972125435540068E-2</c:v>
                </c:pt>
                <c:pt idx="14">
                  <c:v>2.7439024390243903E-2</c:v>
                </c:pt>
                <c:pt idx="15">
                  <c:v>2.221254355400697E-2</c:v>
                </c:pt>
                <c:pt idx="16">
                  <c:v>1.3066202090592335E-2</c:v>
                </c:pt>
                <c:pt idx="17">
                  <c:v>1.4372822299651568E-2</c:v>
                </c:pt>
                <c:pt idx="18">
                  <c:v>9.5818815331010446E-3</c:v>
                </c:pt>
                <c:pt idx="19">
                  <c:v>1.0888501742160279E-2</c:v>
                </c:pt>
                <c:pt idx="20">
                  <c:v>1.2195121951219513E-2</c:v>
                </c:pt>
                <c:pt idx="21">
                  <c:v>7.4041811846689894E-3</c:v>
                </c:pt>
                <c:pt idx="22">
                  <c:v>4.3554006968641113E-3</c:v>
                </c:pt>
                <c:pt idx="23">
                  <c:v>3.9198606271777002E-3</c:v>
                </c:pt>
                <c:pt idx="24">
                  <c:v>2.6132404181184671E-3</c:v>
                </c:pt>
                <c:pt idx="25">
                  <c:v>3.4843205574912892E-3</c:v>
                </c:pt>
                <c:pt idx="26">
                  <c:v>3.4843205574912892E-3</c:v>
                </c:pt>
                <c:pt idx="27">
                  <c:v>4.7909407665505223E-3</c:v>
                </c:pt>
                <c:pt idx="28">
                  <c:v>3.9198606271777002E-3</c:v>
                </c:pt>
                <c:pt idx="29">
                  <c:v>3.0487804878048782E-3</c:v>
                </c:pt>
                <c:pt idx="30">
                  <c:v>3.9198606271777002E-3</c:v>
                </c:pt>
                <c:pt idx="31">
                  <c:v>4.3554006968641115E-4</c:v>
                </c:pt>
                <c:pt idx="32">
                  <c:v>1.3066202090592336E-3</c:v>
                </c:pt>
                <c:pt idx="33">
                  <c:v>8.710801393728223E-4</c:v>
                </c:pt>
                <c:pt idx="34">
                  <c:v>1.3066202090592336E-3</c:v>
                </c:pt>
                <c:pt idx="35">
                  <c:v>1.3066202090592336E-3</c:v>
                </c:pt>
                <c:pt idx="36">
                  <c:v>8.710801393728223E-4</c:v>
                </c:pt>
                <c:pt idx="37">
                  <c:v>4.3554006968641115E-4</c:v>
                </c:pt>
                <c:pt idx="38">
                  <c:v>8.710801393728223E-4</c:v>
                </c:pt>
                <c:pt idx="39">
                  <c:v>8.710801393728223E-4</c:v>
                </c:pt>
                <c:pt idx="40">
                  <c:v>8.710801393728223E-4</c:v>
                </c:pt>
                <c:pt idx="41">
                  <c:v>4.3554006968641115E-4</c:v>
                </c:pt>
              </c:numCache>
            </c:numRef>
          </c:yVal>
          <c:smooth val="0"/>
        </c:ser>
        <c:ser>
          <c:idx val="2"/>
          <c:order val="2"/>
          <c:tx>
            <c:strRef>
              <c:f>Compare!$S$1</c:f>
              <c:strCache>
                <c:ptCount val="1"/>
                <c:pt idx="0">
                  <c:v>D Model</c:v>
                </c:pt>
              </c:strCache>
            </c:strRef>
          </c:tx>
          <c:xVal>
            <c:numRef>
              <c:f>Compare!$R$2:$R$51</c:f>
              <c:numCache>
                <c:formatCode>General</c:formatCode>
                <c:ptCount val="50"/>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numCache>
            </c:numRef>
          </c:xVal>
          <c:yVal>
            <c:numRef>
              <c:f>Compare!$S$2:$S$51</c:f>
              <c:numCache>
                <c:formatCode>0.0%</c:formatCode>
                <c:ptCount val="50"/>
                <c:pt idx="0">
                  <c:v>3.7775263295325961E-2</c:v>
                </c:pt>
                <c:pt idx="1">
                  <c:v>5.318130385586213E-2</c:v>
                </c:pt>
                <c:pt idx="2">
                  <c:v>5.4312820959178346E-2</c:v>
                </c:pt>
                <c:pt idx="3">
                  <c:v>5.8316650709374182E-2</c:v>
                </c:pt>
                <c:pt idx="4">
                  <c:v>5.1962746975367742E-2</c:v>
                </c:pt>
                <c:pt idx="5">
                  <c:v>4.8829314996953609E-2</c:v>
                </c:pt>
                <c:pt idx="6">
                  <c:v>4.6566280790321178E-2</c:v>
                </c:pt>
                <c:pt idx="7">
                  <c:v>4.3084689703194359E-2</c:v>
                </c:pt>
                <c:pt idx="8">
                  <c:v>4.3606928366263384E-2</c:v>
                </c:pt>
                <c:pt idx="9">
                  <c:v>3.429367220819915E-2</c:v>
                </c:pt>
                <c:pt idx="10">
                  <c:v>3.5860388197406216E-2</c:v>
                </c:pt>
                <c:pt idx="11">
                  <c:v>3.2552876664635737E-2</c:v>
                </c:pt>
                <c:pt idx="12">
                  <c:v>3.1943598224388546E-2</c:v>
                </c:pt>
                <c:pt idx="13">
                  <c:v>2.9419444686221603E-2</c:v>
                </c:pt>
                <c:pt idx="14">
                  <c:v>2.9941683349290624E-2</c:v>
                </c:pt>
                <c:pt idx="15">
                  <c:v>2.5067455827313082E-2</c:v>
                </c:pt>
                <c:pt idx="16">
                  <c:v>2.4371137609887718E-2</c:v>
                </c:pt>
                <c:pt idx="17">
                  <c:v>2.7765688919836364E-2</c:v>
                </c:pt>
                <c:pt idx="18">
                  <c:v>2.3239620506571503E-2</c:v>
                </c:pt>
                <c:pt idx="19">
                  <c:v>2.1063626077117242E-2</c:v>
                </c:pt>
                <c:pt idx="20">
                  <c:v>2.0280268082513708E-2</c:v>
                </c:pt>
                <c:pt idx="21">
                  <c:v>2.2717381843502481E-2</c:v>
                </c:pt>
                <c:pt idx="22">
                  <c:v>1.8800591870484811E-2</c:v>
                </c:pt>
                <c:pt idx="23">
                  <c:v>1.6363478109496038E-2</c:v>
                </c:pt>
                <c:pt idx="24">
                  <c:v>1.3404125685438245E-2</c:v>
                </c:pt>
                <c:pt idx="25">
                  <c:v>1.7407955435634084E-2</c:v>
                </c:pt>
                <c:pt idx="26">
                  <c:v>1.6363478109496038E-2</c:v>
                </c:pt>
                <c:pt idx="27">
                  <c:v>1.1141091478805815E-2</c:v>
                </c:pt>
                <c:pt idx="28">
                  <c:v>1.2794847245191053E-2</c:v>
                </c:pt>
                <c:pt idx="29">
                  <c:v>9.4873357124205769E-3</c:v>
                </c:pt>
                <c:pt idx="30">
                  <c:v>1.035773348420228E-2</c:v>
                </c:pt>
                <c:pt idx="31">
                  <c:v>8.0076595003916798E-3</c:v>
                </c:pt>
                <c:pt idx="32">
                  <c:v>9.4002959352424056E-3</c:v>
                </c:pt>
                <c:pt idx="33">
                  <c:v>7.3983810601444856E-3</c:v>
                </c:pt>
                <c:pt idx="34">
                  <c:v>7.5724606145008266E-3</c:v>
                </c:pt>
                <c:pt idx="35">
                  <c:v>6.6150230655409523E-3</c:v>
                </c:pt>
                <c:pt idx="36">
                  <c:v>5.5705457394029075E-3</c:v>
                </c:pt>
                <c:pt idx="37">
                  <c:v>4.7871877447993733E-3</c:v>
                </c:pt>
                <c:pt idx="38">
                  <c:v>5.3094264078683961E-3</c:v>
                </c:pt>
                <c:pt idx="39">
                  <c:v>3.742710418661328E-3</c:v>
                </c:pt>
                <c:pt idx="40">
                  <c:v>2.8723126468796238E-3</c:v>
                </c:pt>
                <c:pt idx="41">
                  <c:v>2.8723126468796238E-3</c:v>
                </c:pt>
                <c:pt idx="42">
                  <c:v>3.2204717555923057E-3</c:v>
                </c:pt>
                <c:pt idx="43">
                  <c:v>1.4796762120288971E-3</c:v>
                </c:pt>
                <c:pt idx="44">
                  <c:v>2.0019148750979199E-3</c:v>
                </c:pt>
                <c:pt idx="45">
                  <c:v>1.4796762120288971E-3</c:v>
                </c:pt>
                <c:pt idx="46">
                  <c:v>1.4796762120288971E-3</c:v>
                </c:pt>
                <c:pt idx="47">
                  <c:v>9.5743754895987463E-4</c:v>
                </c:pt>
                <c:pt idx="48">
                  <c:v>2.08895465227609E-3</c:v>
                </c:pt>
                <c:pt idx="49">
                  <c:v>8.7039777178170427E-4</c:v>
                </c:pt>
              </c:numCache>
            </c:numRef>
          </c:yVal>
          <c:smooth val="0"/>
        </c:ser>
        <c:ser>
          <c:idx val="0"/>
          <c:order val="0"/>
          <c:tx>
            <c:strRef>
              <c:f>Compare!$S$55</c:f>
              <c:strCache>
                <c:ptCount val="1"/>
                <c:pt idx="0">
                  <c:v>Dm Model</c:v>
                </c:pt>
              </c:strCache>
            </c:strRef>
          </c:tx>
          <c:xVal>
            <c:numRef>
              <c:f>Compare!$R$56:$R$86</c:f>
              <c:numCache>
                <c:formatCode>General</c:formatCode>
                <c:ptCount val="3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numCache>
            </c:numRef>
          </c:xVal>
          <c:yVal>
            <c:numRef>
              <c:f>Compare!$S$56:$S$86</c:f>
              <c:numCache>
                <c:formatCode>0.0%</c:formatCode>
                <c:ptCount val="31"/>
                <c:pt idx="0">
                  <c:v>8.9302811384802852E-2</c:v>
                </c:pt>
                <c:pt idx="1">
                  <c:v>9.1914004700147961E-2</c:v>
                </c:pt>
                <c:pt idx="2">
                  <c:v>0.12316128470711114</c:v>
                </c:pt>
                <c:pt idx="3">
                  <c:v>6.0753764470362959E-2</c:v>
                </c:pt>
                <c:pt idx="4">
                  <c:v>5.5705457394029073E-2</c:v>
                </c:pt>
                <c:pt idx="5">
                  <c:v>6.9718861519714515E-2</c:v>
                </c:pt>
                <c:pt idx="6">
                  <c:v>5.3529462964574809E-2</c:v>
                </c:pt>
                <c:pt idx="7">
                  <c:v>3.5860388197406216E-2</c:v>
                </c:pt>
                <c:pt idx="8">
                  <c:v>4.2736530594481681E-2</c:v>
                </c:pt>
                <c:pt idx="9">
                  <c:v>3.7601183740969622E-2</c:v>
                </c:pt>
                <c:pt idx="10">
                  <c:v>3.6730785969187919E-2</c:v>
                </c:pt>
                <c:pt idx="11">
                  <c:v>3.098616067542867E-2</c:v>
                </c:pt>
                <c:pt idx="12">
                  <c:v>2.8984245800330752E-2</c:v>
                </c:pt>
                <c:pt idx="13">
                  <c:v>3.0463922012359649E-2</c:v>
                </c:pt>
                <c:pt idx="14">
                  <c:v>2.7156410479589173E-2</c:v>
                </c:pt>
                <c:pt idx="15">
                  <c:v>2.2717381843502481E-2</c:v>
                </c:pt>
                <c:pt idx="16">
                  <c:v>2.47192967186004E-2</c:v>
                </c:pt>
                <c:pt idx="17">
                  <c:v>1.7756114544346766E-2</c:v>
                </c:pt>
                <c:pt idx="18">
                  <c:v>1.836539298459396E-2</c:v>
                </c:pt>
                <c:pt idx="19">
                  <c:v>1.5057881451823484E-2</c:v>
                </c:pt>
                <c:pt idx="20">
                  <c:v>1.7059796326921402E-2</c:v>
                </c:pt>
                <c:pt idx="21">
                  <c:v>1.0618852815736792E-2</c:v>
                </c:pt>
                <c:pt idx="22">
                  <c:v>1.2011489250587518E-2</c:v>
                </c:pt>
                <c:pt idx="23">
                  <c:v>8.9650970493515541E-3</c:v>
                </c:pt>
                <c:pt idx="24">
                  <c:v>8.3558186091043599E-3</c:v>
                </c:pt>
                <c:pt idx="25">
                  <c:v>6.8761423970754637E-3</c:v>
                </c:pt>
                <c:pt idx="26">
                  <c:v>5.1353468535120551E-3</c:v>
                </c:pt>
                <c:pt idx="27">
                  <c:v>5.3094264078683961E-3</c:v>
                </c:pt>
                <c:pt idx="28">
                  <c:v>4.0908695273740095E-3</c:v>
                </c:pt>
                <c:pt idx="29">
                  <c:v>2.8723126468796238E-3</c:v>
                </c:pt>
                <c:pt idx="30">
                  <c:v>4.6131081904430323E-3</c:v>
                </c:pt>
              </c:numCache>
            </c:numRef>
          </c:yVal>
          <c:smooth val="0"/>
        </c:ser>
        <c:dLbls>
          <c:showLegendKey val="0"/>
          <c:showVal val="0"/>
          <c:showCatName val="0"/>
          <c:showSerName val="0"/>
          <c:showPercent val="0"/>
          <c:showBubbleSize val="0"/>
        </c:dLbls>
        <c:axId val="57286016"/>
        <c:axId val="57291904"/>
      </c:scatterChart>
      <c:valAx>
        <c:axId val="57286016"/>
        <c:scaling>
          <c:orientation val="minMax"/>
          <c:max val="80"/>
          <c:min val="50"/>
        </c:scaling>
        <c:delete val="0"/>
        <c:axPos val="b"/>
        <c:numFmt formatCode="General" sourceLinked="1"/>
        <c:majorTickMark val="out"/>
        <c:minorTickMark val="none"/>
        <c:tickLblPos val="nextTo"/>
        <c:crossAx val="57291904"/>
        <c:crosses val="autoZero"/>
        <c:crossBetween val="midCat"/>
      </c:valAx>
      <c:valAx>
        <c:axId val="57291904"/>
        <c:scaling>
          <c:orientation val="minMax"/>
        </c:scaling>
        <c:delete val="0"/>
        <c:axPos val="l"/>
        <c:majorGridlines/>
        <c:numFmt formatCode="0.0%" sourceLinked="1"/>
        <c:majorTickMark val="out"/>
        <c:minorTickMark val="none"/>
        <c:tickLblPos val="nextTo"/>
        <c:crossAx val="57286016"/>
        <c:crosses val="autoZero"/>
        <c:crossBetween val="midCat"/>
      </c:valAx>
    </c:plotArea>
    <c:legend>
      <c:legendPos val="r"/>
      <c:layout/>
      <c:overlay val="0"/>
    </c:legend>
    <c:plotVisOnly val="1"/>
    <c:dispBlanksAs val="gap"/>
    <c:showDLblsOverMax val="0"/>
  </c:chart>
  <c:spPr>
    <a:solidFill>
      <a:schemeClr val="bg1"/>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Model increase x3</a:t>
            </a:r>
          </a:p>
        </c:rich>
      </c:tx>
      <c:layout/>
      <c:overlay val="0"/>
    </c:title>
    <c:autoTitleDeleted val="0"/>
    <c:plotArea>
      <c:layout/>
      <c:scatterChart>
        <c:scatterStyle val="lineMarker"/>
        <c:varyColors val="0"/>
        <c:ser>
          <c:idx val="0"/>
          <c:order val="0"/>
          <c:tx>
            <c:strRef>
              <c:f>Sheet1!$S$3</c:f>
              <c:strCache>
                <c:ptCount val="1"/>
                <c:pt idx="0">
                  <c:v>Ratio</c:v>
                </c:pt>
              </c:strCache>
            </c:strRef>
          </c:tx>
          <c:xVal>
            <c:numRef>
              <c:f>Sheet1!$A$6:$A$20</c:f>
              <c:numCache>
                <c:formatCode>General</c:formatCode>
                <c:ptCount val="15"/>
                <c:pt idx="0">
                  <c:v>0.3</c:v>
                </c:pt>
                <c:pt idx="1">
                  <c:v>0.4</c:v>
                </c:pt>
                <c:pt idx="2">
                  <c:v>0.45</c:v>
                </c:pt>
                <c:pt idx="3">
                  <c:v>0.5</c:v>
                </c:pt>
                <c:pt idx="4">
                  <c:v>0.55000000000000004</c:v>
                </c:pt>
                <c:pt idx="5">
                  <c:v>0.6</c:v>
                </c:pt>
                <c:pt idx="6">
                  <c:v>0.8</c:v>
                </c:pt>
                <c:pt idx="7">
                  <c:v>1</c:v>
                </c:pt>
                <c:pt idx="8">
                  <c:v>1.2</c:v>
                </c:pt>
                <c:pt idx="9">
                  <c:v>1.6</c:v>
                </c:pt>
                <c:pt idx="10">
                  <c:v>1.8</c:v>
                </c:pt>
                <c:pt idx="11">
                  <c:v>2</c:v>
                </c:pt>
                <c:pt idx="12">
                  <c:v>2.2000000000000002</c:v>
                </c:pt>
                <c:pt idx="13">
                  <c:v>2.5</c:v>
                </c:pt>
                <c:pt idx="14">
                  <c:v>3</c:v>
                </c:pt>
              </c:numCache>
            </c:numRef>
          </c:xVal>
          <c:yVal>
            <c:numRef>
              <c:f>Sheet1!$S$6:$S$20</c:f>
              <c:numCache>
                <c:formatCode>General</c:formatCode>
                <c:ptCount val="15"/>
                <c:pt idx="0">
                  <c:v>30</c:v>
                </c:pt>
                <c:pt idx="1">
                  <c:v>30</c:v>
                </c:pt>
                <c:pt idx="2">
                  <c:v>29.999999999999996</c:v>
                </c:pt>
                <c:pt idx="3">
                  <c:v>30</c:v>
                </c:pt>
                <c:pt idx="4">
                  <c:v>30</c:v>
                </c:pt>
                <c:pt idx="5">
                  <c:v>30</c:v>
                </c:pt>
                <c:pt idx="6">
                  <c:v>30</c:v>
                </c:pt>
                <c:pt idx="7">
                  <c:v>30</c:v>
                </c:pt>
                <c:pt idx="8">
                  <c:v>30</c:v>
                </c:pt>
                <c:pt idx="9">
                  <c:v>30</c:v>
                </c:pt>
                <c:pt idx="10">
                  <c:v>29.999999999999996</c:v>
                </c:pt>
                <c:pt idx="11">
                  <c:v>30</c:v>
                </c:pt>
                <c:pt idx="12">
                  <c:v>30</c:v>
                </c:pt>
                <c:pt idx="13">
                  <c:v>30</c:v>
                </c:pt>
                <c:pt idx="14">
                  <c:v>30</c:v>
                </c:pt>
              </c:numCache>
            </c:numRef>
          </c:yVal>
          <c:smooth val="0"/>
        </c:ser>
        <c:ser>
          <c:idx val="1"/>
          <c:order val="1"/>
          <c:tx>
            <c:strRef>
              <c:f>Sheet1!$AI$3</c:f>
              <c:strCache>
                <c:ptCount val="1"/>
                <c:pt idx="0">
                  <c:v>Diff</c:v>
                </c:pt>
              </c:strCache>
            </c:strRef>
          </c:tx>
          <c:xVal>
            <c:numRef>
              <c:f>Sheet1!$A$6:$A$20</c:f>
              <c:numCache>
                <c:formatCode>General</c:formatCode>
                <c:ptCount val="15"/>
                <c:pt idx="0">
                  <c:v>0.3</c:v>
                </c:pt>
                <c:pt idx="1">
                  <c:v>0.4</c:v>
                </c:pt>
                <c:pt idx="2">
                  <c:v>0.45</c:v>
                </c:pt>
                <c:pt idx="3">
                  <c:v>0.5</c:v>
                </c:pt>
                <c:pt idx="4">
                  <c:v>0.55000000000000004</c:v>
                </c:pt>
                <c:pt idx="5">
                  <c:v>0.6</c:v>
                </c:pt>
                <c:pt idx="6">
                  <c:v>0.8</c:v>
                </c:pt>
                <c:pt idx="7">
                  <c:v>1</c:v>
                </c:pt>
                <c:pt idx="8">
                  <c:v>1.2</c:v>
                </c:pt>
                <c:pt idx="9">
                  <c:v>1.6</c:v>
                </c:pt>
                <c:pt idx="10">
                  <c:v>1.8</c:v>
                </c:pt>
                <c:pt idx="11">
                  <c:v>2</c:v>
                </c:pt>
                <c:pt idx="12">
                  <c:v>2.2000000000000002</c:v>
                </c:pt>
                <c:pt idx="13">
                  <c:v>2.5</c:v>
                </c:pt>
                <c:pt idx="14">
                  <c:v>3</c:v>
                </c:pt>
              </c:numCache>
            </c:numRef>
          </c:xVal>
          <c:yVal>
            <c:numRef>
              <c:f>Sheet1!$AI$6:$AI$20</c:f>
              <c:numCache>
                <c:formatCode>General</c:formatCode>
                <c:ptCount val="15"/>
                <c:pt idx="0">
                  <c:v>76.666666666666657</c:v>
                </c:pt>
                <c:pt idx="1">
                  <c:v>60</c:v>
                </c:pt>
                <c:pt idx="2">
                  <c:v>54.444444444444436</c:v>
                </c:pt>
                <c:pt idx="3">
                  <c:v>50</c:v>
                </c:pt>
                <c:pt idx="4">
                  <c:v>46.36363636363636</c:v>
                </c:pt>
                <c:pt idx="5">
                  <c:v>43.333333333333329</c:v>
                </c:pt>
                <c:pt idx="6">
                  <c:v>35</c:v>
                </c:pt>
                <c:pt idx="7">
                  <c:v>30</c:v>
                </c:pt>
                <c:pt idx="8">
                  <c:v>26.666666666666664</c:v>
                </c:pt>
                <c:pt idx="9">
                  <c:v>22.5</c:v>
                </c:pt>
                <c:pt idx="10">
                  <c:v>21.111111111111107</c:v>
                </c:pt>
                <c:pt idx="11">
                  <c:v>20</c:v>
                </c:pt>
                <c:pt idx="12">
                  <c:v>19.09090909090909</c:v>
                </c:pt>
                <c:pt idx="13">
                  <c:v>18</c:v>
                </c:pt>
                <c:pt idx="14">
                  <c:v>16.666666666666664</c:v>
                </c:pt>
              </c:numCache>
            </c:numRef>
          </c:yVal>
          <c:smooth val="0"/>
        </c:ser>
        <c:ser>
          <c:idx val="2"/>
          <c:order val="2"/>
          <c:tx>
            <c:strRef>
              <c:f>Sheet1!$AY$3</c:f>
              <c:strCache>
                <c:ptCount val="1"/>
                <c:pt idx="0">
                  <c:v>Raf</c:v>
                </c:pt>
              </c:strCache>
            </c:strRef>
          </c:tx>
          <c:xVal>
            <c:numRef>
              <c:f>Sheet1!$A$6:$A$20</c:f>
              <c:numCache>
                <c:formatCode>General</c:formatCode>
                <c:ptCount val="15"/>
                <c:pt idx="0">
                  <c:v>0.3</c:v>
                </c:pt>
                <c:pt idx="1">
                  <c:v>0.4</c:v>
                </c:pt>
                <c:pt idx="2">
                  <c:v>0.45</c:v>
                </c:pt>
                <c:pt idx="3">
                  <c:v>0.5</c:v>
                </c:pt>
                <c:pt idx="4">
                  <c:v>0.55000000000000004</c:v>
                </c:pt>
                <c:pt idx="5">
                  <c:v>0.6</c:v>
                </c:pt>
                <c:pt idx="6">
                  <c:v>0.8</c:v>
                </c:pt>
                <c:pt idx="7">
                  <c:v>1</c:v>
                </c:pt>
                <c:pt idx="8">
                  <c:v>1.2</c:v>
                </c:pt>
                <c:pt idx="9">
                  <c:v>1.6</c:v>
                </c:pt>
                <c:pt idx="10">
                  <c:v>1.8</c:v>
                </c:pt>
                <c:pt idx="11">
                  <c:v>2</c:v>
                </c:pt>
                <c:pt idx="12">
                  <c:v>2.2000000000000002</c:v>
                </c:pt>
                <c:pt idx="13">
                  <c:v>2.5</c:v>
                </c:pt>
                <c:pt idx="14">
                  <c:v>3</c:v>
                </c:pt>
              </c:numCache>
            </c:numRef>
          </c:xVal>
          <c:yVal>
            <c:numRef>
              <c:f>Sheet1!$AY$6:$AY$20</c:f>
              <c:numCache>
                <c:formatCode>General</c:formatCode>
                <c:ptCount val="15"/>
                <c:pt idx="0">
                  <c:v>53.333333333333329</c:v>
                </c:pt>
                <c:pt idx="1">
                  <c:v>45</c:v>
                </c:pt>
                <c:pt idx="2">
                  <c:v>42.222222222222214</c:v>
                </c:pt>
                <c:pt idx="3">
                  <c:v>40</c:v>
                </c:pt>
                <c:pt idx="4">
                  <c:v>38.18181818181818</c:v>
                </c:pt>
                <c:pt idx="5">
                  <c:v>36.666666666666664</c:v>
                </c:pt>
                <c:pt idx="6">
                  <c:v>32.5</c:v>
                </c:pt>
                <c:pt idx="7">
                  <c:v>30</c:v>
                </c:pt>
                <c:pt idx="8">
                  <c:v>28.333333333333332</c:v>
                </c:pt>
                <c:pt idx="9">
                  <c:v>26.25</c:v>
                </c:pt>
                <c:pt idx="10">
                  <c:v>25.55555555555555</c:v>
                </c:pt>
                <c:pt idx="11">
                  <c:v>25</c:v>
                </c:pt>
                <c:pt idx="12">
                  <c:v>24.545454545454547</c:v>
                </c:pt>
                <c:pt idx="13">
                  <c:v>24</c:v>
                </c:pt>
                <c:pt idx="14">
                  <c:v>23.333333333333332</c:v>
                </c:pt>
              </c:numCache>
            </c:numRef>
          </c:yVal>
          <c:smooth val="0"/>
        </c:ser>
        <c:ser>
          <c:idx val="3"/>
          <c:order val="3"/>
          <c:tx>
            <c:strRef>
              <c:f>Sheet1!$BO$3</c:f>
              <c:strCache>
                <c:ptCount val="1"/>
                <c:pt idx="0">
                  <c:v>Raw</c:v>
                </c:pt>
              </c:strCache>
            </c:strRef>
          </c:tx>
          <c:xVal>
            <c:numRef>
              <c:f>Sheet1!$A$6:$A$20</c:f>
              <c:numCache>
                <c:formatCode>General</c:formatCode>
                <c:ptCount val="15"/>
                <c:pt idx="0">
                  <c:v>0.3</c:v>
                </c:pt>
                <c:pt idx="1">
                  <c:v>0.4</c:v>
                </c:pt>
                <c:pt idx="2">
                  <c:v>0.45</c:v>
                </c:pt>
                <c:pt idx="3">
                  <c:v>0.5</c:v>
                </c:pt>
                <c:pt idx="4">
                  <c:v>0.55000000000000004</c:v>
                </c:pt>
                <c:pt idx="5">
                  <c:v>0.6</c:v>
                </c:pt>
                <c:pt idx="6">
                  <c:v>0.8</c:v>
                </c:pt>
                <c:pt idx="7">
                  <c:v>1</c:v>
                </c:pt>
                <c:pt idx="8">
                  <c:v>1.2</c:v>
                </c:pt>
                <c:pt idx="9">
                  <c:v>1.6</c:v>
                </c:pt>
                <c:pt idx="10">
                  <c:v>1.8</c:v>
                </c:pt>
                <c:pt idx="11">
                  <c:v>2</c:v>
                </c:pt>
                <c:pt idx="12">
                  <c:v>2.2000000000000002</c:v>
                </c:pt>
                <c:pt idx="13">
                  <c:v>2.5</c:v>
                </c:pt>
                <c:pt idx="14">
                  <c:v>3</c:v>
                </c:pt>
              </c:numCache>
            </c:numRef>
          </c:xVal>
          <c:yVal>
            <c:numRef>
              <c:f>Sheet1!$BO$6:$BO$20</c:f>
              <c:numCache>
                <c:formatCode>General</c:formatCode>
                <c:ptCount val="15"/>
                <c:pt idx="0">
                  <c:v>100</c:v>
                </c:pt>
                <c:pt idx="1">
                  <c:v>75</c:v>
                </c:pt>
                <c:pt idx="2">
                  <c:v>66.666666666666657</c:v>
                </c:pt>
                <c:pt idx="3">
                  <c:v>60</c:v>
                </c:pt>
                <c:pt idx="4">
                  <c:v>54.54545454545454</c:v>
                </c:pt>
                <c:pt idx="5">
                  <c:v>50</c:v>
                </c:pt>
                <c:pt idx="6">
                  <c:v>37.5</c:v>
                </c:pt>
                <c:pt idx="7">
                  <c:v>30</c:v>
                </c:pt>
                <c:pt idx="8">
                  <c:v>25</c:v>
                </c:pt>
                <c:pt idx="9">
                  <c:v>18.75</c:v>
                </c:pt>
                <c:pt idx="10">
                  <c:v>16.666666666666664</c:v>
                </c:pt>
                <c:pt idx="11">
                  <c:v>15</c:v>
                </c:pt>
                <c:pt idx="12">
                  <c:v>13.636363636363635</c:v>
                </c:pt>
                <c:pt idx="13">
                  <c:v>12</c:v>
                </c:pt>
                <c:pt idx="14">
                  <c:v>10</c:v>
                </c:pt>
              </c:numCache>
            </c:numRef>
          </c:yVal>
          <c:smooth val="0"/>
        </c:ser>
        <c:dLbls>
          <c:showLegendKey val="0"/>
          <c:showVal val="0"/>
          <c:showCatName val="0"/>
          <c:showSerName val="0"/>
          <c:showPercent val="0"/>
          <c:showBubbleSize val="0"/>
        </c:dLbls>
        <c:axId val="57111680"/>
        <c:axId val="57113600"/>
      </c:scatterChart>
      <c:valAx>
        <c:axId val="57111680"/>
        <c:scaling>
          <c:orientation val="minMax"/>
        </c:scaling>
        <c:delete val="0"/>
        <c:axPos val="b"/>
        <c:title>
          <c:tx>
            <c:rich>
              <a:bodyPr/>
              <a:lstStyle/>
              <a:p>
                <a:pPr>
                  <a:defRPr/>
                </a:pPr>
                <a:r>
                  <a:rPr lang="en-US"/>
                  <a:t>Count/Base</a:t>
                </a:r>
              </a:p>
            </c:rich>
          </c:tx>
          <c:layout/>
          <c:overlay val="0"/>
        </c:title>
        <c:numFmt formatCode="General" sourceLinked="1"/>
        <c:majorTickMark val="out"/>
        <c:minorTickMark val="none"/>
        <c:tickLblPos val="nextTo"/>
        <c:crossAx val="57113600"/>
        <c:crosses val="autoZero"/>
        <c:crossBetween val="midCat"/>
      </c:valAx>
      <c:valAx>
        <c:axId val="57113600"/>
        <c:scaling>
          <c:orientation val="minMax"/>
        </c:scaling>
        <c:delete val="0"/>
        <c:axPos val="l"/>
        <c:majorGridlines/>
        <c:numFmt formatCode="General" sourceLinked="1"/>
        <c:majorTickMark val="out"/>
        <c:minorTickMark val="none"/>
        <c:tickLblPos val="nextTo"/>
        <c:crossAx val="57111680"/>
        <c:crosses val="autoZero"/>
        <c:crossBetween val="midCat"/>
      </c:valAx>
      <c:spPr>
        <a:solidFill>
          <a:schemeClr val="bg1"/>
        </a:solidFill>
      </c:spPr>
    </c:plotArea>
    <c:legend>
      <c:legendPos val="r"/>
      <c:layout/>
      <c:overlay val="0"/>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56D85-8976-4957-9504-B0D9751D0961}" type="datetimeFigureOut">
              <a:rPr lang="en-US" smtClean="0"/>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A051A-8C2A-4A17-9104-A92FA0437416}" type="slidenum">
              <a:rPr lang="en-US" smtClean="0"/>
              <a:t>‹#›</a:t>
            </a:fld>
            <a:endParaRPr lang="en-US"/>
          </a:p>
        </p:txBody>
      </p:sp>
    </p:spTree>
    <p:extLst>
      <p:ext uri="{BB962C8B-B14F-4D97-AF65-F5344CB8AC3E}">
        <p14:creationId xmlns:p14="http://schemas.microsoft.com/office/powerpoint/2010/main" val="5680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ODOT’s Administration identified accuracy of traffic forecasts for</a:t>
            </a:r>
            <a:r>
              <a:rPr lang="en-US" baseline="0" dirty="0" smtClean="0"/>
              <a:t> roadway planning and design as an issue.  This largely stemmed from a lack of post construction studies that compare forecasts with counts.  Since designers had not been provided with accuracy comparisons, they could not assess the viability of minor design changes which might result in great cost reduction if the forecast were slightly lower.</a:t>
            </a:r>
          </a:p>
          <a:p>
            <a:endParaRPr lang="en-US" baseline="0" dirty="0" smtClean="0"/>
          </a:p>
          <a:p>
            <a:r>
              <a:rPr lang="en-US" baseline="0" dirty="0" smtClean="0"/>
              <a:t>As a result ODOT formed a task force to identify potential process improvements.  Staff had already taken on initiatives to address perceived shortcomings as well as departmental desire to become more efficient.  So these combined to form the ten initiatives.</a:t>
            </a:r>
            <a:endParaRPr lang="en-US" baseline="0" dirty="0" smtClean="0"/>
          </a:p>
        </p:txBody>
      </p:sp>
      <p:sp>
        <p:nvSpPr>
          <p:cNvPr id="4" name="Slide Number Placeholder 3"/>
          <p:cNvSpPr>
            <a:spLocks noGrp="1"/>
          </p:cNvSpPr>
          <p:nvPr>
            <p:ph type="sldNum" sz="quarter" idx="10"/>
          </p:nvPr>
        </p:nvSpPr>
        <p:spPr/>
        <p:txBody>
          <a:bodyPr/>
          <a:lstStyle/>
          <a:p>
            <a:fld id="{C3BA051A-8C2A-4A17-9104-A92FA0437416}" type="slidenum">
              <a:rPr lang="en-US" smtClean="0"/>
              <a:t>2</a:t>
            </a:fld>
            <a:endParaRPr lang="en-US"/>
          </a:p>
        </p:txBody>
      </p:sp>
    </p:spTree>
    <p:extLst>
      <p:ext uri="{BB962C8B-B14F-4D97-AF65-F5344CB8AC3E}">
        <p14:creationId xmlns:p14="http://schemas.microsoft.com/office/powerpoint/2010/main" val="235813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68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76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46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79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547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562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3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0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624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2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4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4/23/2013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351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5" descr="\\tscfs004\sgranato$\My Pictures\ODOTlogo_windingroad.JPG"/>
          <p:cNvPicPr>
            <a:picLocks noChangeAspect="1" noChangeArrowheads="1"/>
          </p:cNvPicPr>
          <p:nvPr/>
        </p:nvPicPr>
        <p:blipFill>
          <a:blip r:embed="rId2" cstate="print"/>
          <a:srcRect/>
          <a:stretch>
            <a:fillRect/>
          </a:stretch>
        </p:blipFill>
        <p:spPr bwMode="auto">
          <a:xfrm>
            <a:off x="4191000" y="3635889"/>
            <a:ext cx="4953000" cy="3222112"/>
          </a:xfrm>
          <a:prstGeom prst="rect">
            <a:avLst/>
          </a:prstGeom>
          <a:noFill/>
          <a:ln w="9525">
            <a:noFill/>
            <a:miter lim="800000"/>
            <a:headEnd/>
            <a:tailEnd/>
          </a:ln>
        </p:spPr>
      </p:pic>
      <p:sp>
        <p:nvSpPr>
          <p:cNvPr id="2" name="Rectangle 1"/>
          <p:cNvSpPr/>
          <p:nvPr/>
        </p:nvSpPr>
        <p:spPr>
          <a:xfrm>
            <a:off x="1524000" y="335846"/>
            <a:ext cx="6400800" cy="5847755"/>
          </a:xfrm>
          <a:prstGeom prst="rect">
            <a:avLst/>
          </a:prstGeom>
        </p:spPr>
        <p:txBody>
          <a:bodyPr wrap="square">
            <a:spAutoFit/>
          </a:bodyPr>
          <a:lstStyle/>
          <a:p>
            <a:pPr algn="ctr"/>
            <a:r>
              <a:rPr lang="en-US" sz="4000" b="1" dirty="0" smtClean="0">
                <a:solidFill>
                  <a:schemeClr val="accent3">
                    <a:lumMod val="50000"/>
                  </a:schemeClr>
                </a:solidFill>
                <a:latin typeface="+mj-lt"/>
              </a:rPr>
              <a:t>Improving Project Level Traffic Forecasts by Attacking the Problem from all Sides</a:t>
            </a:r>
            <a:endParaRPr lang="en-US" sz="3200" b="1" dirty="0">
              <a:solidFill>
                <a:schemeClr val="accent3">
                  <a:lumMod val="50000"/>
                </a:schemeClr>
              </a:solidFill>
              <a:latin typeface="+mj-lt"/>
            </a:endParaRPr>
          </a:p>
          <a:p>
            <a:pPr algn="ctr"/>
            <a:endParaRPr lang="en-US" sz="3200" b="1" dirty="0" smtClean="0">
              <a:solidFill>
                <a:schemeClr val="accent3">
                  <a:lumMod val="50000"/>
                </a:schemeClr>
              </a:solidFill>
              <a:latin typeface="+mj-lt"/>
            </a:endParaRPr>
          </a:p>
          <a:p>
            <a:pPr algn="ctr"/>
            <a:r>
              <a:rPr lang="en-US" b="1" dirty="0" smtClean="0">
                <a:solidFill>
                  <a:schemeClr val="accent3">
                    <a:lumMod val="50000"/>
                  </a:schemeClr>
                </a:solidFill>
                <a:latin typeface="+mj-lt"/>
              </a:rPr>
              <a:t>Gregory Giaimo, PE</a:t>
            </a:r>
          </a:p>
          <a:p>
            <a:pPr algn="ctr"/>
            <a:r>
              <a:rPr lang="en-US" b="1" dirty="0" smtClean="0">
                <a:solidFill>
                  <a:schemeClr val="accent3">
                    <a:lumMod val="50000"/>
                  </a:schemeClr>
                </a:solidFill>
                <a:latin typeface="+mj-lt"/>
              </a:rPr>
              <a:t>Mark Byram, PE</a:t>
            </a:r>
          </a:p>
          <a:p>
            <a:pPr algn="ctr"/>
            <a:r>
              <a:rPr lang="en-US" b="1" dirty="0" smtClean="0">
                <a:solidFill>
                  <a:schemeClr val="accent3">
                    <a:lumMod val="50000"/>
                  </a:schemeClr>
                </a:solidFill>
                <a:latin typeface="+mj-lt"/>
              </a:rPr>
              <a:t>The Ohio Department of Transportation</a:t>
            </a:r>
          </a:p>
          <a:p>
            <a:pPr algn="ctr"/>
            <a:r>
              <a:rPr lang="en-US" b="1" dirty="0" smtClean="0">
                <a:solidFill>
                  <a:schemeClr val="accent3">
                    <a:lumMod val="50000"/>
                  </a:schemeClr>
                </a:solidFill>
                <a:latin typeface="+mj-lt"/>
              </a:rPr>
              <a:t>Division of Planning</a:t>
            </a:r>
          </a:p>
          <a:p>
            <a:pPr algn="ctr"/>
            <a:endParaRPr lang="en-US" b="1" dirty="0">
              <a:solidFill>
                <a:schemeClr val="accent3">
                  <a:lumMod val="50000"/>
                </a:schemeClr>
              </a:solidFill>
              <a:latin typeface="+mj-lt"/>
            </a:endParaRPr>
          </a:p>
          <a:p>
            <a:pPr algn="ctr"/>
            <a:endParaRPr lang="en-US" b="1" dirty="0" smtClean="0">
              <a:solidFill>
                <a:schemeClr val="accent3">
                  <a:lumMod val="50000"/>
                </a:schemeClr>
              </a:solidFill>
              <a:latin typeface="+mj-lt"/>
            </a:endParaRPr>
          </a:p>
          <a:p>
            <a:pPr algn="ctr"/>
            <a:r>
              <a:rPr lang="en-US" b="1" dirty="0" smtClean="0">
                <a:solidFill>
                  <a:schemeClr val="accent3">
                    <a:lumMod val="50000"/>
                  </a:schemeClr>
                </a:solidFill>
                <a:latin typeface="+mj-lt"/>
              </a:rPr>
              <a:t>Presented at</a:t>
            </a:r>
          </a:p>
          <a:p>
            <a:pPr algn="ctr"/>
            <a:r>
              <a:rPr lang="en-US" b="1" dirty="0" smtClean="0">
                <a:solidFill>
                  <a:schemeClr val="accent3">
                    <a:lumMod val="50000"/>
                  </a:schemeClr>
                </a:solidFill>
                <a:latin typeface="+mj-lt"/>
              </a:rPr>
              <a:t>The 14</a:t>
            </a:r>
            <a:r>
              <a:rPr lang="en-US" b="1" baseline="30000" dirty="0" smtClean="0">
                <a:solidFill>
                  <a:schemeClr val="accent3">
                    <a:lumMod val="50000"/>
                  </a:schemeClr>
                </a:solidFill>
                <a:latin typeface="+mj-lt"/>
              </a:rPr>
              <a:t>th</a:t>
            </a:r>
            <a:r>
              <a:rPr lang="en-US" b="1" dirty="0" smtClean="0">
                <a:solidFill>
                  <a:schemeClr val="accent3">
                    <a:lumMod val="50000"/>
                  </a:schemeClr>
                </a:solidFill>
                <a:latin typeface="+mj-lt"/>
              </a:rPr>
              <a:t> Transportation Planning Applications Conference</a:t>
            </a:r>
          </a:p>
          <a:p>
            <a:pPr algn="ctr"/>
            <a:r>
              <a:rPr lang="en-US" b="1" dirty="0" smtClean="0">
                <a:solidFill>
                  <a:schemeClr val="accent3">
                    <a:lumMod val="50000"/>
                  </a:schemeClr>
                </a:solidFill>
                <a:latin typeface="+mj-lt"/>
              </a:rPr>
              <a:t>May 7, 2013</a:t>
            </a:r>
            <a:endParaRPr lang="en-US" b="1" dirty="0">
              <a:solidFill>
                <a:schemeClr val="accent3">
                  <a:lumMod val="50000"/>
                </a:schemeClr>
              </a:solidFill>
              <a:latin typeface="+mj-lt"/>
            </a:endParaRPr>
          </a:p>
          <a:p>
            <a:endParaRPr lang="en-US" sz="1200" dirty="0">
              <a:solidFill>
                <a:schemeClr val="accent3">
                  <a:lumMod val="50000"/>
                </a:schemeClr>
              </a:solidFill>
            </a:endParaRPr>
          </a:p>
          <a:p>
            <a:endParaRPr lang="en-US" sz="1200" dirty="0" smtClean="0">
              <a:solidFill>
                <a:schemeClr val="accent3">
                  <a:lumMod val="50000"/>
                </a:schemeClr>
              </a:solidFill>
            </a:endParaRPr>
          </a:p>
          <a:p>
            <a:endParaRPr lang="en-US" sz="1200" dirty="0">
              <a:solidFill>
                <a:schemeClr val="accent3">
                  <a:lumMod val="50000"/>
                </a:schemeClr>
              </a:solidFill>
            </a:endParaRPr>
          </a:p>
          <a:p>
            <a:endParaRPr lang="en-US" sz="1200" dirty="0" smtClean="0">
              <a:solidFill>
                <a:schemeClr val="accent3">
                  <a:lumMod val="50000"/>
                </a:schemeClr>
              </a:solidFill>
            </a:endParaRPr>
          </a:p>
          <a:p>
            <a:endParaRPr lang="en-US" sz="1200" dirty="0">
              <a:solidFill>
                <a:schemeClr val="accent3">
                  <a:lumMod val="50000"/>
                </a:schemeClr>
              </a:solidFill>
            </a:endParaRPr>
          </a:p>
        </p:txBody>
      </p:sp>
    </p:spTree>
    <p:extLst>
      <p:ext uri="{BB962C8B-B14F-4D97-AF65-F5344CB8AC3E}">
        <p14:creationId xmlns:p14="http://schemas.microsoft.com/office/powerpoint/2010/main" val="39187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123" y="672139"/>
            <a:ext cx="9102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marL="457200" lvl="1" indent="0"/>
            <a:r>
              <a:rPr lang="en-US" sz="2400" dirty="0">
                <a:solidFill>
                  <a:schemeClr val="accent3">
                    <a:lumMod val="50000"/>
                  </a:schemeClr>
                </a:solidFill>
                <a:latin typeface="+mn-lt"/>
              </a:rPr>
              <a:t>Bulk NCHRP 255 adjustment of  statewide model of record results</a:t>
            </a:r>
          </a:p>
        </p:txBody>
      </p:sp>
      <p:sp>
        <p:nvSpPr>
          <p:cNvPr id="5" name="Text Box 3"/>
          <p:cNvSpPr txBox="1">
            <a:spLocks noChangeArrowheads="1"/>
          </p:cNvSpPr>
          <p:nvPr/>
        </p:nvSpPr>
        <p:spPr bwMode="auto">
          <a:xfrm>
            <a:off x="152400" y="1981200"/>
            <a:ext cx="3429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a:solidFill>
                  <a:schemeClr val="accent3">
                    <a:lumMod val="50000"/>
                  </a:schemeClr>
                </a:solidFill>
                <a:latin typeface="+mn-lt"/>
              </a:rPr>
              <a:t>Raw model results for both a forecast and base year are joined to the </a:t>
            </a:r>
            <a:r>
              <a:rPr lang="en-US" sz="2000" dirty="0" smtClean="0">
                <a:solidFill>
                  <a:schemeClr val="accent3">
                    <a:lumMod val="50000"/>
                  </a:schemeClr>
                </a:solidFill>
                <a:latin typeface="+mn-lt"/>
              </a:rPr>
              <a:t>ODOT historic counts file in GIS</a:t>
            </a:r>
            <a:endParaRPr lang="en-US" sz="2000" dirty="0">
              <a:solidFill>
                <a:schemeClr val="accent3">
                  <a:lumMod val="50000"/>
                </a:schemeClr>
              </a:solidFill>
              <a:latin typeface="+mn-lt"/>
            </a:endParaRPr>
          </a:p>
          <a:p>
            <a:pPr>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The ODOT  modified NCHRP255 </a:t>
            </a:r>
            <a:r>
              <a:rPr lang="en-US" sz="2000" dirty="0">
                <a:solidFill>
                  <a:schemeClr val="accent3">
                    <a:lumMod val="50000"/>
                  </a:schemeClr>
                </a:solidFill>
                <a:latin typeface="+mn-lt"/>
              </a:rPr>
              <a:t>adjustment process </a:t>
            </a:r>
            <a:r>
              <a:rPr lang="en-US" sz="2000" dirty="0" smtClean="0">
                <a:solidFill>
                  <a:schemeClr val="accent3">
                    <a:lumMod val="50000"/>
                  </a:schemeClr>
                </a:solidFill>
                <a:latin typeface="+mn-lt"/>
              </a:rPr>
              <a:t>(see initiative 4) is applied </a:t>
            </a:r>
            <a:r>
              <a:rPr lang="en-US" sz="2000" dirty="0">
                <a:solidFill>
                  <a:schemeClr val="accent3">
                    <a:lumMod val="50000"/>
                  </a:schemeClr>
                </a:solidFill>
                <a:latin typeface="+mn-lt"/>
              </a:rPr>
              <a:t>to raw model volumes to adjust model to most recent </a:t>
            </a:r>
            <a:r>
              <a:rPr lang="en-US" sz="2000" dirty="0" smtClean="0">
                <a:solidFill>
                  <a:schemeClr val="accent3">
                    <a:lumMod val="50000"/>
                  </a:schemeClr>
                </a:solidFill>
                <a:latin typeface="+mn-lt"/>
              </a:rPr>
              <a:t>counts</a:t>
            </a:r>
            <a:endParaRPr lang="en-US" sz="2000" dirty="0">
              <a:solidFill>
                <a:schemeClr val="accent3">
                  <a:lumMod val="50000"/>
                </a:schemeClr>
              </a:solidFill>
              <a:latin typeface="+mn-lt"/>
            </a:endParaRPr>
          </a:p>
          <a:p>
            <a:pPr>
              <a:buFontTx/>
              <a:buChar char="•"/>
            </a:pPr>
            <a:endParaRPr lang="en-US" sz="2000" dirty="0">
              <a:latin typeface="Arial Black"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278101"/>
            <a:ext cx="5115246"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63254" y="95664"/>
            <a:ext cx="4572000" cy="584775"/>
          </a:xfrm>
          <a:prstGeom prst="rect">
            <a:avLst/>
          </a:prstGeom>
        </p:spPr>
        <p:txBody>
          <a:bodyPr>
            <a:spAutoFit/>
          </a:bodyPr>
          <a:lstStyle/>
          <a:p>
            <a:pPr algn="ctr"/>
            <a:r>
              <a:rPr lang="en-US" sz="3200" dirty="0" smtClean="0">
                <a:solidFill>
                  <a:schemeClr val="accent3">
                    <a:lumMod val="50000"/>
                  </a:schemeClr>
                </a:solidFill>
              </a:rPr>
              <a:t>SHIFT Methodology</a:t>
            </a:r>
            <a:endParaRPr lang="en-US" sz="3200" dirty="0">
              <a:solidFill>
                <a:schemeClr val="accent3">
                  <a:lumMod val="50000"/>
                </a:schemeClr>
              </a:solidFill>
            </a:endParaRPr>
          </a:p>
        </p:txBody>
      </p:sp>
    </p:spTree>
    <p:extLst>
      <p:ext uri="{BB962C8B-B14F-4D97-AF65-F5344CB8AC3E}">
        <p14:creationId xmlns:p14="http://schemas.microsoft.com/office/powerpoint/2010/main" val="35988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43458"/>
            <a:ext cx="4572000" cy="584775"/>
          </a:xfrm>
          <a:prstGeom prst="rect">
            <a:avLst/>
          </a:prstGeom>
        </p:spPr>
        <p:txBody>
          <a:bodyPr>
            <a:spAutoFit/>
          </a:bodyPr>
          <a:lstStyle/>
          <a:p>
            <a:pPr algn="ctr"/>
            <a:r>
              <a:rPr lang="en-US" sz="3200" dirty="0" smtClean="0">
                <a:solidFill>
                  <a:schemeClr val="accent3">
                    <a:lumMod val="50000"/>
                  </a:schemeClr>
                </a:solidFill>
              </a:rPr>
              <a:t>SHIFT Methodology</a:t>
            </a:r>
            <a:endParaRPr lang="en-US" sz="3200" dirty="0">
              <a:solidFill>
                <a:schemeClr val="accent3">
                  <a:lumMod val="50000"/>
                </a:schemeClr>
              </a:solidFill>
            </a:endParaRPr>
          </a:p>
        </p:txBody>
      </p:sp>
      <p:sp>
        <p:nvSpPr>
          <p:cNvPr id="4" name="Text Box 2"/>
          <p:cNvSpPr txBox="1">
            <a:spLocks noChangeArrowheads="1"/>
          </p:cNvSpPr>
          <p:nvPr/>
        </p:nvSpPr>
        <p:spPr bwMode="auto">
          <a:xfrm>
            <a:off x="176512" y="655022"/>
            <a:ext cx="858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r>
              <a:rPr lang="en-US" sz="2400" dirty="0" smtClean="0">
                <a:solidFill>
                  <a:schemeClr val="accent3">
                    <a:lumMod val="50000"/>
                  </a:schemeClr>
                </a:solidFill>
                <a:latin typeface="+mn-lt"/>
              </a:rPr>
              <a:t>Combine Regression and Model </a:t>
            </a:r>
            <a:r>
              <a:rPr lang="en-US" sz="2400" dirty="0" smtClean="0">
                <a:solidFill>
                  <a:schemeClr val="accent3">
                    <a:lumMod val="50000"/>
                  </a:schemeClr>
                </a:solidFill>
                <a:latin typeface="+mn-lt"/>
              </a:rPr>
              <a:t>Estimates (read on your own)</a:t>
            </a:r>
            <a:endParaRPr lang="en-US" sz="2400" dirty="0">
              <a:solidFill>
                <a:schemeClr val="accent3">
                  <a:lumMod val="50000"/>
                </a:schemeClr>
              </a:solidFill>
              <a:latin typeface="+mn-lt"/>
            </a:endParaRPr>
          </a:p>
        </p:txBody>
      </p:sp>
      <p:sp>
        <p:nvSpPr>
          <p:cNvPr id="5" name="Text Box 3"/>
          <p:cNvSpPr txBox="1">
            <a:spLocks noChangeArrowheads="1"/>
          </p:cNvSpPr>
          <p:nvPr/>
        </p:nvSpPr>
        <p:spPr bwMode="auto">
          <a:xfrm>
            <a:off x="149216" y="1123511"/>
            <a:ext cx="8610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1800" dirty="0" smtClean="0">
                <a:solidFill>
                  <a:schemeClr val="accent3">
                    <a:lumMod val="50000"/>
                  </a:schemeClr>
                </a:solidFill>
                <a:latin typeface="+mn-lt"/>
              </a:rPr>
              <a:t>Regression </a:t>
            </a:r>
            <a:r>
              <a:rPr lang="en-US" sz="1800" dirty="0">
                <a:solidFill>
                  <a:schemeClr val="accent3">
                    <a:lumMod val="50000"/>
                  </a:schemeClr>
                </a:solidFill>
                <a:latin typeface="+mn-lt"/>
              </a:rPr>
              <a:t>forecasts were first adjusted so that the regression slope applied from the latest count year produced the forecast</a:t>
            </a:r>
          </a:p>
          <a:p>
            <a:pPr>
              <a:buFontTx/>
              <a:buChar char="•"/>
            </a:pPr>
            <a:r>
              <a:rPr lang="en-US" sz="1800" dirty="0">
                <a:solidFill>
                  <a:schemeClr val="accent3">
                    <a:lumMod val="50000"/>
                  </a:schemeClr>
                </a:solidFill>
                <a:latin typeface="+mn-lt"/>
              </a:rPr>
              <a:t>Regression forecasts deemed “well behaved” if don’t change direction more than once (subject to a 10% buffer)</a:t>
            </a:r>
          </a:p>
          <a:p>
            <a:pPr>
              <a:buFontTx/>
              <a:buChar char="•"/>
            </a:pPr>
            <a:r>
              <a:rPr lang="en-US" sz="1800" dirty="0">
                <a:solidFill>
                  <a:schemeClr val="accent3">
                    <a:lumMod val="50000"/>
                  </a:schemeClr>
                </a:solidFill>
                <a:latin typeface="+mn-lt"/>
              </a:rPr>
              <a:t>Linear growth rates for each regression line and model forecast were computed, if the model forecast was within 75%-130% of any of the regression forecast trends, the model was used.</a:t>
            </a:r>
          </a:p>
          <a:p>
            <a:pPr>
              <a:buFontTx/>
              <a:buChar char="•"/>
            </a:pPr>
            <a:r>
              <a:rPr lang="en-US" sz="1800" dirty="0">
                <a:solidFill>
                  <a:schemeClr val="accent3">
                    <a:lumMod val="50000"/>
                  </a:schemeClr>
                </a:solidFill>
                <a:latin typeface="+mn-lt"/>
              </a:rPr>
              <a:t>If not, a regression forecast was selected base on its coefficient of variation </a:t>
            </a:r>
            <a:r>
              <a:rPr lang="en-US" sz="1800" dirty="0" smtClean="0">
                <a:solidFill>
                  <a:schemeClr val="accent3">
                    <a:lumMod val="50000"/>
                  </a:schemeClr>
                </a:solidFill>
                <a:latin typeface="+mn-lt"/>
              </a:rPr>
              <a:t>(CV) as </a:t>
            </a:r>
            <a:r>
              <a:rPr lang="en-US" sz="1800" dirty="0">
                <a:solidFill>
                  <a:schemeClr val="accent3">
                    <a:lumMod val="50000"/>
                  </a:schemeClr>
                </a:solidFill>
                <a:latin typeface="+mn-lt"/>
              </a:rPr>
              <a:t>follows:</a:t>
            </a:r>
          </a:p>
          <a:p>
            <a:pPr lvl="1">
              <a:buFontTx/>
              <a:buChar char="•"/>
            </a:pPr>
            <a:r>
              <a:rPr lang="en-US" sz="1800" dirty="0">
                <a:solidFill>
                  <a:schemeClr val="accent3">
                    <a:lumMod val="50000"/>
                  </a:schemeClr>
                </a:solidFill>
                <a:latin typeface="+mn-lt"/>
              </a:rPr>
              <a:t>Use method 2 if its CV&lt;0.3 </a:t>
            </a:r>
          </a:p>
          <a:p>
            <a:pPr lvl="1">
              <a:buFontTx/>
              <a:buChar char="•"/>
            </a:pPr>
            <a:r>
              <a:rPr lang="en-US" sz="1800" dirty="0">
                <a:solidFill>
                  <a:schemeClr val="accent3">
                    <a:lumMod val="50000"/>
                  </a:schemeClr>
                </a:solidFill>
                <a:latin typeface="+mn-lt"/>
              </a:rPr>
              <a:t>Else use method 4 if its CV&lt;0.3 </a:t>
            </a:r>
          </a:p>
          <a:p>
            <a:pPr lvl="1">
              <a:buFontTx/>
              <a:buChar char="•"/>
            </a:pPr>
            <a:r>
              <a:rPr lang="en-US" sz="1800" dirty="0">
                <a:solidFill>
                  <a:schemeClr val="accent3">
                    <a:lumMod val="50000"/>
                  </a:schemeClr>
                </a:solidFill>
                <a:latin typeface="+mn-lt"/>
              </a:rPr>
              <a:t>Else use method 1 </a:t>
            </a:r>
          </a:p>
          <a:p>
            <a:pPr lvl="1">
              <a:buFontTx/>
              <a:buChar char="•"/>
            </a:pPr>
            <a:r>
              <a:rPr lang="en-US" sz="1800" dirty="0">
                <a:solidFill>
                  <a:schemeClr val="accent3">
                    <a:lumMod val="50000"/>
                  </a:schemeClr>
                </a:solidFill>
                <a:latin typeface="+mn-lt"/>
              </a:rPr>
              <a:t>Selected adjusted regression forecast then averaged with the model forecast if well behaved (use model if not well behaved, if no model forecast available regression used alone).</a:t>
            </a:r>
          </a:p>
          <a:p>
            <a:pPr>
              <a:buFontTx/>
              <a:buChar char="•"/>
            </a:pPr>
            <a:r>
              <a:rPr lang="en-US" sz="1800" dirty="0">
                <a:solidFill>
                  <a:schemeClr val="accent3">
                    <a:lumMod val="50000"/>
                  </a:schemeClr>
                </a:solidFill>
                <a:latin typeface="+mn-lt"/>
              </a:rPr>
              <a:t>GROWTH RATE FLOOR OF 0% PER YEAR APPLIED IN ALL </a:t>
            </a:r>
            <a:r>
              <a:rPr lang="en-US" sz="1800" dirty="0" smtClean="0">
                <a:solidFill>
                  <a:schemeClr val="accent3">
                    <a:lumMod val="50000"/>
                  </a:schemeClr>
                </a:solidFill>
                <a:latin typeface="+mn-lt"/>
              </a:rPr>
              <a:t>CASES</a:t>
            </a:r>
            <a:endParaRPr lang="en-US" sz="1800" dirty="0">
              <a:solidFill>
                <a:schemeClr val="accent3">
                  <a:lumMod val="50000"/>
                </a:schemeClr>
              </a:solidFill>
              <a:latin typeface="+mn-lt"/>
            </a:endParaRPr>
          </a:p>
          <a:p>
            <a:pPr>
              <a:buFontTx/>
              <a:buChar char="•"/>
            </a:pPr>
            <a:r>
              <a:rPr lang="en-US" sz="1800" dirty="0">
                <a:solidFill>
                  <a:schemeClr val="accent3">
                    <a:lumMod val="50000"/>
                  </a:schemeClr>
                </a:solidFill>
                <a:latin typeface="+mn-lt"/>
              </a:rPr>
              <a:t>GROWTH RATE CEILING OF 3% PER YEAR FOR CARS, 4% FOR TRUCKS APPLIED UNLESS BOTH MODEL AND REGRESSION OVER AND REGRESSION WELL BEHAVED</a:t>
            </a:r>
          </a:p>
          <a:p>
            <a:pPr>
              <a:buFontTx/>
              <a:buChar char="•"/>
            </a:pPr>
            <a:endParaRPr lang="en-US" sz="1800" dirty="0">
              <a:solidFill>
                <a:schemeClr val="accent3">
                  <a:lumMod val="50000"/>
                </a:schemeClr>
              </a:solidFill>
              <a:latin typeface="+mn-lt"/>
            </a:endParaRPr>
          </a:p>
        </p:txBody>
      </p:sp>
    </p:spTree>
    <p:extLst>
      <p:ext uri="{BB962C8B-B14F-4D97-AF65-F5344CB8AC3E}">
        <p14:creationId xmlns:p14="http://schemas.microsoft.com/office/powerpoint/2010/main" val="298723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152400" y="823164"/>
            <a:ext cx="5791200" cy="830997"/>
          </a:xfrm>
          <a:prstGeom prst="rect">
            <a:avLst/>
          </a:prstGeom>
        </p:spPr>
        <p:txBody>
          <a:bodyPr wrap="square">
            <a:spAutoFit/>
          </a:bodyPr>
          <a:lstStyle/>
          <a:p>
            <a:pPr lvl="1"/>
            <a:r>
              <a:rPr lang="en-US" sz="2400" dirty="0">
                <a:solidFill>
                  <a:schemeClr val="accent3">
                    <a:lumMod val="50000"/>
                  </a:schemeClr>
                </a:solidFill>
              </a:rPr>
              <a:t>Development of design hour parameters (K, D, T)</a:t>
            </a:r>
          </a:p>
        </p:txBody>
      </p:sp>
      <p:graphicFrame>
        <p:nvGraphicFramePr>
          <p:cNvPr id="4" name="Chart 3"/>
          <p:cNvGraphicFramePr>
            <a:graphicFrameLocks/>
          </p:cNvGraphicFramePr>
          <p:nvPr>
            <p:extLst>
              <p:ext uri="{D42A27DB-BD31-4B8C-83A1-F6EECF244321}">
                <p14:modId xmlns:p14="http://schemas.microsoft.com/office/powerpoint/2010/main" val="253682298"/>
              </p:ext>
            </p:extLst>
          </p:nvPr>
        </p:nvGraphicFramePr>
        <p:xfrm>
          <a:off x="5778883" y="14084"/>
          <a:ext cx="3352800" cy="2211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969610110"/>
              </p:ext>
            </p:extLst>
          </p:nvPr>
        </p:nvGraphicFramePr>
        <p:xfrm>
          <a:off x="3886200" y="4267200"/>
          <a:ext cx="5099957" cy="25760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191446641"/>
              </p:ext>
            </p:extLst>
          </p:nvPr>
        </p:nvGraphicFramePr>
        <p:xfrm>
          <a:off x="4343400" y="2362200"/>
          <a:ext cx="4648200" cy="1752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0" y="1654161"/>
            <a:ext cx="3962400" cy="4770537"/>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Directional peak Hour car and truck volumes from the Statewide Travel Model compared to ATR counts are the  basis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K multiplied by the statewide average of 1.25 to translate from average to design hour day</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Factors of 0.80 and 0.85 were necessary to translate model directional and peak hour %Truck numbers to design hour</a:t>
            </a:r>
          </a:p>
          <a:p>
            <a:pPr marL="285750" indent="-285750">
              <a:buFont typeface="Arial" pitchFamily="34" charset="0"/>
              <a:buChar char="•"/>
            </a:pPr>
            <a:endParaRPr lang="en-US" sz="2400" dirty="0">
              <a:solidFill>
                <a:schemeClr val="accent3">
                  <a:lumMod val="50000"/>
                </a:schemeClr>
              </a:solidFill>
            </a:endParaRPr>
          </a:p>
        </p:txBody>
      </p:sp>
      <p:sp>
        <p:nvSpPr>
          <p:cNvPr id="8" name="Rectangle 7"/>
          <p:cNvSpPr/>
          <p:nvPr/>
        </p:nvSpPr>
        <p:spPr>
          <a:xfrm>
            <a:off x="1524000" y="219393"/>
            <a:ext cx="4572000" cy="584775"/>
          </a:xfrm>
          <a:prstGeom prst="rect">
            <a:avLst/>
          </a:prstGeom>
        </p:spPr>
        <p:txBody>
          <a:bodyPr>
            <a:spAutoFit/>
          </a:bodyPr>
          <a:lstStyle/>
          <a:p>
            <a:pPr algn="ctr"/>
            <a:r>
              <a:rPr lang="en-US" sz="3200" dirty="0" smtClean="0">
                <a:solidFill>
                  <a:schemeClr val="accent3">
                    <a:lumMod val="50000"/>
                  </a:schemeClr>
                </a:solidFill>
              </a:rPr>
              <a:t>SHIFT Methodology</a:t>
            </a:r>
            <a:endParaRPr lang="en-US" sz="3200" dirty="0">
              <a:solidFill>
                <a:schemeClr val="accent3">
                  <a:lumMod val="50000"/>
                </a:schemeClr>
              </a:solidFill>
            </a:endParaRPr>
          </a:p>
        </p:txBody>
      </p:sp>
    </p:spTree>
    <p:extLst>
      <p:ext uri="{BB962C8B-B14F-4D97-AF65-F5344CB8AC3E}">
        <p14:creationId xmlns:p14="http://schemas.microsoft.com/office/powerpoint/2010/main" val="91810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SHIFT User Interface</a:t>
            </a:r>
            <a:endParaRPr lang="en-US" sz="3200" dirty="0">
              <a:solidFill>
                <a:schemeClr val="accent3">
                  <a:lumMod val="50000"/>
                </a:schemeClr>
              </a:solidFill>
            </a:endParaRPr>
          </a:p>
        </p:txBody>
      </p:sp>
      <p:sp>
        <p:nvSpPr>
          <p:cNvPr id="3" name="Rectangle 2"/>
          <p:cNvSpPr/>
          <p:nvPr/>
        </p:nvSpPr>
        <p:spPr>
          <a:xfrm>
            <a:off x="228600" y="934651"/>
            <a:ext cx="8458200" cy="1631216"/>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Methodology is applied annually when traffic count database updated resulting in an access database</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Database resides on a shared server and access macro provides the user interface</a:t>
            </a:r>
            <a:endParaRPr lang="en-US" sz="2000" dirty="0">
              <a:solidFill>
                <a:schemeClr val="accent3">
                  <a:lumMod val="50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4" y="3639866"/>
            <a:ext cx="4648200" cy="164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066" y="2362200"/>
            <a:ext cx="4419600" cy="218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066" y="4543255"/>
            <a:ext cx="4419600" cy="218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1069" y="2635837"/>
            <a:ext cx="4229100" cy="1015663"/>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ODOT District personal run to generate forecasts for minor projects* </a:t>
            </a:r>
            <a:endParaRPr lang="en-US" sz="2000" dirty="0">
              <a:solidFill>
                <a:schemeClr val="accent3">
                  <a:lumMod val="50000"/>
                </a:schemeClr>
              </a:solidFill>
            </a:endParaRPr>
          </a:p>
        </p:txBody>
      </p:sp>
      <p:sp>
        <p:nvSpPr>
          <p:cNvPr id="8" name="Rectangle 7"/>
          <p:cNvSpPr/>
          <p:nvPr/>
        </p:nvSpPr>
        <p:spPr>
          <a:xfrm>
            <a:off x="171450" y="5357056"/>
            <a:ext cx="4229100" cy="1477328"/>
          </a:xfrm>
          <a:prstGeom prst="rect">
            <a:avLst/>
          </a:prstGeom>
        </p:spPr>
        <p:txBody>
          <a:bodyPr wrap="square">
            <a:spAutoFit/>
          </a:bodyPr>
          <a:lstStyle/>
          <a:p>
            <a:r>
              <a:rPr lang="en-US" dirty="0" smtClean="0">
                <a:solidFill>
                  <a:schemeClr val="accent3">
                    <a:lumMod val="50000"/>
                  </a:schemeClr>
                </a:solidFill>
              </a:rPr>
              <a:t>*ODOT delineates all projects into 5 paths, the lowest 2 paths (encompassing the vast majority of projects) are minor projects not expected to cause traffic diversion and are suitable for SHIFT</a:t>
            </a:r>
            <a:endParaRPr lang="en-US" dirty="0">
              <a:solidFill>
                <a:schemeClr val="accent3">
                  <a:lumMod val="50000"/>
                </a:schemeClr>
              </a:solidFill>
            </a:endParaRPr>
          </a:p>
        </p:txBody>
      </p:sp>
    </p:spTree>
    <p:extLst>
      <p:ext uri="{BB962C8B-B14F-4D97-AF65-F5344CB8AC3E}">
        <p14:creationId xmlns:p14="http://schemas.microsoft.com/office/powerpoint/2010/main" val="422716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18536" y="228600"/>
            <a:ext cx="3362864" cy="584775"/>
          </a:xfrm>
          <a:prstGeom prst="rect">
            <a:avLst/>
          </a:prstGeom>
        </p:spPr>
        <p:txBody>
          <a:bodyPr wrap="square">
            <a:spAutoFit/>
          </a:bodyPr>
          <a:lstStyle/>
          <a:p>
            <a:pPr algn="ctr"/>
            <a:r>
              <a:rPr lang="en-US" sz="3200" dirty="0" smtClean="0">
                <a:solidFill>
                  <a:schemeClr val="accent3">
                    <a:lumMod val="50000"/>
                  </a:schemeClr>
                </a:solidFill>
              </a:rPr>
              <a:t>SHIFT Output</a:t>
            </a:r>
            <a:endParaRPr lang="en-US" sz="3200" dirty="0">
              <a:solidFill>
                <a:schemeClr val="accent3">
                  <a:lumMod val="50000"/>
                </a:schemeClr>
              </a:solidFill>
            </a:endParaRPr>
          </a:p>
        </p:txBody>
      </p:sp>
      <p:sp>
        <p:nvSpPr>
          <p:cNvPr id="3" name="Rectangle 2"/>
          <p:cNvSpPr/>
          <p:nvPr/>
        </p:nvSpPr>
        <p:spPr>
          <a:xfrm>
            <a:off x="228600" y="934651"/>
            <a:ext cx="3505200" cy="3785652"/>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Standard report is generated with single segment design parameters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Email is auto-generated and logged into ODOT project forecasting tracker</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SHIFT only generates forecasts for mainline State Highways (no ramps, local roads or turn movements)</a:t>
            </a:r>
            <a:endParaRPr lang="en-US" sz="2000" dirty="0">
              <a:solidFill>
                <a:schemeClr val="accent3">
                  <a:lumMod val="50000"/>
                </a:scheme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9767"/>
            <a:ext cx="5057947" cy="204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39370"/>
            <a:ext cx="5057947" cy="204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288973"/>
            <a:ext cx="5057947" cy="204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24473" y="2971800"/>
            <a:ext cx="3581400" cy="15240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1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52400" y="228600"/>
            <a:ext cx="8991600" cy="584775"/>
          </a:xfrm>
          <a:prstGeom prst="rect">
            <a:avLst/>
          </a:prstGeom>
        </p:spPr>
        <p:txBody>
          <a:bodyPr wrap="square">
            <a:spAutoFit/>
          </a:bodyPr>
          <a:lstStyle/>
          <a:p>
            <a:pPr algn="ctr"/>
            <a:r>
              <a:rPr lang="en-US" sz="3200" dirty="0" smtClean="0">
                <a:solidFill>
                  <a:schemeClr val="accent3">
                    <a:lumMod val="50000"/>
                  </a:schemeClr>
                </a:solidFill>
              </a:rPr>
              <a:t>Revised Project Design Traffic Request Form</a:t>
            </a:r>
            <a:endParaRPr lang="en-US" sz="3200" dirty="0">
              <a:solidFill>
                <a:schemeClr val="accent3">
                  <a:lumMod val="50000"/>
                </a:schemeClr>
              </a:solidFill>
            </a:endParaRPr>
          </a:p>
        </p:txBody>
      </p:sp>
      <p:sp>
        <p:nvSpPr>
          <p:cNvPr id="3" name="Rectangle 2"/>
          <p:cNvSpPr/>
          <p:nvPr/>
        </p:nvSpPr>
        <p:spPr>
          <a:xfrm>
            <a:off x="457200" y="1877336"/>
            <a:ext cx="8458200" cy="255454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Much of the problems with generating design traffic forecasts deal with miscommunication between project manager and forecasting team</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While a manual exists, the day to day reality is that the best way to make sure the appropriate information is communicated is via the standard traffic forecast request form</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When communication issues arise, the form is amended</a:t>
            </a:r>
            <a:endParaRPr lang="en-US" sz="2000" dirty="0">
              <a:solidFill>
                <a:schemeClr val="accent3">
                  <a:lumMod val="50000"/>
                </a:schemeClr>
              </a:solidFill>
            </a:endParaRPr>
          </a:p>
        </p:txBody>
      </p:sp>
    </p:spTree>
    <p:extLst>
      <p:ext uri="{BB962C8B-B14F-4D97-AF65-F5344CB8AC3E}">
        <p14:creationId xmlns:p14="http://schemas.microsoft.com/office/powerpoint/2010/main" val="181749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59307" y="76199"/>
            <a:ext cx="4343400" cy="1066800"/>
          </a:xfrm>
          <a:prstGeom prst="rect">
            <a:avLst/>
          </a:prstGeom>
        </p:spPr>
        <p:txBody>
          <a:bodyPr wrap="square">
            <a:spAutoFit/>
          </a:bodyPr>
          <a:lstStyle/>
          <a:p>
            <a:pPr algn="ctr"/>
            <a:r>
              <a:rPr lang="en-US" sz="3200" dirty="0" smtClean="0">
                <a:solidFill>
                  <a:schemeClr val="accent3">
                    <a:lumMod val="50000"/>
                  </a:schemeClr>
                </a:solidFill>
              </a:rPr>
              <a:t>Revised Project Design Traffic Request Form</a:t>
            </a:r>
            <a:endParaRPr lang="en-US" sz="3200" dirty="0">
              <a:solidFill>
                <a:schemeClr val="accent3">
                  <a:lumMod val="50000"/>
                </a:schemeClr>
              </a:solidFill>
            </a:endParaRPr>
          </a:p>
        </p:txBody>
      </p:sp>
      <p:sp>
        <p:nvSpPr>
          <p:cNvPr id="3" name="Rectangle 2"/>
          <p:cNvSpPr/>
          <p:nvPr/>
        </p:nvSpPr>
        <p:spPr>
          <a:xfrm>
            <a:off x="0" y="1295400"/>
            <a:ext cx="8458200" cy="461665"/>
          </a:xfrm>
          <a:prstGeom prst="rect">
            <a:avLst/>
          </a:prstGeom>
        </p:spPr>
        <p:txBody>
          <a:bodyPr wrap="square">
            <a:spAutoFit/>
          </a:bodyPr>
          <a:lstStyle/>
          <a:p>
            <a:r>
              <a:rPr lang="en-US" sz="2400" dirty="0" smtClean="0">
                <a:solidFill>
                  <a:schemeClr val="accent3">
                    <a:lumMod val="50000"/>
                  </a:schemeClr>
                </a:solidFill>
              </a:rPr>
              <a:t>Some recent additions</a:t>
            </a:r>
            <a:endParaRPr lang="en-US" sz="2400" dirty="0">
              <a:solidFill>
                <a:schemeClr val="accent3">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199"/>
            <a:ext cx="5105400" cy="668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3810000"/>
            <a:ext cx="3211773" cy="707886"/>
          </a:xfrm>
          <a:prstGeom prst="rect">
            <a:avLst/>
          </a:prstGeom>
        </p:spPr>
        <p:txBody>
          <a:bodyPr wrap="square">
            <a:spAutoFit/>
          </a:bodyPr>
          <a:lstStyle/>
          <a:p>
            <a:r>
              <a:rPr lang="en-US" sz="2000" dirty="0" smtClean="0">
                <a:solidFill>
                  <a:schemeClr val="accent3">
                    <a:lumMod val="50000"/>
                  </a:schemeClr>
                </a:solidFill>
              </a:rPr>
              <a:t>Explicit referencing of past studies</a:t>
            </a:r>
            <a:endParaRPr lang="en-US" sz="2000" dirty="0">
              <a:solidFill>
                <a:schemeClr val="accent3">
                  <a:lumMod val="50000"/>
                </a:schemeClr>
              </a:solidFill>
            </a:endParaRPr>
          </a:p>
        </p:txBody>
      </p:sp>
      <p:cxnSp>
        <p:nvCxnSpPr>
          <p:cNvPr id="7" name="Straight Arrow Connector 6"/>
          <p:cNvCxnSpPr/>
          <p:nvPr/>
        </p:nvCxnSpPr>
        <p:spPr>
          <a:xfrm flipV="1">
            <a:off x="3124200" y="3810001"/>
            <a:ext cx="990600" cy="353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43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004"/>
            <a:ext cx="4977217" cy="660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9307" y="76199"/>
            <a:ext cx="4343400" cy="1066800"/>
          </a:xfrm>
          <a:prstGeom prst="rect">
            <a:avLst/>
          </a:prstGeom>
        </p:spPr>
        <p:txBody>
          <a:bodyPr wrap="square">
            <a:spAutoFit/>
          </a:bodyPr>
          <a:lstStyle/>
          <a:p>
            <a:pPr algn="ctr"/>
            <a:r>
              <a:rPr lang="en-US" sz="3200" dirty="0" smtClean="0">
                <a:solidFill>
                  <a:schemeClr val="accent3">
                    <a:lumMod val="50000"/>
                  </a:schemeClr>
                </a:solidFill>
              </a:rPr>
              <a:t>Revised Project Design Traffic Request Form</a:t>
            </a:r>
            <a:endParaRPr lang="en-US" sz="3200" dirty="0">
              <a:solidFill>
                <a:schemeClr val="accent3">
                  <a:lumMod val="50000"/>
                </a:schemeClr>
              </a:solidFill>
            </a:endParaRPr>
          </a:p>
        </p:txBody>
      </p:sp>
      <p:sp>
        <p:nvSpPr>
          <p:cNvPr id="6" name="Rectangle 5"/>
          <p:cNvSpPr/>
          <p:nvPr/>
        </p:nvSpPr>
        <p:spPr>
          <a:xfrm>
            <a:off x="0" y="1295400"/>
            <a:ext cx="8458200" cy="461665"/>
          </a:xfrm>
          <a:prstGeom prst="rect">
            <a:avLst/>
          </a:prstGeom>
        </p:spPr>
        <p:txBody>
          <a:bodyPr wrap="square">
            <a:spAutoFit/>
          </a:bodyPr>
          <a:lstStyle/>
          <a:p>
            <a:r>
              <a:rPr lang="en-US" sz="2400" dirty="0" smtClean="0">
                <a:solidFill>
                  <a:schemeClr val="accent3">
                    <a:lumMod val="50000"/>
                  </a:schemeClr>
                </a:solidFill>
              </a:rPr>
              <a:t>…and on the back</a:t>
            </a:r>
            <a:endParaRPr lang="en-US" sz="2400" dirty="0">
              <a:solidFill>
                <a:schemeClr val="accent3">
                  <a:lumMod val="50000"/>
                </a:schemeClr>
              </a:solidFill>
            </a:endParaRPr>
          </a:p>
        </p:txBody>
      </p:sp>
      <p:sp>
        <p:nvSpPr>
          <p:cNvPr id="7" name="Rectangle 6"/>
          <p:cNvSpPr/>
          <p:nvPr/>
        </p:nvSpPr>
        <p:spPr>
          <a:xfrm>
            <a:off x="162636" y="2002763"/>
            <a:ext cx="3211773" cy="1323439"/>
          </a:xfrm>
          <a:prstGeom prst="rect">
            <a:avLst/>
          </a:prstGeom>
        </p:spPr>
        <p:txBody>
          <a:bodyPr wrap="square">
            <a:spAutoFit/>
          </a:bodyPr>
          <a:lstStyle/>
          <a:p>
            <a:r>
              <a:rPr lang="en-US" sz="2000" dirty="0" smtClean="0">
                <a:solidFill>
                  <a:schemeClr val="accent3">
                    <a:lumMod val="50000"/>
                  </a:schemeClr>
                </a:solidFill>
              </a:rPr>
              <a:t>Designation of different forecast type requests including simple vs. complex and planning level traffic</a:t>
            </a:r>
            <a:endParaRPr lang="en-US" sz="2000" dirty="0">
              <a:solidFill>
                <a:schemeClr val="accent3">
                  <a:lumMod val="50000"/>
                </a:schemeClr>
              </a:solidFill>
            </a:endParaRPr>
          </a:p>
        </p:txBody>
      </p:sp>
      <p:cxnSp>
        <p:nvCxnSpPr>
          <p:cNvPr id="8" name="Straight Arrow Connector 7"/>
          <p:cNvCxnSpPr/>
          <p:nvPr/>
        </p:nvCxnSpPr>
        <p:spPr>
          <a:xfrm flipV="1">
            <a:off x="2971800" y="838200"/>
            <a:ext cx="1112293" cy="1649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9030" y="3581400"/>
            <a:ext cx="3211773" cy="707886"/>
          </a:xfrm>
          <a:prstGeom prst="rect">
            <a:avLst/>
          </a:prstGeom>
        </p:spPr>
        <p:txBody>
          <a:bodyPr wrap="square">
            <a:spAutoFit/>
          </a:bodyPr>
          <a:lstStyle/>
          <a:p>
            <a:r>
              <a:rPr lang="en-US" sz="2000" dirty="0" smtClean="0">
                <a:solidFill>
                  <a:schemeClr val="accent3">
                    <a:lumMod val="50000"/>
                  </a:schemeClr>
                </a:solidFill>
              </a:rPr>
              <a:t>Explicit delineation of alternatives requested</a:t>
            </a:r>
            <a:endParaRPr lang="en-US" sz="2000" dirty="0">
              <a:solidFill>
                <a:schemeClr val="accent3">
                  <a:lumMod val="50000"/>
                </a:schemeClr>
              </a:solidFill>
            </a:endParaRPr>
          </a:p>
        </p:txBody>
      </p:sp>
      <p:sp>
        <p:nvSpPr>
          <p:cNvPr id="12" name="Rectangle 11"/>
          <p:cNvSpPr/>
          <p:nvPr/>
        </p:nvSpPr>
        <p:spPr>
          <a:xfrm>
            <a:off x="162636" y="4572000"/>
            <a:ext cx="3211773" cy="1015663"/>
          </a:xfrm>
          <a:prstGeom prst="rect">
            <a:avLst/>
          </a:prstGeom>
        </p:spPr>
        <p:txBody>
          <a:bodyPr wrap="square">
            <a:spAutoFit/>
          </a:bodyPr>
          <a:lstStyle/>
          <a:p>
            <a:r>
              <a:rPr lang="en-US" sz="2000" dirty="0" smtClean="0">
                <a:solidFill>
                  <a:schemeClr val="accent3">
                    <a:lumMod val="50000"/>
                  </a:schemeClr>
                </a:solidFill>
              </a:rPr>
              <a:t>Check off that standard MPO SE forecasts are acceptable (or not)</a:t>
            </a:r>
            <a:endParaRPr lang="en-US" sz="2000" dirty="0">
              <a:solidFill>
                <a:schemeClr val="accent3">
                  <a:lumMod val="50000"/>
                </a:schemeClr>
              </a:solidFill>
            </a:endParaRPr>
          </a:p>
        </p:txBody>
      </p:sp>
      <p:cxnSp>
        <p:nvCxnSpPr>
          <p:cNvPr id="13" name="Straight Arrow Connector 12"/>
          <p:cNvCxnSpPr/>
          <p:nvPr/>
        </p:nvCxnSpPr>
        <p:spPr>
          <a:xfrm flipV="1">
            <a:off x="2731826" y="3581400"/>
            <a:ext cx="1112293" cy="353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05032" y="4150873"/>
            <a:ext cx="657368" cy="824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33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914566"/>
            <a:ext cx="8458200" cy="440120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Despite Initiatives to improve models (see later initiatives), model based forecasts still need adjusting</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The biggest issues are:</a:t>
            </a:r>
          </a:p>
          <a:p>
            <a:pPr marL="742950" lvl="1" indent="-285750">
              <a:buFont typeface="Arial" pitchFamily="34" charset="0"/>
              <a:buChar char="•"/>
            </a:pPr>
            <a:r>
              <a:rPr lang="en-US" sz="2000" dirty="0" smtClean="0">
                <a:solidFill>
                  <a:schemeClr val="accent3">
                    <a:lumMod val="50000"/>
                  </a:schemeClr>
                </a:solidFill>
              </a:rPr>
              <a:t>Temporal-models traditionally calibrated/validated on average daily volumes but design traffic needs hourly/15 minute design hour values</a:t>
            </a:r>
          </a:p>
          <a:p>
            <a:pPr marL="742950" lvl="1" indent="-285750">
              <a:buFont typeface="Arial" pitchFamily="34" charset="0"/>
              <a:buChar char="•"/>
            </a:pPr>
            <a:r>
              <a:rPr lang="en-US" sz="2000" dirty="0" smtClean="0">
                <a:solidFill>
                  <a:schemeClr val="accent3">
                    <a:lumMod val="50000"/>
                  </a:schemeClr>
                </a:solidFill>
              </a:rPr>
              <a:t>Spatial-models traditionally calibrated at link level only but design traffic often needs turning movements</a:t>
            </a:r>
          </a:p>
          <a:p>
            <a:pPr marL="742950" lvl="1" indent="-285750">
              <a:buFont typeface="Arial" pitchFamily="34" charset="0"/>
              <a:buChar char="•"/>
            </a:pPr>
            <a:r>
              <a:rPr lang="en-US" sz="2000" dirty="0" smtClean="0">
                <a:solidFill>
                  <a:schemeClr val="accent3">
                    <a:lumMod val="50000"/>
                  </a:schemeClr>
                </a:solidFill>
              </a:rPr>
              <a:t>Class-models traditionally calibrated on total average daily traffic but design traffic needs truck percentages</a:t>
            </a:r>
          </a:p>
          <a:p>
            <a:pPr marL="742950" lvl="1" indent="-285750">
              <a:buFont typeface="Arial" pitchFamily="34" charset="0"/>
              <a:buChar char="•"/>
            </a:pPr>
            <a:r>
              <a:rPr lang="en-US" sz="2000" dirty="0" smtClean="0">
                <a:solidFill>
                  <a:schemeClr val="accent3">
                    <a:lumMod val="50000"/>
                  </a:schemeClr>
                </a:solidFill>
              </a:rPr>
              <a:t>Year-models typically only exist for certain analysis years but design traffic needs year’s specific to the project opening and design year</a:t>
            </a:r>
          </a:p>
          <a:p>
            <a:pPr marL="742950" lvl="1"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NCHRP255 provided a variety of such methods</a:t>
            </a:r>
          </a:p>
        </p:txBody>
      </p:sp>
    </p:spTree>
    <p:extLst>
      <p:ext uri="{BB962C8B-B14F-4D97-AF65-F5344CB8AC3E}">
        <p14:creationId xmlns:p14="http://schemas.microsoft.com/office/powerpoint/2010/main" val="7126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1295400"/>
            <a:ext cx="8458200" cy="4770537"/>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ODOT has a spreadsheet that applies these procedures (based on one originally developed by consultant’s years ago)</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Old spreadsheet required users to short-circuit functionality to address various special circumstances- this is more prone to error</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Recently updated to address a number of issues:</a:t>
            </a:r>
          </a:p>
          <a:p>
            <a:pPr marL="742950" lvl="1" indent="-285750">
              <a:buFont typeface="Arial" pitchFamily="34" charset="0"/>
              <a:buChar char="•"/>
            </a:pPr>
            <a:r>
              <a:rPr lang="en-US" sz="2000" dirty="0" smtClean="0">
                <a:solidFill>
                  <a:schemeClr val="accent3">
                    <a:lumMod val="50000"/>
                  </a:schemeClr>
                </a:solidFill>
              </a:rPr>
              <a:t>Addition of opening year data to fix interpolation issues</a:t>
            </a:r>
          </a:p>
          <a:p>
            <a:pPr marL="742950" lvl="1" indent="-285750">
              <a:buFont typeface="Arial" pitchFamily="34" charset="0"/>
              <a:buChar char="•"/>
            </a:pPr>
            <a:r>
              <a:rPr lang="en-US" sz="2000" dirty="0" smtClean="0">
                <a:solidFill>
                  <a:schemeClr val="accent3">
                    <a:lumMod val="50000"/>
                  </a:schemeClr>
                </a:solidFill>
              </a:rPr>
              <a:t>Revisions of ratio/difference method for better consistency</a:t>
            </a:r>
          </a:p>
          <a:p>
            <a:pPr marL="742950" lvl="1" indent="-285750">
              <a:buFont typeface="Arial" pitchFamily="34" charset="0"/>
              <a:buChar char="•"/>
            </a:pPr>
            <a:r>
              <a:rPr lang="en-US" sz="2000" dirty="0" smtClean="0">
                <a:solidFill>
                  <a:schemeClr val="accent3">
                    <a:lumMod val="50000"/>
                  </a:schemeClr>
                </a:solidFill>
              </a:rPr>
              <a:t>Revision of screen-line capacity procedure</a:t>
            </a:r>
          </a:p>
          <a:p>
            <a:pPr marL="742950" lvl="1" indent="-285750">
              <a:buFont typeface="Arial" pitchFamily="34" charset="0"/>
              <a:buChar char="•"/>
            </a:pPr>
            <a:r>
              <a:rPr lang="en-US" sz="2000" dirty="0" smtClean="0">
                <a:solidFill>
                  <a:schemeClr val="accent3">
                    <a:lumMod val="50000"/>
                  </a:schemeClr>
                </a:solidFill>
              </a:rPr>
              <a:t>Ability to enter model turn movements</a:t>
            </a:r>
          </a:p>
          <a:p>
            <a:pPr marL="742950" lvl="1" indent="-285750">
              <a:buFont typeface="Arial" pitchFamily="34" charset="0"/>
              <a:buChar char="•"/>
            </a:pPr>
            <a:r>
              <a:rPr lang="en-US" sz="2000" dirty="0" smtClean="0">
                <a:solidFill>
                  <a:schemeClr val="accent3">
                    <a:lumMod val="50000"/>
                  </a:schemeClr>
                </a:solidFill>
              </a:rPr>
              <a:t>Ability to fix select volumes to match at adjacent intersection</a:t>
            </a:r>
          </a:p>
          <a:p>
            <a:pPr marL="742950" lvl="1" indent="-285750">
              <a:buFont typeface="Arial" pitchFamily="34" charset="0"/>
              <a:buChar char="•"/>
            </a:pPr>
            <a:r>
              <a:rPr lang="en-US" sz="2000" dirty="0" smtClean="0">
                <a:solidFill>
                  <a:schemeClr val="accent3">
                    <a:lumMod val="50000"/>
                  </a:schemeClr>
                </a:solidFill>
              </a:rPr>
              <a:t>Ability to handle 5 and 6 leg intersections</a:t>
            </a:r>
          </a:p>
          <a:p>
            <a:pPr marL="742950" lvl="1" indent="-285750">
              <a:buFont typeface="Arial" pitchFamily="34" charset="0"/>
              <a:buChar char="•"/>
            </a:pPr>
            <a:r>
              <a:rPr lang="en-US" sz="2000" dirty="0" smtClean="0">
                <a:solidFill>
                  <a:schemeClr val="accent3">
                    <a:lumMod val="50000"/>
                  </a:schemeClr>
                </a:solidFill>
              </a:rPr>
              <a:t>Ability to deal with missing links and new intersections</a:t>
            </a:r>
          </a:p>
          <a:p>
            <a:pPr marL="742950" lvl="1" indent="-285750">
              <a:buFont typeface="Arial" pitchFamily="34" charset="0"/>
              <a:buChar char="•"/>
            </a:pPr>
            <a:endParaRPr lang="en-US" sz="2400" dirty="0" smtClean="0">
              <a:solidFill>
                <a:schemeClr val="accent3">
                  <a:lumMod val="50000"/>
                </a:schemeClr>
              </a:solidFill>
            </a:endParaRPr>
          </a:p>
        </p:txBody>
      </p:sp>
    </p:spTree>
    <p:extLst>
      <p:ext uri="{BB962C8B-B14F-4D97-AF65-F5344CB8AC3E}">
        <p14:creationId xmlns:p14="http://schemas.microsoft.com/office/powerpoint/2010/main" val="359138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Motivation</a:t>
            </a:r>
            <a:endParaRPr lang="en-US" sz="3200" dirty="0">
              <a:solidFill>
                <a:schemeClr val="accent3">
                  <a:lumMod val="50000"/>
                </a:schemeClr>
              </a:solidFill>
            </a:endParaRPr>
          </a:p>
        </p:txBody>
      </p:sp>
      <p:sp>
        <p:nvSpPr>
          <p:cNvPr id="3" name="Rectangle 2"/>
          <p:cNvSpPr/>
          <p:nvPr/>
        </p:nvSpPr>
        <p:spPr>
          <a:xfrm>
            <a:off x="457200" y="1877336"/>
            <a:ext cx="8458200" cy="2862322"/>
          </a:xfrm>
          <a:prstGeom prst="rect">
            <a:avLst/>
          </a:prstGeom>
        </p:spPr>
        <p:txBody>
          <a:bodyPr wrap="square">
            <a:spAutoFit/>
          </a:bodyPr>
          <a:lstStyle/>
          <a:p>
            <a:r>
              <a:rPr lang="en-US" sz="2000" dirty="0">
                <a:solidFill>
                  <a:schemeClr val="accent3">
                    <a:lumMod val="50000"/>
                  </a:schemeClr>
                </a:solidFill>
              </a:rPr>
              <a:t>Project level traffic forecasts are the most challenging to provide due to the need to provide highly detailed spatial (such as individual turning movements) and temporal (such as 15 minutes) resolution.  </a:t>
            </a:r>
            <a:endParaRPr lang="en-US" sz="2000" dirty="0" smtClean="0">
              <a:solidFill>
                <a:schemeClr val="accent3">
                  <a:lumMod val="50000"/>
                </a:schemeClr>
              </a:solidFill>
            </a:endParaRPr>
          </a:p>
          <a:p>
            <a:endParaRPr lang="en-US" sz="2000" dirty="0">
              <a:solidFill>
                <a:schemeClr val="accent3">
                  <a:lumMod val="50000"/>
                </a:schemeClr>
              </a:solidFill>
            </a:endParaRPr>
          </a:p>
          <a:p>
            <a:r>
              <a:rPr lang="en-US" sz="2000" dirty="0" smtClean="0">
                <a:solidFill>
                  <a:schemeClr val="accent3">
                    <a:lumMod val="50000"/>
                  </a:schemeClr>
                </a:solidFill>
              </a:rPr>
              <a:t>The </a:t>
            </a:r>
            <a:r>
              <a:rPr lang="en-US" sz="2000" dirty="0">
                <a:solidFill>
                  <a:schemeClr val="accent3">
                    <a:lumMod val="50000"/>
                  </a:schemeClr>
                </a:solidFill>
              </a:rPr>
              <a:t>Ohio Department of Transportation (ODOT) in attempting to address this need has found no single source of inaccuracy but rather a web of potential analytical and procedural pit falls.  These are being addressed </a:t>
            </a:r>
            <a:r>
              <a:rPr lang="en-US" sz="2000" dirty="0" smtClean="0">
                <a:solidFill>
                  <a:schemeClr val="accent3">
                    <a:lumMod val="50000"/>
                  </a:schemeClr>
                </a:solidFill>
              </a:rPr>
              <a:t>by many efforts including the </a:t>
            </a:r>
            <a:r>
              <a:rPr lang="en-US" sz="2000" dirty="0">
                <a:solidFill>
                  <a:schemeClr val="accent3">
                    <a:lumMod val="50000"/>
                  </a:schemeClr>
                </a:solidFill>
              </a:rPr>
              <a:t>ten </a:t>
            </a:r>
            <a:r>
              <a:rPr lang="en-US" sz="2000" dirty="0" smtClean="0">
                <a:solidFill>
                  <a:schemeClr val="accent3">
                    <a:lumMod val="50000"/>
                  </a:schemeClr>
                </a:solidFill>
              </a:rPr>
              <a:t>initiatives shown </a:t>
            </a:r>
            <a:r>
              <a:rPr lang="en-US" sz="2000" dirty="0" smtClean="0">
                <a:solidFill>
                  <a:schemeClr val="accent3">
                    <a:lumMod val="50000"/>
                  </a:schemeClr>
                </a:solidFill>
              </a:rPr>
              <a:t>here, these </a:t>
            </a:r>
            <a:r>
              <a:rPr lang="en-US" sz="2000" dirty="0">
                <a:solidFill>
                  <a:schemeClr val="accent3">
                    <a:lumMod val="50000"/>
                  </a:schemeClr>
                </a:solidFill>
              </a:rPr>
              <a:t>have the potential to produce better fine resolution traffic forecasts in the future.  </a:t>
            </a:r>
          </a:p>
        </p:txBody>
      </p:sp>
    </p:spTree>
    <p:extLst>
      <p:ext uri="{BB962C8B-B14F-4D97-AF65-F5344CB8AC3E}">
        <p14:creationId xmlns:p14="http://schemas.microsoft.com/office/powerpoint/2010/main" val="90037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057400" y="65405"/>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3" y="659705"/>
            <a:ext cx="8959755" cy="1200329"/>
          </a:xfrm>
          <a:prstGeom prst="rect">
            <a:avLst/>
          </a:prstGeom>
        </p:spPr>
        <p:txBody>
          <a:bodyPr wrap="square">
            <a:spAutoFit/>
          </a:bodyPr>
          <a:lstStyle/>
          <a:p>
            <a:r>
              <a:rPr lang="en-US" sz="2400" dirty="0" smtClean="0">
                <a:solidFill>
                  <a:schemeClr val="accent3">
                    <a:lumMod val="50000"/>
                  </a:schemeClr>
                </a:solidFill>
              </a:rPr>
              <a:t>Reconciliation of model to design years requires interpolations, opening year added to process to resolve potential difficulties caused by project diversion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217" y="3131774"/>
            <a:ext cx="4869783" cy="36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0509"/>
            <a:ext cx="4997356" cy="373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86318" y="2655902"/>
            <a:ext cx="3757682" cy="461665"/>
          </a:xfrm>
          <a:prstGeom prst="rect">
            <a:avLst/>
          </a:prstGeom>
        </p:spPr>
        <p:txBody>
          <a:bodyPr wrap="square">
            <a:spAutoFit/>
          </a:bodyPr>
          <a:lstStyle/>
          <a:p>
            <a:r>
              <a:rPr lang="en-US" sz="2400" dirty="0" smtClean="0">
                <a:solidFill>
                  <a:schemeClr val="accent3">
                    <a:lumMod val="50000"/>
                  </a:schemeClr>
                </a:solidFill>
              </a:rPr>
              <a:t>Old Interpolation</a:t>
            </a:r>
            <a:endParaRPr lang="en-US" sz="2400" dirty="0">
              <a:solidFill>
                <a:schemeClr val="accent3">
                  <a:lumMod val="50000"/>
                </a:schemeClr>
              </a:solidFill>
            </a:endParaRPr>
          </a:p>
        </p:txBody>
      </p:sp>
      <p:sp>
        <p:nvSpPr>
          <p:cNvPr id="7" name="Rectangle 6"/>
          <p:cNvSpPr/>
          <p:nvPr/>
        </p:nvSpPr>
        <p:spPr>
          <a:xfrm>
            <a:off x="17060" y="5591886"/>
            <a:ext cx="3757682" cy="461665"/>
          </a:xfrm>
          <a:prstGeom prst="rect">
            <a:avLst/>
          </a:prstGeom>
        </p:spPr>
        <p:txBody>
          <a:bodyPr wrap="square">
            <a:spAutoFit/>
          </a:bodyPr>
          <a:lstStyle/>
          <a:p>
            <a:r>
              <a:rPr lang="en-US" sz="2400" dirty="0" smtClean="0">
                <a:solidFill>
                  <a:schemeClr val="accent3">
                    <a:lumMod val="50000"/>
                  </a:schemeClr>
                </a:solidFill>
              </a:rPr>
              <a:t>New Interpolation</a:t>
            </a:r>
            <a:endParaRPr lang="en-US" sz="2400" dirty="0">
              <a:solidFill>
                <a:schemeClr val="accent3">
                  <a:lumMod val="50000"/>
                </a:schemeClr>
              </a:solidFill>
            </a:endParaRPr>
          </a:p>
        </p:txBody>
      </p:sp>
    </p:spTree>
    <p:extLst>
      <p:ext uri="{BB962C8B-B14F-4D97-AF65-F5344CB8AC3E}">
        <p14:creationId xmlns:p14="http://schemas.microsoft.com/office/powerpoint/2010/main" val="110171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914566"/>
            <a:ext cx="8458200" cy="5078313"/>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NCHRP255 provided a method using ratios and difference of base year model to counts for adjusting forecasts</a:t>
            </a:r>
          </a:p>
          <a:p>
            <a:pPr marL="742950" lvl="1" indent="-285750">
              <a:buFont typeface="Arial" pitchFamily="34" charset="0"/>
              <a:buChar char="•"/>
            </a:pPr>
            <a:r>
              <a:rPr lang="en-US" sz="2000" dirty="0" smtClean="0">
                <a:solidFill>
                  <a:schemeClr val="accent3">
                    <a:lumMod val="50000"/>
                  </a:schemeClr>
                </a:solidFill>
              </a:rPr>
              <a:t>Ratio only for Ratio&lt;0.5 (usually avoids negatives)</a:t>
            </a:r>
          </a:p>
          <a:p>
            <a:pPr marL="742950" lvl="1" indent="-285750">
              <a:buFont typeface="Arial" pitchFamily="34" charset="0"/>
              <a:buChar char="•"/>
            </a:pPr>
            <a:r>
              <a:rPr lang="en-US" sz="2000" dirty="0" smtClean="0">
                <a:solidFill>
                  <a:schemeClr val="accent3">
                    <a:lumMod val="50000"/>
                  </a:schemeClr>
                </a:solidFill>
              </a:rPr>
              <a:t>Difference only for Ratio&gt;2 (usually avoids result blowing up)</a:t>
            </a:r>
          </a:p>
          <a:p>
            <a:pPr marL="742950" lvl="1" indent="-285750">
              <a:buFont typeface="Arial" pitchFamily="34" charset="0"/>
              <a:buChar char="•"/>
            </a:pPr>
            <a:r>
              <a:rPr lang="en-US" sz="2000" dirty="0" smtClean="0">
                <a:solidFill>
                  <a:schemeClr val="accent3">
                    <a:lumMod val="50000"/>
                  </a:schemeClr>
                </a:solidFill>
              </a:rPr>
              <a:t>Average the two in between</a:t>
            </a:r>
            <a:endParaRPr lang="en-US" sz="2000" dirty="0">
              <a:solidFill>
                <a:schemeClr val="accent3">
                  <a:lumMod val="50000"/>
                </a:schemeClr>
              </a:solidFill>
            </a:endParaRPr>
          </a:p>
          <a:p>
            <a:pPr marL="742950" lvl="1"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Unfortunately, this method could yield poor results when the forecast model results were significantly different</a:t>
            </a:r>
          </a:p>
          <a:p>
            <a:pPr marL="742950" lvl="1" indent="-285750">
              <a:buFont typeface="Arial" pitchFamily="34" charset="0"/>
              <a:buChar char="•"/>
            </a:pPr>
            <a:r>
              <a:rPr lang="en-US" sz="2000" dirty="0" smtClean="0">
                <a:solidFill>
                  <a:schemeClr val="accent3">
                    <a:lumMod val="50000"/>
                  </a:schemeClr>
                </a:solidFill>
              </a:rPr>
              <a:t>Example: count=1000, base model=100, forecast model=10,000, ratio method adjusts to 100,000</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Additionally, the method was inconsistent at the boundaries between application of the ratio, the difference or the average</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endParaRPr lang="en-US" sz="2400" dirty="0">
              <a:solidFill>
                <a:schemeClr val="accent3">
                  <a:lumMod val="50000"/>
                </a:schemeClr>
              </a:solidFill>
            </a:endParaRPr>
          </a:p>
        </p:txBody>
      </p:sp>
    </p:spTree>
    <p:extLst>
      <p:ext uri="{BB962C8B-B14F-4D97-AF65-F5344CB8AC3E}">
        <p14:creationId xmlns:p14="http://schemas.microsoft.com/office/powerpoint/2010/main" val="135597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914566"/>
            <a:ext cx="8458200" cy="1446550"/>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New method is somewhat more complex but alleviates these issues (read on your own):</a:t>
            </a:r>
            <a:endParaRPr lang="en-US" sz="2000" dirty="0">
              <a:solidFill>
                <a:schemeClr val="accent3">
                  <a:lumMod val="50000"/>
                </a:schemeClr>
              </a:solidFill>
            </a:endParaRPr>
          </a:p>
          <a:p>
            <a:pPr marL="285750" indent="-285750">
              <a:buFont typeface="Arial" pitchFamily="34" charset="0"/>
              <a:buChar char="•"/>
            </a:pPr>
            <a:endParaRPr lang="en-US" sz="2400" dirty="0" smtClean="0">
              <a:solidFill>
                <a:schemeClr val="accent3">
                  <a:lumMod val="50000"/>
                </a:schemeClr>
              </a:solidFill>
            </a:endParaRPr>
          </a:p>
          <a:p>
            <a:pPr marL="285750" indent="-285750">
              <a:buFont typeface="Arial" pitchFamily="34" charset="0"/>
              <a:buChar char="•"/>
            </a:pPr>
            <a:endParaRPr lang="en-US" sz="2400" dirty="0">
              <a:solidFill>
                <a:schemeClr val="accent3">
                  <a:lumMod val="50000"/>
                </a:schemeClr>
              </a:solidFill>
            </a:endParaRPr>
          </a:p>
        </p:txBody>
      </p:sp>
      <p:sp>
        <p:nvSpPr>
          <p:cNvPr id="4" name="Text Box 3"/>
          <p:cNvSpPr txBox="1">
            <a:spLocks noChangeArrowheads="1"/>
          </p:cNvSpPr>
          <p:nvPr/>
        </p:nvSpPr>
        <p:spPr bwMode="auto">
          <a:xfrm>
            <a:off x="3270" y="1712867"/>
            <a:ext cx="8610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lvl="1">
              <a:buFontTx/>
              <a:buChar char="•"/>
            </a:pPr>
            <a:r>
              <a:rPr lang="en-US" sz="1600" dirty="0" smtClean="0">
                <a:solidFill>
                  <a:schemeClr val="accent3">
                    <a:lumMod val="50000"/>
                  </a:schemeClr>
                </a:solidFill>
                <a:latin typeface="+mn-lt"/>
              </a:rPr>
              <a:t>Linearly interpolate model base year volume to latest count year (MBVI)</a:t>
            </a:r>
          </a:p>
          <a:p>
            <a:pPr lvl="1">
              <a:buFontTx/>
              <a:buChar char="•"/>
            </a:pPr>
            <a:r>
              <a:rPr lang="en-US" sz="1600" dirty="0" smtClean="0">
                <a:solidFill>
                  <a:schemeClr val="accent3">
                    <a:lumMod val="50000"/>
                  </a:schemeClr>
                </a:solidFill>
                <a:latin typeface="+mn-lt"/>
              </a:rPr>
              <a:t>Calculate </a:t>
            </a:r>
            <a:r>
              <a:rPr lang="en-US" sz="1600" dirty="0">
                <a:solidFill>
                  <a:schemeClr val="accent3">
                    <a:lumMod val="50000"/>
                  </a:schemeClr>
                </a:solidFill>
                <a:latin typeface="+mn-lt"/>
              </a:rPr>
              <a:t>Ratio of CNT/MBVI (R) </a:t>
            </a:r>
          </a:p>
          <a:p>
            <a:pPr lvl="1">
              <a:buFontTx/>
              <a:buChar char="•"/>
            </a:pPr>
            <a:r>
              <a:rPr lang="en-US" sz="1600" dirty="0">
                <a:solidFill>
                  <a:schemeClr val="accent3">
                    <a:lumMod val="50000"/>
                  </a:schemeClr>
                </a:solidFill>
                <a:latin typeface="+mn-lt"/>
              </a:rPr>
              <a:t>Calculate Difference of CNT-MBVI (D)</a:t>
            </a:r>
          </a:p>
          <a:p>
            <a:pPr lvl="1">
              <a:buFontTx/>
              <a:buChar char="•"/>
            </a:pPr>
            <a:r>
              <a:rPr lang="en-US" sz="1600" dirty="0">
                <a:solidFill>
                  <a:schemeClr val="accent3">
                    <a:lumMod val="50000"/>
                  </a:schemeClr>
                </a:solidFill>
                <a:latin typeface="+mn-lt"/>
              </a:rPr>
              <a:t>Calculate Ratio of Model Forecast to MBVI (MR)</a:t>
            </a:r>
          </a:p>
          <a:p>
            <a:pPr lvl="1">
              <a:buFontTx/>
              <a:buChar char="•"/>
            </a:pPr>
            <a:r>
              <a:rPr lang="en-US" sz="1600" dirty="0">
                <a:solidFill>
                  <a:schemeClr val="accent3">
                    <a:lumMod val="50000"/>
                  </a:schemeClr>
                </a:solidFill>
                <a:latin typeface="+mn-lt"/>
              </a:rPr>
              <a:t>Calculate Adjusted Model Forecast Volume (MFVA) 4 ways:</a:t>
            </a:r>
          </a:p>
          <a:p>
            <a:pPr lvl="2">
              <a:buFontTx/>
              <a:buChar char="•"/>
            </a:pPr>
            <a:r>
              <a:rPr lang="en-US" sz="1600" dirty="0">
                <a:solidFill>
                  <a:schemeClr val="accent3">
                    <a:lumMod val="50000"/>
                  </a:schemeClr>
                </a:solidFill>
                <a:latin typeface="+mn-lt"/>
              </a:rPr>
              <a:t>Ratio: MFVA=R*MFV</a:t>
            </a:r>
          </a:p>
          <a:p>
            <a:pPr lvl="2">
              <a:buFontTx/>
              <a:buChar char="•"/>
            </a:pPr>
            <a:r>
              <a:rPr lang="en-US" sz="1600" dirty="0">
                <a:solidFill>
                  <a:schemeClr val="accent3">
                    <a:lumMod val="50000"/>
                  </a:schemeClr>
                </a:solidFill>
                <a:latin typeface="+mn-lt"/>
              </a:rPr>
              <a:t>Diff: MFVA=D+MFV</a:t>
            </a:r>
          </a:p>
          <a:p>
            <a:pPr lvl="2">
              <a:buFontTx/>
              <a:buChar char="•"/>
            </a:pPr>
            <a:r>
              <a:rPr lang="en-US" sz="1600" dirty="0">
                <a:solidFill>
                  <a:schemeClr val="accent3">
                    <a:lumMod val="50000"/>
                  </a:schemeClr>
                </a:solidFill>
                <a:latin typeface="+mn-lt"/>
              </a:rPr>
              <a:t>Mod Rat: if MR&lt;1 MFVA=R*MFV </a:t>
            </a:r>
            <a:endParaRPr lang="en-US" sz="1600" dirty="0" smtClean="0">
              <a:solidFill>
                <a:schemeClr val="accent3">
                  <a:lumMod val="50000"/>
                </a:schemeClr>
              </a:solidFill>
              <a:latin typeface="+mn-lt"/>
            </a:endParaRPr>
          </a:p>
          <a:p>
            <a:pPr lvl="2"/>
            <a:r>
              <a:rPr lang="en-US" sz="1600" dirty="0" smtClean="0">
                <a:solidFill>
                  <a:schemeClr val="accent3">
                    <a:lumMod val="50000"/>
                  </a:schemeClr>
                </a:solidFill>
                <a:latin typeface="+mn-lt"/>
              </a:rPr>
              <a:t>else </a:t>
            </a:r>
            <a:r>
              <a:rPr lang="en-US" sz="1600" dirty="0">
                <a:solidFill>
                  <a:schemeClr val="accent3">
                    <a:lumMod val="50000"/>
                  </a:schemeClr>
                </a:solidFill>
                <a:latin typeface="+mn-lt"/>
              </a:rPr>
              <a:t>MFVA=((MR-1)*(D+MFV)+R*MFV)/MR</a:t>
            </a:r>
          </a:p>
          <a:p>
            <a:pPr lvl="2">
              <a:buFontTx/>
              <a:buChar char="•"/>
            </a:pPr>
            <a:r>
              <a:rPr lang="en-US" sz="1600" dirty="0">
                <a:solidFill>
                  <a:schemeClr val="accent3">
                    <a:lumMod val="50000"/>
                  </a:schemeClr>
                </a:solidFill>
                <a:latin typeface="+mn-lt"/>
              </a:rPr>
              <a:t>RAF: (Diff Meth+ Mod Rat Meth)/2</a:t>
            </a:r>
          </a:p>
          <a:p>
            <a:pPr lvl="1">
              <a:buFontTx/>
              <a:buChar char="•"/>
            </a:pPr>
            <a:r>
              <a:rPr lang="en-US" sz="1600" dirty="0">
                <a:solidFill>
                  <a:schemeClr val="accent3">
                    <a:lumMod val="50000"/>
                  </a:schemeClr>
                </a:solidFill>
                <a:latin typeface="+mn-lt"/>
              </a:rPr>
              <a:t>Select Method</a:t>
            </a:r>
          </a:p>
          <a:p>
            <a:pPr lvl="2">
              <a:buFontTx/>
              <a:buChar char="•"/>
            </a:pPr>
            <a:r>
              <a:rPr lang="en-US" sz="1600" dirty="0">
                <a:solidFill>
                  <a:schemeClr val="accent3">
                    <a:lumMod val="50000"/>
                  </a:schemeClr>
                </a:solidFill>
                <a:latin typeface="+mn-lt"/>
              </a:rPr>
              <a:t>If 1&lt;R&lt;2 and MR&lt;=1: RAF</a:t>
            </a:r>
          </a:p>
          <a:p>
            <a:pPr lvl="2">
              <a:buFontTx/>
              <a:buChar char="•"/>
            </a:pPr>
            <a:r>
              <a:rPr lang="en-US" sz="1600" dirty="0">
                <a:solidFill>
                  <a:schemeClr val="accent3">
                    <a:lumMod val="50000"/>
                  </a:schemeClr>
                </a:solidFill>
                <a:latin typeface="+mn-lt"/>
              </a:rPr>
              <a:t>If R&lt;=1 and MR&lt;=1: Ratio</a:t>
            </a:r>
          </a:p>
          <a:p>
            <a:pPr lvl="2">
              <a:buFontTx/>
              <a:buChar char="•"/>
            </a:pPr>
            <a:r>
              <a:rPr lang="en-US" sz="1600" dirty="0">
                <a:solidFill>
                  <a:schemeClr val="accent3">
                    <a:lumMod val="50000"/>
                  </a:schemeClr>
                </a:solidFill>
                <a:latin typeface="+mn-lt"/>
              </a:rPr>
              <a:t>If 0.5&lt;R&lt;2 and MR&gt;1: RAF</a:t>
            </a:r>
          </a:p>
          <a:p>
            <a:pPr lvl="2">
              <a:buFontTx/>
              <a:buChar char="•"/>
            </a:pPr>
            <a:r>
              <a:rPr lang="en-US" sz="1600" dirty="0">
                <a:solidFill>
                  <a:schemeClr val="accent3">
                    <a:lumMod val="50000"/>
                  </a:schemeClr>
                </a:solidFill>
                <a:latin typeface="+mn-lt"/>
              </a:rPr>
              <a:t>If R&lt;=0.5 and MR&gt;1: Mod Rat</a:t>
            </a:r>
          </a:p>
          <a:p>
            <a:pPr lvl="2">
              <a:buFontTx/>
              <a:buChar char="•"/>
            </a:pPr>
            <a:r>
              <a:rPr lang="en-US" sz="1600" dirty="0">
                <a:solidFill>
                  <a:schemeClr val="accent3">
                    <a:lumMod val="50000"/>
                  </a:schemeClr>
                </a:solidFill>
                <a:latin typeface="+mn-lt"/>
              </a:rPr>
              <a:t>If R&gt;=2: </a:t>
            </a:r>
            <a:r>
              <a:rPr lang="en-US" sz="1600" dirty="0" smtClean="0">
                <a:solidFill>
                  <a:schemeClr val="accent3">
                    <a:lumMod val="50000"/>
                  </a:schemeClr>
                </a:solidFill>
                <a:latin typeface="+mn-lt"/>
              </a:rPr>
              <a:t>Diff</a:t>
            </a:r>
            <a:endParaRPr lang="en-US" sz="1600" dirty="0">
              <a:solidFill>
                <a:schemeClr val="accent3">
                  <a:lumMod val="50000"/>
                </a:schemeClr>
              </a:solidFill>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2027738501"/>
              </p:ext>
            </p:extLst>
          </p:nvPr>
        </p:nvGraphicFramePr>
        <p:xfrm>
          <a:off x="4572000" y="3048000"/>
          <a:ext cx="4267199" cy="28978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4245" y="5945832"/>
            <a:ext cx="8654955" cy="400110"/>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Key difference is to account for  ratio of forecast model to base model</a:t>
            </a:r>
            <a:endParaRPr lang="en-US" sz="2000" dirty="0">
              <a:solidFill>
                <a:schemeClr val="accent3">
                  <a:lumMod val="50000"/>
                </a:schemeClr>
              </a:solidFill>
            </a:endParaRPr>
          </a:p>
        </p:txBody>
      </p:sp>
    </p:spTree>
    <p:extLst>
      <p:ext uri="{BB962C8B-B14F-4D97-AF65-F5344CB8AC3E}">
        <p14:creationId xmlns:p14="http://schemas.microsoft.com/office/powerpoint/2010/main" val="2174551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914566"/>
            <a:ext cx="8458200" cy="347787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Old screen line procedure allocated forecast in proportion to capacity</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Fine if near saturation but in reality there are many factors besides capacity that determine route allocation</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New method pivots </a:t>
            </a:r>
            <a:r>
              <a:rPr lang="en-US" sz="2000" dirty="0" smtClean="0">
                <a:solidFill>
                  <a:schemeClr val="accent3">
                    <a:lumMod val="50000"/>
                  </a:schemeClr>
                </a:solidFill>
              </a:rPr>
              <a:t>from </a:t>
            </a:r>
            <a:r>
              <a:rPr lang="en-US" sz="2000" dirty="0" smtClean="0">
                <a:solidFill>
                  <a:schemeClr val="accent3">
                    <a:lumMod val="50000"/>
                  </a:schemeClr>
                </a:solidFill>
              </a:rPr>
              <a:t>independent </a:t>
            </a:r>
            <a:r>
              <a:rPr lang="en-US" sz="2000" dirty="0" smtClean="0">
                <a:solidFill>
                  <a:schemeClr val="accent3">
                    <a:lumMod val="50000"/>
                  </a:schemeClr>
                </a:solidFill>
              </a:rPr>
              <a:t>route </a:t>
            </a:r>
            <a:r>
              <a:rPr lang="en-US" sz="2000" dirty="0" smtClean="0">
                <a:solidFill>
                  <a:schemeClr val="accent3">
                    <a:lumMod val="50000"/>
                  </a:schemeClr>
                </a:solidFill>
              </a:rPr>
              <a:t>estimates, </a:t>
            </a:r>
            <a:r>
              <a:rPr lang="en-US" sz="2000" dirty="0" smtClean="0">
                <a:solidFill>
                  <a:schemeClr val="accent3">
                    <a:lumMod val="50000"/>
                  </a:schemeClr>
                </a:solidFill>
              </a:rPr>
              <a:t>only reallocating over-capacity volumes to under-capacity routes (at saturation will match the old method)</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Also added ability to apply link-wise adjustments to links with no base count (such as new roads) using the screen-line values</a:t>
            </a:r>
            <a:endParaRPr lang="en-US" sz="2000" dirty="0">
              <a:solidFill>
                <a:schemeClr val="accent3">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4572000"/>
            <a:ext cx="9144000" cy="171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42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3" name="Rectangle 2"/>
          <p:cNvSpPr/>
          <p:nvPr/>
        </p:nvSpPr>
        <p:spPr>
          <a:xfrm>
            <a:off x="184245" y="914566"/>
            <a:ext cx="8458200" cy="1323439"/>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Turn Movement procedure heavily modified</a:t>
            </a:r>
          </a:p>
          <a:p>
            <a:pPr marL="742950" lvl="1" indent="-285750">
              <a:buFont typeface="Arial" pitchFamily="34" charset="0"/>
              <a:buChar char="•"/>
            </a:pPr>
            <a:r>
              <a:rPr lang="en-US" sz="2000" dirty="0" smtClean="0">
                <a:solidFill>
                  <a:schemeClr val="accent3">
                    <a:lumMod val="50000"/>
                  </a:schemeClr>
                </a:solidFill>
              </a:rPr>
              <a:t>Allows input of model turn movements</a:t>
            </a:r>
          </a:p>
          <a:p>
            <a:pPr marL="742950" lvl="1" indent="-285750">
              <a:buFont typeface="Arial" pitchFamily="34" charset="0"/>
              <a:buChar char="•"/>
            </a:pPr>
            <a:r>
              <a:rPr lang="en-US" sz="2000" dirty="0" smtClean="0">
                <a:solidFill>
                  <a:schemeClr val="accent3">
                    <a:lumMod val="50000"/>
                  </a:schemeClr>
                </a:solidFill>
              </a:rPr>
              <a:t>Allows forcing to adjacent intersection or other exogenous number by turn movement</a:t>
            </a:r>
            <a:endParaRPr lang="en-US" sz="2000" dirty="0">
              <a:solidFill>
                <a:schemeClr val="accent3">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5" y="2484226"/>
            <a:ext cx="5940507" cy="308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4094" y="5567274"/>
            <a:ext cx="3757682" cy="461665"/>
          </a:xfrm>
          <a:prstGeom prst="rect">
            <a:avLst/>
          </a:prstGeom>
        </p:spPr>
        <p:txBody>
          <a:bodyPr wrap="square">
            <a:spAutoFit/>
          </a:bodyPr>
          <a:lstStyle/>
          <a:p>
            <a:r>
              <a:rPr lang="en-US" sz="2400" dirty="0" smtClean="0">
                <a:solidFill>
                  <a:schemeClr val="accent3">
                    <a:lumMod val="50000"/>
                  </a:schemeClr>
                </a:solidFill>
              </a:rPr>
              <a:t>Count input (similar to old)</a:t>
            </a:r>
            <a:endParaRPr lang="en-US" sz="2400" dirty="0">
              <a:solidFill>
                <a:schemeClr val="accent3">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681899"/>
            <a:ext cx="3539604" cy="272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0" y="6396335"/>
            <a:ext cx="3757682" cy="461665"/>
          </a:xfrm>
          <a:prstGeom prst="rect">
            <a:avLst/>
          </a:prstGeom>
        </p:spPr>
        <p:txBody>
          <a:bodyPr wrap="square">
            <a:spAutoFit/>
          </a:bodyPr>
          <a:lstStyle/>
          <a:p>
            <a:r>
              <a:rPr lang="en-US" sz="2400" dirty="0" smtClean="0">
                <a:solidFill>
                  <a:schemeClr val="accent3">
                    <a:lumMod val="50000"/>
                  </a:schemeClr>
                </a:solidFill>
              </a:rPr>
              <a:t>Model input</a:t>
            </a:r>
            <a:endParaRPr lang="en-US" sz="2400" dirty="0">
              <a:solidFill>
                <a:schemeClr val="accent3">
                  <a:lumMod val="50000"/>
                </a:schemeClr>
              </a:solidFill>
            </a:endParaRPr>
          </a:p>
        </p:txBody>
      </p:sp>
    </p:spTree>
    <p:extLst>
      <p:ext uri="{BB962C8B-B14F-4D97-AF65-F5344CB8AC3E}">
        <p14:creationId xmlns:p14="http://schemas.microsoft.com/office/powerpoint/2010/main" val="53440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Updated NCHRP255 Procedures</a:t>
            </a:r>
            <a:endParaRPr lang="en-US" sz="3200" dirty="0">
              <a:solidFill>
                <a:schemeClr val="accent3">
                  <a:lumMod val="50000"/>
                </a:schemeClr>
              </a:solidFill>
            </a:endParaRPr>
          </a:p>
        </p:txBody>
      </p:sp>
      <p:sp>
        <p:nvSpPr>
          <p:cNvPr id="5" name="Rectangle 4"/>
          <p:cNvSpPr/>
          <p:nvPr/>
        </p:nvSpPr>
        <p:spPr>
          <a:xfrm>
            <a:off x="259309" y="4648200"/>
            <a:ext cx="3757682" cy="461665"/>
          </a:xfrm>
          <a:prstGeom prst="rect">
            <a:avLst/>
          </a:prstGeom>
        </p:spPr>
        <p:txBody>
          <a:bodyPr wrap="square">
            <a:spAutoFit/>
          </a:bodyPr>
          <a:lstStyle/>
          <a:p>
            <a:r>
              <a:rPr lang="en-US" sz="2400" dirty="0" smtClean="0">
                <a:solidFill>
                  <a:schemeClr val="accent3">
                    <a:lumMod val="50000"/>
                  </a:schemeClr>
                </a:solidFill>
              </a:rPr>
              <a:t>Volume forcing</a:t>
            </a:r>
            <a:endParaRPr lang="en-US" sz="2400" dirty="0">
              <a:solidFill>
                <a:schemeClr val="accent3">
                  <a:lumMod val="50000"/>
                </a:schemeClr>
              </a:solidFill>
            </a:endParaRPr>
          </a:p>
        </p:txBody>
      </p:sp>
      <p:sp>
        <p:nvSpPr>
          <p:cNvPr id="7" name="Rectangle 6"/>
          <p:cNvSpPr/>
          <p:nvPr/>
        </p:nvSpPr>
        <p:spPr>
          <a:xfrm>
            <a:off x="3802639" y="5950590"/>
            <a:ext cx="3757682" cy="461665"/>
          </a:xfrm>
          <a:prstGeom prst="rect">
            <a:avLst/>
          </a:prstGeom>
        </p:spPr>
        <p:txBody>
          <a:bodyPr wrap="square">
            <a:spAutoFit/>
          </a:bodyPr>
          <a:lstStyle/>
          <a:p>
            <a:r>
              <a:rPr lang="en-US" sz="2400" dirty="0" smtClean="0">
                <a:solidFill>
                  <a:schemeClr val="accent3">
                    <a:lumMod val="50000"/>
                  </a:schemeClr>
                </a:solidFill>
              </a:rPr>
              <a:t>Final results</a:t>
            </a:r>
            <a:endParaRPr lang="en-US" sz="2400" dirty="0">
              <a:solidFill>
                <a:schemeClr val="accent3">
                  <a:lumMod val="50000"/>
                </a:schemeClr>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639" y="3728965"/>
            <a:ext cx="5289043" cy="218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752600"/>
            <a:ext cx="466316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58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NCHRP 8-83 Project</a:t>
            </a:r>
            <a:endParaRPr lang="en-US" sz="3200" dirty="0">
              <a:solidFill>
                <a:schemeClr val="accent3">
                  <a:lumMod val="50000"/>
                </a:schemeClr>
              </a:solidFill>
            </a:endParaRPr>
          </a:p>
        </p:txBody>
      </p:sp>
      <p:sp>
        <p:nvSpPr>
          <p:cNvPr id="3" name="Rectangle 2"/>
          <p:cNvSpPr/>
          <p:nvPr/>
        </p:nvSpPr>
        <p:spPr>
          <a:xfrm>
            <a:off x="228600" y="920621"/>
            <a:ext cx="8458200" cy="1631216"/>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While ODOT has updated methods internally, these updates tend to be ad hoc</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More carefully researched methods are needed so ODOT participates in the NCHRP 8-83 project Technical Advisory Panel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71800"/>
            <a:ext cx="4986337" cy="371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2743200"/>
            <a:ext cx="3009900" cy="3231654"/>
          </a:xfrm>
          <a:prstGeom prst="rect">
            <a:avLst/>
          </a:prstGeom>
        </p:spPr>
        <p:txBody>
          <a:bodyPr wrap="square">
            <a:spAutoFit/>
          </a:bodyPr>
          <a:lstStyle/>
          <a:p>
            <a:pPr marL="285750" indent="-285750">
              <a:buFont typeface="Arial" pitchFamily="34" charset="0"/>
              <a:buChar char="•"/>
            </a:pPr>
            <a:r>
              <a:rPr lang="en-US" sz="2000" dirty="0">
                <a:solidFill>
                  <a:schemeClr val="accent3">
                    <a:lumMod val="50000"/>
                  </a:schemeClr>
                </a:solidFill>
              </a:rPr>
              <a:t>Will cover technical methods and policy issues that did not exist in </a:t>
            </a:r>
            <a:r>
              <a:rPr lang="en-US" sz="2000" dirty="0" smtClean="0">
                <a:solidFill>
                  <a:schemeClr val="accent3">
                    <a:lumMod val="50000"/>
                  </a:schemeClr>
                </a:solidFill>
              </a:rPr>
              <a:t>1982</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Phase 1 research complete and guidebook being produced</a:t>
            </a:r>
          </a:p>
          <a:p>
            <a:pPr marL="285750" indent="-285750">
              <a:buFont typeface="Arial" pitchFamily="34" charset="0"/>
              <a:buChar char="•"/>
            </a:pPr>
            <a:endParaRPr lang="en-US" sz="2400" dirty="0">
              <a:solidFill>
                <a:schemeClr val="accent3">
                  <a:lumMod val="50000"/>
                </a:schemeClr>
              </a:solidFill>
            </a:endParaRPr>
          </a:p>
        </p:txBody>
      </p:sp>
    </p:spTree>
    <p:extLst>
      <p:ext uri="{BB962C8B-B14F-4D97-AF65-F5344CB8AC3E}">
        <p14:creationId xmlns:p14="http://schemas.microsoft.com/office/powerpoint/2010/main" val="388040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152400"/>
            <a:ext cx="4572000" cy="584775"/>
          </a:xfrm>
          <a:prstGeom prst="rect">
            <a:avLst/>
          </a:prstGeom>
        </p:spPr>
        <p:txBody>
          <a:bodyPr>
            <a:spAutoFit/>
          </a:bodyPr>
          <a:lstStyle/>
          <a:p>
            <a:pPr algn="ctr"/>
            <a:r>
              <a:rPr lang="en-US" sz="3200" dirty="0" smtClean="0">
                <a:solidFill>
                  <a:schemeClr val="accent3">
                    <a:lumMod val="50000"/>
                  </a:schemeClr>
                </a:solidFill>
              </a:rPr>
              <a:t>NCHRP 8-83 Project</a:t>
            </a:r>
            <a:endParaRPr lang="en-US" sz="3200" dirty="0">
              <a:solidFill>
                <a:schemeClr val="accent3">
                  <a:lumMod val="50000"/>
                </a:schemeClr>
              </a:solidFill>
            </a:endParaRPr>
          </a:p>
        </p:txBody>
      </p:sp>
      <p:sp>
        <p:nvSpPr>
          <p:cNvPr id="3" name="Rectangle 2"/>
          <p:cNvSpPr/>
          <p:nvPr/>
        </p:nvSpPr>
        <p:spPr>
          <a:xfrm>
            <a:off x="238125" y="1295400"/>
            <a:ext cx="8458200" cy="4893647"/>
          </a:xfrm>
          <a:prstGeom prst="rect">
            <a:avLst/>
          </a:prstGeom>
        </p:spPr>
        <p:txBody>
          <a:bodyPr wrap="square">
            <a:spAutoFit/>
          </a:bodyPr>
          <a:lstStyle/>
          <a:p>
            <a:r>
              <a:rPr lang="en-US" sz="2400" dirty="0" smtClean="0">
                <a:solidFill>
                  <a:schemeClr val="accent3">
                    <a:lumMod val="50000"/>
                  </a:schemeClr>
                </a:solidFill>
              </a:rPr>
              <a:t>Guidebook Chapters:</a:t>
            </a:r>
          </a:p>
          <a:p>
            <a:pPr marL="285750" indent="-285750">
              <a:buFont typeface="Arial" pitchFamily="34" charset="0"/>
              <a:buChar char="•"/>
            </a:pPr>
            <a:endParaRPr lang="en-US" sz="2400" dirty="0" smtClean="0">
              <a:solidFill>
                <a:schemeClr val="accent3">
                  <a:lumMod val="50000"/>
                </a:schemeClr>
              </a:solidFill>
            </a:endParaRPr>
          </a:p>
          <a:p>
            <a:r>
              <a:rPr lang="en-US" sz="2000" dirty="0">
                <a:solidFill>
                  <a:schemeClr val="accent3">
                    <a:lumMod val="50000"/>
                  </a:schemeClr>
                </a:solidFill>
              </a:rPr>
              <a:t>1.0 Introduction</a:t>
            </a:r>
          </a:p>
          <a:p>
            <a:pPr lvl="0"/>
            <a:r>
              <a:rPr lang="en-US" sz="2000" dirty="0">
                <a:solidFill>
                  <a:schemeClr val="accent3">
                    <a:lumMod val="50000"/>
                  </a:schemeClr>
                </a:solidFill>
              </a:rPr>
              <a:t>2.0 Fundamental Concept Overview </a:t>
            </a:r>
          </a:p>
          <a:p>
            <a:r>
              <a:rPr lang="en-US" sz="2000" dirty="0">
                <a:solidFill>
                  <a:schemeClr val="accent3">
                    <a:lumMod val="50000"/>
                  </a:schemeClr>
                </a:solidFill>
              </a:rPr>
              <a:t>3.0 State of the Practice </a:t>
            </a:r>
          </a:p>
          <a:p>
            <a:r>
              <a:rPr lang="en-US" sz="2000" dirty="0">
                <a:solidFill>
                  <a:schemeClr val="accent3">
                    <a:lumMod val="50000"/>
                  </a:schemeClr>
                </a:solidFill>
              </a:rPr>
              <a:t>4.0 Traffic Forecasting Tools &amp; Methodologies </a:t>
            </a:r>
          </a:p>
          <a:p>
            <a:r>
              <a:rPr lang="en-US" sz="2000" dirty="0">
                <a:solidFill>
                  <a:schemeClr val="accent3">
                    <a:lumMod val="50000"/>
                  </a:schemeClr>
                </a:solidFill>
              </a:rPr>
              <a:t>5.0 Steps in project level forecasting </a:t>
            </a:r>
          </a:p>
          <a:p>
            <a:r>
              <a:rPr lang="en-US" sz="2000" dirty="0">
                <a:solidFill>
                  <a:schemeClr val="accent3">
                    <a:lumMod val="50000"/>
                  </a:schemeClr>
                </a:solidFill>
              </a:rPr>
              <a:t>6.0 Work with a travel model </a:t>
            </a:r>
          </a:p>
          <a:p>
            <a:r>
              <a:rPr lang="en-US" sz="2000" dirty="0">
                <a:solidFill>
                  <a:schemeClr val="accent3">
                    <a:lumMod val="50000"/>
                  </a:schemeClr>
                </a:solidFill>
              </a:rPr>
              <a:t>7.0 Model Output Refinements </a:t>
            </a:r>
          </a:p>
          <a:p>
            <a:r>
              <a:rPr lang="en-US" sz="2000" dirty="0">
                <a:solidFill>
                  <a:schemeClr val="accent3">
                    <a:lumMod val="50000"/>
                  </a:schemeClr>
                </a:solidFill>
              </a:rPr>
              <a:t>8.0 Increasing spatial detail of traffic models </a:t>
            </a:r>
          </a:p>
          <a:p>
            <a:r>
              <a:rPr lang="en-US" sz="2000" dirty="0">
                <a:solidFill>
                  <a:schemeClr val="accent3">
                    <a:lumMod val="50000"/>
                  </a:schemeClr>
                </a:solidFill>
              </a:rPr>
              <a:t>9.0 Improving temporal accuracy of traffic forecasts </a:t>
            </a:r>
          </a:p>
          <a:p>
            <a:r>
              <a:rPr lang="en-US" sz="2000" dirty="0">
                <a:solidFill>
                  <a:schemeClr val="accent3">
                    <a:lumMod val="50000"/>
                  </a:schemeClr>
                </a:solidFill>
              </a:rPr>
              <a:t>10.0 Traffic forecasting methods for special purpose applications</a:t>
            </a:r>
          </a:p>
          <a:p>
            <a:r>
              <a:rPr lang="en-US" sz="2000" dirty="0">
                <a:solidFill>
                  <a:schemeClr val="accent3">
                    <a:lumMod val="50000"/>
                  </a:schemeClr>
                </a:solidFill>
              </a:rPr>
              <a:t>11.0 Tools outside of Travel Models </a:t>
            </a:r>
          </a:p>
          <a:p>
            <a:pPr lvl="0"/>
            <a:r>
              <a:rPr lang="en-US" sz="2000" dirty="0">
                <a:solidFill>
                  <a:schemeClr val="accent3">
                    <a:lumMod val="50000"/>
                  </a:schemeClr>
                </a:solidFill>
              </a:rPr>
              <a:t>12.0 Integrated Case Studies</a:t>
            </a:r>
          </a:p>
          <a:p>
            <a:pPr marL="285750" indent="-285750">
              <a:buFont typeface="Arial" pitchFamily="34" charset="0"/>
              <a:buChar char="•"/>
            </a:pPr>
            <a:endParaRPr lang="en-US" sz="2400" dirty="0" smtClean="0">
              <a:solidFill>
                <a:schemeClr val="accent3">
                  <a:lumMod val="50000"/>
                </a:schemeClr>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l="1626" t="1180" r="2067" b="2594"/>
          <a:stretch/>
        </p:blipFill>
        <p:spPr bwMode="auto">
          <a:xfrm>
            <a:off x="5953124" y="914400"/>
            <a:ext cx="2886075"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9328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00024" y="152400"/>
            <a:ext cx="8765875" cy="1077218"/>
          </a:xfrm>
          <a:prstGeom prst="rect">
            <a:avLst/>
          </a:prstGeom>
        </p:spPr>
        <p:txBody>
          <a:bodyPr wrap="square">
            <a:spAutoFit/>
          </a:bodyPr>
          <a:lstStyle/>
          <a:p>
            <a:pPr algn="ctr"/>
            <a:r>
              <a:rPr lang="en-US" sz="3200" dirty="0" smtClean="0">
                <a:solidFill>
                  <a:schemeClr val="accent3">
                    <a:lumMod val="50000"/>
                  </a:schemeClr>
                </a:solidFill>
              </a:rPr>
              <a:t>More Involvement of Modelers </a:t>
            </a:r>
          </a:p>
          <a:p>
            <a:pPr algn="ctr"/>
            <a:r>
              <a:rPr lang="en-US" sz="3200" dirty="0" smtClean="0">
                <a:solidFill>
                  <a:schemeClr val="accent3">
                    <a:lumMod val="50000"/>
                  </a:schemeClr>
                </a:solidFill>
              </a:rPr>
              <a:t>with Project Forecasts</a:t>
            </a:r>
            <a:endParaRPr lang="en-US" sz="3200" dirty="0">
              <a:solidFill>
                <a:schemeClr val="accent3">
                  <a:lumMod val="50000"/>
                </a:schemeClr>
              </a:solidFill>
            </a:endParaRPr>
          </a:p>
        </p:txBody>
      </p:sp>
      <p:sp>
        <p:nvSpPr>
          <p:cNvPr id="3" name="Rectangle 2"/>
          <p:cNvSpPr/>
          <p:nvPr/>
        </p:nvSpPr>
        <p:spPr>
          <a:xfrm>
            <a:off x="152400" y="1252032"/>
            <a:ext cx="4267200" cy="440120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Large volume of project forecast requests means ODOT needs staff dedicated to this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Historically modeling staff and project forecasting staff were in separate sections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Merged over 15 years ago</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Took some time to overcome inertia (from modelers) and get modelers more involved with the project forecasts</a:t>
            </a:r>
            <a:endParaRPr lang="en-US" sz="2000" dirty="0">
              <a:solidFill>
                <a:schemeClr val="accent3">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008" y="1600200"/>
            <a:ext cx="4490466" cy="4733925"/>
          </a:xfrm>
          <a:prstGeom prst="rect">
            <a:avLst/>
          </a:prstGeom>
        </p:spPr>
      </p:pic>
    </p:spTree>
    <p:extLst>
      <p:ext uri="{BB962C8B-B14F-4D97-AF65-F5344CB8AC3E}">
        <p14:creationId xmlns:p14="http://schemas.microsoft.com/office/powerpoint/2010/main" val="413931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457915" y="152400"/>
            <a:ext cx="8229600" cy="1077218"/>
          </a:xfrm>
          <a:prstGeom prst="rect">
            <a:avLst/>
          </a:prstGeom>
        </p:spPr>
        <p:txBody>
          <a:bodyPr wrap="square">
            <a:spAutoFit/>
          </a:bodyPr>
          <a:lstStyle/>
          <a:p>
            <a:pPr algn="ctr"/>
            <a:r>
              <a:rPr lang="en-US" sz="3200" dirty="0" smtClean="0">
                <a:solidFill>
                  <a:schemeClr val="accent3">
                    <a:lumMod val="50000"/>
                  </a:schemeClr>
                </a:solidFill>
              </a:rPr>
              <a:t>More Involvement of Modelers </a:t>
            </a:r>
          </a:p>
          <a:p>
            <a:pPr algn="ctr"/>
            <a:r>
              <a:rPr lang="en-US" sz="3200" dirty="0" smtClean="0">
                <a:solidFill>
                  <a:schemeClr val="accent3">
                    <a:lumMod val="50000"/>
                  </a:schemeClr>
                </a:solidFill>
              </a:rPr>
              <a:t>with Project Forecasts</a:t>
            </a:r>
            <a:endParaRPr lang="en-US" sz="3200" dirty="0">
              <a:solidFill>
                <a:schemeClr val="accent3">
                  <a:lumMod val="50000"/>
                </a:schemeClr>
              </a:solidFill>
            </a:endParaRPr>
          </a:p>
        </p:txBody>
      </p:sp>
      <p:sp>
        <p:nvSpPr>
          <p:cNvPr id="3" name="Rectangle 2"/>
          <p:cNvSpPr/>
          <p:nvPr/>
        </p:nvSpPr>
        <p:spPr>
          <a:xfrm>
            <a:off x="266700" y="1295400"/>
            <a:ext cx="8458200" cy="1200329"/>
          </a:xfrm>
          <a:prstGeom prst="rect">
            <a:avLst/>
          </a:prstGeom>
        </p:spPr>
        <p:txBody>
          <a:bodyPr wrap="square">
            <a:spAutoFit/>
          </a:bodyPr>
          <a:lstStyle/>
          <a:p>
            <a:r>
              <a:rPr lang="en-US" sz="2400" dirty="0" smtClean="0">
                <a:solidFill>
                  <a:schemeClr val="accent3">
                    <a:lumMod val="50000"/>
                  </a:schemeClr>
                </a:solidFill>
              </a:rPr>
              <a:t>Established procedure in project forecasts tracking application to manage modeler review for complex projects</a:t>
            </a:r>
          </a:p>
          <a:p>
            <a:pPr marL="285750" indent="-285750">
              <a:buFont typeface="Arial" pitchFamily="34" charset="0"/>
              <a:buChar char="•"/>
            </a:pPr>
            <a:endParaRPr lang="en-US" sz="2400" dirty="0">
              <a:solidFill>
                <a:schemeClr val="accent3">
                  <a:lumMod val="50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29882"/>
            <a:ext cx="8991600" cy="437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0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Ten Initiatives</a:t>
            </a:r>
            <a:endParaRPr lang="en-US" sz="3200" dirty="0">
              <a:solidFill>
                <a:schemeClr val="accent3">
                  <a:lumMod val="50000"/>
                </a:schemeClr>
              </a:solidFill>
            </a:endParaRPr>
          </a:p>
        </p:txBody>
      </p:sp>
      <p:sp>
        <p:nvSpPr>
          <p:cNvPr id="4" name="Rectangle 3"/>
          <p:cNvSpPr/>
          <p:nvPr/>
        </p:nvSpPr>
        <p:spPr>
          <a:xfrm>
            <a:off x="533400" y="1143000"/>
            <a:ext cx="8458200" cy="4524315"/>
          </a:xfrm>
          <a:prstGeom prst="rect">
            <a:avLst/>
          </a:prstGeom>
        </p:spPr>
        <p:txBody>
          <a:bodyPr wrap="square">
            <a:spAutoFit/>
          </a:bodyPr>
          <a:lstStyle/>
          <a:p>
            <a:pPr marL="342900" indent="-342900">
              <a:buFont typeface="+mj-lt"/>
              <a:buAutoNum type="arabicPeriod"/>
            </a:pPr>
            <a:r>
              <a:rPr lang="en-US" sz="2000" dirty="0" smtClean="0">
                <a:solidFill>
                  <a:schemeClr val="accent3">
                    <a:lumMod val="50000"/>
                  </a:schemeClr>
                </a:solidFill>
              </a:rPr>
              <a:t>Forecast accuracy </a:t>
            </a:r>
            <a:r>
              <a:rPr lang="en-US" sz="2000" dirty="0" smtClean="0">
                <a:solidFill>
                  <a:schemeClr val="accent3">
                    <a:lumMod val="50000"/>
                  </a:schemeClr>
                </a:solidFill>
              </a:rPr>
              <a:t>assessment</a:t>
            </a:r>
          </a:p>
          <a:p>
            <a:pPr marL="342900" indent="-342900">
              <a:buFont typeface="+mj-lt"/>
              <a:buAutoNum type="arabicPeriod"/>
            </a:pPr>
            <a:endParaRPr lang="en-US" sz="800" dirty="0">
              <a:solidFill>
                <a:schemeClr val="accent3">
                  <a:lumMod val="50000"/>
                </a:schemeClr>
              </a:solidFill>
            </a:endParaRPr>
          </a:p>
          <a:p>
            <a:pPr marL="342900" indent="-342900">
              <a:buFont typeface="+mj-lt"/>
              <a:buAutoNum type="arabicPeriod"/>
            </a:pPr>
            <a:r>
              <a:rPr lang="en-US" sz="2000" dirty="0" smtClean="0">
                <a:solidFill>
                  <a:schemeClr val="accent3">
                    <a:lumMod val="50000"/>
                  </a:schemeClr>
                </a:solidFill>
              </a:rPr>
              <a:t>Develop automated forecasting tool for simple projects</a:t>
            </a:r>
            <a:endParaRPr lang="en-US" sz="2000" dirty="0" smtClean="0">
              <a:solidFill>
                <a:schemeClr val="accent3">
                  <a:lumMod val="50000"/>
                </a:schemeClr>
              </a:solidFill>
            </a:endParaRPr>
          </a:p>
          <a:p>
            <a:pPr marL="342900" indent="-342900">
              <a:buFont typeface="+mj-lt"/>
              <a:buAutoNum type="arabicPeriod"/>
            </a:pPr>
            <a:endParaRPr lang="en-US" sz="800" dirty="0">
              <a:solidFill>
                <a:schemeClr val="accent3">
                  <a:lumMod val="50000"/>
                </a:schemeClr>
              </a:solidFill>
            </a:endParaRPr>
          </a:p>
          <a:p>
            <a:pPr marL="342900" indent="-342900">
              <a:buFont typeface="+mj-lt"/>
              <a:buAutoNum type="arabicPeriod"/>
            </a:pPr>
            <a:r>
              <a:rPr lang="en-US" sz="2000" dirty="0">
                <a:solidFill>
                  <a:schemeClr val="accent3">
                    <a:lumMod val="50000"/>
                  </a:schemeClr>
                </a:solidFill>
              </a:rPr>
              <a:t>Changes to </a:t>
            </a:r>
            <a:r>
              <a:rPr lang="en-US" sz="2000" dirty="0" smtClean="0">
                <a:solidFill>
                  <a:schemeClr val="accent3">
                    <a:lumMod val="50000"/>
                  </a:schemeClr>
                </a:solidFill>
              </a:rPr>
              <a:t>request form and count </a:t>
            </a:r>
            <a:r>
              <a:rPr lang="en-US" sz="2000" dirty="0">
                <a:solidFill>
                  <a:schemeClr val="accent3">
                    <a:lumMod val="50000"/>
                  </a:schemeClr>
                </a:solidFill>
              </a:rPr>
              <a:t>r</a:t>
            </a:r>
            <a:r>
              <a:rPr lang="en-US" sz="2000" dirty="0" smtClean="0">
                <a:solidFill>
                  <a:schemeClr val="accent3">
                    <a:lumMod val="50000"/>
                  </a:schemeClr>
                </a:solidFill>
              </a:rPr>
              <a:t>equirements</a:t>
            </a:r>
          </a:p>
          <a:p>
            <a:pPr marL="342900" indent="-342900">
              <a:buFont typeface="+mj-lt"/>
              <a:buAutoNum type="arabicPeriod"/>
            </a:pPr>
            <a:endParaRPr lang="en-US" sz="800" dirty="0">
              <a:solidFill>
                <a:schemeClr val="accent3">
                  <a:lumMod val="50000"/>
                </a:schemeClr>
              </a:solidFill>
            </a:endParaRPr>
          </a:p>
          <a:p>
            <a:pPr marL="342900" indent="-342900">
              <a:buFont typeface="+mj-lt"/>
              <a:buAutoNum type="arabicPeriod"/>
            </a:pPr>
            <a:r>
              <a:rPr lang="en-US" sz="2000" dirty="0" smtClean="0">
                <a:solidFill>
                  <a:schemeClr val="accent3">
                    <a:lumMod val="50000"/>
                  </a:schemeClr>
                </a:solidFill>
              </a:rPr>
              <a:t>Update post-model (NCHRP255) adjustment process</a:t>
            </a:r>
            <a:endParaRPr lang="en-US" sz="2000" dirty="0" smtClean="0">
              <a:solidFill>
                <a:schemeClr val="accent3">
                  <a:lumMod val="50000"/>
                </a:schemeClr>
              </a:solidFill>
            </a:endParaRPr>
          </a:p>
          <a:p>
            <a:pPr marL="342900" indent="-342900">
              <a:buFont typeface="+mj-lt"/>
              <a:buAutoNum type="arabicPeriod"/>
            </a:pPr>
            <a:endParaRPr lang="en-US" sz="800" dirty="0">
              <a:solidFill>
                <a:schemeClr val="accent3">
                  <a:lumMod val="50000"/>
                </a:schemeClr>
              </a:solidFill>
            </a:endParaRPr>
          </a:p>
          <a:p>
            <a:pPr marL="342900" indent="-342900">
              <a:buFont typeface="+mj-lt"/>
              <a:buAutoNum type="arabicPeriod"/>
            </a:pPr>
            <a:r>
              <a:rPr lang="en-US" sz="2000" dirty="0" smtClean="0">
                <a:solidFill>
                  <a:schemeClr val="accent3">
                    <a:lumMod val="50000"/>
                  </a:schemeClr>
                </a:solidFill>
              </a:rPr>
              <a:t>NCHRP 8-83 project  participation</a:t>
            </a:r>
          </a:p>
          <a:p>
            <a:pPr marL="342900" indent="-342900">
              <a:buFont typeface="+mj-lt"/>
              <a:buAutoNum type="arabicPeriod" startAt="6"/>
            </a:pPr>
            <a:endParaRPr lang="en-US" sz="800" dirty="0" smtClean="0">
              <a:solidFill>
                <a:schemeClr val="accent3">
                  <a:lumMod val="50000"/>
                </a:schemeClr>
              </a:solidFill>
            </a:endParaRPr>
          </a:p>
          <a:p>
            <a:pPr marL="342900" indent="-342900">
              <a:buFont typeface="+mj-lt"/>
              <a:buAutoNum type="arabicPeriod" startAt="6"/>
            </a:pPr>
            <a:r>
              <a:rPr lang="en-US" sz="2000" dirty="0" smtClean="0">
                <a:solidFill>
                  <a:schemeClr val="accent3">
                    <a:lumMod val="50000"/>
                  </a:schemeClr>
                </a:solidFill>
              </a:rPr>
              <a:t>Increase modeler participation with project forecasting</a:t>
            </a:r>
            <a:endParaRPr lang="en-US" sz="2000" dirty="0">
              <a:solidFill>
                <a:schemeClr val="accent3">
                  <a:lumMod val="50000"/>
                </a:schemeClr>
              </a:solidFill>
            </a:endParaRPr>
          </a:p>
          <a:p>
            <a:pPr marL="342900" indent="-342900">
              <a:buFont typeface="+mj-lt"/>
              <a:buAutoNum type="arabicPeriod" startAt="6"/>
            </a:pPr>
            <a:endParaRPr lang="en-US" sz="800" dirty="0">
              <a:solidFill>
                <a:schemeClr val="accent3">
                  <a:lumMod val="50000"/>
                </a:schemeClr>
              </a:solidFill>
            </a:endParaRPr>
          </a:p>
          <a:p>
            <a:pPr marL="342900" indent="-342900">
              <a:buFont typeface="+mj-lt"/>
              <a:buAutoNum type="arabicPeriod" startAt="6"/>
            </a:pPr>
            <a:r>
              <a:rPr lang="en-US" sz="2000" dirty="0">
                <a:solidFill>
                  <a:schemeClr val="accent3">
                    <a:lumMod val="50000"/>
                  </a:schemeClr>
                </a:solidFill>
              </a:rPr>
              <a:t>Update guidelines and training</a:t>
            </a:r>
            <a:r>
              <a:rPr lang="en-US" dirty="0">
                <a:solidFill>
                  <a:schemeClr val="accent3">
                    <a:lumMod val="50000"/>
                  </a:schemeClr>
                </a:solidFill>
              </a:rPr>
              <a:t/>
            </a:r>
            <a:br>
              <a:rPr lang="en-US" dirty="0">
                <a:solidFill>
                  <a:schemeClr val="accent3">
                    <a:lumMod val="50000"/>
                  </a:schemeClr>
                </a:solidFill>
              </a:rPr>
            </a:br>
            <a:endParaRPr lang="en-US" sz="800" dirty="0">
              <a:solidFill>
                <a:schemeClr val="accent3">
                  <a:lumMod val="50000"/>
                </a:schemeClr>
              </a:solidFill>
            </a:endParaRPr>
          </a:p>
          <a:p>
            <a:pPr marL="342900" indent="-342900">
              <a:buFont typeface="+mj-lt"/>
              <a:buAutoNum type="arabicPeriod" startAt="6"/>
            </a:pPr>
            <a:r>
              <a:rPr lang="en-US" sz="2000" dirty="0" smtClean="0">
                <a:solidFill>
                  <a:schemeClr val="accent3">
                    <a:lumMod val="50000"/>
                  </a:schemeClr>
                </a:solidFill>
              </a:rPr>
              <a:t>Travel demand model </a:t>
            </a:r>
            <a:r>
              <a:rPr lang="en-US" sz="2000" dirty="0">
                <a:solidFill>
                  <a:schemeClr val="accent3">
                    <a:lumMod val="50000"/>
                  </a:schemeClr>
                </a:solidFill>
              </a:rPr>
              <a:t>enhancements</a:t>
            </a:r>
          </a:p>
          <a:p>
            <a:pPr marL="342900" indent="-342900">
              <a:buFont typeface="+mj-lt"/>
              <a:buAutoNum type="arabicPeriod" startAt="6"/>
            </a:pPr>
            <a:endParaRPr lang="en-US" sz="800" dirty="0">
              <a:solidFill>
                <a:schemeClr val="accent3">
                  <a:lumMod val="50000"/>
                </a:schemeClr>
              </a:solidFill>
            </a:endParaRPr>
          </a:p>
          <a:p>
            <a:pPr marL="342900" indent="-342900">
              <a:buFont typeface="+mj-lt"/>
              <a:buAutoNum type="arabicPeriod" startAt="6"/>
            </a:pPr>
            <a:r>
              <a:rPr lang="en-US" sz="2000" dirty="0">
                <a:solidFill>
                  <a:schemeClr val="accent3">
                    <a:lumMod val="50000"/>
                  </a:schemeClr>
                </a:solidFill>
              </a:rPr>
              <a:t>Improve land use forecasts</a:t>
            </a:r>
          </a:p>
          <a:p>
            <a:pPr marL="342900" indent="-342900">
              <a:buFont typeface="+mj-lt"/>
              <a:buAutoNum type="arabicPeriod" startAt="6"/>
            </a:pPr>
            <a:endParaRPr lang="en-US" sz="800" dirty="0">
              <a:solidFill>
                <a:schemeClr val="accent3">
                  <a:lumMod val="50000"/>
                </a:schemeClr>
              </a:solidFill>
            </a:endParaRPr>
          </a:p>
          <a:p>
            <a:pPr marL="342900" indent="-342900">
              <a:buFont typeface="+mj-lt"/>
              <a:buAutoNum type="arabicPeriod" startAt="6"/>
            </a:pPr>
            <a:r>
              <a:rPr lang="en-US" sz="2000" dirty="0" smtClean="0">
                <a:solidFill>
                  <a:schemeClr val="accent3">
                    <a:lumMod val="50000"/>
                  </a:schemeClr>
                </a:solidFill>
              </a:rPr>
              <a:t>Enhance </a:t>
            </a:r>
            <a:r>
              <a:rPr lang="en-US" sz="2000" dirty="0">
                <a:solidFill>
                  <a:schemeClr val="accent3">
                    <a:lumMod val="50000"/>
                  </a:schemeClr>
                </a:solidFill>
              </a:rPr>
              <a:t>traffic counting program</a:t>
            </a:r>
          </a:p>
          <a:p>
            <a:pPr marL="342900" indent="-342900">
              <a:buFont typeface="+mj-lt"/>
              <a:buAutoNum type="arabicPeriod"/>
            </a:pPr>
            <a:endParaRPr lang="en-US" dirty="0">
              <a:solidFill>
                <a:schemeClr val="accent3">
                  <a:lumMod val="50000"/>
                </a:schemeClr>
              </a:solidFill>
            </a:endParaRPr>
          </a:p>
        </p:txBody>
      </p:sp>
    </p:spTree>
    <p:extLst>
      <p:ext uri="{BB962C8B-B14F-4D97-AF65-F5344CB8AC3E}">
        <p14:creationId xmlns:p14="http://schemas.microsoft.com/office/powerpoint/2010/main" val="2231868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381000" y="152400"/>
            <a:ext cx="8229600" cy="1077218"/>
          </a:xfrm>
          <a:prstGeom prst="rect">
            <a:avLst/>
          </a:prstGeom>
        </p:spPr>
        <p:txBody>
          <a:bodyPr wrap="square">
            <a:spAutoFit/>
          </a:bodyPr>
          <a:lstStyle/>
          <a:p>
            <a:pPr algn="ctr"/>
            <a:r>
              <a:rPr lang="en-US" sz="3200" dirty="0" smtClean="0">
                <a:solidFill>
                  <a:schemeClr val="accent3">
                    <a:lumMod val="50000"/>
                  </a:schemeClr>
                </a:solidFill>
              </a:rPr>
              <a:t>More Involvement of Modelers </a:t>
            </a:r>
          </a:p>
          <a:p>
            <a:pPr algn="ctr"/>
            <a:r>
              <a:rPr lang="en-US" sz="3200" dirty="0" smtClean="0">
                <a:solidFill>
                  <a:schemeClr val="accent3">
                    <a:lumMod val="50000"/>
                  </a:schemeClr>
                </a:solidFill>
              </a:rPr>
              <a:t>with Project Forecasts</a:t>
            </a:r>
            <a:endParaRPr lang="en-US" sz="3200" dirty="0">
              <a:solidFill>
                <a:schemeClr val="accent3">
                  <a:lumMod val="50000"/>
                </a:schemeClr>
              </a:solidFill>
            </a:endParaRPr>
          </a:p>
        </p:txBody>
      </p:sp>
      <p:sp>
        <p:nvSpPr>
          <p:cNvPr id="3" name="Rectangle 2"/>
          <p:cNvSpPr/>
          <p:nvPr/>
        </p:nvSpPr>
        <p:spPr>
          <a:xfrm>
            <a:off x="304800" y="1267718"/>
            <a:ext cx="2816525" cy="3046988"/>
          </a:xfrm>
          <a:prstGeom prst="rect">
            <a:avLst/>
          </a:prstGeom>
        </p:spPr>
        <p:txBody>
          <a:bodyPr wrap="square">
            <a:spAutoFit/>
          </a:bodyPr>
          <a:lstStyle/>
          <a:p>
            <a:r>
              <a:rPr lang="en-US" sz="2400" dirty="0" smtClean="0">
                <a:solidFill>
                  <a:schemeClr val="accent3">
                    <a:lumMod val="50000"/>
                  </a:schemeClr>
                </a:solidFill>
              </a:rPr>
              <a:t>When project specific modeling needed, established technical memoranda and archiving/tracking procedures</a:t>
            </a:r>
          </a:p>
          <a:p>
            <a:pPr marL="285750" indent="-285750">
              <a:buFont typeface="Arial" pitchFamily="34" charset="0"/>
              <a:buChar char="•"/>
            </a:pPr>
            <a:endParaRPr lang="en-US" sz="2400" dirty="0">
              <a:solidFill>
                <a:schemeClr val="accent3">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67718"/>
            <a:ext cx="5042156" cy="551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69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52400" y="228600"/>
            <a:ext cx="8534400" cy="584775"/>
          </a:xfrm>
          <a:prstGeom prst="rect">
            <a:avLst/>
          </a:prstGeom>
        </p:spPr>
        <p:txBody>
          <a:bodyPr wrap="square">
            <a:spAutoFit/>
          </a:bodyPr>
          <a:lstStyle/>
          <a:p>
            <a:pPr algn="ctr"/>
            <a:r>
              <a:rPr lang="en-US" sz="3200" dirty="0" smtClean="0">
                <a:solidFill>
                  <a:schemeClr val="accent3">
                    <a:lumMod val="50000"/>
                  </a:schemeClr>
                </a:solidFill>
              </a:rPr>
              <a:t>Improved Training and Documentation</a:t>
            </a:r>
            <a:endParaRPr lang="en-US" sz="3200" dirty="0">
              <a:solidFill>
                <a:schemeClr val="accent3">
                  <a:lumMod val="50000"/>
                </a:schemeClr>
              </a:solidFill>
            </a:endParaRPr>
          </a:p>
        </p:txBody>
      </p:sp>
      <p:sp>
        <p:nvSpPr>
          <p:cNvPr id="3" name="Rectangle 2"/>
          <p:cNvSpPr/>
          <p:nvPr/>
        </p:nvSpPr>
        <p:spPr>
          <a:xfrm>
            <a:off x="219075" y="1066800"/>
            <a:ext cx="3895725" cy="2308324"/>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High staff turn over and lack of consistency from consultant and MPO developed work</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Developed a Design Traffic Manual and Training</a:t>
            </a:r>
          </a:p>
          <a:p>
            <a:pPr marL="285750" indent="-285750">
              <a:buFont typeface="Arial" pitchFamily="34" charset="0"/>
              <a:buChar char="•"/>
            </a:pPr>
            <a:endParaRPr lang="en-US" sz="2400" dirty="0" smtClean="0">
              <a:solidFill>
                <a:schemeClr val="accent3">
                  <a:lumMod val="5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858062"/>
            <a:ext cx="4622368"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743325"/>
            <a:ext cx="3962399" cy="302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38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52400" y="64979"/>
            <a:ext cx="8534400" cy="584775"/>
          </a:xfrm>
          <a:prstGeom prst="rect">
            <a:avLst/>
          </a:prstGeom>
        </p:spPr>
        <p:txBody>
          <a:bodyPr wrap="square">
            <a:spAutoFit/>
          </a:bodyPr>
          <a:lstStyle/>
          <a:p>
            <a:pPr algn="ctr"/>
            <a:r>
              <a:rPr lang="en-US" sz="3200" dirty="0" smtClean="0">
                <a:solidFill>
                  <a:schemeClr val="accent3">
                    <a:lumMod val="50000"/>
                  </a:schemeClr>
                </a:solidFill>
              </a:rPr>
              <a:t>Improved Training and Documentation</a:t>
            </a:r>
            <a:endParaRPr lang="en-US" sz="3200" dirty="0">
              <a:solidFill>
                <a:schemeClr val="accent3">
                  <a:lumMod val="50000"/>
                </a:schemeClr>
              </a:solidFill>
            </a:endParaRPr>
          </a:p>
        </p:txBody>
      </p:sp>
      <p:sp>
        <p:nvSpPr>
          <p:cNvPr id="3" name="Rectangle 2"/>
          <p:cNvSpPr/>
          <p:nvPr/>
        </p:nvSpPr>
        <p:spPr>
          <a:xfrm>
            <a:off x="219075" y="1066800"/>
            <a:ext cx="3514725" cy="2862322"/>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Includes an Appendix with full guidelines on using travel demand models for project level forecasts</a:t>
            </a:r>
          </a:p>
          <a:p>
            <a:pPr marL="342900" indent="-342900">
              <a:buFont typeface="Arial" pitchFamily="34" charset="0"/>
              <a:buChar char="•"/>
            </a:pPr>
            <a:endParaRPr lang="en-US" sz="2000" dirty="0" smtClean="0">
              <a:solidFill>
                <a:schemeClr val="accent3">
                  <a:lumMod val="50000"/>
                </a:schemeClr>
              </a:solidFill>
            </a:endParaRPr>
          </a:p>
          <a:p>
            <a:pPr marL="342900" indent="-342900">
              <a:buFont typeface="Arial" pitchFamily="34" charset="0"/>
              <a:buChar char="•"/>
            </a:pPr>
            <a:r>
              <a:rPr lang="en-US" sz="2000" dirty="0" smtClean="0">
                <a:solidFill>
                  <a:schemeClr val="accent3">
                    <a:lumMod val="50000"/>
                  </a:schemeClr>
                </a:solidFill>
              </a:rPr>
              <a:t>This is coordinated with the ODOT Project Development Process and Federal NEPA guidelines</a:t>
            </a:r>
            <a:endParaRPr lang="en-US" sz="2000" dirty="0">
              <a:solidFill>
                <a:schemeClr val="accent3">
                  <a:lumMod val="5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704255"/>
            <a:ext cx="4124325" cy="587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64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152400"/>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152400" y="733871"/>
            <a:ext cx="8610600" cy="6247864"/>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Improved spatial/temporal resolution and more realistic representation of traffic operations are the primary means (besides making sure your input data is correct) by which modeling for most highway projects are improved</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ODOT’s before/after study of the MORPC agent based micro-simulation demand model confirms this</a:t>
            </a: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endParaRPr lang="en-US" sz="2000" dirty="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Besides their role in providing policy sensitivity to some emerging but rarely deployed policies, ABM’s do provide some secondary benefits to typical project forecasting since they </a:t>
            </a:r>
            <a:r>
              <a:rPr lang="en-US" sz="2000" dirty="0" smtClean="0">
                <a:solidFill>
                  <a:schemeClr val="accent3">
                    <a:lumMod val="50000"/>
                  </a:schemeClr>
                </a:solidFill>
              </a:rPr>
              <a:t>CAN </a:t>
            </a:r>
            <a:r>
              <a:rPr lang="en-US" sz="2000" dirty="0" smtClean="0">
                <a:solidFill>
                  <a:schemeClr val="accent3">
                    <a:lumMod val="50000"/>
                  </a:schemeClr>
                </a:solidFill>
              </a:rPr>
              <a:t>allow greater spatial/temporal resolution and market </a:t>
            </a:r>
            <a:r>
              <a:rPr lang="en-US" sz="2000" dirty="0" smtClean="0">
                <a:solidFill>
                  <a:schemeClr val="accent3">
                    <a:lumMod val="50000"/>
                  </a:schemeClr>
                </a:solidFill>
              </a:rPr>
              <a:t>segmentation than can be obtained with matrix based methods</a:t>
            </a:r>
            <a:endParaRPr lang="en-US" sz="2000" dirty="0" smtClean="0">
              <a:solidFill>
                <a:schemeClr val="accent3">
                  <a:lumMod val="50000"/>
                </a:schemeClr>
              </a:solidFill>
            </a:endParaRPr>
          </a:p>
          <a:p>
            <a:pPr marL="285750" indent="-285750">
              <a:buFont typeface="Arial" pitchFamily="34" charset="0"/>
              <a:buChar char="•"/>
            </a:pPr>
            <a:endParaRPr lang="en-US" sz="2000" dirty="0">
              <a:solidFill>
                <a:schemeClr val="accent3">
                  <a:lumMod val="50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47" y="2791003"/>
            <a:ext cx="8412128" cy="2133600"/>
          </a:xfrm>
          <a:prstGeom prst="rect">
            <a:avLst/>
          </a:prstGeom>
          <a:solidFill>
            <a:schemeClr val="bg1"/>
          </a:solidFill>
          <a:ln>
            <a:noFill/>
          </a:ln>
          <a:effectLst/>
        </p:spPr>
      </p:pic>
    </p:spTree>
    <p:extLst>
      <p:ext uri="{BB962C8B-B14F-4D97-AF65-F5344CB8AC3E}">
        <p14:creationId xmlns:p14="http://schemas.microsoft.com/office/powerpoint/2010/main" val="331403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38099" y="1600200"/>
            <a:ext cx="8915400" cy="2000548"/>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First ADD ZONES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Statewide model can’t tolerate as many as needed (have over 5000, need 20000 minimum) so developed the focusing model which extracts additional zone/network detail for the project area</a:t>
            </a:r>
          </a:p>
          <a:p>
            <a:pPr marL="285750" indent="-285750">
              <a:buFont typeface="Arial" pitchFamily="34" charset="0"/>
              <a:buChar char="•"/>
            </a:pPr>
            <a:endParaRPr lang="en-US" sz="2400" dirty="0">
              <a:solidFill>
                <a:schemeClr val="accent3">
                  <a:lumMod val="50000"/>
                </a:schemeClr>
              </a:solidFill>
            </a:endParaRPr>
          </a:p>
        </p:txBody>
      </p:sp>
      <p:pic>
        <p:nvPicPr>
          <p:cNvPr id="13" name="Picture 12"/>
          <p:cNvPicPr/>
          <p:nvPr/>
        </p:nvPicPr>
        <p:blipFill>
          <a:blip r:embed="rId2"/>
          <a:stretch>
            <a:fillRect/>
          </a:stretch>
        </p:blipFill>
        <p:spPr>
          <a:xfrm>
            <a:off x="4571999" y="3520142"/>
            <a:ext cx="3886200" cy="2474277"/>
          </a:xfrm>
          <a:prstGeom prst="rect">
            <a:avLst/>
          </a:prstGeom>
        </p:spPr>
      </p:pic>
      <p:pic>
        <p:nvPicPr>
          <p:cNvPr id="14" name="Picture 13"/>
          <p:cNvPicPr/>
          <p:nvPr/>
        </p:nvPicPr>
        <p:blipFill>
          <a:blip r:embed="rId3"/>
          <a:stretch>
            <a:fillRect/>
          </a:stretch>
        </p:blipFill>
        <p:spPr>
          <a:xfrm>
            <a:off x="457199" y="3501092"/>
            <a:ext cx="3581400" cy="2493327"/>
          </a:xfrm>
          <a:prstGeom prst="rect">
            <a:avLst/>
          </a:prstGeom>
        </p:spPr>
      </p:pic>
      <p:sp>
        <p:nvSpPr>
          <p:cNvPr id="6" name="Rectangle 5"/>
          <p:cNvSpPr/>
          <p:nvPr/>
        </p:nvSpPr>
        <p:spPr>
          <a:xfrm>
            <a:off x="485774" y="5994419"/>
            <a:ext cx="2714625" cy="369332"/>
          </a:xfrm>
          <a:prstGeom prst="rect">
            <a:avLst/>
          </a:prstGeom>
        </p:spPr>
        <p:txBody>
          <a:bodyPr wrap="square">
            <a:spAutoFit/>
          </a:bodyPr>
          <a:lstStyle/>
          <a:p>
            <a:r>
              <a:rPr lang="en-US" dirty="0" smtClean="0">
                <a:solidFill>
                  <a:schemeClr val="accent3">
                    <a:lumMod val="50000"/>
                  </a:schemeClr>
                </a:solidFill>
              </a:rPr>
              <a:t>Added Focus TAZ’s</a:t>
            </a:r>
          </a:p>
        </p:txBody>
      </p:sp>
      <p:sp>
        <p:nvSpPr>
          <p:cNvPr id="7" name="Rectangle 6"/>
          <p:cNvSpPr/>
          <p:nvPr/>
        </p:nvSpPr>
        <p:spPr>
          <a:xfrm>
            <a:off x="4495798" y="5994419"/>
            <a:ext cx="2714625" cy="369332"/>
          </a:xfrm>
          <a:prstGeom prst="rect">
            <a:avLst/>
          </a:prstGeom>
        </p:spPr>
        <p:txBody>
          <a:bodyPr wrap="square">
            <a:spAutoFit/>
          </a:bodyPr>
          <a:lstStyle/>
          <a:p>
            <a:r>
              <a:rPr lang="en-US" dirty="0" smtClean="0">
                <a:solidFill>
                  <a:schemeClr val="accent3">
                    <a:lumMod val="50000"/>
                  </a:schemeClr>
                </a:solidFill>
              </a:rPr>
              <a:t>Added Focus Network</a:t>
            </a:r>
          </a:p>
        </p:txBody>
      </p:sp>
      <p:sp>
        <p:nvSpPr>
          <p:cNvPr id="8" name="Rectangle 7"/>
          <p:cNvSpPr/>
          <p:nvPr/>
        </p:nvSpPr>
        <p:spPr>
          <a:xfrm>
            <a:off x="228600" y="990600"/>
            <a:ext cx="5562600" cy="461665"/>
          </a:xfrm>
          <a:prstGeom prst="rect">
            <a:avLst/>
          </a:prstGeom>
        </p:spPr>
        <p:txBody>
          <a:bodyPr wrap="square">
            <a:spAutoFit/>
          </a:bodyPr>
          <a:lstStyle/>
          <a:p>
            <a:r>
              <a:rPr lang="en-US" sz="2400" dirty="0" smtClean="0">
                <a:solidFill>
                  <a:schemeClr val="accent3">
                    <a:lumMod val="50000"/>
                  </a:schemeClr>
                </a:solidFill>
              </a:rPr>
              <a:t>Spatial Resolution</a:t>
            </a:r>
            <a:endParaRPr lang="en-US" sz="2400" dirty="0">
              <a:solidFill>
                <a:schemeClr val="accent3">
                  <a:lumMod val="50000"/>
                </a:schemeClr>
              </a:solidFill>
            </a:endParaRPr>
          </a:p>
        </p:txBody>
      </p:sp>
    </p:spTree>
    <p:extLst>
      <p:ext uri="{BB962C8B-B14F-4D97-AF65-F5344CB8AC3E}">
        <p14:creationId xmlns:p14="http://schemas.microsoft.com/office/powerpoint/2010/main" val="198445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38100" y="1204258"/>
            <a:ext cx="8915400" cy="1569660"/>
          </a:xfrm>
          <a:prstGeom prst="rect">
            <a:avLst/>
          </a:prstGeom>
        </p:spPr>
        <p:txBody>
          <a:bodyPr wrap="square">
            <a:spAutoFit/>
          </a:bodyPr>
          <a:lstStyle/>
          <a:p>
            <a:r>
              <a:rPr lang="en-US" sz="2400" dirty="0" smtClean="0">
                <a:solidFill>
                  <a:schemeClr val="accent3">
                    <a:lumMod val="50000"/>
                  </a:schemeClr>
                </a:solidFill>
              </a:rPr>
              <a:t>For 3C </a:t>
            </a:r>
            <a:r>
              <a:rPr lang="en-US" sz="2400" dirty="0" smtClean="0">
                <a:solidFill>
                  <a:schemeClr val="accent3">
                    <a:lumMod val="50000"/>
                  </a:schemeClr>
                </a:solidFill>
              </a:rPr>
              <a:t>model, </a:t>
            </a:r>
            <a:r>
              <a:rPr lang="en-US" sz="2400" dirty="0" smtClean="0">
                <a:solidFill>
                  <a:schemeClr val="accent3">
                    <a:lumMod val="50000"/>
                  </a:schemeClr>
                </a:solidFill>
              </a:rPr>
              <a:t>adding micro-analysis zones (MAZ) for better transit representation (we think parcel level adds too much overhead in the travel demand model at this point)</a:t>
            </a:r>
          </a:p>
          <a:p>
            <a:pPr marL="285750" indent="-285750">
              <a:buFont typeface="Arial" pitchFamily="34" charset="0"/>
              <a:buChar char="•"/>
            </a:pPr>
            <a:endParaRPr lang="en-US" sz="2400" dirty="0">
              <a:solidFill>
                <a:schemeClr val="accent3">
                  <a:lumMod val="50000"/>
                </a:schemeClr>
              </a:solidFill>
            </a:endParaRPr>
          </a:p>
        </p:txBody>
      </p:sp>
      <p:pic>
        <p:nvPicPr>
          <p:cNvPr id="10" name="Picture 4"/>
          <p:cNvPicPr>
            <a:picLocks noChangeAspect="1" noChangeArrowheads="1"/>
          </p:cNvPicPr>
          <p:nvPr/>
        </p:nvPicPr>
        <p:blipFill>
          <a:blip r:embed="rId2" cstate="print"/>
          <a:srcRect/>
          <a:stretch>
            <a:fillRect/>
          </a:stretch>
        </p:blipFill>
        <p:spPr bwMode="auto">
          <a:xfrm>
            <a:off x="762000" y="2514600"/>
            <a:ext cx="7848600" cy="4159759"/>
          </a:xfrm>
          <a:prstGeom prst="rect">
            <a:avLst/>
          </a:prstGeom>
          <a:noFill/>
          <a:ln w="22225">
            <a:solidFill>
              <a:schemeClr val="accent1"/>
            </a:solidFill>
            <a:miter lim="800000"/>
            <a:headEnd/>
            <a:tailEnd/>
          </a:ln>
        </p:spPr>
      </p:pic>
    </p:spTree>
    <p:extLst>
      <p:ext uri="{BB962C8B-B14F-4D97-AF65-F5344CB8AC3E}">
        <p14:creationId xmlns:p14="http://schemas.microsoft.com/office/powerpoint/2010/main" val="1378177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152400"/>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152400" y="1199852"/>
            <a:ext cx="9144000" cy="2000548"/>
          </a:xfrm>
          <a:prstGeom prst="rect">
            <a:avLst/>
          </a:prstGeom>
        </p:spPr>
        <p:txBody>
          <a:bodyPr wrap="square">
            <a:spAutoFit/>
          </a:bodyPr>
          <a:lstStyle/>
          <a:p>
            <a:pPr marL="342900" indent="-342900">
              <a:buFont typeface="Arial" pitchFamily="34" charset="0"/>
              <a:buChar char="•"/>
            </a:pPr>
            <a:r>
              <a:rPr lang="en-US" sz="2000" dirty="0" smtClean="0">
                <a:solidFill>
                  <a:schemeClr val="accent3">
                    <a:lumMod val="50000"/>
                  </a:schemeClr>
                </a:solidFill>
              </a:rPr>
              <a:t>Better traffic operations models achieved with explicit intersection delay models</a:t>
            </a:r>
          </a:p>
          <a:p>
            <a:pPr marL="342900" indent="-342900">
              <a:buFont typeface="Arial" pitchFamily="34" charset="0"/>
              <a:buChar char="•"/>
            </a:pPr>
            <a:r>
              <a:rPr lang="en-US" sz="2000" dirty="0" smtClean="0">
                <a:solidFill>
                  <a:schemeClr val="accent3">
                    <a:lumMod val="50000"/>
                  </a:schemeClr>
                </a:solidFill>
              </a:rPr>
              <a:t>Required coding 2 new link attributes: turn lanes and control type</a:t>
            </a:r>
          </a:p>
          <a:p>
            <a:pPr marL="285750" indent="-285750">
              <a:buFont typeface="Arial" pitchFamily="34" charset="0"/>
              <a:buChar char="•"/>
            </a:pPr>
            <a:r>
              <a:rPr lang="en-US" sz="2000" dirty="0">
                <a:solidFill>
                  <a:schemeClr val="accent3">
                    <a:lumMod val="50000"/>
                  </a:schemeClr>
                </a:solidFill>
              </a:rPr>
              <a:t>ODOT procedure creates Cube junction file on the </a:t>
            </a:r>
            <a:r>
              <a:rPr lang="en-US" sz="2000" dirty="0" smtClean="0">
                <a:solidFill>
                  <a:schemeClr val="accent3">
                    <a:lumMod val="50000"/>
                  </a:schemeClr>
                </a:solidFill>
              </a:rPr>
              <a:t>fly</a:t>
            </a:r>
          </a:p>
          <a:p>
            <a:pPr marL="285750" indent="-285750">
              <a:buFont typeface="Arial" pitchFamily="34" charset="0"/>
              <a:buChar char="•"/>
            </a:pPr>
            <a:r>
              <a:rPr lang="en-US" sz="2000" dirty="0" smtClean="0">
                <a:solidFill>
                  <a:schemeClr val="accent3">
                    <a:lumMod val="50000"/>
                  </a:schemeClr>
                </a:solidFill>
              </a:rPr>
              <a:t>Also coding new system-wide speed data to networks for speed validation</a:t>
            </a:r>
          </a:p>
          <a:p>
            <a:pPr marL="285750" indent="-285750">
              <a:buFont typeface="Arial" pitchFamily="34" charset="0"/>
              <a:buChar char="•"/>
            </a:pPr>
            <a:r>
              <a:rPr lang="en-US" sz="2000" dirty="0" smtClean="0">
                <a:solidFill>
                  <a:schemeClr val="accent3">
                    <a:lumMod val="50000"/>
                  </a:schemeClr>
                </a:solidFill>
              </a:rPr>
              <a:t>This added coding eased the transition to more advanced traffic operations models</a:t>
            </a:r>
          </a:p>
          <a:p>
            <a:pPr marL="285750" indent="-285750">
              <a:buFont typeface="Arial" pitchFamily="34" charset="0"/>
              <a:buChar char="•"/>
            </a:pPr>
            <a:endParaRPr lang="en-US" sz="2400" dirty="0">
              <a:solidFill>
                <a:schemeClr val="accent3">
                  <a:lumMod val="50000"/>
                </a:schemeClr>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5" y="2971800"/>
            <a:ext cx="5745767" cy="370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17" y="3429000"/>
            <a:ext cx="4068784"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0975" y="737175"/>
            <a:ext cx="5562600" cy="461665"/>
          </a:xfrm>
          <a:prstGeom prst="rect">
            <a:avLst/>
          </a:prstGeom>
        </p:spPr>
        <p:txBody>
          <a:bodyPr wrap="square">
            <a:spAutoFit/>
          </a:bodyPr>
          <a:lstStyle/>
          <a:p>
            <a:r>
              <a:rPr lang="en-US" sz="2400" dirty="0" smtClean="0">
                <a:solidFill>
                  <a:schemeClr val="accent3">
                    <a:lumMod val="50000"/>
                  </a:schemeClr>
                </a:solidFill>
              </a:rPr>
              <a:t>Improved Traffic Operations Modeling</a:t>
            </a:r>
            <a:endParaRPr lang="en-US" sz="2400" dirty="0">
              <a:solidFill>
                <a:schemeClr val="accent3">
                  <a:lumMod val="50000"/>
                </a:schemeClr>
              </a:solidFill>
            </a:endParaRPr>
          </a:p>
        </p:txBody>
      </p:sp>
    </p:spTree>
    <p:extLst>
      <p:ext uri="{BB962C8B-B14F-4D97-AF65-F5344CB8AC3E}">
        <p14:creationId xmlns:p14="http://schemas.microsoft.com/office/powerpoint/2010/main" val="1548937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943100" y="55454"/>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pic>
        <p:nvPicPr>
          <p:cNvPr id="6" name="Picture 9" descr="q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657475" y="4107905"/>
            <a:ext cx="2540965" cy="22159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3" descr="q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6675" y="4155281"/>
            <a:ext cx="2479675" cy="2187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9" descr="q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4475" y="4042694"/>
            <a:ext cx="2345909" cy="2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1"/>
          <p:cNvSpPr txBox="1">
            <a:spLocks noChangeArrowheads="1"/>
          </p:cNvSpPr>
          <p:nvPr/>
        </p:nvSpPr>
        <p:spPr bwMode="auto">
          <a:xfrm>
            <a:off x="2439987" y="3693318"/>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Queue Formation at Failed Intersections</a:t>
            </a:r>
          </a:p>
        </p:txBody>
      </p:sp>
      <p:sp>
        <p:nvSpPr>
          <p:cNvPr id="12" name="Text Box 22"/>
          <p:cNvSpPr txBox="1">
            <a:spLocks noChangeArrowheads="1"/>
          </p:cNvSpPr>
          <p:nvPr/>
        </p:nvSpPr>
        <p:spPr bwMode="auto">
          <a:xfrm>
            <a:off x="7620000" y="3981699"/>
            <a:ext cx="2057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t>Parameters</a:t>
            </a:r>
          </a:p>
          <a:p>
            <a:pPr>
              <a:spcBef>
                <a:spcPct val="50000"/>
              </a:spcBef>
              <a:buFontTx/>
              <a:buChar char="•"/>
            </a:pPr>
            <a:r>
              <a:rPr lang="en-US" sz="1200" dirty="0"/>
              <a:t>1 hour model</a:t>
            </a:r>
          </a:p>
          <a:p>
            <a:pPr>
              <a:spcBef>
                <a:spcPct val="50000"/>
              </a:spcBef>
              <a:buFontTx/>
              <a:buChar char="•"/>
            </a:pPr>
            <a:r>
              <a:rPr lang="en-US" sz="1200" dirty="0"/>
              <a:t>5 time slices of 15 min</a:t>
            </a:r>
          </a:p>
          <a:p>
            <a:pPr>
              <a:spcBef>
                <a:spcPct val="50000"/>
              </a:spcBef>
              <a:buFontTx/>
              <a:buChar char="•"/>
            </a:pPr>
            <a:r>
              <a:rPr lang="en-US" sz="1200" dirty="0"/>
              <a:t>15 min warm </a:t>
            </a:r>
            <a:r>
              <a:rPr lang="en-US" sz="1200" dirty="0" smtClean="0"/>
              <a:t>up</a:t>
            </a:r>
            <a:endParaRPr lang="en-US" sz="1200" dirty="0"/>
          </a:p>
        </p:txBody>
      </p:sp>
      <p:sp>
        <p:nvSpPr>
          <p:cNvPr id="13" name="Text Box 23"/>
          <p:cNvSpPr txBox="1">
            <a:spLocks noChangeArrowheads="1"/>
          </p:cNvSpPr>
          <p:nvPr/>
        </p:nvSpPr>
        <p:spPr bwMode="auto">
          <a:xfrm>
            <a:off x="57150" y="6374606"/>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Period 1</a:t>
            </a:r>
          </a:p>
        </p:txBody>
      </p:sp>
      <p:sp>
        <p:nvSpPr>
          <p:cNvPr id="15" name="Text Box 25"/>
          <p:cNvSpPr txBox="1">
            <a:spLocks noChangeArrowheads="1"/>
          </p:cNvSpPr>
          <p:nvPr/>
        </p:nvSpPr>
        <p:spPr bwMode="auto">
          <a:xfrm>
            <a:off x="2657475" y="6374606"/>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Period 3</a:t>
            </a:r>
          </a:p>
        </p:txBody>
      </p:sp>
      <p:sp>
        <p:nvSpPr>
          <p:cNvPr id="17" name="Text Box 27"/>
          <p:cNvSpPr txBox="1">
            <a:spLocks noChangeArrowheads="1"/>
          </p:cNvSpPr>
          <p:nvPr/>
        </p:nvSpPr>
        <p:spPr bwMode="auto">
          <a:xfrm>
            <a:off x="5324475" y="6342856"/>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Period 5</a:t>
            </a:r>
          </a:p>
        </p:txBody>
      </p:sp>
      <p:sp>
        <p:nvSpPr>
          <p:cNvPr id="18" name="Rectangle 17"/>
          <p:cNvSpPr/>
          <p:nvPr/>
        </p:nvSpPr>
        <p:spPr>
          <a:xfrm>
            <a:off x="152400" y="1261464"/>
            <a:ext cx="8610600" cy="2616101"/>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Temporal resolution primarily added by converting all models from daily to period models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For 2010 validation, large effort to code period level car/truck counts and validate to all periods as well as daily</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Also running </a:t>
            </a:r>
            <a:r>
              <a:rPr lang="en-US" sz="2000" dirty="0" err="1" smtClean="0">
                <a:solidFill>
                  <a:schemeClr val="accent3">
                    <a:lumMod val="50000"/>
                  </a:schemeClr>
                </a:solidFill>
              </a:rPr>
              <a:t>meso</a:t>
            </a:r>
            <a:r>
              <a:rPr lang="en-US" sz="2000" dirty="0" smtClean="0">
                <a:solidFill>
                  <a:schemeClr val="accent3">
                    <a:lumMod val="50000"/>
                  </a:schemeClr>
                </a:solidFill>
              </a:rPr>
              <a:t> level DTA for some projects</a:t>
            </a:r>
          </a:p>
          <a:p>
            <a:pPr marL="285750" indent="-285750">
              <a:buFont typeface="Arial" pitchFamily="34" charset="0"/>
              <a:buChar char="•"/>
            </a:pPr>
            <a:endParaRPr lang="en-US" sz="2400" dirty="0">
              <a:solidFill>
                <a:schemeClr val="accent3">
                  <a:lumMod val="50000"/>
                </a:schemeClr>
              </a:solidFill>
            </a:endParaRPr>
          </a:p>
        </p:txBody>
      </p:sp>
      <p:sp>
        <p:nvSpPr>
          <p:cNvPr id="19" name="Rectangle 18"/>
          <p:cNvSpPr/>
          <p:nvPr/>
        </p:nvSpPr>
        <p:spPr>
          <a:xfrm>
            <a:off x="228600" y="687854"/>
            <a:ext cx="5562600" cy="461665"/>
          </a:xfrm>
          <a:prstGeom prst="rect">
            <a:avLst/>
          </a:prstGeom>
        </p:spPr>
        <p:txBody>
          <a:bodyPr wrap="square">
            <a:spAutoFit/>
          </a:bodyPr>
          <a:lstStyle/>
          <a:p>
            <a:r>
              <a:rPr lang="en-US" sz="2400" dirty="0" smtClean="0">
                <a:solidFill>
                  <a:schemeClr val="accent3">
                    <a:lumMod val="50000"/>
                  </a:schemeClr>
                </a:solidFill>
              </a:rPr>
              <a:t>Temporal Resolution</a:t>
            </a:r>
            <a:endParaRPr lang="en-US" sz="2400" dirty="0">
              <a:solidFill>
                <a:schemeClr val="accent3">
                  <a:lumMod val="50000"/>
                </a:schemeClr>
              </a:solidFill>
            </a:endParaRPr>
          </a:p>
        </p:txBody>
      </p:sp>
    </p:spTree>
    <p:extLst>
      <p:ext uri="{BB962C8B-B14F-4D97-AF65-F5344CB8AC3E}">
        <p14:creationId xmlns:p14="http://schemas.microsoft.com/office/powerpoint/2010/main" val="1937241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152400" y="1066800"/>
            <a:ext cx="4419600" cy="2369880"/>
          </a:xfrm>
          <a:prstGeom prst="rect">
            <a:avLst/>
          </a:prstGeom>
        </p:spPr>
        <p:txBody>
          <a:bodyPr wrap="square">
            <a:spAutoFit/>
          </a:bodyPr>
          <a:lstStyle/>
          <a:p>
            <a:r>
              <a:rPr lang="en-US" sz="2400" dirty="0" smtClean="0">
                <a:solidFill>
                  <a:schemeClr val="accent3">
                    <a:lumMod val="50000"/>
                  </a:schemeClr>
                </a:solidFill>
              </a:rPr>
              <a:t>Integrated supply/demand models are the eventual goal</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Piloted addition of </a:t>
            </a:r>
            <a:r>
              <a:rPr lang="en-US" sz="2000" dirty="0" err="1" smtClean="0">
                <a:solidFill>
                  <a:schemeClr val="accent3">
                    <a:lumMod val="50000"/>
                  </a:schemeClr>
                </a:solidFill>
              </a:rPr>
              <a:t>Transims</a:t>
            </a:r>
            <a:r>
              <a:rPr lang="en-US" sz="2000" dirty="0" smtClean="0">
                <a:solidFill>
                  <a:schemeClr val="accent3">
                    <a:lumMod val="50000"/>
                  </a:schemeClr>
                </a:solidFill>
              </a:rPr>
              <a:t> to the MORPC ABM with two way feedback (implementation is very similar to the SHRP C10A project)</a:t>
            </a:r>
          </a:p>
        </p:txBody>
      </p:sp>
      <p:pic>
        <p:nvPicPr>
          <p:cNvPr id="6" name="Picture 5"/>
          <p:cNvPicPr/>
          <p:nvPr/>
        </p:nvPicPr>
        <p:blipFill>
          <a:blip r:embed="rId2" cstate="print"/>
          <a:srcRect/>
          <a:stretch>
            <a:fillRect/>
          </a:stretch>
        </p:blipFill>
        <p:spPr bwMode="auto">
          <a:xfrm>
            <a:off x="4810125" y="958721"/>
            <a:ext cx="3867785" cy="2416810"/>
          </a:xfrm>
          <a:prstGeom prst="rect">
            <a:avLst/>
          </a:prstGeom>
          <a:noFill/>
        </p:spPr>
      </p:pic>
      <p:pic>
        <p:nvPicPr>
          <p:cNvPr id="7" name="Picture 6"/>
          <p:cNvPicPr/>
          <p:nvPr/>
        </p:nvPicPr>
        <p:blipFill>
          <a:blip r:embed="rId3" cstate="print"/>
          <a:srcRect/>
          <a:stretch>
            <a:fillRect/>
          </a:stretch>
        </p:blipFill>
        <p:spPr bwMode="auto">
          <a:xfrm>
            <a:off x="4800600" y="4038600"/>
            <a:ext cx="4267200" cy="2712085"/>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228600" y="3733800"/>
            <a:ext cx="4191000" cy="2461130"/>
          </a:xfrm>
          <a:prstGeom prst="rect">
            <a:avLst/>
          </a:prstGeom>
          <a:solidFill>
            <a:schemeClr val="bg1"/>
          </a:solidFill>
        </p:spPr>
      </p:pic>
    </p:spTree>
    <p:extLst>
      <p:ext uri="{BB962C8B-B14F-4D97-AF65-F5344CB8AC3E}">
        <p14:creationId xmlns:p14="http://schemas.microsoft.com/office/powerpoint/2010/main" val="4023743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562600" cy="584775"/>
          </a:xfrm>
          <a:prstGeom prst="rect">
            <a:avLst/>
          </a:prstGeom>
        </p:spPr>
        <p:txBody>
          <a:bodyPr wrap="square">
            <a:spAutoFit/>
          </a:bodyPr>
          <a:lstStyle/>
          <a:p>
            <a:pPr algn="ctr"/>
            <a:r>
              <a:rPr lang="en-US" sz="3200" dirty="0" smtClean="0">
                <a:solidFill>
                  <a:schemeClr val="accent3">
                    <a:lumMod val="50000"/>
                  </a:schemeClr>
                </a:solidFill>
              </a:rPr>
              <a:t>Improve Travel Demand Models</a:t>
            </a:r>
            <a:endParaRPr lang="en-US" sz="3200" dirty="0">
              <a:solidFill>
                <a:schemeClr val="accent3">
                  <a:lumMod val="50000"/>
                </a:schemeClr>
              </a:solidFill>
            </a:endParaRPr>
          </a:p>
        </p:txBody>
      </p:sp>
      <p:sp>
        <p:nvSpPr>
          <p:cNvPr id="3" name="Rectangle 2"/>
          <p:cNvSpPr/>
          <p:nvPr/>
        </p:nvSpPr>
        <p:spPr>
          <a:xfrm>
            <a:off x="56300" y="1069684"/>
            <a:ext cx="3861179" cy="5386090"/>
          </a:xfrm>
          <a:prstGeom prst="rect">
            <a:avLst/>
          </a:prstGeom>
        </p:spPr>
        <p:txBody>
          <a:bodyPr wrap="square">
            <a:spAutoFit/>
          </a:bodyPr>
          <a:lstStyle/>
          <a:p>
            <a:pPr marL="285750" indent="-285750">
              <a:buFont typeface="Arial" pitchFamily="34" charset="0"/>
              <a:buChar char="•"/>
            </a:pPr>
            <a:r>
              <a:rPr lang="en-US" sz="2000" dirty="0">
                <a:solidFill>
                  <a:schemeClr val="accent3">
                    <a:lumMod val="50000"/>
                  </a:schemeClr>
                </a:solidFill>
              </a:rPr>
              <a:t>Many useful lessons learned about how the demand model needed to be updated to serve the fine grained supply model:</a:t>
            </a:r>
          </a:p>
          <a:p>
            <a:pPr marL="742950" lvl="1" indent="-285750">
              <a:buFont typeface="Arial" pitchFamily="34" charset="0"/>
              <a:buChar char="•"/>
            </a:pPr>
            <a:r>
              <a:rPr lang="en-US" sz="2000" dirty="0">
                <a:solidFill>
                  <a:schemeClr val="accent3">
                    <a:lumMod val="50000"/>
                  </a:schemeClr>
                </a:solidFill>
              </a:rPr>
              <a:t>Finer temporal resolution</a:t>
            </a:r>
          </a:p>
          <a:p>
            <a:pPr marL="742950" lvl="1" indent="-285750">
              <a:buFont typeface="Arial" pitchFamily="34" charset="0"/>
              <a:buChar char="•"/>
            </a:pPr>
            <a:r>
              <a:rPr lang="en-US" sz="2000" dirty="0">
                <a:solidFill>
                  <a:schemeClr val="accent3">
                    <a:lumMod val="50000"/>
                  </a:schemeClr>
                </a:solidFill>
              </a:rPr>
              <a:t>Keep track of vehicles</a:t>
            </a:r>
          </a:p>
          <a:p>
            <a:pPr marL="742950" lvl="1" indent="-285750">
              <a:buFont typeface="Arial" pitchFamily="34" charset="0"/>
              <a:buChar char="•"/>
            </a:pPr>
            <a:r>
              <a:rPr lang="en-US" sz="2000" dirty="0">
                <a:solidFill>
                  <a:schemeClr val="accent3">
                    <a:lumMod val="50000"/>
                  </a:schemeClr>
                </a:solidFill>
              </a:rPr>
              <a:t>Keep track of who is together/when </a:t>
            </a:r>
          </a:p>
          <a:p>
            <a:pPr marL="742950" lvl="1" indent="-285750">
              <a:buFont typeface="Arial" pitchFamily="34" charset="0"/>
              <a:buChar char="•"/>
            </a:pPr>
            <a:r>
              <a:rPr lang="en-US" sz="2000" dirty="0">
                <a:solidFill>
                  <a:schemeClr val="accent3">
                    <a:lumMod val="50000"/>
                  </a:schemeClr>
                </a:solidFill>
              </a:rPr>
              <a:t>Better info on tour </a:t>
            </a:r>
            <a:r>
              <a:rPr lang="en-US" sz="2000" dirty="0" smtClean="0">
                <a:solidFill>
                  <a:schemeClr val="accent3">
                    <a:lumMod val="50000"/>
                  </a:schemeClr>
                </a:solidFill>
              </a:rPr>
              <a:t>stops, locations/duration/type etc.</a:t>
            </a:r>
            <a:endParaRPr lang="en-US" sz="2000" dirty="0">
              <a:solidFill>
                <a:schemeClr val="accent3">
                  <a:lumMod val="50000"/>
                </a:schemeClr>
              </a:solidFill>
            </a:endParaRPr>
          </a:p>
          <a:p>
            <a:pPr marL="742950" lvl="1" indent="-285750">
              <a:buFont typeface="Arial" pitchFamily="34" charset="0"/>
              <a:buChar char="•"/>
            </a:pPr>
            <a:r>
              <a:rPr lang="en-US" sz="2000" dirty="0">
                <a:solidFill>
                  <a:schemeClr val="accent3">
                    <a:lumMod val="50000"/>
                  </a:schemeClr>
                </a:solidFill>
              </a:rPr>
              <a:t>Network needs true shape and signal </a:t>
            </a:r>
            <a:r>
              <a:rPr lang="en-US" sz="2000" dirty="0" smtClean="0">
                <a:solidFill>
                  <a:schemeClr val="accent3">
                    <a:lumMod val="50000"/>
                  </a:schemeClr>
                </a:solidFill>
              </a:rPr>
              <a:t>progression</a:t>
            </a:r>
          </a:p>
          <a:p>
            <a:pPr marL="742950" lvl="1" indent="-285750">
              <a:buFont typeface="Arial" pitchFamily="34" charset="0"/>
              <a:buChar char="•"/>
            </a:pPr>
            <a:r>
              <a:rPr lang="en-US" sz="2000" dirty="0" smtClean="0">
                <a:solidFill>
                  <a:schemeClr val="accent3">
                    <a:lumMod val="50000"/>
                  </a:schemeClr>
                </a:solidFill>
              </a:rPr>
              <a:t>You CAN’T synthesis traffic operations details and expect to match real world conditions</a:t>
            </a:r>
            <a:endParaRPr lang="en-US" sz="2000" dirty="0">
              <a:solidFill>
                <a:schemeClr val="accent3">
                  <a:lumMod val="50000"/>
                </a:schemeClr>
              </a:solidFill>
            </a:endParaRPr>
          </a:p>
          <a:p>
            <a:pPr marL="285750" indent="-285750">
              <a:buFont typeface="Arial" pitchFamily="34" charset="0"/>
              <a:buChar char="•"/>
            </a:pPr>
            <a:endParaRPr lang="en-US" sz="2400" dirty="0">
              <a:solidFill>
                <a:schemeClr val="accent3">
                  <a:lumMod val="50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955" y="930146"/>
            <a:ext cx="4550246" cy="27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907955" y="3810000"/>
            <a:ext cx="4343400" cy="2913444"/>
          </a:xfrm>
          <a:prstGeom prst="rect">
            <a:avLst/>
          </a:prstGeom>
        </p:spPr>
      </p:pic>
    </p:spTree>
    <p:extLst>
      <p:ext uri="{BB962C8B-B14F-4D97-AF65-F5344CB8AC3E}">
        <p14:creationId xmlns:p14="http://schemas.microsoft.com/office/powerpoint/2010/main" val="375188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Historical Forecast Accuracy</a:t>
            </a:r>
            <a:endParaRPr lang="en-US" sz="3200" dirty="0">
              <a:solidFill>
                <a:schemeClr val="accent3">
                  <a:lumMod val="50000"/>
                </a:schemeClr>
              </a:solidFill>
            </a:endParaRPr>
          </a:p>
        </p:txBody>
      </p:sp>
      <p:sp>
        <p:nvSpPr>
          <p:cNvPr id="5" name="Text Box 3"/>
          <p:cNvSpPr txBox="1">
            <a:spLocks noChangeArrowheads="1"/>
          </p:cNvSpPr>
          <p:nvPr/>
        </p:nvSpPr>
        <p:spPr bwMode="auto">
          <a:xfrm>
            <a:off x="121693" y="941093"/>
            <a:ext cx="861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ODOT provides forecasts for some 250 projects a year</a:t>
            </a:r>
          </a:p>
          <a:p>
            <a:pPr>
              <a:buFontTx/>
              <a:buChar char="•"/>
            </a:pPr>
            <a:endParaRPr lang="en-US" sz="2000" dirty="0" smtClean="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Receive occasional complaints when the forecasts don’t pan out</a:t>
            </a:r>
          </a:p>
          <a:p>
            <a:pPr>
              <a:buFontTx/>
              <a:buChar char="•"/>
            </a:pPr>
            <a:endParaRPr lang="en-US" sz="2000" dirty="0" smtClean="0">
              <a:solidFill>
                <a:schemeClr val="accent3">
                  <a:lumMod val="50000"/>
                </a:schemeClr>
              </a:solidFill>
              <a:latin typeface="+mn-lt"/>
            </a:endParaRPr>
          </a:p>
          <a:p>
            <a:pPr>
              <a:buFontTx/>
              <a:buChar char="•"/>
            </a:pPr>
            <a:endParaRPr lang="en-US" sz="1600" dirty="0">
              <a:latin typeface="Arial Black"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352800" y="2590800"/>
            <a:ext cx="5548312" cy="3990916"/>
          </a:xfrm>
          <a:prstGeom prst="rect">
            <a:avLst/>
          </a:prstGeom>
        </p:spPr>
      </p:pic>
      <p:sp>
        <p:nvSpPr>
          <p:cNvPr id="6" name="Text Box 3"/>
          <p:cNvSpPr txBox="1">
            <a:spLocks noChangeArrowheads="1"/>
          </p:cNvSpPr>
          <p:nvPr/>
        </p:nvSpPr>
        <p:spPr bwMode="auto">
          <a:xfrm>
            <a:off x="140743" y="2190356"/>
            <a:ext cx="313585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Began tracking opening and design year forecasts vs. realized counts</a:t>
            </a:r>
          </a:p>
          <a:p>
            <a:pPr>
              <a:buFontTx/>
              <a:buChar char="•"/>
            </a:pPr>
            <a:endParaRPr lang="en-US" sz="2000" dirty="0" smtClean="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Since our record retention period is 10 years and design is usually for 20 years, can only compare opening year values thus far</a:t>
            </a:r>
            <a:endParaRPr lang="en-US" sz="2000" dirty="0">
              <a:solidFill>
                <a:schemeClr val="accent3">
                  <a:lumMod val="50000"/>
                </a:schemeClr>
              </a:solidFill>
              <a:latin typeface="+mn-lt"/>
            </a:endParaRPr>
          </a:p>
          <a:p>
            <a:pPr>
              <a:buFontTx/>
              <a:buChar char="•"/>
            </a:pPr>
            <a:endParaRPr lang="en-US" sz="1600" dirty="0">
              <a:latin typeface="Arial Black" pitchFamily="34" charset="0"/>
            </a:endParaRPr>
          </a:p>
        </p:txBody>
      </p:sp>
    </p:spTree>
    <p:extLst>
      <p:ext uri="{BB962C8B-B14F-4D97-AF65-F5344CB8AC3E}">
        <p14:creationId xmlns:p14="http://schemas.microsoft.com/office/powerpoint/2010/main" val="3288524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 y="152400"/>
            <a:ext cx="8229600" cy="584775"/>
          </a:xfrm>
          <a:prstGeom prst="rect">
            <a:avLst/>
          </a:prstGeom>
        </p:spPr>
        <p:txBody>
          <a:bodyPr wrap="square">
            <a:spAutoFit/>
          </a:bodyPr>
          <a:lstStyle/>
          <a:p>
            <a:pPr algn="ctr"/>
            <a:r>
              <a:rPr lang="en-US" sz="3200" dirty="0" smtClean="0">
                <a:solidFill>
                  <a:schemeClr val="accent3">
                    <a:lumMod val="50000"/>
                  </a:schemeClr>
                </a:solidFill>
              </a:rPr>
              <a:t>Improved Socio-Economic Model Inputs</a:t>
            </a:r>
            <a:endParaRPr lang="en-US" sz="3200" dirty="0">
              <a:solidFill>
                <a:schemeClr val="accent3">
                  <a:lumMod val="50000"/>
                </a:schemeClr>
              </a:solidFill>
            </a:endParaRPr>
          </a:p>
        </p:txBody>
      </p:sp>
      <p:sp>
        <p:nvSpPr>
          <p:cNvPr id="3" name="Rectangle 2"/>
          <p:cNvSpPr/>
          <p:nvPr/>
        </p:nvSpPr>
        <p:spPr>
          <a:xfrm>
            <a:off x="0" y="1143000"/>
            <a:ext cx="4343400" cy="4708981"/>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The biggest source of inaccuracy in travel demand models is the SE inputs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Most are still developed manually so training is the key</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ODOT and the OTDMUG have a rotating series of 4 courses:</a:t>
            </a:r>
          </a:p>
          <a:p>
            <a:pPr marL="914400" lvl="1" indent="-457200">
              <a:buFont typeface="+mj-lt"/>
              <a:buAutoNum type="arabicPeriod"/>
            </a:pPr>
            <a:r>
              <a:rPr lang="en-US" sz="2000" b="1" dirty="0" smtClean="0">
                <a:solidFill>
                  <a:schemeClr val="accent3">
                    <a:lumMod val="50000"/>
                  </a:schemeClr>
                </a:solidFill>
              </a:rPr>
              <a:t>Developing Base and Forecast SE Inputs</a:t>
            </a:r>
          </a:p>
          <a:p>
            <a:pPr marL="914400" lvl="1" indent="-457200">
              <a:buFont typeface="+mj-lt"/>
              <a:buAutoNum type="arabicPeriod"/>
            </a:pPr>
            <a:r>
              <a:rPr lang="en-US" sz="2000" dirty="0" smtClean="0">
                <a:solidFill>
                  <a:schemeClr val="accent3">
                    <a:lumMod val="50000"/>
                  </a:schemeClr>
                </a:solidFill>
              </a:rPr>
              <a:t>Project Level Modeling</a:t>
            </a:r>
          </a:p>
          <a:p>
            <a:pPr marL="914400" lvl="1" indent="-457200">
              <a:buFont typeface="+mj-lt"/>
              <a:buAutoNum type="arabicPeriod"/>
            </a:pPr>
            <a:r>
              <a:rPr lang="en-US" sz="2000" dirty="0" smtClean="0">
                <a:solidFill>
                  <a:schemeClr val="accent3">
                    <a:lumMod val="50000"/>
                  </a:schemeClr>
                </a:solidFill>
              </a:rPr>
              <a:t>Turning Model Results Into Information</a:t>
            </a:r>
          </a:p>
          <a:p>
            <a:pPr marL="914400" lvl="1" indent="-457200">
              <a:buFont typeface="+mj-lt"/>
              <a:buAutoNum type="arabicPeriod"/>
            </a:pPr>
            <a:r>
              <a:rPr lang="en-US" sz="2000" dirty="0" smtClean="0">
                <a:solidFill>
                  <a:schemeClr val="accent3">
                    <a:lumMod val="50000"/>
                  </a:schemeClr>
                </a:solidFill>
              </a:rPr>
              <a:t>Network Coding</a:t>
            </a:r>
            <a:endParaRPr lang="en-US" sz="2000" dirty="0">
              <a:solidFill>
                <a:schemeClr val="accent3">
                  <a:lumMod val="50000"/>
                </a:schemeClr>
              </a:solidFill>
            </a:endParaRPr>
          </a:p>
        </p:txBody>
      </p:sp>
      <p:pic>
        <p:nvPicPr>
          <p:cNvPr id="6" name="Picture 5" descr="pop_emp_zones.jpg"/>
          <p:cNvPicPr>
            <a:picLocks noChangeAspect="1"/>
          </p:cNvPicPr>
          <p:nvPr/>
        </p:nvPicPr>
        <p:blipFill>
          <a:blip r:embed="rId2" cstate="print"/>
          <a:stretch>
            <a:fillRect/>
          </a:stretch>
        </p:blipFill>
        <p:spPr>
          <a:xfrm>
            <a:off x="4191000" y="920621"/>
            <a:ext cx="4799888" cy="2901627"/>
          </a:xfrm>
          <a:prstGeom prst="rect">
            <a:avLst/>
          </a:prstGeom>
        </p:spPr>
      </p:pic>
      <p:pic>
        <p:nvPicPr>
          <p:cNvPr id="7" name="Picture 6" descr="poprat3006.jpg"/>
          <p:cNvPicPr>
            <a:picLocks noChangeAspect="1"/>
          </p:cNvPicPr>
          <p:nvPr/>
        </p:nvPicPr>
        <p:blipFill>
          <a:blip r:embed="rId3" cstate="print"/>
          <a:stretch>
            <a:fillRect/>
          </a:stretch>
        </p:blipFill>
        <p:spPr>
          <a:xfrm>
            <a:off x="4517634" y="3505200"/>
            <a:ext cx="4588266" cy="3352800"/>
          </a:xfrm>
          <a:prstGeom prst="rect">
            <a:avLst/>
          </a:prstGeom>
        </p:spPr>
      </p:pic>
    </p:spTree>
    <p:extLst>
      <p:ext uri="{BB962C8B-B14F-4D97-AF65-F5344CB8AC3E}">
        <p14:creationId xmlns:p14="http://schemas.microsoft.com/office/powerpoint/2010/main" val="4044905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304800" y="9525"/>
            <a:ext cx="5105400" cy="1077218"/>
          </a:xfrm>
          <a:prstGeom prst="rect">
            <a:avLst/>
          </a:prstGeom>
        </p:spPr>
        <p:txBody>
          <a:bodyPr wrap="square">
            <a:spAutoFit/>
          </a:bodyPr>
          <a:lstStyle/>
          <a:p>
            <a:pPr algn="ctr"/>
            <a:r>
              <a:rPr lang="en-US" sz="3200" dirty="0" smtClean="0">
                <a:solidFill>
                  <a:schemeClr val="accent3">
                    <a:lumMod val="50000"/>
                  </a:schemeClr>
                </a:solidFill>
              </a:rPr>
              <a:t>Improved Socio-Economic Model Inputs</a:t>
            </a:r>
            <a:endParaRPr lang="en-US" sz="3200" dirty="0">
              <a:solidFill>
                <a:schemeClr val="accent3">
                  <a:lumMod val="50000"/>
                </a:schemeClr>
              </a:solidFill>
            </a:endParaRPr>
          </a:p>
        </p:txBody>
      </p:sp>
      <p:sp>
        <p:nvSpPr>
          <p:cNvPr id="3" name="Rectangle 2"/>
          <p:cNvSpPr/>
          <p:nvPr/>
        </p:nvSpPr>
        <p:spPr>
          <a:xfrm>
            <a:off x="200025" y="1219200"/>
            <a:ext cx="4953000" cy="2308324"/>
          </a:xfrm>
          <a:prstGeom prst="rect">
            <a:avLst/>
          </a:prstGeom>
        </p:spPr>
        <p:txBody>
          <a:bodyPr wrap="square">
            <a:spAutoFit/>
          </a:bodyPr>
          <a:lstStyle/>
          <a:p>
            <a:r>
              <a:rPr lang="en-US" sz="2400" dirty="0" smtClean="0">
                <a:solidFill>
                  <a:schemeClr val="accent3">
                    <a:lumMod val="50000"/>
                  </a:schemeClr>
                </a:solidFill>
              </a:rPr>
              <a:t>Land Use Models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Due mainly to the impossibility of ODOT staff performing the manual SE forecasting process the </a:t>
            </a:r>
            <a:r>
              <a:rPr lang="en-US" sz="2000" dirty="0" smtClean="0">
                <a:solidFill>
                  <a:schemeClr val="accent3">
                    <a:lumMod val="50000"/>
                  </a:schemeClr>
                </a:solidFill>
              </a:rPr>
              <a:t>MPOs </a:t>
            </a:r>
            <a:r>
              <a:rPr lang="en-US" sz="2000" dirty="0" smtClean="0">
                <a:solidFill>
                  <a:schemeClr val="accent3">
                    <a:lumMod val="50000"/>
                  </a:schemeClr>
                </a:solidFill>
              </a:rPr>
              <a:t>use, statewide model has a simple land use model</a:t>
            </a:r>
          </a:p>
          <a:p>
            <a:pPr marL="285750" indent="-285750">
              <a:buFont typeface="Arial" pitchFamily="34" charset="0"/>
              <a:buChar char="•"/>
            </a:pPr>
            <a:endParaRPr lang="en-US" sz="2000" dirty="0">
              <a:solidFill>
                <a:schemeClr val="accent3">
                  <a:lumMod val="50000"/>
                </a:schemeClr>
              </a:solidFill>
            </a:endParaRPr>
          </a:p>
        </p:txBody>
      </p:sp>
      <p:pic>
        <p:nvPicPr>
          <p:cNvPr id="8" name="Picture 7"/>
          <p:cNvPicPr/>
          <p:nvPr/>
        </p:nvPicPr>
        <p:blipFill>
          <a:blip r:embed="rId2" cstate="print"/>
          <a:srcRect/>
          <a:stretch>
            <a:fillRect/>
          </a:stretch>
        </p:blipFill>
        <p:spPr bwMode="auto">
          <a:xfrm>
            <a:off x="4191000" y="3581400"/>
            <a:ext cx="4924425" cy="302641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5638800" y="238125"/>
            <a:ext cx="3385503" cy="3102292"/>
          </a:xfrm>
          <a:prstGeom prst="rect">
            <a:avLst/>
          </a:prstGeom>
          <a:noFill/>
          <a:ln w="9525">
            <a:noFill/>
            <a:miter lim="800000"/>
            <a:headEnd/>
            <a:tailEnd/>
          </a:ln>
        </p:spPr>
      </p:pic>
      <p:sp>
        <p:nvSpPr>
          <p:cNvPr id="7" name="Rectangle 6"/>
          <p:cNvSpPr/>
          <p:nvPr/>
        </p:nvSpPr>
        <p:spPr>
          <a:xfrm>
            <a:off x="228600" y="3355667"/>
            <a:ext cx="3810000" cy="3477875"/>
          </a:xfrm>
          <a:prstGeom prst="rect">
            <a:avLst/>
          </a:prstGeom>
        </p:spPr>
        <p:txBody>
          <a:bodyPr wrap="square">
            <a:spAutoFit/>
          </a:bodyPr>
          <a:lstStyle/>
          <a:p>
            <a:pPr marL="285750" indent="-285750">
              <a:buFont typeface="Arial" pitchFamily="34" charset="0"/>
              <a:buChar char="•"/>
            </a:pPr>
            <a:r>
              <a:rPr lang="en-US" sz="2000" dirty="0" smtClean="0">
                <a:solidFill>
                  <a:schemeClr val="accent3">
                    <a:lumMod val="50000"/>
                  </a:schemeClr>
                </a:solidFill>
              </a:rPr>
              <a:t>This has recently been modularized and extracted with the freight model for use by </a:t>
            </a:r>
            <a:r>
              <a:rPr lang="en-US" sz="2000" dirty="0" smtClean="0">
                <a:solidFill>
                  <a:schemeClr val="accent3">
                    <a:lumMod val="50000"/>
                  </a:schemeClr>
                </a:solidFill>
              </a:rPr>
              <a:t>MPOs </a:t>
            </a:r>
            <a:r>
              <a:rPr lang="en-US" sz="2000" dirty="0" smtClean="0">
                <a:solidFill>
                  <a:schemeClr val="accent3">
                    <a:lumMod val="50000"/>
                  </a:schemeClr>
                </a:solidFill>
              </a:rPr>
              <a:t>to generate external and truck trip tables</a:t>
            </a:r>
          </a:p>
          <a:p>
            <a:pPr marL="285750" indent="-285750">
              <a:buFont typeface="Arial" pitchFamily="34" charset="0"/>
              <a:buChar char="•"/>
            </a:pPr>
            <a:endParaRPr lang="en-US" sz="2000" dirty="0" smtClean="0">
              <a:solidFill>
                <a:schemeClr val="accent3">
                  <a:lumMod val="50000"/>
                </a:schemeClr>
              </a:solidFill>
            </a:endParaRPr>
          </a:p>
          <a:p>
            <a:pPr marL="285750" indent="-285750">
              <a:buFont typeface="Arial" pitchFamily="34" charset="0"/>
              <a:buChar char="•"/>
            </a:pPr>
            <a:r>
              <a:rPr lang="en-US" sz="2000" dirty="0" smtClean="0">
                <a:solidFill>
                  <a:schemeClr val="accent3">
                    <a:lumMod val="50000"/>
                  </a:schemeClr>
                </a:solidFill>
              </a:rPr>
              <a:t>Another research effort with OSU is expanding upon the MORPC land-use modeling process providing another potential tool for MPO use</a:t>
            </a:r>
            <a:endParaRPr lang="en-US" sz="2000" dirty="0">
              <a:solidFill>
                <a:schemeClr val="accent3">
                  <a:lumMod val="50000"/>
                </a:schemeClr>
              </a:solidFill>
            </a:endParaRPr>
          </a:p>
        </p:txBody>
      </p:sp>
    </p:spTree>
    <p:extLst>
      <p:ext uri="{BB962C8B-B14F-4D97-AF65-F5344CB8AC3E}">
        <p14:creationId xmlns:p14="http://schemas.microsoft.com/office/powerpoint/2010/main" val="1673110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228600"/>
            <a:ext cx="5334000" cy="584775"/>
          </a:xfrm>
          <a:prstGeom prst="rect">
            <a:avLst/>
          </a:prstGeom>
        </p:spPr>
        <p:txBody>
          <a:bodyPr wrap="square">
            <a:spAutoFit/>
          </a:bodyPr>
          <a:lstStyle/>
          <a:p>
            <a:pPr algn="ctr"/>
            <a:r>
              <a:rPr lang="en-US" sz="3200" dirty="0" smtClean="0">
                <a:solidFill>
                  <a:srgbClr val="9BBB59">
                    <a:lumMod val="50000"/>
                  </a:srgbClr>
                </a:solidFill>
              </a:rPr>
              <a:t>Traffic Count Improvements</a:t>
            </a:r>
          </a:p>
        </p:txBody>
      </p:sp>
      <p:sp>
        <p:nvSpPr>
          <p:cNvPr id="3" name="Rectangle 2"/>
          <p:cNvSpPr/>
          <p:nvPr/>
        </p:nvSpPr>
        <p:spPr>
          <a:xfrm>
            <a:off x="304800" y="762000"/>
            <a:ext cx="8763000" cy="3139321"/>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Improvements to the traffic count databases from the old ADT on state system </a:t>
            </a:r>
            <a:r>
              <a:rPr lang="en-US" sz="2000" dirty="0" smtClean="0">
                <a:solidFill>
                  <a:srgbClr val="9BBB59">
                    <a:lumMod val="50000"/>
                  </a:srgbClr>
                </a:solidFill>
              </a:rPr>
              <a:t>only paradigm, </a:t>
            </a:r>
            <a:r>
              <a:rPr lang="en-US" sz="2000" dirty="0" smtClean="0">
                <a:solidFill>
                  <a:srgbClr val="9BBB59">
                    <a:lumMod val="50000"/>
                  </a:srgbClr>
                </a:solidFill>
              </a:rPr>
              <a:t>allows sub-daily/vehicle class model validation on more refined networks</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ODOT has additional requirements (besides modeling/forecasting) driving improvements to its count program</a:t>
            </a:r>
          </a:p>
          <a:p>
            <a:pPr marL="742950" lvl="1" indent="-285750">
              <a:buFont typeface="Arial" pitchFamily="34" charset="0"/>
              <a:buChar char="•"/>
            </a:pPr>
            <a:r>
              <a:rPr lang="en-US" sz="2000" dirty="0" smtClean="0">
                <a:solidFill>
                  <a:srgbClr val="9BBB59">
                    <a:lumMod val="50000"/>
                  </a:srgbClr>
                </a:solidFill>
              </a:rPr>
              <a:t>HPMS requiring full coverage counts</a:t>
            </a:r>
          </a:p>
          <a:p>
            <a:pPr marL="742950" lvl="1" indent="-285750">
              <a:buFont typeface="Arial" pitchFamily="34" charset="0"/>
              <a:buChar char="•"/>
            </a:pPr>
            <a:r>
              <a:rPr lang="en-US" sz="2000" dirty="0" smtClean="0">
                <a:solidFill>
                  <a:srgbClr val="9BBB59">
                    <a:lumMod val="50000"/>
                  </a:srgbClr>
                </a:solidFill>
              </a:rPr>
              <a:t>Safety program requirement for calculation of crash rates on all public roads implies need for volume estimates</a:t>
            </a:r>
          </a:p>
          <a:p>
            <a:pPr marL="742950" lvl="1" indent="-285750">
              <a:buFont typeface="Arial" pitchFamily="34" charset="0"/>
              <a:buChar char="•"/>
            </a:pPr>
            <a:endParaRPr lang="en-US" dirty="0">
              <a:solidFill>
                <a:srgbClr val="9BBB59">
                  <a:lumMod val="50000"/>
                </a:srgbClr>
              </a:solidFill>
            </a:endParaRPr>
          </a:p>
        </p:txBody>
      </p:sp>
      <p:pic>
        <p:nvPicPr>
          <p:cNvPr id="5" name="Picture 4268" descr="Spreadsheet"/>
          <p:cNvPicPr>
            <a:picLocks noChangeAspect="1" noChangeArrowheads="1"/>
          </p:cNvPicPr>
          <p:nvPr/>
        </p:nvPicPr>
        <p:blipFill rotWithShape="1">
          <a:blip r:embed="rId2">
            <a:extLst>
              <a:ext uri="{28A0092B-C50C-407E-A947-70E740481C1C}">
                <a14:useLocalDpi xmlns:a14="http://schemas.microsoft.com/office/drawing/2010/main" val="0"/>
              </a:ext>
            </a:extLst>
          </a:blip>
          <a:srcRect b="14373"/>
          <a:stretch/>
        </p:blipFill>
        <p:spPr>
          <a:xfrm>
            <a:off x="2438400" y="3645250"/>
            <a:ext cx="6066417" cy="3153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5367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143000" y="335846"/>
            <a:ext cx="6629400" cy="584775"/>
          </a:xfrm>
          <a:prstGeom prst="rect">
            <a:avLst/>
          </a:prstGeom>
        </p:spPr>
        <p:txBody>
          <a:bodyPr wrap="square">
            <a:spAutoFit/>
          </a:bodyPr>
          <a:lstStyle/>
          <a:p>
            <a:pPr algn="ctr"/>
            <a:r>
              <a:rPr lang="en-US" sz="3200" dirty="0">
                <a:solidFill>
                  <a:srgbClr val="9BBB59">
                    <a:lumMod val="50000"/>
                  </a:srgbClr>
                </a:solidFill>
              </a:rPr>
              <a:t>Traffic Count Improvements</a:t>
            </a:r>
          </a:p>
        </p:txBody>
      </p:sp>
      <p:sp>
        <p:nvSpPr>
          <p:cNvPr id="3" name="Rectangle 2"/>
          <p:cNvSpPr/>
          <p:nvPr/>
        </p:nvSpPr>
        <p:spPr>
          <a:xfrm>
            <a:off x="577160" y="925599"/>
            <a:ext cx="8420820" cy="1323439"/>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Changing database structures to keep more of the raw count information, eventually will move to a “per vehicle record” format </a:t>
            </a:r>
          </a:p>
          <a:p>
            <a:pPr marL="285750" indent="-285750">
              <a:buFont typeface="Arial" pitchFamily="34" charset="0"/>
              <a:buChar char="•"/>
            </a:pPr>
            <a:endParaRPr lang="en-US" sz="2000" dirty="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Beyond this, the main challenge is increasing spatial coverage</a:t>
            </a:r>
            <a:endParaRPr lang="en-US" sz="2000" dirty="0">
              <a:solidFill>
                <a:srgbClr val="9BBB59">
                  <a:lumMod val="50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2381250"/>
            <a:ext cx="5386388" cy="43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2925" y="2362200"/>
            <a:ext cx="3124200" cy="4339650"/>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Recently outsourced all traffic counting to private firms which enables us to collect far more counts </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a:solidFill>
                  <a:srgbClr val="9BBB59">
                    <a:lumMod val="50000"/>
                  </a:srgbClr>
                </a:solidFill>
              </a:rPr>
              <a:t>C</a:t>
            </a:r>
            <a:r>
              <a:rPr lang="en-US" sz="2000" dirty="0" smtClean="0">
                <a:solidFill>
                  <a:srgbClr val="9BBB59">
                    <a:lumMod val="50000"/>
                  </a:srgbClr>
                </a:solidFill>
              </a:rPr>
              <a:t>ount stations ODOT cycles through went from 15K to 30K (doesn’t include project specific counts) </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But still not enough</a:t>
            </a:r>
          </a:p>
          <a:p>
            <a:pPr marL="742950" lvl="1" indent="-285750">
              <a:buFont typeface="Arial" pitchFamily="34" charset="0"/>
              <a:buChar char="•"/>
            </a:pPr>
            <a:endParaRPr lang="en-US" dirty="0" smtClean="0">
              <a:solidFill>
                <a:srgbClr val="9BBB59">
                  <a:lumMod val="50000"/>
                </a:srgbClr>
              </a:solidFill>
            </a:endParaRPr>
          </a:p>
          <a:p>
            <a:pPr marL="742950" lvl="1" indent="-285750">
              <a:buFont typeface="Arial" pitchFamily="34" charset="0"/>
              <a:buChar char="•"/>
            </a:pPr>
            <a:endParaRPr lang="en-US" dirty="0">
              <a:solidFill>
                <a:srgbClr val="9BBB59">
                  <a:lumMod val="50000"/>
                </a:srgbClr>
              </a:solidFill>
            </a:endParaRPr>
          </a:p>
        </p:txBody>
      </p:sp>
    </p:spTree>
    <p:extLst>
      <p:ext uri="{BB962C8B-B14F-4D97-AF65-F5344CB8AC3E}">
        <p14:creationId xmlns:p14="http://schemas.microsoft.com/office/powerpoint/2010/main" val="3499513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762000" y="737175"/>
            <a:ext cx="7620000" cy="1015663"/>
          </a:xfrm>
          <a:prstGeom prst="rect">
            <a:avLst/>
          </a:prstGeom>
        </p:spPr>
        <p:txBody>
          <a:bodyPr wrap="square">
            <a:spAutoFit/>
          </a:bodyPr>
          <a:lstStyle/>
          <a:p>
            <a:r>
              <a:rPr lang="en-US" sz="2400" dirty="0" smtClean="0">
                <a:solidFill>
                  <a:srgbClr val="9BBB59">
                    <a:lumMod val="50000"/>
                  </a:srgbClr>
                </a:solidFill>
              </a:rPr>
              <a:t>The first part of the solution is to obtain local data</a:t>
            </a:r>
            <a:endParaRPr lang="en-US" dirty="0" smtClean="0">
              <a:solidFill>
                <a:srgbClr val="9BBB59">
                  <a:lumMod val="50000"/>
                </a:srgbClr>
              </a:solidFill>
            </a:endParaRPr>
          </a:p>
          <a:p>
            <a:pPr marL="742950" lvl="1" indent="-285750">
              <a:buFont typeface="Arial" pitchFamily="34" charset="0"/>
              <a:buChar char="•"/>
            </a:pPr>
            <a:endParaRPr lang="en-US" dirty="0" smtClean="0">
              <a:solidFill>
                <a:srgbClr val="9BBB59">
                  <a:lumMod val="50000"/>
                </a:srgbClr>
              </a:solidFill>
            </a:endParaRPr>
          </a:p>
          <a:p>
            <a:pPr marL="742950" lvl="1" indent="-285750">
              <a:buFont typeface="Arial" pitchFamily="34" charset="0"/>
              <a:buChar char="•"/>
            </a:pPr>
            <a:endParaRPr lang="en-US" dirty="0">
              <a:solidFill>
                <a:srgbClr val="9BBB59">
                  <a:lumMod val="50000"/>
                </a:srgbClr>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7133"/>
            <a:ext cx="7932919" cy="558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183446"/>
            <a:ext cx="6629400" cy="584775"/>
          </a:xfrm>
          <a:prstGeom prst="rect">
            <a:avLst/>
          </a:prstGeom>
        </p:spPr>
        <p:txBody>
          <a:bodyPr wrap="square">
            <a:spAutoFit/>
          </a:bodyPr>
          <a:lstStyle/>
          <a:p>
            <a:pPr algn="ctr"/>
            <a:r>
              <a:rPr lang="en-US" sz="3200" dirty="0">
                <a:solidFill>
                  <a:srgbClr val="9BBB59">
                    <a:lumMod val="50000"/>
                  </a:srgbClr>
                </a:solidFill>
              </a:rPr>
              <a:t>Traffic Count Improvements</a:t>
            </a:r>
          </a:p>
        </p:txBody>
      </p:sp>
    </p:spTree>
    <p:extLst>
      <p:ext uri="{BB962C8B-B14F-4D97-AF65-F5344CB8AC3E}">
        <p14:creationId xmlns:p14="http://schemas.microsoft.com/office/powerpoint/2010/main" val="3608743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228600" y="737175"/>
            <a:ext cx="8305800" cy="3231654"/>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Primary out reach is with MPOs and county engineers</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Provided 150 traffic counters and training to MPOs</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While this effort obtained many counts, very manually intensive and ad hoc</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Next </a:t>
            </a:r>
            <a:r>
              <a:rPr lang="en-US" sz="2000" dirty="0">
                <a:solidFill>
                  <a:srgbClr val="9BBB59">
                    <a:lumMod val="50000"/>
                  </a:srgbClr>
                </a:solidFill>
              </a:rPr>
              <a:t>phase of the effort is to develop and field a system that will allow ODOT and local agencies to share count data on an on going </a:t>
            </a:r>
            <a:r>
              <a:rPr lang="en-US" sz="2000" dirty="0" smtClean="0">
                <a:solidFill>
                  <a:srgbClr val="9BBB59">
                    <a:lumMod val="50000"/>
                  </a:srgbClr>
                </a:solidFill>
              </a:rPr>
              <a:t>basis</a:t>
            </a:r>
          </a:p>
          <a:p>
            <a:pPr marL="285750" indent="-285750">
              <a:buFont typeface="Arial" pitchFamily="34" charset="0"/>
              <a:buChar char="•"/>
            </a:pPr>
            <a:endParaRPr lang="en-US" sz="2000" dirty="0">
              <a:solidFill>
                <a:srgbClr val="9BBB59">
                  <a:lumMod val="50000"/>
                </a:srgbClr>
              </a:solidFill>
            </a:endParaRPr>
          </a:p>
          <a:p>
            <a:pPr marL="285750" indent="-285750">
              <a:buFont typeface="Arial" pitchFamily="34" charset="0"/>
              <a:buChar char="•"/>
            </a:pPr>
            <a:endParaRPr lang="en-US" sz="2400" dirty="0" smtClean="0">
              <a:solidFill>
                <a:srgbClr val="9BBB59">
                  <a:lumMod val="50000"/>
                </a:srgb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316375"/>
            <a:ext cx="6191250" cy="34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3316375"/>
            <a:ext cx="2209800" cy="1569660"/>
          </a:xfrm>
          <a:prstGeom prst="rect">
            <a:avLst/>
          </a:prstGeom>
        </p:spPr>
        <p:txBody>
          <a:bodyPr wrap="square">
            <a:spAutoFit/>
          </a:bodyPr>
          <a:lstStyle/>
          <a:p>
            <a:pPr marL="342900" indent="-342900">
              <a:buFont typeface="Arial" pitchFamily="34" charset="0"/>
              <a:buChar char="•"/>
            </a:pPr>
            <a:r>
              <a:rPr lang="en-US" sz="2000" dirty="0" smtClean="0">
                <a:solidFill>
                  <a:srgbClr val="9BBB59">
                    <a:lumMod val="50000"/>
                  </a:srgbClr>
                </a:solidFill>
              </a:rPr>
              <a:t>Looking at purchasing a vendor solution</a:t>
            </a:r>
          </a:p>
          <a:p>
            <a:pPr marL="742950" lvl="1" indent="-285750">
              <a:buFont typeface="Arial" pitchFamily="34" charset="0"/>
              <a:buChar char="•"/>
            </a:pPr>
            <a:endParaRPr lang="en-US" dirty="0" smtClean="0">
              <a:solidFill>
                <a:srgbClr val="9BBB59">
                  <a:lumMod val="50000"/>
                </a:srgbClr>
              </a:solidFill>
            </a:endParaRPr>
          </a:p>
          <a:p>
            <a:pPr marL="742950" lvl="1" indent="-285750">
              <a:buFont typeface="Arial" pitchFamily="34" charset="0"/>
              <a:buChar char="•"/>
            </a:pPr>
            <a:endParaRPr lang="en-US" dirty="0">
              <a:solidFill>
                <a:srgbClr val="9BBB59">
                  <a:lumMod val="50000"/>
                </a:srgbClr>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71450"/>
            <a:ext cx="1752600" cy="1467803"/>
          </a:xfrm>
          <a:prstGeom prst="rect">
            <a:avLst/>
          </a:prstGeom>
        </p:spPr>
      </p:pic>
      <p:sp>
        <p:nvSpPr>
          <p:cNvPr id="8" name="Rectangle 7"/>
          <p:cNvSpPr/>
          <p:nvPr/>
        </p:nvSpPr>
        <p:spPr>
          <a:xfrm>
            <a:off x="1143000" y="173921"/>
            <a:ext cx="6629400" cy="584775"/>
          </a:xfrm>
          <a:prstGeom prst="rect">
            <a:avLst/>
          </a:prstGeom>
        </p:spPr>
        <p:txBody>
          <a:bodyPr wrap="square">
            <a:spAutoFit/>
          </a:bodyPr>
          <a:lstStyle/>
          <a:p>
            <a:pPr algn="ctr"/>
            <a:r>
              <a:rPr lang="en-US" sz="3200" dirty="0">
                <a:solidFill>
                  <a:srgbClr val="9BBB59">
                    <a:lumMod val="50000"/>
                  </a:srgbClr>
                </a:solidFill>
              </a:rPr>
              <a:t>Traffic Count Improvements</a:t>
            </a:r>
          </a:p>
        </p:txBody>
      </p:sp>
    </p:spTree>
    <p:extLst>
      <p:ext uri="{BB962C8B-B14F-4D97-AF65-F5344CB8AC3E}">
        <p14:creationId xmlns:p14="http://schemas.microsoft.com/office/powerpoint/2010/main" val="41690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184749" y="2499895"/>
            <a:ext cx="8763000" cy="3200876"/>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Categorical analysis using the following dimensions found to be the best estimators:</a:t>
            </a:r>
          </a:p>
          <a:p>
            <a:pPr marL="285750" indent="-285750">
              <a:buFont typeface="Arial" pitchFamily="34" charset="0"/>
              <a:buChar char="•"/>
            </a:pPr>
            <a:endParaRPr lang="en-US" sz="2400" dirty="0">
              <a:solidFill>
                <a:srgbClr val="9BBB59">
                  <a:lumMod val="50000"/>
                </a:srgbClr>
              </a:solidFill>
            </a:endParaRPr>
          </a:p>
          <a:p>
            <a:pPr marL="285750" indent="-285750">
              <a:buFont typeface="Arial" pitchFamily="34" charset="0"/>
              <a:buChar char="•"/>
            </a:pPr>
            <a:endParaRPr lang="en-US" sz="2400" dirty="0" smtClean="0">
              <a:solidFill>
                <a:srgbClr val="9BBB59">
                  <a:lumMod val="50000"/>
                </a:srgbClr>
              </a:solidFill>
            </a:endParaRPr>
          </a:p>
          <a:p>
            <a:pPr marL="742950" lvl="1" indent="-285750">
              <a:buFont typeface="Arial" pitchFamily="34" charset="0"/>
              <a:buChar char="•"/>
            </a:pPr>
            <a:r>
              <a:rPr lang="en-US" dirty="0" smtClean="0">
                <a:solidFill>
                  <a:srgbClr val="9BBB59">
                    <a:lumMod val="50000"/>
                  </a:srgbClr>
                </a:solidFill>
              </a:rPr>
              <a:t>Functional Class</a:t>
            </a:r>
          </a:p>
          <a:p>
            <a:pPr marL="742950" lvl="1" indent="-285750">
              <a:buFont typeface="Arial" pitchFamily="34" charset="0"/>
              <a:buChar char="•"/>
            </a:pPr>
            <a:r>
              <a:rPr lang="en-US" dirty="0" smtClean="0">
                <a:solidFill>
                  <a:srgbClr val="9BBB59">
                    <a:lumMod val="50000"/>
                  </a:srgbClr>
                </a:solidFill>
              </a:rPr>
              <a:t>Jurisdiction</a:t>
            </a:r>
          </a:p>
          <a:p>
            <a:pPr marL="742950" lvl="1" indent="-285750">
              <a:buFont typeface="Arial" pitchFamily="34" charset="0"/>
              <a:buChar char="•"/>
            </a:pPr>
            <a:r>
              <a:rPr lang="en-US" dirty="0" smtClean="0">
                <a:solidFill>
                  <a:srgbClr val="9BBB59">
                    <a:lumMod val="50000"/>
                  </a:srgbClr>
                </a:solidFill>
              </a:rPr>
              <a:t>Number of Lanes</a:t>
            </a:r>
          </a:p>
          <a:p>
            <a:pPr marL="742950" lvl="1" indent="-285750">
              <a:buFont typeface="Arial" pitchFamily="34" charset="0"/>
              <a:buChar char="•"/>
            </a:pPr>
            <a:r>
              <a:rPr lang="en-US" dirty="0" smtClean="0">
                <a:solidFill>
                  <a:srgbClr val="9BBB59">
                    <a:lumMod val="50000"/>
                  </a:srgbClr>
                </a:solidFill>
              </a:rPr>
              <a:t>Lane Width</a:t>
            </a:r>
          </a:p>
          <a:p>
            <a:pPr marL="742950" lvl="1" indent="-285750">
              <a:buFont typeface="Arial" pitchFamily="34" charset="0"/>
              <a:buChar char="•"/>
            </a:pPr>
            <a:r>
              <a:rPr lang="en-US" dirty="0" smtClean="0">
                <a:solidFill>
                  <a:srgbClr val="9BBB59">
                    <a:lumMod val="50000"/>
                  </a:srgbClr>
                </a:solidFill>
              </a:rPr>
              <a:t>Pavement Type</a:t>
            </a:r>
          </a:p>
          <a:p>
            <a:pPr marL="285750" indent="-285750">
              <a:buFont typeface="Arial" pitchFamily="34" charset="0"/>
              <a:buChar char="•"/>
            </a:pPr>
            <a:endParaRPr lang="en-US" sz="2400" dirty="0" smtClean="0">
              <a:solidFill>
                <a:srgbClr val="9BBB59">
                  <a:lumMod val="50000"/>
                </a:srgb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98" y="3124200"/>
            <a:ext cx="6177951" cy="324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49" y="880407"/>
            <a:ext cx="8763000" cy="1600438"/>
          </a:xfrm>
          <a:prstGeom prst="rect">
            <a:avLst/>
          </a:prstGeom>
        </p:spPr>
        <p:txBody>
          <a:bodyPr wrap="square">
            <a:spAutoFit/>
          </a:bodyPr>
          <a:lstStyle/>
          <a:p>
            <a:pPr marL="285750" indent="-285750">
              <a:buFont typeface="Arial" pitchFamily="34" charset="0"/>
              <a:buChar char="•"/>
            </a:pPr>
            <a:r>
              <a:rPr lang="en-US" sz="2000" dirty="0" smtClean="0">
                <a:solidFill>
                  <a:srgbClr val="9BBB59">
                    <a:lumMod val="50000"/>
                  </a:srgbClr>
                </a:solidFill>
              </a:rPr>
              <a:t>Combined resources of local agencies and ODOT still cannot provide a volume estimate for every segment of public road</a:t>
            </a:r>
          </a:p>
          <a:p>
            <a:pPr marL="285750" indent="-285750">
              <a:buFont typeface="Arial" pitchFamily="34" charset="0"/>
              <a:buChar char="•"/>
            </a:pPr>
            <a:endParaRPr lang="en-US" sz="2000" dirty="0" smtClean="0">
              <a:solidFill>
                <a:srgbClr val="9BBB59">
                  <a:lumMod val="50000"/>
                </a:srgbClr>
              </a:solidFill>
            </a:endParaRPr>
          </a:p>
          <a:p>
            <a:pPr marL="285750" indent="-285750">
              <a:buFont typeface="Arial" pitchFamily="34" charset="0"/>
              <a:buChar char="•"/>
            </a:pPr>
            <a:r>
              <a:rPr lang="en-US" sz="2000" dirty="0" smtClean="0">
                <a:solidFill>
                  <a:srgbClr val="9BBB59">
                    <a:lumMod val="50000"/>
                  </a:srgbClr>
                </a:solidFill>
              </a:rPr>
              <a:t>Solution is to estimate volumes on remaining system</a:t>
            </a:r>
          </a:p>
          <a:p>
            <a:pPr marL="742950" lvl="1" indent="-285750">
              <a:buFont typeface="Arial" pitchFamily="34" charset="0"/>
              <a:buChar char="•"/>
            </a:pPr>
            <a:endParaRPr lang="en-US" dirty="0">
              <a:solidFill>
                <a:srgbClr val="9BBB59">
                  <a:lumMod val="50000"/>
                </a:srgbClr>
              </a:solidFill>
            </a:endParaRPr>
          </a:p>
        </p:txBody>
      </p:sp>
      <p:sp>
        <p:nvSpPr>
          <p:cNvPr id="6" name="Rectangle 5"/>
          <p:cNvSpPr/>
          <p:nvPr/>
        </p:nvSpPr>
        <p:spPr>
          <a:xfrm>
            <a:off x="1222974" y="228600"/>
            <a:ext cx="6629400" cy="584775"/>
          </a:xfrm>
          <a:prstGeom prst="rect">
            <a:avLst/>
          </a:prstGeom>
        </p:spPr>
        <p:txBody>
          <a:bodyPr wrap="square">
            <a:spAutoFit/>
          </a:bodyPr>
          <a:lstStyle/>
          <a:p>
            <a:pPr algn="ctr"/>
            <a:r>
              <a:rPr lang="en-US" sz="3200" dirty="0">
                <a:solidFill>
                  <a:srgbClr val="9BBB59">
                    <a:lumMod val="50000"/>
                  </a:srgbClr>
                </a:solidFill>
              </a:rPr>
              <a:t>Traffic Count Improvements</a:t>
            </a:r>
          </a:p>
        </p:txBody>
      </p:sp>
    </p:spTree>
    <p:extLst>
      <p:ext uri="{BB962C8B-B14F-4D97-AF65-F5344CB8AC3E}">
        <p14:creationId xmlns:p14="http://schemas.microsoft.com/office/powerpoint/2010/main" val="120167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Historical Forecast Accuracy</a:t>
            </a:r>
            <a:endParaRPr lang="en-US" sz="3200" dirty="0">
              <a:solidFill>
                <a:schemeClr val="accent3">
                  <a:lumMod val="50000"/>
                </a:schemeClr>
              </a:solidFill>
            </a:endParaRPr>
          </a:p>
        </p:txBody>
      </p:sp>
      <p:sp>
        <p:nvSpPr>
          <p:cNvPr id="5" name="Text Box 3"/>
          <p:cNvSpPr txBox="1">
            <a:spLocks noChangeArrowheads="1"/>
          </p:cNvSpPr>
          <p:nvPr/>
        </p:nvSpPr>
        <p:spPr bwMode="auto">
          <a:xfrm>
            <a:off x="121693" y="941093"/>
            <a:ext cx="8610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Discrepancies were caused by the following:</a:t>
            </a:r>
          </a:p>
          <a:p>
            <a:pPr marL="1200150" lvl="1" indent="-457200">
              <a:buFont typeface="+mj-lt"/>
              <a:buAutoNum type="arabicPeriod"/>
            </a:pPr>
            <a:r>
              <a:rPr lang="en-US" sz="2000" dirty="0" smtClean="0">
                <a:solidFill>
                  <a:schemeClr val="accent3">
                    <a:lumMod val="50000"/>
                  </a:schemeClr>
                </a:solidFill>
                <a:latin typeface="+mn-lt"/>
              </a:rPr>
              <a:t>Location mismatch between actual project/forecast location and automatically populated count from ODOT’s Traffic Survey Report</a:t>
            </a:r>
          </a:p>
          <a:p>
            <a:pPr marL="1200150" lvl="1" indent="-457200">
              <a:buFont typeface="+mj-lt"/>
              <a:buAutoNum type="arabicPeriod"/>
            </a:pPr>
            <a:r>
              <a:rPr lang="en-US" sz="2000" dirty="0" smtClean="0">
                <a:solidFill>
                  <a:schemeClr val="accent3">
                    <a:lumMod val="50000"/>
                  </a:schemeClr>
                </a:solidFill>
                <a:latin typeface="+mn-lt"/>
              </a:rPr>
              <a:t>Open year of project different from that projected (including projects that were never actually built)</a:t>
            </a:r>
          </a:p>
          <a:p>
            <a:pPr marL="1200150" lvl="1" indent="-457200">
              <a:buFont typeface="+mj-lt"/>
              <a:buAutoNum type="arabicPeriod"/>
            </a:pPr>
            <a:r>
              <a:rPr lang="en-US" sz="2000" dirty="0" smtClean="0">
                <a:solidFill>
                  <a:schemeClr val="accent3">
                    <a:lumMod val="50000"/>
                  </a:schemeClr>
                </a:solidFill>
                <a:latin typeface="+mn-lt"/>
              </a:rPr>
              <a:t>Projected developed did not occur on projected time line (or at all)</a:t>
            </a:r>
          </a:p>
          <a:p>
            <a:pPr marL="1200150" lvl="1" indent="-457200">
              <a:buFont typeface="+mj-lt"/>
              <a:buAutoNum type="arabicPeriod"/>
            </a:pPr>
            <a:r>
              <a:rPr lang="en-US" sz="2000" dirty="0" smtClean="0">
                <a:solidFill>
                  <a:schemeClr val="accent3">
                    <a:lumMod val="50000"/>
                  </a:schemeClr>
                </a:solidFill>
                <a:latin typeface="+mn-lt"/>
              </a:rPr>
              <a:t>Bad traffic counts, including counts taken during construction activities</a:t>
            </a:r>
          </a:p>
          <a:p>
            <a:pPr marL="1200150" lvl="1" indent="-457200">
              <a:buFont typeface="+mj-lt"/>
              <a:buAutoNum type="arabicPeriod"/>
            </a:pPr>
            <a:r>
              <a:rPr lang="en-US" sz="2000" dirty="0" smtClean="0">
                <a:solidFill>
                  <a:schemeClr val="accent3">
                    <a:lumMod val="50000"/>
                  </a:schemeClr>
                </a:solidFill>
                <a:latin typeface="+mn-lt"/>
              </a:rPr>
              <a:t>The great recession</a:t>
            </a:r>
          </a:p>
          <a:p>
            <a:pPr marL="1200150" lvl="1" indent="-457200">
              <a:buFont typeface="+mj-lt"/>
              <a:buAutoNum type="arabicPeriod"/>
            </a:pPr>
            <a:r>
              <a:rPr lang="en-US" sz="2000" dirty="0" smtClean="0">
                <a:solidFill>
                  <a:schemeClr val="accent3">
                    <a:lumMod val="50000"/>
                  </a:schemeClr>
                </a:solidFill>
                <a:latin typeface="+mn-lt"/>
              </a:rPr>
              <a:t>ODOT policy to not forecast declines</a:t>
            </a:r>
          </a:p>
          <a:p>
            <a:pPr marL="1200150" lvl="1" indent="-457200">
              <a:buFont typeface="+mj-lt"/>
              <a:buAutoNum type="arabicPeriod"/>
            </a:pPr>
            <a:r>
              <a:rPr lang="en-US" sz="2000" dirty="0" smtClean="0">
                <a:solidFill>
                  <a:schemeClr val="accent3">
                    <a:lumMod val="50000"/>
                  </a:schemeClr>
                </a:solidFill>
                <a:latin typeface="+mn-lt"/>
              </a:rPr>
              <a:t>Forecaster error</a:t>
            </a:r>
          </a:p>
          <a:p>
            <a:pPr marL="457200" indent="-457200">
              <a:buFont typeface="Arial" pitchFamily="34" charset="0"/>
              <a:buChar char="•"/>
            </a:pPr>
            <a:endParaRPr lang="en-US" sz="2000" dirty="0" smtClean="0">
              <a:solidFill>
                <a:schemeClr val="accent3">
                  <a:lumMod val="50000"/>
                </a:schemeClr>
              </a:solidFill>
              <a:latin typeface="+mn-lt"/>
            </a:endParaRPr>
          </a:p>
          <a:p>
            <a:pPr marL="457200" indent="-457200">
              <a:buFont typeface="Arial" pitchFamily="34" charset="0"/>
              <a:buChar char="•"/>
            </a:pPr>
            <a:r>
              <a:rPr lang="en-US" sz="2000" dirty="0" smtClean="0">
                <a:solidFill>
                  <a:schemeClr val="accent3">
                    <a:lumMod val="50000"/>
                  </a:schemeClr>
                </a:solidFill>
                <a:latin typeface="+mn-lt"/>
              </a:rPr>
              <a:t>On average ODOT forecasts slightly high, but well within the standard error of the counts themselves (items 5 and 6 cause the high-side bias)</a:t>
            </a:r>
          </a:p>
          <a:p>
            <a:pPr marL="457200" indent="-457200">
              <a:buFont typeface="Arial" pitchFamily="34" charset="0"/>
              <a:buChar char="•"/>
            </a:pPr>
            <a:endParaRPr lang="en-US" sz="2000" dirty="0" smtClean="0">
              <a:solidFill>
                <a:schemeClr val="accent3">
                  <a:lumMod val="50000"/>
                </a:schemeClr>
              </a:solidFill>
              <a:latin typeface="+mn-lt"/>
            </a:endParaRPr>
          </a:p>
          <a:p>
            <a:pPr marL="457200" indent="-457200">
              <a:buFont typeface="Arial" pitchFamily="34" charset="0"/>
              <a:buChar char="•"/>
            </a:pPr>
            <a:r>
              <a:rPr lang="en-US" sz="2000" dirty="0" smtClean="0">
                <a:solidFill>
                  <a:schemeClr val="accent3">
                    <a:lumMod val="50000"/>
                  </a:schemeClr>
                </a:solidFill>
                <a:latin typeface="+mn-lt"/>
              </a:rPr>
              <a:t>Other than item 6, no systematic problems in process found, most  mismatches were actually caused by the automated data processing to create the study (item 1) or due to planned developments and roadway construction simply not occurring as planned (items 2 and 3)</a:t>
            </a:r>
            <a:endParaRPr lang="en-US" sz="2000" dirty="0">
              <a:solidFill>
                <a:schemeClr val="accent3">
                  <a:lumMod val="50000"/>
                </a:schemeClr>
              </a:solidFill>
              <a:latin typeface="+mn-lt"/>
            </a:endParaRPr>
          </a:p>
          <a:p>
            <a:pPr>
              <a:buFontTx/>
              <a:buChar char="•"/>
            </a:pPr>
            <a:endParaRPr lang="en-US" sz="1600" dirty="0">
              <a:latin typeface="Arial Black" pitchFamily="34" charset="0"/>
            </a:endParaRPr>
          </a:p>
        </p:txBody>
      </p:sp>
    </p:spTree>
    <p:extLst>
      <p:ext uri="{BB962C8B-B14F-4D97-AF65-F5344CB8AC3E}">
        <p14:creationId xmlns:p14="http://schemas.microsoft.com/office/powerpoint/2010/main" val="53675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2286000" y="335846"/>
            <a:ext cx="5486400" cy="584775"/>
          </a:xfrm>
          <a:prstGeom prst="rect">
            <a:avLst/>
          </a:prstGeom>
        </p:spPr>
        <p:txBody>
          <a:bodyPr wrap="square">
            <a:spAutoFit/>
          </a:bodyPr>
          <a:lstStyle/>
          <a:p>
            <a:pPr algn="ctr"/>
            <a:r>
              <a:rPr lang="en-US" sz="3200" dirty="0" smtClean="0">
                <a:solidFill>
                  <a:schemeClr val="accent3">
                    <a:lumMod val="50000"/>
                  </a:schemeClr>
                </a:solidFill>
              </a:rPr>
              <a:t>Historical Forecast Accuracy</a:t>
            </a:r>
            <a:endParaRPr lang="en-US" sz="3200" dirty="0">
              <a:solidFill>
                <a:schemeClr val="accent3">
                  <a:lumMod val="50000"/>
                </a:schemeClr>
              </a:solidFill>
            </a:endParaRPr>
          </a:p>
        </p:txBody>
      </p:sp>
      <p:sp>
        <p:nvSpPr>
          <p:cNvPr id="5" name="Text Box 3"/>
          <p:cNvSpPr txBox="1">
            <a:spLocks noChangeArrowheads="1"/>
          </p:cNvSpPr>
          <p:nvPr/>
        </p:nvSpPr>
        <p:spPr bwMode="auto">
          <a:xfrm>
            <a:off x="121693" y="941092"/>
            <a:ext cx="345970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ODOT has updated its project forecasting tracking system to archive relevant information to make accuracy tracking easier in the future</a:t>
            </a:r>
          </a:p>
          <a:p>
            <a:pPr>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Could reconsider the “no decline” policy (probably won’t)</a:t>
            </a:r>
          </a:p>
          <a:p>
            <a:pPr>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Additional training and other process changes as detailed in other initiatives to follow</a:t>
            </a:r>
            <a:endParaRPr lang="en-US" sz="1600" dirty="0">
              <a:latin typeface="Arial Black"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069" y="1073143"/>
            <a:ext cx="5353050" cy="551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91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990600" y="335846"/>
            <a:ext cx="7010400" cy="584775"/>
          </a:xfrm>
          <a:prstGeom prst="rect">
            <a:avLst/>
          </a:prstGeom>
        </p:spPr>
        <p:txBody>
          <a:bodyPr wrap="square">
            <a:spAutoFit/>
          </a:bodyPr>
          <a:lstStyle/>
          <a:p>
            <a:pPr algn="ctr"/>
            <a:r>
              <a:rPr lang="en-US" sz="3200" dirty="0" smtClean="0">
                <a:solidFill>
                  <a:schemeClr val="accent3">
                    <a:lumMod val="50000"/>
                  </a:schemeClr>
                </a:solidFill>
              </a:rPr>
              <a:t>Automated Forecasting Tool: SHIFT</a:t>
            </a:r>
            <a:endParaRPr lang="en-US" sz="3200" dirty="0">
              <a:solidFill>
                <a:schemeClr val="accent3">
                  <a:lumMod val="50000"/>
                </a:schemeClr>
              </a:solidFill>
            </a:endParaRPr>
          </a:p>
        </p:txBody>
      </p:sp>
      <p:sp>
        <p:nvSpPr>
          <p:cNvPr id="5" name="Text Box 3"/>
          <p:cNvSpPr txBox="1">
            <a:spLocks noChangeArrowheads="1"/>
          </p:cNvSpPr>
          <p:nvPr/>
        </p:nvSpPr>
        <p:spPr bwMode="auto">
          <a:xfrm>
            <a:off x="152400" y="1371600"/>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Automated </a:t>
            </a:r>
            <a:r>
              <a:rPr lang="en-US" sz="2000" dirty="0">
                <a:solidFill>
                  <a:schemeClr val="accent3">
                    <a:lumMod val="50000"/>
                  </a:schemeClr>
                </a:solidFill>
                <a:latin typeface="+mn-lt"/>
              </a:rPr>
              <a:t>f</a:t>
            </a:r>
            <a:r>
              <a:rPr lang="en-US" sz="2000" dirty="0" smtClean="0">
                <a:solidFill>
                  <a:schemeClr val="accent3">
                    <a:lumMod val="50000"/>
                  </a:schemeClr>
                </a:solidFill>
                <a:latin typeface="+mn-lt"/>
              </a:rPr>
              <a:t>orecasting tool </a:t>
            </a:r>
            <a:r>
              <a:rPr lang="en-US" sz="2000" dirty="0" smtClean="0">
                <a:solidFill>
                  <a:schemeClr val="accent3">
                    <a:lumMod val="50000"/>
                  </a:schemeClr>
                </a:solidFill>
                <a:latin typeface="+mn-lt"/>
              </a:rPr>
              <a:t>for “low risk” projects called SHIFT (Simplified Highway Forecasting Tool)</a:t>
            </a:r>
          </a:p>
          <a:p>
            <a:pPr>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Process </a:t>
            </a:r>
            <a:r>
              <a:rPr lang="en-US" sz="2000" dirty="0" smtClean="0">
                <a:solidFill>
                  <a:schemeClr val="accent3">
                    <a:lumMod val="50000"/>
                  </a:schemeClr>
                </a:solidFill>
                <a:latin typeface="+mn-lt"/>
              </a:rPr>
              <a:t>has these steps</a:t>
            </a:r>
            <a:r>
              <a:rPr lang="en-US" sz="2000" dirty="0" smtClean="0">
                <a:solidFill>
                  <a:schemeClr val="accent3">
                    <a:lumMod val="50000"/>
                  </a:schemeClr>
                </a:solidFill>
                <a:latin typeface="+mn-lt"/>
              </a:rPr>
              <a:t>:</a:t>
            </a:r>
          </a:p>
          <a:p>
            <a:pPr lvl="1">
              <a:buFontTx/>
              <a:buChar char="•"/>
            </a:pPr>
            <a:r>
              <a:rPr lang="en-US" sz="2000" dirty="0" smtClean="0">
                <a:solidFill>
                  <a:schemeClr val="accent3">
                    <a:lumMod val="50000"/>
                  </a:schemeClr>
                </a:solidFill>
                <a:latin typeface="+mn-lt"/>
              </a:rPr>
              <a:t>Regression analysis of ODOT historical count database</a:t>
            </a:r>
          </a:p>
          <a:p>
            <a:pPr lvl="1">
              <a:buFontTx/>
              <a:buChar char="•"/>
            </a:pPr>
            <a:r>
              <a:rPr lang="en-US" sz="2000" dirty="0" smtClean="0">
                <a:solidFill>
                  <a:schemeClr val="accent3">
                    <a:lumMod val="50000"/>
                  </a:schemeClr>
                </a:solidFill>
                <a:latin typeface="+mn-lt"/>
              </a:rPr>
              <a:t>Bulk NCHRP 255 adjustment of  statewide model of record results</a:t>
            </a:r>
          </a:p>
          <a:p>
            <a:pPr lvl="1">
              <a:buFontTx/>
              <a:buChar char="•"/>
            </a:pPr>
            <a:r>
              <a:rPr lang="en-US" sz="2000" dirty="0" smtClean="0">
                <a:solidFill>
                  <a:schemeClr val="accent3">
                    <a:lumMod val="50000"/>
                  </a:schemeClr>
                </a:solidFill>
                <a:latin typeface="+mn-lt"/>
              </a:rPr>
              <a:t>Combining of these two sources</a:t>
            </a:r>
          </a:p>
          <a:p>
            <a:pPr lvl="1">
              <a:buFontTx/>
              <a:buChar char="•"/>
            </a:pPr>
            <a:r>
              <a:rPr lang="en-US" sz="2000" dirty="0" smtClean="0">
                <a:solidFill>
                  <a:schemeClr val="accent3">
                    <a:lumMod val="50000"/>
                  </a:schemeClr>
                </a:solidFill>
                <a:latin typeface="+mn-lt"/>
              </a:rPr>
              <a:t>Development of design hour parameters (K, D, T)</a:t>
            </a:r>
          </a:p>
          <a:p>
            <a:pPr lvl="1">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Access </a:t>
            </a:r>
            <a:r>
              <a:rPr lang="en-US" sz="2000" dirty="0" smtClean="0">
                <a:solidFill>
                  <a:schemeClr val="accent3">
                    <a:lumMod val="50000"/>
                  </a:schemeClr>
                </a:solidFill>
                <a:latin typeface="+mn-lt"/>
              </a:rPr>
              <a:t>database macro provides user interface</a:t>
            </a:r>
            <a:endParaRPr lang="en-US" sz="2000" dirty="0" smtClean="0">
              <a:solidFill>
                <a:schemeClr val="accent3">
                  <a:lumMod val="50000"/>
                </a:schemeClr>
              </a:solidFill>
              <a:latin typeface="+mn-lt"/>
            </a:endParaRPr>
          </a:p>
          <a:p>
            <a:pPr>
              <a:buFontTx/>
              <a:buChar char="•"/>
            </a:pPr>
            <a:endParaRPr lang="en-US" sz="2000" dirty="0">
              <a:solidFill>
                <a:schemeClr val="accent3">
                  <a:lumMod val="50000"/>
                </a:schemeClr>
              </a:solidFill>
              <a:latin typeface="+mn-lt"/>
            </a:endParaRPr>
          </a:p>
          <a:p>
            <a:pPr>
              <a:buFontTx/>
              <a:buChar char="•"/>
            </a:pPr>
            <a:r>
              <a:rPr lang="en-US" sz="2000" dirty="0" smtClean="0">
                <a:solidFill>
                  <a:schemeClr val="accent3">
                    <a:lumMod val="50000"/>
                  </a:schemeClr>
                </a:solidFill>
                <a:latin typeface="+mn-lt"/>
              </a:rPr>
              <a:t>Database generated once a year from latest count/model data and also serves as basis of statewide congestion management process and other statewide planning analysis not requiring alternatives analysis (volumes are static)</a:t>
            </a:r>
            <a:endParaRPr lang="en-US" sz="2000" dirty="0">
              <a:solidFill>
                <a:schemeClr val="accent3">
                  <a:lumMod val="50000"/>
                </a:schemeClr>
              </a:solidFill>
              <a:latin typeface="+mn-lt"/>
            </a:endParaRPr>
          </a:p>
          <a:p>
            <a:pPr>
              <a:buFontTx/>
              <a:buChar char="•"/>
            </a:pPr>
            <a:endParaRPr lang="en-US" sz="1600" dirty="0">
              <a:latin typeface="Arial Black" pitchFamily="34" charset="0"/>
            </a:endParaRPr>
          </a:p>
          <a:p>
            <a:pPr>
              <a:buFontTx/>
              <a:buChar char="•"/>
            </a:pPr>
            <a:endParaRPr lang="en-US" sz="1600" dirty="0">
              <a:latin typeface="Arial Black" pitchFamily="34" charset="0"/>
            </a:endParaRPr>
          </a:p>
        </p:txBody>
      </p:sp>
    </p:spTree>
    <p:extLst>
      <p:ext uri="{BB962C8B-B14F-4D97-AF65-F5344CB8AC3E}">
        <p14:creationId xmlns:p14="http://schemas.microsoft.com/office/powerpoint/2010/main" val="238303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5562" y="1066800"/>
            <a:ext cx="7056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marL="0" lvl="1" indent="0"/>
            <a:r>
              <a:rPr lang="en-US" sz="2400" dirty="0">
                <a:solidFill>
                  <a:schemeClr val="accent3">
                    <a:lumMod val="50000"/>
                  </a:schemeClr>
                </a:solidFill>
                <a:latin typeface="+mn-lt"/>
              </a:rPr>
              <a:t>Regression analysis of ODOT historical count database</a:t>
            </a:r>
          </a:p>
        </p:txBody>
      </p:sp>
      <p:sp>
        <p:nvSpPr>
          <p:cNvPr id="5" name="Text Box 3"/>
          <p:cNvSpPr txBox="1">
            <a:spLocks noChangeArrowheads="1"/>
          </p:cNvSpPr>
          <p:nvPr/>
        </p:nvSpPr>
        <p:spPr bwMode="auto">
          <a:xfrm>
            <a:off x="152400" y="1752600"/>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85725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buFontTx/>
              <a:buChar char="•"/>
            </a:pPr>
            <a:r>
              <a:rPr lang="en-US" sz="2000" dirty="0" smtClean="0">
                <a:solidFill>
                  <a:schemeClr val="accent3">
                    <a:lumMod val="50000"/>
                  </a:schemeClr>
                </a:solidFill>
                <a:latin typeface="+mn-lt"/>
              </a:rPr>
              <a:t>For each traffic count segment</a:t>
            </a:r>
            <a:r>
              <a:rPr lang="en-US" sz="2000" dirty="0">
                <a:solidFill>
                  <a:schemeClr val="accent3">
                    <a:lumMod val="50000"/>
                  </a:schemeClr>
                </a:solidFill>
                <a:latin typeface="+mn-lt"/>
              </a:rPr>
              <a:t>, a </a:t>
            </a:r>
            <a:r>
              <a:rPr lang="en-US" sz="2000" dirty="0" smtClean="0">
                <a:solidFill>
                  <a:schemeClr val="accent3">
                    <a:lumMod val="50000"/>
                  </a:schemeClr>
                </a:solidFill>
                <a:latin typeface="+mn-lt"/>
              </a:rPr>
              <a:t>regression equation </a:t>
            </a:r>
            <a:r>
              <a:rPr lang="en-US" sz="2000" dirty="0">
                <a:solidFill>
                  <a:schemeClr val="accent3">
                    <a:lumMod val="50000"/>
                  </a:schemeClr>
                </a:solidFill>
                <a:latin typeface="+mn-lt"/>
              </a:rPr>
              <a:t>is </a:t>
            </a:r>
            <a:r>
              <a:rPr lang="en-US" sz="2000" dirty="0" smtClean="0">
                <a:solidFill>
                  <a:schemeClr val="accent3">
                    <a:lumMod val="50000"/>
                  </a:schemeClr>
                </a:solidFill>
                <a:latin typeface="+mn-lt"/>
              </a:rPr>
              <a:t>fit through historic counts </a:t>
            </a:r>
            <a:r>
              <a:rPr lang="en-US" sz="2000" dirty="0">
                <a:solidFill>
                  <a:schemeClr val="accent3">
                    <a:lumMod val="50000"/>
                  </a:schemeClr>
                </a:solidFill>
                <a:latin typeface="+mn-lt"/>
              </a:rPr>
              <a:t>and a </a:t>
            </a:r>
            <a:r>
              <a:rPr lang="en-US" sz="2000" dirty="0" smtClean="0">
                <a:solidFill>
                  <a:schemeClr val="accent3">
                    <a:lumMod val="50000"/>
                  </a:schemeClr>
                </a:solidFill>
                <a:latin typeface="+mn-lt"/>
              </a:rPr>
              <a:t>forecast volume </a:t>
            </a:r>
            <a:r>
              <a:rPr lang="en-US" sz="2000" dirty="0">
                <a:solidFill>
                  <a:schemeClr val="accent3">
                    <a:lumMod val="50000"/>
                  </a:schemeClr>
                </a:solidFill>
                <a:latin typeface="+mn-lt"/>
              </a:rPr>
              <a:t>for the </a:t>
            </a:r>
            <a:r>
              <a:rPr lang="en-US" sz="2000" dirty="0" smtClean="0">
                <a:solidFill>
                  <a:schemeClr val="accent3">
                    <a:lumMod val="50000"/>
                  </a:schemeClr>
                </a:solidFill>
                <a:latin typeface="+mn-lt"/>
              </a:rPr>
              <a:t>model </a:t>
            </a:r>
            <a:r>
              <a:rPr lang="en-US" sz="2000" dirty="0">
                <a:solidFill>
                  <a:schemeClr val="accent3">
                    <a:lumMod val="50000"/>
                  </a:schemeClr>
                </a:solidFill>
                <a:latin typeface="+mn-lt"/>
              </a:rPr>
              <a:t>f</a:t>
            </a:r>
            <a:r>
              <a:rPr lang="en-US" sz="2000" dirty="0" smtClean="0">
                <a:solidFill>
                  <a:schemeClr val="accent3">
                    <a:lumMod val="50000"/>
                  </a:schemeClr>
                </a:solidFill>
                <a:latin typeface="+mn-lt"/>
              </a:rPr>
              <a:t>orecast year </a:t>
            </a:r>
            <a:r>
              <a:rPr lang="en-US" sz="2000" dirty="0">
                <a:solidFill>
                  <a:schemeClr val="accent3">
                    <a:lumMod val="50000"/>
                  </a:schemeClr>
                </a:solidFill>
                <a:latin typeface="+mn-lt"/>
              </a:rPr>
              <a:t>is </a:t>
            </a:r>
            <a:r>
              <a:rPr lang="en-US" sz="2000" dirty="0" smtClean="0">
                <a:solidFill>
                  <a:schemeClr val="accent3">
                    <a:lumMod val="50000"/>
                  </a:schemeClr>
                </a:solidFill>
                <a:latin typeface="+mn-lt"/>
              </a:rPr>
              <a:t>determined </a:t>
            </a:r>
            <a:r>
              <a:rPr lang="en-US" sz="2000" dirty="0">
                <a:solidFill>
                  <a:schemeClr val="accent3">
                    <a:lumMod val="50000"/>
                  </a:schemeClr>
                </a:solidFill>
                <a:latin typeface="+mn-lt"/>
              </a:rPr>
              <a:t>using 6 </a:t>
            </a:r>
            <a:r>
              <a:rPr lang="en-US" sz="2000" dirty="0" smtClean="0">
                <a:solidFill>
                  <a:schemeClr val="accent3">
                    <a:lumMod val="50000"/>
                  </a:schemeClr>
                </a:solidFill>
                <a:latin typeface="+mn-lt"/>
              </a:rPr>
              <a:t>methods</a:t>
            </a:r>
            <a:endParaRPr lang="en-US" sz="2000" dirty="0">
              <a:solidFill>
                <a:schemeClr val="accent3">
                  <a:lumMod val="50000"/>
                </a:schemeClr>
              </a:solidFill>
              <a:latin typeface="+mn-lt"/>
            </a:endParaRPr>
          </a:p>
          <a:p>
            <a:pPr lvl="2"/>
            <a:r>
              <a:rPr lang="en-US" sz="2000" dirty="0">
                <a:solidFill>
                  <a:schemeClr val="accent3">
                    <a:lumMod val="50000"/>
                  </a:schemeClr>
                </a:solidFill>
                <a:latin typeface="+mn-lt"/>
              </a:rPr>
              <a:t>1.Use all counts </a:t>
            </a:r>
          </a:p>
          <a:p>
            <a:pPr lvl="2"/>
            <a:r>
              <a:rPr lang="en-US" sz="2000" dirty="0" smtClean="0">
                <a:solidFill>
                  <a:schemeClr val="accent3">
                    <a:lumMod val="50000"/>
                  </a:schemeClr>
                </a:solidFill>
                <a:latin typeface="+mn-lt"/>
              </a:rPr>
              <a:t>2.Drop count with highest </a:t>
            </a:r>
            <a:r>
              <a:rPr lang="en-US" sz="2000" dirty="0">
                <a:solidFill>
                  <a:schemeClr val="accent3">
                    <a:lumMod val="50000"/>
                  </a:schemeClr>
                </a:solidFill>
                <a:latin typeface="+mn-lt"/>
              </a:rPr>
              <a:t>residual</a:t>
            </a:r>
          </a:p>
          <a:p>
            <a:pPr lvl="2"/>
            <a:r>
              <a:rPr lang="en-US" sz="2000" dirty="0">
                <a:solidFill>
                  <a:schemeClr val="accent3">
                    <a:lumMod val="50000"/>
                  </a:schemeClr>
                </a:solidFill>
                <a:latin typeface="+mn-lt"/>
              </a:rPr>
              <a:t>3.Drop </a:t>
            </a:r>
            <a:r>
              <a:rPr lang="en-US" sz="2000" dirty="0" smtClean="0">
                <a:solidFill>
                  <a:schemeClr val="accent3">
                    <a:lumMod val="50000"/>
                  </a:schemeClr>
                </a:solidFill>
                <a:latin typeface="+mn-lt"/>
              </a:rPr>
              <a:t>oldest count</a:t>
            </a:r>
            <a:endParaRPr lang="en-US" sz="2000" dirty="0">
              <a:solidFill>
                <a:schemeClr val="accent3">
                  <a:lumMod val="50000"/>
                </a:schemeClr>
              </a:solidFill>
              <a:latin typeface="+mn-lt"/>
            </a:endParaRPr>
          </a:p>
          <a:p>
            <a:pPr lvl="2"/>
            <a:r>
              <a:rPr lang="en-US" sz="2000" dirty="0">
                <a:solidFill>
                  <a:schemeClr val="accent3">
                    <a:lumMod val="50000"/>
                  </a:schemeClr>
                </a:solidFill>
                <a:latin typeface="+mn-lt"/>
              </a:rPr>
              <a:t>4.As 3 AND drop highest </a:t>
            </a:r>
            <a:r>
              <a:rPr lang="en-US" sz="2000" dirty="0" smtClean="0">
                <a:solidFill>
                  <a:schemeClr val="accent3">
                    <a:lumMod val="50000"/>
                  </a:schemeClr>
                </a:solidFill>
                <a:latin typeface="+mn-lt"/>
              </a:rPr>
              <a:t>residual count</a:t>
            </a:r>
            <a:endParaRPr lang="en-US" sz="2000" dirty="0">
              <a:solidFill>
                <a:schemeClr val="accent3">
                  <a:lumMod val="50000"/>
                </a:schemeClr>
              </a:solidFill>
              <a:latin typeface="+mn-lt"/>
            </a:endParaRPr>
          </a:p>
          <a:p>
            <a:pPr lvl="2"/>
            <a:r>
              <a:rPr lang="en-US" sz="2000" dirty="0">
                <a:solidFill>
                  <a:schemeClr val="accent3">
                    <a:lumMod val="50000"/>
                  </a:schemeClr>
                </a:solidFill>
                <a:latin typeface="+mn-lt"/>
              </a:rPr>
              <a:t>5.Drop 2 </a:t>
            </a:r>
            <a:r>
              <a:rPr lang="en-US" sz="2000" dirty="0" smtClean="0">
                <a:solidFill>
                  <a:schemeClr val="accent3">
                    <a:lumMod val="50000"/>
                  </a:schemeClr>
                </a:solidFill>
                <a:latin typeface="+mn-lt"/>
              </a:rPr>
              <a:t>oldest counts</a:t>
            </a:r>
            <a:endParaRPr lang="en-US" sz="2000" dirty="0">
              <a:solidFill>
                <a:schemeClr val="accent3">
                  <a:lumMod val="50000"/>
                </a:schemeClr>
              </a:solidFill>
              <a:latin typeface="+mn-lt"/>
            </a:endParaRPr>
          </a:p>
          <a:p>
            <a:pPr lvl="2"/>
            <a:r>
              <a:rPr lang="en-US" sz="2000" dirty="0">
                <a:solidFill>
                  <a:schemeClr val="accent3">
                    <a:lumMod val="50000"/>
                  </a:schemeClr>
                </a:solidFill>
                <a:latin typeface="+mn-lt"/>
              </a:rPr>
              <a:t>6.As 5 AND drop highest </a:t>
            </a:r>
            <a:r>
              <a:rPr lang="en-US" sz="2000" dirty="0" smtClean="0">
                <a:solidFill>
                  <a:schemeClr val="accent3">
                    <a:lumMod val="50000"/>
                  </a:schemeClr>
                </a:solidFill>
                <a:latin typeface="+mn-lt"/>
              </a:rPr>
              <a:t>residual count</a:t>
            </a:r>
          </a:p>
          <a:p>
            <a:pPr lvl="2"/>
            <a:endParaRPr lang="en-US" sz="2000" dirty="0">
              <a:solidFill>
                <a:schemeClr val="accent3">
                  <a:lumMod val="50000"/>
                </a:schemeClr>
              </a:solidFill>
              <a:latin typeface="+mn-lt"/>
            </a:endParaRPr>
          </a:p>
          <a:p>
            <a:pPr marL="342900" indent="-342900">
              <a:buFont typeface="Arial" pitchFamily="34" charset="0"/>
              <a:buChar char="•"/>
            </a:pPr>
            <a:r>
              <a:rPr lang="en-US" sz="2000" dirty="0" smtClean="0">
                <a:solidFill>
                  <a:schemeClr val="accent3">
                    <a:lumMod val="50000"/>
                  </a:schemeClr>
                </a:solidFill>
                <a:latin typeface="+mn-lt"/>
              </a:rPr>
              <a:t>This vaguely </a:t>
            </a:r>
            <a:r>
              <a:rPr lang="en-US" sz="2000" dirty="0">
                <a:solidFill>
                  <a:schemeClr val="accent3">
                    <a:lumMod val="50000"/>
                  </a:schemeClr>
                </a:solidFill>
                <a:latin typeface="+mn-lt"/>
              </a:rPr>
              <a:t>m</a:t>
            </a:r>
            <a:r>
              <a:rPr lang="en-US" sz="2000" dirty="0" smtClean="0">
                <a:solidFill>
                  <a:schemeClr val="accent3">
                    <a:lumMod val="50000"/>
                  </a:schemeClr>
                </a:solidFill>
                <a:latin typeface="+mn-lt"/>
              </a:rPr>
              <a:t>irrors the sorts of things analysts end up doing when producing forecasts manually</a:t>
            </a:r>
            <a:endParaRPr lang="en-US" sz="2000" dirty="0">
              <a:solidFill>
                <a:schemeClr val="accent3">
                  <a:lumMod val="50000"/>
                </a:schemeClr>
              </a:solidFill>
              <a:latin typeface="+mn-lt"/>
            </a:endParaRPr>
          </a:p>
          <a:p>
            <a:endParaRPr lang="en-US" sz="2000" dirty="0">
              <a:solidFill>
                <a:schemeClr val="accent3">
                  <a:lumMod val="50000"/>
                </a:schemeClr>
              </a:solidFill>
              <a:latin typeface="+mn-lt"/>
            </a:endParaRPr>
          </a:p>
        </p:txBody>
      </p:sp>
      <p:sp>
        <p:nvSpPr>
          <p:cNvPr id="7" name="Rectangle 6"/>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SHIFT Methodology</a:t>
            </a:r>
            <a:endParaRPr lang="en-US" sz="3200" dirty="0">
              <a:solidFill>
                <a:schemeClr val="accent3">
                  <a:lumMod val="50000"/>
                </a:schemeClr>
              </a:solidFill>
            </a:endParaRPr>
          </a:p>
        </p:txBody>
      </p:sp>
    </p:spTree>
    <p:extLst>
      <p:ext uri="{BB962C8B-B14F-4D97-AF65-F5344CB8AC3E}">
        <p14:creationId xmlns:p14="http://schemas.microsoft.com/office/powerpoint/2010/main" val="292592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40000">
              <a:schemeClr val="bg2">
                <a:tint val="45000"/>
                <a:shade val="99000"/>
                <a:satMod val="350000"/>
              </a:schemeClr>
            </a:gs>
            <a:gs pos="100000">
              <a:srgbClr val="92D05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Rectangle 2"/>
          <p:cNvSpPr/>
          <p:nvPr/>
        </p:nvSpPr>
        <p:spPr>
          <a:xfrm>
            <a:off x="142875" y="4791075"/>
            <a:ext cx="3810000" cy="1015663"/>
          </a:xfrm>
          <a:prstGeom prst="rect">
            <a:avLst/>
          </a:prstGeom>
        </p:spPr>
        <p:txBody>
          <a:bodyPr wrap="square">
            <a:spAutoFit/>
          </a:bodyPr>
          <a:lstStyle/>
          <a:p>
            <a:r>
              <a:rPr lang="en-US" sz="2000" dirty="0" smtClean="0">
                <a:solidFill>
                  <a:schemeClr val="accent3">
                    <a:lumMod val="50000"/>
                  </a:schemeClr>
                </a:solidFill>
              </a:rPr>
              <a:t>Well behaved trend gives tight pattern regardless of points chosen</a:t>
            </a:r>
            <a:endParaRPr lang="en-US" sz="2000" dirty="0">
              <a:solidFill>
                <a:schemeClr val="accent3">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904189017"/>
              </p:ext>
            </p:extLst>
          </p:nvPr>
        </p:nvGraphicFramePr>
        <p:xfrm>
          <a:off x="133350" y="1752600"/>
          <a:ext cx="4572000" cy="2933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312700040"/>
              </p:ext>
            </p:extLst>
          </p:nvPr>
        </p:nvGraphicFramePr>
        <p:xfrm>
          <a:off x="4552950" y="3162300"/>
          <a:ext cx="4572000" cy="29337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86000" y="335846"/>
            <a:ext cx="4572000" cy="584775"/>
          </a:xfrm>
          <a:prstGeom prst="rect">
            <a:avLst/>
          </a:prstGeom>
        </p:spPr>
        <p:txBody>
          <a:bodyPr>
            <a:spAutoFit/>
          </a:bodyPr>
          <a:lstStyle/>
          <a:p>
            <a:pPr algn="ctr"/>
            <a:r>
              <a:rPr lang="en-US" sz="3200" dirty="0" smtClean="0">
                <a:solidFill>
                  <a:schemeClr val="accent3">
                    <a:lumMod val="50000"/>
                  </a:schemeClr>
                </a:solidFill>
              </a:rPr>
              <a:t>SHIFT Methodology</a:t>
            </a:r>
            <a:endParaRPr lang="en-US" sz="3200" dirty="0">
              <a:solidFill>
                <a:schemeClr val="accent3">
                  <a:lumMod val="50000"/>
                </a:schemeClr>
              </a:solidFill>
            </a:endParaRPr>
          </a:p>
        </p:txBody>
      </p:sp>
      <p:sp>
        <p:nvSpPr>
          <p:cNvPr id="6" name="Rectangle 5"/>
          <p:cNvSpPr/>
          <p:nvPr/>
        </p:nvSpPr>
        <p:spPr>
          <a:xfrm>
            <a:off x="4572000" y="6096000"/>
            <a:ext cx="3810000" cy="707886"/>
          </a:xfrm>
          <a:prstGeom prst="rect">
            <a:avLst/>
          </a:prstGeom>
        </p:spPr>
        <p:txBody>
          <a:bodyPr wrap="square">
            <a:spAutoFit/>
          </a:bodyPr>
          <a:lstStyle/>
          <a:p>
            <a:r>
              <a:rPr lang="en-US" sz="2000" dirty="0" smtClean="0">
                <a:solidFill>
                  <a:schemeClr val="accent3">
                    <a:lumMod val="50000"/>
                  </a:schemeClr>
                </a:solidFill>
              </a:rPr>
              <a:t>Other trends can produce quite disparate results</a:t>
            </a:r>
            <a:endParaRPr lang="en-US" sz="2000" dirty="0">
              <a:solidFill>
                <a:schemeClr val="accent3">
                  <a:lumMod val="50000"/>
                </a:schemeClr>
              </a:solidFill>
            </a:endParaRPr>
          </a:p>
        </p:txBody>
      </p:sp>
    </p:spTree>
    <p:extLst>
      <p:ext uri="{BB962C8B-B14F-4D97-AF65-F5344CB8AC3E}">
        <p14:creationId xmlns:p14="http://schemas.microsoft.com/office/powerpoint/2010/main" val="1403676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2724</TotalTime>
  <Words>3010</Words>
  <Application>Microsoft Office PowerPoint</Application>
  <PresentationFormat>On-screen Show (4:3)</PresentationFormat>
  <Paragraphs>379</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Giaimo</dc:creator>
  <cp:lastModifiedBy>Greg Giaimo</cp:lastModifiedBy>
  <cp:revision>150</cp:revision>
  <dcterms:created xsi:type="dcterms:W3CDTF">2006-08-16T00:00:00Z</dcterms:created>
  <dcterms:modified xsi:type="dcterms:W3CDTF">2013-04-23T18:52:40Z</dcterms:modified>
</cp:coreProperties>
</file>