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54" r:id="rId5"/>
  </p:sldMasterIdLst>
  <p:notesMasterIdLst>
    <p:notesMasterId r:id="rId30"/>
  </p:notesMasterIdLst>
  <p:sldIdLst>
    <p:sldId id="268" r:id="rId6"/>
    <p:sldId id="271" r:id="rId7"/>
    <p:sldId id="274" r:id="rId8"/>
    <p:sldId id="275" r:id="rId9"/>
    <p:sldId id="313" r:id="rId10"/>
    <p:sldId id="280" r:id="rId11"/>
    <p:sldId id="319" r:id="rId12"/>
    <p:sldId id="321" r:id="rId13"/>
    <p:sldId id="320" r:id="rId14"/>
    <p:sldId id="317" r:id="rId15"/>
    <p:sldId id="281" r:id="rId16"/>
    <p:sldId id="289" r:id="rId17"/>
    <p:sldId id="300" r:id="rId18"/>
    <p:sldId id="301" r:id="rId19"/>
    <p:sldId id="302" r:id="rId20"/>
    <p:sldId id="304" r:id="rId21"/>
    <p:sldId id="305" r:id="rId22"/>
    <p:sldId id="282" r:id="rId23"/>
    <p:sldId id="315" r:id="rId24"/>
    <p:sldId id="316" r:id="rId25"/>
    <p:sldId id="283" r:id="rId26"/>
    <p:sldId id="285" r:id="rId27"/>
    <p:sldId id="286" r:id="rId28"/>
    <p:sldId id="284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14F"/>
    <a:srgbClr val="BC610D"/>
    <a:srgbClr val="808080"/>
    <a:srgbClr val="FF3300"/>
    <a:srgbClr val="FF9900"/>
    <a:srgbClr val="333333"/>
    <a:srgbClr val="000000"/>
    <a:srgbClr val="5C8093"/>
    <a:srgbClr val="3F7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78487" autoAdjust="0"/>
  </p:normalViewPr>
  <p:slideViewPr>
    <p:cSldViewPr>
      <p:cViewPr varScale="1">
        <p:scale>
          <a:sx n="74" d="100"/>
          <a:sy n="74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ckup%20Data\External\ASUTravelSurvey\Final_Report\Final_Frequenc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ackup%20Data\External\ASUTravelSurvey\Final_Report\Final_Frequenc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Student Trips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TripCharacteristics!$B$163</c:f>
              <c:strCache>
                <c:ptCount val="1"/>
                <c:pt idx="0">
                  <c:v>Undergraduate student (N=267397)</c:v>
                </c:pt>
              </c:strCache>
            </c:strRef>
          </c:tx>
          <c:marker>
            <c:symbol val="none"/>
          </c:marker>
          <c:cat>
            <c:numRef>
              <c:f>TripCharacteristics!$D$162:$AA$162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8.3333333333333315E-2</c:v>
                </c:pt>
                <c:pt idx="3">
                  <c:v>0.125</c:v>
                </c:pt>
                <c:pt idx="4">
                  <c:v>0.16666666666666696</c:v>
                </c:pt>
                <c:pt idx="5">
                  <c:v>0.20833333333333304</c:v>
                </c:pt>
                <c:pt idx="6">
                  <c:v>0.25</c:v>
                </c:pt>
                <c:pt idx="7">
                  <c:v>0.29166666666666707</c:v>
                </c:pt>
                <c:pt idx="8">
                  <c:v>0.33333333333333298</c:v>
                </c:pt>
                <c:pt idx="9">
                  <c:v>0.37500000000000006</c:v>
                </c:pt>
                <c:pt idx="10">
                  <c:v>0.41666666666666707</c:v>
                </c:pt>
                <c:pt idx="11">
                  <c:v>0.45833333333333293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0.58333333333333293</c:v>
                </c:pt>
                <c:pt idx="15">
                  <c:v>0.62500000000000011</c:v>
                </c:pt>
                <c:pt idx="16">
                  <c:v>0.66666666666666707</c:v>
                </c:pt>
                <c:pt idx="17">
                  <c:v>0.70833333333333304</c:v>
                </c:pt>
                <c:pt idx="18">
                  <c:v>0.75000000000000011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0.87500000000000011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TripCharacteristics!$D$164:$AA$164</c:f>
              <c:numCache>
                <c:formatCode>0.00%</c:formatCode>
                <c:ptCount val="24"/>
                <c:pt idx="0">
                  <c:v>1.2E-2</c:v>
                </c:pt>
                <c:pt idx="1">
                  <c:v>7.000000000000001E-3</c:v>
                </c:pt>
                <c:pt idx="2">
                  <c:v>7.000000000000001E-3</c:v>
                </c:pt>
                <c:pt idx="3">
                  <c:v>1.0000000000000002E-3</c:v>
                </c:pt>
                <c:pt idx="4">
                  <c:v>2.0000000000000005E-3</c:v>
                </c:pt>
                <c:pt idx="5">
                  <c:v>5.000000000000001E-3</c:v>
                </c:pt>
                <c:pt idx="6">
                  <c:v>1.4999999999999998E-2</c:v>
                </c:pt>
                <c:pt idx="7">
                  <c:v>3.500000000000001E-2</c:v>
                </c:pt>
                <c:pt idx="8">
                  <c:v>5.5000000000000007E-2</c:v>
                </c:pt>
                <c:pt idx="9">
                  <c:v>0.05</c:v>
                </c:pt>
                <c:pt idx="10">
                  <c:v>7.0000000000000021E-2</c:v>
                </c:pt>
                <c:pt idx="11">
                  <c:v>7.6999999999999999E-2</c:v>
                </c:pt>
                <c:pt idx="12">
                  <c:v>6.0000000000000005E-2</c:v>
                </c:pt>
                <c:pt idx="13">
                  <c:v>8.4000000000000019E-2</c:v>
                </c:pt>
                <c:pt idx="14">
                  <c:v>7.1999999999999995E-2</c:v>
                </c:pt>
                <c:pt idx="15">
                  <c:v>6.7000000000000004E-2</c:v>
                </c:pt>
                <c:pt idx="16">
                  <c:v>7.3999999999999996E-2</c:v>
                </c:pt>
                <c:pt idx="17">
                  <c:v>6.6000000000000003E-2</c:v>
                </c:pt>
                <c:pt idx="18">
                  <c:v>6.0000000000000005E-2</c:v>
                </c:pt>
                <c:pt idx="19">
                  <c:v>5.1999999999999998E-2</c:v>
                </c:pt>
                <c:pt idx="20">
                  <c:v>4.3999999999999997E-2</c:v>
                </c:pt>
                <c:pt idx="21">
                  <c:v>4.0000000000000008E-2</c:v>
                </c:pt>
                <c:pt idx="22">
                  <c:v>3.0000000000000002E-2</c:v>
                </c:pt>
                <c:pt idx="23">
                  <c:v>1.7000000000000001E-2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TripCharacteristics!$B$165</c:f>
              <c:strCache>
                <c:ptCount val="1"/>
                <c:pt idx="0">
                  <c:v>Graduate student (N=52910)</c:v>
                </c:pt>
              </c:strCache>
            </c:strRef>
          </c:tx>
          <c:marker>
            <c:symbol val="none"/>
          </c:marker>
          <c:cat>
            <c:numRef>
              <c:f>TripCharacteristics!$D$162:$AA$162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8.3333333333333315E-2</c:v>
                </c:pt>
                <c:pt idx="3">
                  <c:v>0.125</c:v>
                </c:pt>
                <c:pt idx="4">
                  <c:v>0.16666666666666696</c:v>
                </c:pt>
                <c:pt idx="5">
                  <c:v>0.20833333333333304</c:v>
                </c:pt>
                <c:pt idx="6">
                  <c:v>0.25</c:v>
                </c:pt>
                <c:pt idx="7">
                  <c:v>0.29166666666666707</c:v>
                </c:pt>
                <c:pt idx="8">
                  <c:v>0.33333333333333298</c:v>
                </c:pt>
                <c:pt idx="9">
                  <c:v>0.37500000000000006</c:v>
                </c:pt>
                <c:pt idx="10">
                  <c:v>0.41666666666666707</c:v>
                </c:pt>
                <c:pt idx="11">
                  <c:v>0.45833333333333293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0.58333333333333293</c:v>
                </c:pt>
                <c:pt idx="15">
                  <c:v>0.62500000000000011</c:v>
                </c:pt>
                <c:pt idx="16">
                  <c:v>0.66666666666666707</c:v>
                </c:pt>
                <c:pt idx="17">
                  <c:v>0.70833333333333304</c:v>
                </c:pt>
                <c:pt idx="18">
                  <c:v>0.75000000000000011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0.87500000000000011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TripCharacteristics!$D$166:$AA$166</c:f>
              <c:numCache>
                <c:formatCode>0.00%</c:formatCode>
                <c:ptCount val="24"/>
                <c:pt idx="0">
                  <c:v>5.000000000000001E-3</c:v>
                </c:pt>
                <c:pt idx="1">
                  <c:v>3.0000000000000005E-3</c:v>
                </c:pt>
                <c:pt idx="2">
                  <c:v>3.0000000000000005E-3</c:v>
                </c:pt>
                <c:pt idx="3">
                  <c:v>0</c:v>
                </c:pt>
                <c:pt idx="4">
                  <c:v>2.0000000000000005E-3</c:v>
                </c:pt>
                <c:pt idx="5">
                  <c:v>4.000000000000001E-3</c:v>
                </c:pt>
                <c:pt idx="6">
                  <c:v>2.8000000000000001E-2</c:v>
                </c:pt>
                <c:pt idx="7">
                  <c:v>6.2000000000000006E-2</c:v>
                </c:pt>
                <c:pt idx="8">
                  <c:v>6.1000000000000006E-2</c:v>
                </c:pt>
                <c:pt idx="9">
                  <c:v>4.8000000000000001E-2</c:v>
                </c:pt>
                <c:pt idx="10">
                  <c:v>4.8000000000000001E-2</c:v>
                </c:pt>
                <c:pt idx="11">
                  <c:v>5.3000000000000005E-2</c:v>
                </c:pt>
                <c:pt idx="12">
                  <c:v>6.3E-2</c:v>
                </c:pt>
                <c:pt idx="13">
                  <c:v>6.8000000000000019E-2</c:v>
                </c:pt>
                <c:pt idx="14">
                  <c:v>5.3999999999999999E-2</c:v>
                </c:pt>
                <c:pt idx="15">
                  <c:v>6.3E-2</c:v>
                </c:pt>
                <c:pt idx="16">
                  <c:v>8.3000000000000018E-2</c:v>
                </c:pt>
                <c:pt idx="17">
                  <c:v>9.5000000000000015E-2</c:v>
                </c:pt>
                <c:pt idx="18">
                  <c:v>6.7000000000000004E-2</c:v>
                </c:pt>
                <c:pt idx="19">
                  <c:v>5.7000000000000009E-2</c:v>
                </c:pt>
                <c:pt idx="20">
                  <c:v>5.7000000000000009E-2</c:v>
                </c:pt>
                <c:pt idx="21">
                  <c:v>4.3999999999999997E-2</c:v>
                </c:pt>
                <c:pt idx="22">
                  <c:v>2.4E-2</c:v>
                </c:pt>
                <c:pt idx="23">
                  <c:v>7.000000000000001E-3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93088"/>
        <c:axId val="75994624"/>
      </c:lineChart>
      <c:catAx>
        <c:axId val="7599308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994624"/>
        <c:crosses val="autoZero"/>
        <c:auto val="1"/>
        <c:lblAlgn val="ctr"/>
        <c:lblOffset val="100"/>
        <c:noMultiLvlLbl val="0"/>
      </c:catAx>
      <c:valAx>
        <c:axId val="75994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within Segment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9930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Employee Trips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TripCharacteristics!$B$167</c:f>
              <c:strCache>
                <c:ptCount val="1"/>
                <c:pt idx="0">
                  <c:v>Faculty (N=12606)</c:v>
                </c:pt>
              </c:strCache>
            </c:strRef>
          </c:tx>
          <c:marker>
            <c:symbol val="none"/>
          </c:marker>
          <c:cat>
            <c:numRef>
              <c:f>TripCharacteristics!$D$162:$AA$162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8.3333333333333315E-2</c:v>
                </c:pt>
                <c:pt idx="3">
                  <c:v>0.125</c:v>
                </c:pt>
                <c:pt idx="4">
                  <c:v>0.16666666666666696</c:v>
                </c:pt>
                <c:pt idx="5">
                  <c:v>0.20833333333333304</c:v>
                </c:pt>
                <c:pt idx="6">
                  <c:v>0.25</c:v>
                </c:pt>
                <c:pt idx="7">
                  <c:v>0.29166666666666707</c:v>
                </c:pt>
                <c:pt idx="8">
                  <c:v>0.33333333333333298</c:v>
                </c:pt>
                <c:pt idx="9">
                  <c:v>0.37500000000000006</c:v>
                </c:pt>
                <c:pt idx="10">
                  <c:v>0.41666666666666707</c:v>
                </c:pt>
                <c:pt idx="11">
                  <c:v>0.45833333333333293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0.58333333333333293</c:v>
                </c:pt>
                <c:pt idx="15">
                  <c:v>0.62500000000000011</c:v>
                </c:pt>
                <c:pt idx="16">
                  <c:v>0.66666666666666707</c:v>
                </c:pt>
                <c:pt idx="17">
                  <c:v>0.70833333333333304</c:v>
                </c:pt>
                <c:pt idx="18">
                  <c:v>0.75000000000000011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0.87500000000000011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TripCharacteristics!$D$168:$AA$168</c:f>
              <c:numCache>
                <c:formatCode>0.00%</c:formatCode>
                <c:ptCount val="24"/>
                <c:pt idx="0">
                  <c:v>0</c:v>
                </c:pt>
                <c:pt idx="1">
                  <c:v>1.0000000000000002E-3</c:v>
                </c:pt>
                <c:pt idx="2">
                  <c:v>0</c:v>
                </c:pt>
                <c:pt idx="3">
                  <c:v>0</c:v>
                </c:pt>
                <c:pt idx="4">
                  <c:v>1.0000000000000002E-3</c:v>
                </c:pt>
                <c:pt idx="5">
                  <c:v>6.000000000000001E-3</c:v>
                </c:pt>
                <c:pt idx="6">
                  <c:v>2.5000000000000001E-2</c:v>
                </c:pt>
                <c:pt idx="7">
                  <c:v>8.6000000000000021E-2</c:v>
                </c:pt>
                <c:pt idx="8">
                  <c:v>9.9000000000000019E-2</c:v>
                </c:pt>
                <c:pt idx="9">
                  <c:v>5.1000000000000004E-2</c:v>
                </c:pt>
                <c:pt idx="10">
                  <c:v>4.5999999999999999E-2</c:v>
                </c:pt>
                <c:pt idx="11">
                  <c:v>5.3999999999999999E-2</c:v>
                </c:pt>
                <c:pt idx="12">
                  <c:v>5.9000000000000004E-2</c:v>
                </c:pt>
                <c:pt idx="13">
                  <c:v>6.4000000000000015E-2</c:v>
                </c:pt>
                <c:pt idx="14">
                  <c:v>4.3999999999999997E-2</c:v>
                </c:pt>
                <c:pt idx="15">
                  <c:v>5.6000000000000001E-2</c:v>
                </c:pt>
                <c:pt idx="16">
                  <c:v>8.8000000000000023E-2</c:v>
                </c:pt>
                <c:pt idx="17">
                  <c:v>0.11899999999999998</c:v>
                </c:pt>
                <c:pt idx="18">
                  <c:v>8.1000000000000003E-2</c:v>
                </c:pt>
                <c:pt idx="19">
                  <c:v>5.6000000000000001E-2</c:v>
                </c:pt>
                <c:pt idx="20">
                  <c:v>2.7000000000000003E-2</c:v>
                </c:pt>
                <c:pt idx="21">
                  <c:v>2.3E-2</c:v>
                </c:pt>
                <c:pt idx="22">
                  <c:v>1.0000000000000002E-2</c:v>
                </c:pt>
                <c:pt idx="23">
                  <c:v>5.000000000000001E-3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TripCharacteristics!$B$169</c:f>
              <c:strCache>
                <c:ptCount val="1"/>
                <c:pt idx="0">
                  <c:v>Staff (N=27872)</c:v>
                </c:pt>
              </c:strCache>
            </c:strRef>
          </c:tx>
          <c:marker>
            <c:symbol val="none"/>
          </c:marker>
          <c:cat>
            <c:numRef>
              <c:f>TripCharacteristics!$D$162:$AA$162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8.3333333333333315E-2</c:v>
                </c:pt>
                <c:pt idx="3">
                  <c:v>0.125</c:v>
                </c:pt>
                <c:pt idx="4">
                  <c:v>0.16666666666666696</c:v>
                </c:pt>
                <c:pt idx="5">
                  <c:v>0.20833333333333304</c:v>
                </c:pt>
                <c:pt idx="6">
                  <c:v>0.25</c:v>
                </c:pt>
                <c:pt idx="7">
                  <c:v>0.29166666666666707</c:v>
                </c:pt>
                <c:pt idx="8">
                  <c:v>0.33333333333333298</c:v>
                </c:pt>
                <c:pt idx="9">
                  <c:v>0.37500000000000006</c:v>
                </c:pt>
                <c:pt idx="10">
                  <c:v>0.41666666666666707</c:v>
                </c:pt>
                <c:pt idx="11">
                  <c:v>0.45833333333333293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0.58333333333333293</c:v>
                </c:pt>
                <c:pt idx="15">
                  <c:v>0.62500000000000011</c:v>
                </c:pt>
                <c:pt idx="16">
                  <c:v>0.66666666666666707</c:v>
                </c:pt>
                <c:pt idx="17">
                  <c:v>0.70833333333333304</c:v>
                </c:pt>
                <c:pt idx="18">
                  <c:v>0.75000000000000011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0.87500000000000011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TripCharacteristics!$D$170:$AA$170</c:f>
              <c:numCache>
                <c:formatCode>0.00%</c:formatCode>
                <c:ptCount val="24"/>
                <c:pt idx="0">
                  <c:v>1.0000000000000002E-3</c:v>
                </c:pt>
                <c:pt idx="1">
                  <c:v>1.0000000000000002E-3</c:v>
                </c:pt>
                <c:pt idx="2">
                  <c:v>1.0000000000000002E-3</c:v>
                </c:pt>
                <c:pt idx="3">
                  <c:v>1.0000000000000002E-3</c:v>
                </c:pt>
                <c:pt idx="4">
                  <c:v>4.000000000000001E-3</c:v>
                </c:pt>
                <c:pt idx="5">
                  <c:v>1.4999999999999998E-2</c:v>
                </c:pt>
                <c:pt idx="6">
                  <c:v>0.05</c:v>
                </c:pt>
                <c:pt idx="7">
                  <c:v>0.13800000000000001</c:v>
                </c:pt>
                <c:pt idx="8">
                  <c:v>5.8000000000000003E-2</c:v>
                </c:pt>
                <c:pt idx="9">
                  <c:v>3.4000000000000002E-2</c:v>
                </c:pt>
                <c:pt idx="10">
                  <c:v>3.1000000000000003E-2</c:v>
                </c:pt>
                <c:pt idx="11">
                  <c:v>4.3999999999999997E-2</c:v>
                </c:pt>
                <c:pt idx="12">
                  <c:v>6.5000000000000002E-2</c:v>
                </c:pt>
                <c:pt idx="13">
                  <c:v>4.8000000000000001E-2</c:v>
                </c:pt>
                <c:pt idx="14">
                  <c:v>3.4000000000000002E-2</c:v>
                </c:pt>
                <c:pt idx="15">
                  <c:v>4.200000000000001E-2</c:v>
                </c:pt>
                <c:pt idx="16">
                  <c:v>7.3000000000000009E-2</c:v>
                </c:pt>
                <c:pt idx="17">
                  <c:v>0.14800000000000002</c:v>
                </c:pt>
                <c:pt idx="18">
                  <c:v>8.7000000000000022E-2</c:v>
                </c:pt>
                <c:pt idx="19">
                  <c:v>5.3000000000000005E-2</c:v>
                </c:pt>
                <c:pt idx="20">
                  <c:v>3.6999999999999998E-2</c:v>
                </c:pt>
                <c:pt idx="21">
                  <c:v>2.1999999999999999E-2</c:v>
                </c:pt>
                <c:pt idx="22">
                  <c:v>1.0000000000000002E-2</c:v>
                </c:pt>
                <c:pt idx="23">
                  <c:v>5.000000000000001E-3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24448"/>
        <c:axId val="76042624"/>
      </c:lineChart>
      <c:catAx>
        <c:axId val="76024448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042624"/>
        <c:crosses val="autoZero"/>
        <c:auto val="1"/>
        <c:lblAlgn val="ctr"/>
        <c:lblOffset val="100"/>
        <c:noMultiLvlLbl val="0"/>
      </c:catAx>
      <c:valAx>
        <c:axId val="76042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 within Segment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0244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B2711F2-5B13-474F-878B-554D5F9C1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8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Methodology presentation. Currently discussion with Ram Pendyala (and</a:t>
            </a:r>
            <a:r>
              <a:rPr lang="en-US" baseline="0" dirty="0" smtClean="0"/>
              <a:t> Chad?) about interest in future presentations on applications/results. Ram wants a “series” of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only a web-based</a:t>
            </a:r>
            <a:r>
              <a:rPr lang="en-US" baseline="0" dirty="0" smtClean="0"/>
              <a:t> instrument, but also a tablet/smartphone based instrument</a:t>
            </a:r>
          </a:p>
          <a:p>
            <a:endParaRPr lang="en-US" baseline="0" dirty="0" smtClean="0"/>
          </a:p>
          <a:p>
            <a:pPr lvl="2"/>
            <a:r>
              <a:rPr lang="en-US" dirty="0" smtClean="0"/>
              <a:t>Bulletin boards</a:t>
            </a:r>
          </a:p>
          <a:p>
            <a:pPr lvl="2"/>
            <a:r>
              <a:rPr lang="en-US" dirty="0" smtClean="0"/>
              <a:t>Write-ups in campus newspaper</a:t>
            </a:r>
          </a:p>
          <a:p>
            <a:pPr lvl="2"/>
            <a:r>
              <a:rPr lang="en-US" dirty="0" smtClean="0"/>
              <a:t>Leverage existing technology systems (e.g. </a:t>
            </a:r>
            <a:r>
              <a:rPr lang="en-US" dirty="0" err="1" smtClean="0"/>
              <a:t>MyASU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Other advertising (flyers,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 very accurate information about the geographic locations of respondents and their origins and destinations, it is possible to use the ASU travel survey data in an activity-based travel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microsimulation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model development context. The MAG activity-based travel demand model framework includes an ASU-specific model that requires the synthesis of the ASU student population in the region with the simulation of the students’ activity-travel patterns.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microsimulation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model that is specific to ASU is being estimated, calibrated, and validated using the data collected in the web-based survey.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Dixie State College</a:t>
            </a:r>
          </a:p>
          <a:p>
            <a:pPr lvl="1"/>
            <a:r>
              <a:rPr lang="en-US" dirty="0" smtClean="0"/>
              <a:t>LDS Business College</a:t>
            </a:r>
          </a:p>
          <a:p>
            <a:pPr lvl="1"/>
            <a:r>
              <a:rPr lang="en-US" dirty="0" smtClean="0"/>
              <a:t>Salt Lake Community College</a:t>
            </a:r>
          </a:p>
          <a:p>
            <a:pPr lvl="1"/>
            <a:r>
              <a:rPr lang="en-US" dirty="0" smtClean="0"/>
              <a:t>Utah State University</a:t>
            </a:r>
          </a:p>
          <a:p>
            <a:pPr lvl="1"/>
            <a:r>
              <a:rPr lang="en-US" dirty="0" smtClean="0"/>
              <a:t>Utah Valley University</a:t>
            </a:r>
          </a:p>
          <a:p>
            <a:pPr lvl="1"/>
            <a:r>
              <a:rPr lang="en-US" dirty="0" smtClean="0"/>
              <a:t>University of Utah</a:t>
            </a:r>
          </a:p>
          <a:p>
            <a:pPr lvl="1"/>
            <a:r>
              <a:rPr lang="en-US" dirty="0" smtClean="0"/>
              <a:t>Weber State University</a:t>
            </a:r>
          </a:p>
          <a:p>
            <a:pPr lvl="1"/>
            <a:r>
              <a:rPr lang="en-US" dirty="0" smtClean="0"/>
              <a:t>Westminster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5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7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advances in web-retrieval software and the technologically savvy nature of campus populations, data can be obtained in a relatively cost-effective manner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11F2-5B13-474F-878B-554D5F9C15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newton.rsginc.com/corp/marketing/Logos/RSG%20Logos/RSG03-logo_color.JP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0808" y="3443009"/>
            <a:ext cx="187085" cy="45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defTabSz="914501" eaLnBrk="0" hangingPunct="0">
              <a:defRPr/>
            </a:pPr>
            <a:endParaRPr lang="en-US" sz="2400" dirty="0">
              <a:ea typeface="+mn-ea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489" y="941295"/>
            <a:ext cx="3810000" cy="874059"/>
          </a:xfrm>
        </p:spPr>
        <p:txBody>
          <a:bodyPr tIns="0" anchor="t"/>
          <a:lstStyle>
            <a:lvl1pPr>
              <a:defRPr sz="2200"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489" y="1815354"/>
            <a:ext cx="3810000" cy="806824"/>
          </a:xfrm>
        </p:spPr>
        <p:txBody>
          <a:bodyPr lIns="0" t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267489" y="4572000"/>
            <a:ext cx="19050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April 1, 2011</a:t>
            </a: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267489" y="3885640"/>
            <a:ext cx="4114511" cy="61072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 b="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z="2000" dirty="0" smtClean="0"/>
              <a:t>Prepared for:</a:t>
            </a:r>
          </a:p>
          <a:p>
            <a:pPr>
              <a:defRPr/>
            </a:pPr>
            <a:r>
              <a:rPr lang="en-US" sz="2000" dirty="0" smtClean="0"/>
              <a:t>Client Name</a:t>
            </a:r>
            <a:endParaRPr lang="en-US" sz="2000" dirty="0"/>
          </a:p>
        </p:txBody>
      </p:sp>
      <p:pic>
        <p:nvPicPr>
          <p:cNvPr id="1026" name="Picture 2" descr="Pictur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5" y="979361"/>
            <a:ext cx="3017520" cy="7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1482436" y="11430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1482436" y="25908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1482436" y="4038600"/>
            <a:ext cx="4336473" cy="14478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enter category </a:t>
            </a:r>
            <a:r>
              <a:rPr lang="en-US" dirty="0" err="1" smtClean="0"/>
              <a:t>descripiton</a:t>
            </a:r>
            <a:endParaRPr lang="en-US" dirty="0" smtClean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1482436" y="5486400"/>
            <a:ext cx="4336473" cy="1219200"/>
          </a:xfrm>
          <a:ln w="19050">
            <a:noFill/>
          </a:ln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enter category description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6234546" y="1143000"/>
            <a:ext cx="2694709" cy="2667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8" name="Chart Placeholder 27"/>
          <p:cNvSpPr>
            <a:spLocks noGrp="1"/>
          </p:cNvSpPr>
          <p:nvPr>
            <p:ph type="chart" sz="quarter" idx="21"/>
          </p:nvPr>
        </p:nvSpPr>
        <p:spPr>
          <a:xfrm>
            <a:off x="6234546" y="3962400"/>
            <a:ext cx="2694709" cy="2667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415636" y="11430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415636" y="25908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24" hasCustomPrompt="1"/>
          </p:nvPr>
        </p:nvSpPr>
        <p:spPr>
          <a:xfrm>
            <a:off x="415636" y="4038600"/>
            <a:ext cx="1066800" cy="1447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5" hasCustomPrompt="1"/>
          </p:nvPr>
        </p:nvSpPr>
        <p:spPr>
          <a:xfrm>
            <a:off x="415636" y="5486400"/>
            <a:ext cx="10668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Category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415637" y="672354"/>
            <a:ext cx="8312727" cy="470647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89925" y="6324600"/>
            <a:ext cx="685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164705-44DA-4093-B71A-7A530A5A2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7D129-7F7D-4C10-9502-E9965673E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64705-44DA-4093-B71A-7A530A5A2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B2A0F8-EBEB-404A-BF71-840FBCDFF8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429000"/>
            <a:ext cx="4038600" cy="295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EC9C1B-98D7-4310-BB37-DB4DE72FC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B82183-8B01-4627-A3F9-1AABBF3A8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3FFCE-A11A-4234-B62D-1F0BDCC74B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B95ED7-30D8-43CF-80D7-1EDDC8124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5637" y="739588"/>
            <a:ext cx="8271163" cy="605118"/>
          </a:xfrm>
        </p:spPr>
        <p:txBody>
          <a:bodyPr/>
          <a:lstStyle>
            <a:lvl1pPr marL="287338" indent="-287338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415637" y="1411941"/>
            <a:ext cx="8312727" cy="49081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648" y="3888443"/>
            <a:ext cx="7065818" cy="120183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648" y="2564747"/>
            <a:ext cx="7065818" cy="132369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43" indent="0">
              <a:buNone/>
              <a:defRPr sz="1600"/>
            </a:lvl2pPr>
            <a:lvl3pPr marL="820487" indent="0">
              <a:buNone/>
              <a:defRPr sz="1400"/>
            </a:lvl3pPr>
            <a:lvl4pPr marL="1230730" indent="0">
              <a:buNone/>
              <a:defRPr sz="1300"/>
            </a:lvl4pPr>
            <a:lvl5pPr marL="1640973" indent="0">
              <a:buNone/>
              <a:defRPr sz="1300"/>
            </a:lvl5pPr>
            <a:lvl6pPr marL="2051216" indent="0">
              <a:buNone/>
              <a:defRPr sz="1300"/>
            </a:lvl6pPr>
            <a:lvl7pPr marL="2461461" indent="0">
              <a:buNone/>
              <a:defRPr sz="1300"/>
            </a:lvl7pPr>
            <a:lvl8pPr marL="2871703" indent="0">
              <a:buNone/>
              <a:defRPr sz="1300"/>
            </a:lvl8pPr>
            <a:lvl9pPr marL="328194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442364" y="1815352"/>
            <a:ext cx="2701636" cy="4356847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add graphic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15637" y="739588"/>
            <a:ext cx="8312727" cy="1008529"/>
          </a:xfrm>
        </p:spPr>
        <p:txBody>
          <a:bodyPr>
            <a:normAutofit/>
          </a:bodyPr>
          <a:lstStyle>
            <a:lvl1pPr marL="0" indent="0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15636" y="1815353"/>
            <a:ext cx="5818909" cy="437029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Summary + Call-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15636" y="1815353"/>
            <a:ext cx="5818909" cy="40341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6442364" y="1815353"/>
            <a:ext cx="2701636" cy="1546412"/>
          </a:xfrm>
          <a:solidFill>
            <a:schemeClr val="accent1"/>
          </a:solidFill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call-out box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8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415637" y="739588"/>
            <a:ext cx="8312727" cy="1008529"/>
          </a:xfrm>
        </p:spPr>
        <p:txBody>
          <a:bodyPr>
            <a:normAutofit/>
          </a:bodyPr>
          <a:lstStyle>
            <a:lvl1pPr marL="0" indent="0"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5637" y="1008530"/>
            <a:ext cx="3671455" cy="484094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800600" y="1008530"/>
            <a:ext cx="3810000" cy="48409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15637" y="1613647"/>
            <a:ext cx="3671455" cy="4840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876800" y="1613647"/>
            <a:ext cx="3810000" cy="48409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5637" y="739589"/>
            <a:ext cx="8312727" cy="806824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Summary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dsay\AppData\Local\Microsoft\Windows\Temporary Internet Files\Content.Outlook\5YL4OM66\RSG_PrimaryLocations_3-12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9" y="533400"/>
            <a:ext cx="297727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9273" y="6252882"/>
            <a:ext cx="1593273" cy="403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18" y="71437"/>
            <a:ext cx="8478694" cy="53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4" rIns="91429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36" y="762000"/>
            <a:ext cx="8423853" cy="205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458489" y="6524626"/>
            <a:ext cx="609023" cy="3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r" defTabSz="914608" eaLnBrk="0" hangingPunct="0">
              <a:spcBef>
                <a:spcPct val="50000"/>
              </a:spcBef>
              <a:defRPr/>
            </a:pPr>
            <a:fld id="{B55BBFD6-4165-4EBA-B9E7-817CCDDBB5F8}" type="slidenum">
              <a:rPr lang="en-US" sz="1400" b="1">
                <a:solidFill>
                  <a:srgbClr val="3D7B7A"/>
                </a:solidFill>
                <a:latin typeface="Trebuchet MS" pitchFamily="34" charset="0"/>
                <a:ea typeface="+mn-ea"/>
              </a:rPr>
              <a:pPr algn="r" defTabSz="914608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3D7B7A"/>
              </a:solidFill>
              <a:latin typeface="Trebuchet MS" pitchFamily="34" charset="0"/>
              <a:ea typeface="+mn-ea"/>
            </a:endParaRPr>
          </a:p>
        </p:txBody>
      </p:sp>
      <p:pic>
        <p:nvPicPr>
          <p:cNvPr id="2055" name="Picture 10" descr="Color Logo mt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818" y="6377548"/>
            <a:ext cx="277091" cy="26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608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Candara" pitchFamily="34" charset="0"/>
          <a:ea typeface="MS PGothic" pitchFamily="34" charset="-128"/>
          <a:cs typeface="+mj-cs"/>
        </a:defRPr>
      </a:lvl1pPr>
      <a:lvl2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914608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10291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6pPr>
      <a:lvl7pPr marL="820583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7pPr>
      <a:lvl8pPr marL="1230874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8pPr>
      <a:lvl9pPr marL="1641165" algn="l" rtl="0" eaLnBrk="1" fontAlgn="base" hangingPunct="1">
        <a:spcBef>
          <a:spcPct val="0"/>
        </a:spcBef>
        <a:spcAft>
          <a:spcPct val="0"/>
        </a:spcAft>
        <a:defRPr sz="2300" b="1">
          <a:solidFill>
            <a:schemeClr val="bg1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285750" indent="-285750" algn="l" defTabSz="91460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b="1" baseline="0">
          <a:solidFill>
            <a:schemeClr val="accent1"/>
          </a:solidFill>
          <a:latin typeface="Candara" pitchFamily="34" charset="0"/>
          <a:ea typeface="MS PGothic" pitchFamily="34" charset="-128"/>
          <a:cs typeface="+mn-cs"/>
        </a:defRPr>
      </a:lvl1pPr>
      <a:lvl2pPr marL="685244" indent="-227940" algn="l" defTabSz="91460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Candara" pitchFamily="34" charset="0"/>
          <a:ea typeface="MS PGothic" pitchFamily="34" charset="-128"/>
          <a:cs typeface="+mn-cs"/>
        </a:defRPr>
      </a:lvl2pPr>
      <a:lvl3pPr marL="1092686" indent="-178078" algn="l" defTabSz="914608" rtl="0" eaLnBrk="1" fontAlgn="base" hangingPunct="1">
        <a:spcBef>
          <a:spcPct val="20000"/>
        </a:spcBef>
        <a:spcAft>
          <a:spcPct val="0"/>
        </a:spcAft>
        <a:buFont typeface="Times" pitchFamily="-112" charset="0"/>
        <a:buChar char="•"/>
        <a:defRPr sz="1800">
          <a:solidFill>
            <a:srgbClr val="333333"/>
          </a:solidFill>
          <a:latin typeface="Candara" pitchFamily="34" charset="0"/>
          <a:ea typeface="MS PGothic" pitchFamily="34" charset="-128"/>
          <a:cs typeface="+mn-cs"/>
        </a:defRPr>
      </a:lvl3pPr>
      <a:lvl4pPr marL="1434595" indent="-178078" algn="l" defTabSz="91460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rgbClr val="333333"/>
          </a:solidFill>
          <a:latin typeface="+mn-lt"/>
          <a:ea typeface="MS PGothic" pitchFamily="34" charset="-128"/>
          <a:cs typeface="+mn-cs"/>
        </a:defRPr>
      </a:lvl4pPr>
      <a:lvl5pPr marL="1777929" indent="-178078" algn="l" defTabSz="914608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–"/>
        <a:defRPr sz="1800">
          <a:solidFill>
            <a:srgbClr val="333333"/>
          </a:solidFill>
          <a:latin typeface="+mn-lt"/>
          <a:ea typeface="MS PGothic" pitchFamily="34" charset="-128"/>
          <a:cs typeface="+mn-cs"/>
        </a:defRPr>
      </a:lvl5pPr>
      <a:lvl6pPr marL="2005868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6pPr>
      <a:lvl7pPr marL="2416160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7pPr>
      <a:lvl8pPr marL="2826451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8pPr>
      <a:lvl9pPr marL="3236742" indent="-159558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 b="-13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0"/>
          <p:cNvSpPr>
            <a:spLocks noChangeArrowheads="1"/>
          </p:cNvSpPr>
          <p:nvPr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5C8093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30" name="Freeform 29"/>
          <p:cNvSpPr>
            <a:spLocks/>
          </p:cNvSpPr>
          <p:nvPr/>
        </p:nvSpPr>
        <p:spPr bwMode="auto">
          <a:xfrm>
            <a:off x="0" y="2514600"/>
            <a:ext cx="9144000" cy="533400"/>
          </a:xfrm>
          <a:custGeom>
            <a:avLst/>
            <a:gdLst>
              <a:gd name="T0" fmla="*/ 0 w 5760"/>
              <a:gd name="T1" fmla="*/ 533400 h 336"/>
              <a:gd name="T2" fmla="*/ 8686800 w 5760"/>
              <a:gd name="T3" fmla="*/ 533400 h 336"/>
              <a:gd name="T4" fmla="*/ 9144000 w 5760"/>
              <a:gd name="T5" fmla="*/ 228600 h 336"/>
              <a:gd name="T6" fmla="*/ 9144000 w 5760"/>
              <a:gd name="T7" fmla="*/ 0 h 336"/>
              <a:gd name="T8" fmla="*/ 0 w 5760"/>
              <a:gd name="T9" fmla="*/ 0 h 336"/>
              <a:gd name="T10" fmla="*/ 0 w 5760"/>
              <a:gd name="T11" fmla="*/ 533400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0"/>
              <a:gd name="T19" fmla="*/ 0 h 336"/>
              <a:gd name="T20" fmla="*/ 5760 w 57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0" h="336">
                <a:moveTo>
                  <a:pt x="0" y="336"/>
                </a:moveTo>
                <a:lnTo>
                  <a:pt x="5472" y="336"/>
                </a:lnTo>
                <a:lnTo>
                  <a:pt x="5760" y="144"/>
                </a:lnTo>
                <a:lnTo>
                  <a:pt x="5760" y="0"/>
                </a:lnTo>
                <a:lnTo>
                  <a:pt x="0" y="0"/>
                </a:lnTo>
                <a:lnTo>
                  <a:pt x="0" y="336"/>
                </a:lnTo>
                <a:close/>
              </a:path>
            </a:pathLst>
          </a:custGeom>
          <a:solidFill>
            <a:srgbClr val="5C809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ea typeface="MS PGothic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362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429000"/>
            <a:ext cx="8229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6324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F7B7A"/>
                </a:solidFill>
                <a:latin typeface="+mn-lt"/>
              </a:defRPr>
            </a:lvl1pPr>
          </a:lstStyle>
          <a:p>
            <a:fld id="{60C99077-889A-4C8C-BEA5-38B01E6EBA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3" name="Line 36"/>
          <p:cNvSpPr>
            <a:spLocks noChangeShapeType="1"/>
          </p:cNvSpPr>
          <p:nvPr/>
        </p:nvSpPr>
        <p:spPr bwMode="auto">
          <a:xfrm>
            <a:off x="0" y="3200400"/>
            <a:ext cx="8763000" cy="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38"/>
          <p:cNvSpPr>
            <a:spLocks noChangeShapeType="1"/>
          </p:cNvSpPr>
          <p:nvPr/>
        </p:nvSpPr>
        <p:spPr bwMode="auto">
          <a:xfrm flipV="1">
            <a:off x="8763000" y="2971800"/>
            <a:ext cx="381000" cy="228600"/>
          </a:xfrm>
          <a:prstGeom prst="line">
            <a:avLst/>
          </a:prstGeom>
          <a:noFill/>
          <a:ln w="9525">
            <a:solidFill>
              <a:srgbClr val="DADAD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2" r:id="rId5"/>
    <p:sldLayoutId id="2147483683" r:id="rId6"/>
    <p:sldLayoutId id="2147483685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ndar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Trebuchet MS" pitchFamily="34" charset="0"/>
        </a:defRPr>
      </a:lvl9pPr>
    </p:titleStyle>
    <p:bodyStyle>
      <a:lvl1pPr marL="166688" indent="-166688" algn="l" rtl="0" fontAlgn="base">
        <a:spcBef>
          <a:spcPct val="20000"/>
        </a:spcBef>
        <a:spcAft>
          <a:spcPct val="15000"/>
        </a:spcAft>
        <a:buSzPct val="85000"/>
        <a:buFont typeface="Wingdings 2" pitchFamily="18" charset="2"/>
        <a:buChar char="¡"/>
        <a:defRPr b="1">
          <a:solidFill>
            <a:schemeClr val="accent1"/>
          </a:solidFill>
          <a:latin typeface="Candara" pitchFamily="34" charset="0"/>
          <a:ea typeface="+mn-ea"/>
          <a:cs typeface="+mn-cs"/>
        </a:defRPr>
      </a:lvl1pPr>
      <a:lvl2pPr marL="461963" indent="-180975" algn="l" rtl="0" fontAlgn="base">
        <a:spcBef>
          <a:spcPct val="20000"/>
        </a:spcBef>
        <a:spcAft>
          <a:spcPct val="0"/>
        </a:spcAft>
        <a:buSzPct val="100000"/>
        <a:buFont typeface="Cambria" pitchFamily="18" charset="0"/>
        <a:buChar char="‒"/>
        <a:defRPr sz="1600">
          <a:solidFill>
            <a:schemeClr val="tx1"/>
          </a:solidFill>
          <a:latin typeface="Candara" pitchFamily="34" charset="0"/>
        </a:defRPr>
      </a:lvl2pPr>
      <a:lvl3pPr marL="747713" indent="-171450" algn="l" rtl="0" fontAlgn="base">
        <a:spcBef>
          <a:spcPct val="20000"/>
        </a:spcBef>
        <a:spcAft>
          <a:spcPct val="0"/>
        </a:spcAft>
        <a:buSzPct val="85000"/>
        <a:buFont typeface="Arial" pitchFamily="34" charset="0"/>
        <a:buChar char="•"/>
        <a:defRPr sz="1400">
          <a:solidFill>
            <a:schemeClr val="tx1"/>
          </a:solidFill>
          <a:latin typeface="Candara" pitchFamily="34" charset="0"/>
        </a:defRPr>
      </a:lvl3pPr>
      <a:lvl4pPr marL="1030288" indent="-168275" algn="l" rtl="0" fontAlgn="base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1400">
          <a:solidFill>
            <a:schemeClr val="tx1"/>
          </a:solidFill>
          <a:latin typeface="Candara" pitchFamily="34" charset="0"/>
        </a:defRPr>
      </a:lvl4pPr>
      <a:lvl5pPr marL="13128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Candara" pitchFamily="34" charset="0"/>
        </a:defRPr>
      </a:lvl5pPr>
      <a:lvl6pPr marL="17700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6pPr>
      <a:lvl7pPr marL="22272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7pPr>
      <a:lvl8pPr marL="26844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8pPr>
      <a:lvl9pPr marL="3141663" indent="-168275" algn="l" rtl="0" fontAlgn="base">
        <a:spcBef>
          <a:spcPct val="20000"/>
        </a:spcBef>
        <a:spcAft>
          <a:spcPct val="0"/>
        </a:spcAft>
        <a:buSzPct val="85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am.pendyala@asu.edu" TargetMode="External"/><Relationship Id="rId2" Type="http://schemas.openxmlformats.org/officeDocument/2006/relationships/hyperlink" Target="mailto:Elizabeth.greene@rsginc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-bricka@ttimail.tam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 of Travel Data on University Populations:</a:t>
            </a:r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Tale of 3 Colleges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May 6, 2013</a:t>
            </a:r>
            <a:endParaRPr lang="en-US" dirty="0"/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267200" y="3884613"/>
            <a:ext cx="457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Prepared for: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</a:rPr>
              <a:t>TRB Planning Applications Conference</a:t>
            </a:r>
            <a:endParaRPr lang="en-US" sz="1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269414" y="5257800"/>
            <a:ext cx="4798386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09" rIns="91418" bIns="45709" numCol="3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b="1" dirty="0" smtClean="0"/>
              <a:t>RSG, Inc.</a:t>
            </a:r>
          </a:p>
          <a:p>
            <a:r>
              <a:rPr lang="en-US" dirty="0" smtClean="0"/>
              <a:t>Elizabeth Greene</a:t>
            </a:r>
          </a:p>
          <a:p>
            <a:r>
              <a:rPr lang="en-US" dirty="0" smtClean="0"/>
              <a:t>James Kerrigan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sz="1600" b="1" dirty="0"/>
              <a:t>ASU</a:t>
            </a:r>
          </a:p>
          <a:p>
            <a:r>
              <a:rPr lang="en-US" dirty="0" smtClean="0"/>
              <a:t>Ram Pendyala</a:t>
            </a:r>
          </a:p>
          <a:p>
            <a:endParaRPr lang="en-US" dirty="0"/>
          </a:p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1600" b="1" dirty="0"/>
              <a:t>TTI</a:t>
            </a:r>
          </a:p>
          <a:p>
            <a:r>
              <a:rPr lang="en-US" dirty="0" smtClean="0"/>
              <a:t>Stacey </a:t>
            </a:r>
            <a:r>
              <a:rPr lang="en-US" dirty="0" err="1" smtClean="0"/>
              <a:t>Bricka</a:t>
            </a:r>
            <a:endParaRPr lang="en-US" dirty="0" smtClean="0"/>
          </a:p>
          <a:p>
            <a:r>
              <a:rPr lang="en-US" dirty="0" smtClean="0"/>
              <a:t>Ed Hard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Simek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575963" cy="605118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u="sng" dirty="0" smtClean="0"/>
              <a:t>survey characteristics </a:t>
            </a:r>
            <a:r>
              <a:rPr lang="en-US" dirty="0" smtClean="0"/>
              <a:t>help response (rate and data quality)?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SURVEY TECHNIQUES :: Questionnaire Design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Use a </a:t>
            </a:r>
            <a:r>
              <a:rPr lang="en-US" b="1" dirty="0"/>
              <a:t>w</a:t>
            </a:r>
            <a:r>
              <a:rPr lang="en-US" b="1" dirty="0" smtClean="0"/>
              <a:t>eb-based instrument</a:t>
            </a:r>
            <a:r>
              <a:rPr lang="en-US" dirty="0" smtClean="0"/>
              <a:t> because university populations are tech-savvy and have extremely high rates of Internet access</a:t>
            </a:r>
          </a:p>
          <a:p>
            <a:pPr lvl="2"/>
            <a:r>
              <a:rPr lang="en-US" dirty="0" smtClean="0"/>
              <a:t>Maximize tablet/smartphone compatibility as well</a:t>
            </a:r>
          </a:p>
          <a:p>
            <a:pPr marL="457304" lvl="1" indent="0">
              <a:buNone/>
            </a:pPr>
            <a:endParaRPr lang="en-US" b="1" dirty="0"/>
          </a:p>
          <a:p>
            <a:pPr lvl="1"/>
            <a:r>
              <a:rPr lang="en-US" b="1" dirty="0" smtClean="0"/>
              <a:t>Partner with university</a:t>
            </a:r>
            <a:r>
              <a:rPr lang="en-US" dirty="0" smtClean="0"/>
              <a:t> to give the survey good exposure</a:t>
            </a:r>
          </a:p>
          <a:p>
            <a:pPr lvl="2"/>
            <a:r>
              <a:rPr lang="en-US" dirty="0" smtClean="0"/>
              <a:t>Methods of communicating with student population</a:t>
            </a:r>
          </a:p>
          <a:p>
            <a:pPr lvl="2"/>
            <a:r>
              <a:rPr lang="en-US" dirty="0" smtClean="0"/>
              <a:t>Number of reminders communication with student population</a:t>
            </a:r>
          </a:p>
          <a:p>
            <a:pPr lvl="2"/>
            <a:r>
              <a:rPr lang="en-US" dirty="0" smtClean="0"/>
              <a:t>Incentives offered</a:t>
            </a:r>
          </a:p>
          <a:p>
            <a:pPr lvl="2"/>
            <a:r>
              <a:rPr lang="en-US" dirty="0" smtClean="0"/>
              <a:t>Share data back to university where possible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Combine these techniques for a </a:t>
            </a:r>
            <a:r>
              <a:rPr lang="en-US" u="sng" dirty="0" smtClean="0"/>
              <a:t>cost-effective </a:t>
            </a:r>
            <a:r>
              <a:rPr lang="en-US" dirty="0" smtClean="0"/>
              <a:t>survey effort</a:t>
            </a:r>
          </a:p>
        </p:txBody>
      </p:sp>
    </p:spTree>
    <p:extLst>
      <p:ext uri="{BB962C8B-B14F-4D97-AF65-F5344CB8AC3E}">
        <p14:creationId xmlns:p14="http://schemas.microsoft.com/office/powerpoint/2010/main" val="4771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General Survey Techniques</a:t>
            </a:r>
          </a:p>
          <a:p>
            <a:r>
              <a:rPr lang="en-US" sz="2400" dirty="0" smtClean="0"/>
              <a:t>3 Case Studies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Conclusions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64705-44DA-4093-B71A-7A530A5A27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271163" cy="55088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of the largest universities in North America</a:t>
            </a:r>
          </a:p>
          <a:p>
            <a:pPr lvl="1"/>
            <a:r>
              <a:rPr lang="en-US" sz="2400" dirty="0"/>
              <a:t>70,440 students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56,562 undergraduate students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13,878 graduate students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12,000 </a:t>
            </a:r>
            <a:r>
              <a:rPr lang="en-US" sz="2400" dirty="0" smtClean="0">
                <a:solidFill>
                  <a:schemeClr val="tx1"/>
                </a:solidFill>
              </a:rPr>
              <a:t>faculty/staff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Four campuses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all within Maricopa Association of </a:t>
            </a:r>
            <a:r>
              <a:rPr lang="en-US" sz="2400" dirty="0" err="1" smtClean="0"/>
              <a:t>Govt</a:t>
            </a:r>
            <a:r>
              <a:rPr lang="en-US" sz="2400" dirty="0" smtClean="0"/>
              <a:t> </a:t>
            </a:r>
            <a:r>
              <a:rPr lang="en-US" sz="2400" dirty="0"/>
              <a:t>boundaries)</a:t>
            </a:r>
          </a:p>
          <a:p>
            <a:pPr lvl="1"/>
            <a:r>
              <a:rPr lang="en-US" sz="2400" dirty="0"/>
              <a:t>Tempe</a:t>
            </a:r>
          </a:p>
          <a:p>
            <a:pPr lvl="1"/>
            <a:r>
              <a:rPr lang="en-US" sz="2400" dirty="0"/>
              <a:t>West</a:t>
            </a:r>
          </a:p>
          <a:p>
            <a:pPr lvl="1"/>
            <a:r>
              <a:rPr lang="en-US" sz="2400" dirty="0"/>
              <a:t>Polytechnic</a:t>
            </a:r>
          </a:p>
          <a:p>
            <a:pPr lvl="1"/>
            <a:r>
              <a:rPr lang="en-US" sz="2400" dirty="0"/>
              <a:t>Downtown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CASE STUDIES :: ASU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pic>
        <p:nvPicPr>
          <p:cNvPr id="5" name="Picture 2" descr="http://www.standwithus.com/app/iNews/Upload/1422540_A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51196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271163" cy="5432612"/>
          </a:xfrm>
        </p:spPr>
        <p:txBody>
          <a:bodyPr>
            <a:normAutofit/>
          </a:bodyPr>
          <a:lstStyle/>
          <a:p>
            <a:r>
              <a:rPr lang="en-US" dirty="0" smtClean="0"/>
              <a:t>March-April 2012 Recruitment:</a:t>
            </a:r>
          </a:p>
          <a:p>
            <a:pPr lvl="1"/>
            <a:r>
              <a:rPr lang="en-US" dirty="0" smtClean="0"/>
              <a:t>Email invitation to entire ASU population</a:t>
            </a:r>
          </a:p>
          <a:p>
            <a:pPr lvl="2"/>
            <a:r>
              <a:rPr lang="en-US" dirty="0" smtClean="0"/>
              <a:t>Staggered to spread out reported travel date (“yesterday”)</a:t>
            </a:r>
          </a:p>
          <a:p>
            <a:pPr lvl="1"/>
            <a:r>
              <a:rPr lang="en-US" dirty="0" smtClean="0"/>
              <a:t>Email follow-ups in subsequent weeks</a:t>
            </a:r>
          </a:p>
          <a:p>
            <a:pPr lvl="1"/>
            <a:r>
              <a:rPr lang="en-US" dirty="0" smtClean="0"/>
              <a:t>Added to “To-Do” list in “</a:t>
            </a:r>
            <a:r>
              <a:rPr lang="en-US" dirty="0" err="1" smtClean="0"/>
              <a:t>MyASU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Banner advertisements and flyers</a:t>
            </a:r>
          </a:p>
          <a:p>
            <a:pPr marL="457304" lvl="1" indent="0">
              <a:buNone/>
            </a:pPr>
            <a:endParaRPr lang="en-US" dirty="0"/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CASE STUDIES :: ASU, survey administration </a:t>
            </a:r>
            <a:endParaRPr lang="en-US" dirty="0"/>
          </a:p>
        </p:txBody>
      </p:sp>
      <p:pic>
        <p:nvPicPr>
          <p:cNvPr id="5" name="Picture 2" descr="http://www.standwithus.com/app/iNews/Upload/1422540_A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51196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93494"/>
              </p:ext>
            </p:extLst>
          </p:nvPr>
        </p:nvGraphicFramePr>
        <p:xfrm>
          <a:off x="4800599" y="3810000"/>
          <a:ext cx="3422981" cy="287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838"/>
                <a:gridCol w="1495143"/>
              </a:tblGrid>
              <a:tr h="41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Travel Day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</a:tr>
              <a:tr h="295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Monday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</a:tr>
              <a:tr h="295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Tuesday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39%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</a:tr>
              <a:tr h="295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Wednesday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</a:tr>
              <a:tr h="295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Thursday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</a:tr>
              <a:tr h="295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Friday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27%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</a:tr>
              <a:tr h="295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999" marR="102999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4865"/>
              </p:ext>
            </p:extLst>
          </p:nvPr>
        </p:nvGraphicFramePr>
        <p:xfrm>
          <a:off x="914400" y="3733800"/>
          <a:ext cx="342742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032"/>
                <a:gridCol w="1559388"/>
              </a:tblGrid>
              <a:tr h="27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Segment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Response rate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Undergraduate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Graduate student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Faculty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Staff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</a:tr>
              <a:tr h="279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Overall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166" marR="10216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3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8271163" cy="5432612"/>
          </a:xfrm>
        </p:spPr>
        <p:txBody>
          <a:bodyPr>
            <a:normAutofit/>
          </a:bodyPr>
          <a:lstStyle/>
          <a:p>
            <a:r>
              <a:rPr lang="en-US" dirty="0" smtClean="0"/>
              <a:t>Data use: Enhance transportation modeling/forecasting</a:t>
            </a:r>
          </a:p>
          <a:p>
            <a:pPr lvl="1"/>
            <a:r>
              <a:rPr lang="en-US" dirty="0" smtClean="0"/>
              <a:t>ASU = special generator in the current TDM by MAG</a:t>
            </a:r>
          </a:p>
          <a:p>
            <a:pPr lvl="1"/>
            <a:r>
              <a:rPr lang="en-US" dirty="0" smtClean="0"/>
              <a:t>Survey data used to update special generator model:</a:t>
            </a:r>
          </a:p>
          <a:p>
            <a:pPr lvl="2"/>
            <a:r>
              <a:rPr lang="en-US" dirty="0" smtClean="0"/>
              <a:t>Trip rates</a:t>
            </a:r>
          </a:p>
          <a:p>
            <a:pPr lvl="2"/>
            <a:r>
              <a:rPr lang="en-US" dirty="0" smtClean="0"/>
              <a:t>Trip length distributions</a:t>
            </a:r>
          </a:p>
          <a:p>
            <a:pPr lvl="2"/>
            <a:r>
              <a:rPr lang="en-US" dirty="0" smtClean="0"/>
              <a:t>Mode specific constants for ASU community</a:t>
            </a:r>
          </a:p>
          <a:p>
            <a:pPr lvl="1"/>
            <a:r>
              <a:rPr lang="en-US" dirty="0" smtClean="0"/>
              <a:t>Will use this survey data in activity-based </a:t>
            </a:r>
            <a:r>
              <a:rPr lang="en-US" dirty="0" err="1" smtClean="0"/>
              <a:t>microsimulation</a:t>
            </a:r>
            <a:r>
              <a:rPr lang="en-US" dirty="0" smtClean="0"/>
              <a:t> model development context, still as an ASU specific model</a:t>
            </a:r>
          </a:p>
          <a:p>
            <a:pPr lvl="1"/>
            <a:endParaRPr lang="en-US" dirty="0"/>
          </a:p>
          <a:p>
            <a:r>
              <a:rPr lang="en-US" dirty="0" smtClean="0"/>
              <a:t>Project status</a:t>
            </a:r>
          </a:p>
          <a:p>
            <a:pPr lvl="1"/>
            <a:r>
              <a:rPr lang="en-US" dirty="0" smtClean="0"/>
              <a:t>Data collection complete: spring 2012</a:t>
            </a:r>
          </a:p>
          <a:p>
            <a:pPr lvl="1"/>
            <a:r>
              <a:rPr lang="en-US" dirty="0" smtClean="0"/>
              <a:t>Data analyzed, trip rates calculated: 2012-2013</a:t>
            </a:r>
          </a:p>
          <a:p>
            <a:pPr lvl="1"/>
            <a:r>
              <a:rPr lang="en-US" dirty="0" smtClean="0"/>
              <a:t>To be incorporated into MAG’s regional model in 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CASE STUDIES :: ASU, project update</a:t>
            </a:r>
            <a:endParaRPr lang="en-US" dirty="0"/>
          </a:p>
        </p:txBody>
      </p:sp>
      <p:pic>
        <p:nvPicPr>
          <p:cNvPr id="5" name="Picture 2" descr="http://www.standwithus.com/app/iNews/Upload/1422540_A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51196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4613563" cy="1775012"/>
          </a:xfrm>
        </p:spPr>
        <p:txBody>
          <a:bodyPr>
            <a:normAutofit/>
          </a:bodyPr>
          <a:lstStyle/>
          <a:p>
            <a:r>
              <a:rPr lang="en-US" dirty="0" smtClean="0"/>
              <a:t>8 colleges/universities in Utah</a:t>
            </a:r>
          </a:p>
          <a:p>
            <a:pPr lvl="1"/>
            <a:r>
              <a:rPr lang="en-US" dirty="0" smtClean="0"/>
              <a:t>6 along the Wasatch Front</a:t>
            </a:r>
          </a:p>
          <a:p>
            <a:pPr lvl="1"/>
            <a:r>
              <a:rPr lang="en-US" dirty="0" smtClean="0"/>
              <a:t>Dixie State College (Dixie MPO)</a:t>
            </a:r>
          </a:p>
          <a:p>
            <a:pPr lvl="1"/>
            <a:r>
              <a:rPr lang="en-US" dirty="0" smtClean="0"/>
              <a:t>Weber State </a:t>
            </a:r>
            <a:r>
              <a:rPr lang="en-US" dirty="0" err="1" smtClean="0"/>
              <a:t>Univ</a:t>
            </a:r>
            <a:r>
              <a:rPr lang="en-US" dirty="0" smtClean="0"/>
              <a:t> (Cache MPO)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CASE STUDIES :: Utah, overview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13674" r="26870" b="15850"/>
          <a:stretch/>
        </p:blipFill>
        <p:spPr bwMode="auto">
          <a:xfrm>
            <a:off x="990600" y="2538248"/>
            <a:ext cx="574766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4587766" y="1559302"/>
            <a:ext cx="4613563" cy="19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normAutofit/>
          </a:bodyPr>
          <a:lstStyle>
            <a:lvl1pPr marL="287338" indent="-28733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1" baseline="0">
                <a:solidFill>
                  <a:schemeClr val="accent1"/>
                </a:solidFill>
                <a:latin typeface="Candara" pitchFamily="34" charset="0"/>
                <a:ea typeface="MS PGothic" pitchFamily="34" charset="-128"/>
                <a:cs typeface="+mn-cs"/>
              </a:defRPr>
            </a:lvl1pPr>
            <a:lvl2pPr marL="685244" indent="-227940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2pPr>
            <a:lvl3pPr marL="1092686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-112" charset="0"/>
              <a:buChar char="•"/>
              <a:defRPr sz="1800">
                <a:solidFill>
                  <a:srgbClr val="333333"/>
                </a:solidFill>
                <a:latin typeface="Candara" pitchFamily="34" charset="0"/>
                <a:ea typeface="MS PGothic" pitchFamily="34" charset="-128"/>
                <a:cs typeface="+mn-cs"/>
              </a:defRPr>
            </a:lvl3pPr>
            <a:lvl4pPr marL="1434595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77929" indent="-178078" algn="l" defTabSz="914608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rgbClr val="333333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005868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416160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2826451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236742" indent="-15955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College survey effort pivoted off the statewide travel diary</a:t>
            </a:r>
          </a:p>
          <a:p>
            <a:pPr lvl="1"/>
            <a:r>
              <a:rPr lang="en-US" kern="0" dirty="0" smtClean="0"/>
              <a:t>Identical survey where possible</a:t>
            </a:r>
          </a:p>
          <a:p>
            <a:pPr lvl="1"/>
            <a:r>
              <a:rPr lang="en-US" kern="0" dirty="0" smtClean="0"/>
              <a:t>Customization of 5-10 upfront questions per college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30390"/>
              </p:ext>
            </p:extLst>
          </p:nvPr>
        </p:nvGraphicFramePr>
        <p:xfrm>
          <a:off x="838198" y="3937000"/>
          <a:ext cx="756659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442"/>
                <a:gridCol w="1371595"/>
                <a:gridCol w="2393966"/>
                <a:gridCol w="13715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Resp.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Resp. Rate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Dixie State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Utah</a:t>
                      </a:r>
                      <a:r>
                        <a:rPr lang="en-US" sz="1800" baseline="0" dirty="0" smtClean="0"/>
                        <a:t> State Univ.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LDS Business College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Utah Valley Univ.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Salt Lake City CC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Weber State Univ.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University of Utah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Westminster</a:t>
                      </a:r>
                      <a:r>
                        <a:rPr lang="en-US" sz="1800" baseline="0" dirty="0" smtClean="0"/>
                        <a:t> College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7813963" cy="5508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collection: March-April 2012</a:t>
            </a:r>
          </a:p>
          <a:p>
            <a:endParaRPr lang="en-US" dirty="0" smtClean="0"/>
          </a:p>
          <a:p>
            <a:r>
              <a:rPr lang="en-US" dirty="0" smtClean="0"/>
              <a:t>Data weighting/processing: Summer/Fall 2012</a:t>
            </a:r>
          </a:p>
          <a:p>
            <a:pPr lvl="1"/>
            <a:r>
              <a:rPr lang="en-US" dirty="0" smtClean="0"/>
              <a:t>Expanded dataset based on student demographic category:</a:t>
            </a:r>
          </a:p>
          <a:p>
            <a:pPr lvl="2"/>
            <a:r>
              <a:rPr lang="en-US" dirty="0" smtClean="0"/>
              <a:t>Full-time, living on campus</a:t>
            </a:r>
          </a:p>
          <a:p>
            <a:pPr lvl="2"/>
            <a:r>
              <a:rPr lang="en-US" dirty="0" smtClean="0"/>
              <a:t>Full-time, living off campus</a:t>
            </a:r>
          </a:p>
          <a:p>
            <a:pPr lvl="2"/>
            <a:r>
              <a:rPr lang="en-US" dirty="0" smtClean="0"/>
              <a:t>Part-time, living off campus</a:t>
            </a:r>
          </a:p>
          <a:p>
            <a:endParaRPr lang="en-US" dirty="0"/>
          </a:p>
          <a:p>
            <a:r>
              <a:rPr lang="en-US" dirty="0" smtClean="0"/>
              <a:t>Wasatch Front Regional Council (WFRC)  model updates: Spring 2013</a:t>
            </a:r>
          </a:p>
          <a:p>
            <a:pPr lvl="1"/>
            <a:r>
              <a:rPr lang="en-US" dirty="0" smtClean="0"/>
              <a:t>Improve college trip generation based on college physical location head count</a:t>
            </a:r>
          </a:p>
          <a:p>
            <a:pPr lvl="1"/>
            <a:r>
              <a:rPr lang="en-US" dirty="0" smtClean="0"/>
              <a:t>Improve mode choice (some colleges have strong transit ridership, others do not)</a:t>
            </a:r>
          </a:p>
          <a:p>
            <a:pPr lvl="1"/>
            <a:r>
              <a:rPr lang="en-US" dirty="0" smtClean="0"/>
              <a:t>Improve time of day students travel (students have a strong morning peak, but return scattered through the day)</a:t>
            </a:r>
          </a:p>
          <a:p>
            <a:pPr lvl="1"/>
            <a:r>
              <a:rPr lang="en-US" dirty="0" smtClean="0"/>
              <a:t>Differentiate better by individual college in trip making (previously aggregated together)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CASE STUDIES :: Utah, project update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13674" r="26870" b="15850"/>
          <a:stretch/>
        </p:blipFill>
        <p:spPr bwMode="auto">
          <a:xfrm>
            <a:off x="8404797" y="838200"/>
            <a:ext cx="574766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739588"/>
            <a:ext cx="7813963" cy="5508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Conducted as part of the regional travel survey in Bryan/College Station Texas (BCS)</a:t>
            </a:r>
          </a:p>
          <a:p>
            <a:pPr lvl="1"/>
            <a:r>
              <a:rPr lang="en-US" dirty="0" smtClean="0"/>
              <a:t>Combined student population: 65,000 </a:t>
            </a:r>
          </a:p>
          <a:p>
            <a:pPr lvl="1"/>
            <a:endParaRPr lang="en-US" dirty="0"/>
          </a:p>
          <a:p>
            <a:r>
              <a:rPr lang="en-US" dirty="0" smtClean="0"/>
              <a:t>Recruitment</a:t>
            </a:r>
          </a:p>
          <a:p>
            <a:pPr lvl="1"/>
            <a:r>
              <a:rPr lang="en-US" dirty="0" smtClean="0"/>
              <a:t>In-person intercepts on campus: tablet computers or online (later)</a:t>
            </a:r>
          </a:p>
          <a:p>
            <a:pPr lvl="1"/>
            <a:r>
              <a:rPr lang="en-US" dirty="0" smtClean="0"/>
              <a:t>Household survey is screening for college students</a:t>
            </a:r>
          </a:p>
          <a:p>
            <a:pPr lvl="1"/>
            <a:r>
              <a:rPr lang="en-US" dirty="0" smtClean="0"/>
              <a:t>Web surveys: two student-wide email invitations </a:t>
            </a:r>
            <a:br>
              <a:rPr lang="en-US" dirty="0" smtClean="0"/>
            </a:br>
            <a:r>
              <a:rPr lang="en-US" dirty="0" smtClean="0"/>
              <a:t>	(latest was mid-April) – 90% of response</a:t>
            </a:r>
          </a:p>
          <a:p>
            <a:pPr lvl="1"/>
            <a:endParaRPr lang="en-US" dirty="0"/>
          </a:p>
          <a:p>
            <a:r>
              <a:rPr lang="en-US" dirty="0"/>
              <a:t>Data use:</a:t>
            </a:r>
          </a:p>
          <a:p>
            <a:pPr lvl="1"/>
            <a:r>
              <a:rPr lang="en-US" dirty="0"/>
              <a:t>Develop student trip rates by various stratifications:</a:t>
            </a:r>
          </a:p>
          <a:p>
            <a:pPr lvl="2"/>
            <a:r>
              <a:rPr lang="en-US" dirty="0"/>
              <a:t>On-campus vs. off-campus residents</a:t>
            </a:r>
          </a:p>
          <a:p>
            <a:pPr lvl="2"/>
            <a:r>
              <a:rPr lang="en-US" dirty="0"/>
              <a:t>Undergraduate vs. graduate students</a:t>
            </a:r>
          </a:p>
          <a:p>
            <a:pPr lvl="2"/>
            <a:r>
              <a:rPr lang="en-US" dirty="0"/>
              <a:t>Full-time vs. part-time</a:t>
            </a:r>
          </a:p>
          <a:p>
            <a:pPr lvl="1"/>
            <a:r>
              <a:rPr lang="en-US" dirty="0"/>
              <a:t>Non-resident student travel to be modeled separately from resident travel</a:t>
            </a:r>
          </a:p>
          <a:p>
            <a:pPr lvl="1"/>
            <a:endParaRPr lang="en-US" dirty="0" smtClean="0"/>
          </a:p>
          <a:p>
            <a:pPr marL="457304" lvl="1" indent="0">
              <a:buNone/>
            </a:pPr>
            <a:endParaRPr lang="en-US" dirty="0" smtClean="0"/>
          </a:p>
          <a:p>
            <a:pPr marL="457304" lvl="1" indent="0">
              <a:buNone/>
            </a:pP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CASE STUDIES :: Texas A&amp;M, overview and administration</a:t>
            </a:r>
            <a:endParaRPr lang="en-US" dirty="0"/>
          </a:p>
        </p:txBody>
      </p:sp>
      <p:pic>
        <p:nvPicPr>
          <p:cNvPr id="5" name="Picture 4" descr="http://media-cache-ec0.pinimg.com/avatars/tamuaggies-64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61" y="1127760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93" y="1127760"/>
            <a:ext cx="63660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General Survey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Techniques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 Case Studies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/>
              <a:t>Comparisons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Conclusions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64705-44DA-4093-B71A-7A530A5A27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176460"/>
              </p:ext>
            </p:extLst>
          </p:nvPr>
        </p:nvGraphicFramePr>
        <p:xfrm>
          <a:off x="152401" y="1449982"/>
          <a:ext cx="4433248" cy="479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852002"/>
              </p:ext>
            </p:extLst>
          </p:nvPr>
        </p:nvGraphicFramePr>
        <p:xfrm>
          <a:off x="4585647" y="1449982"/>
          <a:ext cx="4558353" cy="479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ASU Time of Day Distribution of All 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General Survey Techniques</a:t>
            </a:r>
          </a:p>
          <a:p>
            <a:r>
              <a:rPr lang="en-US" sz="2400" dirty="0" smtClean="0"/>
              <a:t>3 Case Studies</a:t>
            </a:r>
          </a:p>
          <a:p>
            <a:r>
              <a:rPr lang="en-US" sz="2400" dirty="0" smtClean="0"/>
              <a:t>Comparisons</a:t>
            </a:r>
          </a:p>
          <a:p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64705-44DA-4093-B71A-7A530A5A27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Utah Colleges Diurnal Distribution 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532" y="762000"/>
            <a:ext cx="619146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367" y="3581400"/>
            <a:ext cx="61956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838201"/>
            <a:ext cx="2995495" cy="4952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Colleges have similar HBC diurnal distributions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Students come back from campus  throughout the day without a PM return peak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Current models assume HBC has a similar diurnal distribution with HBW</a:t>
            </a:r>
          </a:p>
        </p:txBody>
      </p:sp>
    </p:spTree>
    <p:extLst>
      <p:ext uri="{BB962C8B-B14F-4D97-AF65-F5344CB8AC3E}">
        <p14:creationId xmlns:p14="http://schemas.microsoft.com/office/powerpoint/2010/main" val="4435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General Survey 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Techniques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 Case Studies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Comparisons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64705-44DA-4093-B71A-7A530A5A27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our </a:t>
            </a:r>
            <a:r>
              <a:rPr lang="en-US" u="sng" dirty="0" smtClean="0"/>
              <a:t>most general takeaway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1143000"/>
            <a:ext cx="8312727" cy="514125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Travel diary surveys at special generators, especially large universities…</a:t>
            </a:r>
          </a:p>
          <a:p>
            <a:pPr lvl="2"/>
            <a:r>
              <a:rPr lang="en-US" dirty="0" smtClean="0"/>
              <a:t>SHOULD NOT BE FEARED</a:t>
            </a:r>
          </a:p>
          <a:p>
            <a:pPr lvl="2"/>
            <a:r>
              <a:rPr lang="en-US" dirty="0" smtClean="0"/>
              <a:t>ARE COST-EFFECTIVE</a:t>
            </a:r>
          </a:p>
          <a:p>
            <a:pPr lvl="1"/>
            <a:endParaRPr lang="en-US" dirty="0"/>
          </a:p>
          <a:p>
            <a:r>
              <a:rPr lang="en-US" dirty="0" smtClean="0"/>
              <a:t>What are the most </a:t>
            </a:r>
            <a:r>
              <a:rPr lang="en-US" u="sng" dirty="0" smtClean="0"/>
              <a:t>successful techniques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Web-based instrument</a:t>
            </a:r>
          </a:p>
          <a:p>
            <a:pPr lvl="1"/>
            <a:r>
              <a:rPr lang="en-US" dirty="0" smtClean="0"/>
              <a:t>Design an efficient and user-friendly survey instrument</a:t>
            </a:r>
          </a:p>
          <a:p>
            <a:pPr lvl="2"/>
            <a:r>
              <a:rPr lang="en-US" dirty="0" smtClean="0"/>
              <a:t>Hinge off design of household diary design, where possible</a:t>
            </a:r>
          </a:p>
          <a:p>
            <a:pPr lvl="2"/>
            <a:r>
              <a:rPr lang="en-US" dirty="0" smtClean="0"/>
              <a:t>Use “yesterday” as assigned travel date</a:t>
            </a:r>
          </a:p>
          <a:p>
            <a:pPr lvl="1"/>
            <a:r>
              <a:rPr lang="en-US" dirty="0" smtClean="0"/>
              <a:t>Partner </a:t>
            </a:r>
            <a:r>
              <a:rPr lang="en-US" b="1" dirty="0" smtClean="0"/>
              <a:t>with</a:t>
            </a:r>
            <a:r>
              <a:rPr lang="en-US" dirty="0" smtClean="0"/>
              <a:t> the university</a:t>
            </a:r>
          </a:p>
          <a:p>
            <a:pPr lvl="1"/>
            <a:r>
              <a:rPr lang="en-US" dirty="0" smtClean="0"/>
              <a:t>Carefully consider administrative methods and schedule to maximize response and data quality</a:t>
            </a:r>
          </a:p>
          <a:p>
            <a:pPr lvl="2"/>
            <a:r>
              <a:rPr lang="en-US" dirty="0" smtClean="0"/>
              <a:t>Day of week, time of day, staggered invitations, incentives,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Defining the trip: always complicated, but especially at universities, where on-campus movements are hard to classify</a:t>
            </a:r>
          </a:p>
          <a:p>
            <a:pPr lvl="2"/>
            <a:r>
              <a:rPr lang="en-US" dirty="0"/>
              <a:t>Application (4-step vs. activity-based) helps inform </a:t>
            </a:r>
            <a:r>
              <a:rPr lang="en-US" dirty="0" smtClean="0"/>
              <a:t>definition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51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dirty="0" smtClean="0"/>
              <a:t>Arizona State University (staff and grad students)</a:t>
            </a:r>
          </a:p>
          <a:p>
            <a:pPr lvl="1"/>
            <a:r>
              <a:rPr lang="en-US" dirty="0" smtClean="0"/>
              <a:t>Maricopa Association of Governments</a:t>
            </a:r>
          </a:p>
          <a:p>
            <a:pPr lvl="1"/>
            <a:r>
              <a:rPr lang="en-US" dirty="0"/>
              <a:t>Wasatch Front Regional </a:t>
            </a:r>
            <a:r>
              <a:rPr lang="en-US" dirty="0" smtClean="0"/>
              <a:t>Council</a:t>
            </a:r>
          </a:p>
          <a:p>
            <a:pPr lvl="1"/>
            <a:r>
              <a:rPr lang="en-US" dirty="0" err="1" smtClean="0"/>
              <a:t>Mountainland</a:t>
            </a:r>
            <a:r>
              <a:rPr lang="en-US" dirty="0" smtClean="0"/>
              <a:t> </a:t>
            </a:r>
            <a:r>
              <a:rPr lang="en-US" dirty="0"/>
              <a:t>Association of </a:t>
            </a:r>
            <a:r>
              <a:rPr lang="en-US" dirty="0" smtClean="0"/>
              <a:t>Governments</a:t>
            </a:r>
          </a:p>
          <a:p>
            <a:pPr lvl="1"/>
            <a:r>
              <a:rPr lang="en-US" dirty="0" smtClean="0"/>
              <a:t>Dixie </a:t>
            </a:r>
            <a:r>
              <a:rPr lang="en-US" dirty="0"/>
              <a:t>Metropolitan Planning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Cache </a:t>
            </a:r>
            <a:r>
              <a:rPr lang="en-US" dirty="0"/>
              <a:t>Metropolitan Planning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Utah </a:t>
            </a:r>
            <a:r>
              <a:rPr lang="en-US" dirty="0"/>
              <a:t>Department of </a:t>
            </a:r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Utah </a:t>
            </a:r>
            <a:r>
              <a:rPr lang="en-US" dirty="0"/>
              <a:t>Transit </a:t>
            </a:r>
            <a:r>
              <a:rPr lang="en-US" dirty="0" smtClean="0"/>
              <a:t>Authority</a:t>
            </a:r>
          </a:p>
          <a:p>
            <a:pPr lvl="1"/>
            <a:r>
              <a:rPr lang="en-US" dirty="0" smtClean="0"/>
              <a:t>Texas Transportation Institute</a:t>
            </a:r>
          </a:p>
          <a:p>
            <a:pPr lvl="1"/>
            <a:endParaRPr lang="en-US" dirty="0"/>
          </a:p>
          <a:p>
            <a:pPr marL="457304" lvl="1" indent="0">
              <a:buNone/>
            </a:pPr>
            <a:r>
              <a:rPr lang="en-US" dirty="0" smtClean="0"/>
              <a:t>…and of course, all the survey participants!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5637" y="1143000"/>
            <a:ext cx="8271163" cy="6051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Questions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more information about the projects…</a:t>
            </a:r>
          </a:p>
          <a:p>
            <a:pPr lvl="1"/>
            <a:r>
              <a:rPr lang="en-US" b="1" dirty="0" smtClean="0"/>
              <a:t>Utah Colleges/Universities Study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Elizabeth Greene: Senior Consultant, RSG, Inc.</a:t>
            </a:r>
          </a:p>
          <a:p>
            <a:pPr lvl="2"/>
            <a:r>
              <a:rPr lang="en-US" dirty="0" smtClean="0">
                <a:hlinkClick r:id="rId2"/>
              </a:rPr>
              <a:t>Elizabeth.greene@rsginc.com</a:t>
            </a:r>
            <a:r>
              <a:rPr lang="en-US" dirty="0" smtClean="0"/>
              <a:t>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ASU </a:t>
            </a:r>
            <a:r>
              <a:rPr lang="en-US" b="1" dirty="0"/>
              <a:t>Travel Study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Ram </a:t>
            </a:r>
            <a:r>
              <a:rPr lang="en-US" dirty="0" err="1"/>
              <a:t>Pendyala</a:t>
            </a:r>
            <a:r>
              <a:rPr lang="en-US" dirty="0"/>
              <a:t>: Professor, Arizona State University</a:t>
            </a:r>
          </a:p>
          <a:p>
            <a:pPr lvl="2"/>
            <a:r>
              <a:rPr lang="en-US" dirty="0">
                <a:hlinkClick r:id="rId3"/>
              </a:rPr>
              <a:t>ram.pendyala@asu.edu</a:t>
            </a:r>
            <a:r>
              <a:rPr lang="en-US" dirty="0"/>
              <a:t> 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Texas A&amp;M/</a:t>
            </a:r>
            <a:r>
              <a:rPr lang="en-US" b="1" dirty="0" err="1" smtClean="0"/>
              <a:t>Blinn</a:t>
            </a:r>
            <a:r>
              <a:rPr lang="en-US" b="1" dirty="0" smtClean="0"/>
              <a:t> Junior College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Stacey </a:t>
            </a:r>
            <a:r>
              <a:rPr lang="en-US" dirty="0" err="1" smtClean="0"/>
              <a:t>Bricka</a:t>
            </a:r>
            <a:r>
              <a:rPr lang="en-US" dirty="0"/>
              <a:t>: </a:t>
            </a:r>
            <a:r>
              <a:rPr lang="en-US" dirty="0" smtClean="0"/>
              <a:t>Program Manager, Texas </a:t>
            </a:r>
            <a:r>
              <a:rPr lang="en-US" dirty="0"/>
              <a:t>A&amp;M Transportation </a:t>
            </a:r>
            <a:r>
              <a:rPr lang="en-US" dirty="0" smtClean="0"/>
              <a:t>Institute</a:t>
            </a:r>
          </a:p>
          <a:p>
            <a:pPr lvl="2"/>
            <a:r>
              <a:rPr lang="en-US" dirty="0" smtClean="0">
                <a:hlinkClick r:id="rId4"/>
              </a:rPr>
              <a:t>s-bricka@ttimail.tamu.edu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Authors conducted 3 separate university </a:t>
            </a:r>
            <a:r>
              <a:rPr lang="en-US" u="sng" dirty="0" smtClean="0"/>
              <a:t>travel </a:t>
            </a:r>
            <a:r>
              <a:rPr lang="en-US" u="sng" dirty="0"/>
              <a:t>diary </a:t>
            </a:r>
            <a:r>
              <a:rPr lang="en-US" u="sng" dirty="0" smtClean="0"/>
              <a:t>surveys</a:t>
            </a:r>
            <a:r>
              <a:rPr lang="en-US" dirty="0" smtClean="0"/>
              <a:t> in 2012-2013: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:: Overview of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Tempe (Phoenix), AZ</a:t>
            </a:r>
          </a:p>
          <a:p>
            <a:pPr marL="399494" lvl="1" indent="0">
              <a:buNone/>
            </a:pPr>
            <a:r>
              <a:rPr lang="en-US" dirty="0" smtClean="0"/>
              <a:t>16,000 respondents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Utah: 8 colleges/universities</a:t>
            </a:r>
          </a:p>
          <a:p>
            <a:pPr marL="399494" lvl="1" indent="0">
              <a:buNone/>
            </a:pPr>
            <a:r>
              <a:rPr lang="en-US" dirty="0" smtClean="0"/>
              <a:t>Part of statewide travel study</a:t>
            </a:r>
            <a:br>
              <a:rPr lang="en-US" dirty="0" smtClean="0"/>
            </a:br>
            <a:r>
              <a:rPr lang="en-US" dirty="0" smtClean="0"/>
              <a:t>8,000 respondents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Bryan/College Station, TX</a:t>
            </a:r>
          </a:p>
          <a:p>
            <a:pPr marL="399494" lvl="1" indent="0">
              <a:buNone/>
            </a:pPr>
            <a:r>
              <a:rPr lang="en-US" dirty="0" smtClean="0"/>
              <a:t>Texas </a:t>
            </a:r>
            <a:r>
              <a:rPr lang="en-US" dirty="0"/>
              <a:t>A&amp;M + </a:t>
            </a:r>
            <a:r>
              <a:rPr lang="en-US" dirty="0" err="1"/>
              <a:t>Blinn</a:t>
            </a:r>
            <a:r>
              <a:rPr lang="en-US" dirty="0"/>
              <a:t> Junior </a:t>
            </a:r>
            <a:r>
              <a:rPr lang="en-US" dirty="0" smtClean="0"/>
              <a:t>College</a:t>
            </a:r>
            <a:br>
              <a:rPr lang="en-US" dirty="0" smtClean="0"/>
            </a:br>
            <a:r>
              <a:rPr lang="en-US" dirty="0" smtClean="0"/>
              <a:t>(Still underway) ~2,800 respondents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standwithus.com/app/iNews/Upload/1422540_A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37" y="1661160"/>
            <a:ext cx="1511963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-cache-ec0.pinimg.com/avatars/tamuaggies-64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35" y="5394960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93" y="5394960"/>
            <a:ext cx="63660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13674" r="26870" b="15850"/>
          <a:stretch/>
        </p:blipFill>
        <p:spPr bwMode="auto">
          <a:xfrm>
            <a:off x="4724400" y="3276600"/>
            <a:ext cx="775134" cy="135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7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 smtClean="0"/>
              <a:t>Why conduct </a:t>
            </a:r>
            <a:r>
              <a:rPr lang="en-US" dirty="0" smtClean="0"/>
              <a:t>university travel diary studies?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:: University Travel Diary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1111624"/>
            <a:ext cx="8312727" cy="4908176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Colleges are example “special generators”</a:t>
            </a:r>
          </a:p>
          <a:p>
            <a:pPr lvl="1"/>
            <a:r>
              <a:rPr lang="en-US" sz="2400" dirty="0" smtClean="0"/>
              <a:t>Often </a:t>
            </a:r>
            <a:r>
              <a:rPr lang="en-US" sz="2400" dirty="0"/>
              <a:t>underrepresented </a:t>
            </a:r>
            <a:r>
              <a:rPr lang="en-US" sz="2400" dirty="0" smtClean="0"/>
              <a:t>in HH diaries</a:t>
            </a:r>
          </a:p>
          <a:p>
            <a:pPr lvl="1"/>
            <a:r>
              <a:rPr lang="en-US" sz="2400" dirty="0" smtClean="0"/>
              <a:t>Often </a:t>
            </a:r>
            <a:r>
              <a:rPr lang="en-US" sz="2400" dirty="0"/>
              <a:t>major contributors to a region’s travel demand</a:t>
            </a:r>
          </a:p>
          <a:p>
            <a:pPr lvl="1"/>
            <a:r>
              <a:rPr lang="en-US" sz="2400" dirty="0" smtClean="0"/>
              <a:t>Are facilities </a:t>
            </a:r>
            <a:r>
              <a:rPr lang="en-US" sz="2400" dirty="0"/>
              <a:t>or institutions that generate atypical trip </a:t>
            </a:r>
            <a:r>
              <a:rPr lang="en-US" sz="2400" dirty="0" smtClean="0"/>
              <a:t>characteristics</a:t>
            </a:r>
          </a:p>
          <a:p>
            <a:pPr lvl="2"/>
            <a:r>
              <a:rPr lang="en-US" sz="2000" dirty="0" smtClean="0"/>
              <a:t>Time of day, day of week, irregularity, use of public transit</a:t>
            </a:r>
          </a:p>
          <a:p>
            <a:pPr lvl="1"/>
            <a:r>
              <a:rPr lang="en-US" sz="2400" dirty="0" smtClean="0"/>
              <a:t>Travel demand models typically use trip rates stratified by demographic variables that may not accurately </a:t>
            </a:r>
            <a:r>
              <a:rPr lang="en-US" sz="2400" dirty="0"/>
              <a:t>c</a:t>
            </a:r>
            <a:r>
              <a:rPr lang="en-US" sz="2400" dirty="0" smtClean="0"/>
              <a:t>haracterize the university population:</a:t>
            </a:r>
          </a:p>
          <a:p>
            <a:pPr lvl="2"/>
            <a:r>
              <a:rPr lang="en-US" sz="2000" dirty="0" smtClean="0"/>
              <a:t>HH income, HH size, auto ownership, etc.</a:t>
            </a:r>
          </a:p>
          <a:p>
            <a:pPr marL="914608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64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University populations are fundamentally different in some ways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18" y="71438"/>
            <a:ext cx="8707582" cy="533681"/>
          </a:xfrm>
        </p:spPr>
        <p:txBody>
          <a:bodyPr/>
          <a:lstStyle/>
          <a:p>
            <a:r>
              <a:rPr lang="en-US" dirty="0" smtClean="0"/>
              <a:t>BACKGROUND :: What are Differences from a HH Travel Diary?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5637" y="1187824"/>
            <a:ext cx="8312727" cy="4908176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/>
              <a:t>Trip </a:t>
            </a:r>
            <a:r>
              <a:rPr lang="en-US" sz="2400" b="1" dirty="0"/>
              <a:t>definition</a:t>
            </a:r>
            <a:r>
              <a:rPr lang="en-US" sz="2400" dirty="0"/>
              <a:t>: Include all trips? Only off-campus ones? Set a minimum length</a:t>
            </a:r>
            <a:r>
              <a:rPr lang="en-US" sz="2400" dirty="0" smtClean="0"/>
              <a:t>?  </a:t>
            </a:r>
          </a:p>
          <a:p>
            <a:pPr lvl="1"/>
            <a:r>
              <a:rPr lang="en-US" sz="2400" b="1" dirty="0" smtClean="0"/>
              <a:t>Coverage</a:t>
            </a:r>
            <a:r>
              <a:rPr lang="en-US" sz="2400" dirty="0" smtClean="0"/>
              <a:t>: </a:t>
            </a:r>
          </a:p>
          <a:p>
            <a:pPr lvl="2"/>
            <a:r>
              <a:rPr lang="en-US" sz="2000" dirty="0" smtClean="0"/>
              <a:t>On-campus &amp; off-campus students are very hard to reach with traditional sampling methods (RDD, ABS)</a:t>
            </a:r>
            <a:endParaRPr lang="en-US" sz="2000" dirty="0"/>
          </a:p>
          <a:p>
            <a:pPr lvl="1"/>
            <a:r>
              <a:rPr lang="en-US" sz="2400" b="1" dirty="0" smtClean="0"/>
              <a:t>Generationally:</a:t>
            </a:r>
          </a:p>
          <a:p>
            <a:pPr lvl="2"/>
            <a:r>
              <a:rPr lang="en-US" sz="2000" dirty="0" smtClean="0"/>
              <a:t>Motivations for participation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ttention span or tolerance for long surveys</a:t>
            </a:r>
          </a:p>
          <a:p>
            <a:pPr lvl="2"/>
            <a:r>
              <a:rPr lang="en-US" sz="2000" dirty="0" smtClean="0"/>
              <a:t>Reliance on technology</a:t>
            </a:r>
          </a:p>
          <a:p>
            <a:r>
              <a:rPr lang="en-US" dirty="0" smtClean="0"/>
              <a:t>In this way, are university populations a good “leading indicator” of needed future changes to transportation surveys?</a:t>
            </a:r>
          </a:p>
        </p:txBody>
      </p:sp>
    </p:spTree>
    <p:extLst>
      <p:ext uri="{BB962C8B-B14F-4D97-AF65-F5344CB8AC3E}">
        <p14:creationId xmlns:p14="http://schemas.microsoft.com/office/powerpoint/2010/main" val="23552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Background</a:t>
            </a:r>
          </a:p>
          <a:p>
            <a:r>
              <a:rPr lang="en-US" sz="2400" dirty="0" smtClean="0"/>
              <a:t>General Survey Techniques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 Case Studies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Comparisons</a:t>
            </a:r>
          </a:p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Conclusions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64705-44DA-4093-B71A-7A530A5A27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71437"/>
            <a:ext cx="8478694" cy="533681"/>
          </a:xfrm>
        </p:spPr>
        <p:txBody>
          <a:bodyPr/>
          <a:lstStyle/>
          <a:p>
            <a:r>
              <a:rPr lang="en-US" dirty="0"/>
              <a:t>GENERAL SURVEY TECHNIQUES :: Questionnaire Design </a:t>
            </a:r>
          </a:p>
        </p:txBody>
      </p:sp>
      <p:pic>
        <p:nvPicPr>
          <p:cNvPr id="4" name="Picture 3" descr="P:\MAG-Phoenix\12014 ASUCollegeDiary\99. TRBpaper\ASU_TripLocation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9" b="36346"/>
          <a:stretch/>
        </p:blipFill>
        <p:spPr bwMode="auto">
          <a:xfrm>
            <a:off x="207818" y="738554"/>
            <a:ext cx="8725641" cy="383344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37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71437"/>
            <a:ext cx="8478694" cy="533681"/>
          </a:xfrm>
        </p:spPr>
        <p:txBody>
          <a:bodyPr/>
          <a:lstStyle/>
          <a:p>
            <a:r>
              <a:rPr lang="en-US" dirty="0"/>
              <a:t>GENERAL SURVEY TECHNIQUES :: Questionnaire Design </a:t>
            </a:r>
          </a:p>
        </p:txBody>
      </p:sp>
      <p:pic>
        <p:nvPicPr>
          <p:cNvPr id="3" name="Picture 2" descr="P:\MAG-Phoenix\12014 ASUCollegeDiary\99. TRBpaper\ASU_Geocode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b="17899"/>
          <a:stretch/>
        </p:blipFill>
        <p:spPr bwMode="auto">
          <a:xfrm>
            <a:off x="207818" y="738554"/>
            <a:ext cx="8762834" cy="4976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72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u="sng" dirty="0" smtClean="0"/>
              <a:t>administration techniques</a:t>
            </a:r>
            <a:r>
              <a:rPr lang="en-US" dirty="0" smtClean="0"/>
              <a:t> improve response?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SURVEY TECHNIQUES :: Administration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Assigned Travel Date: Be Flexible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If completing survey on Tues-Sat: Report travel from “Yesterday” </a:t>
            </a:r>
          </a:p>
          <a:p>
            <a:pPr lvl="2"/>
            <a:r>
              <a:rPr lang="en-US" dirty="0"/>
              <a:t>If completing survey on Sun or Mon: Report travel from “Friday” (most recent weekday)</a:t>
            </a:r>
          </a:p>
          <a:p>
            <a:pPr lvl="1"/>
            <a:r>
              <a:rPr lang="en-US" b="1" dirty="0" smtClean="0"/>
              <a:t>The basics:</a:t>
            </a:r>
          </a:p>
          <a:p>
            <a:pPr lvl="2"/>
            <a:r>
              <a:rPr lang="en-US" b="1" dirty="0" smtClean="0"/>
              <a:t>Length </a:t>
            </a:r>
            <a:r>
              <a:rPr lang="en-US" b="1" dirty="0"/>
              <a:t>(keep it short)</a:t>
            </a:r>
            <a:r>
              <a:rPr lang="en-US" dirty="0"/>
              <a:t>: supplement with other data sources, e.g. class schedules</a:t>
            </a:r>
          </a:p>
          <a:p>
            <a:pPr lvl="2"/>
            <a:r>
              <a:rPr lang="en-US" b="1" dirty="0"/>
              <a:t>Simplicity</a:t>
            </a:r>
            <a:r>
              <a:rPr lang="en-US" dirty="0"/>
              <a:t>: </a:t>
            </a:r>
            <a:r>
              <a:rPr lang="en-US" dirty="0" smtClean="0"/>
              <a:t>ask of just student (not household). Only if live off-campus obtain household demographic info</a:t>
            </a:r>
            <a:endParaRPr lang="en-US" b="1" dirty="0"/>
          </a:p>
          <a:p>
            <a:pPr lvl="1"/>
            <a:r>
              <a:rPr lang="en-US" b="1" dirty="0" smtClean="0"/>
              <a:t>Mindfulness of semester schedule:</a:t>
            </a:r>
          </a:p>
          <a:p>
            <a:pPr lvl="2"/>
            <a:r>
              <a:rPr lang="en-US" dirty="0" smtClean="0"/>
              <a:t>Conduct the survey at “mid-semester” </a:t>
            </a:r>
          </a:p>
          <a:p>
            <a:pPr lvl="2"/>
            <a:r>
              <a:rPr lang="en-US" dirty="0" smtClean="0"/>
              <a:t>Avoid exam, add/drop class, and spring/fall break periods</a:t>
            </a:r>
          </a:p>
          <a:p>
            <a:pPr lvl="1"/>
            <a:endParaRPr lang="en-US" dirty="0"/>
          </a:p>
          <a:p>
            <a:pPr marL="457304" lvl="1" indent="0">
              <a:buNone/>
            </a:pPr>
            <a:endParaRPr lang="en-US" b="1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3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G PPT_Template_standard">
  <a:themeElements>
    <a:clrScheme name="RSG Colors">
      <a:dk1>
        <a:sysClr val="windowText" lastClr="000000"/>
      </a:dk1>
      <a:lt1>
        <a:sysClr val="window" lastClr="FFFFFF"/>
      </a:lt1>
      <a:dk2>
        <a:srgbClr val="F6B57A"/>
      </a:dk2>
      <a:lt2>
        <a:srgbClr val="EEECE1"/>
      </a:lt2>
      <a:accent1>
        <a:srgbClr val="5C8093"/>
      </a:accent1>
      <a:accent2>
        <a:srgbClr val="AFC14F"/>
      </a:accent2>
      <a:accent3>
        <a:srgbClr val="275A38"/>
      </a:accent3>
      <a:accent4>
        <a:srgbClr val="BC610D"/>
      </a:accent4>
      <a:accent5>
        <a:srgbClr val="808080"/>
      </a:accent5>
      <a:accent6>
        <a:srgbClr val="269A99"/>
      </a:accent6>
      <a:hlink>
        <a:srgbClr val="3F7B7A"/>
      </a:hlink>
      <a:folHlink>
        <a:srgbClr val="E8E8E8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B7B7B7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9C9C9C"/>
        </a:accent4>
        <a:accent5>
          <a:srgbClr val="B5C0C8"/>
        </a:accent5>
        <a:accent6>
          <a:srgbClr val="1F5131"/>
        </a:accent6>
        <a:hlink>
          <a:srgbClr val="0073B4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808080"/>
        </a:lt2>
        <a:accent1>
          <a:srgbClr val="598094"/>
        </a:accent1>
        <a:accent2>
          <a:srgbClr val="235A37"/>
        </a:accent2>
        <a:accent3>
          <a:srgbClr val="FFFFFF"/>
        </a:accent3>
        <a:accent4>
          <a:srgbClr val="6C6C6C"/>
        </a:accent4>
        <a:accent5>
          <a:srgbClr val="B5C0C8"/>
        </a:accent5>
        <a:accent6>
          <a:srgbClr val="1F5131"/>
        </a:accent6>
        <a:hlink>
          <a:srgbClr val="BC610D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PT Intro Bullet">
  <a:themeElements>
    <a:clrScheme name="18PT Intro Bullet 15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5C8093"/>
      </a:accent1>
      <a:accent2>
        <a:srgbClr val="275A38"/>
      </a:accent2>
      <a:accent3>
        <a:srgbClr val="FFFFFF"/>
      </a:accent3>
      <a:accent4>
        <a:srgbClr val="000000"/>
      </a:accent4>
      <a:accent5>
        <a:srgbClr val="B5C0C8"/>
      </a:accent5>
      <a:accent6>
        <a:srgbClr val="225132"/>
      </a:accent6>
      <a:hlink>
        <a:srgbClr val="269A99"/>
      </a:hlink>
      <a:folHlink>
        <a:srgbClr val="AFC14F"/>
      </a:folHlink>
    </a:clrScheme>
    <a:fontScheme name="RSG Presentation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PT Intro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PT Intro Bullet 13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3F7B7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FBFB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4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PT Intro Bullet 15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5C8093"/>
        </a:accent1>
        <a:accent2>
          <a:srgbClr val="275A38"/>
        </a:accent2>
        <a:accent3>
          <a:srgbClr val="FFFFFF"/>
        </a:accent3>
        <a:accent4>
          <a:srgbClr val="000000"/>
        </a:accent4>
        <a:accent5>
          <a:srgbClr val="B5C0C8"/>
        </a:accent5>
        <a:accent6>
          <a:srgbClr val="225132"/>
        </a:accent6>
        <a:hlink>
          <a:srgbClr val="269A99"/>
        </a:hlink>
        <a:folHlink>
          <a:srgbClr val="AFC1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d_Practice xmlns="312f12d9-5dd9-44d0-a05e-75902c0f6bdf" xsi:nil="true"/>
    <Office xmlns="312f12d9-5dd9-44d0-a05e-75902c0f6bdf">All (corporate)</Office>
    <Category xmlns="312f12d9-5dd9-44d0-a05e-75902c0f6bdf">Report</Category>
    <Practice xmlns="312f12d9-5dd9-44d0-a05e-75902c0f6bdf">CORP</Practi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024AD3F3F2B0429082A616D03B519D" ma:contentTypeVersion="6" ma:contentTypeDescription="Create a new document." ma:contentTypeScope="" ma:versionID="f344ec434da2f0d1cd12ac3dc2850cdd">
  <xsd:schema xmlns:xsd="http://www.w3.org/2001/XMLSchema" xmlns:xs="http://www.w3.org/2001/XMLSchema" xmlns:p="http://schemas.microsoft.com/office/2006/metadata/properties" xmlns:ns2="312f12d9-5dd9-44d0-a05e-75902c0f6bdf" targetNamespace="http://schemas.microsoft.com/office/2006/metadata/properties" ma:root="true" ma:fieldsID="1eacbbfca154eb0ede3629399f8403b9" ns2:_="">
    <xsd:import namespace="312f12d9-5dd9-44d0-a05e-75902c0f6bd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Office" minOccurs="0"/>
                <xsd:element ref="ns2:Practice" minOccurs="0"/>
                <xsd:element ref="ns2:Sub_x002d_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f12d9-5dd9-44d0-a05e-75902c0f6bdf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>
      <xsd:simpleType>
        <xsd:restriction base="dms:Choice">
          <xsd:enumeration value="Stationary"/>
          <xsd:enumeration value="Email signatures"/>
          <xsd:enumeration value="Proposal"/>
          <xsd:enumeration value="Report"/>
          <xsd:enumeration value="Collateral"/>
          <xsd:enumeration value="Questionnaire"/>
          <xsd:enumeration value="Resume"/>
          <xsd:enumeration value="Posters"/>
          <xsd:enumeration value="White papers"/>
        </xsd:restriction>
      </xsd:simpleType>
    </xsd:element>
    <xsd:element name="Office" ma:index="3" nillable="true" ma:displayName="Office" ma:format="Dropdown" ma:internalName="Office">
      <xsd:simpleType>
        <xsd:restriction base="dms:Choice">
          <xsd:enumeration value="All (corporate)"/>
          <xsd:enumeration value="WRJ"/>
          <xsd:enumeration value="Burlington"/>
          <xsd:enumeration value="Chicago"/>
          <xsd:enumeration value="Concord"/>
          <xsd:enumeration value="SLC"/>
          <xsd:enumeration value="Arlington"/>
        </xsd:restriction>
      </xsd:simpleType>
    </xsd:element>
    <xsd:element name="Practice" ma:index="4" nillable="true" ma:displayName="Practice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  <xsd:element name="Sub_x002d_Practice" ma:index="5" nillable="true" ma:displayName="Sub-Practice" ma:internalName="Sub_x002d_Practic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603FC2-2D62-49A8-9586-918636F103C7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312f12d9-5dd9-44d0-a05e-75902c0f6bd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36C47F2-46FC-481E-821B-F36068B9B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2f12d9-5dd9-44d0-a05e-75902c0f6b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37C30F-9EB0-461B-B4DA-C50BE669F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PPT_Template_standard</Template>
  <TotalTime>1800</TotalTime>
  <Words>1472</Words>
  <Application>Microsoft Office PowerPoint</Application>
  <PresentationFormat>On-screen Show (4:3)</PresentationFormat>
  <Paragraphs>315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RSG PPT_Template_standard</vt:lpstr>
      <vt:lpstr>18PT Intro Bullet</vt:lpstr>
      <vt:lpstr>Collection of Travel Data on University Populations:</vt:lpstr>
      <vt:lpstr>Outline</vt:lpstr>
      <vt:lpstr>BACKGROUND :: Overview of Work</vt:lpstr>
      <vt:lpstr>BACKGROUND :: University Travel Diary Studies</vt:lpstr>
      <vt:lpstr>BACKGROUND :: What are Differences from a HH Travel Diary?</vt:lpstr>
      <vt:lpstr>Outline</vt:lpstr>
      <vt:lpstr>GENERAL SURVEY TECHNIQUES :: Questionnaire Design </vt:lpstr>
      <vt:lpstr>GENERAL SURVEY TECHNIQUES :: Questionnaire Design </vt:lpstr>
      <vt:lpstr>GENERAL SURVEY TECHNIQUES :: Administration</vt:lpstr>
      <vt:lpstr>GENERAL SURVEY TECHNIQUES :: Questionnaire Design </vt:lpstr>
      <vt:lpstr>Outline</vt:lpstr>
      <vt:lpstr>3 CASE STUDIES :: ASU Overview</vt:lpstr>
      <vt:lpstr>3 CASE STUDIES :: ASU, survey administration </vt:lpstr>
      <vt:lpstr>3 CASE STUDIES :: ASU, project update</vt:lpstr>
      <vt:lpstr>3 CASE STUDIES :: Utah, overview</vt:lpstr>
      <vt:lpstr>3 CASE STUDIES :: Utah, project update</vt:lpstr>
      <vt:lpstr>3 CASE STUDIES :: Texas A&amp;M, overview and administration</vt:lpstr>
      <vt:lpstr>Outline</vt:lpstr>
      <vt:lpstr>Comparison: ASU Time of Day Distribution of All Trips</vt:lpstr>
      <vt:lpstr>Comparison: Utah Colleges Diurnal Distribution </vt:lpstr>
      <vt:lpstr>Outline</vt:lpstr>
      <vt:lpstr>CONCLUSIONS</vt:lpstr>
      <vt:lpstr>THANK YOU!</vt:lpstr>
      <vt:lpstr>THANK YOU!</vt:lpstr>
    </vt:vector>
  </TitlesOfParts>
  <Company>Resource Systems 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Coe</dc:creator>
  <cp:lastModifiedBy>Elizabeth Greene</cp:lastModifiedBy>
  <cp:revision>63</cp:revision>
  <dcterms:created xsi:type="dcterms:W3CDTF">2012-05-17T13:58:25Z</dcterms:created>
  <dcterms:modified xsi:type="dcterms:W3CDTF">2013-05-06T13:38:19Z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0x0101000F024AD3F3F2B0429082A616D03B519D</vt:lpwstr>
  </property>
</Properties>
</file>