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1" r:id="rId1"/>
    <p:sldMasterId id="2147483677" r:id="rId2"/>
    <p:sldMasterId id="2147483703" r:id="rId3"/>
  </p:sldMasterIdLst>
  <p:notesMasterIdLst>
    <p:notesMasterId r:id="rId25"/>
  </p:notesMasterIdLst>
  <p:handoutMasterIdLst>
    <p:handoutMasterId r:id="rId26"/>
  </p:handoutMasterIdLst>
  <p:sldIdLst>
    <p:sldId id="291" r:id="rId4"/>
    <p:sldId id="467" r:id="rId5"/>
    <p:sldId id="468" r:id="rId6"/>
    <p:sldId id="469" r:id="rId7"/>
    <p:sldId id="454" r:id="rId8"/>
    <p:sldId id="455" r:id="rId9"/>
    <p:sldId id="456" r:id="rId10"/>
    <p:sldId id="472" r:id="rId11"/>
    <p:sldId id="471" r:id="rId12"/>
    <p:sldId id="473" r:id="rId13"/>
    <p:sldId id="474" r:id="rId14"/>
    <p:sldId id="475" r:id="rId15"/>
    <p:sldId id="476" r:id="rId16"/>
    <p:sldId id="477" r:id="rId17"/>
    <p:sldId id="478" r:id="rId18"/>
    <p:sldId id="480" r:id="rId19"/>
    <p:sldId id="479" r:id="rId20"/>
    <p:sldId id="458" r:id="rId21"/>
    <p:sldId id="460" r:id="rId22"/>
    <p:sldId id="453" r:id="rId23"/>
    <p:sldId id="481" r:id="rId24"/>
  </p:sldIdLst>
  <p:sldSz cx="9144000" cy="6858000" type="screen4x3"/>
  <p:notesSz cx="7010400" cy="9236075"/>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ndy" initials="M" lastIdx="13" clrIdx="0"/>
  <p:cmAuthor id="1" name="Randal ZuWallack" initials="RZ"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D3D4"/>
    <a:srgbClr val="DA291C"/>
    <a:srgbClr val="C3C6A8"/>
    <a:srgbClr val="7566A0"/>
    <a:srgbClr val="E87722"/>
    <a:srgbClr val="B7C9D3"/>
    <a:srgbClr val="DFD1A7"/>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040" autoAdjust="0"/>
    <p:restoredTop sz="85180" autoAdjust="0"/>
  </p:normalViewPr>
  <p:slideViewPr>
    <p:cSldViewPr snapToGrid="0" snapToObjects="1">
      <p:cViewPr>
        <p:scale>
          <a:sx n="80" d="100"/>
          <a:sy n="80" d="100"/>
        </p:scale>
        <p:origin x="-138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1" y="0"/>
            <a:ext cx="3038475" cy="460542"/>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a:defRPr sz="1200">
                <a:latin typeface="Calibri" pitchFamily="34" charset="0"/>
              </a:defRPr>
            </a:lvl1pPr>
          </a:lstStyle>
          <a:p>
            <a:pPr>
              <a:defRPr/>
            </a:pPr>
            <a:endParaRPr lang="en-US"/>
          </a:p>
        </p:txBody>
      </p:sp>
      <p:sp>
        <p:nvSpPr>
          <p:cNvPr id="25603" name="Rectangle 3"/>
          <p:cNvSpPr>
            <a:spLocks noGrp="1" noChangeArrowheads="1"/>
          </p:cNvSpPr>
          <p:nvPr>
            <p:ph type="dt" sz="quarter" idx="1"/>
          </p:nvPr>
        </p:nvSpPr>
        <p:spPr bwMode="auto">
          <a:xfrm>
            <a:off x="3970339" y="0"/>
            <a:ext cx="3038475" cy="460542"/>
          </a:xfrm>
          <a:prstGeom prst="rect">
            <a:avLst/>
          </a:prstGeom>
          <a:noFill/>
          <a:ln w="9525">
            <a:noFill/>
            <a:miter lim="800000"/>
            <a:headEnd/>
            <a:tailEnd/>
          </a:ln>
          <a:effectLst/>
        </p:spPr>
        <p:txBody>
          <a:bodyPr vert="horz" wrap="square" lIns="88139" tIns="44070" rIns="88139" bIns="44070" numCol="1" anchor="t" anchorCtr="0" compatLnSpc="1">
            <a:prstTxWarp prst="textNoShape">
              <a:avLst/>
            </a:prstTxWarp>
          </a:bodyPr>
          <a:lstStyle>
            <a:lvl1pPr algn="r">
              <a:defRPr sz="1200">
                <a:latin typeface="Calibri" pitchFamily="34" charset="0"/>
              </a:defRPr>
            </a:lvl1pPr>
          </a:lstStyle>
          <a:p>
            <a:pPr>
              <a:defRPr/>
            </a:pPr>
            <a:fld id="{26A8C634-DF61-406D-95D3-0173097D55DC}" type="datetimeFigureOut">
              <a:rPr lang="en-US"/>
              <a:pPr>
                <a:defRPr/>
              </a:pPr>
              <a:t>4/9/2013</a:t>
            </a:fld>
            <a:endParaRPr lang="en-US"/>
          </a:p>
        </p:txBody>
      </p:sp>
      <p:sp>
        <p:nvSpPr>
          <p:cNvPr id="25604" name="Rectangle 4"/>
          <p:cNvSpPr>
            <a:spLocks noGrp="1" noChangeArrowheads="1"/>
          </p:cNvSpPr>
          <p:nvPr>
            <p:ph type="ftr" sz="quarter" idx="2"/>
          </p:nvPr>
        </p:nvSpPr>
        <p:spPr bwMode="auto">
          <a:xfrm>
            <a:off x="1" y="8773956"/>
            <a:ext cx="3038475" cy="460542"/>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a:defRPr sz="1200">
                <a:latin typeface="Calibri" pitchFamily="34" charset="0"/>
              </a:defRPr>
            </a:lvl1pPr>
          </a:lstStyle>
          <a:p>
            <a:pPr>
              <a:defRPr/>
            </a:pPr>
            <a:endParaRPr lang="en-US"/>
          </a:p>
        </p:txBody>
      </p:sp>
      <p:sp>
        <p:nvSpPr>
          <p:cNvPr id="25605" name="Rectangle 5"/>
          <p:cNvSpPr>
            <a:spLocks noGrp="1" noChangeArrowheads="1"/>
          </p:cNvSpPr>
          <p:nvPr>
            <p:ph type="sldNum" sz="quarter" idx="3"/>
          </p:nvPr>
        </p:nvSpPr>
        <p:spPr bwMode="auto">
          <a:xfrm>
            <a:off x="3970339" y="8773956"/>
            <a:ext cx="3038475" cy="460542"/>
          </a:xfrm>
          <a:prstGeom prst="rect">
            <a:avLst/>
          </a:prstGeom>
          <a:noFill/>
          <a:ln w="9525">
            <a:noFill/>
            <a:miter lim="800000"/>
            <a:headEnd/>
            <a:tailEnd/>
          </a:ln>
          <a:effectLst/>
        </p:spPr>
        <p:txBody>
          <a:bodyPr vert="horz" wrap="square" lIns="88139" tIns="44070" rIns="88139" bIns="44070" numCol="1" anchor="b" anchorCtr="0" compatLnSpc="1">
            <a:prstTxWarp prst="textNoShape">
              <a:avLst/>
            </a:prstTxWarp>
          </a:bodyPr>
          <a:lstStyle>
            <a:lvl1pPr algn="r">
              <a:defRPr sz="1200">
                <a:latin typeface="Calibri" pitchFamily="34" charset="0"/>
              </a:defRPr>
            </a:lvl1pPr>
          </a:lstStyle>
          <a:p>
            <a:pPr>
              <a:defRPr/>
            </a:pPr>
            <a:fld id="{4B743D89-A707-47A8-918F-38F15A47A394}" type="slidenum">
              <a:rPr lang="en-US"/>
              <a:pPr>
                <a:defRPr/>
              </a:pPr>
              <a:t>‹#›</a:t>
            </a:fld>
            <a:endParaRPr lang="en-US"/>
          </a:p>
        </p:txBody>
      </p:sp>
    </p:spTree>
    <p:extLst>
      <p:ext uri="{BB962C8B-B14F-4D97-AF65-F5344CB8AC3E}">
        <p14:creationId xmlns:p14="http://schemas.microsoft.com/office/powerpoint/2010/main" val="33617724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0542"/>
          </a:xfrm>
          <a:prstGeom prst="rect">
            <a:avLst/>
          </a:prstGeom>
        </p:spPr>
        <p:txBody>
          <a:bodyPr vert="horz" lIns="93172" tIns="46586" rIns="93172" bIns="46586" rtlCol="0"/>
          <a:lstStyle>
            <a:lvl1pPr algn="l" fontAlgn="auto">
              <a:spcBef>
                <a:spcPts val="0"/>
              </a:spcBef>
              <a:spcAft>
                <a:spcPts val="0"/>
              </a:spcAft>
              <a:defRPr sz="1300">
                <a:latin typeface="+mn-lt"/>
              </a:defRPr>
            </a:lvl1pPr>
          </a:lstStyle>
          <a:p>
            <a:pPr>
              <a:defRPr/>
            </a:pPr>
            <a:endParaRPr lang="en-US"/>
          </a:p>
        </p:txBody>
      </p:sp>
      <p:sp>
        <p:nvSpPr>
          <p:cNvPr id="3" name="Date Placeholder 2"/>
          <p:cNvSpPr>
            <a:spLocks noGrp="1"/>
          </p:cNvSpPr>
          <p:nvPr>
            <p:ph type="dt" idx="1"/>
          </p:nvPr>
        </p:nvSpPr>
        <p:spPr>
          <a:xfrm>
            <a:off x="3970339" y="0"/>
            <a:ext cx="3038475" cy="460542"/>
          </a:xfrm>
          <a:prstGeom prst="rect">
            <a:avLst/>
          </a:prstGeom>
        </p:spPr>
        <p:txBody>
          <a:bodyPr vert="horz" lIns="93172" tIns="46586" rIns="93172" bIns="46586" rtlCol="0"/>
          <a:lstStyle>
            <a:lvl1pPr algn="r" fontAlgn="auto">
              <a:spcBef>
                <a:spcPts val="0"/>
              </a:spcBef>
              <a:spcAft>
                <a:spcPts val="0"/>
              </a:spcAft>
              <a:defRPr sz="1300">
                <a:latin typeface="+mn-lt"/>
              </a:defRPr>
            </a:lvl1pPr>
          </a:lstStyle>
          <a:p>
            <a:pPr>
              <a:defRPr/>
            </a:pPr>
            <a:fld id="{4A8AF1CB-D624-42DF-B269-7878843C0F98}" type="datetimeFigureOut">
              <a:rPr lang="en-US"/>
              <a:pPr>
                <a:defRPr/>
              </a:pPr>
              <a:t>4/9/2013</a:t>
            </a:fld>
            <a:endParaRPr lang="en-US"/>
          </a:p>
        </p:txBody>
      </p:sp>
      <p:sp>
        <p:nvSpPr>
          <p:cNvPr id="4" name="Slide Image Placeholder 3"/>
          <p:cNvSpPr>
            <a:spLocks noGrp="1" noRot="1" noChangeAspect="1"/>
          </p:cNvSpPr>
          <p:nvPr>
            <p:ph type="sldImg" idx="2"/>
          </p:nvPr>
        </p:nvSpPr>
        <p:spPr>
          <a:xfrm>
            <a:off x="1195388" y="693738"/>
            <a:ext cx="4619625" cy="3463925"/>
          </a:xfrm>
          <a:prstGeom prst="rect">
            <a:avLst/>
          </a:prstGeom>
          <a:noFill/>
          <a:ln w="12700">
            <a:solidFill>
              <a:prstClr val="black"/>
            </a:solidFill>
          </a:ln>
        </p:spPr>
        <p:txBody>
          <a:bodyPr vert="horz" lIns="93172" tIns="46586" rIns="93172" bIns="46586" rtlCol="0" anchor="ctr"/>
          <a:lstStyle/>
          <a:p>
            <a:pPr lvl="0"/>
            <a:endParaRPr lang="en-US" noProof="0"/>
          </a:p>
        </p:txBody>
      </p:sp>
      <p:sp>
        <p:nvSpPr>
          <p:cNvPr id="5" name="Notes Placeholder 4"/>
          <p:cNvSpPr>
            <a:spLocks noGrp="1"/>
          </p:cNvSpPr>
          <p:nvPr>
            <p:ph type="body" sz="quarter" idx="3"/>
          </p:nvPr>
        </p:nvSpPr>
        <p:spPr>
          <a:xfrm>
            <a:off x="701675" y="4387768"/>
            <a:ext cx="5607050" cy="4154341"/>
          </a:xfrm>
          <a:prstGeom prst="rect">
            <a:avLst/>
          </a:prstGeom>
        </p:spPr>
        <p:txBody>
          <a:bodyPr vert="horz" lIns="93172" tIns="46586" rIns="93172" bIns="4658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1" y="8773956"/>
            <a:ext cx="3038475" cy="460542"/>
          </a:xfrm>
          <a:prstGeom prst="rect">
            <a:avLst/>
          </a:prstGeom>
        </p:spPr>
        <p:txBody>
          <a:bodyPr vert="horz" lIns="93172" tIns="46586" rIns="93172" bIns="46586" rtlCol="0" anchor="b"/>
          <a:lstStyle>
            <a:lvl1pPr algn="l" fontAlgn="auto">
              <a:spcBef>
                <a:spcPts val="0"/>
              </a:spcBef>
              <a:spcAft>
                <a:spcPts val="0"/>
              </a:spcAft>
              <a:defRPr sz="1300">
                <a:latin typeface="+mn-lt"/>
              </a:defRPr>
            </a:lvl1pPr>
          </a:lstStyle>
          <a:p>
            <a:pPr>
              <a:defRPr/>
            </a:pPr>
            <a:endParaRPr lang="en-US"/>
          </a:p>
        </p:txBody>
      </p:sp>
      <p:sp>
        <p:nvSpPr>
          <p:cNvPr id="7" name="Slide Number Placeholder 6"/>
          <p:cNvSpPr>
            <a:spLocks noGrp="1"/>
          </p:cNvSpPr>
          <p:nvPr>
            <p:ph type="sldNum" sz="quarter" idx="5"/>
          </p:nvPr>
        </p:nvSpPr>
        <p:spPr>
          <a:xfrm>
            <a:off x="3970339" y="8773956"/>
            <a:ext cx="3038475" cy="460542"/>
          </a:xfrm>
          <a:prstGeom prst="rect">
            <a:avLst/>
          </a:prstGeom>
        </p:spPr>
        <p:txBody>
          <a:bodyPr vert="horz" lIns="93172" tIns="46586" rIns="93172" bIns="46586" rtlCol="0" anchor="b"/>
          <a:lstStyle>
            <a:lvl1pPr algn="r" fontAlgn="auto">
              <a:spcBef>
                <a:spcPts val="0"/>
              </a:spcBef>
              <a:spcAft>
                <a:spcPts val="0"/>
              </a:spcAft>
              <a:defRPr sz="1300">
                <a:latin typeface="+mn-lt"/>
              </a:defRPr>
            </a:lvl1pPr>
          </a:lstStyle>
          <a:p>
            <a:pPr>
              <a:defRPr/>
            </a:pPr>
            <a:fld id="{B4136B50-18A4-44AD-9564-CE11C961D398}" type="slidenum">
              <a:rPr lang="en-US"/>
              <a:pPr>
                <a:defRPr/>
              </a:pPr>
              <a:t>‹#›</a:t>
            </a:fld>
            <a:endParaRPr lang="en-US"/>
          </a:p>
        </p:txBody>
      </p:sp>
    </p:spTree>
    <p:extLst>
      <p:ext uri="{BB962C8B-B14F-4D97-AF65-F5344CB8AC3E}">
        <p14:creationId xmlns:p14="http://schemas.microsoft.com/office/powerpoint/2010/main" val="20896777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Overview of HTS</a:t>
            </a:r>
          </a:p>
          <a:p>
            <a:r>
              <a:rPr lang="en-US" dirty="0" smtClean="0"/>
              <a:t>-          Things that plague response rates (household size,</a:t>
            </a:r>
          </a:p>
          <a:p>
            <a:r>
              <a:rPr lang="en-US" dirty="0" smtClean="0"/>
              <a:t>-          Ways to combat non-response</a:t>
            </a:r>
          </a:p>
          <a:p>
            <a:r>
              <a:rPr lang="en-US" dirty="0" smtClean="0"/>
              <a:t>-          Concept of busyness</a:t>
            </a:r>
          </a:p>
          <a:p>
            <a:r>
              <a:rPr lang="en-US" dirty="0" smtClean="0"/>
              <a:t>-          Why it is important we understand</a:t>
            </a:r>
          </a:p>
          <a:p>
            <a:r>
              <a:rPr lang="en-US" dirty="0" smtClean="0"/>
              <a:t>-          Methods for the Analysis</a:t>
            </a:r>
          </a:p>
          <a:p>
            <a:r>
              <a:rPr lang="en-US" dirty="0" smtClean="0"/>
              <a:t>-          Results</a:t>
            </a:r>
          </a:p>
          <a:p>
            <a:r>
              <a:rPr lang="en-US" dirty="0" smtClean="0"/>
              <a:t>-          Conclusion</a:t>
            </a:r>
          </a:p>
          <a:p>
            <a:r>
              <a:rPr lang="en-US" dirty="0" smtClean="0"/>
              <a:t>-          Future research</a:t>
            </a:r>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a:t>
            </a:fld>
            <a:endParaRPr lang="en-US"/>
          </a:p>
        </p:txBody>
      </p:sp>
    </p:spTree>
    <p:extLst>
      <p:ext uri="{BB962C8B-B14F-4D97-AF65-F5344CB8AC3E}">
        <p14:creationId xmlns:p14="http://schemas.microsoft.com/office/powerpoint/2010/main" val="2808341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12</a:t>
            </a:fld>
            <a:endParaRPr lang="en-US"/>
          </a:p>
        </p:txBody>
      </p:sp>
    </p:spTree>
    <p:extLst>
      <p:ext uri="{BB962C8B-B14F-4D97-AF65-F5344CB8AC3E}">
        <p14:creationId xmlns:p14="http://schemas.microsoft.com/office/powerpoint/2010/main" val="41945240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suspect</a:t>
            </a:r>
            <a:r>
              <a:rPr lang="en-US" baseline="0" dirty="0" smtClean="0"/>
              <a:t> Mondays may be slightly over-represented to due to likelihood of households being home when we call to remind, ease of folding new task into early part of the week than later in the week when plans and schedules get moved around.  Something we should probably look into.</a:t>
            </a:r>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13</a:t>
            </a:fld>
            <a:endParaRPr lang="en-US"/>
          </a:p>
        </p:txBody>
      </p:sp>
    </p:spTree>
    <p:extLst>
      <p:ext uri="{BB962C8B-B14F-4D97-AF65-F5344CB8AC3E}">
        <p14:creationId xmlns:p14="http://schemas.microsoft.com/office/powerpoint/2010/main" val="41945240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14</a:t>
            </a:fld>
            <a:endParaRPr lang="en-US"/>
          </a:p>
        </p:txBody>
      </p:sp>
    </p:spTree>
    <p:extLst>
      <p:ext uri="{BB962C8B-B14F-4D97-AF65-F5344CB8AC3E}">
        <p14:creationId xmlns:p14="http://schemas.microsoft.com/office/powerpoint/2010/main" val="41945240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DV is busyness classes</a:t>
            </a:r>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15</a:t>
            </a:fld>
            <a:endParaRPr lang="en-US"/>
          </a:p>
        </p:txBody>
      </p:sp>
    </p:spTree>
    <p:extLst>
      <p:ext uri="{BB962C8B-B14F-4D97-AF65-F5344CB8AC3E}">
        <p14:creationId xmlns:p14="http://schemas.microsoft.com/office/powerpoint/2010/main" val="4194524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16</a:t>
            </a:fld>
            <a:endParaRPr lang="en-US"/>
          </a:p>
        </p:txBody>
      </p:sp>
    </p:spTree>
    <p:extLst>
      <p:ext uri="{BB962C8B-B14F-4D97-AF65-F5344CB8AC3E}">
        <p14:creationId xmlns:p14="http://schemas.microsoft.com/office/powerpoint/2010/main" val="41945240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17</a:t>
            </a:fld>
            <a:endParaRPr lang="en-US"/>
          </a:p>
        </p:txBody>
      </p:sp>
    </p:spTree>
    <p:extLst>
      <p:ext uri="{BB962C8B-B14F-4D97-AF65-F5344CB8AC3E}">
        <p14:creationId xmlns:p14="http://schemas.microsoft.com/office/powerpoint/2010/main" val="41945240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18</a:t>
            </a:fld>
            <a:endParaRPr lang="en-US"/>
          </a:p>
        </p:txBody>
      </p:sp>
    </p:spTree>
    <p:extLst>
      <p:ext uri="{BB962C8B-B14F-4D97-AF65-F5344CB8AC3E}">
        <p14:creationId xmlns:p14="http://schemas.microsoft.com/office/powerpoint/2010/main" val="41945240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19</a:t>
            </a:fld>
            <a:endParaRPr lang="en-US"/>
          </a:p>
        </p:txBody>
      </p:sp>
    </p:spTree>
    <p:extLst>
      <p:ext uri="{BB962C8B-B14F-4D97-AF65-F5344CB8AC3E}">
        <p14:creationId xmlns:p14="http://schemas.microsoft.com/office/powerpoint/2010/main" val="41945240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p:cNvSpPr>
          <p:nvPr>
            <p:ph type="sldImg"/>
          </p:nvPr>
        </p:nvSpPr>
        <p:spPr bwMode="auto">
          <a:noFill/>
          <a:ln>
            <a:solidFill>
              <a:srgbClr val="000000"/>
            </a:solidFill>
            <a:miter lim="800000"/>
            <a:headEnd/>
            <a:tailEnd/>
          </a:ln>
        </p:spPr>
      </p:sp>
      <p:sp>
        <p:nvSpPr>
          <p:cNvPr id="16386"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60EB49A-08E0-483A-8479-39BD84DA6251}"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p:spPr>
      </p:sp>
      <p:sp>
        <p:nvSpPr>
          <p:cNvPr id="18434"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0CF1923-602A-492A-A8CF-182E34E4D8DD}" type="slidenum">
              <a:rPr lang="en-US" smtClean="0"/>
              <a:pPr>
                <a:defRPr/>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bwMode="auto">
          <a:noFill/>
          <a:ln>
            <a:solidFill>
              <a:srgbClr val="000000"/>
            </a:solidFill>
            <a:miter lim="800000"/>
            <a:headEnd/>
            <a:tailEnd/>
          </a:ln>
        </p:spPr>
      </p:sp>
      <p:sp>
        <p:nvSpPr>
          <p:cNvPr id="20482" name="Notes Placeholder 2"/>
          <p:cNvSpPr>
            <a:spLocks noGrp="1"/>
          </p:cNvSpPr>
          <p:nvPr>
            <p:ph type="body" idx="1"/>
          </p:nvPr>
        </p:nvSpPr>
        <p:spPr bwMode="auto">
          <a:noFill/>
        </p:spPr>
        <p:txBody>
          <a:bodyPr wrap="square" numCol="1" anchor="t" anchorCtr="0" compatLnSpc="1">
            <a:prstTxWarp prst="textNoShape">
              <a:avLst/>
            </a:prstTxWarp>
          </a:bodyPr>
          <a:lstStyle/>
          <a:p>
            <a:pPr marL="0" lvl="1" indent="0" eaLnBrk="1" hangingPunct="1">
              <a:spcBef>
                <a:spcPts val="0"/>
              </a:spcBef>
              <a:spcAft>
                <a:spcPts val="0"/>
              </a:spcAft>
              <a:buClr>
                <a:srgbClr val="597A69"/>
              </a:buClr>
              <a:buSzPct val="120000"/>
              <a:buFont typeface="Arial" pitchFamily="34" charset="0"/>
              <a:buNone/>
              <a:defRPr/>
            </a:pPr>
            <a:r>
              <a:rPr lang="en-US" sz="2800" dirty="0" smtClean="0">
                <a:latin typeface="+mn-lt"/>
              </a:rPr>
              <a:t>Lots of techniques are well-established and researched</a:t>
            </a:r>
            <a:r>
              <a:rPr lang="en-US" sz="2800" baseline="0" dirty="0" smtClean="0">
                <a:latin typeface="+mn-lt"/>
              </a:rPr>
              <a:t> in transportation and survey research to </a:t>
            </a:r>
            <a:r>
              <a:rPr lang="en-US" sz="2800" dirty="0" smtClean="0">
                <a:latin typeface="+mn-lt"/>
              </a:rPr>
              <a:t> combat </a:t>
            </a:r>
            <a:r>
              <a:rPr lang="en-US" sz="2800" baseline="0" dirty="0" smtClean="0">
                <a:latin typeface="+mn-lt"/>
              </a:rPr>
              <a:t>non-response</a:t>
            </a:r>
            <a:endParaRPr lang="en-US" sz="2800" dirty="0" smtClean="0">
              <a:latin typeface="+mn-lt"/>
            </a:endParaRPr>
          </a:p>
          <a:p>
            <a:pPr marL="0" lvl="1" indent="0" eaLnBrk="1" hangingPunct="1">
              <a:spcBef>
                <a:spcPts val="0"/>
              </a:spcBef>
              <a:spcAft>
                <a:spcPts val="0"/>
              </a:spcAft>
              <a:buClr>
                <a:srgbClr val="597A69"/>
              </a:buClr>
              <a:buSzPct val="120000"/>
              <a:buFont typeface="Arial" pitchFamily="34" charset="0"/>
              <a:buNone/>
              <a:defRPr/>
            </a:pPr>
            <a:r>
              <a:rPr lang="en-US" sz="2800" dirty="0" smtClean="0">
                <a:latin typeface="+mn-lt"/>
              </a:rPr>
              <a:t>Sampling/monitoring of target groups; Quality of advance materials; Sponsorship; Multiple contacts helps to off-set these fall out points</a:t>
            </a:r>
          </a:p>
          <a:p>
            <a:pPr marL="0" lvl="1" indent="0" eaLnBrk="1" hangingPunct="1">
              <a:spcBef>
                <a:spcPts val="0"/>
              </a:spcBef>
              <a:spcAft>
                <a:spcPts val="0"/>
              </a:spcAft>
              <a:buClr>
                <a:srgbClr val="597A69"/>
              </a:buClr>
              <a:buSzPct val="120000"/>
              <a:buFont typeface="Arial" pitchFamily="34" charset="0"/>
              <a:buNone/>
              <a:defRPr/>
            </a:pPr>
            <a:r>
              <a:rPr lang="en-US" sz="2800" dirty="0" smtClean="0">
                <a:latin typeface="+mn-lt"/>
              </a:rPr>
              <a:t>Incentives (pre-paid or promised)</a:t>
            </a:r>
          </a:p>
          <a:p>
            <a:pPr marL="0" lvl="1" indent="0" eaLnBrk="1" hangingPunct="1">
              <a:spcBef>
                <a:spcPts val="0"/>
              </a:spcBef>
              <a:spcAft>
                <a:spcPts val="0"/>
              </a:spcAft>
              <a:buClr>
                <a:srgbClr val="597A69"/>
              </a:buClr>
              <a:buSzPct val="120000"/>
              <a:buFont typeface="Arial" pitchFamily="34" charset="0"/>
              <a:buNone/>
              <a:defRPr/>
            </a:pPr>
            <a:endParaRPr lang="en-US" sz="2800" dirty="0" smtClean="0">
              <a:latin typeface="+mn-lt"/>
            </a:endParaRPr>
          </a:p>
          <a:p>
            <a:pPr marL="0" lvl="1" indent="0" eaLnBrk="1" hangingPunct="1">
              <a:spcBef>
                <a:spcPts val="0"/>
              </a:spcBef>
              <a:spcAft>
                <a:spcPts val="0"/>
              </a:spcAft>
              <a:buClr>
                <a:srgbClr val="597A69"/>
              </a:buClr>
              <a:buSzPct val="120000"/>
              <a:buFont typeface="Arial" pitchFamily="34" charset="0"/>
              <a:buNone/>
              <a:defRPr/>
            </a:pPr>
            <a:r>
              <a:rPr lang="en-US" sz="2800" dirty="0" smtClean="0">
                <a:latin typeface="+mn-lt"/>
              </a:rPr>
              <a:t>It is not always clear what lends itself to non-response and what factors are likely to contribut</a:t>
            </a:r>
            <a:r>
              <a:rPr lang="en-US" sz="2800" baseline="0" dirty="0" smtClean="0">
                <a:latin typeface="+mn-lt"/>
              </a:rPr>
              <a:t>e to a household not reporting . . .</a:t>
            </a:r>
            <a:endParaRPr lang="en-US" sz="2800" dirty="0" smtClean="0">
              <a:latin typeface="+mn-lt"/>
            </a:endParaRPr>
          </a:p>
          <a:p>
            <a:endParaRPr lang="en-US" dirty="0" smtClean="0"/>
          </a:p>
        </p:txBody>
      </p:sp>
      <p:sp>
        <p:nvSpPr>
          <p:cNvPr id="4" name="Slide Number Placeholder 3"/>
          <p:cNvSpPr>
            <a:spLocks noGrp="1"/>
          </p:cNvSpPr>
          <p:nvPr>
            <p:ph type="sldNum" sz="quarter" idx="5"/>
          </p:nvPr>
        </p:nvSpPr>
        <p:spPr/>
        <p:txBody>
          <a:bodyPr/>
          <a:lstStyle/>
          <a:p>
            <a:pPr>
              <a:defRPr/>
            </a:pPr>
            <a:fld id="{460C6B66-329F-4091-B21C-7291809E0F83}"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 travel survey context any</a:t>
            </a:r>
            <a:r>
              <a:rPr lang="en-US" baseline="0" dirty="0" smtClean="0"/>
              <a:t> one or a combination of these factors may be impacting levels of participation.  Well established literature gives us initial things to look out for but households may be telling us something different.</a:t>
            </a:r>
          </a:p>
          <a:p>
            <a:endParaRPr lang="en-US" baseline="0" dirty="0" smtClean="0"/>
          </a:p>
          <a:p>
            <a:r>
              <a:rPr lang="en-US" baseline="0" dirty="0" smtClean="0"/>
              <a:t>In a recent HTS we conducted a brief, unscientific investigation into why households declined to participate in the follow-up portion of the study and found “too busy” or “too much effort” was the commonly stated reason.  This said, little is known about busyness, what potentially constitutes busy, who is busy and how might this really impact trip reporting.  First we need to think about busyness . . .</a:t>
            </a:r>
          </a:p>
          <a:p>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5</a:t>
            </a:fld>
            <a:endParaRPr lang="en-US"/>
          </a:p>
        </p:txBody>
      </p:sp>
    </p:spTree>
    <p:extLst>
      <p:ext uri="{BB962C8B-B14F-4D97-AF65-F5344CB8AC3E}">
        <p14:creationId xmlns:p14="http://schemas.microsoft.com/office/powerpoint/2010/main" val="12220102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Come to the session on ??? To</a:t>
            </a:r>
            <a:r>
              <a:rPr lang="en-US" baseline="0" dirty="0" smtClean="0"/>
              <a:t> hear more about the specifics for the study.</a:t>
            </a:r>
            <a:endParaRPr lang="en-US" dirty="0" smtClean="0"/>
          </a:p>
        </p:txBody>
      </p:sp>
      <p:sp>
        <p:nvSpPr>
          <p:cNvPr id="4" name="Slide Number Placeholder 3"/>
          <p:cNvSpPr>
            <a:spLocks noGrp="1"/>
          </p:cNvSpPr>
          <p:nvPr>
            <p:ph type="sldNum" sz="quarter" idx="5"/>
          </p:nvPr>
        </p:nvSpPr>
        <p:spPr/>
        <p:txBody>
          <a:bodyPr/>
          <a:lstStyle/>
          <a:p>
            <a:pPr>
              <a:defRPr/>
            </a:pPr>
            <a:fld id="{235E7EF1-30FB-4F77-8413-AAC786B20C1F}"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0C44D77-001B-4C05-B59A-95DF525D8CA7}"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10</a:t>
            </a:fld>
            <a:endParaRPr lang="en-US"/>
          </a:p>
        </p:txBody>
      </p:sp>
    </p:spTree>
    <p:extLst>
      <p:ext uri="{BB962C8B-B14F-4D97-AF65-F5344CB8AC3E}">
        <p14:creationId xmlns:p14="http://schemas.microsoft.com/office/powerpoint/2010/main" val="41945240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B4136B50-18A4-44AD-9564-CE11C961D398}" type="slidenum">
              <a:rPr lang="en-US" smtClean="0"/>
              <a:pPr>
                <a:defRPr/>
              </a:pPr>
              <a:t>11</a:t>
            </a:fld>
            <a:endParaRPr lang="en-US"/>
          </a:p>
        </p:txBody>
      </p:sp>
    </p:spTree>
    <p:extLst>
      <p:ext uri="{BB962C8B-B14F-4D97-AF65-F5344CB8AC3E}">
        <p14:creationId xmlns:p14="http://schemas.microsoft.com/office/powerpoint/2010/main" val="4194524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no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spcBef>
                <a:spcPts val="600"/>
              </a:spcBef>
              <a:spcAft>
                <a:spcPts val="0"/>
              </a:spcAft>
              <a:defRPr sz="1800"/>
            </a:lvl1pPr>
            <a:lvl2pPr>
              <a:spcBef>
                <a:spcPts val="600"/>
              </a:spcBef>
              <a:spcAft>
                <a:spcPts val="0"/>
              </a:spcAft>
              <a:defRPr sz="1600"/>
            </a:lvl2pPr>
            <a:lvl3pPr>
              <a:spcBef>
                <a:spcPts val="600"/>
              </a:spcBef>
              <a:spcAft>
                <a:spcPts val="0"/>
              </a:spcAft>
              <a:defRPr sz="14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endParaRPr lang="en-US" dirty="0"/>
          </a:p>
        </p:txBody>
      </p:sp>
      <p:sp>
        <p:nvSpPr>
          <p:cNvPr id="5" name="Text Placeholder 4"/>
          <p:cNvSpPr>
            <a:spLocks noGrp="1"/>
          </p:cNvSpPr>
          <p:nvPr>
            <p:ph type="body" sz="quarter" idx="3"/>
          </p:nvPr>
        </p:nvSpPr>
        <p:spPr>
          <a:xfrm>
            <a:off x="4645025" y="1535113"/>
            <a:ext cx="4041775" cy="639762"/>
          </a:xfrm>
        </p:spPr>
        <p:txBody>
          <a:bodyPr anchor="b">
            <a:no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spcBef>
                <a:spcPts val="600"/>
              </a:spcBef>
              <a:spcAft>
                <a:spcPts val="0"/>
              </a:spcAft>
              <a:defRPr sz="1800"/>
            </a:lvl1pPr>
            <a:lvl2pPr>
              <a:spcBef>
                <a:spcPts val="600"/>
              </a:spcBef>
              <a:spcAft>
                <a:spcPts val="0"/>
              </a:spcAft>
              <a:defRPr sz="1600"/>
            </a:lvl2pPr>
            <a:lvl3pPr>
              <a:spcBef>
                <a:spcPts val="600"/>
              </a:spcBef>
              <a:spcAft>
                <a:spcPts val="0"/>
              </a:spcAft>
              <a:defRPr sz="14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11" name="Text Placeholder 10"/>
          <p:cNvSpPr>
            <a:spLocks noGrp="1"/>
          </p:cNvSpPr>
          <p:nvPr>
            <p:ph type="body" sz="quarter" idx="10"/>
          </p:nvPr>
        </p:nvSpPr>
        <p:spPr>
          <a:xfrm>
            <a:off x="889000" y="2651125"/>
            <a:ext cx="3413125" cy="3270250"/>
          </a:xfrm>
          <a:prstGeom prst="rect">
            <a:avLst/>
          </a:prstGeom>
        </p:spPr>
        <p:txBody>
          <a:bodyPr vert="horz"/>
          <a:lstStyle>
            <a:lvl1pPr marL="0" indent="0" algn="l">
              <a:spcAft>
                <a:spcPts val="0"/>
              </a:spcAft>
              <a:buNone/>
              <a:defRPr sz="3200">
                <a:latin typeface="Arial"/>
                <a:cs typeface="Arial"/>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3" name="Rounded Rectangle 22"/>
          <p:cNvSpPr/>
          <p:nvPr userDrawn="1"/>
        </p:nvSpPr>
        <p:spPr>
          <a:xfrm>
            <a:off x="6554788" y="6616700"/>
            <a:ext cx="2468562" cy="241300"/>
          </a:xfrm>
          <a:prstGeom prst="roundRect">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ounded Rectangle 10"/>
          <p:cNvSpPr/>
          <p:nvPr userDrawn="1"/>
        </p:nvSpPr>
        <p:spPr>
          <a:xfrm>
            <a:off x="96838" y="28575"/>
            <a:ext cx="8058150" cy="914400"/>
          </a:xfrm>
          <a:prstGeom prst="roundRect">
            <a:avLst>
              <a:gd name="adj" fmla="val 4514"/>
            </a:avLst>
          </a:prstGeom>
          <a:solidFill>
            <a:schemeClr val="accent1"/>
          </a:solidFill>
          <a:ln>
            <a:solidFill>
              <a:srgbClr val="DA291C"/>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1"/>
          <p:cNvSpPr>
            <a:spLocks noGrp="1"/>
          </p:cNvSpPr>
          <p:nvPr>
            <p:ph type="title"/>
          </p:nvPr>
        </p:nvSpPr>
        <p:spPr bwMode="auto">
          <a:xfrm>
            <a:off x="96838"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Slide Title</a:t>
            </a:r>
          </a:p>
        </p:txBody>
      </p:sp>
      <p:sp>
        <p:nvSpPr>
          <p:cNvPr id="1029" name="Text Placeholder 2"/>
          <p:cNvSpPr>
            <a:spLocks noGrp="1"/>
          </p:cNvSpPr>
          <p:nvPr>
            <p:ph type="body" idx="1"/>
          </p:nvPr>
        </p:nvSpPr>
        <p:spPr bwMode="auto">
          <a:xfrm>
            <a:off x="128588" y="1077913"/>
            <a:ext cx="8894762" cy="55340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First level</a:t>
            </a:r>
          </a:p>
          <a:p>
            <a:pPr lvl="1"/>
            <a:r>
              <a:rPr lang="en-US" smtClean="0"/>
              <a:t>Second level</a:t>
            </a:r>
          </a:p>
          <a:p>
            <a:pPr lvl="2"/>
            <a:r>
              <a:rPr lang="en-US" smtClean="0"/>
              <a:t>Third level</a:t>
            </a:r>
          </a:p>
        </p:txBody>
      </p:sp>
      <p:sp>
        <p:nvSpPr>
          <p:cNvPr id="7" name="Title Placeholder 1"/>
          <p:cNvSpPr txBox="1">
            <a:spLocks/>
          </p:cNvSpPr>
          <p:nvPr userDrawn="1"/>
        </p:nvSpPr>
        <p:spPr>
          <a:xfrm>
            <a:off x="7472363" y="274638"/>
            <a:ext cx="1214437" cy="1143000"/>
          </a:xfrm>
          <a:prstGeom prst="rect">
            <a:avLst/>
          </a:prstGeom>
        </p:spPr>
        <p:txBody>
          <a:bodyPr anchor="ctr">
            <a:normAutofit/>
          </a:bodyPr>
          <a:lstStyle/>
          <a:p>
            <a:pPr fontAlgn="auto">
              <a:spcAft>
                <a:spcPts val="0"/>
              </a:spcAft>
              <a:defRPr/>
            </a:pPr>
            <a:endParaRPr lang="en-US" sz="4400" b="1" dirty="0">
              <a:solidFill>
                <a:srgbClr val="FF000A"/>
              </a:solidFill>
              <a:latin typeface="Arial"/>
              <a:ea typeface="+mj-ea"/>
              <a:cs typeface="Arial"/>
            </a:endParaRPr>
          </a:p>
        </p:txBody>
      </p:sp>
      <p:sp>
        <p:nvSpPr>
          <p:cNvPr id="13" name="Title Placeholder 1"/>
          <p:cNvSpPr txBox="1">
            <a:spLocks/>
          </p:cNvSpPr>
          <p:nvPr userDrawn="1"/>
        </p:nvSpPr>
        <p:spPr>
          <a:xfrm>
            <a:off x="7472363" y="274638"/>
            <a:ext cx="1214437" cy="1143000"/>
          </a:xfrm>
          <a:prstGeom prst="rect">
            <a:avLst/>
          </a:prstGeom>
        </p:spPr>
        <p:txBody>
          <a:bodyPr anchor="ctr">
            <a:normAutofit/>
          </a:bodyPr>
          <a:lstStyle/>
          <a:p>
            <a:pPr fontAlgn="auto">
              <a:spcAft>
                <a:spcPts val="0"/>
              </a:spcAft>
              <a:defRPr/>
            </a:pPr>
            <a:endParaRPr lang="en-US" sz="4400" b="1" dirty="0">
              <a:solidFill>
                <a:srgbClr val="FF000A"/>
              </a:solidFill>
              <a:latin typeface="Arial"/>
              <a:ea typeface="+mj-ea"/>
              <a:cs typeface="Arial"/>
            </a:endParaRPr>
          </a:p>
        </p:txBody>
      </p:sp>
      <p:pic>
        <p:nvPicPr>
          <p:cNvPr id="15" name="Picture 14" descr="abt_GEO_white.ai"/>
          <p:cNvPicPr>
            <a:picLocks/>
          </p:cNvPicPr>
          <p:nvPr userDrawn="1"/>
        </p:nvPicPr>
        <p:blipFill>
          <a:blip r:embed="rId6" cstate="screen">
            <a:extLst/>
          </a:blip>
          <a:srcRect/>
          <a:stretch>
            <a:fillRect/>
          </a:stretch>
        </p:blipFill>
        <p:spPr>
          <a:xfrm>
            <a:off x="8225155" y="14288"/>
            <a:ext cx="914400" cy="914400"/>
          </a:xfrm>
          <a:prstGeom prst="roundRect">
            <a:avLst>
              <a:gd name="adj" fmla="val 3376"/>
            </a:avLst>
          </a:prstGeom>
          <a:solidFill>
            <a:schemeClr val="accent2"/>
          </a:solidFill>
        </p:spPr>
      </p:pic>
      <p:sp>
        <p:nvSpPr>
          <p:cNvPr id="9" name="Slide Number Placeholder 5"/>
          <p:cNvSpPr txBox="1">
            <a:spLocks/>
          </p:cNvSpPr>
          <p:nvPr userDrawn="1"/>
        </p:nvSpPr>
        <p:spPr>
          <a:xfrm>
            <a:off x="6554788" y="6611938"/>
            <a:ext cx="2133600" cy="266700"/>
          </a:xfrm>
          <a:prstGeom prst="rect">
            <a:avLst/>
          </a:prstGeom>
        </p:spPr>
        <p:txBody>
          <a:bodyPr anchor="ctr"/>
          <a:lstStyle/>
          <a:p>
            <a:pPr algn="r">
              <a:defRPr/>
            </a:pPr>
            <a:r>
              <a:rPr lang="en-US" sz="800" b="1">
                <a:solidFill>
                  <a:srgbClr val="FFFFFF"/>
                </a:solidFill>
                <a:cs typeface="Arial" charset="0"/>
              </a:rPr>
              <a:t>Abt SRBI </a:t>
            </a:r>
            <a:r>
              <a:rPr lang="en-US" sz="800">
                <a:solidFill>
                  <a:srgbClr val="FFFFFF"/>
                </a:solidFill>
                <a:cs typeface="Arial" charset="0"/>
              </a:rPr>
              <a:t>| pg </a:t>
            </a:r>
            <a:fld id="{2932EC0A-6B3D-4A81-9E0C-539170BD73BE}" type="slidenum">
              <a:rPr lang="en-US" sz="800">
                <a:solidFill>
                  <a:srgbClr val="FFFFFF"/>
                </a:solidFill>
                <a:cs typeface="Arial" charset="0"/>
              </a:rPr>
              <a:pPr algn="r">
                <a:defRPr/>
              </a:pPr>
              <a:t>‹#›</a:t>
            </a:fld>
            <a:endParaRPr lang="en-US" sz="800" b="1">
              <a:solidFill>
                <a:srgbClr val="FFFFFF"/>
              </a:solidFill>
              <a:cs typeface="Arial" charset="0"/>
            </a:endParaRPr>
          </a:p>
        </p:txBody>
      </p:sp>
      <p:sp>
        <p:nvSpPr>
          <p:cNvPr id="16" name="Rounded Rectangle 15"/>
          <p:cNvSpPr/>
          <p:nvPr userDrawn="1"/>
        </p:nvSpPr>
        <p:spPr>
          <a:xfrm>
            <a:off x="128588" y="6611938"/>
            <a:ext cx="3436937" cy="241300"/>
          </a:xfrm>
          <a:prstGeom prst="roundRect">
            <a:avLst>
              <a:gd name="adj" fmla="val 0"/>
            </a:avLst>
          </a:prstGeom>
          <a:solidFill>
            <a:srgbClr val="D0D3D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Rounded Rectangle 20"/>
          <p:cNvSpPr/>
          <p:nvPr userDrawn="1"/>
        </p:nvSpPr>
        <p:spPr>
          <a:xfrm>
            <a:off x="3619500" y="6611938"/>
            <a:ext cx="933450" cy="241300"/>
          </a:xfrm>
          <a:prstGeom prst="roundRect">
            <a:avLst>
              <a:gd name="adj" fmla="val 0"/>
            </a:avLst>
          </a:prstGeom>
          <a:solidFill>
            <a:srgbClr val="C3C6A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Rounded Rectangle 21"/>
          <p:cNvSpPr/>
          <p:nvPr userDrawn="1"/>
        </p:nvSpPr>
        <p:spPr>
          <a:xfrm>
            <a:off x="4589463" y="6611938"/>
            <a:ext cx="1919287" cy="241300"/>
          </a:xfrm>
          <a:prstGeom prst="roundRect">
            <a:avLst>
              <a:gd name="adj" fmla="val 0"/>
            </a:avLst>
          </a:prstGeom>
          <a:solidFill>
            <a:srgbClr val="B7C9D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07" r:id="rId1"/>
    <p:sldLayoutId id="2147483706" r:id="rId2"/>
    <p:sldLayoutId id="2147483705" r:id="rId3"/>
    <p:sldLayoutId id="2147483704" r:id="rId4"/>
  </p:sldLayoutIdLst>
  <p:timing>
    <p:tnLst>
      <p:par>
        <p:cTn id="1" dur="indefinite" restart="never" nodeType="tmRoot"/>
      </p:par>
    </p:tnLst>
  </p:timing>
  <p:hf sldNum="0" hdr="0" dt="0"/>
  <p:txStyles>
    <p:title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p:titleStyle>
    <p:body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Title Placeholder 1"/>
          <p:cNvSpPr txBox="1">
            <a:spLocks/>
          </p:cNvSpPr>
          <p:nvPr userDrawn="1"/>
        </p:nvSpPr>
        <p:spPr>
          <a:xfrm>
            <a:off x="7472363" y="274638"/>
            <a:ext cx="1214437" cy="1143000"/>
          </a:xfrm>
          <a:prstGeom prst="rect">
            <a:avLst/>
          </a:prstGeom>
        </p:spPr>
        <p:txBody>
          <a:bodyPr anchor="ctr">
            <a:normAutofit/>
          </a:bodyPr>
          <a:lstStyle/>
          <a:p>
            <a:pPr fontAlgn="auto">
              <a:spcAft>
                <a:spcPts val="0"/>
              </a:spcAft>
              <a:defRPr/>
            </a:pPr>
            <a:endParaRPr lang="en-US" sz="4400" b="1" dirty="0">
              <a:solidFill>
                <a:srgbClr val="FF000A"/>
              </a:solidFill>
              <a:latin typeface="Arial"/>
              <a:ea typeface="+mj-ea"/>
              <a:cs typeface="Arial"/>
            </a:endParaRPr>
          </a:p>
        </p:txBody>
      </p:sp>
      <p:sp>
        <p:nvSpPr>
          <p:cNvPr id="5" name="Rounded Rectangle 4"/>
          <p:cNvSpPr/>
          <p:nvPr userDrawn="1"/>
        </p:nvSpPr>
        <p:spPr>
          <a:xfrm>
            <a:off x="698500" y="2405063"/>
            <a:ext cx="3848100" cy="3825875"/>
          </a:xfrm>
          <a:prstGeom prst="roundRect">
            <a:avLst>
              <a:gd name="adj" fmla="val 953"/>
            </a:avLst>
          </a:prstGeom>
          <a:solidFill>
            <a:srgbClr val="DA291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457200" rtl="0" eaLnBrk="0" fontAlgn="base" hangingPunct="0">
        <a:spcBef>
          <a:spcPct val="0"/>
        </a:spcBef>
        <a:spcAft>
          <a:spcPct val="0"/>
        </a:spcAft>
        <a:defRPr sz="4400" b="1" kern="1200">
          <a:solidFill>
            <a:srgbClr val="FF000A"/>
          </a:solidFill>
          <a:latin typeface="Helvetica"/>
          <a:ea typeface="Helvetica"/>
          <a:cs typeface="Helvetica"/>
        </a:defRPr>
      </a:lvl1pPr>
      <a:lvl2pPr algn="l" defTabSz="457200" rtl="0" eaLnBrk="0" fontAlgn="base" hangingPunct="0">
        <a:spcBef>
          <a:spcPct val="0"/>
        </a:spcBef>
        <a:spcAft>
          <a:spcPct val="0"/>
        </a:spcAft>
        <a:defRPr sz="4400" b="1">
          <a:solidFill>
            <a:srgbClr val="FF000A"/>
          </a:solidFill>
          <a:latin typeface="Helvetica"/>
          <a:ea typeface="Helvetica"/>
          <a:cs typeface="Helvetica"/>
        </a:defRPr>
      </a:lvl2pPr>
      <a:lvl3pPr algn="l" defTabSz="457200" rtl="0" eaLnBrk="0" fontAlgn="base" hangingPunct="0">
        <a:spcBef>
          <a:spcPct val="0"/>
        </a:spcBef>
        <a:spcAft>
          <a:spcPct val="0"/>
        </a:spcAft>
        <a:defRPr sz="4400" b="1">
          <a:solidFill>
            <a:srgbClr val="FF000A"/>
          </a:solidFill>
          <a:latin typeface="Helvetica"/>
          <a:ea typeface="Helvetica"/>
          <a:cs typeface="Helvetica"/>
        </a:defRPr>
      </a:lvl3pPr>
      <a:lvl4pPr algn="l" defTabSz="457200" rtl="0" eaLnBrk="0" fontAlgn="base" hangingPunct="0">
        <a:spcBef>
          <a:spcPct val="0"/>
        </a:spcBef>
        <a:spcAft>
          <a:spcPct val="0"/>
        </a:spcAft>
        <a:defRPr sz="4400" b="1">
          <a:solidFill>
            <a:srgbClr val="FF000A"/>
          </a:solidFill>
          <a:latin typeface="Helvetica"/>
          <a:ea typeface="Helvetica"/>
          <a:cs typeface="Helvetica"/>
        </a:defRPr>
      </a:lvl4pPr>
      <a:lvl5pPr algn="l" defTabSz="457200" rtl="0" eaLnBrk="0" fontAlgn="base" hangingPunct="0">
        <a:spcBef>
          <a:spcPct val="0"/>
        </a:spcBef>
        <a:spcAft>
          <a:spcPct val="0"/>
        </a:spcAft>
        <a:defRPr sz="4400" b="1">
          <a:solidFill>
            <a:srgbClr val="FF000A"/>
          </a:solidFill>
          <a:latin typeface="Helvetica"/>
          <a:ea typeface="Helvetica"/>
          <a:cs typeface="Helvetica"/>
        </a:defRPr>
      </a:lvl5pPr>
      <a:lvl6pPr marL="457200" algn="l" defTabSz="457200" rtl="0" fontAlgn="base">
        <a:spcBef>
          <a:spcPct val="0"/>
        </a:spcBef>
        <a:spcAft>
          <a:spcPct val="0"/>
        </a:spcAft>
        <a:defRPr sz="4400" b="1">
          <a:solidFill>
            <a:srgbClr val="FF000A"/>
          </a:solidFill>
          <a:latin typeface="Helvetica"/>
          <a:ea typeface="Helvetica"/>
          <a:cs typeface="Helvetica"/>
        </a:defRPr>
      </a:lvl6pPr>
      <a:lvl7pPr marL="914400" algn="l" defTabSz="457200" rtl="0" fontAlgn="base">
        <a:spcBef>
          <a:spcPct val="0"/>
        </a:spcBef>
        <a:spcAft>
          <a:spcPct val="0"/>
        </a:spcAft>
        <a:defRPr sz="4400" b="1">
          <a:solidFill>
            <a:srgbClr val="FF000A"/>
          </a:solidFill>
          <a:latin typeface="Helvetica"/>
          <a:ea typeface="Helvetica"/>
          <a:cs typeface="Helvetica"/>
        </a:defRPr>
      </a:lvl7pPr>
      <a:lvl8pPr marL="1371600" algn="l" defTabSz="457200" rtl="0" fontAlgn="base">
        <a:spcBef>
          <a:spcPct val="0"/>
        </a:spcBef>
        <a:spcAft>
          <a:spcPct val="0"/>
        </a:spcAft>
        <a:defRPr sz="4400" b="1">
          <a:solidFill>
            <a:srgbClr val="FF000A"/>
          </a:solidFill>
          <a:latin typeface="Helvetica"/>
          <a:ea typeface="Helvetica"/>
          <a:cs typeface="Helvetica"/>
        </a:defRPr>
      </a:lvl8pPr>
      <a:lvl9pPr marL="1828800" algn="l" defTabSz="457200" rtl="0" fontAlgn="base">
        <a:spcBef>
          <a:spcPct val="0"/>
        </a:spcBef>
        <a:spcAft>
          <a:spcPct val="0"/>
        </a:spcAft>
        <a:defRPr sz="4400" b="1">
          <a:solidFill>
            <a:srgbClr val="FF000A"/>
          </a:solidFill>
          <a:latin typeface="Helvetica"/>
          <a:ea typeface="Helvetica"/>
          <a:cs typeface="Helvetica"/>
        </a:defRPr>
      </a:lvl9pPr>
    </p:titleStyle>
    <p:bodyStyle>
      <a:lvl1pPr marL="342900" indent="-342900" algn="l" defTabSz="457200" rtl="0" eaLnBrk="0" fontAlgn="base" hangingPunct="0">
        <a:spcBef>
          <a:spcPct val="20000"/>
        </a:spcBef>
        <a:spcAft>
          <a:spcPct val="0"/>
        </a:spcAft>
        <a:buClr>
          <a:srgbClr val="FF000A"/>
        </a:buClr>
        <a:buFont typeface="Wingdings" pitchFamily="2" charset="2"/>
        <a:buChar char="§"/>
        <a:defRPr sz="3200" kern="1200">
          <a:solidFill>
            <a:schemeClr val="tx1"/>
          </a:solidFill>
          <a:latin typeface="Helvetica"/>
          <a:ea typeface="Helvetica"/>
          <a:cs typeface="Helvetica"/>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Helvetica"/>
          <a:ea typeface="Helvetica"/>
          <a:cs typeface="Helvetica"/>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Helvetica"/>
          <a:ea typeface="Helvetica"/>
          <a:cs typeface="Helvetica"/>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Helvetica"/>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3" name="Rounded Rectangle 22"/>
          <p:cNvSpPr/>
          <p:nvPr userDrawn="1"/>
        </p:nvSpPr>
        <p:spPr>
          <a:xfrm>
            <a:off x="6554788" y="6291263"/>
            <a:ext cx="1920875" cy="241300"/>
          </a:xfrm>
          <a:prstGeom prst="roundRect">
            <a:avLst>
              <a:gd name="adj" fmla="val 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Title Placeholder 1"/>
          <p:cNvSpPr txBox="1">
            <a:spLocks/>
          </p:cNvSpPr>
          <p:nvPr userDrawn="1"/>
        </p:nvSpPr>
        <p:spPr>
          <a:xfrm>
            <a:off x="7472363" y="274638"/>
            <a:ext cx="1214437" cy="1143000"/>
          </a:xfrm>
          <a:prstGeom prst="rect">
            <a:avLst/>
          </a:prstGeom>
        </p:spPr>
        <p:txBody>
          <a:bodyPr anchor="ctr">
            <a:normAutofit/>
          </a:bodyPr>
          <a:lstStyle/>
          <a:p>
            <a:pPr fontAlgn="auto">
              <a:spcAft>
                <a:spcPts val="0"/>
              </a:spcAft>
              <a:defRPr/>
            </a:pPr>
            <a:endParaRPr lang="en-US" sz="4400" b="1" dirty="0">
              <a:solidFill>
                <a:srgbClr val="FF000A"/>
              </a:solidFill>
              <a:latin typeface="Arial"/>
              <a:ea typeface="+mj-ea"/>
              <a:cs typeface="Arial"/>
            </a:endParaRPr>
          </a:p>
        </p:txBody>
      </p:sp>
      <p:sp>
        <p:nvSpPr>
          <p:cNvPr id="13" name="Title Placeholder 1"/>
          <p:cNvSpPr txBox="1">
            <a:spLocks/>
          </p:cNvSpPr>
          <p:nvPr userDrawn="1"/>
        </p:nvSpPr>
        <p:spPr>
          <a:xfrm>
            <a:off x="7472363" y="274638"/>
            <a:ext cx="1214437" cy="1143000"/>
          </a:xfrm>
          <a:prstGeom prst="rect">
            <a:avLst/>
          </a:prstGeom>
        </p:spPr>
        <p:txBody>
          <a:bodyPr anchor="ctr">
            <a:normAutofit/>
          </a:bodyPr>
          <a:lstStyle/>
          <a:p>
            <a:pPr fontAlgn="auto">
              <a:spcAft>
                <a:spcPts val="0"/>
              </a:spcAft>
              <a:defRPr/>
            </a:pPr>
            <a:endParaRPr lang="en-US" sz="4400" b="1" dirty="0">
              <a:solidFill>
                <a:srgbClr val="FF000A"/>
              </a:solidFill>
              <a:latin typeface="Arial"/>
              <a:ea typeface="+mj-ea"/>
              <a:cs typeface="Arial"/>
            </a:endParaRPr>
          </a:p>
        </p:txBody>
      </p:sp>
      <p:sp>
        <p:nvSpPr>
          <p:cNvPr id="16" name="Rounded Rectangle 15"/>
          <p:cNvSpPr/>
          <p:nvPr userDrawn="1"/>
        </p:nvSpPr>
        <p:spPr>
          <a:xfrm>
            <a:off x="685800" y="6291263"/>
            <a:ext cx="2879725" cy="241300"/>
          </a:xfrm>
          <a:prstGeom prst="roundRect">
            <a:avLst>
              <a:gd name="adj" fmla="val 0"/>
            </a:avLst>
          </a:prstGeom>
          <a:solidFill>
            <a:srgbClr val="D0D3D4"/>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1" name="Rounded Rectangle 20"/>
          <p:cNvSpPr/>
          <p:nvPr userDrawn="1"/>
        </p:nvSpPr>
        <p:spPr>
          <a:xfrm>
            <a:off x="3619500" y="6291263"/>
            <a:ext cx="933450" cy="241300"/>
          </a:xfrm>
          <a:prstGeom prst="roundRect">
            <a:avLst>
              <a:gd name="adj" fmla="val 0"/>
            </a:avLst>
          </a:prstGeom>
          <a:solidFill>
            <a:srgbClr val="C3C6A8"/>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2" name="Rounded Rectangle 21"/>
          <p:cNvSpPr/>
          <p:nvPr userDrawn="1"/>
        </p:nvSpPr>
        <p:spPr>
          <a:xfrm>
            <a:off x="4589463" y="6291263"/>
            <a:ext cx="1919287" cy="241300"/>
          </a:xfrm>
          <a:prstGeom prst="roundRect">
            <a:avLst>
              <a:gd name="adj" fmla="val 0"/>
            </a:avLst>
          </a:prstGeom>
          <a:solidFill>
            <a:srgbClr val="B7C9D3"/>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8200" name="Picture 16" descr="abt_logo.tag_rgb.jpg"/>
          <p:cNvPicPr>
            <a:picLocks noChangeAspect="1"/>
          </p:cNvPicPr>
          <p:nvPr userDrawn="1"/>
        </p:nvPicPr>
        <p:blipFill>
          <a:blip r:embed="rId3"/>
          <a:srcRect/>
          <a:stretch>
            <a:fillRect/>
          </a:stretch>
        </p:blipFill>
        <p:spPr bwMode="auto">
          <a:xfrm>
            <a:off x="668338" y="4224338"/>
            <a:ext cx="3109912" cy="1420812"/>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09" r:id="rId1"/>
  </p:sldLayoutIdLst>
  <p:timing>
    <p:tnLst>
      <p:par>
        <p:cTn id="1" dur="indefinite" restart="never" nodeType="tmRoot"/>
      </p:par>
    </p:tnLst>
  </p:timing>
  <p:hf sldNum="0" hdr="0" dt="0"/>
  <p:txStyles>
    <p:title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p:titleStyle>
    <p:body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5.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hyperlink" Target="mailto:j.minser@srbi.com"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ext Placeholder 3"/>
          <p:cNvSpPr>
            <a:spLocks noGrp="1"/>
          </p:cNvSpPr>
          <p:nvPr>
            <p:ph type="body" sz="quarter" idx="10"/>
          </p:nvPr>
        </p:nvSpPr>
        <p:spPr bwMode="auto">
          <a:xfrm>
            <a:off x="733425" y="2527300"/>
            <a:ext cx="3879850" cy="3822699"/>
          </a:xfrm>
          <a:ln>
            <a:miter lim="800000"/>
            <a:headEnd/>
            <a:tailEnd/>
          </a:ln>
        </p:spPr>
        <p:txBody>
          <a:bodyPr wrap="square" lIns="91440" tIns="45720" rIns="91440" bIns="45720" numCol="1" anchor="t" anchorCtr="0" compatLnSpc="1">
            <a:prstTxWarp prst="textNoShape">
              <a:avLst/>
            </a:prstTxWarp>
          </a:bodyPr>
          <a:lstStyle/>
          <a:p>
            <a:pPr>
              <a:defRPr/>
            </a:pPr>
            <a:r>
              <a:rPr lang="en-US" sz="2400" b="1" dirty="0">
                <a:solidFill>
                  <a:schemeClr val="bg1"/>
                </a:solidFill>
                <a:latin typeface="+mn-lt"/>
              </a:rPr>
              <a:t>How Busy is Too Busy? </a:t>
            </a:r>
            <a:endParaRPr lang="en-US" sz="2400" b="1" dirty="0" smtClean="0">
              <a:solidFill>
                <a:schemeClr val="bg1"/>
              </a:solidFill>
              <a:latin typeface="+mn-lt"/>
            </a:endParaRPr>
          </a:p>
          <a:p>
            <a:pPr>
              <a:defRPr/>
            </a:pPr>
            <a:endParaRPr lang="en-US" sz="1200" b="1" i="1" dirty="0">
              <a:solidFill>
                <a:schemeClr val="bg1"/>
              </a:solidFill>
              <a:latin typeface="+mn-lt"/>
            </a:endParaRPr>
          </a:p>
          <a:p>
            <a:pPr>
              <a:defRPr/>
            </a:pPr>
            <a:r>
              <a:rPr lang="en-US" sz="2400" b="1" i="1" dirty="0">
                <a:solidFill>
                  <a:schemeClr val="bg1"/>
                </a:solidFill>
                <a:latin typeface="+mn-lt"/>
              </a:rPr>
              <a:t>Investigating the Participation of “Busy” Households  in Metro Area Household Travel Surveys</a:t>
            </a:r>
            <a:endParaRPr lang="en-US" sz="2100" b="1" dirty="0" smtClean="0">
              <a:solidFill>
                <a:schemeClr val="bg1"/>
              </a:solidFill>
              <a:latin typeface="Arial" charset="0"/>
              <a:cs typeface="Arial" charset="0"/>
            </a:endParaRPr>
          </a:p>
          <a:p>
            <a:pPr eaLnBrk="1" hangingPunct="1">
              <a:spcAft>
                <a:spcPct val="0"/>
              </a:spcAft>
              <a:defRPr/>
            </a:pPr>
            <a:r>
              <a:rPr lang="en-US" sz="2000" dirty="0">
                <a:solidFill>
                  <a:schemeClr val="bg1"/>
                </a:solidFill>
                <a:latin typeface="+mn-lt"/>
                <a:cs typeface="Arial" charset="0"/>
              </a:rPr>
              <a:t>14th TRB Planning Applications Conference </a:t>
            </a:r>
          </a:p>
          <a:p>
            <a:pPr eaLnBrk="1" hangingPunct="1">
              <a:spcAft>
                <a:spcPct val="0"/>
              </a:spcAft>
              <a:defRPr/>
            </a:pPr>
            <a:r>
              <a:rPr lang="en-US" sz="2000" dirty="0" smtClean="0">
                <a:solidFill>
                  <a:schemeClr val="bg1"/>
                </a:solidFill>
                <a:latin typeface="+mn-lt"/>
                <a:cs typeface="Arial" charset="0"/>
              </a:rPr>
              <a:t>5-9 May 2013</a:t>
            </a:r>
          </a:p>
          <a:p>
            <a:pPr eaLnBrk="1" hangingPunct="1">
              <a:spcAft>
                <a:spcPct val="0"/>
              </a:spcAft>
              <a:defRPr/>
            </a:pPr>
            <a:r>
              <a:rPr lang="en-US" sz="2000" dirty="0" smtClean="0">
                <a:solidFill>
                  <a:schemeClr val="bg1"/>
                </a:solidFill>
                <a:latin typeface="+mn-lt"/>
                <a:cs typeface="Arial" charset="0"/>
              </a:rPr>
              <a:t>Columbus, OH</a:t>
            </a:r>
          </a:p>
          <a:p>
            <a:pPr eaLnBrk="1" hangingPunct="1">
              <a:spcAft>
                <a:spcPct val="0"/>
              </a:spcAft>
              <a:defRPr/>
            </a:pPr>
            <a:endParaRPr lang="en-US" sz="2000" dirty="0" smtClean="0">
              <a:solidFill>
                <a:schemeClr val="bg1"/>
              </a:solidFill>
              <a:latin typeface="+mn-lt"/>
              <a:cs typeface="Arial" charset="0"/>
            </a:endParaRPr>
          </a:p>
        </p:txBody>
      </p:sp>
      <p:sp>
        <p:nvSpPr>
          <p:cNvPr id="3" name="Rounded Rectangle 2"/>
          <p:cNvSpPr/>
          <p:nvPr/>
        </p:nvSpPr>
        <p:spPr>
          <a:xfrm>
            <a:off x="4502150" y="2405063"/>
            <a:ext cx="4371975" cy="3830637"/>
          </a:xfrm>
          <a:prstGeom prst="roundRect">
            <a:avLst>
              <a:gd name="adj" fmla="val 2207"/>
            </a:avLst>
          </a:prstGeom>
          <a:solidFill>
            <a:srgbClr val="BFCED6"/>
          </a:solidFill>
          <a:ln>
            <a:solidFill>
              <a:srgbClr val="D0D3D4"/>
            </a:solidFill>
          </a:ln>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sz="2400" b="1" dirty="0" smtClean="0">
              <a:solidFill>
                <a:schemeClr val="accent6"/>
              </a:solidFill>
            </a:endParaRPr>
          </a:p>
          <a:p>
            <a:pPr fontAlgn="auto">
              <a:spcBef>
                <a:spcPts val="0"/>
              </a:spcBef>
              <a:spcAft>
                <a:spcPts val="0"/>
              </a:spcAft>
              <a:defRPr/>
            </a:pPr>
            <a:endParaRPr lang="en-US" sz="2400" b="1" dirty="0">
              <a:solidFill>
                <a:schemeClr val="accent6"/>
              </a:solidFill>
            </a:endParaRPr>
          </a:p>
          <a:p>
            <a:pPr fontAlgn="auto">
              <a:spcBef>
                <a:spcPts val="0"/>
              </a:spcBef>
              <a:spcAft>
                <a:spcPts val="0"/>
              </a:spcAft>
              <a:defRPr/>
            </a:pPr>
            <a:endParaRPr lang="en-US" sz="2400" b="1" dirty="0" smtClean="0">
              <a:solidFill>
                <a:schemeClr val="accent6"/>
              </a:solidFill>
            </a:endParaRPr>
          </a:p>
          <a:p>
            <a:pPr fontAlgn="auto">
              <a:spcBef>
                <a:spcPts val="0"/>
              </a:spcBef>
              <a:spcAft>
                <a:spcPts val="0"/>
              </a:spcAft>
              <a:defRPr/>
            </a:pPr>
            <a:r>
              <a:rPr lang="en-US" sz="2400" b="1" dirty="0" smtClean="0">
                <a:solidFill>
                  <a:schemeClr val="accent6"/>
                </a:solidFill>
              </a:rPr>
              <a:t>Authors</a:t>
            </a:r>
            <a:r>
              <a:rPr lang="en-US" sz="2400" b="1" dirty="0">
                <a:solidFill>
                  <a:schemeClr val="accent6"/>
                </a:solidFill>
              </a:rPr>
              <a:t>:</a:t>
            </a:r>
          </a:p>
          <a:p>
            <a:pPr fontAlgn="auto">
              <a:spcBef>
                <a:spcPts val="0"/>
              </a:spcBef>
              <a:spcAft>
                <a:spcPts val="0"/>
              </a:spcAft>
              <a:defRPr/>
            </a:pPr>
            <a:r>
              <a:rPr lang="en-US" sz="2000" dirty="0">
                <a:solidFill>
                  <a:schemeClr val="accent6"/>
                </a:solidFill>
              </a:rPr>
              <a:t>Jason Minser, </a:t>
            </a:r>
            <a:r>
              <a:rPr lang="en-US" i="1" dirty="0" err="1">
                <a:solidFill>
                  <a:schemeClr val="accent6"/>
                </a:solidFill>
              </a:rPr>
              <a:t>Abt</a:t>
            </a:r>
            <a:r>
              <a:rPr lang="en-US" i="1" dirty="0">
                <a:solidFill>
                  <a:schemeClr val="accent6"/>
                </a:solidFill>
              </a:rPr>
              <a:t> SRBI</a:t>
            </a:r>
          </a:p>
          <a:p>
            <a:pPr fontAlgn="auto">
              <a:spcBef>
                <a:spcPts val="0"/>
              </a:spcBef>
              <a:spcAft>
                <a:spcPts val="0"/>
              </a:spcAft>
              <a:defRPr/>
            </a:pPr>
            <a:r>
              <a:rPr lang="en-US" sz="2000" dirty="0">
                <a:solidFill>
                  <a:schemeClr val="accent6"/>
                </a:solidFill>
              </a:rPr>
              <a:t>Tim Yeo, </a:t>
            </a:r>
            <a:r>
              <a:rPr lang="en-US" i="1" dirty="0" err="1">
                <a:solidFill>
                  <a:schemeClr val="accent6"/>
                </a:solidFill>
              </a:rPr>
              <a:t>Abt</a:t>
            </a:r>
            <a:r>
              <a:rPr lang="en-US" i="1" dirty="0">
                <a:solidFill>
                  <a:schemeClr val="accent6"/>
                </a:solidFill>
              </a:rPr>
              <a:t> SRBI</a:t>
            </a:r>
          </a:p>
          <a:p>
            <a:pPr fontAlgn="auto">
              <a:spcBef>
                <a:spcPts val="0"/>
              </a:spcBef>
              <a:spcAft>
                <a:spcPts val="0"/>
              </a:spcAft>
              <a:defRPr/>
            </a:pPr>
            <a:r>
              <a:rPr lang="en-US" sz="2000" dirty="0">
                <a:solidFill>
                  <a:schemeClr val="accent6"/>
                </a:solidFill>
              </a:rPr>
              <a:t>Randal </a:t>
            </a:r>
            <a:r>
              <a:rPr lang="en-US" sz="2000" dirty="0" err="1">
                <a:solidFill>
                  <a:schemeClr val="accent6"/>
                </a:solidFill>
              </a:rPr>
              <a:t>ZuWallack</a:t>
            </a:r>
            <a:r>
              <a:rPr lang="en-US" sz="2000" dirty="0">
                <a:solidFill>
                  <a:schemeClr val="accent6"/>
                </a:solidFill>
              </a:rPr>
              <a:t>, </a:t>
            </a:r>
            <a:r>
              <a:rPr lang="en-US" i="1" dirty="0" err="1">
                <a:solidFill>
                  <a:schemeClr val="accent6"/>
                </a:solidFill>
              </a:rPr>
              <a:t>Abt</a:t>
            </a:r>
            <a:r>
              <a:rPr lang="en-US" i="1" dirty="0">
                <a:solidFill>
                  <a:schemeClr val="accent6"/>
                </a:solidFill>
              </a:rPr>
              <a:t> SRBI</a:t>
            </a:r>
          </a:p>
          <a:p>
            <a:pPr fontAlgn="auto">
              <a:spcBef>
                <a:spcPts val="0"/>
              </a:spcBef>
              <a:spcAft>
                <a:spcPts val="0"/>
              </a:spcAft>
              <a:defRPr/>
            </a:pPr>
            <a:r>
              <a:rPr lang="en-US" sz="2000" dirty="0">
                <a:solidFill>
                  <a:schemeClr val="accent6"/>
                </a:solidFill>
              </a:rPr>
              <a:t>Mindy Rhindress, </a:t>
            </a:r>
            <a:r>
              <a:rPr lang="en-US" sz="2000" dirty="0" err="1">
                <a:solidFill>
                  <a:schemeClr val="accent6"/>
                </a:solidFill>
              </a:rPr>
              <a:t>Ph.D</a:t>
            </a:r>
            <a:r>
              <a:rPr lang="en-US" sz="2000" dirty="0">
                <a:solidFill>
                  <a:schemeClr val="accent6"/>
                </a:solidFill>
              </a:rPr>
              <a:t>, </a:t>
            </a:r>
            <a:r>
              <a:rPr lang="en-US" i="1" dirty="0" err="1">
                <a:solidFill>
                  <a:schemeClr val="accent6"/>
                </a:solidFill>
              </a:rPr>
              <a:t>Abt</a:t>
            </a:r>
            <a:r>
              <a:rPr lang="en-US" i="1" dirty="0">
                <a:solidFill>
                  <a:schemeClr val="accent6"/>
                </a:solidFill>
              </a:rPr>
              <a:t> SRBI</a:t>
            </a:r>
          </a:p>
          <a:p>
            <a:pPr fontAlgn="auto">
              <a:spcBef>
                <a:spcPts val="0"/>
              </a:spcBef>
              <a:spcAft>
                <a:spcPts val="0"/>
              </a:spcAft>
              <a:defRPr/>
            </a:pPr>
            <a:r>
              <a:rPr lang="en-US" sz="2000" dirty="0">
                <a:solidFill>
                  <a:schemeClr val="accent6"/>
                </a:solidFill>
              </a:rPr>
              <a:t>Jonathan Ehrlich, </a:t>
            </a:r>
            <a:r>
              <a:rPr lang="en-US" i="1" dirty="0">
                <a:solidFill>
                  <a:schemeClr val="accent6"/>
                </a:solidFill>
              </a:rPr>
              <a:t>Metropolitan Council</a:t>
            </a:r>
          </a:p>
          <a:p>
            <a:pPr fontAlgn="auto">
              <a:spcBef>
                <a:spcPts val="0"/>
              </a:spcBef>
              <a:spcAft>
                <a:spcPts val="0"/>
              </a:spcAft>
              <a:defRPr/>
            </a:pPr>
            <a:r>
              <a:rPr lang="en-US" sz="2000" dirty="0" err="1">
                <a:solidFill>
                  <a:schemeClr val="accent6"/>
                </a:solidFill>
              </a:rPr>
              <a:t>Kimon</a:t>
            </a:r>
            <a:r>
              <a:rPr lang="en-US" sz="2000" dirty="0">
                <a:solidFill>
                  <a:schemeClr val="accent6"/>
                </a:solidFill>
              </a:rPr>
              <a:t> </a:t>
            </a:r>
            <a:r>
              <a:rPr lang="en-US" sz="2000" dirty="0" err="1">
                <a:solidFill>
                  <a:schemeClr val="accent6"/>
                </a:solidFill>
              </a:rPr>
              <a:t>Proussaloglou</a:t>
            </a:r>
            <a:r>
              <a:rPr lang="en-US" sz="2000" dirty="0">
                <a:solidFill>
                  <a:schemeClr val="accent6"/>
                </a:solidFill>
              </a:rPr>
              <a:t>, </a:t>
            </a:r>
            <a:r>
              <a:rPr lang="en-US" i="1" dirty="0">
                <a:solidFill>
                  <a:schemeClr val="accent6"/>
                </a:solidFill>
              </a:rPr>
              <a:t>Cambridge Systematics</a:t>
            </a:r>
            <a:endParaRPr lang="en-US" i="1" dirty="0"/>
          </a:p>
          <a:p>
            <a:pPr fontAlgn="auto">
              <a:spcBef>
                <a:spcPts val="0"/>
              </a:spcBef>
              <a:spcAft>
                <a:spcPts val="0"/>
              </a:spcAft>
              <a:defRPr/>
            </a:pPr>
            <a:endParaRPr lang="en-US" dirty="0"/>
          </a:p>
          <a:p>
            <a:pPr fontAlgn="auto">
              <a:spcBef>
                <a:spcPts val="0"/>
              </a:spcBef>
              <a:spcAft>
                <a:spcPts val="0"/>
              </a:spcAft>
              <a:defRPr/>
            </a:pPr>
            <a:endParaRPr lang="en-US" dirty="0"/>
          </a:p>
          <a:p>
            <a:pPr fontAlgn="auto">
              <a:spcBef>
                <a:spcPts val="0"/>
              </a:spcBef>
              <a:spcAft>
                <a:spcPts val="0"/>
              </a:spcAft>
              <a:defRPr/>
            </a:pPr>
            <a:endParaRPr lang="en-US" dirty="0">
              <a:solidFill>
                <a:schemeClr val="accent6"/>
              </a:solidFill>
            </a:endParaRPr>
          </a:p>
          <a:p>
            <a:pPr fontAlgn="auto">
              <a:spcBef>
                <a:spcPts val="0"/>
              </a:spcBef>
              <a:spcAft>
                <a:spcPts val="0"/>
              </a:spcAft>
              <a:defRPr/>
            </a:pPr>
            <a:endParaRPr lang="en-US" dirty="0">
              <a:solidFill>
                <a:schemeClr val="accent6"/>
              </a:solidFill>
            </a:endParaRPr>
          </a:p>
          <a:p>
            <a:pPr fontAlgn="auto">
              <a:spcBef>
                <a:spcPts val="0"/>
              </a:spcBef>
              <a:spcAft>
                <a:spcPts val="0"/>
              </a:spcAft>
              <a:defRPr/>
            </a:pPr>
            <a:endParaRPr lang="en-US" dirty="0">
              <a:solidFill>
                <a:schemeClr val="accent6"/>
              </a:solidFill>
            </a:endParaRPr>
          </a:p>
        </p:txBody>
      </p:sp>
      <p:pic>
        <p:nvPicPr>
          <p:cNvPr id="5" name="Picture 1"/>
          <p:cNvPicPr>
            <a:picLocks noChangeAspect="1"/>
          </p:cNvPicPr>
          <p:nvPr/>
        </p:nvPicPr>
        <p:blipFill>
          <a:blip r:embed="rId3"/>
          <a:srcRect/>
          <a:stretch>
            <a:fillRect/>
          </a:stretch>
        </p:blipFill>
        <p:spPr bwMode="auto">
          <a:xfrm>
            <a:off x="6427856" y="1237383"/>
            <a:ext cx="2339391" cy="1006482"/>
          </a:xfrm>
          <a:prstGeom prst="rect">
            <a:avLst/>
          </a:prstGeom>
          <a:noFill/>
          <a:ln w="9525">
            <a:noFill/>
            <a:miter lim="800000"/>
            <a:headEnd/>
            <a:tailEnd/>
          </a:ln>
        </p:spPr>
      </p:pic>
      <p:pic>
        <p:nvPicPr>
          <p:cNvPr id="6"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11149" y="354478"/>
            <a:ext cx="4004252" cy="736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4" descr="_2_0892B0300892ADC4006EB3EA85257B3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3425" y="1417493"/>
            <a:ext cx="2637808" cy="64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7"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Busyness Classes</a:t>
            </a:r>
            <a:endParaRPr lang="en-US" sz="2400" dirty="0" smtClean="0">
              <a:latin typeface="+mn-lt"/>
              <a:cs typeface="Arial" charset="0"/>
            </a:endParaRPr>
          </a:p>
        </p:txBody>
      </p:sp>
      <p:sp>
        <p:nvSpPr>
          <p:cNvPr id="3" name="Content Placeholder 7"/>
          <p:cNvSpPr txBox="1">
            <a:spLocks/>
          </p:cNvSpPr>
          <p:nvPr/>
        </p:nvSpPr>
        <p:spPr bwMode="auto">
          <a:xfrm>
            <a:off x="280988" y="1224045"/>
            <a:ext cx="842010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eaLnBrk="1" hangingPunct="1">
              <a:spcBef>
                <a:spcPts val="0"/>
              </a:spcBef>
              <a:spcAft>
                <a:spcPts val="0"/>
              </a:spcAft>
              <a:buClr>
                <a:srgbClr val="597A69"/>
              </a:buClr>
              <a:buSzPct val="120000"/>
              <a:buFont typeface="Arial" pitchFamily="34" charset="0"/>
              <a:buChar char="•"/>
              <a:defRPr/>
            </a:pPr>
            <a:r>
              <a:rPr lang="en-US" sz="2800" dirty="0" smtClean="0">
                <a:latin typeface="+mn-lt"/>
              </a:rPr>
              <a:t>Grouped </a:t>
            </a:r>
            <a:r>
              <a:rPr lang="en-US" sz="2800" dirty="0">
                <a:latin typeface="+mn-lt"/>
              </a:rPr>
              <a:t>household days into activity </a:t>
            </a:r>
            <a:r>
              <a:rPr lang="en-US" sz="2800" dirty="0" smtClean="0">
                <a:latin typeface="+mn-lt"/>
              </a:rPr>
              <a:t>classes</a:t>
            </a:r>
          </a:p>
          <a:p>
            <a:pPr marL="342900" lvl="1" indent="-342900" eaLnBrk="1" hangingPunct="1">
              <a:spcBef>
                <a:spcPts val="0"/>
              </a:spcBef>
              <a:spcAft>
                <a:spcPts val="0"/>
              </a:spcAft>
              <a:buClr>
                <a:srgbClr val="597A69"/>
              </a:buClr>
              <a:buSzPct val="120000"/>
              <a:buFont typeface="Arial" pitchFamily="34" charset="0"/>
              <a:buChar char="•"/>
              <a:defRPr/>
            </a:pPr>
            <a:endParaRPr lang="en-US" sz="2800" dirty="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800" dirty="0">
                <a:latin typeface="+mn-lt"/>
              </a:rPr>
              <a:t>Latent cluster analysis (LCA</a:t>
            </a:r>
            <a:r>
              <a:rPr lang="en-US" sz="2800" dirty="0" smtClean="0">
                <a:latin typeface="+mn-lt"/>
              </a:rPr>
              <a:t>)</a:t>
            </a:r>
          </a:p>
          <a:p>
            <a:pPr marL="342900" lvl="1" indent="-342900" eaLnBrk="1" hangingPunct="1">
              <a:spcBef>
                <a:spcPts val="0"/>
              </a:spcBef>
              <a:spcAft>
                <a:spcPts val="0"/>
              </a:spcAft>
              <a:buClr>
                <a:srgbClr val="597A69"/>
              </a:buClr>
              <a:buSzPct val="120000"/>
              <a:buFont typeface="Arial" pitchFamily="34" charset="0"/>
              <a:buChar char="•"/>
              <a:defRPr/>
            </a:pPr>
            <a:endParaRPr lang="en-US" sz="2800" dirty="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800" dirty="0">
                <a:latin typeface="+mn-lt"/>
              </a:rPr>
              <a:t>Multinomial model predicting class membership based on activity </a:t>
            </a:r>
            <a:r>
              <a:rPr lang="en-US" sz="2800" dirty="0" smtClean="0">
                <a:latin typeface="+mn-lt"/>
              </a:rPr>
              <a:t>participation</a:t>
            </a:r>
          </a:p>
          <a:p>
            <a:pPr marL="342900" lvl="1" indent="-342900" eaLnBrk="1" hangingPunct="1">
              <a:spcBef>
                <a:spcPts val="0"/>
              </a:spcBef>
              <a:spcAft>
                <a:spcPts val="0"/>
              </a:spcAft>
              <a:buClr>
                <a:srgbClr val="597A69"/>
              </a:buClr>
              <a:buSzPct val="120000"/>
              <a:buFont typeface="Arial" pitchFamily="34" charset="0"/>
              <a:buChar char="•"/>
              <a:defRPr/>
            </a:pPr>
            <a:endParaRPr lang="en-US" sz="2800" dirty="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800" dirty="0">
                <a:latin typeface="+mn-lt"/>
              </a:rPr>
              <a:t>Examined 3-6 </a:t>
            </a:r>
            <a:r>
              <a:rPr lang="en-US" sz="2800" dirty="0" smtClean="0">
                <a:latin typeface="+mn-lt"/>
              </a:rPr>
              <a:t>classes</a:t>
            </a:r>
          </a:p>
          <a:p>
            <a:pPr marL="342900" lvl="1" indent="-342900" eaLnBrk="1" hangingPunct="1">
              <a:spcBef>
                <a:spcPts val="0"/>
              </a:spcBef>
              <a:spcAft>
                <a:spcPts val="0"/>
              </a:spcAft>
              <a:buClr>
                <a:srgbClr val="597A69"/>
              </a:buClr>
              <a:buSzPct val="120000"/>
              <a:buFont typeface="Arial" pitchFamily="34" charset="0"/>
              <a:buChar char="•"/>
              <a:defRPr/>
            </a:pPr>
            <a:endParaRPr lang="en-US" sz="2800" dirty="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800" dirty="0">
                <a:latin typeface="+mn-lt"/>
              </a:rPr>
              <a:t>Chose 5 classes based on best model fit</a:t>
            </a:r>
          </a:p>
          <a:p>
            <a:pPr marL="0" lvl="1" indent="0" eaLnBrk="1" hangingPunct="1">
              <a:spcBef>
                <a:spcPts val="0"/>
              </a:spcBef>
              <a:spcAft>
                <a:spcPts val="0"/>
              </a:spcAft>
              <a:buClr>
                <a:srgbClr val="597A69"/>
              </a:buClr>
              <a:buSzPct val="120000"/>
              <a:buNone/>
              <a:defRPr/>
            </a:pPr>
            <a:r>
              <a:rPr lang="en-US" sz="3200" dirty="0" smtClean="0"/>
              <a:t> </a:t>
            </a:r>
            <a:endParaRPr sz="3200" dirty="0"/>
          </a:p>
        </p:txBody>
      </p:sp>
    </p:spTree>
    <p:extLst>
      <p:ext uri="{BB962C8B-B14F-4D97-AF65-F5344CB8AC3E}">
        <p14:creationId xmlns:p14="http://schemas.microsoft.com/office/powerpoint/2010/main" val="29040204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extLst>
              <p:ext uri="{D42A27DB-BD31-4B8C-83A1-F6EECF244321}">
                <p14:modId xmlns:p14="http://schemas.microsoft.com/office/powerpoint/2010/main" val="4038147497"/>
              </p:ext>
            </p:extLst>
          </p:nvPr>
        </p:nvGraphicFramePr>
        <p:xfrm>
          <a:off x="475013" y="1199409"/>
          <a:ext cx="7814911" cy="4867563"/>
        </p:xfrm>
        <a:graphic>
          <a:graphicData uri="http://schemas.openxmlformats.org/drawingml/2006/table">
            <a:tbl>
              <a:tblPr>
                <a:tableStyleId>{5C22544A-7EE6-4342-B048-85BDC9FD1C3A}</a:tableStyleId>
              </a:tblPr>
              <a:tblGrid>
                <a:gridCol w="1654575"/>
                <a:gridCol w="1203788"/>
                <a:gridCol w="1239137"/>
                <a:gridCol w="1239137"/>
                <a:gridCol w="1239137"/>
                <a:gridCol w="1239137"/>
              </a:tblGrid>
              <a:tr h="544130">
                <a:tc rowSpan="2">
                  <a:txBody>
                    <a:bodyPr/>
                    <a:lstStyle/>
                    <a:p>
                      <a:pPr algn="l" fontAlgn="b"/>
                      <a:r>
                        <a:rPr lang="en-US" sz="2800" b="1" i="0" u="none" strike="noStrike" dirty="0" smtClean="0">
                          <a:solidFill>
                            <a:srgbClr val="000000"/>
                          </a:solidFill>
                          <a:effectLst/>
                          <a:latin typeface="Calibri"/>
                        </a:rPr>
                        <a:t>Activity Type*</a:t>
                      </a:r>
                      <a:endParaRPr lang="en-US" sz="2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gridSpan="5">
                  <a:txBody>
                    <a:bodyPr/>
                    <a:lstStyle/>
                    <a:p>
                      <a:pPr algn="ctr" fontAlgn="b"/>
                      <a:r>
                        <a:rPr lang="en-US" sz="2800" b="1" i="0" u="none" strike="noStrike" dirty="0" smtClean="0">
                          <a:solidFill>
                            <a:srgbClr val="000000"/>
                          </a:solidFill>
                          <a:effectLst/>
                          <a:latin typeface="Calibri"/>
                        </a:rPr>
                        <a:t>Busyness Classes</a:t>
                      </a:r>
                      <a:endParaRPr lang="en-US" sz="2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hMerge="1">
                  <a:txBody>
                    <a:bodyPr/>
                    <a:lstStyle/>
                    <a:p>
                      <a:pPr algn="ctr" fontAlgn="b"/>
                      <a:endParaRPr lang="en-US" sz="2000" b="1" i="0" u="none" strike="noStrike" dirty="0">
                        <a:solidFill>
                          <a:srgbClr val="000000"/>
                        </a:solidFill>
                        <a:effectLst/>
                        <a:latin typeface="Calibri"/>
                      </a:endParaRPr>
                    </a:p>
                  </a:txBody>
                  <a:tcPr marL="9525" marR="9525" marT="9525" marB="0" anchor="b"/>
                </a:tc>
                <a:tc hMerge="1">
                  <a:txBody>
                    <a:bodyPr/>
                    <a:lstStyle/>
                    <a:p>
                      <a:pPr algn="ctr" fontAlgn="b"/>
                      <a:endParaRPr lang="en-US" sz="2000" b="1" i="0" u="none" strike="noStrike" dirty="0">
                        <a:solidFill>
                          <a:srgbClr val="000000"/>
                        </a:solidFill>
                        <a:effectLst/>
                        <a:latin typeface="Calibri"/>
                      </a:endParaRPr>
                    </a:p>
                  </a:txBody>
                  <a:tcPr marL="9525" marR="9525" marT="9525" marB="0" anchor="b"/>
                </a:tc>
                <a:tc hMerge="1">
                  <a:txBody>
                    <a:bodyPr/>
                    <a:lstStyle/>
                    <a:p>
                      <a:pPr algn="ctr" fontAlgn="b"/>
                      <a:endParaRPr lang="en-US" sz="2000" b="1" i="0" u="none" strike="noStrike" dirty="0">
                        <a:solidFill>
                          <a:srgbClr val="000000"/>
                        </a:solidFill>
                        <a:effectLst/>
                        <a:latin typeface="Calibri"/>
                      </a:endParaRPr>
                    </a:p>
                  </a:txBody>
                  <a:tcPr marL="9525" marR="9525" marT="9525" marB="0" anchor="b"/>
                </a:tc>
                <a:tc hMerge="1">
                  <a:txBody>
                    <a:bodyPr/>
                    <a:lstStyle/>
                    <a:p>
                      <a:pPr algn="ctr" fontAlgn="b"/>
                      <a:endParaRPr lang="en-US" sz="2000" b="1" i="0" u="none" strike="noStrike" dirty="0">
                        <a:solidFill>
                          <a:srgbClr val="000000"/>
                        </a:solidFill>
                        <a:effectLst/>
                        <a:latin typeface="Calibri"/>
                      </a:endParaRPr>
                    </a:p>
                  </a:txBody>
                  <a:tcPr marL="9525" marR="9525" marT="9525" marB="0" anchor="b"/>
                </a:tc>
              </a:tr>
              <a:tr h="791613">
                <a:tc vMerge="1">
                  <a:txBody>
                    <a:bodyPr/>
                    <a:lstStyle/>
                    <a:p>
                      <a:pPr algn="l" fontAlgn="b"/>
                      <a:endParaRPr lang="en-US" sz="2800" b="1" i="0" u="none" strike="noStrike" dirty="0">
                        <a:solidFill>
                          <a:srgbClr val="000000"/>
                        </a:solidFill>
                        <a:effectLst/>
                        <a:latin typeface="Calibri"/>
                      </a:endParaRPr>
                    </a:p>
                  </a:txBody>
                  <a:tcPr marL="9525" marR="9525" marT="9525" marB="0" anchor="b"/>
                </a:tc>
                <a:tc>
                  <a:txBody>
                    <a:bodyPr/>
                    <a:lstStyle/>
                    <a:p>
                      <a:pPr algn="ctr" fontAlgn="b"/>
                      <a:r>
                        <a:rPr lang="en-US" sz="2400" b="1" i="0" u="none" strike="noStrike" dirty="0" smtClean="0">
                          <a:solidFill>
                            <a:schemeClr val="dk1"/>
                          </a:solidFill>
                          <a:effectLst/>
                          <a:latin typeface="+mn-lt"/>
                        </a:rPr>
                        <a:t>Hectic</a:t>
                      </a:r>
                      <a:endParaRPr lang="en-US"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b="1" i="0" u="none" strike="noStrike" dirty="0" smtClean="0">
                          <a:solidFill>
                            <a:srgbClr val="000000"/>
                          </a:solidFill>
                          <a:effectLst/>
                          <a:latin typeface="Calibri"/>
                        </a:rPr>
                        <a:t>Routine</a:t>
                      </a:r>
                      <a:endParaRPr lang="en-US" sz="2400" b="1"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b="1" i="0" u="none" strike="noStrike" dirty="0" smtClean="0">
                          <a:solidFill>
                            <a:srgbClr val="000000"/>
                          </a:solidFill>
                          <a:effectLst/>
                          <a:latin typeface="Calibri"/>
                        </a:rPr>
                        <a:t>Day out</a:t>
                      </a:r>
                      <a:endParaRPr lang="en-US" sz="2400" b="1"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b="1" i="0" u="none" strike="noStrike" dirty="0" smtClean="0">
                          <a:solidFill>
                            <a:srgbClr val="000000"/>
                          </a:solidFill>
                          <a:effectLst/>
                          <a:latin typeface="Calibri"/>
                        </a:rPr>
                        <a:t>All work, no</a:t>
                      </a:r>
                      <a:r>
                        <a:rPr lang="en-US" sz="2400" b="1" i="0" u="none" strike="noStrike" baseline="0" dirty="0" smtClean="0">
                          <a:solidFill>
                            <a:srgbClr val="000000"/>
                          </a:solidFill>
                          <a:effectLst/>
                          <a:latin typeface="Calibri"/>
                        </a:rPr>
                        <a:t> fun</a:t>
                      </a:r>
                      <a:endParaRPr lang="en-US" sz="2400" b="1"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b="1" i="0" u="none" strike="noStrike" dirty="0" smtClean="0">
                          <a:solidFill>
                            <a:srgbClr val="000000"/>
                          </a:solidFill>
                          <a:effectLst/>
                          <a:latin typeface="Calibri"/>
                        </a:rPr>
                        <a:t>Easy day</a:t>
                      </a:r>
                      <a:endParaRPr lang="en-US" sz="2400" b="1" i="0" u="none" strike="noStrike" dirty="0">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706364">
                <a:tc>
                  <a:txBody>
                    <a:bodyPr/>
                    <a:lstStyle/>
                    <a:p>
                      <a:pPr algn="l" fontAlgn="b"/>
                      <a:r>
                        <a:rPr lang="en-US" sz="2400" b="1" u="none" strike="noStrike" dirty="0">
                          <a:effectLst/>
                        </a:rPr>
                        <a:t>Work</a:t>
                      </a:r>
                      <a:endParaRPr lang="en-US"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800" b="1" i="0" u="none" strike="noStrike" dirty="0" smtClean="0">
                          <a:solidFill>
                            <a:schemeClr val="accent3">
                              <a:lumMod val="75000"/>
                            </a:schemeClr>
                          </a:solidFill>
                          <a:effectLst/>
                          <a:latin typeface="Calibri"/>
                        </a:rPr>
                        <a:t>↑</a:t>
                      </a:r>
                      <a:endParaRPr lang="en-US" sz="2800" b="1" i="0" u="none" strike="noStrike" dirty="0">
                        <a:solidFill>
                          <a:schemeClr val="accent3">
                            <a:lumMod val="75000"/>
                          </a:schemeClr>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800" b="1" i="0" u="none" strike="noStrike" dirty="0" smtClean="0">
                          <a:solidFill>
                            <a:schemeClr val="accent3">
                              <a:lumMod val="75000"/>
                            </a:schemeClr>
                          </a:solidFill>
                          <a:effectLst/>
                          <a:latin typeface="Calibri"/>
                        </a:rPr>
                        <a:t>↓</a:t>
                      </a:r>
                      <a:endParaRPr lang="en-US" sz="2800" b="1" i="0" u="none" strike="noStrike" dirty="0">
                        <a:solidFill>
                          <a:schemeClr val="accent3">
                            <a:lumMod val="75000"/>
                          </a:schemeClr>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r>
              <a:tr h="706364">
                <a:tc>
                  <a:txBody>
                    <a:bodyPr/>
                    <a:lstStyle/>
                    <a:p>
                      <a:pPr algn="l" fontAlgn="b"/>
                      <a:r>
                        <a:rPr lang="en-US" sz="2400" b="1" u="none" strike="noStrike" dirty="0">
                          <a:effectLst/>
                        </a:rPr>
                        <a:t>School</a:t>
                      </a:r>
                      <a:endParaRPr lang="en-US"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fontAlgn="b"/>
                      <a:r>
                        <a:rPr lang="en-US" sz="2800" b="1" i="0" u="none" strike="noStrike" dirty="0" smtClean="0">
                          <a:solidFill>
                            <a:schemeClr val="accent3">
                              <a:lumMod val="75000"/>
                            </a:schemeClr>
                          </a:solidFill>
                          <a:effectLst/>
                          <a:latin typeface="Calibri"/>
                        </a:rPr>
                        <a:t>↑</a:t>
                      </a:r>
                      <a:endParaRPr lang="en-US" sz="2800" b="1" i="0" u="none" strike="noStrike" dirty="0">
                        <a:solidFill>
                          <a:schemeClr val="accent3">
                            <a:lumMod val="75000"/>
                          </a:schemeClr>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solidFill>
                      <a:schemeClr val="accent5">
                        <a:lumMod val="20000"/>
                        <a:lumOff val="80000"/>
                      </a:schemeClr>
                    </a:solidFill>
                  </a:tcPr>
                </a:tc>
                <a:tc>
                  <a:txBody>
                    <a:bodyPr/>
                    <a:lstStyle/>
                    <a:p>
                      <a:pPr algn="ctr" fontAlgn="b"/>
                      <a:r>
                        <a:rPr lang="en-US" sz="2800" b="1" i="0" u="none" strike="noStrike" dirty="0" smtClean="0">
                          <a:solidFill>
                            <a:schemeClr val="accent3">
                              <a:lumMod val="75000"/>
                            </a:schemeClr>
                          </a:solidFill>
                          <a:effectLst/>
                          <a:latin typeface="Calibri"/>
                        </a:rPr>
                        <a:t>↓</a:t>
                      </a:r>
                      <a:endParaRPr lang="en-US" sz="2800" b="1" i="0" u="none" strike="noStrike" dirty="0">
                        <a:solidFill>
                          <a:schemeClr val="accent3">
                            <a:lumMod val="75000"/>
                          </a:schemeClr>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solidFill>
                      <a:schemeClr val="accent5">
                        <a:lumMod val="20000"/>
                        <a:lumOff val="80000"/>
                      </a:schemeClr>
                    </a:solidFill>
                  </a:tcPr>
                </a:tc>
              </a:tr>
              <a:tr h="706364">
                <a:tc>
                  <a:txBody>
                    <a:bodyPr/>
                    <a:lstStyle/>
                    <a:p>
                      <a:pPr algn="l" fontAlgn="b"/>
                      <a:r>
                        <a:rPr lang="en-US" sz="2400" b="1" u="none" strike="noStrike">
                          <a:effectLst/>
                        </a:rPr>
                        <a:t>Errands</a:t>
                      </a:r>
                      <a:endParaRPr lang="en-US" sz="24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fontAlgn="b"/>
                      <a:r>
                        <a:rPr lang="en-US" sz="2800" b="1" i="0" u="none" strike="noStrike" dirty="0" smtClean="0">
                          <a:solidFill>
                            <a:schemeClr val="accent3">
                              <a:lumMod val="75000"/>
                            </a:schemeClr>
                          </a:solidFill>
                          <a:effectLst/>
                          <a:latin typeface="Calibri"/>
                        </a:rPr>
                        <a:t>↑</a:t>
                      </a:r>
                      <a:endParaRPr lang="en-US" sz="2800" b="1" i="0" u="none" strike="noStrike" dirty="0">
                        <a:solidFill>
                          <a:schemeClr val="accent3">
                            <a:lumMod val="75000"/>
                          </a:schemeClr>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solidFill>
                      <a:schemeClr val="accent5">
                        <a:lumMod val="20000"/>
                        <a:lumOff val="80000"/>
                      </a:schemeClr>
                    </a:solidFill>
                  </a:tcPr>
                </a:tc>
                <a:tc>
                  <a:txBody>
                    <a:bodyPr/>
                    <a:lstStyle/>
                    <a:p>
                      <a:pPr algn="ctr" fontAlgn="b"/>
                      <a:r>
                        <a:rPr lang="en-US" sz="2800" b="1" i="0" u="none" strike="noStrike" dirty="0" smtClean="0">
                          <a:solidFill>
                            <a:schemeClr val="accent3">
                              <a:lumMod val="75000"/>
                            </a:schemeClr>
                          </a:solidFill>
                          <a:effectLst/>
                          <a:latin typeface="Calibri"/>
                        </a:rPr>
                        <a:t>↓</a:t>
                      </a:r>
                      <a:endParaRPr lang="en-US" sz="2800" b="1" i="0" u="none" strike="noStrike" dirty="0">
                        <a:solidFill>
                          <a:schemeClr val="accent3">
                            <a:lumMod val="75000"/>
                          </a:schemeClr>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solidFill>
                      <a:schemeClr val="accent5">
                        <a:lumMod val="20000"/>
                        <a:lumOff val="80000"/>
                      </a:schemeClr>
                    </a:solidFill>
                  </a:tcPr>
                </a:tc>
              </a:tr>
              <a:tr h="706364">
                <a:tc>
                  <a:txBody>
                    <a:bodyPr/>
                    <a:lstStyle/>
                    <a:p>
                      <a:pPr algn="l" fontAlgn="b"/>
                      <a:r>
                        <a:rPr lang="en-US" sz="2400" b="1" u="none" strike="noStrike">
                          <a:effectLst/>
                        </a:rPr>
                        <a:t>Recreation</a:t>
                      </a:r>
                      <a:endParaRPr lang="en-US" sz="2400" b="1"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fontAlgn="b"/>
                      <a:r>
                        <a:rPr lang="en-US" sz="2800" b="1" i="0" u="none" strike="noStrike" dirty="0" smtClean="0">
                          <a:solidFill>
                            <a:schemeClr val="accent3">
                              <a:lumMod val="75000"/>
                            </a:schemeClr>
                          </a:solidFill>
                          <a:effectLst/>
                          <a:latin typeface="Calibri"/>
                        </a:rPr>
                        <a:t>↑</a:t>
                      </a:r>
                      <a:endParaRPr lang="en-US" sz="2800" b="1" i="0" u="none" strike="noStrike" dirty="0">
                        <a:solidFill>
                          <a:schemeClr val="accent3">
                            <a:lumMod val="75000"/>
                          </a:schemeClr>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solidFill>
                      <a:schemeClr val="accent5">
                        <a:lumMod val="20000"/>
                        <a:lumOff val="80000"/>
                      </a:schemeClr>
                    </a:solidFill>
                  </a:tcPr>
                </a:tc>
                <a:tc>
                  <a:txBody>
                    <a:bodyPr/>
                    <a:lstStyle/>
                    <a:p>
                      <a:pPr algn="ctr" fontAlgn="b"/>
                      <a:r>
                        <a:rPr lang="en-US" sz="2800" b="1" i="0" u="none" strike="noStrike" dirty="0" smtClean="0">
                          <a:solidFill>
                            <a:schemeClr val="accent3">
                              <a:lumMod val="75000"/>
                            </a:schemeClr>
                          </a:solidFill>
                          <a:effectLst/>
                          <a:latin typeface="Calibri"/>
                        </a:rPr>
                        <a:t>↓</a:t>
                      </a:r>
                      <a:endParaRPr lang="en-US" sz="2800" b="1" i="0" u="none" strike="noStrike" dirty="0">
                        <a:solidFill>
                          <a:schemeClr val="accent3">
                            <a:lumMod val="75000"/>
                          </a:schemeClr>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solidFill>
                      <a:schemeClr val="accent5">
                        <a:lumMod val="20000"/>
                        <a:lumOff val="80000"/>
                      </a:schemeClr>
                    </a:solidFill>
                  </a:tcPr>
                </a:tc>
              </a:tr>
              <a:tr h="706364">
                <a:tc>
                  <a:txBody>
                    <a:bodyPr/>
                    <a:lstStyle/>
                    <a:p>
                      <a:pPr algn="l" fontAlgn="b"/>
                      <a:r>
                        <a:rPr lang="en-US" sz="2400" b="1" u="none" strike="noStrike" dirty="0">
                          <a:effectLst/>
                        </a:rPr>
                        <a:t>Family</a:t>
                      </a:r>
                      <a:endParaRPr lang="en-US" sz="24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800" b="1" i="0" u="none" strike="noStrike" dirty="0" smtClean="0">
                          <a:solidFill>
                            <a:schemeClr val="accent3">
                              <a:lumMod val="75000"/>
                            </a:schemeClr>
                          </a:solidFill>
                          <a:effectLst/>
                          <a:latin typeface="Calibri"/>
                        </a:rPr>
                        <a:t>↑</a:t>
                      </a:r>
                      <a:endParaRPr lang="en-US" sz="2800" b="1" i="0" u="none" strike="noStrike" dirty="0">
                        <a:solidFill>
                          <a:schemeClr val="accent3">
                            <a:lumMod val="75000"/>
                          </a:schemeClr>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b" latinLnBrk="0" hangingPunct="1">
                        <a:lnSpc>
                          <a:spcPct val="100000"/>
                        </a:lnSpc>
                        <a:spcBef>
                          <a:spcPts val="0"/>
                        </a:spcBef>
                        <a:spcAft>
                          <a:spcPts val="0"/>
                        </a:spcAft>
                        <a:buClrTx/>
                        <a:buSzTx/>
                        <a:buFontTx/>
                        <a:buNone/>
                        <a:tabLst/>
                        <a:defRPr/>
                      </a:pPr>
                      <a:r>
                        <a:rPr lang="en-US" sz="2800" b="1" i="0" u="none" strike="noStrike" dirty="0" smtClean="0">
                          <a:solidFill>
                            <a:schemeClr val="accent3">
                              <a:lumMod val="75000"/>
                            </a:schemeClr>
                          </a:solidFill>
                          <a:effectLst/>
                          <a:latin typeface="+mn-lt"/>
                        </a:rPr>
                        <a:t>↓</a:t>
                      </a: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800" b="1" i="0" u="none" strike="noStrike" dirty="0" smtClean="0">
                          <a:solidFill>
                            <a:schemeClr val="accent3">
                              <a:lumMod val="75000"/>
                            </a:schemeClr>
                          </a:solidFill>
                          <a:effectLst/>
                          <a:latin typeface="Calibri"/>
                        </a:rPr>
                        <a:t>↓</a:t>
                      </a:r>
                      <a:endParaRPr lang="en-US" sz="2800" b="1" i="0" u="none" strike="noStrike" dirty="0">
                        <a:solidFill>
                          <a:schemeClr val="accent3">
                            <a:lumMod val="75000"/>
                          </a:schemeClr>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r>
            </a:tbl>
          </a:graphicData>
        </a:graphic>
      </p:graphicFrame>
      <p:sp>
        <p:nvSpPr>
          <p:cNvPr id="2" name="Title 6"/>
          <p:cNvSpPr txBox="1">
            <a:spLocks/>
          </p:cNvSpPr>
          <p:nvPr/>
        </p:nvSpPr>
        <p:spPr bwMode="auto">
          <a:xfrm>
            <a:off x="96837"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Busyness Classes Activities</a:t>
            </a:r>
            <a:endParaRPr lang="en-US" sz="2400" dirty="0" smtClean="0">
              <a:latin typeface="+mn-lt"/>
              <a:cs typeface="Arial" charset="0"/>
            </a:endParaRPr>
          </a:p>
        </p:txBody>
      </p:sp>
      <p:sp>
        <p:nvSpPr>
          <p:cNvPr id="5" name="TextBox 4"/>
          <p:cNvSpPr txBox="1"/>
          <p:nvPr/>
        </p:nvSpPr>
        <p:spPr>
          <a:xfrm>
            <a:off x="475013" y="6187044"/>
            <a:ext cx="5533901" cy="369332"/>
          </a:xfrm>
          <a:prstGeom prst="rect">
            <a:avLst/>
          </a:prstGeom>
          <a:noFill/>
        </p:spPr>
        <p:txBody>
          <a:bodyPr wrap="square" rtlCol="0">
            <a:spAutoFit/>
          </a:bodyPr>
          <a:lstStyle/>
          <a:p>
            <a:r>
              <a:rPr lang="en-US" dirty="0" smtClean="0"/>
              <a:t>*Activity </a:t>
            </a:r>
            <a:r>
              <a:rPr lang="en-US" dirty="0" smtClean="0"/>
              <a:t>type </a:t>
            </a:r>
            <a:r>
              <a:rPr lang="en-US" dirty="0" smtClean="0"/>
              <a:t>breakdowns </a:t>
            </a:r>
            <a:r>
              <a:rPr lang="en-US" dirty="0" smtClean="0"/>
              <a:t>available</a:t>
            </a:r>
            <a:endParaRPr lang="en-US" dirty="0"/>
          </a:p>
        </p:txBody>
      </p:sp>
    </p:spTree>
    <p:extLst>
      <p:ext uri="{BB962C8B-B14F-4D97-AF65-F5344CB8AC3E}">
        <p14:creationId xmlns:p14="http://schemas.microsoft.com/office/powerpoint/2010/main" val="10123147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7"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Busyness Class HH Composition</a:t>
            </a:r>
            <a:endParaRPr lang="en-US" sz="2400" dirty="0" smtClean="0">
              <a:latin typeface="+mn-lt"/>
              <a:cs typeface="Arial" charset="0"/>
            </a:endParaRPr>
          </a:p>
        </p:txBody>
      </p:sp>
      <p:sp>
        <p:nvSpPr>
          <p:cNvPr id="3" name="Content Placeholder 7"/>
          <p:cNvSpPr txBox="1">
            <a:spLocks/>
          </p:cNvSpPr>
          <p:nvPr/>
        </p:nvSpPr>
        <p:spPr bwMode="auto">
          <a:xfrm>
            <a:off x="280987" y="1069667"/>
            <a:ext cx="8637382"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457200" eaLnBrk="1" hangingPunct="1">
              <a:spcBef>
                <a:spcPts val="0"/>
              </a:spcBef>
              <a:spcAft>
                <a:spcPts val="0"/>
              </a:spcAft>
              <a:buClr>
                <a:srgbClr val="597A69"/>
              </a:buClr>
              <a:buSzPct val="120000"/>
              <a:buFont typeface="Arial" pitchFamily="34" charset="0"/>
              <a:buChar char="•"/>
              <a:defRPr/>
            </a:pPr>
            <a:r>
              <a:rPr lang="en-US" sz="2500" b="1" dirty="0" smtClean="0">
                <a:latin typeface="+mn-lt"/>
              </a:rPr>
              <a:t>Hectic (15%)—</a:t>
            </a:r>
            <a:r>
              <a:rPr lang="en-US" sz="2500" dirty="0" smtClean="0">
                <a:latin typeface="+mn-lt"/>
              </a:rPr>
              <a:t>larger </a:t>
            </a:r>
            <a:r>
              <a:rPr lang="en-US" sz="2500" dirty="0">
                <a:latin typeface="+mn-lt"/>
              </a:rPr>
              <a:t>households, high percentage with </a:t>
            </a:r>
            <a:r>
              <a:rPr lang="en-US" sz="2500" dirty="0" smtClean="0">
                <a:latin typeface="+mn-lt"/>
              </a:rPr>
              <a:t> older children, </a:t>
            </a:r>
            <a:r>
              <a:rPr lang="en-US" sz="2500" i="1" dirty="0" smtClean="0">
                <a:latin typeface="+mn-lt"/>
              </a:rPr>
              <a:t>with an average of 19 HH trips </a:t>
            </a:r>
          </a:p>
          <a:p>
            <a:pPr marL="0" lvl="1" indent="0" eaLnBrk="1" hangingPunct="1">
              <a:spcBef>
                <a:spcPts val="0"/>
              </a:spcBef>
              <a:spcAft>
                <a:spcPts val="0"/>
              </a:spcAft>
              <a:buClr>
                <a:srgbClr val="597A69"/>
              </a:buClr>
              <a:buSzPct val="120000"/>
              <a:buNone/>
              <a:defRPr/>
            </a:pPr>
            <a:endParaRPr lang="en-US" sz="2500" dirty="0">
              <a:latin typeface="+mn-lt"/>
            </a:endParaRPr>
          </a:p>
          <a:p>
            <a:pPr marL="457200" lvl="1" indent="-457200" eaLnBrk="1" hangingPunct="1">
              <a:spcBef>
                <a:spcPts val="0"/>
              </a:spcBef>
              <a:spcAft>
                <a:spcPts val="0"/>
              </a:spcAft>
              <a:buClr>
                <a:srgbClr val="597A69"/>
              </a:buClr>
              <a:buSzPct val="120000"/>
              <a:buFont typeface="Arial" pitchFamily="34" charset="0"/>
              <a:buChar char="•"/>
              <a:defRPr/>
            </a:pPr>
            <a:r>
              <a:rPr lang="en-US" sz="2500" b="1" dirty="0" smtClean="0">
                <a:latin typeface="+mn-lt"/>
              </a:rPr>
              <a:t>Routine (10%)—</a:t>
            </a:r>
            <a:r>
              <a:rPr lang="en-US" sz="2500" dirty="0" smtClean="0">
                <a:latin typeface="+mn-lt"/>
              </a:rPr>
              <a:t>larger </a:t>
            </a:r>
            <a:r>
              <a:rPr lang="en-US" sz="2500" dirty="0">
                <a:latin typeface="+mn-lt"/>
              </a:rPr>
              <a:t>households, high percentage </a:t>
            </a:r>
            <a:r>
              <a:rPr lang="en-US" sz="2500" dirty="0" smtClean="0">
                <a:latin typeface="+mn-lt"/>
              </a:rPr>
              <a:t>with younger children, </a:t>
            </a:r>
            <a:r>
              <a:rPr lang="en-US" sz="2500" i="1" dirty="0" smtClean="0">
                <a:latin typeface="+mn-lt"/>
              </a:rPr>
              <a:t>with an average of 10 HH trips</a:t>
            </a:r>
          </a:p>
          <a:p>
            <a:pPr marL="457200" lvl="1" indent="-457200" eaLnBrk="1" hangingPunct="1">
              <a:spcBef>
                <a:spcPts val="0"/>
              </a:spcBef>
              <a:spcAft>
                <a:spcPts val="0"/>
              </a:spcAft>
              <a:buClr>
                <a:srgbClr val="597A69"/>
              </a:buClr>
              <a:buSzPct val="120000"/>
              <a:buFont typeface="Arial" pitchFamily="34" charset="0"/>
              <a:buChar char="•"/>
              <a:defRPr/>
            </a:pPr>
            <a:endParaRPr lang="en-US" sz="2500" dirty="0">
              <a:latin typeface="+mn-lt"/>
            </a:endParaRPr>
          </a:p>
          <a:p>
            <a:pPr marL="457200" lvl="1" indent="-457200" eaLnBrk="1" hangingPunct="1">
              <a:spcBef>
                <a:spcPts val="0"/>
              </a:spcBef>
              <a:spcAft>
                <a:spcPts val="0"/>
              </a:spcAft>
              <a:buClr>
                <a:srgbClr val="597A69"/>
              </a:buClr>
              <a:buSzPct val="120000"/>
              <a:buFont typeface="Arial" pitchFamily="34" charset="0"/>
              <a:buChar char="•"/>
              <a:defRPr/>
            </a:pPr>
            <a:r>
              <a:rPr lang="en-US" sz="2500" b="1" dirty="0">
                <a:latin typeface="+mn-lt"/>
              </a:rPr>
              <a:t>Day </a:t>
            </a:r>
            <a:r>
              <a:rPr lang="en-US" sz="2500" b="1" dirty="0" smtClean="0">
                <a:latin typeface="+mn-lt"/>
              </a:rPr>
              <a:t>out (25%)—</a:t>
            </a:r>
            <a:r>
              <a:rPr lang="en-US" sz="2500" dirty="0" smtClean="0">
                <a:latin typeface="+mn-lt"/>
              </a:rPr>
              <a:t>high </a:t>
            </a:r>
            <a:r>
              <a:rPr lang="en-US" sz="2500" dirty="0">
                <a:latin typeface="+mn-lt"/>
              </a:rPr>
              <a:t>percentage of </a:t>
            </a:r>
            <a:r>
              <a:rPr lang="en-US" sz="2500" dirty="0" smtClean="0">
                <a:latin typeface="+mn-lt"/>
              </a:rPr>
              <a:t>retirees, married, </a:t>
            </a:r>
            <a:r>
              <a:rPr lang="en-US" sz="2500" i="1" dirty="0" smtClean="0">
                <a:latin typeface="+mn-lt"/>
              </a:rPr>
              <a:t>with an average of 9 HH trips</a:t>
            </a:r>
          </a:p>
          <a:p>
            <a:pPr marL="457200" lvl="1" indent="-457200" eaLnBrk="1" hangingPunct="1">
              <a:spcBef>
                <a:spcPts val="0"/>
              </a:spcBef>
              <a:spcAft>
                <a:spcPts val="0"/>
              </a:spcAft>
              <a:buClr>
                <a:srgbClr val="597A69"/>
              </a:buClr>
              <a:buSzPct val="120000"/>
              <a:buFont typeface="Arial" pitchFamily="34" charset="0"/>
              <a:buChar char="•"/>
              <a:defRPr/>
            </a:pPr>
            <a:endParaRPr lang="en-US" sz="2500" dirty="0">
              <a:latin typeface="+mn-lt"/>
            </a:endParaRPr>
          </a:p>
          <a:p>
            <a:pPr marL="457200" lvl="1" indent="-457200" eaLnBrk="1" hangingPunct="1">
              <a:spcBef>
                <a:spcPts val="0"/>
              </a:spcBef>
              <a:spcAft>
                <a:spcPts val="0"/>
              </a:spcAft>
              <a:buClr>
                <a:srgbClr val="597A69"/>
              </a:buClr>
              <a:buSzPct val="120000"/>
              <a:buFont typeface="Arial" pitchFamily="34" charset="0"/>
              <a:buChar char="•"/>
              <a:defRPr/>
            </a:pPr>
            <a:r>
              <a:rPr lang="en-US" sz="2500" b="1" dirty="0">
                <a:latin typeface="+mn-lt"/>
              </a:rPr>
              <a:t>All work, no </a:t>
            </a:r>
            <a:r>
              <a:rPr lang="en-US" sz="2500" b="1" dirty="0" smtClean="0">
                <a:latin typeface="+mn-lt"/>
              </a:rPr>
              <a:t>play (21%)—</a:t>
            </a:r>
            <a:r>
              <a:rPr lang="en-US" sz="2500" dirty="0" smtClean="0">
                <a:latin typeface="+mn-lt"/>
              </a:rPr>
              <a:t>Smaller </a:t>
            </a:r>
            <a:r>
              <a:rPr lang="en-US" sz="2500" dirty="0">
                <a:latin typeface="+mn-lt"/>
              </a:rPr>
              <a:t>household size, low percentage with </a:t>
            </a:r>
            <a:r>
              <a:rPr lang="en-US" sz="2500" dirty="0" smtClean="0">
                <a:latin typeface="+mn-lt"/>
              </a:rPr>
              <a:t>children, </a:t>
            </a:r>
            <a:r>
              <a:rPr lang="en-US" sz="2500" i="1" dirty="0" smtClean="0">
                <a:latin typeface="+mn-lt"/>
              </a:rPr>
              <a:t>with an average of 8 HH trips</a:t>
            </a:r>
          </a:p>
          <a:p>
            <a:pPr marL="457200" lvl="1" indent="-457200" eaLnBrk="1" hangingPunct="1">
              <a:spcBef>
                <a:spcPts val="0"/>
              </a:spcBef>
              <a:spcAft>
                <a:spcPts val="0"/>
              </a:spcAft>
              <a:buClr>
                <a:srgbClr val="597A69"/>
              </a:buClr>
              <a:buSzPct val="120000"/>
              <a:buFont typeface="Arial" pitchFamily="34" charset="0"/>
              <a:buChar char="•"/>
              <a:defRPr/>
            </a:pPr>
            <a:endParaRPr lang="en-US" sz="2500" dirty="0">
              <a:latin typeface="+mn-lt"/>
            </a:endParaRPr>
          </a:p>
          <a:p>
            <a:pPr marL="457200" lvl="1" indent="-457200" eaLnBrk="1" hangingPunct="1">
              <a:spcBef>
                <a:spcPts val="0"/>
              </a:spcBef>
              <a:spcAft>
                <a:spcPts val="0"/>
              </a:spcAft>
              <a:buClr>
                <a:srgbClr val="597A69"/>
              </a:buClr>
              <a:buSzPct val="120000"/>
              <a:buFont typeface="Arial" pitchFamily="34" charset="0"/>
              <a:buChar char="•"/>
              <a:defRPr/>
            </a:pPr>
            <a:r>
              <a:rPr lang="en-US" sz="2500" b="1" dirty="0">
                <a:latin typeface="+mn-lt"/>
              </a:rPr>
              <a:t>Easy </a:t>
            </a:r>
            <a:r>
              <a:rPr lang="en-US" sz="2500" b="1" dirty="0" smtClean="0">
                <a:latin typeface="+mn-lt"/>
              </a:rPr>
              <a:t>day (29%)—</a:t>
            </a:r>
            <a:r>
              <a:rPr lang="en-US" sz="2500" dirty="0" smtClean="0">
                <a:latin typeface="+mn-lt"/>
              </a:rPr>
              <a:t>high </a:t>
            </a:r>
            <a:r>
              <a:rPr lang="en-US" sz="2500" dirty="0">
                <a:latin typeface="+mn-lt"/>
              </a:rPr>
              <a:t>percentage of </a:t>
            </a:r>
            <a:r>
              <a:rPr lang="en-US" sz="2500" dirty="0" smtClean="0">
                <a:latin typeface="+mn-lt"/>
              </a:rPr>
              <a:t>retirees, singletons, </a:t>
            </a:r>
            <a:r>
              <a:rPr lang="en-US" sz="2500" i="1" dirty="0" smtClean="0">
                <a:latin typeface="+mn-lt"/>
              </a:rPr>
              <a:t>with an average of 3 HH trips</a:t>
            </a:r>
            <a:endParaRPr lang="en-US" sz="2500" i="1" dirty="0">
              <a:latin typeface="+mn-lt"/>
            </a:endParaRPr>
          </a:p>
          <a:p>
            <a:pPr marL="0" lvl="1" indent="0" eaLnBrk="1" hangingPunct="1">
              <a:spcBef>
                <a:spcPts val="0"/>
              </a:spcBef>
              <a:spcAft>
                <a:spcPts val="0"/>
              </a:spcAft>
              <a:buClr>
                <a:srgbClr val="597A69"/>
              </a:buClr>
              <a:buSzPct val="120000"/>
              <a:buNone/>
              <a:defRPr/>
            </a:pPr>
            <a:r>
              <a:rPr lang="en-US" sz="3200" dirty="0" smtClean="0"/>
              <a:t> </a:t>
            </a:r>
            <a:endParaRPr sz="3200" dirty="0"/>
          </a:p>
        </p:txBody>
      </p:sp>
    </p:spTree>
    <p:extLst>
      <p:ext uri="{BB962C8B-B14F-4D97-AF65-F5344CB8AC3E}">
        <p14:creationId xmlns:p14="http://schemas.microsoft.com/office/powerpoint/2010/main" val="10123147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7"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sz="4000" dirty="0" smtClean="0">
                <a:latin typeface="+mn-lt"/>
                <a:cs typeface="Arial" charset="0"/>
              </a:rPr>
              <a:t>Day of Week</a:t>
            </a:r>
          </a:p>
        </p:txBody>
      </p:sp>
      <p:sp>
        <p:nvSpPr>
          <p:cNvPr id="3" name="Content Placeholder 7"/>
          <p:cNvSpPr txBox="1">
            <a:spLocks/>
          </p:cNvSpPr>
          <p:nvPr/>
        </p:nvSpPr>
        <p:spPr bwMode="auto">
          <a:xfrm>
            <a:off x="280988" y="950913"/>
            <a:ext cx="842010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eaLnBrk="1" hangingPunct="1">
              <a:spcBef>
                <a:spcPts val="0"/>
              </a:spcBef>
              <a:spcAft>
                <a:spcPts val="0"/>
              </a:spcAft>
              <a:buClr>
                <a:srgbClr val="597A69"/>
              </a:buClr>
              <a:buSzPct val="120000"/>
              <a:buNone/>
              <a:defRPr/>
            </a:pPr>
            <a:endParaRPr sz="2800" dirty="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3200" dirty="0">
                <a:latin typeface="+mn-lt"/>
              </a:rPr>
              <a:t>Is day of the week driving busyness class?</a:t>
            </a:r>
          </a:p>
          <a:p>
            <a:pPr marL="742950" lvl="2" indent="-342900" eaLnBrk="1" hangingPunct="1">
              <a:spcBef>
                <a:spcPts val="0"/>
              </a:spcBef>
              <a:spcAft>
                <a:spcPts val="0"/>
              </a:spcAft>
              <a:buClr>
                <a:srgbClr val="597A69"/>
              </a:buClr>
              <a:buSzPct val="120000"/>
              <a:buFont typeface="Arial" pitchFamily="34" charset="0"/>
              <a:buChar char="•"/>
              <a:defRPr/>
            </a:pPr>
            <a:r>
              <a:rPr lang="en-US" sz="2800" dirty="0">
                <a:latin typeface="+mn-lt"/>
              </a:rPr>
              <a:t>Reference day in M-F</a:t>
            </a:r>
          </a:p>
          <a:p>
            <a:pPr marL="742950" lvl="2" indent="-342900" eaLnBrk="1" hangingPunct="1">
              <a:spcBef>
                <a:spcPts val="0"/>
              </a:spcBef>
              <a:spcAft>
                <a:spcPts val="0"/>
              </a:spcAft>
              <a:buClr>
                <a:srgbClr val="597A69"/>
              </a:buClr>
              <a:buSzPct val="120000"/>
              <a:buFont typeface="Arial" pitchFamily="34" charset="0"/>
              <a:buChar char="•"/>
              <a:defRPr/>
            </a:pPr>
            <a:r>
              <a:rPr lang="en-US" sz="2800" dirty="0">
                <a:latin typeface="+mn-lt"/>
              </a:rPr>
              <a:t>Distribution of days for each class is </a:t>
            </a:r>
            <a:r>
              <a:rPr lang="en-US" sz="2800" dirty="0" smtClean="0">
                <a:latin typeface="+mn-lt"/>
              </a:rPr>
              <a:t>similar</a:t>
            </a:r>
            <a:endParaRPr lang="en-US" sz="36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3200" dirty="0" smtClean="0">
                <a:latin typeface="+mn-lt"/>
              </a:rPr>
              <a:t>Mondays slightly over-represented</a:t>
            </a:r>
            <a:endParaRPr lang="en-US" sz="3200" dirty="0">
              <a:latin typeface="+mn-lt"/>
            </a:endParaRPr>
          </a:p>
          <a:p>
            <a:pPr marL="0" lvl="1" indent="0" eaLnBrk="1" hangingPunct="1">
              <a:spcBef>
                <a:spcPts val="0"/>
              </a:spcBef>
              <a:spcAft>
                <a:spcPts val="0"/>
              </a:spcAft>
              <a:buClr>
                <a:srgbClr val="597A69"/>
              </a:buClr>
              <a:buSzPct val="120000"/>
              <a:buNone/>
              <a:defRPr/>
            </a:pPr>
            <a:r>
              <a:rPr lang="en-US" sz="3200" dirty="0" smtClean="0">
                <a:latin typeface="+mn-lt"/>
              </a:rPr>
              <a:t> </a:t>
            </a:r>
            <a:endParaRPr sz="3200" dirty="0">
              <a:latin typeface="+mn-lt"/>
            </a:endParaRPr>
          </a:p>
        </p:txBody>
      </p:sp>
      <p:graphicFrame>
        <p:nvGraphicFramePr>
          <p:cNvPr id="5" name="Table 4"/>
          <p:cNvGraphicFramePr>
            <a:graphicFrameLocks noGrp="1"/>
          </p:cNvGraphicFramePr>
          <p:nvPr>
            <p:extLst>
              <p:ext uri="{D42A27DB-BD31-4B8C-83A1-F6EECF244321}">
                <p14:modId xmlns:p14="http://schemas.microsoft.com/office/powerpoint/2010/main" val="3885257166"/>
              </p:ext>
            </p:extLst>
          </p:nvPr>
        </p:nvGraphicFramePr>
        <p:xfrm>
          <a:off x="414339" y="3345873"/>
          <a:ext cx="8153398" cy="2992755"/>
        </p:xfrm>
        <a:graphic>
          <a:graphicData uri="http://schemas.openxmlformats.org/drawingml/2006/table">
            <a:tbl>
              <a:tblPr>
                <a:tableStyleId>{5C22544A-7EE6-4342-B048-85BDC9FD1C3A}</a:tableStyleId>
              </a:tblPr>
              <a:tblGrid>
                <a:gridCol w="1925108"/>
                <a:gridCol w="1245658"/>
                <a:gridCol w="1245658"/>
                <a:gridCol w="1245658"/>
                <a:gridCol w="1245658"/>
                <a:gridCol w="1245658"/>
              </a:tblGrid>
              <a:tr h="565109">
                <a:tc>
                  <a:txBody>
                    <a:bodyPr/>
                    <a:lstStyle/>
                    <a:p>
                      <a:pPr algn="l" fontAlgn="b"/>
                      <a:endParaRPr lang="en-US" sz="24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u="none" strike="noStrike" dirty="0">
                          <a:effectLst/>
                        </a:rPr>
                        <a:t>Hectic</a:t>
                      </a:r>
                      <a:endParaRPr lang="en-US" sz="24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u="none" strike="noStrike">
                          <a:effectLst/>
                        </a:rPr>
                        <a:t>Routine</a:t>
                      </a:r>
                      <a:endParaRPr lang="en-US" sz="24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u="none" strike="noStrike">
                          <a:effectLst/>
                        </a:rPr>
                        <a:t>Day out</a:t>
                      </a:r>
                      <a:endParaRPr lang="en-US" sz="24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u="none" strike="noStrike">
                          <a:effectLst/>
                        </a:rPr>
                        <a:t>All work, no fun</a:t>
                      </a:r>
                      <a:endParaRPr lang="en-US" sz="24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u="none" strike="noStrike" dirty="0">
                          <a:effectLst/>
                        </a:rPr>
                        <a:t>Easy day</a:t>
                      </a:r>
                      <a:endParaRPr lang="en-US" sz="24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r>
              <a:tr h="312215">
                <a:tc>
                  <a:txBody>
                    <a:bodyPr/>
                    <a:lstStyle/>
                    <a:p>
                      <a:pPr algn="l" fontAlgn="b"/>
                      <a:r>
                        <a:rPr lang="en-US" sz="2400" u="none" strike="noStrike" dirty="0" smtClean="0">
                          <a:effectLst/>
                        </a:rPr>
                        <a:t>Monday</a:t>
                      </a:r>
                      <a:endParaRPr lang="en-US" sz="24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400" u="none" strike="noStrike">
                          <a:effectLst/>
                        </a:rPr>
                        <a:t>23.7</a:t>
                      </a:r>
                      <a:endParaRPr lang="en-US" sz="2400" b="0" i="0" u="none" strike="noStrike">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400" u="none" strike="noStrike">
                          <a:effectLst/>
                        </a:rPr>
                        <a:t>27.0</a:t>
                      </a:r>
                      <a:endParaRPr lang="en-US" sz="2400" b="0" i="0" u="none" strike="noStrike">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400" u="none" strike="noStrike">
                          <a:effectLst/>
                        </a:rPr>
                        <a:t>25.2</a:t>
                      </a:r>
                      <a:endParaRPr lang="en-US" sz="2400" b="0" i="0" u="none" strike="noStrike">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400" u="none" strike="noStrike">
                          <a:effectLst/>
                        </a:rPr>
                        <a:t>27.8</a:t>
                      </a:r>
                      <a:endParaRPr lang="en-US" sz="2400" b="0" i="0" u="none" strike="noStrike">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400" u="none" strike="noStrike">
                          <a:effectLst/>
                        </a:rPr>
                        <a:t>28.3</a:t>
                      </a:r>
                      <a:endParaRPr lang="en-US" sz="2400" b="0" i="0" u="none" strike="noStrike">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r>
              <a:tr h="312215">
                <a:tc>
                  <a:txBody>
                    <a:bodyPr/>
                    <a:lstStyle/>
                    <a:p>
                      <a:pPr algn="l" fontAlgn="b"/>
                      <a:r>
                        <a:rPr lang="en-US" sz="2400" u="none" strike="noStrike" dirty="0" smtClean="0">
                          <a:effectLst/>
                        </a:rPr>
                        <a:t>Tuesday</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21.2</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24.4</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19.4</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a:effectLst/>
                        </a:rPr>
                        <a:t>21.7</a:t>
                      </a:r>
                      <a:endParaRPr lang="en-US" sz="24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a:effectLst/>
                        </a:rPr>
                        <a:t>20.2</a:t>
                      </a:r>
                      <a:endParaRPr lang="en-US" sz="2400" b="0" i="0" u="none" strike="noStrike">
                        <a:solidFill>
                          <a:srgbClr val="000000"/>
                        </a:solidFill>
                        <a:effectLst/>
                        <a:latin typeface="Calibri"/>
                      </a:endParaRPr>
                    </a:p>
                  </a:txBody>
                  <a:tcPr marL="9525" marR="9525" marT="9525" marB="0" anchor="b">
                    <a:solidFill>
                      <a:schemeClr val="accent5">
                        <a:lumMod val="20000"/>
                        <a:lumOff val="80000"/>
                      </a:schemeClr>
                    </a:solidFill>
                  </a:tcPr>
                </a:tc>
              </a:tr>
              <a:tr h="312215">
                <a:tc>
                  <a:txBody>
                    <a:bodyPr/>
                    <a:lstStyle/>
                    <a:p>
                      <a:pPr algn="l" fontAlgn="b"/>
                      <a:r>
                        <a:rPr lang="en-US" sz="2400" u="none" strike="noStrike" dirty="0" smtClean="0">
                          <a:effectLst/>
                        </a:rPr>
                        <a:t>Wednesday</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a:effectLst/>
                        </a:rPr>
                        <a:t>19.1</a:t>
                      </a:r>
                      <a:endParaRPr lang="en-US" sz="24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a:effectLst/>
                        </a:rPr>
                        <a:t>17.3</a:t>
                      </a:r>
                      <a:endParaRPr lang="en-US" sz="24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18.6</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17.9</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17.7</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312215">
                <a:tc>
                  <a:txBody>
                    <a:bodyPr/>
                    <a:lstStyle/>
                    <a:p>
                      <a:pPr algn="l" fontAlgn="b"/>
                      <a:r>
                        <a:rPr lang="en-US" sz="2400" u="none" strike="noStrike" dirty="0" smtClean="0">
                          <a:effectLst/>
                        </a:rPr>
                        <a:t>Thursday</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a:effectLst/>
                        </a:rPr>
                        <a:t>18.6</a:t>
                      </a:r>
                      <a:endParaRPr lang="en-US" sz="24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a:effectLst/>
                        </a:rPr>
                        <a:t>15.9</a:t>
                      </a:r>
                      <a:endParaRPr lang="en-US" sz="24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a:effectLst/>
                        </a:rPr>
                        <a:t>16.9</a:t>
                      </a:r>
                      <a:endParaRPr lang="en-US" sz="24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a:effectLst/>
                        </a:rPr>
                        <a:t>17.8</a:t>
                      </a:r>
                      <a:endParaRPr lang="en-US" sz="24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17.6</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312215">
                <a:tc>
                  <a:txBody>
                    <a:bodyPr/>
                    <a:lstStyle/>
                    <a:p>
                      <a:pPr algn="l" fontAlgn="b"/>
                      <a:r>
                        <a:rPr lang="en-US" sz="2400" u="none" strike="noStrike" dirty="0" smtClean="0">
                          <a:effectLst/>
                        </a:rPr>
                        <a:t>Friday</a:t>
                      </a:r>
                      <a:endParaRPr lang="en-US" sz="24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u="none" strike="noStrike">
                          <a:effectLst/>
                        </a:rPr>
                        <a:t>17.4</a:t>
                      </a:r>
                      <a:endParaRPr lang="en-US" sz="24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u="none" strike="noStrike">
                          <a:effectLst/>
                        </a:rPr>
                        <a:t>15.4</a:t>
                      </a:r>
                      <a:endParaRPr lang="en-US" sz="24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u="none" strike="noStrike">
                          <a:effectLst/>
                        </a:rPr>
                        <a:t>20.0</a:t>
                      </a:r>
                      <a:endParaRPr lang="en-US" sz="24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u="none" strike="noStrike">
                          <a:effectLst/>
                        </a:rPr>
                        <a:t>14.8</a:t>
                      </a:r>
                      <a:endParaRPr lang="en-US" sz="24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2400" u="none" strike="noStrike" dirty="0">
                          <a:effectLst/>
                        </a:rPr>
                        <a:t>16.2</a:t>
                      </a:r>
                      <a:endParaRPr lang="en-US" sz="24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r>
              <a:tr h="312215">
                <a:tc>
                  <a:txBody>
                    <a:bodyPr/>
                    <a:lstStyle/>
                    <a:p>
                      <a:pPr algn="l" fontAlgn="b"/>
                      <a:endParaRPr lang="en-US" sz="2400" b="0" i="0" u="none" strike="noStrike">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400" u="none" strike="noStrike" dirty="0" smtClean="0">
                          <a:effectLst/>
                        </a:rPr>
                        <a:t>100%</a:t>
                      </a:r>
                      <a:endParaRPr lang="en-US" sz="24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400" u="none" strike="noStrike" dirty="0" smtClean="0">
                          <a:effectLst/>
                        </a:rPr>
                        <a:t>100%</a:t>
                      </a:r>
                      <a:endParaRPr lang="en-US" sz="24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400" u="none" strike="noStrike" dirty="0" smtClean="0">
                          <a:effectLst/>
                        </a:rPr>
                        <a:t>100%</a:t>
                      </a:r>
                      <a:endParaRPr lang="en-US" sz="24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400" u="none" strike="noStrike" dirty="0" smtClean="0">
                          <a:effectLst/>
                        </a:rPr>
                        <a:t>100%</a:t>
                      </a:r>
                      <a:endParaRPr lang="en-US" sz="24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2400" u="none" strike="noStrike" dirty="0" smtClean="0">
                          <a:effectLst/>
                        </a:rPr>
                        <a:t>100%</a:t>
                      </a:r>
                      <a:endParaRPr lang="en-US" sz="24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r>
            </a:tbl>
          </a:graphicData>
        </a:graphic>
      </p:graphicFrame>
    </p:spTree>
    <p:extLst>
      <p:ext uri="{BB962C8B-B14F-4D97-AF65-F5344CB8AC3E}">
        <p14:creationId xmlns:p14="http://schemas.microsoft.com/office/powerpoint/2010/main" val="10123147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7"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Predicting Busyness</a:t>
            </a:r>
            <a:endParaRPr lang="en-US" sz="2400" dirty="0" smtClean="0">
              <a:latin typeface="+mn-lt"/>
              <a:cs typeface="Arial" charset="0"/>
            </a:endParaRPr>
          </a:p>
        </p:txBody>
      </p:sp>
      <p:sp>
        <p:nvSpPr>
          <p:cNvPr id="3" name="Content Placeholder 7"/>
          <p:cNvSpPr txBox="1">
            <a:spLocks/>
          </p:cNvSpPr>
          <p:nvPr/>
        </p:nvSpPr>
        <p:spPr bwMode="auto">
          <a:xfrm>
            <a:off x="280988" y="1057791"/>
            <a:ext cx="842010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eaLnBrk="1" hangingPunct="1">
              <a:spcBef>
                <a:spcPts val="0"/>
              </a:spcBef>
              <a:spcAft>
                <a:spcPts val="0"/>
              </a:spcAft>
              <a:buClr>
                <a:srgbClr val="597A69"/>
              </a:buClr>
              <a:buSzPct val="120000"/>
              <a:buFont typeface="Arial" pitchFamily="34" charset="0"/>
              <a:buChar char="•"/>
              <a:defRPr/>
            </a:pPr>
            <a:r>
              <a:rPr lang="en-US" sz="3200" dirty="0" smtClean="0">
                <a:latin typeface="+mn-lt"/>
              </a:rPr>
              <a:t>Anybody </a:t>
            </a:r>
            <a:r>
              <a:rPr lang="en-US" sz="3200" dirty="0">
                <a:latin typeface="+mn-lt"/>
              </a:rPr>
              <a:t>can have a day like any of these, but there are household characteristics that we can use to predict busyness</a:t>
            </a:r>
          </a:p>
          <a:p>
            <a:pPr marL="342900" lvl="1" indent="-342900" eaLnBrk="1" hangingPunct="1">
              <a:spcBef>
                <a:spcPts val="0"/>
              </a:spcBef>
              <a:spcAft>
                <a:spcPts val="0"/>
              </a:spcAft>
              <a:buClr>
                <a:srgbClr val="597A69"/>
              </a:buClr>
              <a:buSzPct val="120000"/>
              <a:buFont typeface="Arial" pitchFamily="34" charset="0"/>
              <a:buChar char="•"/>
              <a:defRPr/>
            </a:pPr>
            <a:r>
              <a:rPr lang="en-US" sz="3200" dirty="0">
                <a:latin typeface="+mn-lt"/>
              </a:rPr>
              <a:t>Build a model to estimate the probability of having a </a:t>
            </a:r>
          </a:p>
          <a:p>
            <a:pPr marL="857250" lvl="2" indent="-457200" eaLnBrk="1" hangingPunct="1">
              <a:spcBef>
                <a:spcPts val="0"/>
              </a:spcBef>
              <a:spcAft>
                <a:spcPts val="0"/>
              </a:spcAft>
              <a:buClr>
                <a:srgbClr val="597A69"/>
              </a:buClr>
              <a:buSzPct val="120000"/>
              <a:buFont typeface="Wingdings" pitchFamily="2" charset="2"/>
              <a:buChar char="ü"/>
              <a:defRPr/>
            </a:pPr>
            <a:r>
              <a:rPr lang="en-US" sz="3200" dirty="0" smtClean="0">
                <a:latin typeface="+mn-lt"/>
              </a:rPr>
              <a:t>hectic </a:t>
            </a:r>
            <a:r>
              <a:rPr lang="en-US" sz="3200" dirty="0">
                <a:latin typeface="+mn-lt"/>
              </a:rPr>
              <a:t>day,</a:t>
            </a:r>
          </a:p>
          <a:p>
            <a:pPr marL="857250" lvl="2" indent="-457200" eaLnBrk="1" hangingPunct="1">
              <a:spcBef>
                <a:spcPts val="0"/>
              </a:spcBef>
              <a:spcAft>
                <a:spcPts val="0"/>
              </a:spcAft>
              <a:buClr>
                <a:srgbClr val="597A69"/>
              </a:buClr>
              <a:buSzPct val="120000"/>
              <a:buFont typeface="Wingdings" pitchFamily="2" charset="2"/>
              <a:buChar char="ü"/>
              <a:defRPr/>
            </a:pPr>
            <a:r>
              <a:rPr lang="en-US" sz="3200" dirty="0" smtClean="0">
                <a:latin typeface="+mn-lt"/>
              </a:rPr>
              <a:t>routine </a:t>
            </a:r>
            <a:r>
              <a:rPr lang="en-US" sz="3200" dirty="0">
                <a:latin typeface="+mn-lt"/>
              </a:rPr>
              <a:t>day,</a:t>
            </a:r>
          </a:p>
          <a:p>
            <a:pPr marL="857250" lvl="2" indent="-457200" eaLnBrk="1" hangingPunct="1">
              <a:spcBef>
                <a:spcPts val="0"/>
              </a:spcBef>
              <a:spcAft>
                <a:spcPts val="0"/>
              </a:spcAft>
              <a:buClr>
                <a:srgbClr val="597A69"/>
              </a:buClr>
              <a:buSzPct val="120000"/>
              <a:buFont typeface="Wingdings" pitchFamily="2" charset="2"/>
              <a:buChar char="ü"/>
              <a:defRPr/>
            </a:pPr>
            <a:r>
              <a:rPr lang="en-US" sz="3200" dirty="0" smtClean="0">
                <a:latin typeface="+mn-lt"/>
              </a:rPr>
              <a:t>day out,</a:t>
            </a:r>
            <a:endParaRPr lang="en-US" sz="3200" dirty="0">
              <a:latin typeface="+mn-lt"/>
            </a:endParaRPr>
          </a:p>
          <a:p>
            <a:pPr marL="857250" lvl="2" indent="-457200" eaLnBrk="1" hangingPunct="1">
              <a:spcBef>
                <a:spcPts val="0"/>
              </a:spcBef>
              <a:spcAft>
                <a:spcPts val="0"/>
              </a:spcAft>
              <a:buClr>
                <a:srgbClr val="597A69"/>
              </a:buClr>
              <a:buSzPct val="120000"/>
              <a:buFont typeface="Wingdings" pitchFamily="2" charset="2"/>
              <a:buChar char="ü"/>
              <a:defRPr/>
            </a:pPr>
            <a:r>
              <a:rPr lang="en-US" sz="3200" dirty="0" smtClean="0">
                <a:latin typeface="+mn-lt"/>
              </a:rPr>
              <a:t>an “all work, </a:t>
            </a:r>
            <a:r>
              <a:rPr lang="en-US" sz="3200" dirty="0">
                <a:latin typeface="+mn-lt"/>
              </a:rPr>
              <a:t>no fun </a:t>
            </a:r>
            <a:r>
              <a:rPr lang="en-US" sz="3200" dirty="0" smtClean="0">
                <a:latin typeface="+mn-lt"/>
              </a:rPr>
              <a:t>day”, </a:t>
            </a:r>
            <a:r>
              <a:rPr lang="en-US" sz="3200" dirty="0">
                <a:latin typeface="+mn-lt"/>
              </a:rPr>
              <a:t>or</a:t>
            </a:r>
          </a:p>
          <a:p>
            <a:pPr marL="857250" lvl="2" indent="-457200" eaLnBrk="1" hangingPunct="1">
              <a:spcBef>
                <a:spcPts val="0"/>
              </a:spcBef>
              <a:spcAft>
                <a:spcPts val="0"/>
              </a:spcAft>
              <a:buClr>
                <a:srgbClr val="597A69"/>
              </a:buClr>
              <a:buSzPct val="120000"/>
              <a:buFont typeface="Wingdings" pitchFamily="2" charset="2"/>
              <a:buChar char="ü"/>
              <a:defRPr/>
            </a:pPr>
            <a:r>
              <a:rPr lang="en-US" sz="3200" dirty="0" smtClean="0">
                <a:latin typeface="+mn-lt"/>
              </a:rPr>
              <a:t>an </a:t>
            </a:r>
            <a:r>
              <a:rPr lang="en-US" sz="3200" dirty="0">
                <a:latin typeface="+mn-lt"/>
              </a:rPr>
              <a:t>easy </a:t>
            </a:r>
            <a:r>
              <a:rPr lang="en-US" sz="3200" dirty="0" smtClean="0">
                <a:latin typeface="+mn-lt"/>
              </a:rPr>
              <a:t>day</a:t>
            </a:r>
            <a:endParaRPr lang="en-US" sz="3200" dirty="0">
              <a:latin typeface="+mn-lt"/>
            </a:endParaRPr>
          </a:p>
          <a:p>
            <a:pPr marL="0" lvl="1" indent="0" eaLnBrk="1" hangingPunct="1">
              <a:spcBef>
                <a:spcPts val="0"/>
              </a:spcBef>
              <a:spcAft>
                <a:spcPts val="0"/>
              </a:spcAft>
              <a:buClr>
                <a:srgbClr val="597A69"/>
              </a:buClr>
              <a:buSzPct val="120000"/>
              <a:buNone/>
              <a:defRPr/>
            </a:pPr>
            <a:r>
              <a:rPr lang="en-US" sz="3200" dirty="0" smtClean="0"/>
              <a:t> </a:t>
            </a:r>
            <a:endParaRPr sz="3200" dirty="0"/>
          </a:p>
        </p:txBody>
      </p:sp>
    </p:spTree>
    <p:extLst>
      <p:ext uri="{BB962C8B-B14F-4D97-AF65-F5344CB8AC3E}">
        <p14:creationId xmlns:p14="http://schemas.microsoft.com/office/powerpoint/2010/main" val="10123147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7"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Logistic Regression Model</a:t>
            </a:r>
          </a:p>
        </p:txBody>
      </p:sp>
      <p:graphicFrame>
        <p:nvGraphicFramePr>
          <p:cNvPr id="5" name="Table 4"/>
          <p:cNvGraphicFramePr>
            <a:graphicFrameLocks noGrp="1"/>
          </p:cNvGraphicFramePr>
          <p:nvPr>
            <p:extLst>
              <p:ext uri="{D42A27DB-BD31-4B8C-83A1-F6EECF244321}">
                <p14:modId xmlns:p14="http://schemas.microsoft.com/office/powerpoint/2010/main" val="2818311173"/>
              </p:ext>
            </p:extLst>
          </p:nvPr>
        </p:nvGraphicFramePr>
        <p:xfrm>
          <a:off x="533399" y="1219200"/>
          <a:ext cx="8229600" cy="5281622"/>
        </p:xfrm>
        <a:graphic>
          <a:graphicData uri="http://schemas.openxmlformats.org/drawingml/2006/table">
            <a:tbl>
              <a:tblPr>
                <a:tableStyleId>{5C22544A-7EE6-4342-B048-85BDC9FD1C3A}</a:tableStyleId>
              </a:tblPr>
              <a:tblGrid>
                <a:gridCol w="3493140"/>
                <a:gridCol w="947292"/>
                <a:gridCol w="947292"/>
                <a:gridCol w="947292"/>
                <a:gridCol w="947292"/>
                <a:gridCol w="947292"/>
              </a:tblGrid>
              <a:tr h="534342">
                <a:tc>
                  <a:txBody>
                    <a:bodyPr/>
                    <a:lstStyle/>
                    <a:p>
                      <a:pPr algn="l" fontAlgn="b"/>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dirty="0">
                          <a:effectLst/>
                        </a:rPr>
                        <a:t>Hectic</a:t>
                      </a:r>
                      <a:endParaRPr lang="en-US" sz="1800" b="0" i="0" u="none" strike="noStrike" dirty="0">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1800" u="none" strike="noStrike">
                          <a:effectLst/>
                        </a:rPr>
                        <a:t>Routine</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Day out</a:t>
                      </a:r>
                      <a:endParaRPr lang="en-US" sz="18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1800" u="none" strike="noStrike">
                          <a:effectLst/>
                        </a:rPr>
                        <a:t>All work, no fun</a:t>
                      </a:r>
                      <a:endParaRPr lang="en-US" sz="18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1800" u="none" strike="noStrike">
                          <a:effectLst/>
                        </a:rPr>
                        <a:t>Easy day</a:t>
                      </a:r>
                      <a:endParaRPr lang="en-US" sz="18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r>
              <a:tr h="295216">
                <a:tc>
                  <a:txBody>
                    <a:bodyPr/>
                    <a:lstStyle/>
                    <a:p>
                      <a:pPr algn="l" fontAlgn="b"/>
                      <a:r>
                        <a:rPr lang="en-US" sz="1800" u="none" strike="noStrike" dirty="0">
                          <a:effectLst/>
                        </a:rPr>
                        <a:t>Kids </a:t>
                      </a:r>
                      <a:r>
                        <a:rPr lang="en-US" sz="1800" u="none" strike="noStrike" dirty="0" smtClean="0">
                          <a:effectLst/>
                        </a:rPr>
                        <a:t>between </a:t>
                      </a:r>
                      <a:r>
                        <a:rPr lang="en-US" sz="1800" u="none" strike="noStrike" dirty="0">
                          <a:effectLst/>
                        </a:rPr>
                        <a:t>6-17</a:t>
                      </a:r>
                      <a:endParaRPr lang="en-US" sz="1800" b="0" i="0" u="none" strike="noStrike" dirty="0">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r>
              <a:tr h="295216">
                <a:tc>
                  <a:txBody>
                    <a:bodyPr/>
                    <a:lstStyle/>
                    <a:p>
                      <a:pPr algn="l" fontAlgn="b"/>
                      <a:r>
                        <a:rPr lang="en-US" sz="1800" u="none" strike="noStrike">
                          <a:effectLst/>
                        </a:rPr>
                        <a:t>Kids under 6</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r>
              <a:tr h="295216">
                <a:tc>
                  <a:txBody>
                    <a:bodyPr/>
                    <a:lstStyle/>
                    <a:p>
                      <a:pPr algn="l" fontAlgn="b"/>
                      <a:r>
                        <a:rPr lang="en-US" sz="1800" u="none" strike="noStrike">
                          <a:effectLst/>
                        </a:rPr>
                        <a:t>Own house</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r>
              <a:tr h="295216">
                <a:tc>
                  <a:txBody>
                    <a:bodyPr/>
                    <a:lstStyle/>
                    <a:p>
                      <a:pPr algn="l" fontAlgn="b"/>
                      <a:r>
                        <a:rPr lang="en-US" sz="1800" u="none" strike="noStrike">
                          <a:effectLst/>
                        </a:rPr>
                        <a:t>Number of drivers</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r>
              <a:tr h="295216">
                <a:tc>
                  <a:txBody>
                    <a:bodyPr/>
                    <a:lstStyle/>
                    <a:p>
                      <a:pPr algn="l" fontAlgn="b"/>
                      <a:r>
                        <a:rPr lang="en-US" sz="1800" u="none" strike="noStrike" dirty="0">
                          <a:effectLst/>
                        </a:rPr>
                        <a:t>Number of vehicles</a:t>
                      </a:r>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r>
              <a:tr h="295216">
                <a:tc>
                  <a:txBody>
                    <a:bodyPr/>
                    <a:lstStyle/>
                    <a:p>
                      <a:pPr algn="l" fontAlgn="b"/>
                      <a:r>
                        <a:rPr lang="en-US" sz="1800" u="none" strike="noStrike" dirty="0">
                          <a:effectLst/>
                        </a:rPr>
                        <a:t>Presence of a person with a </a:t>
                      </a:r>
                      <a:r>
                        <a:rPr lang="en-US" sz="1800" u="none" strike="noStrike" dirty="0" smtClean="0">
                          <a:effectLst/>
                        </a:rPr>
                        <a:t>disability</a:t>
                      </a:r>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295216">
                <a:tc>
                  <a:txBody>
                    <a:bodyPr/>
                    <a:lstStyle/>
                    <a:p>
                      <a:pPr algn="l" fontAlgn="b"/>
                      <a:r>
                        <a:rPr lang="en-US" sz="1800" u="none" strike="noStrike">
                          <a:effectLst/>
                        </a:rPr>
                        <a:t>Homemaker present in the house</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590433">
                <a:tc>
                  <a:txBody>
                    <a:bodyPr/>
                    <a:lstStyle/>
                    <a:p>
                      <a:pPr algn="l" fontAlgn="b"/>
                      <a:r>
                        <a:rPr lang="en-US" sz="1800" u="none" strike="noStrike">
                          <a:effectLst/>
                        </a:rPr>
                        <a:t>At least one person telecommutes one or more times a week</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295216">
                <a:tc>
                  <a:txBody>
                    <a:bodyPr/>
                    <a:lstStyle/>
                    <a:p>
                      <a:pPr algn="l" fontAlgn="b"/>
                      <a:r>
                        <a:rPr lang="en-US" sz="1800" u="none" strike="noStrike">
                          <a:effectLst/>
                        </a:rPr>
                        <a:t>Number retired in hh</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solidFill>
                      <a:schemeClr val="accent5">
                        <a:lumMod val="20000"/>
                        <a:lumOff val="80000"/>
                      </a:schemeClr>
                    </a:solidFill>
                  </a:tcPr>
                </a:tc>
              </a:tr>
              <a:tr h="295216">
                <a:tc>
                  <a:txBody>
                    <a:bodyPr/>
                    <a:lstStyle/>
                    <a:p>
                      <a:pPr algn="l" fontAlgn="b"/>
                      <a:r>
                        <a:rPr lang="en-US" sz="1800" u="none" strike="noStrike">
                          <a:effectLst/>
                        </a:rPr>
                        <a:t>Number employed full time in hh</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solidFill>
                      <a:schemeClr val="accent5">
                        <a:lumMod val="20000"/>
                        <a:lumOff val="80000"/>
                      </a:schemeClr>
                    </a:solidFill>
                  </a:tcPr>
                </a:tc>
              </a:tr>
              <a:tr h="295216">
                <a:tc>
                  <a:txBody>
                    <a:bodyPr/>
                    <a:lstStyle/>
                    <a:p>
                      <a:pPr algn="l" fontAlgn="b"/>
                      <a:r>
                        <a:rPr lang="en-US" sz="1800" u="none" strike="noStrike">
                          <a:effectLst/>
                        </a:rPr>
                        <a:t>Number unemployed in hh</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solidFill>
                      <a:schemeClr val="accent5">
                        <a:lumMod val="20000"/>
                        <a:lumOff val="80000"/>
                      </a:schemeClr>
                    </a:solidFill>
                  </a:tcPr>
                </a:tc>
                <a:tc>
                  <a:txBody>
                    <a:bodyPr/>
                    <a:lstStyle/>
                    <a:p>
                      <a:pPr algn="ctr" fontAlgn="b"/>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295216">
                <a:tc>
                  <a:txBody>
                    <a:bodyPr/>
                    <a:lstStyle/>
                    <a:p>
                      <a:pPr algn="l" fontAlgn="b"/>
                      <a:r>
                        <a:rPr lang="en-US" sz="1800" u="none" strike="noStrike" dirty="0">
                          <a:effectLst/>
                        </a:rPr>
                        <a:t>Max </a:t>
                      </a:r>
                      <a:r>
                        <a:rPr lang="en-US" sz="1800" u="none" strike="noStrike" dirty="0" smtClean="0">
                          <a:effectLst/>
                        </a:rPr>
                        <a:t>education </a:t>
                      </a:r>
                      <a:r>
                        <a:rPr lang="en-US" sz="1800" u="none" strike="noStrike" dirty="0">
                          <a:effectLst/>
                        </a:rPr>
                        <a:t>attainment in </a:t>
                      </a:r>
                      <a:r>
                        <a:rPr lang="en-US" sz="1800" u="none" strike="noStrike" dirty="0" err="1">
                          <a:effectLst/>
                        </a:rPr>
                        <a:t>hh</a:t>
                      </a:r>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295216">
                <a:tc>
                  <a:txBody>
                    <a:bodyPr/>
                    <a:lstStyle/>
                    <a:p>
                      <a:pPr algn="l" fontAlgn="b"/>
                      <a:r>
                        <a:rPr lang="en-US" sz="1800" u="none" strike="noStrike" dirty="0">
                          <a:effectLst/>
                        </a:rPr>
                        <a:t>Min </a:t>
                      </a:r>
                      <a:r>
                        <a:rPr lang="en-US" sz="1800" u="none" strike="noStrike" dirty="0" smtClean="0">
                          <a:effectLst/>
                        </a:rPr>
                        <a:t>education </a:t>
                      </a:r>
                      <a:r>
                        <a:rPr lang="en-US" sz="1800" u="none" strike="noStrike" dirty="0">
                          <a:effectLst/>
                        </a:rPr>
                        <a:t>attainment in </a:t>
                      </a:r>
                      <a:r>
                        <a:rPr lang="en-US" sz="1800" u="none" strike="noStrike" dirty="0" err="1">
                          <a:effectLst/>
                        </a:rPr>
                        <a:t>hh</a:t>
                      </a:r>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295216">
                <a:tc>
                  <a:txBody>
                    <a:bodyPr/>
                    <a:lstStyle/>
                    <a:p>
                      <a:pPr algn="l" fontAlgn="b"/>
                      <a:r>
                        <a:rPr lang="en-US" sz="1800" u="none" strike="noStrike">
                          <a:effectLst/>
                        </a:rPr>
                        <a:t>Youngest adult in hh</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295216">
                <a:tc>
                  <a:txBody>
                    <a:bodyPr/>
                    <a:lstStyle/>
                    <a:p>
                      <a:pPr algn="l" fontAlgn="b"/>
                      <a:r>
                        <a:rPr lang="en-US" sz="1800" u="none" strike="noStrike">
                          <a:effectLst/>
                        </a:rPr>
                        <a:t>HH Type</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a:effectLst/>
                        </a:rPr>
                        <a:t>x</a:t>
                      </a:r>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endParaRPr lang="en-US" sz="18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1800" u="none" strike="noStrike" dirty="0">
                          <a:effectLst/>
                        </a:rPr>
                        <a:t>x</a:t>
                      </a:r>
                      <a:endParaRPr lang="en-US" sz="18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bl>
          </a:graphicData>
        </a:graphic>
      </p:graphicFrame>
    </p:spTree>
    <p:extLst>
      <p:ext uri="{BB962C8B-B14F-4D97-AF65-F5344CB8AC3E}">
        <p14:creationId xmlns:p14="http://schemas.microsoft.com/office/powerpoint/2010/main" val="1012314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7"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Logistic Regression Model, cont’d</a:t>
            </a:r>
          </a:p>
        </p:txBody>
      </p:sp>
      <p:sp>
        <p:nvSpPr>
          <p:cNvPr id="6" name="Content Placeholder 5"/>
          <p:cNvSpPr>
            <a:spLocks noGrp="1"/>
          </p:cNvSpPr>
          <p:nvPr>
            <p:ph idx="1"/>
          </p:nvPr>
        </p:nvSpPr>
        <p:spPr/>
        <p:txBody>
          <a:bodyPr/>
          <a:lstStyle/>
          <a:p>
            <a:pPr marL="342900" lvl="1" indent="-342900" eaLnBrk="1" hangingPunct="1">
              <a:spcBef>
                <a:spcPts val="0"/>
              </a:spcBef>
              <a:spcAft>
                <a:spcPts val="0"/>
              </a:spcAft>
              <a:buClr>
                <a:srgbClr val="597A69"/>
              </a:buClr>
              <a:buSzPct val="120000"/>
              <a:buFont typeface="Arial" pitchFamily="34" charset="0"/>
              <a:buChar char="•"/>
              <a:defRPr/>
            </a:pPr>
            <a:r>
              <a:rPr lang="en-US" sz="2800" dirty="0" smtClean="0">
                <a:latin typeface="+mn-lt"/>
              </a:rPr>
              <a:t>Logistic </a:t>
            </a:r>
            <a:r>
              <a:rPr lang="en-US" sz="2800" dirty="0">
                <a:latin typeface="+mn-lt"/>
              </a:rPr>
              <a:t>regression model provides household probabilities of having each class of </a:t>
            </a:r>
            <a:r>
              <a:rPr lang="en-US" sz="2800" dirty="0" smtClean="0">
                <a:latin typeface="+mn-lt"/>
              </a:rPr>
              <a:t>day</a:t>
            </a:r>
          </a:p>
          <a:p>
            <a:pPr marL="0" lvl="1" indent="0" eaLnBrk="1" hangingPunct="1">
              <a:spcBef>
                <a:spcPts val="0"/>
              </a:spcBef>
              <a:spcAft>
                <a:spcPts val="0"/>
              </a:spcAft>
              <a:buClr>
                <a:srgbClr val="597A69"/>
              </a:buClr>
              <a:buSzPct val="120000"/>
              <a:buNone/>
              <a:defRPr/>
            </a:pPr>
            <a:endParaRPr lang="en-US" sz="28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800" dirty="0" smtClean="0">
                <a:latin typeface="+mn-lt"/>
              </a:rPr>
              <a:t>Use </a:t>
            </a:r>
            <a:r>
              <a:rPr lang="en-US" sz="2800" dirty="0">
                <a:latin typeface="+mn-lt"/>
              </a:rPr>
              <a:t>probabilities as weights:</a:t>
            </a:r>
          </a:p>
          <a:p>
            <a:pPr marL="0" indent="0">
              <a:buNone/>
            </a:pPr>
            <a:endParaRPr lang="en-US" dirty="0"/>
          </a:p>
        </p:txBody>
      </p:sp>
      <p:sp>
        <p:nvSpPr>
          <p:cNvPr id="7" name="TextBox 6"/>
          <p:cNvSpPr txBox="1"/>
          <p:nvPr/>
        </p:nvSpPr>
        <p:spPr>
          <a:xfrm>
            <a:off x="492826" y="3184565"/>
            <a:ext cx="3124200" cy="1969770"/>
          </a:xfrm>
          <a:prstGeom prst="rect">
            <a:avLst/>
          </a:prstGeom>
          <a:noFill/>
        </p:spPr>
        <p:txBody>
          <a:bodyPr wrap="square" rtlCol="0">
            <a:spAutoFit/>
          </a:bodyPr>
          <a:lstStyle/>
          <a:p>
            <a:pPr marL="0" lvl="1"/>
            <a:r>
              <a:rPr lang="en-US" sz="2000" i="1" dirty="0" smtClean="0">
                <a:latin typeface="+mn-lt"/>
              </a:rPr>
              <a:t>i.e., HH 1 would count more toward “Day out” and “Easy day”; HH 2 would count more toward “Hectic” and “Routine”</a:t>
            </a:r>
          </a:p>
          <a:p>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240006185"/>
              </p:ext>
            </p:extLst>
          </p:nvPr>
        </p:nvGraphicFramePr>
        <p:xfrm>
          <a:off x="3886200" y="3072740"/>
          <a:ext cx="4800600" cy="3048000"/>
        </p:xfrm>
        <a:graphic>
          <a:graphicData uri="http://schemas.openxmlformats.org/drawingml/2006/table">
            <a:tbl>
              <a:tblPr>
                <a:tableStyleId>{5C22544A-7EE6-4342-B048-85BDC9FD1C3A}</a:tableStyleId>
              </a:tblPr>
              <a:tblGrid>
                <a:gridCol w="1600200"/>
                <a:gridCol w="1600200"/>
                <a:gridCol w="1600200"/>
              </a:tblGrid>
              <a:tr h="508000">
                <a:tc>
                  <a:txBody>
                    <a:bodyPr/>
                    <a:lstStyle/>
                    <a:p>
                      <a:pPr algn="l" fontAlgn="b"/>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smtClean="0">
                          <a:effectLst/>
                        </a:rPr>
                        <a:t>HH </a:t>
                      </a:r>
                      <a:r>
                        <a:rPr lang="en-US" sz="2000" u="none" strike="noStrike" dirty="0">
                          <a:effectLst/>
                        </a:rPr>
                        <a:t>1</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smtClean="0">
                          <a:effectLst/>
                        </a:rPr>
                        <a:t>HH </a:t>
                      </a:r>
                      <a:r>
                        <a:rPr lang="en-US" sz="2000" u="none" strike="noStrike" dirty="0">
                          <a:effectLst/>
                        </a:rPr>
                        <a:t>2</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508000">
                <a:tc>
                  <a:txBody>
                    <a:bodyPr/>
                    <a:lstStyle/>
                    <a:p>
                      <a:pPr algn="l" fontAlgn="b"/>
                      <a:r>
                        <a:rPr lang="en-US" sz="2000" u="none" strike="noStrike" dirty="0">
                          <a:effectLst/>
                        </a:rPr>
                        <a:t>Hectic</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a:effectLst/>
                        </a:rPr>
                        <a:t>10%</a:t>
                      </a:r>
                      <a:endParaRPr lang="en-US" sz="20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a:effectLst/>
                        </a:rPr>
                        <a:t>65%</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508000">
                <a:tc>
                  <a:txBody>
                    <a:bodyPr/>
                    <a:lstStyle/>
                    <a:p>
                      <a:pPr algn="l" fontAlgn="b"/>
                      <a:r>
                        <a:rPr lang="en-US" sz="2000" u="none" strike="noStrike" dirty="0">
                          <a:effectLst/>
                        </a:rPr>
                        <a:t>Routine</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a:effectLst/>
                        </a:rPr>
                        <a:t>15%</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a:effectLst/>
                        </a:rPr>
                        <a:t>25%</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508000">
                <a:tc>
                  <a:txBody>
                    <a:bodyPr/>
                    <a:lstStyle/>
                    <a:p>
                      <a:pPr algn="l" fontAlgn="b"/>
                      <a:r>
                        <a:rPr lang="en-US" sz="2000" u="none" strike="noStrike">
                          <a:effectLst/>
                        </a:rPr>
                        <a:t>Day out</a:t>
                      </a:r>
                      <a:endParaRPr lang="en-US" sz="20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a:effectLst/>
                        </a:rPr>
                        <a:t>40%</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a:effectLst/>
                        </a:rPr>
                        <a:t>3%</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508000">
                <a:tc>
                  <a:txBody>
                    <a:bodyPr/>
                    <a:lstStyle/>
                    <a:p>
                      <a:pPr algn="l" fontAlgn="b"/>
                      <a:r>
                        <a:rPr lang="en-US" sz="2000" u="none" strike="noStrike">
                          <a:effectLst/>
                        </a:rPr>
                        <a:t>All work</a:t>
                      </a:r>
                      <a:endParaRPr lang="en-US" sz="20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a:effectLst/>
                        </a:rPr>
                        <a:t>5%</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a:effectLst/>
                        </a:rPr>
                        <a:t>5%</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508000">
                <a:tc>
                  <a:txBody>
                    <a:bodyPr/>
                    <a:lstStyle/>
                    <a:p>
                      <a:pPr algn="l" fontAlgn="b"/>
                      <a:r>
                        <a:rPr lang="en-US" sz="2000" u="none" strike="noStrike">
                          <a:effectLst/>
                        </a:rPr>
                        <a:t>Easy day</a:t>
                      </a:r>
                      <a:endParaRPr lang="en-US" sz="20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a:effectLst/>
                        </a:rPr>
                        <a:t>30%</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000" u="none" strike="noStrike" dirty="0">
                          <a:effectLst/>
                        </a:rPr>
                        <a:t>2%</a:t>
                      </a:r>
                      <a:endParaRPr lang="en-US" sz="20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bl>
          </a:graphicData>
        </a:graphic>
      </p:graphicFrame>
    </p:spTree>
    <p:extLst>
      <p:ext uri="{BB962C8B-B14F-4D97-AF65-F5344CB8AC3E}">
        <p14:creationId xmlns:p14="http://schemas.microsoft.com/office/powerpoint/2010/main" val="36164338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7"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Logistic Regression Model, cont’d</a:t>
            </a:r>
            <a:endParaRPr lang="en-US" sz="2400" dirty="0" smtClean="0">
              <a:latin typeface="+mn-lt"/>
              <a:cs typeface="Arial" charset="0"/>
            </a:endParaRPr>
          </a:p>
        </p:txBody>
      </p:sp>
      <p:sp>
        <p:nvSpPr>
          <p:cNvPr id="3" name="Content Placeholder 7"/>
          <p:cNvSpPr txBox="1">
            <a:spLocks/>
          </p:cNvSpPr>
          <p:nvPr/>
        </p:nvSpPr>
        <p:spPr bwMode="auto">
          <a:xfrm>
            <a:off x="280988" y="950913"/>
            <a:ext cx="842010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eaLnBrk="1" hangingPunct="1">
              <a:spcBef>
                <a:spcPts val="0"/>
              </a:spcBef>
              <a:spcAft>
                <a:spcPts val="0"/>
              </a:spcAft>
              <a:buClr>
                <a:srgbClr val="597A69"/>
              </a:buClr>
              <a:buSzPct val="120000"/>
              <a:buNone/>
              <a:defRPr/>
            </a:pPr>
            <a:endParaRPr sz="2800" dirty="0"/>
          </a:p>
          <a:p>
            <a:pPr marL="342900" lvl="1" indent="-342900" eaLnBrk="1" hangingPunct="1">
              <a:spcBef>
                <a:spcPts val="0"/>
              </a:spcBef>
              <a:spcAft>
                <a:spcPts val="0"/>
              </a:spcAft>
              <a:buClr>
                <a:srgbClr val="597A69"/>
              </a:buClr>
              <a:buSzPct val="120000"/>
              <a:buFont typeface="Arial" pitchFamily="34" charset="0"/>
              <a:buChar char="•"/>
              <a:defRPr/>
            </a:pPr>
            <a:r>
              <a:rPr lang="en-US" sz="2800" dirty="0">
                <a:latin typeface="+mn-lt"/>
              </a:rPr>
              <a:t>Sum of the probabilities for the responding households = estimated distribution of days</a:t>
            </a:r>
          </a:p>
          <a:p>
            <a:pPr marL="342900" lvl="1" indent="-342900" eaLnBrk="1" hangingPunct="1">
              <a:spcBef>
                <a:spcPts val="0"/>
              </a:spcBef>
              <a:spcAft>
                <a:spcPts val="0"/>
              </a:spcAft>
              <a:buClr>
                <a:srgbClr val="597A69"/>
              </a:buClr>
              <a:buSzPct val="120000"/>
              <a:buFont typeface="Arial" pitchFamily="34" charset="0"/>
              <a:buChar char="•"/>
              <a:defRPr/>
            </a:pPr>
            <a:endParaRPr lang="en-US" sz="3200" dirty="0" smtClean="0"/>
          </a:p>
          <a:p>
            <a:pPr marL="342900" lvl="1" indent="-342900" eaLnBrk="1" hangingPunct="1">
              <a:spcBef>
                <a:spcPts val="0"/>
              </a:spcBef>
              <a:spcAft>
                <a:spcPts val="0"/>
              </a:spcAft>
              <a:buClr>
                <a:srgbClr val="597A69"/>
              </a:buClr>
              <a:buSzPct val="120000"/>
              <a:buFont typeface="Arial" pitchFamily="34" charset="0"/>
              <a:buChar char="•"/>
              <a:defRPr/>
            </a:pPr>
            <a:endParaRPr lang="en-US" sz="3200" dirty="0"/>
          </a:p>
          <a:p>
            <a:pPr marL="342900" lvl="1" indent="-342900" eaLnBrk="1" hangingPunct="1">
              <a:spcBef>
                <a:spcPts val="0"/>
              </a:spcBef>
              <a:spcAft>
                <a:spcPts val="0"/>
              </a:spcAft>
              <a:buClr>
                <a:srgbClr val="597A69"/>
              </a:buClr>
              <a:buSzPct val="120000"/>
              <a:buFont typeface="Arial" pitchFamily="34" charset="0"/>
              <a:buChar char="•"/>
              <a:defRPr/>
            </a:pPr>
            <a:endParaRPr lang="en-US" sz="3200" dirty="0" smtClean="0"/>
          </a:p>
          <a:p>
            <a:pPr marL="0" lvl="1" indent="0" eaLnBrk="1" hangingPunct="1">
              <a:spcBef>
                <a:spcPts val="0"/>
              </a:spcBef>
              <a:spcAft>
                <a:spcPts val="0"/>
              </a:spcAft>
              <a:buClr>
                <a:srgbClr val="597A69"/>
              </a:buClr>
              <a:buSzPct val="120000"/>
              <a:buNone/>
              <a:defRPr/>
            </a:pPr>
            <a:endParaRPr lang="en-US" sz="3200" dirty="0"/>
          </a:p>
          <a:p>
            <a:pPr marL="342900" lvl="1" indent="-342900" eaLnBrk="1" hangingPunct="1">
              <a:spcBef>
                <a:spcPts val="0"/>
              </a:spcBef>
              <a:spcAft>
                <a:spcPts val="0"/>
              </a:spcAft>
              <a:buClr>
                <a:srgbClr val="597A69"/>
              </a:buClr>
              <a:buSzPct val="120000"/>
              <a:buFont typeface="Arial" pitchFamily="34" charset="0"/>
              <a:buChar char="•"/>
              <a:defRPr/>
            </a:pPr>
            <a:r>
              <a:rPr lang="en-US" sz="2800" dirty="0" smtClean="0">
                <a:latin typeface="+mn-lt"/>
              </a:rPr>
              <a:t>Applied </a:t>
            </a:r>
            <a:r>
              <a:rPr lang="en-US" sz="2800" dirty="0">
                <a:latin typeface="+mn-lt"/>
              </a:rPr>
              <a:t>model to non-responding </a:t>
            </a:r>
            <a:r>
              <a:rPr lang="en-US" sz="2800" dirty="0" smtClean="0">
                <a:latin typeface="+mn-lt"/>
              </a:rPr>
              <a:t>households</a:t>
            </a:r>
          </a:p>
          <a:p>
            <a:pPr marL="342900" lvl="1" indent="-342900" eaLnBrk="1" hangingPunct="1">
              <a:spcBef>
                <a:spcPts val="0"/>
              </a:spcBef>
              <a:spcAft>
                <a:spcPts val="0"/>
              </a:spcAft>
              <a:buClr>
                <a:srgbClr val="597A69"/>
              </a:buClr>
              <a:buSzPct val="120000"/>
              <a:buFont typeface="Arial" pitchFamily="34" charset="0"/>
              <a:buChar char="•"/>
              <a:defRPr/>
            </a:pPr>
            <a:endParaRPr lang="en-US" sz="3200" dirty="0">
              <a:latin typeface="+mn-lt"/>
            </a:endParaRPr>
          </a:p>
          <a:p>
            <a:pPr marL="342900" lvl="1" indent="-342900" eaLnBrk="1" hangingPunct="1">
              <a:spcBef>
                <a:spcPts val="0"/>
              </a:spcBef>
              <a:spcAft>
                <a:spcPts val="0"/>
              </a:spcAft>
              <a:buClr>
                <a:srgbClr val="597A69"/>
              </a:buClr>
              <a:buSzPct val="120000"/>
              <a:buFont typeface="Arial" pitchFamily="34" charset="0"/>
              <a:buChar char="•"/>
              <a:defRPr/>
            </a:pPr>
            <a:endParaRPr lang="en-US" sz="32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800" dirty="0" smtClean="0">
                <a:latin typeface="+mn-lt"/>
              </a:rPr>
              <a:t>Busyness is clearly driving non-response for at least some households</a:t>
            </a:r>
            <a:endParaRPr lang="en-US" sz="2800" dirty="0">
              <a:latin typeface="+mn-lt"/>
            </a:endParaRPr>
          </a:p>
          <a:p>
            <a:pPr marL="0" lvl="1" indent="0" eaLnBrk="1" hangingPunct="1">
              <a:spcBef>
                <a:spcPts val="0"/>
              </a:spcBef>
              <a:spcAft>
                <a:spcPts val="0"/>
              </a:spcAft>
              <a:buClr>
                <a:srgbClr val="597A69"/>
              </a:buClr>
              <a:buSzPct val="120000"/>
              <a:buNone/>
              <a:defRPr/>
            </a:pPr>
            <a:r>
              <a:rPr lang="en-US" sz="3200" dirty="0" smtClean="0"/>
              <a:t> </a:t>
            </a:r>
            <a:endParaRPr sz="3200" dirty="0"/>
          </a:p>
        </p:txBody>
      </p:sp>
      <p:graphicFrame>
        <p:nvGraphicFramePr>
          <p:cNvPr id="5" name="Table 4"/>
          <p:cNvGraphicFramePr>
            <a:graphicFrameLocks noGrp="1"/>
          </p:cNvGraphicFramePr>
          <p:nvPr>
            <p:extLst>
              <p:ext uri="{D42A27DB-BD31-4B8C-83A1-F6EECF244321}">
                <p14:modId xmlns:p14="http://schemas.microsoft.com/office/powerpoint/2010/main" val="3025012839"/>
              </p:ext>
            </p:extLst>
          </p:nvPr>
        </p:nvGraphicFramePr>
        <p:xfrm>
          <a:off x="990600" y="2386330"/>
          <a:ext cx="7391400" cy="1331595"/>
        </p:xfrm>
        <a:graphic>
          <a:graphicData uri="http://schemas.openxmlformats.org/drawingml/2006/table">
            <a:tbl>
              <a:tblPr>
                <a:tableStyleId>{5C22544A-7EE6-4342-B048-85BDC9FD1C3A}</a:tableStyleId>
              </a:tblPr>
              <a:tblGrid>
                <a:gridCol w="1478280"/>
                <a:gridCol w="1478280"/>
                <a:gridCol w="1478280"/>
                <a:gridCol w="1478280"/>
                <a:gridCol w="1478280"/>
              </a:tblGrid>
              <a:tr h="590550">
                <a:tc>
                  <a:txBody>
                    <a:bodyPr/>
                    <a:lstStyle/>
                    <a:p>
                      <a:pPr algn="ctr" fontAlgn="b"/>
                      <a:r>
                        <a:rPr lang="en-US" sz="2400" u="none" strike="noStrike" dirty="0">
                          <a:effectLst/>
                        </a:rPr>
                        <a:t>Hectic</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Routine</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a:effectLst/>
                        </a:rPr>
                        <a:t>Day out</a:t>
                      </a:r>
                      <a:endParaRPr lang="en-US" sz="24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a:effectLst/>
                        </a:rPr>
                        <a:t>All work, no fun</a:t>
                      </a:r>
                      <a:endParaRPr lang="en-US" sz="2400" b="0" i="0" u="none" strike="noStrike">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Easy day</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r h="590550">
                <a:tc>
                  <a:txBody>
                    <a:bodyPr/>
                    <a:lstStyle/>
                    <a:p>
                      <a:pPr algn="ctr" fontAlgn="b"/>
                      <a:r>
                        <a:rPr lang="en-US" sz="2400" u="none" strike="noStrike" dirty="0" smtClean="0">
                          <a:effectLst/>
                        </a:rPr>
                        <a:t>14.7%</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smtClean="0">
                          <a:effectLst/>
                        </a:rPr>
                        <a:t>10.0%</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25.4%</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20.7%</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29.3%</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2092511224"/>
              </p:ext>
            </p:extLst>
          </p:nvPr>
        </p:nvGraphicFramePr>
        <p:xfrm>
          <a:off x="1050924" y="4857998"/>
          <a:ext cx="7239000" cy="457200"/>
        </p:xfrm>
        <a:graphic>
          <a:graphicData uri="http://schemas.openxmlformats.org/drawingml/2006/table">
            <a:tbl>
              <a:tblPr>
                <a:tableStyleId>{5C22544A-7EE6-4342-B048-85BDC9FD1C3A}</a:tableStyleId>
              </a:tblPr>
              <a:tblGrid>
                <a:gridCol w="1447800"/>
                <a:gridCol w="1447800"/>
                <a:gridCol w="1447800"/>
                <a:gridCol w="1447800"/>
                <a:gridCol w="1447800"/>
              </a:tblGrid>
              <a:tr h="457200">
                <a:tc>
                  <a:txBody>
                    <a:bodyPr/>
                    <a:lstStyle/>
                    <a:p>
                      <a:pPr algn="ctr" fontAlgn="b"/>
                      <a:r>
                        <a:rPr lang="en-US" sz="2400" u="none" strike="noStrike" dirty="0" smtClean="0">
                          <a:effectLst/>
                        </a:rPr>
                        <a:t>19.2%</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smtClean="0">
                          <a:effectLst/>
                        </a:rPr>
                        <a:t>11.6%</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a:effectLst/>
                        </a:rPr>
                        <a:t>21.5%</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smtClean="0">
                          <a:effectLst/>
                        </a:rPr>
                        <a:t>22.0%</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c>
                  <a:txBody>
                    <a:bodyPr/>
                    <a:lstStyle/>
                    <a:p>
                      <a:pPr algn="ctr" fontAlgn="b"/>
                      <a:r>
                        <a:rPr lang="en-US" sz="2400" u="none" strike="noStrike" dirty="0" smtClean="0">
                          <a:effectLst/>
                        </a:rPr>
                        <a:t>25.7%</a:t>
                      </a:r>
                      <a:endParaRPr lang="en-US" sz="2400" b="0" i="0" u="none" strike="noStrike" dirty="0">
                        <a:solidFill>
                          <a:srgbClr val="000000"/>
                        </a:solidFill>
                        <a:effectLst/>
                        <a:latin typeface="Calibri"/>
                      </a:endParaRPr>
                    </a:p>
                  </a:txBody>
                  <a:tcPr marL="9525" marR="9525" marT="9525" marB="0" anchor="b">
                    <a:solidFill>
                      <a:schemeClr val="accent5">
                        <a:lumMod val="20000"/>
                        <a:lumOff val="80000"/>
                      </a:schemeClr>
                    </a:solidFill>
                  </a:tcPr>
                </a:tc>
              </a:tr>
            </a:tbl>
          </a:graphicData>
        </a:graphic>
      </p:graphicFrame>
      <p:cxnSp>
        <p:nvCxnSpPr>
          <p:cNvPr id="12" name="Straight Arrow Connector 11"/>
          <p:cNvCxnSpPr/>
          <p:nvPr/>
        </p:nvCxnSpPr>
        <p:spPr>
          <a:xfrm flipV="1">
            <a:off x="2351317" y="4857998"/>
            <a:ext cx="0" cy="439386"/>
          </a:xfrm>
          <a:prstGeom prst="straightConnector1">
            <a:avLst/>
          </a:prstGeom>
          <a:ln w="63500" cmpd="sng">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5223165" y="4857998"/>
            <a:ext cx="0" cy="439386"/>
          </a:xfrm>
          <a:prstGeom prst="straightConnector1">
            <a:avLst/>
          </a:prstGeom>
          <a:ln w="63500" cmpd="sng">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8096993" y="4857998"/>
            <a:ext cx="0" cy="439386"/>
          </a:xfrm>
          <a:prstGeom prst="straightConnector1">
            <a:avLst/>
          </a:prstGeom>
          <a:ln w="63500" cmpd="sng">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flipV="1">
            <a:off x="3738751" y="4857998"/>
            <a:ext cx="0" cy="439386"/>
          </a:xfrm>
          <a:prstGeom prst="straightConnector1">
            <a:avLst/>
          </a:prstGeom>
          <a:ln w="63500" cmpd="sng">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V="1">
            <a:off x="6671956" y="4857998"/>
            <a:ext cx="0" cy="439386"/>
          </a:xfrm>
          <a:prstGeom prst="straightConnector1">
            <a:avLst/>
          </a:prstGeom>
          <a:ln w="63500" cmpd="sng">
            <a:solidFill>
              <a:schemeClr val="accent3">
                <a:lumMod val="75000"/>
              </a:schemeClr>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01231479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7"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Discussion</a:t>
            </a:r>
            <a:endParaRPr lang="en-US" sz="2400" dirty="0" smtClean="0">
              <a:latin typeface="+mn-lt"/>
              <a:cs typeface="Arial" charset="0"/>
            </a:endParaRPr>
          </a:p>
        </p:txBody>
      </p:sp>
      <p:sp>
        <p:nvSpPr>
          <p:cNvPr id="3" name="Content Placeholder 7"/>
          <p:cNvSpPr txBox="1">
            <a:spLocks/>
          </p:cNvSpPr>
          <p:nvPr/>
        </p:nvSpPr>
        <p:spPr bwMode="auto">
          <a:xfrm>
            <a:off x="280988" y="950913"/>
            <a:ext cx="861363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eaLnBrk="1" hangingPunct="1">
              <a:spcBef>
                <a:spcPts val="0"/>
              </a:spcBef>
              <a:spcAft>
                <a:spcPts val="0"/>
              </a:spcAft>
              <a:buClr>
                <a:srgbClr val="597A69"/>
              </a:buClr>
              <a:buSzPct val="120000"/>
              <a:buFont typeface="Arial" pitchFamily="34" charset="0"/>
              <a:buChar char="•"/>
              <a:defRPr/>
            </a:pPr>
            <a:r>
              <a:rPr lang="en-US" sz="2400" dirty="0" smtClean="0">
                <a:latin typeface="+mn-lt"/>
              </a:rPr>
              <a:t>Stark differences between busyness classes</a:t>
            </a:r>
          </a:p>
          <a:p>
            <a:pPr marL="857250" lvl="2" indent="-457200" eaLnBrk="1" hangingPunct="1">
              <a:spcBef>
                <a:spcPts val="0"/>
              </a:spcBef>
              <a:spcAft>
                <a:spcPts val="0"/>
              </a:spcAft>
              <a:buClr>
                <a:srgbClr val="597A69"/>
              </a:buClr>
              <a:buSzPct val="120000"/>
              <a:buFont typeface="Wingdings" pitchFamily="2" charset="2"/>
              <a:buChar char="ü"/>
              <a:defRPr/>
            </a:pPr>
            <a:r>
              <a:rPr lang="en-US" sz="2200" dirty="0" smtClean="0">
                <a:latin typeface="+mn-lt"/>
              </a:rPr>
              <a:t>Trip making</a:t>
            </a:r>
          </a:p>
          <a:p>
            <a:pPr marL="857250" lvl="2" indent="-457200" eaLnBrk="1" hangingPunct="1">
              <a:spcBef>
                <a:spcPts val="0"/>
              </a:spcBef>
              <a:spcAft>
                <a:spcPts val="0"/>
              </a:spcAft>
              <a:buClr>
                <a:srgbClr val="597A69"/>
              </a:buClr>
              <a:buSzPct val="120000"/>
              <a:buFont typeface="Wingdings" pitchFamily="2" charset="2"/>
              <a:buChar char="ü"/>
              <a:defRPr/>
            </a:pPr>
            <a:r>
              <a:rPr lang="en-US" sz="2200" dirty="0" smtClean="0">
                <a:latin typeface="+mn-lt"/>
              </a:rPr>
              <a:t>Number of </a:t>
            </a:r>
            <a:r>
              <a:rPr lang="en-US" sz="2200" dirty="0" smtClean="0">
                <a:latin typeface="+mn-lt"/>
              </a:rPr>
              <a:t>trips</a:t>
            </a:r>
          </a:p>
          <a:p>
            <a:pPr marL="400050" lvl="2" indent="0" eaLnBrk="1" hangingPunct="1">
              <a:lnSpc>
                <a:spcPts val="1500"/>
              </a:lnSpc>
              <a:spcBef>
                <a:spcPts val="0"/>
              </a:spcBef>
              <a:spcAft>
                <a:spcPts val="0"/>
              </a:spcAft>
              <a:buClr>
                <a:srgbClr val="597A69"/>
              </a:buClr>
              <a:buSzPct val="120000"/>
              <a:buNone/>
              <a:defRPr/>
            </a:pPr>
            <a:endParaRPr lang="en-US" sz="22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400" dirty="0" smtClean="0">
                <a:latin typeface="+mn-lt"/>
              </a:rPr>
              <a:t>Large </a:t>
            </a:r>
            <a:r>
              <a:rPr lang="en-US" sz="2400" dirty="0" smtClean="0">
                <a:latin typeface="+mn-lt"/>
              </a:rPr>
              <a:t>households are indeed the busiest</a:t>
            </a:r>
            <a:endParaRPr lang="en-US" sz="2400" dirty="0">
              <a:latin typeface="+mn-lt"/>
            </a:endParaRPr>
          </a:p>
          <a:p>
            <a:pPr marL="857250" lvl="2" indent="-457200" eaLnBrk="1" hangingPunct="1">
              <a:spcBef>
                <a:spcPts val="0"/>
              </a:spcBef>
              <a:spcAft>
                <a:spcPts val="0"/>
              </a:spcAft>
              <a:buClr>
                <a:srgbClr val="597A69"/>
              </a:buClr>
              <a:buSzPct val="120000"/>
              <a:buFont typeface="Wingdings" pitchFamily="2" charset="2"/>
              <a:buChar char="ü"/>
              <a:defRPr/>
            </a:pPr>
            <a:r>
              <a:rPr lang="en-US" sz="2200" dirty="0" smtClean="0">
                <a:latin typeface="+mn-lt"/>
              </a:rPr>
              <a:t>Especially when older children are </a:t>
            </a:r>
            <a:r>
              <a:rPr lang="en-US" sz="2200" dirty="0" smtClean="0">
                <a:latin typeface="+mn-lt"/>
              </a:rPr>
              <a:t>present</a:t>
            </a:r>
          </a:p>
          <a:p>
            <a:pPr marL="857250" lvl="2" indent="-457200" eaLnBrk="1" hangingPunct="1">
              <a:lnSpc>
                <a:spcPts val="1500"/>
              </a:lnSpc>
              <a:spcBef>
                <a:spcPts val="0"/>
              </a:spcBef>
              <a:spcAft>
                <a:spcPts val="0"/>
              </a:spcAft>
              <a:buClr>
                <a:srgbClr val="597A69"/>
              </a:buClr>
              <a:buSzPct val="120000"/>
              <a:buFont typeface="Wingdings" pitchFamily="2" charset="2"/>
              <a:buChar char="ü"/>
              <a:defRPr/>
            </a:pPr>
            <a:endParaRPr lang="en-US" sz="22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400" dirty="0" smtClean="0">
                <a:latin typeface="+mn-lt"/>
              </a:rPr>
              <a:t>Seniors </a:t>
            </a:r>
            <a:r>
              <a:rPr lang="en-US" sz="2400" dirty="0">
                <a:latin typeface="+mn-lt"/>
              </a:rPr>
              <a:t>are primary demographic in Day out </a:t>
            </a:r>
            <a:r>
              <a:rPr lang="en-US" sz="2400" dirty="0" smtClean="0">
                <a:latin typeface="+mn-lt"/>
              </a:rPr>
              <a:t>and </a:t>
            </a:r>
            <a:r>
              <a:rPr lang="en-US" sz="2400" dirty="0">
                <a:latin typeface="+mn-lt"/>
              </a:rPr>
              <a:t>Easy </a:t>
            </a:r>
            <a:r>
              <a:rPr lang="en-US" sz="2400" dirty="0" smtClean="0">
                <a:latin typeface="+mn-lt"/>
              </a:rPr>
              <a:t>day</a:t>
            </a:r>
          </a:p>
          <a:p>
            <a:pPr marL="857250" lvl="2" indent="-457200" eaLnBrk="1" hangingPunct="1">
              <a:spcBef>
                <a:spcPts val="0"/>
              </a:spcBef>
              <a:spcAft>
                <a:spcPts val="0"/>
              </a:spcAft>
              <a:buClr>
                <a:srgbClr val="597A69"/>
              </a:buClr>
              <a:buSzPct val="120000"/>
              <a:buFont typeface="Wingdings" pitchFamily="2" charset="2"/>
              <a:buChar char="ü"/>
              <a:defRPr/>
            </a:pPr>
            <a:r>
              <a:rPr lang="en-US" sz="2200" dirty="0" smtClean="0">
                <a:latin typeface="+mn-lt"/>
              </a:rPr>
              <a:t>Represents two leisure day types: active and less active </a:t>
            </a:r>
          </a:p>
          <a:p>
            <a:pPr marL="857250" lvl="2" indent="-457200" eaLnBrk="1" hangingPunct="1">
              <a:spcBef>
                <a:spcPts val="0"/>
              </a:spcBef>
              <a:spcAft>
                <a:spcPts val="0"/>
              </a:spcAft>
              <a:buClr>
                <a:srgbClr val="597A69"/>
              </a:buClr>
              <a:buSzPct val="120000"/>
              <a:buFont typeface="Wingdings" pitchFamily="2" charset="2"/>
              <a:buChar char="ü"/>
              <a:defRPr/>
            </a:pPr>
            <a:r>
              <a:rPr lang="en-US" sz="2200" dirty="0" smtClean="0">
                <a:latin typeface="+mn-lt"/>
              </a:rPr>
              <a:t>Both are overrepresented</a:t>
            </a:r>
          </a:p>
          <a:p>
            <a:pPr marL="857250" lvl="2" indent="-457200" eaLnBrk="1" hangingPunct="1">
              <a:spcBef>
                <a:spcPts val="0"/>
              </a:spcBef>
              <a:spcAft>
                <a:spcPts val="0"/>
              </a:spcAft>
              <a:buClr>
                <a:srgbClr val="597A69"/>
              </a:buClr>
              <a:buSzPct val="120000"/>
              <a:buFont typeface="Wingdings" pitchFamily="2" charset="2"/>
              <a:buChar char="ü"/>
              <a:defRPr/>
            </a:pPr>
            <a:r>
              <a:rPr lang="en-US" sz="2200" dirty="0" smtClean="0">
                <a:latin typeface="+mn-lt"/>
              </a:rPr>
              <a:t>No universal truths in this </a:t>
            </a:r>
            <a:r>
              <a:rPr lang="en-US" sz="2200" dirty="0" smtClean="0">
                <a:latin typeface="+mn-lt"/>
              </a:rPr>
              <a:t>group</a:t>
            </a:r>
          </a:p>
          <a:p>
            <a:pPr marL="857250" lvl="2" indent="-457200" eaLnBrk="1" hangingPunct="1">
              <a:lnSpc>
                <a:spcPts val="1500"/>
              </a:lnSpc>
              <a:spcBef>
                <a:spcPts val="0"/>
              </a:spcBef>
              <a:spcAft>
                <a:spcPts val="0"/>
              </a:spcAft>
              <a:buClr>
                <a:srgbClr val="597A69"/>
              </a:buClr>
              <a:buSzPct val="120000"/>
              <a:buFont typeface="Wingdings" pitchFamily="2" charset="2"/>
              <a:buChar char="ü"/>
              <a:defRPr/>
            </a:pPr>
            <a:endParaRPr lang="en-US" sz="22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400" dirty="0" smtClean="0">
                <a:latin typeface="+mn-lt"/>
              </a:rPr>
              <a:t>Busyness </a:t>
            </a:r>
            <a:r>
              <a:rPr lang="en-US" sz="2400" dirty="0" smtClean="0">
                <a:latin typeface="+mn-lt"/>
              </a:rPr>
              <a:t>is obstructing participation in at least some households</a:t>
            </a:r>
          </a:p>
          <a:p>
            <a:pPr marL="857250" lvl="2" indent="-457200" eaLnBrk="1" hangingPunct="1">
              <a:spcBef>
                <a:spcPts val="0"/>
              </a:spcBef>
              <a:spcAft>
                <a:spcPts val="0"/>
              </a:spcAft>
              <a:buClr>
                <a:srgbClr val="597A69"/>
              </a:buClr>
              <a:buSzPct val="120000"/>
              <a:buFont typeface="Wingdings" pitchFamily="2" charset="2"/>
              <a:buChar char="ü"/>
              <a:defRPr/>
            </a:pPr>
            <a:r>
              <a:rPr lang="en-US" sz="2200" dirty="0" smtClean="0">
                <a:latin typeface="+mn-lt"/>
              </a:rPr>
              <a:t>Missing these households is driving down trip </a:t>
            </a:r>
            <a:r>
              <a:rPr lang="en-US" sz="2200" dirty="0" smtClean="0">
                <a:latin typeface="+mn-lt"/>
              </a:rPr>
              <a:t>totals</a:t>
            </a:r>
          </a:p>
          <a:p>
            <a:pPr marL="857250" lvl="2" indent="-457200" eaLnBrk="1" hangingPunct="1">
              <a:lnSpc>
                <a:spcPts val="1500"/>
              </a:lnSpc>
              <a:spcBef>
                <a:spcPts val="0"/>
              </a:spcBef>
              <a:spcAft>
                <a:spcPts val="0"/>
              </a:spcAft>
              <a:buClr>
                <a:srgbClr val="597A69"/>
              </a:buClr>
              <a:buSzPct val="120000"/>
              <a:buFont typeface="Wingdings" pitchFamily="2" charset="2"/>
              <a:buChar char="ü"/>
              <a:defRPr/>
            </a:pPr>
            <a:endParaRPr lang="en-US" sz="2200" dirty="0" smtClean="0">
              <a:latin typeface="+mn-lt"/>
            </a:endParaRPr>
          </a:p>
          <a:p>
            <a:pPr marL="457200" lvl="1" indent="-457200" eaLnBrk="1" hangingPunct="1">
              <a:spcBef>
                <a:spcPts val="0"/>
              </a:spcBef>
              <a:spcAft>
                <a:spcPts val="0"/>
              </a:spcAft>
              <a:buClr>
                <a:srgbClr val="597A69"/>
              </a:buClr>
              <a:buSzPct val="120000"/>
              <a:buFont typeface="Arial" pitchFamily="34" charset="0"/>
              <a:buChar char="•"/>
              <a:defRPr/>
            </a:pPr>
            <a:r>
              <a:rPr lang="en-US" sz="2400" dirty="0" smtClean="0">
                <a:latin typeface="+mn-lt"/>
              </a:rPr>
              <a:t>Better </a:t>
            </a:r>
            <a:r>
              <a:rPr lang="en-US" sz="2400" dirty="0" smtClean="0">
                <a:latin typeface="+mn-lt"/>
              </a:rPr>
              <a:t>consideration given to how much we ask households to tell us about their day</a:t>
            </a:r>
          </a:p>
        </p:txBody>
      </p:sp>
    </p:spTree>
    <p:extLst>
      <p:ext uri="{BB962C8B-B14F-4D97-AF65-F5344CB8AC3E}">
        <p14:creationId xmlns:p14="http://schemas.microsoft.com/office/powerpoint/2010/main" val="61896221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8" y="11990"/>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Next Steps</a:t>
            </a:r>
            <a:endParaRPr lang="en-US" sz="2400" dirty="0" smtClean="0">
              <a:latin typeface="+mn-lt"/>
              <a:cs typeface="Arial" charset="0"/>
            </a:endParaRPr>
          </a:p>
        </p:txBody>
      </p:sp>
      <p:sp>
        <p:nvSpPr>
          <p:cNvPr id="3" name="Content Placeholder 7"/>
          <p:cNvSpPr txBox="1">
            <a:spLocks/>
          </p:cNvSpPr>
          <p:nvPr/>
        </p:nvSpPr>
        <p:spPr bwMode="auto">
          <a:xfrm>
            <a:off x="280988" y="1173163"/>
            <a:ext cx="842010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eaLnBrk="1" hangingPunct="1">
              <a:spcBef>
                <a:spcPts val="0"/>
              </a:spcBef>
              <a:spcAft>
                <a:spcPts val="0"/>
              </a:spcAft>
              <a:buClr>
                <a:srgbClr val="597A69"/>
              </a:buClr>
              <a:buSzPct val="120000"/>
              <a:buFont typeface="Arial" pitchFamily="34" charset="0"/>
              <a:buChar char="•"/>
              <a:defRPr/>
            </a:pPr>
            <a:r>
              <a:rPr lang="en-US" sz="2800" dirty="0" smtClean="0">
                <a:latin typeface="+mn-lt"/>
              </a:rPr>
              <a:t>Apply busyness model to other regional HTS data to look for differences and similarities</a:t>
            </a:r>
          </a:p>
          <a:p>
            <a:pPr marL="342900" lvl="1" indent="-342900" eaLnBrk="1" hangingPunct="1">
              <a:spcBef>
                <a:spcPts val="0"/>
              </a:spcBef>
              <a:spcAft>
                <a:spcPts val="0"/>
              </a:spcAft>
              <a:buClr>
                <a:srgbClr val="597A69"/>
              </a:buClr>
              <a:buSzPct val="120000"/>
              <a:buFont typeface="Arial" pitchFamily="34" charset="0"/>
              <a:buChar char="•"/>
              <a:defRPr/>
            </a:pPr>
            <a:endParaRPr lang="en-US" sz="2800" dirty="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800" dirty="0" smtClean="0">
                <a:latin typeface="+mn-lt"/>
              </a:rPr>
              <a:t>Apply model to population statistics to pre-determine potential make-up of travel prior to fielding</a:t>
            </a:r>
          </a:p>
          <a:p>
            <a:pPr marL="857250" lvl="2" indent="-457200" eaLnBrk="1" hangingPunct="1">
              <a:spcBef>
                <a:spcPts val="0"/>
              </a:spcBef>
              <a:spcAft>
                <a:spcPts val="0"/>
              </a:spcAft>
              <a:buClr>
                <a:srgbClr val="597A69"/>
              </a:buClr>
              <a:buSzPct val="120000"/>
              <a:buFont typeface="Wingdings" pitchFamily="2" charset="2"/>
              <a:buChar char="ü"/>
              <a:defRPr/>
            </a:pPr>
            <a:r>
              <a:rPr lang="en-US" sz="2600" dirty="0" smtClean="0">
                <a:latin typeface="+mn-lt"/>
              </a:rPr>
              <a:t>Examine the impact on the recruitment survey</a:t>
            </a:r>
          </a:p>
          <a:p>
            <a:pPr marL="342900" lvl="1" indent="-342900" eaLnBrk="1" hangingPunct="1">
              <a:spcBef>
                <a:spcPts val="0"/>
              </a:spcBef>
              <a:spcAft>
                <a:spcPts val="0"/>
              </a:spcAft>
              <a:buClr>
                <a:srgbClr val="597A69"/>
              </a:buClr>
              <a:buSzPct val="120000"/>
              <a:buFont typeface="Arial" pitchFamily="34" charset="0"/>
              <a:buChar char="•"/>
              <a:defRPr/>
            </a:pPr>
            <a:endParaRPr lang="en-US" sz="28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800" dirty="0" smtClean="0">
                <a:latin typeface="+mn-lt"/>
              </a:rPr>
              <a:t>Offer incentives based on multiple characteristics of households</a:t>
            </a:r>
          </a:p>
          <a:p>
            <a:pPr marL="342900" lvl="1" indent="-342900" eaLnBrk="1" hangingPunct="1">
              <a:spcBef>
                <a:spcPts val="0"/>
              </a:spcBef>
              <a:spcAft>
                <a:spcPts val="0"/>
              </a:spcAft>
              <a:buClr>
                <a:srgbClr val="597A69"/>
              </a:buClr>
              <a:buSzPct val="120000"/>
              <a:buFont typeface="Arial" pitchFamily="34" charset="0"/>
              <a:buChar char="•"/>
              <a:defRPr/>
            </a:pPr>
            <a:endParaRPr lang="en-US" sz="2800" dirty="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800" dirty="0" smtClean="0">
                <a:latin typeface="+mn-lt"/>
              </a:rPr>
              <a:t>Identify data reporting issues across the different classes</a:t>
            </a:r>
            <a:endParaRPr sz="2800" dirty="0">
              <a:latin typeface="+mn-lt"/>
            </a:endParaRPr>
          </a:p>
        </p:txBody>
      </p:sp>
    </p:spTree>
    <p:extLst>
      <p:ext uri="{BB962C8B-B14F-4D97-AF65-F5344CB8AC3E}">
        <p14:creationId xmlns:p14="http://schemas.microsoft.com/office/powerpoint/2010/main" val="145762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6"/>
          <p:cNvSpPr>
            <a:spLocks noGrp="1"/>
          </p:cNvSpPr>
          <p:nvPr>
            <p:ph type="title" idx="4294967295"/>
          </p:nvPr>
        </p:nvSpPr>
        <p:spPr/>
        <p:txBody>
          <a:bodyPr/>
          <a:lstStyle/>
          <a:p>
            <a:pPr eaLnBrk="1" hangingPunct="1">
              <a:defRPr/>
            </a:pPr>
            <a:r>
              <a:rPr lang="en-US" dirty="0" smtClean="0">
                <a:latin typeface="+mn-lt"/>
                <a:cs typeface="Arial" charset="0"/>
              </a:rPr>
              <a:t>Household Travel Survey (HTS) Overview</a:t>
            </a:r>
          </a:p>
        </p:txBody>
      </p:sp>
      <p:sp>
        <p:nvSpPr>
          <p:cNvPr id="5" name="Content Placeholder 7"/>
          <p:cNvSpPr txBox="1">
            <a:spLocks/>
          </p:cNvSpPr>
          <p:nvPr/>
        </p:nvSpPr>
        <p:spPr bwMode="auto">
          <a:xfrm>
            <a:off x="128588" y="1189038"/>
            <a:ext cx="8880475"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0"/>
              </a:spcAft>
              <a:buClr>
                <a:srgbClr val="597A69"/>
              </a:buClr>
              <a:buSzPct val="120000"/>
              <a:buFont typeface="Wingdings" pitchFamily="2" charset="2"/>
              <a:buNone/>
              <a:defRPr/>
            </a:pPr>
            <a:endParaRPr lang="en-US" sz="3200" dirty="0">
              <a:latin typeface="+mn-lt"/>
              <a:cs typeface="Arial" charset="0"/>
            </a:endParaRPr>
          </a:p>
        </p:txBody>
      </p:sp>
      <p:sp>
        <p:nvSpPr>
          <p:cNvPr id="6" name="Content Placeholder 7"/>
          <p:cNvSpPr txBox="1">
            <a:spLocks/>
          </p:cNvSpPr>
          <p:nvPr/>
        </p:nvSpPr>
        <p:spPr bwMode="auto">
          <a:xfrm>
            <a:off x="280988" y="1173163"/>
            <a:ext cx="842010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eaLnBrk="1" hangingPunct="1">
              <a:spcBef>
                <a:spcPts val="600"/>
              </a:spcBef>
              <a:spcAft>
                <a:spcPts val="600"/>
              </a:spcAft>
              <a:buClr>
                <a:srgbClr val="597A69"/>
              </a:buClr>
              <a:buSzPct val="120000"/>
              <a:buFont typeface="Arial" pitchFamily="34" charset="0"/>
              <a:buChar char="•"/>
              <a:defRPr/>
            </a:pPr>
            <a:r>
              <a:rPr sz="2800" smtClean="0">
                <a:latin typeface="+mn-lt"/>
              </a:rPr>
              <a:t>Sponsoring agencies include MPOs, DOTs, and other planning agencies</a:t>
            </a:r>
          </a:p>
          <a:p>
            <a:pPr marL="342900" lvl="1" indent="-342900" eaLnBrk="1" hangingPunct="1">
              <a:spcBef>
                <a:spcPts val="600"/>
              </a:spcBef>
              <a:spcAft>
                <a:spcPts val="600"/>
              </a:spcAft>
              <a:buClr>
                <a:srgbClr val="597A69"/>
              </a:buClr>
              <a:buSzPct val="120000"/>
              <a:buFont typeface="Arial" pitchFamily="34" charset="0"/>
              <a:buChar char="•"/>
              <a:defRPr/>
            </a:pPr>
            <a:r>
              <a:rPr sz="2800" smtClean="0">
                <a:latin typeface="+mn-lt"/>
              </a:rPr>
              <a:t>Comprehensive inventory of households’ 24-hour travel</a:t>
            </a:r>
          </a:p>
          <a:p>
            <a:pPr marL="342900" lvl="1" indent="-342900" eaLnBrk="1" hangingPunct="1">
              <a:spcBef>
                <a:spcPts val="600"/>
              </a:spcBef>
              <a:spcAft>
                <a:spcPts val="600"/>
              </a:spcAft>
              <a:buClr>
                <a:srgbClr val="597A69"/>
              </a:buClr>
              <a:buSzPct val="120000"/>
              <a:buFont typeface="Arial" pitchFamily="34" charset="0"/>
              <a:buChar char="•"/>
              <a:defRPr/>
            </a:pPr>
            <a:r>
              <a:rPr sz="2800" smtClean="0">
                <a:latin typeface="+mn-lt"/>
                <a:cs typeface="Arial" charset="0"/>
              </a:rPr>
              <a:t>Two </a:t>
            </a:r>
            <a:r>
              <a:rPr sz="2800">
                <a:latin typeface="+mn-lt"/>
                <a:cs typeface="Arial" charset="0"/>
              </a:rPr>
              <a:t>p</a:t>
            </a:r>
            <a:r>
              <a:rPr sz="2800" smtClean="0">
                <a:latin typeface="+mn-lt"/>
                <a:cs typeface="Arial" charset="0"/>
              </a:rPr>
              <a:t>hase study design</a:t>
            </a:r>
          </a:p>
          <a:p>
            <a:pPr marL="1200150" lvl="3" indent="-342900" eaLnBrk="1" hangingPunct="1">
              <a:spcBef>
                <a:spcPts val="600"/>
              </a:spcBef>
              <a:spcAft>
                <a:spcPts val="600"/>
              </a:spcAft>
              <a:buClr>
                <a:srgbClr val="597A69"/>
              </a:buClr>
              <a:buSzPct val="120000"/>
              <a:buFont typeface="Wingdings" pitchFamily="2" charset="2"/>
              <a:buChar char="ü"/>
              <a:defRPr/>
            </a:pPr>
            <a:r>
              <a:rPr lang="en-US" sz="2400" b="1" dirty="0" smtClean="0">
                <a:latin typeface="+mn-lt"/>
              </a:rPr>
              <a:t>Recruitment: </a:t>
            </a:r>
            <a:r>
              <a:rPr lang="en-US" sz="2400" dirty="0">
                <a:latin typeface="+mn-lt"/>
              </a:rPr>
              <a:t>Inventory of </a:t>
            </a:r>
            <a:r>
              <a:rPr lang="en-US" sz="2400" dirty="0" smtClean="0">
                <a:latin typeface="+mn-lt"/>
              </a:rPr>
              <a:t>household, vehicle </a:t>
            </a:r>
            <a:r>
              <a:rPr lang="en-US" sz="2400" dirty="0">
                <a:latin typeface="+mn-lt"/>
              </a:rPr>
              <a:t>and person </a:t>
            </a:r>
            <a:r>
              <a:rPr lang="en-US" sz="2400" dirty="0" smtClean="0">
                <a:latin typeface="+mn-lt"/>
              </a:rPr>
              <a:t>characteristics </a:t>
            </a:r>
          </a:p>
          <a:p>
            <a:pPr marL="1200150" lvl="3" indent="-342900" eaLnBrk="1" hangingPunct="1">
              <a:spcBef>
                <a:spcPts val="600"/>
              </a:spcBef>
              <a:spcAft>
                <a:spcPts val="600"/>
              </a:spcAft>
              <a:buClr>
                <a:srgbClr val="597A69"/>
              </a:buClr>
              <a:buSzPct val="120000"/>
              <a:buFont typeface="Wingdings" pitchFamily="2" charset="2"/>
              <a:buChar char="ü"/>
              <a:defRPr/>
            </a:pPr>
            <a:r>
              <a:rPr lang="en-US" sz="2400" b="1" dirty="0" smtClean="0">
                <a:latin typeface="+mn-lt"/>
              </a:rPr>
              <a:t>Follow-up: </a:t>
            </a:r>
            <a:r>
              <a:rPr lang="en-US" sz="2400" dirty="0">
                <a:latin typeface="+mn-lt"/>
              </a:rPr>
              <a:t>Inventory of individual household member travel for a 24 hour </a:t>
            </a:r>
            <a:r>
              <a:rPr lang="en-US" sz="2400" dirty="0" smtClean="0">
                <a:latin typeface="+mn-lt"/>
              </a:rPr>
              <a:t>period</a:t>
            </a:r>
            <a:endParaRPr lang="en-US" sz="2400" i="1" dirty="0" smtClean="0">
              <a:latin typeface="+mn-lt"/>
            </a:endParaRPr>
          </a:p>
          <a:p>
            <a:pPr marL="342900" lvl="1" indent="-342900" eaLnBrk="1" hangingPunct="1">
              <a:spcBef>
                <a:spcPts val="600"/>
              </a:spcBef>
              <a:spcAft>
                <a:spcPts val="600"/>
              </a:spcAft>
              <a:buClr>
                <a:srgbClr val="597A69"/>
              </a:buClr>
              <a:buSzPct val="120000"/>
              <a:buFont typeface="Arial" pitchFamily="34" charset="0"/>
              <a:buChar char="•"/>
              <a:defRPr/>
            </a:pPr>
            <a:r>
              <a:rPr sz="2800" smtClean="0">
                <a:latin typeface="+mn-lt"/>
              </a:rPr>
              <a:t>Data used for travel demand forecasting</a:t>
            </a:r>
          </a:p>
          <a:p>
            <a:pPr marL="857250" lvl="3" indent="0" eaLnBrk="1" hangingPunct="1">
              <a:spcBef>
                <a:spcPts val="0"/>
              </a:spcBef>
              <a:spcAft>
                <a:spcPts val="0"/>
              </a:spcAft>
              <a:buClr>
                <a:srgbClr val="597A69"/>
              </a:buClr>
              <a:buSzPct val="120000"/>
              <a:buFont typeface="Arial" charset="0"/>
              <a:buNone/>
              <a:defRPr/>
            </a:pPr>
            <a:endParaRPr lang="en-US" sz="2800" dirty="0">
              <a:latin typeface="+mn-lt"/>
            </a:endParaRPr>
          </a:p>
        </p:txBody>
      </p:sp>
    </p:spTree>
    <p:extLst>
      <p:ext uri="{BB962C8B-B14F-4D97-AF65-F5344CB8AC3E}">
        <p14:creationId xmlns:p14="http://schemas.microsoft.com/office/powerpoint/2010/main" val="18839647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6"/>
          <p:cNvSpPr>
            <a:spLocks noGrp="1"/>
          </p:cNvSpPr>
          <p:nvPr>
            <p:ph type="title" idx="4294967295"/>
          </p:nvPr>
        </p:nvSpPr>
        <p:spPr/>
        <p:txBody>
          <a:bodyPr/>
          <a:lstStyle/>
          <a:p>
            <a:pPr eaLnBrk="1" hangingPunct="1">
              <a:defRPr/>
            </a:pPr>
            <a:r>
              <a:rPr lang="en-US" dirty="0" smtClean="0">
                <a:latin typeface="+mn-lt"/>
                <a:cs typeface="Arial" charset="0"/>
              </a:rPr>
              <a:t>Contact Information</a:t>
            </a:r>
          </a:p>
        </p:txBody>
      </p:sp>
      <p:sp>
        <p:nvSpPr>
          <p:cNvPr id="18434" name="Content Placeholder 7"/>
          <p:cNvSpPr>
            <a:spLocks noGrp="1"/>
          </p:cNvSpPr>
          <p:nvPr>
            <p:ph idx="4294967295"/>
          </p:nvPr>
        </p:nvSpPr>
        <p:spPr>
          <a:xfrm>
            <a:off x="128588" y="1189038"/>
            <a:ext cx="8880475" cy="5534025"/>
          </a:xfrm>
        </p:spPr>
        <p:txBody>
          <a:bodyPr/>
          <a:lstStyle/>
          <a:p>
            <a:pPr marL="0" indent="0" eaLnBrk="1" hangingPunct="1">
              <a:spcBef>
                <a:spcPts val="0"/>
              </a:spcBef>
              <a:spcAft>
                <a:spcPts val="0"/>
              </a:spcAft>
              <a:buClr>
                <a:srgbClr val="597A69"/>
              </a:buClr>
              <a:buSzPct val="120000"/>
              <a:buFont typeface="Wingdings" pitchFamily="2" charset="2"/>
              <a:buNone/>
              <a:defRPr/>
            </a:pPr>
            <a:endParaRPr lang="en-US" sz="3200" dirty="0" smtClean="0">
              <a:latin typeface="+mn-lt"/>
              <a:cs typeface="Arial" charset="0"/>
            </a:endParaRPr>
          </a:p>
          <a:p>
            <a:pPr marL="0" indent="0" eaLnBrk="1" hangingPunct="1">
              <a:spcBef>
                <a:spcPts val="0"/>
              </a:spcBef>
              <a:spcAft>
                <a:spcPts val="0"/>
              </a:spcAft>
              <a:buClr>
                <a:srgbClr val="597A69"/>
              </a:buClr>
              <a:buSzPct val="120000"/>
              <a:buFont typeface="Wingdings" pitchFamily="2" charset="2"/>
              <a:buNone/>
              <a:defRPr/>
            </a:pPr>
            <a:endParaRPr lang="en-US" sz="3200" dirty="0">
              <a:latin typeface="+mn-lt"/>
              <a:cs typeface="Arial" charset="0"/>
            </a:endParaRPr>
          </a:p>
          <a:p>
            <a:pPr marL="0" indent="0" eaLnBrk="1" hangingPunct="1">
              <a:spcBef>
                <a:spcPts val="0"/>
              </a:spcBef>
              <a:spcAft>
                <a:spcPts val="0"/>
              </a:spcAft>
              <a:buClr>
                <a:srgbClr val="597A69"/>
              </a:buClr>
              <a:buSzPct val="120000"/>
              <a:buFont typeface="Wingdings" pitchFamily="2" charset="2"/>
              <a:buNone/>
              <a:defRPr/>
            </a:pPr>
            <a:r>
              <a:rPr lang="en-US" sz="3200" dirty="0" smtClean="0">
                <a:latin typeface="+mn-lt"/>
                <a:cs typeface="Arial" charset="0"/>
              </a:rPr>
              <a:t>					</a:t>
            </a:r>
            <a:r>
              <a:rPr lang="en-US" sz="4400" dirty="0" smtClean="0">
                <a:latin typeface="+mn-lt"/>
                <a:cs typeface="Arial" charset="0"/>
              </a:rPr>
              <a:t>Jason Minser</a:t>
            </a:r>
          </a:p>
          <a:p>
            <a:pPr marL="0" indent="0" eaLnBrk="1" hangingPunct="1">
              <a:spcBef>
                <a:spcPts val="0"/>
              </a:spcBef>
              <a:spcAft>
                <a:spcPts val="0"/>
              </a:spcAft>
              <a:buClr>
                <a:srgbClr val="597A69"/>
              </a:buClr>
              <a:buSzPct val="120000"/>
              <a:buFont typeface="Wingdings" pitchFamily="2" charset="2"/>
              <a:buNone/>
              <a:defRPr/>
            </a:pPr>
            <a:r>
              <a:rPr lang="en-US" sz="4400" dirty="0" smtClean="0">
                <a:latin typeface="+mn-lt"/>
                <a:cs typeface="Arial" charset="0"/>
              </a:rPr>
              <a:t>					Abt SRBI</a:t>
            </a:r>
          </a:p>
          <a:p>
            <a:pPr marL="0" indent="0" eaLnBrk="1" hangingPunct="1">
              <a:spcBef>
                <a:spcPts val="0"/>
              </a:spcBef>
              <a:spcAft>
                <a:spcPts val="0"/>
              </a:spcAft>
              <a:buClr>
                <a:srgbClr val="597A69"/>
              </a:buClr>
              <a:buSzPct val="120000"/>
              <a:buFont typeface="Wingdings" pitchFamily="2" charset="2"/>
              <a:buNone/>
              <a:defRPr/>
            </a:pPr>
            <a:r>
              <a:rPr lang="en-US" sz="4400" dirty="0" smtClean="0">
                <a:latin typeface="+mn-lt"/>
                <a:cs typeface="Arial" charset="0"/>
              </a:rPr>
              <a:t>					</a:t>
            </a:r>
            <a:r>
              <a:rPr lang="en-US" sz="4400" dirty="0" smtClean="0">
                <a:latin typeface="+mn-lt"/>
                <a:cs typeface="Arial" charset="0"/>
                <a:hlinkClick r:id="rId2"/>
              </a:rPr>
              <a:t>j.minser@srbi.com</a:t>
            </a:r>
            <a:endParaRPr lang="en-US" sz="4400" dirty="0" smtClean="0">
              <a:latin typeface="+mn-lt"/>
              <a:cs typeface="Arial" charset="0"/>
            </a:endParaRPr>
          </a:p>
          <a:p>
            <a:pPr marL="0" indent="0" eaLnBrk="1" hangingPunct="1">
              <a:spcBef>
                <a:spcPts val="0"/>
              </a:spcBef>
              <a:spcAft>
                <a:spcPts val="0"/>
              </a:spcAft>
              <a:buClr>
                <a:srgbClr val="597A69"/>
              </a:buClr>
              <a:buSzPct val="120000"/>
              <a:buFont typeface="Wingdings" pitchFamily="2" charset="2"/>
              <a:buNone/>
              <a:defRPr/>
            </a:pPr>
            <a:endParaRPr lang="en-US" sz="4400" dirty="0">
              <a:latin typeface="+mn-lt"/>
              <a:cs typeface="Arial"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6"/>
          <p:cNvSpPr>
            <a:spLocks noGrp="1"/>
          </p:cNvSpPr>
          <p:nvPr>
            <p:ph type="title" idx="4294967295"/>
          </p:nvPr>
        </p:nvSpPr>
        <p:spPr/>
        <p:txBody>
          <a:bodyPr/>
          <a:lstStyle/>
          <a:p>
            <a:pPr eaLnBrk="1" hangingPunct="1">
              <a:defRPr/>
            </a:pPr>
            <a:r>
              <a:rPr lang="en-US" dirty="0" smtClean="0">
                <a:latin typeface="+mn-lt"/>
                <a:cs typeface="Arial" charset="0"/>
              </a:rPr>
              <a:t>Activity Breakdowns</a:t>
            </a:r>
          </a:p>
        </p:txBody>
      </p:sp>
      <p:sp>
        <p:nvSpPr>
          <p:cNvPr id="18434" name="Content Placeholder 7"/>
          <p:cNvSpPr>
            <a:spLocks noGrp="1"/>
          </p:cNvSpPr>
          <p:nvPr>
            <p:ph idx="4294967295"/>
          </p:nvPr>
        </p:nvSpPr>
        <p:spPr>
          <a:xfrm>
            <a:off x="128588" y="1189038"/>
            <a:ext cx="8880475" cy="5534025"/>
          </a:xfrm>
        </p:spPr>
        <p:txBody>
          <a:bodyPr/>
          <a:lstStyle/>
          <a:p>
            <a:pPr marL="0" indent="0" eaLnBrk="1" hangingPunct="1">
              <a:spcBef>
                <a:spcPts val="0"/>
              </a:spcBef>
              <a:spcAft>
                <a:spcPts val="0"/>
              </a:spcAft>
              <a:buClr>
                <a:srgbClr val="597A69"/>
              </a:buClr>
              <a:buSzPct val="120000"/>
              <a:buFont typeface="Wingdings" pitchFamily="2" charset="2"/>
              <a:buNone/>
              <a:defRPr/>
            </a:pPr>
            <a:endParaRPr lang="en-US" sz="3200" dirty="0" smtClean="0">
              <a:latin typeface="+mn-lt"/>
              <a:cs typeface="Arial" charset="0"/>
            </a:endParaRPr>
          </a:p>
          <a:p>
            <a:pPr marL="0" indent="0" eaLnBrk="1" hangingPunct="1">
              <a:spcBef>
                <a:spcPts val="0"/>
              </a:spcBef>
              <a:spcAft>
                <a:spcPts val="0"/>
              </a:spcAft>
              <a:buClr>
                <a:srgbClr val="597A69"/>
              </a:buClr>
              <a:buSzPct val="120000"/>
              <a:buFont typeface="Wingdings" pitchFamily="2" charset="2"/>
              <a:buNone/>
              <a:defRPr/>
            </a:pPr>
            <a:endParaRPr lang="en-US" sz="3200" dirty="0">
              <a:latin typeface="+mn-lt"/>
              <a:cs typeface="Arial" charset="0"/>
            </a:endParaRPr>
          </a:p>
          <a:p>
            <a:pPr marL="0" indent="0" eaLnBrk="1" hangingPunct="1">
              <a:spcBef>
                <a:spcPts val="0"/>
              </a:spcBef>
              <a:spcAft>
                <a:spcPts val="0"/>
              </a:spcAft>
              <a:buClr>
                <a:srgbClr val="597A69"/>
              </a:buClr>
              <a:buSzPct val="120000"/>
              <a:buFont typeface="Wingdings" pitchFamily="2" charset="2"/>
              <a:buNone/>
              <a:defRPr/>
            </a:pPr>
            <a:r>
              <a:rPr lang="en-US" sz="3200" dirty="0" smtClean="0">
                <a:latin typeface="+mn-lt"/>
                <a:cs typeface="Arial" charset="0"/>
              </a:rPr>
              <a:t>					</a:t>
            </a:r>
            <a:endParaRPr lang="en-US" sz="4400" dirty="0">
              <a:latin typeface="+mn-lt"/>
              <a:cs typeface="Arial"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5" y="1093416"/>
            <a:ext cx="7943850" cy="496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490796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6"/>
          <p:cNvSpPr>
            <a:spLocks noGrp="1"/>
          </p:cNvSpPr>
          <p:nvPr>
            <p:ph type="title" idx="4294967295"/>
          </p:nvPr>
        </p:nvSpPr>
        <p:spPr/>
        <p:txBody>
          <a:bodyPr/>
          <a:lstStyle/>
          <a:p>
            <a:pPr eaLnBrk="1" hangingPunct="1">
              <a:defRPr/>
            </a:pPr>
            <a:r>
              <a:rPr lang="en-US" dirty="0" smtClean="0">
                <a:latin typeface="+mn-lt"/>
                <a:cs typeface="Arial" charset="0"/>
              </a:rPr>
              <a:t>Typical HTS Protocols</a:t>
            </a:r>
          </a:p>
        </p:txBody>
      </p:sp>
      <p:sp>
        <p:nvSpPr>
          <p:cNvPr id="5" name="Content Placeholder 7"/>
          <p:cNvSpPr txBox="1">
            <a:spLocks/>
          </p:cNvSpPr>
          <p:nvPr/>
        </p:nvSpPr>
        <p:spPr bwMode="auto">
          <a:xfrm>
            <a:off x="128588" y="1189038"/>
            <a:ext cx="8880475"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0"/>
              </a:spcAft>
              <a:buClr>
                <a:srgbClr val="597A69"/>
              </a:buClr>
              <a:buSzPct val="120000"/>
              <a:buFont typeface="Wingdings" pitchFamily="2" charset="2"/>
              <a:buNone/>
              <a:defRPr/>
            </a:pPr>
            <a:endParaRPr lang="en-US" sz="3200" dirty="0">
              <a:latin typeface="+mn-lt"/>
              <a:cs typeface="Arial" charset="0"/>
            </a:endParaRPr>
          </a:p>
        </p:txBody>
      </p:sp>
      <p:grpSp>
        <p:nvGrpSpPr>
          <p:cNvPr id="17411" name="Group 3"/>
          <p:cNvGrpSpPr>
            <a:grpSpLocks/>
          </p:cNvGrpSpPr>
          <p:nvPr/>
        </p:nvGrpSpPr>
        <p:grpSpPr bwMode="auto">
          <a:xfrm>
            <a:off x="2765425" y="1450975"/>
            <a:ext cx="3587750" cy="4462463"/>
            <a:chOff x="2784195" y="1312606"/>
            <a:chExt cx="3587108" cy="4463846"/>
          </a:xfrm>
        </p:grpSpPr>
        <p:sp>
          <p:nvSpPr>
            <p:cNvPr id="2" name="Flowchart: Alternate Process 1"/>
            <p:cNvSpPr/>
            <p:nvPr/>
          </p:nvSpPr>
          <p:spPr>
            <a:xfrm>
              <a:off x="2801655" y="1312606"/>
              <a:ext cx="3569648" cy="811464"/>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t>Advance Letter</a:t>
              </a:r>
            </a:p>
            <a:p>
              <a:pPr algn="ctr">
                <a:defRPr/>
              </a:pPr>
              <a:r>
                <a:rPr lang="en-US" dirty="0"/>
                <a:t>(Unmatched only or Both)</a:t>
              </a:r>
            </a:p>
          </p:txBody>
        </p:sp>
        <p:sp>
          <p:nvSpPr>
            <p:cNvPr id="7" name="Flowchart: Alternate Process 6"/>
            <p:cNvSpPr/>
            <p:nvPr/>
          </p:nvSpPr>
          <p:spPr>
            <a:xfrm>
              <a:off x="2784195" y="2511540"/>
              <a:ext cx="3569649" cy="811463"/>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t>Recruitment</a:t>
              </a:r>
            </a:p>
            <a:p>
              <a:pPr algn="ctr">
                <a:defRPr/>
              </a:pPr>
              <a:r>
                <a:rPr lang="en-US" dirty="0"/>
                <a:t>(Phone and/or Web)</a:t>
              </a:r>
            </a:p>
          </p:txBody>
        </p:sp>
        <p:sp>
          <p:nvSpPr>
            <p:cNvPr id="8" name="Flowchart: Alternate Process 7"/>
            <p:cNvSpPr/>
            <p:nvPr/>
          </p:nvSpPr>
          <p:spPr>
            <a:xfrm>
              <a:off x="2801655" y="3726354"/>
              <a:ext cx="3569648" cy="811464"/>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t>Reminder to Travel</a:t>
              </a:r>
            </a:p>
            <a:p>
              <a:pPr algn="ctr">
                <a:defRPr/>
              </a:pPr>
              <a:r>
                <a:rPr lang="en-US" dirty="0"/>
                <a:t>(Phone and/or Mail)</a:t>
              </a:r>
            </a:p>
          </p:txBody>
        </p:sp>
        <p:sp>
          <p:nvSpPr>
            <p:cNvPr id="9" name="Flowchart: Alternate Process 8"/>
            <p:cNvSpPr/>
            <p:nvPr/>
          </p:nvSpPr>
          <p:spPr>
            <a:xfrm>
              <a:off x="2784195" y="4964988"/>
              <a:ext cx="3569649" cy="811464"/>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t>Follow-up/Retrieval</a:t>
              </a:r>
            </a:p>
            <a:p>
              <a:pPr algn="ctr">
                <a:defRPr/>
              </a:pPr>
              <a:r>
                <a:rPr lang="en-US" dirty="0"/>
                <a:t>(Phone, Web, Mail)</a:t>
              </a:r>
            </a:p>
          </p:txBody>
        </p:sp>
        <p:sp>
          <p:nvSpPr>
            <p:cNvPr id="3" name="Down Arrow 2"/>
            <p:cNvSpPr/>
            <p:nvPr/>
          </p:nvSpPr>
          <p:spPr>
            <a:xfrm>
              <a:off x="4306336" y="2124070"/>
              <a:ext cx="457118" cy="490689"/>
            </a:xfrm>
            <a:prstGeom prst="downArrow">
              <a:avLst/>
            </a:prstGeom>
            <a:solidFill>
              <a:srgbClr val="D0D3D4"/>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 name="Down Arrow 9"/>
            <p:cNvSpPr/>
            <p:nvPr/>
          </p:nvSpPr>
          <p:spPr>
            <a:xfrm>
              <a:off x="4301573" y="3323004"/>
              <a:ext cx="458706" cy="492278"/>
            </a:xfrm>
            <a:prstGeom prst="downArrow">
              <a:avLst/>
            </a:prstGeom>
            <a:solidFill>
              <a:srgbClr val="D0D3D4"/>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1" name="Down Arrow 10"/>
            <p:cNvSpPr/>
            <p:nvPr/>
          </p:nvSpPr>
          <p:spPr>
            <a:xfrm>
              <a:off x="4306336" y="4537818"/>
              <a:ext cx="457118" cy="490689"/>
            </a:xfrm>
            <a:prstGeom prst="downArrow">
              <a:avLst/>
            </a:prstGeom>
            <a:solidFill>
              <a:srgbClr val="D0D3D4"/>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spTree>
    <p:extLst>
      <p:ext uri="{BB962C8B-B14F-4D97-AF65-F5344CB8AC3E}">
        <p14:creationId xmlns:p14="http://schemas.microsoft.com/office/powerpoint/2010/main" val="3900670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6"/>
          <p:cNvSpPr>
            <a:spLocks noGrp="1"/>
          </p:cNvSpPr>
          <p:nvPr>
            <p:ph type="title" idx="4294967295"/>
          </p:nvPr>
        </p:nvSpPr>
        <p:spPr/>
        <p:txBody>
          <a:bodyPr/>
          <a:lstStyle/>
          <a:p>
            <a:pPr eaLnBrk="1" hangingPunct="1">
              <a:defRPr/>
            </a:pPr>
            <a:r>
              <a:rPr lang="en-US" dirty="0" smtClean="0">
                <a:latin typeface="+mn-lt"/>
                <a:cs typeface="Arial" charset="0"/>
              </a:rPr>
              <a:t>Points of Response / Non-Response in HTS</a:t>
            </a:r>
          </a:p>
        </p:txBody>
      </p:sp>
      <p:sp>
        <p:nvSpPr>
          <p:cNvPr id="5" name="Content Placeholder 7"/>
          <p:cNvSpPr txBox="1">
            <a:spLocks/>
          </p:cNvSpPr>
          <p:nvPr/>
        </p:nvSpPr>
        <p:spPr bwMode="auto">
          <a:xfrm>
            <a:off x="109538" y="1185863"/>
            <a:ext cx="8880475"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0"/>
              </a:spcAft>
              <a:buClr>
                <a:srgbClr val="597A69"/>
              </a:buClr>
              <a:buSzPct val="120000"/>
              <a:buFont typeface="Wingdings" pitchFamily="2" charset="2"/>
              <a:buNone/>
              <a:defRPr/>
            </a:pPr>
            <a:endParaRPr lang="en-US" sz="3200" dirty="0">
              <a:latin typeface="+mn-lt"/>
              <a:cs typeface="Arial" charset="0"/>
            </a:endParaRPr>
          </a:p>
        </p:txBody>
      </p:sp>
      <p:grpSp>
        <p:nvGrpSpPr>
          <p:cNvPr id="19459" name="Group 24"/>
          <p:cNvGrpSpPr>
            <a:grpSpLocks/>
          </p:cNvGrpSpPr>
          <p:nvPr/>
        </p:nvGrpSpPr>
        <p:grpSpPr bwMode="auto">
          <a:xfrm>
            <a:off x="1246188" y="1254125"/>
            <a:ext cx="6021387" cy="5160963"/>
            <a:chOff x="1246909" y="1253612"/>
            <a:chExt cx="6020497" cy="5161376"/>
          </a:xfrm>
        </p:grpSpPr>
        <p:grpSp>
          <p:nvGrpSpPr>
            <p:cNvPr id="19460" name="Group 3"/>
            <p:cNvGrpSpPr>
              <a:grpSpLocks/>
            </p:cNvGrpSpPr>
            <p:nvPr/>
          </p:nvGrpSpPr>
          <p:grpSpPr bwMode="auto">
            <a:xfrm>
              <a:off x="3680298" y="1253612"/>
              <a:ext cx="3587108" cy="4463846"/>
              <a:chOff x="2784195" y="1312606"/>
              <a:chExt cx="3587108" cy="4463846"/>
            </a:xfrm>
          </p:grpSpPr>
          <p:sp>
            <p:nvSpPr>
              <p:cNvPr id="2" name="Flowchart: Alternate Process 1"/>
              <p:cNvSpPr/>
              <p:nvPr/>
            </p:nvSpPr>
            <p:spPr>
              <a:xfrm>
                <a:off x="2801543" y="1312606"/>
                <a:ext cx="3569760" cy="811278"/>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t>Advance Letter</a:t>
                </a:r>
              </a:p>
              <a:p>
                <a:pPr algn="ctr">
                  <a:defRPr/>
                </a:pPr>
                <a:r>
                  <a:rPr lang="en-US" dirty="0"/>
                  <a:t>(Unmatched only or Both)</a:t>
                </a:r>
              </a:p>
            </p:txBody>
          </p:sp>
          <p:sp>
            <p:nvSpPr>
              <p:cNvPr id="7" name="Flowchart: Alternate Process 6"/>
              <p:cNvSpPr/>
              <p:nvPr/>
            </p:nvSpPr>
            <p:spPr>
              <a:xfrm>
                <a:off x="2784083" y="2512852"/>
                <a:ext cx="3569761" cy="811278"/>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t>Recruitment</a:t>
                </a:r>
              </a:p>
              <a:p>
                <a:pPr algn="ctr">
                  <a:defRPr/>
                </a:pPr>
                <a:r>
                  <a:rPr lang="en-US" dirty="0"/>
                  <a:t>(Phone and/or Web)</a:t>
                </a:r>
              </a:p>
            </p:txBody>
          </p:sp>
          <p:sp>
            <p:nvSpPr>
              <p:cNvPr id="8" name="Flowchart: Alternate Process 7"/>
              <p:cNvSpPr/>
              <p:nvPr/>
            </p:nvSpPr>
            <p:spPr>
              <a:xfrm>
                <a:off x="2801543" y="3727387"/>
                <a:ext cx="3569760" cy="81127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t>Reminder to Travel</a:t>
                </a:r>
              </a:p>
              <a:p>
                <a:pPr algn="ctr">
                  <a:defRPr/>
                </a:pPr>
                <a:r>
                  <a:rPr lang="en-US" dirty="0"/>
                  <a:t>(Phone and/or Mail)</a:t>
                </a:r>
              </a:p>
            </p:txBody>
          </p:sp>
          <p:sp>
            <p:nvSpPr>
              <p:cNvPr id="9" name="Flowchart: Alternate Process 8"/>
              <p:cNvSpPr/>
              <p:nvPr/>
            </p:nvSpPr>
            <p:spPr>
              <a:xfrm>
                <a:off x="2784083" y="4965736"/>
                <a:ext cx="3569761" cy="811277"/>
              </a:xfrm>
              <a:prstGeom prst="flowChartAlternateProcess">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800" dirty="0"/>
                  <a:t>Follow-up/Retrieval</a:t>
                </a:r>
              </a:p>
              <a:p>
                <a:pPr algn="ctr">
                  <a:defRPr/>
                </a:pPr>
                <a:r>
                  <a:rPr lang="en-US" dirty="0"/>
                  <a:t>(Phone, Web, Mail)</a:t>
                </a:r>
              </a:p>
            </p:txBody>
          </p:sp>
          <p:sp>
            <p:nvSpPr>
              <p:cNvPr id="3" name="Down Arrow 2"/>
              <p:cNvSpPr/>
              <p:nvPr/>
            </p:nvSpPr>
            <p:spPr>
              <a:xfrm>
                <a:off x="4306271" y="2123884"/>
                <a:ext cx="457132" cy="492164"/>
              </a:xfrm>
              <a:prstGeom prst="downArrow">
                <a:avLst/>
              </a:prstGeom>
              <a:solidFill>
                <a:srgbClr val="D0D3D4"/>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0" name="Down Arrow 9"/>
              <p:cNvSpPr/>
              <p:nvPr/>
            </p:nvSpPr>
            <p:spPr>
              <a:xfrm>
                <a:off x="4301509" y="3324130"/>
                <a:ext cx="458720" cy="490576"/>
              </a:xfrm>
              <a:prstGeom prst="downArrow">
                <a:avLst/>
              </a:prstGeom>
              <a:solidFill>
                <a:srgbClr val="D0D3D4"/>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1" name="Down Arrow 10"/>
              <p:cNvSpPr/>
              <p:nvPr/>
            </p:nvSpPr>
            <p:spPr>
              <a:xfrm>
                <a:off x="4306271" y="4538664"/>
                <a:ext cx="457132" cy="490577"/>
              </a:xfrm>
              <a:prstGeom prst="downArrow">
                <a:avLst/>
              </a:prstGeom>
              <a:solidFill>
                <a:srgbClr val="D0D3D4"/>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grpSp>
        <p:grpSp>
          <p:nvGrpSpPr>
            <p:cNvPr id="19461" name="Group 19"/>
            <p:cNvGrpSpPr>
              <a:grpSpLocks/>
            </p:cNvGrpSpPr>
            <p:nvPr/>
          </p:nvGrpSpPr>
          <p:grpSpPr bwMode="auto">
            <a:xfrm>
              <a:off x="1246909" y="1659193"/>
              <a:ext cx="2601176" cy="4755795"/>
              <a:chOff x="1246909" y="1916229"/>
              <a:chExt cx="2601176" cy="4755795"/>
            </a:xfrm>
          </p:grpSpPr>
          <p:cxnSp>
            <p:nvCxnSpPr>
              <p:cNvPr id="12" name="Straight Arrow Connector 11"/>
              <p:cNvCxnSpPr/>
              <p:nvPr/>
            </p:nvCxnSpPr>
            <p:spPr>
              <a:xfrm>
                <a:off x="2821476" y="2456873"/>
                <a:ext cx="858710" cy="0"/>
              </a:xfrm>
              <a:prstGeom prst="straightConnector1">
                <a:avLst/>
              </a:prstGeom>
              <a:ln w="63500">
                <a:solidFill>
                  <a:schemeClr val="bg1">
                    <a:lumMod val="50000"/>
                  </a:schemeClr>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p:nvPr/>
            </p:nvCxnSpPr>
            <p:spPr>
              <a:xfrm>
                <a:off x="2907188" y="3679346"/>
                <a:ext cx="860298" cy="0"/>
              </a:xfrm>
              <a:prstGeom prst="straightConnector1">
                <a:avLst/>
              </a:prstGeom>
              <a:ln w="63500">
                <a:solidFill>
                  <a:schemeClr val="bg1">
                    <a:lumMod val="50000"/>
                  </a:schemeClr>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p:nvPr/>
            </p:nvCxnSpPr>
            <p:spPr>
              <a:xfrm>
                <a:off x="2964330" y="4920871"/>
                <a:ext cx="860298" cy="0"/>
              </a:xfrm>
              <a:prstGeom prst="straightConnector1">
                <a:avLst/>
              </a:prstGeom>
              <a:ln w="63500">
                <a:solidFill>
                  <a:schemeClr val="bg1">
                    <a:lumMod val="50000"/>
                  </a:schemeClr>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p:nvPr/>
            </p:nvCxnSpPr>
            <p:spPr>
              <a:xfrm>
                <a:off x="2989726" y="6178271"/>
                <a:ext cx="858710" cy="0"/>
              </a:xfrm>
              <a:prstGeom prst="straightConnector1">
                <a:avLst/>
              </a:prstGeom>
              <a:ln w="63500">
                <a:solidFill>
                  <a:schemeClr val="bg1">
                    <a:lumMod val="50000"/>
                  </a:schemeClr>
                </a:solidFill>
                <a:prstDash val="dash"/>
                <a:tailEnd type="arrow"/>
              </a:ln>
            </p:spPr>
            <p:style>
              <a:lnRef idx="2">
                <a:schemeClr val="accent1"/>
              </a:lnRef>
              <a:fillRef idx="0">
                <a:schemeClr val="accent1"/>
              </a:fillRef>
              <a:effectRef idx="1">
                <a:schemeClr val="accent1"/>
              </a:effectRef>
              <a:fontRef idx="minor">
                <a:schemeClr val="tx1"/>
              </a:fontRef>
            </p:style>
          </p:cxnSp>
          <p:sp>
            <p:nvSpPr>
              <p:cNvPr id="21" name="Flowchart: Decision 20"/>
              <p:cNvSpPr/>
              <p:nvPr/>
            </p:nvSpPr>
            <p:spPr>
              <a:xfrm>
                <a:off x="1246909" y="3115739"/>
                <a:ext cx="1177751" cy="1057360"/>
              </a:xfrm>
              <a:prstGeom prst="flowChartDecision">
                <a:avLst/>
              </a:prstGeom>
              <a:gradFill>
                <a:gsLst>
                  <a:gs pos="100000">
                    <a:schemeClr val="bg1">
                      <a:lumMod val="50000"/>
                    </a:schemeClr>
                  </a:gs>
                  <a:gs pos="100000">
                    <a:schemeClr val="accent1">
                      <a:tint val="50000"/>
                      <a:shade val="100000"/>
                      <a:satMod val="350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dirty="0"/>
                  <a:t>?</a:t>
                </a:r>
                <a:endParaRPr lang="en-US" sz="3200" dirty="0"/>
              </a:p>
            </p:txBody>
          </p:sp>
          <p:sp>
            <p:nvSpPr>
              <p:cNvPr id="22" name="Flowchart: Decision 21"/>
              <p:cNvSpPr/>
              <p:nvPr/>
            </p:nvSpPr>
            <p:spPr>
              <a:xfrm>
                <a:off x="1246909" y="1915493"/>
                <a:ext cx="1177751" cy="1058947"/>
              </a:xfrm>
              <a:prstGeom prst="flowChartDecision">
                <a:avLst/>
              </a:prstGeom>
              <a:gradFill>
                <a:gsLst>
                  <a:gs pos="100000">
                    <a:schemeClr val="bg1">
                      <a:lumMod val="50000"/>
                    </a:schemeClr>
                  </a:gs>
                  <a:gs pos="100000">
                    <a:schemeClr val="accent1">
                      <a:tint val="50000"/>
                      <a:shade val="100000"/>
                      <a:satMod val="350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dirty="0"/>
                  <a:t>?</a:t>
                </a:r>
                <a:r>
                  <a:rPr lang="en-US" dirty="0"/>
                  <a:t> </a:t>
                </a:r>
              </a:p>
            </p:txBody>
          </p:sp>
          <p:sp>
            <p:nvSpPr>
              <p:cNvPr id="23" name="Flowchart: Decision 22"/>
              <p:cNvSpPr/>
              <p:nvPr/>
            </p:nvSpPr>
            <p:spPr>
              <a:xfrm>
                <a:off x="1246909" y="4330273"/>
                <a:ext cx="1177751" cy="1082762"/>
              </a:xfrm>
              <a:prstGeom prst="flowChartDecision">
                <a:avLst/>
              </a:prstGeom>
              <a:gradFill>
                <a:gsLst>
                  <a:gs pos="100000">
                    <a:schemeClr val="bg1">
                      <a:lumMod val="50000"/>
                    </a:schemeClr>
                  </a:gs>
                  <a:gs pos="100000">
                    <a:schemeClr val="accent1">
                      <a:tint val="50000"/>
                      <a:shade val="100000"/>
                      <a:satMod val="350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dirty="0"/>
                  <a:t>?</a:t>
                </a:r>
              </a:p>
            </p:txBody>
          </p:sp>
          <p:sp>
            <p:nvSpPr>
              <p:cNvPr id="24" name="Flowchart: Decision 23"/>
              <p:cNvSpPr/>
              <p:nvPr/>
            </p:nvSpPr>
            <p:spPr>
              <a:xfrm>
                <a:off x="1246909" y="5568623"/>
                <a:ext cx="1177751" cy="1103401"/>
              </a:xfrm>
              <a:prstGeom prst="flowChartDecision">
                <a:avLst/>
              </a:prstGeom>
              <a:gradFill>
                <a:gsLst>
                  <a:gs pos="100000">
                    <a:schemeClr val="bg1">
                      <a:lumMod val="50000"/>
                    </a:schemeClr>
                  </a:gs>
                  <a:gs pos="100000">
                    <a:schemeClr val="accent1">
                      <a:tint val="50000"/>
                      <a:shade val="100000"/>
                      <a:satMod val="350000"/>
                    </a:schemeClr>
                  </a:gs>
                </a:gsLst>
              </a:gra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dirty="0"/>
                  <a:t>?</a:t>
                </a:r>
              </a:p>
            </p:txBody>
          </p:sp>
        </p:grpSp>
      </p:grpSp>
    </p:spTree>
    <p:extLst>
      <p:ext uri="{BB962C8B-B14F-4D97-AF65-F5344CB8AC3E}">
        <p14:creationId xmlns:p14="http://schemas.microsoft.com/office/powerpoint/2010/main" val="34025740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8"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Factors Affecting Non-Response Rates</a:t>
            </a:r>
          </a:p>
        </p:txBody>
      </p:sp>
      <p:sp>
        <p:nvSpPr>
          <p:cNvPr id="3" name="Content Placeholder 7"/>
          <p:cNvSpPr txBox="1">
            <a:spLocks/>
          </p:cNvSpPr>
          <p:nvPr/>
        </p:nvSpPr>
        <p:spPr bwMode="auto">
          <a:xfrm>
            <a:off x="280988" y="1173163"/>
            <a:ext cx="842010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457200" eaLnBrk="1" hangingPunct="1">
              <a:spcBef>
                <a:spcPts val="1200"/>
              </a:spcBef>
              <a:spcAft>
                <a:spcPts val="600"/>
              </a:spcAft>
              <a:buClr>
                <a:srgbClr val="597A69"/>
              </a:buClr>
              <a:buSzPct val="120000"/>
              <a:buFont typeface="Arial" pitchFamily="34" charset="0"/>
              <a:buChar char="•"/>
              <a:defRPr/>
            </a:pPr>
            <a:r>
              <a:rPr lang="en-US" sz="2800" dirty="0" smtClean="0">
                <a:latin typeface="+mn-lt"/>
              </a:rPr>
              <a:t>Trust of sponsoring government agency/agencies</a:t>
            </a:r>
          </a:p>
          <a:p>
            <a:pPr marL="457200" lvl="1" indent="-457200" eaLnBrk="1" hangingPunct="1">
              <a:spcBef>
                <a:spcPts val="1200"/>
              </a:spcBef>
              <a:spcAft>
                <a:spcPts val="600"/>
              </a:spcAft>
              <a:buClr>
                <a:srgbClr val="597A69"/>
              </a:buClr>
              <a:buSzPct val="120000"/>
              <a:buFont typeface="Arial" pitchFamily="34" charset="0"/>
              <a:buChar char="•"/>
              <a:defRPr/>
            </a:pPr>
            <a:r>
              <a:rPr lang="en-US" sz="2800" dirty="0" smtClean="0">
                <a:latin typeface="+mn-lt"/>
              </a:rPr>
              <a:t>Ability to reach household representative(s)</a:t>
            </a:r>
          </a:p>
          <a:p>
            <a:pPr marL="457200" lvl="1" indent="-457200" eaLnBrk="1" hangingPunct="1">
              <a:spcBef>
                <a:spcPts val="1200"/>
              </a:spcBef>
              <a:spcAft>
                <a:spcPts val="600"/>
              </a:spcAft>
              <a:buClr>
                <a:srgbClr val="597A69"/>
              </a:buClr>
              <a:buSzPct val="120000"/>
              <a:buFont typeface="Arial" pitchFamily="34" charset="0"/>
              <a:buChar char="•"/>
              <a:defRPr/>
            </a:pPr>
            <a:r>
              <a:rPr lang="en-US" sz="2800" dirty="0" smtClean="0">
                <a:latin typeface="+mn-lt"/>
              </a:rPr>
              <a:t>Perceived importance of survey</a:t>
            </a:r>
          </a:p>
          <a:p>
            <a:pPr marL="457200" lvl="1" indent="-457200" eaLnBrk="1" hangingPunct="1">
              <a:spcBef>
                <a:spcPts val="1200"/>
              </a:spcBef>
              <a:spcAft>
                <a:spcPts val="600"/>
              </a:spcAft>
              <a:buClr>
                <a:srgbClr val="597A69"/>
              </a:buClr>
              <a:buSzPct val="120000"/>
              <a:buFont typeface="Arial" pitchFamily="34" charset="0"/>
              <a:buChar char="•"/>
              <a:defRPr/>
            </a:pPr>
            <a:r>
              <a:rPr lang="en-US" sz="2800" dirty="0" smtClean="0">
                <a:latin typeface="+mn-lt"/>
              </a:rPr>
              <a:t>Burden of reporting</a:t>
            </a:r>
          </a:p>
          <a:p>
            <a:pPr marL="457200" lvl="1" indent="-457200" eaLnBrk="1" hangingPunct="1">
              <a:spcBef>
                <a:spcPts val="1200"/>
              </a:spcBef>
              <a:spcAft>
                <a:spcPts val="600"/>
              </a:spcAft>
              <a:buClr>
                <a:srgbClr val="597A69"/>
              </a:buClr>
              <a:buSzPct val="120000"/>
              <a:buFont typeface="Arial" pitchFamily="34" charset="0"/>
              <a:buChar char="•"/>
              <a:defRPr/>
            </a:pPr>
            <a:r>
              <a:rPr lang="en-US" sz="2800" dirty="0" smtClean="0">
                <a:latin typeface="+mn-lt"/>
              </a:rPr>
              <a:t>Household composition</a:t>
            </a:r>
          </a:p>
          <a:p>
            <a:pPr marL="457200" lvl="1" indent="-457200" eaLnBrk="1" hangingPunct="1">
              <a:spcBef>
                <a:spcPts val="1200"/>
              </a:spcBef>
              <a:spcAft>
                <a:spcPts val="600"/>
              </a:spcAft>
              <a:buClr>
                <a:srgbClr val="597A69"/>
              </a:buClr>
              <a:buSzPct val="120000"/>
              <a:buFont typeface="Arial" pitchFamily="34" charset="0"/>
              <a:buChar char="•"/>
              <a:defRPr/>
            </a:pPr>
            <a:r>
              <a:rPr lang="en-US" sz="2800" dirty="0" smtClean="0">
                <a:latin typeface="+mn-lt"/>
              </a:rPr>
              <a:t>Travel day specifics (e.g., day of week, planned activities)</a:t>
            </a:r>
          </a:p>
          <a:p>
            <a:pPr marL="457200" lvl="1" indent="-457200" eaLnBrk="1" hangingPunct="1">
              <a:spcBef>
                <a:spcPts val="1200"/>
              </a:spcBef>
              <a:spcAft>
                <a:spcPts val="600"/>
              </a:spcAft>
              <a:buClr>
                <a:srgbClr val="597A69"/>
              </a:buClr>
              <a:buSzPct val="120000"/>
              <a:buFont typeface="Arial" pitchFamily="34" charset="0"/>
              <a:buChar char="•"/>
              <a:defRPr/>
            </a:pPr>
            <a:r>
              <a:rPr lang="en-US" sz="2800" dirty="0" smtClean="0">
                <a:latin typeface="+mn-lt"/>
              </a:rPr>
              <a:t>Busyness?</a:t>
            </a:r>
          </a:p>
          <a:p>
            <a:pPr marL="457200" lvl="1" indent="-457200" eaLnBrk="1" hangingPunct="1">
              <a:spcBef>
                <a:spcPts val="1200"/>
              </a:spcBef>
              <a:spcAft>
                <a:spcPts val="600"/>
              </a:spcAft>
              <a:buClr>
                <a:srgbClr val="597A69"/>
              </a:buClr>
              <a:buSzPct val="120000"/>
              <a:buFont typeface="Arial" pitchFamily="34" charset="0"/>
              <a:buChar char="•"/>
              <a:defRPr/>
            </a:pPr>
            <a:endParaRPr lang="en-US" sz="2800" dirty="0" smtClean="0">
              <a:latin typeface="+mn-lt"/>
            </a:endParaRPr>
          </a:p>
          <a:p>
            <a:pPr marL="342900" lvl="1" indent="-342900" eaLnBrk="1" hangingPunct="1">
              <a:spcBef>
                <a:spcPts val="1200"/>
              </a:spcBef>
              <a:spcAft>
                <a:spcPts val="600"/>
              </a:spcAft>
              <a:buClr>
                <a:srgbClr val="597A69"/>
              </a:buClr>
              <a:buSzPct val="120000"/>
              <a:buFont typeface="Arial" pitchFamily="34" charset="0"/>
              <a:buChar char="•"/>
              <a:defRPr/>
            </a:pPr>
            <a:endParaRPr lang="en-US" sz="1600" dirty="0" smtClean="0">
              <a:latin typeface="+mn-lt"/>
            </a:endParaRPr>
          </a:p>
        </p:txBody>
      </p:sp>
    </p:spTree>
    <p:extLst>
      <p:ext uri="{BB962C8B-B14F-4D97-AF65-F5344CB8AC3E}">
        <p14:creationId xmlns:p14="http://schemas.microsoft.com/office/powerpoint/2010/main" val="920402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8"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What is Busyness?</a:t>
            </a:r>
            <a:endParaRPr lang="en-US" sz="2400" dirty="0" smtClean="0">
              <a:latin typeface="+mn-lt"/>
              <a:cs typeface="Arial" charset="0"/>
            </a:endParaRPr>
          </a:p>
        </p:txBody>
      </p:sp>
      <p:sp>
        <p:nvSpPr>
          <p:cNvPr id="3" name="Content Placeholder 7"/>
          <p:cNvSpPr txBox="1">
            <a:spLocks/>
          </p:cNvSpPr>
          <p:nvPr/>
        </p:nvSpPr>
        <p:spPr bwMode="auto">
          <a:xfrm>
            <a:off x="280988" y="1066286"/>
            <a:ext cx="842010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eaLnBrk="1" hangingPunct="1">
              <a:spcBef>
                <a:spcPts val="0"/>
              </a:spcBef>
              <a:spcAft>
                <a:spcPts val="0"/>
              </a:spcAft>
              <a:buClr>
                <a:srgbClr val="597A69"/>
              </a:buClr>
              <a:buSzPct val="120000"/>
              <a:buFont typeface="Arial" pitchFamily="34" charset="0"/>
              <a:buChar char="•"/>
              <a:defRPr/>
            </a:pPr>
            <a:r>
              <a:rPr lang="en-US" sz="2600" dirty="0" smtClean="0">
                <a:latin typeface="+mn-lt"/>
              </a:rPr>
              <a:t>Is actual or perceived influencers that obstruct a household from reporting on their travel day</a:t>
            </a:r>
          </a:p>
          <a:p>
            <a:pPr marL="342900" lvl="1" indent="-342900" eaLnBrk="1" hangingPunct="1">
              <a:spcBef>
                <a:spcPts val="0"/>
              </a:spcBef>
              <a:spcAft>
                <a:spcPts val="0"/>
              </a:spcAft>
              <a:buClr>
                <a:srgbClr val="597A69"/>
              </a:buClr>
              <a:buSzPct val="120000"/>
              <a:buFont typeface="Arial" pitchFamily="34" charset="0"/>
              <a:buChar char="•"/>
              <a:defRPr/>
            </a:pPr>
            <a:endParaRPr lang="en-US" sz="26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600" dirty="0" smtClean="0">
                <a:latin typeface="+mn-lt"/>
              </a:rPr>
              <a:t>Influencers could include, but not be limited to:</a:t>
            </a:r>
          </a:p>
          <a:p>
            <a:pPr marL="742950" lvl="2" indent="-342900" eaLnBrk="1" hangingPunct="1">
              <a:spcBef>
                <a:spcPts val="0"/>
              </a:spcBef>
              <a:spcAft>
                <a:spcPts val="0"/>
              </a:spcAft>
              <a:buClr>
                <a:srgbClr val="597A69"/>
              </a:buClr>
              <a:buSzPct val="120000"/>
              <a:buFont typeface="Wingdings" pitchFamily="2" charset="2"/>
              <a:buChar char="ü"/>
              <a:defRPr/>
            </a:pPr>
            <a:r>
              <a:rPr lang="en-US" dirty="0">
                <a:latin typeface="+mn-lt"/>
              </a:rPr>
              <a:t>Hours worked</a:t>
            </a:r>
          </a:p>
          <a:p>
            <a:pPr marL="742950" lvl="2" indent="-342900" eaLnBrk="1" hangingPunct="1">
              <a:spcBef>
                <a:spcPts val="0"/>
              </a:spcBef>
              <a:spcAft>
                <a:spcPts val="0"/>
              </a:spcAft>
              <a:buClr>
                <a:srgbClr val="597A69"/>
              </a:buClr>
              <a:buSzPct val="120000"/>
              <a:buFont typeface="Wingdings" pitchFamily="2" charset="2"/>
              <a:buChar char="ü"/>
              <a:defRPr/>
            </a:pPr>
            <a:r>
              <a:rPr lang="en-US" dirty="0" smtClean="0">
                <a:latin typeface="+mn-lt"/>
              </a:rPr>
              <a:t>Types of activities</a:t>
            </a:r>
            <a:endParaRPr lang="en-US" dirty="0">
              <a:latin typeface="+mn-lt"/>
            </a:endParaRPr>
          </a:p>
          <a:p>
            <a:pPr marL="742950" lvl="2" indent="-342900" eaLnBrk="1" hangingPunct="1">
              <a:spcBef>
                <a:spcPts val="0"/>
              </a:spcBef>
              <a:spcAft>
                <a:spcPts val="0"/>
              </a:spcAft>
              <a:buClr>
                <a:srgbClr val="597A69"/>
              </a:buClr>
              <a:buSzPct val="120000"/>
              <a:buFont typeface="Wingdings" pitchFamily="2" charset="2"/>
              <a:buChar char="ü"/>
              <a:defRPr/>
            </a:pPr>
            <a:r>
              <a:rPr lang="en-US" dirty="0">
                <a:latin typeface="+mn-lt"/>
              </a:rPr>
              <a:t>Household composition</a:t>
            </a:r>
          </a:p>
          <a:p>
            <a:pPr marL="742950" lvl="2" indent="-342900" eaLnBrk="1" hangingPunct="1">
              <a:spcBef>
                <a:spcPts val="0"/>
              </a:spcBef>
              <a:spcAft>
                <a:spcPts val="0"/>
              </a:spcAft>
              <a:buClr>
                <a:srgbClr val="597A69"/>
              </a:buClr>
              <a:buSzPct val="120000"/>
              <a:buFont typeface="Wingdings" pitchFamily="2" charset="2"/>
              <a:buChar char="ü"/>
              <a:defRPr/>
            </a:pPr>
            <a:r>
              <a:rPr lang="en-US" dirty="0">
                <a:latin typeface="+mn-lt"/>
              </a:rPr>
              <a:t>Home ownership</a:t>
            </a:r>
          </a:p>
          <a:p>
            <a:pPr marL="742950" lvl="2" indent="-342900" eaLnBrk="1" hangingPunct="1">
              <a:spcBef>
                <a:spcPts val="0"/>
              </a:spcBef>
              <a:spcAft>
                <a:spcPts val="0"/>
              </a:spcAft>
              <a:buClr>
                <a:srgbClr val="597A69"/>
              </a:buClr>
              <a:buSzPct val="120000"/>
              <a:buFont typeface="Wingdings" pitchFamily="2" charset="2"/>
              <a:buChar char="ü"/>
              <a:defRPr/>
            </a:pPr>
            <a:r>
              <a:rPr lang="en-US" dirty="0" smtClean="0">
                <a:latin typeface="+mn-lt"/>
              </a:rPr>
              <a:t>Presence </a:t>
            </a:r>
            <a:r>
              <a:rPr lang="en-US" dirty="0">
                <a:latin typeface="+mn-lt"/>
              </a:rPr>
              <a:t>of children</a:t>
            </a:r>
          </a:p>
          <a:p>
            <a:pPr marL="742950" lvl="2" indent="-342900" eaLnBrk="1" hangingPunct="1">
              <a:spcBef>
                <a:spcPts val="0"/>
              </a:spcBef>
              <a:spcAft>
                <a:spcPts val="0"/>
              </a:spcAft>
              <a:buClr>
                <a:srgbClr val="597A69"/>
              </a:buClr>
              <a:buSzPct val="120000"/>
              <a:buFont typeface="Wingdings" pitchFamily="2" charset="2"/>
              <a:buChar char="ü"/>
              <a:defRPr/>
            </a:pPr>
            <a:r>
              <a:rPr lang="en-US" dirty="0">
                <a:latin typeface="+mn-lt"/>
              </a:rPr>
              <a:t>Employment status</a:t>
            </a:r>
          </a:p>
          <a:p>
            <a:pPr marL="742950" lvl="2" indent="-342900" eaLnBrk="1" hangingPunct="1">
              <a:spcBef>
                <a:spcPts val="0"/>
              </a:spcBef>
              <a:spcAft>
                <a:spcPts val="0"/>
              </a:spcAft>
              <a:buClr>
                <a:srgbClr val="597A69"/>
              </a:buClr>
              <a:buSzPct val="120000"/>
              <a:buFont typeface="Wingdings" pitchFamily="2" charset="2"/>
              <a:buChar char="ü"/>
              <a:defRPr/>
            </a:pPr>
            <a:r>
              <a:rPr lang="en-US" dirty="0">
                <a:latin typeface="+mn-lt"/>
              </a:rPr>
              <a:t>Occupation </a:t>
            </a:r>
            <a:r>
              <a:rPr lang="en-US" dirty="0" smtClean="0">
                <a:latin typeface="+mn-lt"/>
              </a:rPr>
              <a:t>status</a:t>
            </a:r>
          </a:p>
          <a:p>
            <a:pPr marL="742950" lvl="2" indent="-342900" eaLnBrk="1" hangingPunct="1">
              <a:spcBef>
                <a:spcPts val="0"/>
              </a:spcBef>
              <a:spcAft>
                <a:spcPts val="0"/>
              </a:spcAft>
              <a:buClr>
                <a:srgbClr val="597A69"/>
              </a:buClr>
              <a:buSzPct val="120000"/>
              <a:buFont typeface="Arial" pitchFamily="34" charset="0"/>
              <a:buChar char="•"/>
              <a:defRPr/>
            </a:pPr>
            <a:endParaRPr lang="en-US" dirty="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600" dirty="0" smtClean="0">
                <a:latin typeface="+mn-lt"/>
              </a:rPr>
              <a:t>Filling out diaries is </a:t>
            </a:r>
            <a:r>
              <a:rPr lang="en-US" sz="2600" b="1" dirty="0" smtClean="0">
                <a:latin typeface="+mn-lt"/>
              </a:rPr>
              <a:t>not</a:t>
            </a:r>
            <a:r>
              <a:rPr lang="en-US" sz="2600" dirty="0" smtClean="0">
                <a:latin typeface="+mn-lt"/>
              </a:rPr>
              <a:t> </a:t>
            </a:r>
            <a:r>
              <a:rPr lang="en-US" sz="2600" dirty="0">
                <a:latin typeface="+mn-lt"/>
              </a:rPr>
              <a:t>an </a:t>
            </a:r>
            <a:r>
              <a:rPr lang="en-US" sz="2600" dirty="0" smtClean="0">
                <a:latin typeface="+mn-lt"/>
              </a:rPr>
              <a:t>“essential task” </a:t>
            </a:r>
            <a:r>
              <a:rPr lang="en-US" sz="2600" dirty="0">
                <a:latin typeface="+mn-lt"/>
              </a:rPr>
              <a:t>for a </a:t>
            </a:r>
            <a:r>
              <a:rPr lang="en-US" sz="2600" dirty="0" smtClean="0">
                <a:latin typeface="+mn-lt"/>
              </a:rPr>
              <a:t>household, if busyness is perceived, little to no recourse</a:t>
            </a:r>
            <a:endParaRPr lang="en-US" sz="2600" dirty="0">
              <a:latin typeface="+mn-lt"/>
            </a:endParaRPr>
          </a:p>
          <a:p>
            <a:pPr marL="400050" lvl="2" indent="0" eaLnBrk="1" hangingPunct="1">
              <a:spcBef>
                <a:spcPts val="0"/>
              </a:spcBef>
              <a:spcAft>
                <a:spcPts val="0"/>
              </a:spcAft>
              <a:buClr>
                <a:srgbClr val="597A69"/>
              </a:buClr>
              <a:buSzPct val="120000"/>
              <a:buNone/>
              <a:defRPr/>
            </a:pPr>
            <a:endParaRPr lang="en-US" dirty="0"/>
          </a:p>
          <a:p>
            <a:pPr marL="742950" lvl="2" indent="-342900" eaLnBrk="1" hangingPunct="1">
              <a:spcBef>
                <a:spcPts val="0"/>
              </a:spcBef>
              <a:spcAft>
                <a:spcPts val="0"/>
              </a:spcAft>
              <a:buClr>
                <a:srgbClr val="597A69"/>
              </a:buClr>
              <a:buSzPct val="120000"/>
              <a:buFont typeface="Arial" pitchFamily="34" charset="0"/>
              <a:buChar char="•"/>
              <a:defRPr/>
            </a:pPr>
            <a:endParaRPr sz="3200" dirty="0"/>
          </a:p>
        </p:txBody>
      </p:sp>
    </p:spTree>
    <p:extLst>
      <p:ext uri="{BB962C8B-B14F-4D97-AF65-F5344CB8AC3E}">
        <p14:creationId xmlns:p14="http://schemas.microsoft.com/office/powerpoint/2010/main" val="2199058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p:cNvSpPr txBox="1">
            <a:spLocks/>
          </p:cNvSpPr>
          <p:nvPr/>
        </p:nvSpPr>
        <p:spPr bwMode="auto">
          <a:xfrm>
            <a:off x="96838" y="28575"/>
            <a:ext cx="8193087" cy="92233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defTabSz="457200" rtl="0" eaLnBrk="0" fontAlgn="base" hangingPunct="0">
              <a:spcBef>
                <a:spcPct val="0"/>
              </a:spcBef>
              <a:spcAft>
                <a:spcPct val="0"/>
              </a:spcAft>
              <a:defRPr sz="3600" kern="1200">
                <a:solidFill>
                  <a:schemeClr val="bg1"/>
                </a:solidFill>
                <a:latin typeface="Arial"/>
                <a:ea typeface="+mj-ea"/>
                <a:cs typeface="Arial"/>
              </a:defRPr>
            </a:lvl1pPr>
            <a:lvl2pPr algn="l" defTabSz="457200" rtl="0" eaLnBrk="0" fontAlgn="base" hangingPunct="0">
              <a:spcBef>
                <a:spcPct val="0"/>
              </a:spcBef>
              <a:spcAft>
                <a:spcPct val="0"/>
              </a:spcAft>
              <a:defRPr sz="3600">
                <a:solidFill>
                  <a:schemeClr val="bg1"/>
                </a:solidFill>
                <a:latin typeface="Arial" charset="0"/>
                <a:cs typeface="Arial" charset="0"/>
              </a:defRPr>
            </a:lvl2pPr>
            <a:lvl3pPr algn="l" defTabSz="457200" rtl="0" eaLnBrk="0" fontAlgn="base" hangingPunct="0">
              <a:spcBef>
                <a:spcPct val="0"/>
              </a:spcBef>
              <a:spcAft>
                <a:spcPct val="0"/>
              </a:spcAft>
              <a:defRPr sz="3600">
                <a:solidFill>
                  <a:schemeClr val="bg1"/>
                </a:solidFill>
                <a:latin typeface="Arial" charset="0"/>
                <a:cs typeface="Arial" charset="0"/>
              </a:defRPr>
            </a:lvl3pPr>
            <a:lvl4pPr algn="l" defTabSz="457200" rtl="0" eaLnBrk="0" fontAlgn="base" hangingPunct="0">
              <a:spcBef>
                <a:spcPct val="0"/>
              </a:spcBef>
              <a:spcAft>
                <a:spcPct val="0"/>
              </a:spcAft>
              <a:defRPr sz="3600">
                <a:solidFill>
                  <a:schemeClr val="bg1"/>
                </a:solidFill>
                <a:latin typeface="Arial" charset="0"/>
                <a:cs typeface="Arial" charset="0"/>
              </a:defRPr>
            </a:lvl4pPr>
            <a:lvl5pPr algn="l" defTabSz="457200" rtl="0" eaLnBrk="0" fontAlgn="base" hangingPunct="0">
              <a:spcBef>
                <a:spcPct val="0"/>
              </a:spcBef>
              <a:spcAft>
                <a:spcPct val="0"/>
              </a:spcAft>
              <a:defRPr sz="3600">
                <a:solidFill>
                  <a:schemeClr val="bg1"/>
                </a:solidFill>
                <a:latin typeface="Arial" charset="0"/>
                <a:cs typeface="Arial" charset="0"/>
              </a:defRPr>
            </a:lvl5pPr>
            <a:lvl6pPr marL="457200" algn="l" defTabSz="457200" rtl="0" fontAlgn="base">
              <a:spcBef>
                <a:spcPct val="0"/>
              </a:spcBef>
              <a:spcAft>
                <a:spcPct val="0"/>
              </a:spcAft>
              <a:defRPr sz="3600">
                <a:solidFill>
                  <a:schemeClr val="bg1"/>
                </a:solidFill>
                <a:latin typeface="Arial" charset="0"/>
                <a:cs typeface="Arial" charset="0"/>
              </a:defRPr>
            </a:lvl6pPr>
            <a:lvl7pPr marL="914400" algn="l" defTabSz="457200" rtl="0" fontAlgn="base">
              <a:spcBef>
                <a:spcPct val="0"/>
              </a:spcBef>
              <a:spcAft>
                <a:spcPct val="0"/>
              </a:spcAft>
              <a:defRPr sz="3600">
                <a:solidFill>
                  <a:schemeClr val="bg1"/>
                </a:solidFill>
                <a:latin typeface="Arial" charset="0"/>
                <a:cs typeface="Arial" charset="0"/>
              </a:defRPr>
            </a:lvl7pPr>
            <a:lvl8pPr marL="1371600" algn="l" defTabSz="457200" rtl="0" fontAlgn="base">
              <a:spcBef>
                <a:spcPct val="0"/>
              </a:spcBef>
              <a:spcAft>
                <a:spcPct val="0"/>
              </a:spcAft>
              <a:defRPr sz="3600">
                <a:solidFill>
                  <a:schemeClr val="bg1"/>
                </a:solidFill>
                <a:latin typeface="Arial" charset="0"/>
                <a:cs typeface="Arial" charset="0"/>
              </a:defRPr>
            </a:lvl8pPr>
            <a:lvl9pPr marL="1828800" algn="l" defTabSz="457200" rtl="0" fontAlgn="base">
              <a:spcBef>
                <a:spcPct val="0"/>
              </a:spcBef>
              <a:spcAft>
                <a:spcPct val="0"/>
              </a:spcAft>
              <a:defRPr sz="3600">
                <a:solidFill>
                  <a:schemeClr val="bg1"/>
                </a:solidFill>
                <a:latin typeface="Arial" charset="0"/>
                <a:cs typeface="Arial" charset="0"/>
              </a:defRPr>
            </a:lvl9pPr>
          </a:lstStyle>
          <a:p>
            <a:pPr eaLnBrk="1" hangingPunct="1">
              <a:defRPr/>
            </a:pPr>
            <a:r>
              <a:rPr lang="en-US" dirty="0" smtClean="0">
                <a:latin typeface="+mn-lt"/>
                <a:cs typeface="Arial" charset="0"/>
              </a:rPr>
              <a:t>Importance of Understanding Busyness</a:t>
            </a:r>
            <a:endParaRPr lang="en-US" sz="2400" dirty="0" smtClean="0">
              <a:latin typeface="+mn-lt"/>
              <a:cs typeface="Arial" charset="0"/>
            </a:endParaRPr>
          </a:p>
        </p:txBody>
      </p:sp>
      <p:sp>
        <p:nvSpPr>
          <p:cNvPr id="3" name="Content Placeholder 7"/>
          <p:cNvSpPr txBox="1">
            <a:spLocks/>
          </p:cNvSpPr>
          <p:nvPr/>
        </p:nvSpPr>
        <p:spPr bwMode="auto">
          <a:xfrm>
            <a:off x="280988" y="1173163"/>
            <a:ext cx="842010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eaLnBrk="1" hangingPunct="1">
              <a:spcBef>
                <a:spcPts val="0"/>
              </a:spcBef>
              <a:spcAft>
                <a:spcPts val="0"/>
              </a:spcAft>
              <a:buClr>
                <a:srgbClr val="597A69"/>
              </a:buClr>
              <a:buSzPct val="120000"/>
              <a:buFont typeface="Arial" pitchFamily="34" charset="0"/>
              <a:buChar char="•"/>
              <a:defRPr/>
            </a:pPr>
            <a:r>
              <a:rPr lang="en-US" sz="2600" dirty="0" smtClean="0">
                <a:latin typeface="+mn-lt"/>
              </a:rPr>
              <a:t>Helps </a:t>
            </a:r>
            <a:r>
              <a:rPr lang="en-US" sz="2600" dirty="0">
                <a:latin typeface="+mn-lt"/>
              </a:rPr>
              <a:t>transportation </a:t>
            </a:r>
            <a:r>
              <a:rPr lang="en-US" sz="2600" dirty="0" smtClean="0">
                <a:latin typeface="+mn-lt"/>
              </a:rPr>
              <a:t>researchers: </a:t>
            </a:r>
          </a:p>
          <a:p>
            <a:pPr marL="857250" lvl="2" indent="-457200" eaLnBrk="1" hangingPunct="1">
              <a:spcBef>
                <a:spcPts val="0"/>
              </a:spcBef>
              <a:spcAft>
                <a:spcPts val="0"/>
              </a:spcAft>
              <a:buClr>
                <a:srgbClr val="597A69"/>
              </a:buClr>
              <a:buSzPct val="120000"/>
              <a:buFont typeface="Wingdings" pitchFamily="2" charset="2"/>
              <a:buChar char="ü"/>
              <a:defRPr/>
            </a:pPr>
            <a:r>
              <a:rPr lang="en-US" dirty="0">
                <a:latin typeface="+mn-lt"/>
              </a:rPr>
              <a:t>D</a:t>
            </a:r>
            <a:r>
              <a:rPr lang="en-US" dirty="0" smtClean="0">
                <a:latin typeface="+mn-lt"/>
              </a:rPr>
              <a:t>etermine </a:t>
            </a:r>
            <a:r>
              <a:rPr lang="en-US" dirty="0">
                <a:latin typeface="+mn-lt"/>
              </a:rPr>
              <a:t>the most effective corrective measures in order to improve study </a:t>
            </a:r>
            <a:r>
              <a:rPr lang="en-US" dirty="0" smtClean="0">
                <a:latin typeface="+mn-lt"/>
              </a:rPr>
              <a:t>participation</a:t>
            </a:r>
          </a:p>
          <a:p>
            <a:pPr marL="857250" lvl="2" indent="-457200" eaLnBrk="1" hangingPunct="1">
              <a:spcBef>
                <a:spcPts val="0"/>
              </a:spcBef>
              <a:spcAft>
                <a:spcPts val="0"/>
              </a:spcAft>
              <a:buClr>
                <a:srgbClr val="597A69"/>
              </a:buClr>
              <a:buSzPct val="120000"/>
              <a:buFont typeface="Wingdings" pitchFamily="2" charset="2"/>
              <a:buChar char="ü"/>
              <a:defRPr/>
            </a:pPr>
            <a:r>
              <a:rPr lang="en-US" dirty="0" smtClean="0">
                <a:latin typeface="+mn-lt"/>
              </a:rPr>
              <a:t>Better predict trip characteristics of non-respondents</a:t>
            </a:r>
          </a:p>
          <a:p>
            <a:pPr marL="857250" lvl="2" indent="-457200" eaLnBrk="1" hangingPunct="1">
              <a:spcBef>
                <a:spcPts val="0"/>
              </a:spcBef>
              <a:spcAft>
                <a:spcPts val="0"/>
              </a:spcAft>
              <a:buClr>
                <a:srgbClr val="597A69"/>
              </a:buClr>
              <a:buSzPct val="120000"/>
              <a:buFont typeface="Wingdings" pitchFamily="2" charset="2"/>
              <a:buChar char="ü"/>
              <a:defRPr/>
            </a:pPr>
            <a:r>
              <a:rPr lang="en-US" dirty="0" smtClean="0">
                <a:latin typeface="+mn-lt"/>
              </a:rPr>
              <a:t>Evaluate possible correlation between busyness and quality of respondent-provided travel data</a:t>
            </a:r>
          </a:p>
          <a:p>
            <a:pPr marL="400050" lvl="2" indent="0" eaLnBrk="1" hangingPunct="1">
              <a:spcBef>
                <a:spcPts val="0"/>
              </a:spcBef>
              <a:spcAft>
                <a:spcPts val="0"/>
              </a:spcAft>
              <a:buClr>
                <a:srgbClr val="597A69"/>
              </a:buClr>
              <a:buSzPct val="120000"/>
              <a:buNone/>
              <a:defRPr/>
            </a:pPr>
            <a:endParaRPr lang="en-US" sz="2600" dirty="0" smtClean="0">
              <a:latin typeface="+mn-lt"/>
            </a:endParaRPr>
          </a:p>
          <a:p>
            <a:pPr marL="457200" lvl="1" indent="-457200" eaLnBrk="1" hangingPunct="1">
              <a:spcBef>
                <a:spcPts val="0"/>
              </a:spcBef>
              <a:spcAft>
                <a:spcPts val="0"/>
              </a:spcAft>
              <a:buClr>
                <a:srgbClr val="597A69"/>
              </a:buClr>
              <a:buSzPct val="120000"/>
              <a:buFont typeface="Arial" pitchFamily="34" charset="0"/>
              <a:buChar char="•"/>
              <a:defRPr/>
            </a:pPr>
            <a:r>
              <a:rPr lang="en-US" sz="2600" dirty="0" smtClean="0">
                <a:latin typeface="+mn-lt"/>
              </a:rPr>
              <a:t>Research Questions</a:t>
            </a:r>
          </a:p>
          <a:p>
            <a:pPr marL="857250" lvl="2" indent="-457200" eaLnBrk="1" hangingPunct="1">
              <a:spcBef>
                <a:spcPts val="0"/>
              </a:spcBef>
              <a:spcAft>
                <a:spcPts val="0"/>
              </a:spcAft>
              <a:buClr>
                <a:srgbClr val="597A69"/>
              </a:buClr>
              <a:buSzPct val="120000"/>
              <a:buFont typeface="Wingdings" pitchFamily="2" charset="2"/>
              <a:buChar char="ü"/>
              <a:defRPr/>
            </a:pPr>
            <a:r>
              <a:rPr lang="en-US" dirty="0" smtClean="0">
                <a:latin typeface="+mn-lt"/>
              </a:rPr>
              <a:t>How do households’ travel days differ? What are they doing to be so “busy”?</a:t>
            </a:r>
          </a:p>
          <a:p>
            <a:pPr marL="857250" lvl="2" indent="-457200" eaLnBrk="1" hangingPunct="1">
              <a:spcBef>
                <a:spcPts val="0"/>
              </a:spcBef>
              <a:spcAft>
                <a:spcPts val="0"/>
              </a:spcAft>
              <a:buClr>
                <a:srgbClr val="597A69"/>
              </a:buClr>
              <a:buSzPct val="120000"/>
              <a:buFont typeface="Wingdings" pitchFamily="2" charset="2"/>
              <a:buChar char="ü"/>
              <a:defRPr/>
            </a:pPr>
            <a:r>
              <a:rPr lang="en-US" dirty="0" smtClean="0">
                <a:latin typeface="+mn-lt"/>
              </a:rPr>
              <a:t>Who are these households? What do they look like?</a:t>
            </a:r>
          </a:p>
          <a:p>
            <a:pPr marL="857250" lvl="2" indent="-457200" eaLnBrk="1" hangingPunct="1">
              <a:spcBef>
                <a:spcPts val="0"/>
              </a:spcBef>
              <a:spcAft>
                <a:spcPts val="0"/>
              </a:spcAft>
              <a:buClr>
                <a:srgbClr val="597A69"/>
              </a:buClr>
              <a:buSzPct val="120000"/>
              <a:buFont typeface="Wingdings" pitchFamily="2" charset="2"/>
              <a:buChar char="ü"/>
              <a:defRPr/>
            </a:pPr>
            <a:r>
              <a:rPr lang="en-US" dirty="0" smtClean="0">
                <a:latin typeface="+mn-lt"/>
              </a:rPr>
              <a:t>What we know from who responded, can we predict what kind of travel we missed?</a:t>
            </a:r>
          </a:p>
          <a:p>
            <a:pPr marL="342900" lvl="1" indent="-342900" eaLnBrk="1" hangingPunct="1">
              <a:spcBef>
                <a:spcPts val="0"/>
              </a:spcBef>
              <a:spcAft>
                <a:spcPts val="0"/>
              </a:spcAft>
              <a:buClr>
                <a:srgbClr val="597A69"/>
              </a:buClr>
              <a:buSzPct val="120000"/>
              <a:buFont typeface="Arial" pitchFamily="34" charset="0"/>
              <a:buChar char="•"/>
              <a:defRPr/>
            </a:pPr>
            <a:endParaRPr lang="en-US" sz="2200" dirty="0"/>
          </a:p>
          <a:p>
            <a:pPr marL="0" lvl="1" indent="0" eaLnBrk="1" hangingPunct="1">
              <a:spcBef>
                <a:spcPts val="0"/>
              </a:spcBef>
              <a:spcAft>
                <a:spcPts val="0"/>
              </a:spcAft>
              <a:buClr>
                <a:srgbClr val="597A69"/>
              </a:buClr>
              <a:buSzPct val="120000"/>
              <a:buNone/>
              <a:defRPr/>
            </a:pPr>
            <a:endParaRPr lang="en-US" sz="2200" dirty="0" smtClean="0"/>
          </a:p>
          <a:p>
            <a:pPr marL="742950" lvl="2" indent="-342900" eaLnBrk="1" hangingPunct="1">
              <a:spcBef>
                <a:spcPts val="0"/>
              </a:spcBef>
              <a:spcAft>
                <a:spcPts val="0"/>
              </a:spcAft>
              <a:buClr>
                <a:srgbClr val="597A69"/>
              </a:buClr>
              <a:buSzPct val="120000"/>
              <a:buFont typeface="Arial" pitchFamily="34" charset="0"/>
              <a:buChar char="•"/>
              <a:defRPr/>
            </a:pPr>
            <a:endParaRPr lang="en-US" sz="3200" dirty="0" smtClean="0"/>
          </a:p>
          <a:p>
            <a:pPr marL="342900" lvl="1" indent="-342900" eaLnBrk="1" hangingPunct="1">
              <a:spcBef>
                <a:spcPts val="0"/>
              </a:spcBef>
              <a:spcAft>
                <a:spcPts val="0"/>
              </a:spcAft>
              <a:buClr>
                <a:srgbClr val="597A69"/>
              </a:buClr>
              <a:buSzPct val="120000"/>
              <a:buFont typeface="Arial" pitchFamily="34" charset="0"/>
              <a:buChar char="•"/>
              <a:defRPr/>
            </a:pPr>
            <a:endParaRPr sz="2800" dirty="0"/>
          </a:p>
        </p:txBody>
      </p:sp>
    </p:spTree>
    <p:extLst>
      <p:ext uri="{BB962C8B-B14F-4D97-AF65-F5344CB8AC3E}">
        <p14:creationId xmlns:p14="http://schemas.microsoft.com/office/powerpoint/2010/main" val="28541311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6"/>
          <p:cNvSpPr>
            <a:spLocks noGrp="1"/>
          </p:cNvSpPr>
          <p:nvPr>
            <p:ph type="title" idx="4294967295"/>
          </p:nvPr>
        </p:nvSpPr>
        <p:spPr/>
        <p:txBody>
          <a:bodyPr/>
          <a:lstStyle/>
          <a:p>
            <a:pPr eaLnBrk="1" hangingPunct="1">
              <a:defRPr/>
            </a:pPr>
            <a:r>
              <a:rPr lang="en-US" dirty="0" smtClean="0">
                <a:latin typeface="+mn-lt"/>
                <a:cs typeface="Arial" pitchFamily="34" charset="0"/>
              </a:rPr>
              <a:t>About the Data</a:t>
            </a:r>
          </a:p>
        </p:txBody>
      </p:sp>
      <p:sp>
        <p:nvSpPr>
          <p:cNvPr id="5" name="Content Placeholder 7"/>
          <p:cNvSpPr txBox="1">
            <a:spLocks/>
          </p:cNvSpPr>
          <p:nvPr/>
        </p:nvSpPr>
        <p:spPr bwMode="auto">
          <a:xfrm>
            <a:off x="128588" y="1189038"/>
            <a:ext cx="8880475"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eaLnBrk="1" hangingPunct="1">
              <a:spcBef>
                <a:spcPts val="0"/>
              </a:spcBef>
              <a:spcAft>
                <a:spcPts val="0"/>
              </a:spcAft>
              <a:buClr>
                <a:srgbClr val="597A69"/>
              </a:buClr>
              <a:buSzPct val="120000"/>
              <a:buFont typeface="Wingdings" pitchFamily="2" charset="2"/>
              <a:buNone/>
              <a:defRPr/>
            </a:pPr>
            <a:endParaRPr lang="en-US" sz="3200" dirty="0">
              <a:latin typeface="+mn-lt"/>
              <a:cs typeface="Arial" charset="0"/>
            </a:endParaRPr>
          </a:p>
        </p:txBody>
      </p:sp>
      <p:sp>
        <p:nvSpPr>
          <p:cNvPr id="6" name="Content Placeholder 7"/>
          <p:cNvSpPr txBox="1">
            <a:spLocks/>
          </p:cNvSpPr>
          <p:nvPr/>
        </p:nvSpPr>
        <p:spPr bwMode="auto">
          <a:xfrm>
            <a:off x="280988" y="1042535"/>
            <a:ext cx="8420100" cy="5534025"/>
          </a:xfrm>
          <a:prstGeom prst="rect">
            <a:avLst/>
          </a:prstGeom>
          <a:noFill/>
          <a:ln w="9525">
            <a:noFill/>
            <a:miter lim="800000"/>
            <a:headEnd/>
            <a:tailEnd/>
          </a:ln>
        </p:spPr>
        <p:txBody>
          <a:bodyPr/>
          <a:lstStyle>
            <a:lvl1pPr marL="342900" indent="-342900" algn="l" defTabSz="457200" rtl="0" eaLnBrk="0" fontAlgn="base" hangingPunct="0">
              <a:spcBef>
                <a:spcPts val="763"/>
              </a:spcBef>
              <a:spcAft>
                <a:spcPts val="800"/>
              </a:spcAft>
              <a:buClr>
                <a:srgbClr val="DA291C"/>
              </a:buClr>
              <a:buFont typeface="Wingdings" pitchFamily="2" charset="2"/>
              <a:buChar char="§"/>
              <a:defRPr sz="2400" kern="1200">
                <a:solidFill>
                  <a:schemeClr val="tx1"/>
                </a:solidFill>
                <a:latin typeface="Arial"/>
                <a:ea typeface="+mn-ea"/>
                <a:cs typeface="Arial"/>
              </a:defRPr>
            </a:lvl1pPr>
            <a:lvl2pPr marL="742950" indent="-285750" algn="l" defTabSz="457200" rtl="0" eaLnBrk="0" fontAlgn="base" hangingPunct="0">
              <a:spcBef>
                <a:spcPts val="763"/>
              </a:spcBef>
              <a:spcAft>
                <a:spcPts val="800"/>
              </a:spcAft>
              <a:buFont typeface="Arial" charset="0"/>
              <a:buChar char="–"/>
              <a:defRPr lang="en-US" sz="2000" kern="1200" dirty="0">
                <a:solidFill>
                  <a:schemeClr val="tx1"/>
                </a:solidFill>
                <a:latin typeface="Arial"/>
                <a:ea typeface="+mn-ea"/>
                <a:cs typeface="Arial"/>
              </a:defRPr>
            </a:lvl2pPr>
            <a:lvl3pPr marL="1143000" indent="-228600" algn="l" defTabSz="457200" rtl="0" eaLnBrk="0" fontAlgn="base" hangingPunct="0">
              <a:spcBef>
                <a:spcPts val="763"/>
              </a:spcBef>
              <a:spcAft>
                <a:spcPts val="800"/>
              </a:spcAft>
              <a:buFont typeface="Arial" charset="0"/>
              <a:buChar char="•"/>
              <a:defRPr sz="2400" kern="1200">
                <a:solidFill>
                  <a:schemeClr val="tx1"/>
                </a:solidFill>
                <a:latin typeface="Arial"/>
                <a:ea typeface="+mn-ea"/>
                <a:cs typeface="Arial"/>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Helvetica"/>
                <a:ea typeface="Helvetica"/>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lvl="1" indent="-342900" eaLnBrk="1" hangingPunct="1">
              <a:spcBef>
                <a:spcPts val="0"/>
              </a:spcBef>
              <a:spcAft>
                <a:spcPts val="0"/>
              </a:spcAft>
              <a:buClr>
                <a:srgbClr val="597A69"/>
              </a:buClr>
              <a:buSzPct val="120000"/>
              <a:buFont typeface="Arial" pitchFamily="34" charset="0"/>
              <a:buChar char="•"/>
              <a:defRPr/>
            </a:pPr>
            <a:r>
              <a:rPr lang="en-US" sz="2600" dirty="0" smtClean="0">
                <a:latin typeface="+mn-lt"/>
              </a:rPr>
              <a:t>Address-based sampling – three tiered stratification by region, household size, and number of vehicles</a:t>
            </a:r>
          </a:p>
          <a:p>
            <a:pPr marL="342900" lvl="1" indent="-342900" eaLnBrk="1" hangingPunct="1">
              <a:spcBef>
                <a:spcPts val="0"/>
              </a:spcBef>
              <a:spcAft>
                <a:spcPts val="0"/>
              </a:spcAft>
              <a:buClr>
                <a:srgbClr val="597A69"/>
              </a:buClr>
              <a:buSzPct val="120000"/>
              <a:buFont typeface="Arial" pitchFamily="34" charset="0"/>
              <a:buChar char="•"/>
              <a:defRPr/>
            </a:pPr>
            <a:endParaRPr lang="en-US" sz="2600" dirty="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600" dirty="0" smtClean="0">
                <a:latin typeface="+mn-lt"/>
              </a:rPr>
              <a:t>Multiple Methods</a:t>
            </a:r>
          </a:p>
          <a:p>
            <a:pPr marL="857250" lvl="2" indent="-457200" eaLnBrk="1" hangingPunct="1">
              <a:spcBef>
                <a:spcPts val="0"/>
              </a:spcBef>
              <a:spcAft>
                <a:spcPts val="0"/>
              </a:spcAft>
              <a:buClr>
                <a:srgbClr val="597A69"/>
              </a:buClr>
              <a:buSzPct val="120000"/>
              <a:buFont typeface="Wingdings" pitchFamily="2" charset="2"/>
              <a:buChar char="ü"/>
              <a:defRPr/>
            </a:pPr>
            <a:r>
              <a:rPr lang="en-US" dirty="0" smtClean="0">
                <a:latin typeface="+mn-lt"/>
              </a:rPr>
              <a:t>Recruitment – phone and web</a:t>
            </a:r>
          </a:p>
          <a:p>
            <a:pPr marL="857250" lvl="2" indent="-457200" eaLnBrk="1" hangingPunct="1">
              <a:spcBef>
                <a:spcPts val="0"/>
              </a:spcBef>
              <a:spcAft>
                <a:spcPts val="0"/>
              </a:spcAft>
              <a:buClr>
                <a:srgbClr val="597A69"/>
              </a:buClr>
              <a:buSzPct val="120000"/>
              <a:buFont typeface="Wingdings" pitchFamily="2" charset="2"/>
              <a:buChar char="ü"/>
              <a:defRPr/>
            </a:pPr>
            <a:r>
              <a:rPr lang="en-US" dirty="0" smtClean="0">
                <a:latin typeface="+mn-lt"/>
              </a:rPr>
              <a:t>Retrieval/Follow-up – phone, web, mail back</a:t>
            </a:r>
          </a:p>
          <a:p>
            <a:pPr marL="342900" lvl="1" indent="-342900" eaLnBrk="1" hangingPunct="1">
              <a:spcBef>
                <a:spcPts val="0"/>
              </a:spcBef>
              <a:spcAft>
                <a:spcPts val="0"/>
              </a:spcAft>
              <a:buClr>
                <a:srgbClr val="597A69"/>
              </a:buClr>
              <a:buSzPct val="120000"/>
              <a:buFont typeface="Arial" pitchFamily="34" charset="0"/>
              <a:buChar char="•"/>
              <a:defRPr/>
            </a:pPr>
            <a:endParaRPr lang="en-US" sz="26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600" dirty="0" smtClean="0">
                <a:latin typeface="+mn-lt"/>
              </a:rPr>
              <a:t>25,000+ households were recruited to participate in 24-hour travel diary (all persons 6 years of age or older)</a:t>
            </a:r>
          </a:p>
          <a:p>
            <a:pPr marL="742950" lvl="2" indent="-342900" eaLnBrk="1" hangingPunct="1">
              <a:spcBef>
                <a:spcPts val="0"/>
              </a:spcBef>
              <a:spcAft>
                <a:spcPts val="0"/>
              </a:spcAft>
              <a:buClr>
                <a:srgbClr val="597A69"/>
              </a:buClr>
              <a:buSzPct val="120000"/>
              <a:buFont typeface="Wingdings" pitchFamily="2" charset="2"/>
              <a:buChar char="ü"/>
              <a:defRPr/>
            </a:pPr>
            <a:r>
              <a:rPr lang="en-US" dirty="0" smtClean="0">
                <a:latin typeface="+mn-lt"/>
              </a:rPr>
              <a:t>A total of 20 activities were available to choose from</a:t>
            </a:r>
          </a:p>
          <a:p>
            <a:pPr marL="742950" lvl="2" indent="-342900" eaLnBrk="1" hangingPunct="1">
              <a:spcBef>
                <a:spcPts val="0"/>
              </a:spcBef>
              <a:spcAft>
                <a:spcPts val="0"/>
              </a:spcAft>
              <a:buClr>
                <a:srgbClr val="597A69"/>
              </a:buClr>
              <a:buSzPct val="120000"/>
              <a:buFont typeface="Wingdings" pitchFamily="2" charset="2"/>
              <a:buChar char="ü"/>
              <a:defRPr/>
            </a:pPr>
            <a:r>
              <a:rPr lang="en-US" dirty="0">
                <a:latin typeface="+mn-lt"/>
              </a:rPr>
              <a:t>14,000+ households returned travel </a:t>
            </a:r>
            <a:r>
              <a:rPr lang="en-US" dirty="0" smtClean="0">
                <a:latin typeface="+mn-lt"/>
              </a:rPr>
              <a:t>diaries</a:t>
            </a:r>
          </a:p>
          <a:p>
            <a:pPr marL="342900" lvl="1" indent="-342900" eaLnBrk="1" hangingPunct="1">
              <a:spcBef>
                <a:spcPts val="0"/>
              </a:spcBef>
              <a:spcAft>
                <a:spcPts val="0"/>
              </a:spcAft>
              <a:buClr>
                <a:srgbClr val="597A69"/>
              </a:buClr>
              <a:buSzPct val="120000"/>
              <a:buFont typeface="Arial" pitchFamily="34" charset="0"/>
              <a:buChar char="•"/>
              <a:defRPr/>
            </a:pPr>
            <a:endParaRPr lang="en-US" sz="26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r>
              <a:rPr lang="en-US" sz="2600" dirty="0">
                <a:latin typeface="+mn-lt"/>
              </a:rPr>
              <a:t>Households were </a:t>
            </a:r>
            <a:r>
              <a:rPr lang="en-US" sz="2600" dirty="0" smtClean="0">
                <a:latin typeface="+mn-lt"/>
              </a:rPr>
              <a:t>randomly assigned a weekday and distributed evenly throughout the week </a:t>
            </a:r>
            <a:endParaRPr lang="en-US" sz="2600" dirty="0">
              <a:latin typeface="+mn-lt"/>
            </a:endParaRPr>
          </a:p>
          <a:p>
            <a:pPr marL="0" lvl="1" indent="0" eaLnBrk="1" hangingPunct="1">
              <a:spcBef>
                <a:spcPts val="0"/>
              </a:spcBef>
              <a:spcAft>
                <a:spcPts val="0"/>
              </a:spcAft>
              <a:buClr>
                <a:srgbClr val="597A69"/>
              </a:buClr>
              <a:buSzPct val="120000"/>
              <a:buNone/>
              <a:defRPr/>
            </a:pPr>
            <a:endParaRPr lang="en-US" sz="2600" dirty="0" smtClean="0">
              <a:latin typeface="+mn-lt"/>
            </a:endParaRPr>
          </a:p>
          <a:p>
            <a:pPr marL="342900" lvl="1" indent="-342900" eaLnBrk="1" hangingPunct="1">
              <a:spcBef>
                <a:spcPts val="0"/>
              </a:spcBef>
              <a:spcAft>
                <a:spcPts val="0"/>
              </a:spcAft>
              <a:buClr>
                <a:srgbClr val="597A69"/>
              </a:buClr>
              <a:buSzPct val="120000"/>
              <a:buFont typeface="Arial" pitchFamily="34" charset="0"/>
              <a:buChar char="•"/>
              <a:defRPr/>
            </a:pPr>
            <a:endParaRPr lang="en-US" sz="2600" dirty="0" smtClean="0">
              <a:latin typeface="+mn-lt"/>
            </a:endParaRPr>
          </a:p>
        </p:txBody>
      </p:sp>
    </p:spTree>
    <p:extLst>
      <p:ext uri="{BB962C8B-B14F-4D97-AF65-F5344CB8AC3E}">
        <p14:creationId xmlns:p14="http://schemas.microsoft.com/office/powerpoint/2010/main" val="238812679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6"/>
          <p:cNvSpPr>
            <a:spLocks noGrp="1"/>
          </p:cNvSpPr>
          <p:nvPr>
            <p:ph type="title" idx="4294967295"/>
          </p:nvPr>
        </p:nvSpPr>
        <p:spPr/>
        <p:txBody>
          <a:bodyPr/>
          <a:lstStyle/>
          <a:p>
            <a:pPr eaLnBrk="1" hangingPunct="1">
              <a:defRPr/>
            </a:pPr>
            <a:r>
              <a:rPr lang="en-US" dirty="0" smtClean="0">
                <a:latin typeface="+mn-lt"/>
                <a:cs typeface="Arial" charset="0"/>
              </a:rPr>
              <a:t>What we did .  . </a:t>
            </a:r>
            <a:r>
              <a:rPr lang="en-US" dirty="0">
                <a:latin typeface="+mn-lt"/>
                <a:cs typeface="Arial" charset="0"/>
              </a:rPr>
              <a:t> </a:t>
            </a:r>
            <a:r>
              <a:rPr lang="en-US" dirty="0" smtClean="0">
                <a:latin typeface="+mn-lt"/>
                <a:cs typeface="Arial" charset="0"/>
              </a:rPr>
              <a:t>.</a:t>
            </a:r>
          </a:p>
        </p:txBody>
      </p:sp>
      <p:sp>
        <p:nvSpPr>
          <p:cNvPr id="18434" name="Content Placeholder 7"/>
          <p:cNvSpPr>
            <a:spLocks noGrp="1"/>
          </p:cNvSpPr>
          <p:nvPr>
            <p:ph idx="4294967295"/>
          </p:nvPr>
        </p:nvSpPr>
        <p:spPr>
          <a:xfrm>
            <a:off x="128588" y="1189038"/>
            <a:ext cx="8880475" cy="5534025"/>
          </a:xfrm>
        </p:spPr>
        <p:txBody>
          <a:bodyPr/>
          <a:lstStyle/>
          <a:p>
            <a:pPr marL="857250" lvl="2" indent="-457200" eaLnBrk="1" hangingPunct="1">
              <a:spcBef>
                <a:spcPts val="0"/>
              </a:spcBef>
              <a:spcAft>
                <a:spcPts val="0"/>
              </a:spcAft>
              <a:buClr>
                <a:srgbClr val="597A69"/>
              </a:buClr>
              <a:buSzPct val="120000"/>
              <a:defRPr/>
            </a:pPr>
            <a:r>
              <a:rPr lang="en-US" sz="2800" dirty="0">
                <a:latin typeface="+mn-lt"/>
              </a:rPr>
              <a:t>Analyze activities (from trip diary) to measure </a:t>
            </a:r>
            <a:r>
              <a:rPr lang="en-US" sz="2800" dirty="0" smtClean="0">
                <a:latin typeface="+mn-lt"/>
              </a:rPr>
              <a:t>busyness – </a:t>
            </a:r>
            <a:r>
              <a:rPr lang="en-US" sz="2800" i="1" dirty="0" smtClean="0">
                <a:latin typeface="+mn-lt"/>
              </a:rPr>
              <a:t>busyness classes</a:t>
            </a:r>
          </a:p>
          <a:p>
            <a:pPr marL="400050" lvl="2" indent="0" eaLnBrk="1" hangingPunct="1">
              <a:spcBef>
                <a:spcPts val="0"/>
              </a:spcBef>
              <a:spcAft>
                <a:spcPts val="0"/>
              </a:spcAft>
              <a:buClr>
                <a:srgbClr val="597A69"/>
              </a:buClr>
              <a:buSzPct val="120000"/>
              <a:buNone/>
              <a:defRPr/>
            </a:pPr>
            <a:endParaRPr lang="en-US" sz="2800" i="1" dirty="0">
              <a:latin typeface="+mn-lt"/>
            </a:endParaRPr>
          </a:p>
          <a:p>
            <a:pPr marL="857250" lvl="2" indent="-457200" eaLnBrk="1" hangingPunct="1">
              <a:spcBef>
                <a:spcPts val="0"/>
              </a:spcBef>
              <a:spcAft>
                <a:spcPts val="0"/>
              </a:spcAft>
              <a:buClr>
                <a:srgbClr val="597A69"/>
              </a:buClr>
              <a:buSzPct val="120000"/>
              <a:defRPr/>
            </a:pPr>
            <a:r>
              <a:rPr lang="en-US" sz="2800" dirty="0">
                <a:latin typeface="+mn-lt"/>
              </a:rPr>
              <a:t>Associate busyness with household </a:t>
            </a:r>
            <a:r>
              <a:rPr lang="en-US" sz="2800" dirty="0" smtClean="0">
                <a:latin typeface="+mn-lt"/>
              </a:rPr>
              <a:t>characteristics</a:t>
            </a:r>
          </a:p>
          <a:p>
            <a:pPr marL="857250" lvl="2" indent="-457200" eaLnBrk="1" hangingPunct="1">
              <a:spcBef>
                <a:spcPts val="0"/>
              </a:spcBef>
              <a:spcAft>
                <a:spcPts val="0"/>
              </a:spcAft>
              <a:buClr>
                <a:srgbClr val="597A69"/>
              </a:buClr>
              <a:buSzPct val="120000"/>
              <a:defRPr/>
            </a:pPr>
            <a:endParaRPr lang="en-US" sz="2800" dirty="0">
              <a:latin typeface="+mn-lt"/>
            </a:endParaRPr>
          </a:p>
          <a:p>
            <a:pPr marL="857250" lvl="2" indent="-457200" eaLnBrk="1" hangingPunct="1">
              <a:spcBef>
                <a:spcPts val="0"/>
              </a:spcBef>
              <a:spcAft>
                <a:spcPts val="0"/>
              </a:spcAft>
              <a:buClr>
                <a:srgbClr val="597A69"/>
              </a:buClr>
              <a:buSzPct val="120000"/>
              <a:defRPr/>
            </a:pPr>
            <a:r>
              <a:rPr lang="en-US" sz="2800" dirty="0" smtClean="0">
                <a:latin typeface="+mn-lt"/>
              </a:rPr>
              <a:t>Predict busyness based on household characteristics</a:t>
            </a:r>
          </a:p>
          <a:p>
            <a:pPr marL="400050" lvl="2" indent="0" eaLnBrk="1" hangingPunct="1">
              <a:spcBef>
                <a:spcPts val="0"/>
              </a:spcBef>
              <a:spcAft>
                <a:spcPts val="0"/>
              </a:spcAft>
              <a:buClr>
                <a:srgbClr val="597A69"/>
              </a:buClr>
              <a:buSzPct val="120000"/>
              <a:buNone/>
              <a:defRPr/>
            </a:pPr>
            <a:endParaRPr lang="en-US" sz="2800" dirty="0" smtClean="0">
              <a:latin typeface="+mn-lt"/>
            </a:endParaRPr>
          </a:p>
          <a:p>
            <a:pPr marL="857250" lvl="2" indent="-457200" eaLnBrk="1" hangingPunct="1">
              <a:spcBef>
                <a:spcPts val="0"/>
              </a:spcBef>
              <a:spcAft>
                <a:spcPts val="0"/>
              </a:spcAft>
              <a:buClr>
                <a:srgbClr val="597A69"/>
              </a:buClr>
              <a:buSzPct val="120000"/>
              <a:defRPr/>
            </a:pPr>
            <a:r>
              <a:rPr lang="en-US" sz="2800" dirty="0" smtClean="0">
                <a:latin typeface="+mn-lt"/>
              </a:rPr>
              <a:t>Apply model to non-responding and responding households</a:t>
            </a:r>
          </a:p>
          <a:p>
            <a:pPr marL="857250" lvl="2" indent="-457200" eaLnBrk="1" hangingPunct="1">
              <a:spcBef>
                <a:spcPts val="0"/>
              </a:spcBef>
              <a:spcAft>
                <a:spcPts val="0"/>
              </a:spcAft>
              <a:buClr>
                <a:srgbClr val="597A69"/>
              </a:buClr>
              <a:buSzPct val="120000"/>
              <a:defRPr/>
            </a:pPr>
            <a:endParaRPr lang="en-US" sz="2800" dirty="0">
              <a:latin typeface="+mn-lt"/>
            </a:endParaRPr>
          </a:p>
          <a:p>
            <a:pPr marL="857250" lvl="2" indent="-457200" eaLnBrk="1" hangingPunct="1">
              <a:spcBef>
                <a:spcPts val="0"/>
              </a:spcBef>
              <a:spcAft>
                <a:spcPts val="0"/>
              </a:spcAft>
              <a:buClr>
                <a:srgbClr val="597A69"/>
              </a:buClr>
              <a:buSzPct val="120000"/>
              <a:defRPr/>
            </a:pPr>
            <a:r>
              <a:rPr lang="en-US" sz="2800" dirty="0">
                <a:latin typeface="+mn-lt"/>
              </a:rPr>
              <a:t>Compare busyness distribution for </a:t>
            </a:r>
            <a:r>
              <a:rPr lang="en-US" sz="2800" dirty="0" smtClean="0">
                <a:latin typeface="+mn-lt"/>
              </a:rPr>
              <a:t>non-responding </a:t>
            </a:r>
            <a:r>
              <a:rPr lang="en-US" sz="2800" dirty="0">
                <a:latin typeface="+mn-lt"/>
              </a:rPr>
              <a:t>and responding </a:t>
            </a:r>
            <a:r>
              <a:rPr lang="en-US" sz="2800" dirty="0" smtClean="0">
                <a:latin typeface="+mn-lt"/>
              </a:rPr>
              <a:t>households</a:t>
            </a:r>
            <a:endParaRPr lang="en-US" sz="3200" dirty="0" smtClean="0">
              <a:latin typeface="+mn-lt"/>
            </a:endParaRPr>
          </a:p>
          <a:p>
            <a:pPr marL="742950" lvl="2" indent="-342900" eaLnBrk="1" hangingPunct="1">
              <a:spcBef>
                <a:spcPts val="0"/>
              </a:spcBef>
              <a:spcAft>
                <a:spcPts val="0"/>
              </a:spcAft>
              <a:buClr>
                <a:srgbClr val="597A69"/>
              </a:buClr>
              <a:buSzPct val="120000"/>
              <a:buFont typeface="Arial" pitchFamily="34" charset="0"/>
              <a:buChar char="•"/>
              <a:defRPr/>
            </a:pPr>
            <a:endParaRPr lang="en-US" sz="2800" dirty="0" smtClean="0"/>
          </a:p>
          <a:p>
            <a:pPr marL="742950" lvl="2" indent="-342900" eaLnBrk="1" hangingPunct="1">
              <a:spcBef>
                <a:spcPts val="0"/>
              </a:spcBef>
              <a:spcAft>
                <a:spcPts val="0"/>
              </a:spcAft>
              <a:buClr>
                <a:srgbClr val="597A69"/>
              </a:buClr>
              <a:buSzPct val="120000"/>
              <a:buFont typeface="Arial" pitchFamily="34" charset="0"/>
              <a:buChar char="•"/>
              <a:defRPr/>
            </a:pPr>
            <a:endParaRPr lang="en-US" sz="2800" dirty="0" smtClean="0"/>
          </a:p>
          <a:p>
            <a:pPr marL="342900" lvl="1" indent="-342900" eaLnBrk="1" hangingPunct="1">
              <a:spcBef>
                <a:spcPts val="0"/>
              </a:spcBef>
              <a:spcAft>
                <a:spcPts val="0"/>
              </a:spcAft>
              <a:buClr>
                <a:srgbClr val="597A69"/>
              </a:buClr>
              <a:buSzPct val="120000"/>
              <a:buFont typeface="Arial" pitchFamily="34" charset="0"/>
              <a:buChar char="•"/>
              <a:defRPr/>
            </a:pPr>
            <a:endParaRPr sz="2400" dirty="0" smtClean="0"/>
          </a:p>
          <a:p>
            <a:pPr marL="342900" lvl="1" indent="-342900" eaLnBrk="1" hangingPunct="1">
              <a:spcBef>
                <a:spcPts val="0"/>
              </a:spcBef>
              <a:spcAft>
                <a:spcPts val="0"/>
              </a:spcAft>
              <a:buClr>
                <a:srgbClr val="597A69"/>
              </a:buClr>
              <a:buSzPct val="120000"/>
              <a:buFont typeface="Arial" pitchFamily="34" charset="0"/>
              <a:buChar char="•"/>
              <a:defRPr/>
            </a:pPr>
            <a:endParaRPr sz="2400" dirty="0">
              <a:latin typeface="+mn-lt"/>
              <a:cs typeface="Arial" charset="0"/>
            </a:endParaRPr>
          </a:p>
        </p:txBody>
      </p:sp>
    </p:spTree>
    <p:extLst>
      <p:ext uri="{BB962C8B-B14F-4D97-AF65-F5344CB8AC3E}">
        <p14:creationId xmlns:p14="http://schemas.microsoft.com/office/powerpoint/2010/main" val="1897765100"/>
      </p:ext>
    </p:extLst>
  </p:cSld>
  <p:clrMapOvr>
    <a:masterClrMapping/>
  </p:clrMapOvr>
  <p:timing>
    <p:tnLst>
      <p:par>
        <p:cTn id="1" dur="indefinite" restart="never" nodeType="tmRoot"/>
      </p:par>
    </p:tnLst>
  </p:timing>
</p:sld>
</file>

<file path=ppt/theme/theme1.xml><?xml version="1.0" encoding="utf-8"?>
<a:theme xmlns:a="http://schemas.openxmlformats.org/drawingml/2006/main" name="4_Office Theme">
  <a:themeElements>
    <a:clrScheme name="Abt Brand">
      <a:dk1>
        <a:sysClr val="windowText" lastClr="000000"/>
      </a:dk1>
      <a:lt1>
        <a:sysClr val="window" lastClr="FFFFFF"/>
      </a:lt1>
      <a:dk2>
        <a:srgbClr val="996633"/>
      </a:dk2>
      <a:lt2>
        <a:srgbClr val="EEECE1"/>
      </a:lt2>
      <a:accent1>
        <a:srgbClr val="DA291C"/>
      </a:accent1>
      <a:accent2>
        <a:srgbClr val="776E64"/>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3_Office Theme">
  <a:themeElements>
    <a:clrScheme name="">
      <a:dk1>
        <a:srgbClr val="000000"/>
      </a:dk1>
      <a:lt1>
        <a:srgbClr val="FFFFFF"/>
      </a:lt1>
      <a:dk2>
        <a:srgbClr val="996633"/>
      </a:dk2>
      <a:lt2>
        <a:srgbClr val="EEECE1"/>
      </a:lt2>
      <a:accent1>
        <a:srgbClr val="DA291C"/>
      </a:accent1>
      <a:accent2>
        <a:srgbClr val="776E64"/>
      </a:accent2>
      <a:accent3>
        <a:srgbClr val="FFFFFF"/>
      </a:accent3>
      <a:accent4>
        <a:srgbClr val="000000"/>
      </a:accent4>
      <a:accent5>
        <a:srgbClr val="EAACAB"/>
      </a:accent5>
      <a:accent6>
        <a:srgbClr val="6B635A"/>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6600"/>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5_Office Theme">
  <a:themeElements>
    <a:clrScheme name="Abt Brand">
      <a:dk1>
        <a:sysClr val="windowText" lastClr="000000"/>
      </a:dk1>
      <a:lt1>
        <a:sysClr val="window" lastClr="FFFFFF"/>
      </a:lt1>
      <a:dk2>
        <a:srgbClr val="996633"/>
      </a:dk2>
      <a:lt2>
        <a:srgbClr val="EEECE1"/>
      </a:lt2>
      <a:accent1>
        <a:srgbClr val="DA291C"/>
      </a:accent1>
      <a:accent2>
        <a:srgbClr val="776E64"/>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18197</TotalTime>
  <Words>1587</Words>
  <Application>Microsoft Office PowerPoint</Application>
  <PresentationFormat>On-screen Show (4:3)</PresentationFormat>
  <Paragraphs>416</Paragraphs>
  <Slides>21</Slides>
  <Notes>17</Notes>
  <HiddenSlides>0</HiddenSlides>
  <MMClips>0</MMClips>
  <ScaleCrop>false</ScaleCrop>
  <HeadingPairs>
    <vt:vector size="4" baseType="variant">
      <vt:variant>
        <vt:lpstr>Theme</vt:lpstr>
      </vt:variant>
      <vt:variant>
        <vt:i4>3</vt:i4>
      </vt:variant>
      <vt:variant>
        <vt:lpstr>Slide Titles</vt:lpstr>
      </vt:variant>
      <vt:variant>
        <vt:i4>21</vt:i4>
      </vt:variant>
    </vt:vector>
  </HeadingPairs>
  <TitlesOfParts>
    <vt:vector size="24" baseType="lpstr">
      <vt:lpstr>4_Office Theme</vt:lpstr>
      <vt:lpstr>3_Office Theme</vt:lpstr>
      <vt:lpstr>5_Office Theme</vt:lpstr>
      <vt:lpstr>PowerPoint Presentation</vt:lpstr>
      <vt:lpstr>Household Travel Survey (HTS) Overview</vt:lpstr>
      <vt:lpstr>Typical HTS Protocols</vt:lpstr>
      <vt:lpstr>Points of Response / Non-Response in HTS</vt:lpstr>
      <vt:lpstr>PowerPoint Presentation</vt:lpstr>
      <vt:lpstr>PowerPoint Presentation</vt:lpstr>
      <vt:lpstr>PowerPoint Presentation</vt:lpstr>
      <vt:lpstr>About the Data</vt:lpstr>
      <vt:lpstr>What we did .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Contact Information</vt:lpstr>
      <vt:lpstr>Activity Breakdowns</vt:lpstr>
    </vt:vector>
  </TitlesOfParts>
  <Company>Mechanica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Julie Carney</dc:creator>
  <cp:lastModifiedBy>Jason Minser</cp:lastModifiedBy>
  <cp:revision>435</cp:revision>
  <cp:lastPrinted>2012-05-08T14:38:00Z</cp:lastPrinted>
  <dcterms:created xsi:type="dcterms:W3CDTF">2011-05-06T19:41:09Z</dcterms:created>
  <dcterms:modified xsi:type="dcterms:W3CDTF">2013-04-09T20:35:02Z</dcterms:modified>
</cp:coreProperties>
</file>