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4323" r:id="rId2"/>
  </p:sldMasterIdLst>
  <p:notesMasterIdLst>
    <p:notesMasterId r:id="rId32"/>
  </p:notesMasterIdLst>
  <p:handoutMasterIdLst>
    <p:handoutMasterId r:id="rId33"/>
  </p:handoutMasterIdLst>
  <p:sldIdLst>
    <p:sldId id="256" r:id="rId3"/>
    <p:sldId id="1023" r:id="rId4"/>
    <p:sldId id="1069" r:id="rId5"/>
    <p:sldId id="1065" r:id="rId6"/>
    <p:sldId id="1047" r:id="rId7"/>
    <p:sldId id="1078" r:id="rId8"/>
    <p:sldId id="1064" r:id="rId9"/>
    <p:sldId id="1035" r:id="rId10"/>
    <p:sldId id="1033" r:id="rId11"/>
    <p:sldId id="1031" r:id="rId12"/>
    <p:sldId id="1032" r:id="rId13"/>
    <p:sldId id="1070" r:id="rId14"/>
    <p:sldId id="1037" r:id="rId15"/>
    <p:sldId id="1072" r:id="rId16"/>
    <p:sldId id="1045" r:id="rId17"/>
    <p:sldId id="1074" r:id="rId18"/>
    <p:sldId id="1075" r:id="rId19"/>
    <p:sldId id="1073" r:id="rId20"/>
    <p:sldId id="1076" r:id="rId21"/>
    <p:sldId id="1044" r:id="rId22"/>
    <p:sldId id="1046" r:id="rId23"/>
    <p:sldId id="1049" r:id="rId24"/>
    <p:sldId id="1053" r:id="rId25"/>
    <p:sldId id="1052" r:id="rId26"/>
    <p:sldId id="1054" r:id="rId27"/>
    <p:sldId id="1055" r:id="rId28"/>
    <p:sldId id="1059" r:id="rId29"/>
    <p:sldId id="1061" r:id="rId30"/>
    <p:sldId id="1022" r:id="rId31"/>
  </p:sldIdLst>
  <p:sldSz cx="9144000" cy="6858000" type="screen4x3"/>
  <p:notesSz cx="7023100" cy="9309100"/>
  <p:defaultTextStyle>
    <a:defPPr>
      <a:defRPr lang="en-US"/>
    </a:defPPr>
    <a:lvl1pPr algn="ctr" rtl="0" fontAlgn="base">
      <a:spcBef>
        <a:spcPct val="0"/>
      </a:spcBef>
      <a:spcAft>
        <a:spcPct val="0"/>
      </a:spcAft>
      <a:defRPr sz="2400" kern="1200">
        <a:solidFill>
          <a:schemeClr val="tx1"/>
        </a:solidFill>
        <a:latin typeface="Tahoma" pitchFamily="34" charset="0"/>
        <a:ea typeface="+mn-ea"/>
        <a:cs typeface="+mn-cs"/>
      </a:defRPr>
    </a:lvl1pPr>
    <a:lvl2pPr marL="457200" algn="ctr" rtl="0" fontAlgn="base">
      <a:spcBef>
        <a:spcPct val="0"/>
      </a:spcBef>
      <a:spcAft>
        <a:spcPct val="0"/>
      </a:spcAft>
      <a:defRPr sz="2400" kern="1200">
        <a:solidFill>
          <a:schemeClr val="tx1"/>
        </a:solidFill>
        <a:latin typeface="Tahoma" pitchFamily="34" charset="0"/>
        <a:ea typeface="+mn-ea"/>
        <a:cs typeface="+mn-cs"/>
      </a:defRPr>
    </a:lvl2pPr>
    <a:lvl3pPr marL="914400" algn="ctr" rtl="0" fontAlgn="base">
      <a:spcBef>
        <a:spcPct val="0"/>
      </a:spcBef>
      <a:spcAft>
        <a:spcPct val="0"/>
      </a:spcAft>
      <a:defRPr sz="2400" kern="1200">
        <a:solidFill>
          <a:schemeClr val="tx1"/>
        </a:solidFill>
        <a:latin typeface="Tahoma" pitchFamily="34" charset="0"/>
        <a:ea typeface="+mn-ea"/>
        <a:cs typeface="+mn-cs"/>
      </a:defRPr>
    </a:lvl3pPr>
    <a:lvl4pPr marL="1371600" algn="ctr" rtl="0" fontAlgn="base">
      <a:spcBef>
        <a:spcPct val="0"/>
      </a:spcBef>
      <a:spcAft>
        <a:spcPct val="0"/>
      </a:spcAft>
      <a:defRPr sz="2400" kern="1200">
        <a:solidFill>
          <a:schemeClr val="tx1"/>
        </a:solidFill>
        <a:latin typeface="Tahoma" pitchFamily="34" charset="0"/>
        <a:ea typeface="+mn-ea"/>
        <a:cs typeface="+mn-cs"/>
      </a:defRPr>
    </a:lvl4pPr>
    <a:lvl5pPr marL="1828800" algn="ctr"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DDDBDB"/>
    <a:srgbClr val="FF9900"/>
    <a:srgbClr val="3366FF"/>
    <a:srgbClr val="5F5F5F"/>
    <a:srgbClr val="969696"/>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7" autoAdjust="0"/>
    <p:restoredTop sz="81674" autoAdjust="0"/>
  </p:normalViewPr>
  <p:slideViewPr>
    <p:cSldViewPr snapToGrid="0">
      <p:cViewPr varScale="1">
        <p:scale>
          <a:sx n="96" d="100"/>
          <a:sy n="96" d="100"/>
        </p:scale>
        <p:origin x="-1380" y="-96"/>
      </p:cViewPr>
      <p:guideLst>
        <p:guide orient="horz" pos="2160"/>
        <p:guide pos="2880"/>
      </p:guideLst>
    </p:cSldViewPr>
  </p:slideViewPr>
  <p:outlineViewPr>
    <p:cViewPr>
      <p:scale>
        <a:sx n="25" d="100"/>
        <a:sy n="25" d="100"/>
      </p:scale>
      <p:origin x="0" y="0"/>
    </p:cViewPr>
    <p:sldLst>
      <p:sld r:id="rId1" collapse="1"/>
    </p:sldLst>
  </p:outlineViewPr>
  <p:notesTextViewPr>
    <p:cViewPr>
      <p:scale>
        <a:sx n="100" d="100"/>
        <a:sy n="100" d="100"/>
      </p:scale>
      <p:origin x="0" y="0"/>
    </p:cViewPr>
  </p:notesTextViewPr>
  <p:sorterViewPr>
    <p:cViewPr>
      <p:scale>
        <a:sx n="150" d="100"/>
        <a:sy n="150" d="100"/>
      </p:scale>
      <p:origin x="0" y="5526"/>
    </p:cViewPr>
  </p:sorterViewPr>
  <p:notesViewPr>
    <p:cSldViewPr snapToGrid="0">
      <p:cViewPr varScale="1">
        <p:scale>
          <a:sx n="55" d="100"/>
          <a:sy n="55" d="100"/>
        </p:scale>
        <p:origin x="-2826"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8850"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l">
              <a:defRPr sz="1200">
                <a:latin typeface="Arial" charset="0"/>
              </a:defRPr>
            </a:lvl1pPr>
          </a:lstStyle>
          <a:p>
            <a:pPr>
              <a:defRPr/>
            </a:pPr>
            <a:endParaRPr lang="en-US"/>
          </a:p>
        </p:txBody>
      </p:sp>
      <p:sp>
        <p:nvSpPr>
          <p:cNvPr id="718851" name="Rectangle 3"/>
          <p:cNvSpPr>
            <a:spLocks noGrp="1" noChangeArrowheads="1"/>
          </p:cNvSpPr>
          <p:nvPr>
            <p:ph type="dt" sz="quarter"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atin typeface="Arial" charset="0"/>
              </a:defRPr>
            </a:lvl1pPr>
          </a:lstStyle>
          <a:p>
            <a:pPr>
              <a:defRPr/>
            </a:pPr>
            <a:endParaRPr lang="en-US"/>
          </a:p>
        </p:txBody>
      </p:sp>
      <p:sp>
        <p:nvSpPr>
          <p:cNvPr id="718852" name="Rectangle 4"/>
          <p:cNvSpPr>
            <a:spLocks noGrp="1" noChangeArrowheads="1"/>
          </p:cNvSpPr>
          <p:nvPr>
            <p:ph type="ftr" sz="quarter" idx="2"/>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l">
              <a:defRPr sz="1200">
                <a:latin typeface="Arial" charset="0"/>
              </a:defRPr>
            </a:lvl1pPr>
          </a:lstStyle>
          <a:p>
            <a:pPr>
              <a:defRPr/>
            </a:pPr>
            <a:endParaRPr lang="en-US"/>
          </a:p>
        </p:txBody>
      </p:sp>
      <p:sp>
        <p:nvSpPr>
          <p:cNvPr id="718853" name="Rectangle 5"/>
          <p:cNvSpPr>
            <a:spLocks noGrp="1" noChangeArrowheads="1"/>
          </p:cNvSpPr>
          <p:nvPr>
            <p:ph type="sldNum" sz="quarter" idx="3"/>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atin typeface="Arial" charset="0"/>
              </a:defRPr>
            </a:lvl1pPr>
          </a:lstStyle>
          <a:p>
            <a:pPr>
              <a:defRPr/>
            </a:pPr>
            <a:fld id="{80681146-5968-4B93-912D-8DC8C8352F65}" type="slidenum">
              <a:rPr lang="en-US"/>
              <a:pPr>
                <a:defRPr/>
              </a:pPr>
              <a:t>‹#›</a:t>
            </a:fld>
            <a:endParaRPr lang="en-US"/>
          </a:p>
        </p:txBody>
      </p:sp>
    </p:spTree>
    <p:extLst>
      <p:ext uri="{BB962C8B-B14F-4D97-AF65-F5344CB8AC3E}">
        <p14:creationId xmlns:p14="http://schemas.microsoft.com/office/powerpoint/2010/main" val="3968830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l">
              <a:defRPr sz="1200"/>
            </a:lvl1pPr>
          </a:lstStyle>
          <a:p>
            <a:pPr>
              <a:defRPr/>
            </a:pPr>
            <a:endParaRPr lang="en-US"/>
          </a:p>
        </p:txBody>
      </p:sp>
      <p:sp>
        <p:nvSpPr>
          <p:cNvPr id="96259" name="Rectangle 3"/>
          <p:cNvSpPr>
            <a:spLocks noGrp="1" noChangeArrowheads="1"/>
          </p:cNvSpPr>
          <p:nvPr>
            <p:ph type="dt" idx="1"/>
          </p:nvPr>
        </p:nvSpPr>
        <p:spPr bwMode="auto">
          <a:xfrm>
            <a:off x="3979757"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96261" name="Rectangle 5"/>
          <p:cNvSpPr>
            <a:spLocks noGrp="1" noChangeArrowheads="1"/>
          </p:cNvSpPr>
          <p:nvPr>
            <p:ph type="body" sz="quarter" idx="3"/>
          </p:nvPr>
        </p:nvSpPr>
        <p:spPr bwMode="auto">
          <a:xfrm>
            <a:off x="936414" y="4421823"/>
            <a:ext cx="5150273"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6262" name="Rectangle 6"/>
          <p:cNvSpPr>
            <a:spLocks noGrp="1" noChangeArrowheads="1"/>
          </p:cNvSpPr>
          <p:nvPr>
            <p:ph type="ftr" sz="quarter" idx="4"/>
          </p:nvPr>
        </p:nvSpPr>
        <p:spPr bwMode="auto">
          <a:xfrm>
            <a:off x="0" y="8843645"/>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l">
              <a:defRPr sz="1200"/>
            </a:lvl1pPr>
          </a:lstStyle>
          <a:p>
            <a:pPr>
              <a:defRPr/>
            </a:pPr>
            <a:endParaRPr lang="en-US"/>
          </a:p>
        </p:txBody>
      </p:sp>
      <p:sp>
        <p:nvSpPr>
          <p:cNvPr id="96263" name="Rectangle 7"/>
          <p:cNvSpPr>
            <a:spLocks noGrp="1" noChangeArrowheads="1"/>
          </p:cNvSpPr>
          <p:nvPr>
            <p:ph type="sldNum" sz="quarter" idx="5"/>
          </p:nvPr>
        </p:nvSpPr>
        <p:spPr bwMode="auto">
          <a:xfrm>
            <a:off x="3979757" y="8843645"/>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pPr>
              <a:defRPr/>
            </a:pPr>
            <a:fld id="{E564E579-C353-4D0B-BCFF-E082CA58D149}" type="slidenum">
              <a:rPr lang="en-US"/>
              <a:pPr>
                <a:defRPr/>
              </a:pPr>
              <a:t>‹#›</a:t>
            </a:fld>
            <a:endParaRPr lang="en-US"/>
          </a:p>
        </p:txBody>
      </p:sp>
    </p:spTree>
    <p:extLst>
      <p:ext uri="{BB962C8B-B14F-4D97-AF65-F5344CB8AC3E}">
        <p14:creationId xmlns:p14="http://schemas.microsoft.com/office/powerpoint/2010/main" val="36803071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B50FF0CB-0CFA-48C6-A55F-F9856132D21D}" type="slidenum">
              <a:rPr lang="en-US" smtClean="0"/>
              <a:pPr/>
              <a:t>1</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US" dirty="0" smtClean="0"/>
              <a:t>This presentation covers the initial</a:t>
            </a:r>
            <a:r>
              <a:rPr lang="en-US" baseline="0" dirty="0" smtClean="0"/>
              <a:t> development of the CMAP activity-based model and its application for studying highway pricing.</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r>
              <a:rPr lang="en-US" dirty="0" smtClean="0">
                <a:latin typeface="Arial" pitchFamily="34" charset="0"/>
              </a:rPr>
              <a:t>And here’s a list of the unique activity types in the ABM,</a:t>
            </a:r>
            <a:r>
              <a:rPr lang="en-US" baseline="0" dirty="0" smtClean="0">
                <a:latin typeface="Arial" pitchFamily="34" charset="0"/>
              </a:rPr>
              <a:t> along with rules for activity eligibility</a:t>
            </a:r>
            <a:endParaRPr lang="en-US" dirty="0" smtClean="0">
              <a:latin typeface="Arial" pitchFamily="34" charset="0"/>
            </a:endParaRPr>
          </a:p>
        </p:txBody>
      </p:sp>
      <p:sp>
        <p:nvSpPr>
          <p:cNvPr id="125956" name="Slide Number Placeholder 3"/>
          <p:cNvSpPr>
            <a:spLocks noGrp="1"/>
          </p:cNvSpPr>
          <p:nvPr>
            <p:ph type="sldNum" sz="quarter" idx="5"/>
          </p:nvPr>
        </p:nvSpPr>
        <p:spPr>
          <a:noFill/>
        </p:spPr>
        <p:txBody>
          <a:bodyPr/>
          <a:lstStyle/>
          <a:p>
            <a:fld id="{37A56AD7-0CBD-454D-8950-EE5D092227B2}"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797907-11E7-4C48-81E3-7DFB8FA80354}"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VOT is segmented by person</a:t>
            </a:r>
            <a:r>
              <a:rPr lang="en-US" baseline="0" dirty="0" smtClean="0"/>
              <a:t> and trip </a:t>
            </a:r>
            <a:r>
              <a:rPr lang="en-US" baseline="0" dirty="0" smtClean="0"/>
              <a:t>purpose</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Situational variation of VOT applied for each person based on lognormal distribution    </a:t>
            </a:r>
            <a:endParaRPr lang="en-US" baseline="0" dirty="0" smtClean="0"/>
          </a:p>
          <a:p>
            <a:r>
              <a:rPr lang="en-US" baseline="0" dirty="0" smtClean="0"/>
              <a:t>VOT for an HOV trip was based off of the highest individual VOT</a:t>
            </a:r>
          </a:p>
          <a:p>
            <a:r>
              <a:rPr lang="en-US" dirty="0" smtClean="0"/>
              <a:t>Restricted a bit by static assignments which required aggregation into</a:t>
            </a:r>
            <a:r>
              <a:rPr lang="en-US" baseline="0" dirty="0" smtClean="0"/>
              <a:t> a limited number of assignable classes.  High and Low VOT by vehicle occupancy and </a:t>
            </a:r>
            <a:r>
              <a:rPr lang="en-US" baseline="0" dirty="0" smtClean="0"/>
              <a:t>toll/non-toll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For static assignments VOT has to be aggregated across individuals into discrete vehicle classes</a:t>
            </a:r>
          </a:p>
          <a:p>
            <a:endParaRPr lang="en-US" dirty="0"/>
          </a:p>
        </p:txBody>
      </p:sp>
      <p:sp>
        <p:nvSpPr>
          <p:cNvPr id="4" name="Slide Number Placeholder 3"/>
          <p:cNvSpPr>
            <a:spLocks noGrp="1"/>
          </p:cNvSpPr>
          <p:nvPr>
            <p:ph type="sldNum" sz="quarter" idx="10"/>
          </p:nvPr>
        </p:nvSpPr>
        <p:spPr/>
        <p:txBody>
          <a:bodyPr/>
          <a:lstStyle/>
          <a:p>
            <a:fld id="{46797907-11E7-4C48-81E3-7DFB8FA80354}"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797907-11E7-4C48-81E3-7DFB8FA80354}"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 flow chart of our EMME macro that handles the network assignments and skimming.</a:t>
            </a:r>
          </a:p>
          <a:p>
            <a:r>
              <a:rPr lang="en-US" baseline="0" dirty="0" smtClean="0"/>
              <a:t>Initializes matrices before demand model</a:t>
            </a:r>
          </a:p>
          <a:p>
            <a:r>
              <a:rPr lang="en-US" baseline="0" dirty="0" smtClean="0"/>
              <a:t>12 class assignment</a:t>
            </a:r>
          </a:p>
          <a:p>
            <a:r>
              <a:rPr lang="en-US" baseline="0" dirty="0" smtClean="0"/>
              <a:t>Skimming</a:t>
            </a:r>
          </a:p>
          <a:p>
            <a:r>
              <a:rPr lang="en-US" baseline="0" dirty="0" smtClean="0"/>
              <a:t>Utility Calculations</a:t>
            </a:r>
          </a:p>
          <a:p>
            <a:r>
              <a:rPr lang="en-US" baseline="0" dirty="0" smtClean="0"/>
              <a:t>Route Type Choice Model</a:t>
            </a:r>
          </a:p>
          <a:p>
            <a:pPr marL="171450" indent="-171450">
              <a:buFontTx/>
              <a:buChar char="-"/>
            </a:pPr>
            <a:r>
              <a:rPr lang="en-US" baseline="0" dirty="0" smtClean="0"/>
              <a:t>Binary choice (toll vs. non-toll)</a:t>
            </a:r>
          </a:p>
          <a:p>
            <a:pPr marL="171450" indent="-171450">
              <a:buFontTx/>
              <a:buChar char="-"/>
            </a:pPr>
            <a:r>
              <a:rPr lang="en-US" baseline="0" dirty="0" smtClean="0"/>
              <a:t>Accounts for negative toll bias</a:t>
            </a:r>
          </a:p>
          <a:p>
            <a:pPr marL="0" indent="0">
              <a:buFontTx/>
              <a:buNone/>
            </a:pPr>
            <a:r>
              <a:rPr lang="en-US" baseline="0" dirty="0" smtClean="0"/>
              <a:t>Update demand matrices (MSA)</a:t>
            </a:r>
          </a:p>
          <a:p>
            <a:pPr marL="0" indent="0">
              <a:buFontTx/>
              <a:buNone/>
            </a:pPr>
            <a:r>
              <a:rPr lang="en-US" baseline="0" dirty="0" smtClean="0"/>
              <a:t>Iterate</a:t>
            </a:r>
            <a:endParaRPr lang="en-US" dirty="0"/>
          </a:p>
        </p:txBody>
      </p:sp>
      <p:sp>
        <p:nvSpPr>
          <p:cNvPr id="4" name="Slide Number Placeholder 3"/>
          <p:cNvSpPr>
            <a:spLocks noGrp="1"/>
          </p:cNvSpPr>
          <p:nvPr>
            <p:ph type="sldNum" sz="quarter" idx="10"/>
          </p:nvPr>
        </p:nvSpPr>
        <p:spPr/>
        <p:txBody>
          <a:bodyPr/>
          <a:lstStyle/>
          <a:p>
            <a:fld id="{46797907-11E7-4C48-81E3-7DFB8FA80354}"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Route type choice can be extended to distinguish between managed lanes (toll vs. non-toll) and general purpose lanes  (toll vs. non-toll)</a:t>
            </a:r>
          </a:p>
          <a:p>
            <a:endParaRPr lang="en-US" dirty="0"/>
          </a:p>
        </p:txBody>
      </p:sp>
      <p:sp>
        <p:nvSpPr>
          <p:cNvPr id="4" name="Slide Number Placeholder 3"/>
          <p:cNvSpPr>
            <a:spLocks noGrp="1"/>
          </p:cNvSpPr>
          <p:nvPr>
            <p:ph type="sldNum" sz="quarter" idx="10"/>
          </p:nvPr>
        </p:nvSpPr>
        <p:spPr/>
        <p:txBody>
          <a:bodyPr/>
          <a:lstStyle/>
          <a:p>
            <a:fld id="{46797907-11E7-4C48-81E3-7DFB8FA80354}"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797907-11E7-4C48-81E3-7DFB8FA80354}"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797907-11E7-4C48-81E3-7DFB8FA80354}"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possible</a:t>
            </a:r>
            <a:r>
              <a:rPr lang="en-US" baseline="0" dirty="0" smtClean="0"/>
              <a:t> with EMME 4</a:t>
            </a:r>
            <a:endParaRPr lang="en-US" dirty="0"/>
          </a:p>
        </p:txBody>
      </p:sp>
      <p:sp>
        <p:nvSpPr>
          <p:cNvPr id="4" name="Slide Number Placeholder 3"/>
          <p:cNvSpPr>
            <a:spLocks noGrp="1"/>
          </p:cNvSpPr>
          <p:nvPr>
            <p:ph type="sldNum" sz="quarter" idx="10"/>
          </p:nvPr>
        </p:nvSpPr>
        <p:spPr/>
        <p:txBody>
          <a:bodyPr/>
          <a:lstStyle/>
          <a:p>
            <a:fld id="{46797907-11E7-4C48-81E3-7DFB8FA80354}"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EMME 4 now allows 30 vehicle classes.</a:t>
            </a:r>
            <a:r>
              <a:rPr lang="en-US" baseline="0" dirty="0" smtClean="0"/>
              <a:t>  </a:t>
            </a:r>
          </a:p>
          <a:p>
            <a:r>
              <a:rPr lang="en-US" baseline="0" dirty="0" smtClean="0"/>
              <a:t>This project was completed prior to EMME 4.  </a:t>
            </a:r>
          </a:p>
          <a:p>
            <a:r>
              <a:rPr lang="en-US" baseline="0" dirty="0" smtClean="0"/>
              <a:t>Would be nice to assign more than just high and low VOT.</a:t>
            </a:r>
          </a:p>
          <a:p>
            <a:r>
              <a:rPr lang="en-US" baseline="0" dirty="0" smtClean="0"/>
              <a:t>Alternative would have been to pre-assign trucks (assuming they keep fixed routes), and then assign passenger traffic</a:t>
            </a:r>
            <a:endParaRPr lang="en-US" dirty="0"/>
          </a:p>
        </p:txBody>
      </p:sp>
      <p:sp>
        <p:nvSpPr>
          <p:cNvPr id="4" name="Slide Number Placeholder 3"/>
          <p:cNvSpPr>
            <a:spLocks noGrp="1"/>
          </p:cNvSpPr>
          <p:nvPr>
            <p:ph type="sldNum" sz="quarter" idx="10"/>
          </p:nvPr>
        </p:nvSpPr>
        <p:spPr/>
        <p:txBody>
          <a:bodyPr/>
          <a:lstStyle/>
          <a:p>
            <a:fld id="{46797907-11E7-4C48-81E3-7DFB8FA80354}"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CMAP’s jurisdiction</a:t>
            </a:r>
            <a:r>
              <a:rPr lang="en-US" baseline="0" dirty="0" smtClean="0"/>
              <a:t> includes the Illinois counties of </a:t>
            </a:r>
            <a:r>
              <a:rPr lang="en-US" dirty="0" smtClean="0"/>
              <a:t>Cook, </a:t>
            </a:r>
            <a:r>
              <a:rPr lang="en-US" dirty="0" err="1" smtClean="0"/>
              <a:t>DuPage</a:t>
            </a:r>
            <a:r>
              <a:rPr lang="en-US" dirty="0" smtClean="0"/>
              <a:t>, Kane, Kendall,</a:t>
            </a:r>
            <a:r>
              <a:rPr lang="en-US" baseline="0" dirty="0" smtClean="0"/>
              <a:t> Lake, McHenry, and Will.</a:t>
            </a:r>
          </a:p>
          <a:p>
            <a:r>
              <a:rPr lang="en-US" baseline="0" dirty="0" smtClean="0"/>
              <a:t>- Our latest HH travel survey from 2007-08 covered CMAP jurisdiction &amp; Indiana counties of Lake, Porter, and </a:t>
            </a:r>
            <a:r>
              <a:rPr lang="en-US" baseline="0" dirty="0" err="1" smtClean="0"/>
              <a:t>LaPorte</a:t>
            </a:r>
            <a:r>
              <a:rPr lang="en-US" baseline="0" dirty="0" smtClean="0"/>
              <a:t>.  </a:t>
            </a:r>
          </a:p>
          <a:p>
            <a:r>
              <a:rPr lang="en-US" baseline="0" dirty="0" smtClean="0"/>
              <a:t>- No survey for remaining counties in IL and SE Wisconsin.</a:t>
            </a:r>
          </a:p>
        </p:txBody>
      </p:sp>
      <p:sp>
        <p:nvSpPr>
          <p:cNvPr id="4" name="Slide Number Placeholder 3"/>
          <p:cNvSpPr>
            <a:spLocks noGrp="1"/>
          </p:cNvSpPr>
          <p:nvPr>
            <p:ph type="sldNum" sz="quarter" idx="10"/>
          </p:nvPr>
        </p:nvSpPr>
        <p:spPr/>
        <p:txBody>
          <a:bodyPr/>
          <a:lstStyle/>
          <a:p>
            <a:fld id="{F3DDC2EB-2E66-4DB5-AF64-4D81A473DA62}" type="slidenum">
              <a:rPr lang="en-US" smtClean="0"/>
              <a:pPr/>
              <a:t>2</a:t>
            </a:fld>
            <a:endParaRPr lang="en-US"/>
          </a:p>
        </p:txBody>
      </p:sp>
    </p:spTree>
    <p:extLst>
      <p:ext uri="{BB962C8B-B14F-4D97-AF65-F5344CB8AC3E}">
        <p14:creationId xmlns:p14="http://schemas.microsoft.com/office/powerpoint/2010/main" val="2192404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a:t>
            </a:r>
            <a:r>
              <a:rPr lang="en-US" baseline="0" dirty="0" smtClean="0"/>
              <a:t> highways:</a:t>
            </a:r>
          </a:p>
          <a:p>
            <a:pPr lvl="1"/>
            <a:r>
              <a:rPr lang="en-US" baseline="0" dirty="0" smtClean="0"/>
              <a:t>- IL 53/120, known as the Central Lake County Corridor, a tolled parkway in heavily congested Lake County, IL</a:t>
            </a:r>
          </a:p>
          <a:p>
            <a:pPr marL="457200" lvl="1" indent="0">
              <a:buFontTx/>
              <a:buNone/>
            </a:pPr>
            <a:r>
              <a:rPr lang="en-US" baseline="0" dirty="0" smtClean="0"/>
              <a:t>- Elgin O’Hare West Bypass, an eastward extension of an existing highway relieving traffic near O’Hare Airport</a:t>
            </a:r>
          </a:p>
          <a:p>
            <a:pPr marL="0" indent="0">
              <a:buFontTx/>
              <a:buNone/>
            </a:pPr>
            <a:endParaRPr lang="en-US" baseline="0" dirty="0" smtClean="0"/>
          </a:p>
          <a:p>
            <a:pPr marL="0" indent="0">
              <a:buFontTx/>
              <a:buNone/>
            </a:pPr>
            <a:r>
              <a:rPr lang="en-US" baseline="0" dirty="0" smtClean="0"/>
              <a:t>Add lanes projects:</a:t>
            </a:r>
          </a:p>
          <a:p>
            <a:pPr marL="628650" lvl="1" indent="-171450">
              <a:buFontTx/>
              <a:buChar char="-"/>
            </a:pPr>
            <a:r>
              <a:rPr lang="en-US" baseline="0" dirty="0" smtClean="0"/>
              <a:t>I-90 is an existing toll road west of O’Hare Airport</a:t>
            </a:r>
          </a:p>
          <a:p>
            <a:pPr marL="628650" lvl="1" indent="-171450">
              <a:buFontTx/>
              <a:buChar char="-"/>
            </a:pPr>
            <a:r>
              <a:rPr lang="en-US" baseline="0" dirty="0" smtClean="0"/>
              <a:t>I-290 and I-55 are freeways</a:t>
            </a:r>
          </a:p>
          <a:p>
            <a:pPr marL="0" indent="0">
              <a:buFontTx/>
              <a:buNone/>
            </a:pPr>
            <a:endParaRPr lang="en-US" baseline="0" dirty="0" smtClean="0"/>
          </a:p>
          <a:p>
            <a:pPr marL="0" indent="0">
              <a:buFontTx/>
              <a:buNone/>
            </a:pPr>
            <a:r>
              <a:rPr lang="en-US" baseline="0" dirty="0" smtClean="0"/>
              <a:t>Other Key Info:</a:t>
            </a:r>
          </a:p>
          <a:p>
            <a:pPr marL="628650" lvl="1" indent="-171450">
              <a:buFontTx/>
              <a:buChar char="-"/>
            </a:pPr>
            <a:r>
              <a:rPr lang="en-US" baseline="0" dirty="0" smtClean="0"/>
              <a:t>Toll rates set to maintain free flow speeds for all time of day periods</a:t>
            </a:r>
          </a:p>
          <a:p>
            <a:pPr marL="628650" lvl="1" indent="-171450">
              <a:buFontTx/>
              <a:buChar char="-"/>
            </a:pPr>
            <a:r>
              <a:rPr lang="en-US" baseline="0" dirty="0" smtClean="0"/>
              <a:t>No discounts for HOV’s</a:t>
            </a:r>
          </a:p>
          <a:p>
            <a:pPr marL="628650" lvl="1" indent="-171450">
              <a:buFontTx/>
              <a:buChar char="-"/>
            </a:pPr>
            <a:r>
              <a:rPr lang="en-US" baseline="0" dirty="0" smtClean="0"/>
              <a:t>Limited access for express lanes (for add lanes projects only)</a:t>
            </a:r>
          </a:p>
          <a:p>
            <a:pPr marL="628650" lvl="1" indent="-171450">
              <a:buFontTx/>
              <a:buChar char="-"/>
            </a:pPr>
            <a:endParaRPr lang="en-US" baseline="0" dirty="0" smtClean="0"/>
          </a:p>
          <a:p>
            <a:pPr marL="628650" lvl="1" indent="-171450">
              <a:buFontTx/>
              <a:buChar char="-"/>
            </a:pPr>
            <a:r>
              <a:rPr lang="en-US" baseline="0" dirty="0" smtClean="0"/>
              <a:t>Base Year Validation Completed</a:t>
            </a:r>
          </a:p>
          <a:p>
            <a:pPr marL="628650" lvl="1"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pPr>
              <a:defRPr/>
            </a:pPr>
            <a:fld id="{E564E579-C353-4D0B-BCFF-E082CA58D149}" type="slidenum">
              <a:rPr lang="en-US" smtClean="0"/>
              <a:pPr>
                <a:defRPr/>
              </a:pPr>
              <a:t>21</a:t>
            </a:fld>
            <a:endParaRPr lang="en-US"/>
          </a:p>
        </p:txBody>
      </p:sp>
    </p:spTree>
    <p:extLst>
      <p:ext uri="{BB962C8B-B14F-4D97-AF65-F5344CB8AC3E}">
        <p14:creationId xmlns:p14="http://schemas.microsoft.com/office/powerpoint/2010/main" val="4081939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564E579-C353-4D0B-BCFF-E082CA58D149}" type="slidenum">
              <a:rPr lang="en-US" smtClean="0"/>
              <a:pPr>
                <a:defRPr/>
              </a:pPr>
              <a:t>22</a:t>
            </a:fld>
            <a:endParaRPr lang="en-US"/>
          </a:p>
        </p:txBody>
      </p:sp>
    </p:spTree>
    <p:extLst>
      <p:ext uri="{BB962C8B-B14F-4D97-AF65-F5344CB8AC3E}">
        <p14:creationId xmlns:p14="http://schemas.microsoft.com/office/powerpoint/2010/main" val="3485849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set tolls,</a:t>
            </a:r>
            <a:r>
              <a:rPr lang="en-US" baseline="0" dirty="0" smtClean="0"/>
              <a:t> we started with a model run where we added capacity but did not price it.  Then we calculated the modeled delay for predefined segments on each project facility.  Then we used this simple equation to covert the initial model delay into a toll rate representing the value of time savings.</a:t>
            </a:r>
            <a:endParaRPr lang="en-US" dirty="0"/>
          </a:p>
        </p:txBody>
      </p:sp>
      <p:sp>
        <p:nvSpPr>
          <p:cNvPr id="4" name="Slide Number Placeholder 3"/>
          <p:cNvSpPr>
            <a:spLocks noGrp="1"/>
          </p:cNvSpPr>
          <p:nvPr>
            <p:ph type="sldNum" sz="quarter" idx="10"/>
          </p:nvPr>
        </p:nvSpPr>
        <p:spPr/>
        <p:txBody>
          <a:bodyPr/>
          <a:lstStyle/>
          <a:p>
            <a:pPr>
              <a:defRPr/>
            </a:pPr>
            <a:fld id="{E564E579-C353-4D0B-BCFF-E082CA58D149}" type="slidenum">
              <a:rPr lang="en-US" smtClean="0"/>
              <a:pPr>
                <a:defRPr/>
              </a:pPr>
              <a:t>23</a:t>
            </a:fld>
            <a:endParaRPr lang="en-US"/>
          </a:p>
        </p:txBody>
      </p:sp>
    </p:spTree>
    <p:extLst>
      <p:ext uri="{BB962C8B-B14F-4D97-AF65-F5344CB8AC3E}">
        <p14:creationId xmlns:p14="http://schemas.microsoft.com/office/powerpoint/2010/main" val="1395225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 the AM</a:t>
            </a:r>
            <a:r>
              <a:rPr lang="en-US" baseline="0" dirty="0" smtClean="0"/>
              <a:t> peak travel times for 3 of the projects before and after pricing.  These 3 projects are the roads where we add an express tolled lane.  On each facility, the general purpose lanes saw significant travel time savings due to the pricing of the express lanes.  However, many much of the time savings in the general purpose lanes is attributable to the fact that the express lanes are new capacity.</a:t>
            </a:r>
            <a:endParaRPr lang="en-US" dirty="0"/>
          </a:p>
        </p:txBody>
      </p:sp>
      <p:sp>
        <p:nvSpPr>
          <p:cNvPr id="4" name="Slide Number Placeholder 3"/>
          <p:cNvSpPr>
            <a:spLocks noGrp="1"/>
          </p:cNvSpPr>
          <p:nvPr>
            <p:ph type="sldNum" sz="quarter" idx="10"/>
          </p:nvPr>
        </p:nvSpPr>
        <p:spPr/>
        <p:txBody>
          <a:bodyPr/>
          <a:lstStyle/>
          <a:p>
            <a:pPr>
              <a:defRPr/>
            </a:pPr>
            <a:fld id="{E564E579-C353-4D0B-BCFF-E082CA58D149}" type="slidenum">
              <a:rPr lang="en-US" smtClean="0"/>
              <a:pPr>
                <a:defRPr/>
              </a:pPr>
              <a:t>24</a:t>
            </a:fld>
            <a:endParaRPr lang="en-US"/>
          </a:p>
        </p:txBody>
      </p:sp>
    </p:spTree>
    <p:extLst>
      <p:ext uri="{BB962C8B-B14F-4D97-AF65-F5344CB8AC3E}">
        <p14:creationId xmlns:p14="http://schemas.microsoft.com/office/powerpoint/2010/main" val="3538156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how our</a:t>
            </a:r>
            <a:r>
              <a:rPr lang="en-US" baseline="0" dirty="0" smtClean="0"/>
              <a:t> proposed toll rates compare to current congestion priced facilities in the US.  The shaded blue area shows the range of peak prices in the CMAP study.</a:t>
            </a:r>
            <a:endParaRPr lang="en-US" dirty="0"/>
          </a:p>
        </p:txBody>
      </p:sp>
      <p:sp>
        <p:nvSpPr>
          <p:cNvPr id="4" name="Slide Number Placeholder 3"/>
          <p:cNvSpPr>
            <a:spLocks noGrp="1"/>
          </p:cNvSpPr>
          <p:nvPr>
            <p:ph type="sldNum" sz="quarter" idx="10"/>
          </p:nvPr>
        </p:nvSpPr>
        <p:spPr/>
        <p:txBody>
          <a:bodyPr/>
          <a:lstStyle/>
          <a:p>
            <a:pPr>
              <a:defRPr/>
            </a:pPr>
            <a:fld id="{E564E579-C353-4D0B-BCFF-E082CA58D149}" type="slidenum">
              <a:rPr lang="en-US" smtClean="0"/>
              <a:pPr>
                <a:defRPr/>
              </a:pPr>
              <a:t>25</a:t>
            </a:fld>
            <a:endParaRPr lang="en-US"/>
          </a:p>
        </p:txBody>
      </p:sp>
    </p:spTree>
    <p:extLst>
      <p:ext uri="{BB962C8B-B14F-4D97-AF65-F5344CB8AC3E}">
        <p14:creationId xmlns:p14="http://schemas.microsoft.com/office/powerpoint/2010/main" val="2056194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slide addressed some of the equity concerns regarding congestion pricing.</a:t>
            </a:r>
          </a:p>
          <a:p>
            <a:endParaRPr lang="en-US" dirty="0" smtClean="0"/>
          </a:p>
          <a:p>
            <a:r>
              <a:rPr lang="en-US" dirty="0" smtClean="0"/>
              <a:t>Who would use express lanes?</a:t>
            </a:r>
          </a:p>
          <a:p>
            <a:pPr marL="628650" lvl="1" indent="-171450">
              <a:buFontTx/>
              <a:buChar char="-"/>
            </a:pPr>
            <a:r>
              <a:rPr lang="en-US" dirty="0" smtClean="0"/>
              <a:t>Express lane user median HH incomes 13 – 19% higher than general purpose</a:t>
            </a:r>
            <a:r>
              <a:rPr lang="en-US" baseline="0" dirty="0" smtClean="0"/>
              <a:t> lane users</a:t>
            </a:r>
            <a:endParaRPr lang="en-US" dirty="0" smtClean="0"/>
          </a:p>
          <a:p>
            <a:pPr marL="628650" lvl="1" indent="-171450">
              <a:buFontTx/>
              <a:buChar char="-"/>
            </a:pPr>
            <a:r>
              <a:rPr lang="en-US" dirty="0" smtClean="0"/>
              <a:t>Overall income distributions similar for the</a:t>
            </a:r>
            <a:r>
              <a:rPr lang="en-US" baseline="0" dirty="0" smtClean="0"/>
              <a:t> express and general purpose groups</a:t>
            </a:r>
            <a:endParaRPr lang="en-US" dirty="0" smtClean="0"/>
          </a:p>
          <a:p>
            <a:pPr marL="628650" lvl="1" indent="-171450">
              <a:buFontTx/>
              <a:buChar char="-"/>
            </a:pPr>
            <a:r>
              <a:rPr lang="en-US" dirty="0" smtClean="0"/>
              <a:t>Conclusion:</a:t>
            </a:r>
            <a:r>
              <a:rPr lang="en-US" baseline="0" dirty="0" smtClean="0"/>
              <a:t>  </a:t>
            </a:r>
            <a:r>
              <a:rPr lang="en-US" dirty="0" smtClean="0"/>
              <a:t>drivers at almost any income</a:t>
            </a:r>
            <a:r>
              <a:rPr lang="en-US" baseline="0" dirty="0" smtClean="0"/>
              <a:t> would see these priced express lanes as a reasonable alternative to the general purpose lanes</a:t>
            </a:r>
            <a:endParaRPr lang="en-US" dirty="0" smtClean="0"/>
          </a:p>
          <a:p>
            <a:pPr marL="0" indent="0">
              <a:buFontTx/>
              <a:buNone/>
            </a:pPr>
            <a:endParaRPr lang="en-US" dirty="0" smtClean="0"/>
          </a:p>
          <a:p>
            <a:pPr marL="0" indent="0">
              <a:buFontTx/>
              <a:buNone/>
            </a:pPr>
            <a:r>
              <a:rPr lang="en-US" dirty="0" smtClean="0"/>
              <a:t>Mitigation</a:t>
            </a:r>
            <a:r>
              <a:rPr lang="en-US" baseline="0" dirty="0" smtClean="0"/>
              <a:t> of Equity Concerns</a:t>
            </a:r>
          </a:p>
          <a:p>
            <a:pPr marL="628650" lvl="1" indent="-171450">
              <a:buFontTx/>
              <a:buChar char="-"/>
            </a:pPr>
            <a:r>
              <a:rPr lang="en-US" baseline="0" dirty="0" smtClean="0"/>
              <a:t>Reinvest revenues in transit; low-income toll transponders; state tax deductions; “lifeline” credits</a:t>
            </a:r>
          </a:p>
          <a:p>
            <a:pPr marL="171450" indent="-171450">
              <a:buFontTx/>
              <a:buChar char="-"/>
            </a:pPr>
            <a:endParaRPr lang="en-US" dirty="0" smtClean="0"/>
          </a:p>
        </p:txBody>
      </p:sp>
      <p:sp>
        <p:nvSpPr>
          <p:cNvPr id="4" name="Slide Number Placeholder 3"/>
          <p:cNvSpPr>
            <a:spLocks noGrp="1"/>
          </p:cNvSpPr>
          <p:nvPr>
            <p:ph type="sldNum" sz="quarter" idx="10"/>
          </p:nvPr>
        </p:nvSpPr>
        <p:spPr/>
        <p:txBody>
          <a:bodyPr/>
          <a:lstStyle/>
          <a:p>
            <a:pPr>
              <a:defRPr/>
            </a:pPr>
            <a:fld id="{E564E579-C353-4D0B-BCFF-E082CA58D149}" type="slidenum">
              <a:rPr lang="en-US" smtClean="0"/>
              <a:pPr>
                <a:defRPr/>
              </a:pPr>
              <a:t>26</a:t>
            </a:fld>
            <a:endParaRPr lang="en-US"/>
          </a:p>
        </p:txBody>
      </p:sp>
    </p:spTree>
    <p:extLst>
      <p:ext uri="{BB962C8B-B14F-4D97-AF65-F5344CB8AC3E}">
        <p14:creationId xmlns:p14="http://schemas.microsoft.com/office/powerpoint/2010/main" val="537481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 Share</a:t>
            </a:r>
          </a:p>
          <a:p>
            <a:pPr marL="628650" lvl="1" indent="-171450">
              <a:buFontTx/>
              <a:buChar char="-"/>
            </a:pPr>
            <a:r>
              <a:rPr lang="en-US" dirty="0" smtClean="0"/>
              <a:t>Almost</a:t>
            </a:r>
            <a:r>
              <a:rPr lang="en-US" baseline="0" dirty="0" smtClean="0"/>
              <a:t> no shift to transit or non-motorized</a:t>
            </a:r>
          </a:p>
          <a:p>
            <a:pPr marL="628650" lvl="1" indent="-171450">
              <a:buFontTx/>
              <a:buChar char="-"/>
            </a:pPr>
            <a:r>
              <a:rPr lang="en-US" baseline="0" dirty="0" smtClean="0"/>
              <a:t>Minor shift from SOV to HOV</a:t>
            </a:r>
          </a:p>
          <a:p>
            <a:pPr marL="0" indent="0">
              <a:buFontTx/>
              <a:buNone/>
            </a:pPr>
            <a:endParaRPr lang="en-US" baseline="0" dirty="0" smtClean="0"/>
          </a:p>
          <a:p>
            <a:pPr marL="0" indent="0">
              <a:buFontTx/>
              <a:buNone/>
            </a:pPr>
            <a:r>
              <a:rPr lang="en-US" baseline="0" dirty="0" smtClean="0"/>
              <a:t>Traffic Spillover</a:t>
            </a:r>
          </a:p>
          <a:p>
            <a:pPr marL="628650" lvl="1" indent="-171450">
              <a:buFontTx/>
              <a:buChar char="-"/>
            </a:pPr>
            <a:r>
              <a:rPr lang="en-US" baseline="0" dirty="0" smtClean="0"/>
              <a:t>Benefits are mostly due to increased capacity.  Without extra capacity, arterials and general purpose lanes would suffer.</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E564E579-C353-4D0B-BCFF-E082CA58D149}" type="slidenum">
              <a:rPr lang="en-US" smtClean="0"/>
              <a:pPr>
                <a:defRPr/>
              </a:pPr>
              <a:t>27</a:t>
            </a:fld>
            <a:endParaRPr lang="en-US"/>
          </a:p>
        </p:txBody>
      </p:sp>
    </p:spTree>
    <p:extLst>
      <p:ext uri="{BB962C8B-B14F-4D97-AF65-F5344CB8AC3E}">
        <p14:creationId xmlns:p14="http://schemas.microsoft.com/office/powerpoint/2010/main" val="1360411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Outreach</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Campaign to build public support</a:t>
            </a:r>
          </a:p>
          <a:p>
            <a:pPr marL="1085850" lvl="2" indent="-171450">
              <a:buFontTx/>
              <a:buChar char="-"/>
            </a:pPr>
            <a:r>
              <a:rPr lang="en-US" baseline="0" dirty="0" smtClean="0"/>
              <a:t>Public website</a:t>
            </a:r>
          </a:p>
          <a:p>
            <a:pPr marL="1085850" lvl="2" indent="-171450">
              <a:buFontTx/>
              <a:buChar char="-"/>
            </a:pPr>
            <a:r>
              <a:rPr lang="en-US" baseline="0" dirty="0" smtClean="0"/>
              <a:t>Direct appeals to business community, partner agencies, local municipalities, news media</a:t>
            </a:r>
          </a:p>
          <a:p>
            <a:pPr marL="0" indent="0">
              <a:buFontTx/>
              <a:buNone/>
            </a:pPr>
            <a:endParaRPr lang="en-US" baseline="0" dirty="0" smtClean="0"/>
          </a:p>
          <a:p>
            <a:pPr marL="0" indent="0">
              <a:buFontTx/>
              <a:buNone/>
            </a:pPr>
            <a:r>
              <a:rPr lang="en-US" baseline="0" dirty="0" smtClean="0"/>
              <a:t>Further study</a:t>
            </a:r>
          </a:p>
          <a:p>
            <a:pPr marL="628650" lvl="1" indent="-171450">
              <a:buFontTx/>
              <a:buChar char="-"/>
            </a:pPr>
            <a:r>
              <a:rPr lang="en-US" baseline="0" dirty="0" smtClean="0"/>
              <a:t>Pricing on existing highway capacity</a:t>
            </a:r>
          </a:p>
          <a:p>
            <a:pPr marL="628650" lvl="1" indent="-171450">
              <a:buFontTx/>
              <a:buChar char="-"/>
            </a:pPr>
            <a:r>
              <a:rPr lang="en-US" baseline="0" dirty="0" smtClean="0"/>
              <a:t>Diversion of revenues to transit system improvement</a:t>
            </a:r>
          </a:p>
        </p:txBody>
      </p:sp>
      <p:sp>
        <p:nvSpPr>
          <p:cNvPr id="4" name="Slide Number Placeholder 3"/>
          <p:cNvSpPr>
            <a:spLocks noGrp="1"/>
          </p:cNvSpPr>
          <p:nvPr>
            <p:ph type="sldNum" sz="quarter" idx="10"/>
          </p:nvPr>
        </p:nvSpPr>
        <p:spPr/>
        <p:txBody>
          <a:bodyPr/>
          <a:lstStyle/>
          <a:p>
            <a:pPr>
              <a:defRPr/>
            </a:pPr>
            <a:fld id="{E564E579-C353-4D0B-BCFF-E082CA58D149}" type="slidenum">
              <a:rPr lang="en-US" smtClean="0"/>
              <a:pPr>
                <a:defRPr/>
              </a:pPr>
              <a:t>28</a:t>
            </a:fld>
            <a:endParaRPr lang="en-US"/>
          </a:p>
        </p:txBody>
      </p:sp>
    </p:spTree>
    <p:extLst>
      <p:ext uri="{BB962C8B-B14F-4D97-AF65-F5344CB8AC3E}">
        <p14:creationId xmlns:p14="http://schemas.microsoft.com/office/powerpoint/2010/main" val="800511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844F2B31-DA1D-4EF5-AB5B-666A55408ADA}" type="slidenum">
              <a:rPr lang="en-US"/>
              <a:pPr/>
              <a:t>29</a:t>
            </a:fld>
            <a:endParaRPr lang="en-US" dirty="0"/>
          </a:p>
        </p:txBody>
      </p:sp>
      <p:sp>
        <p:nvSpPr>
          <p:cNvPr id="477186" name="Rectangle 2"/>
          <p:cNvSpPr>
            <a:spLocks noGrp="1" noRot="1" noChangeAspect="1" noChangeArrowheads="1" noTextEdit="1"/>
          </p:cNvSpPr>
          <p:nvPr>
            <p:ph type="sldImg"/>
          </p:nvPr>
        </p:nvSpPr>
        <p:spPr>
          <a:ln/>
        </p:spPr>
      </p:sp>
      <p:sp>
        <p:nvSpPr>
          <p:cNvPr id="477187" name="Rectangle 3"/>
          <p:cNvSpPr>
            <a:spLocks noGrp="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Congestion problem</a:t>
            </a:r>
          </a:p>
          <a:p>
            <a:pPr marL="628650" lvl="1" indent="-171450">
              <a:buFontTx/>
              <a:buChar char="-"/>
            </a:pPr>
            <a:r>
              <a:rPr lang="en-US" dirty="0" smtClean="0"/>
              <a:t>Among nation’s</a:t>
            </a:r>
            <a:r>
              <a:rPr lang="en-US" baseline="0" dirty="0" smtClean="0"/>
              <a:t> most congested auto networks</a:t>
            </a:r>
          </a:p>
          <a:p>
            <a:pPr marL="628650" lvl="1" indent="-171450">
              <a:buFontTx/>
              <a:buChar char="-"/>
            </a:pPr>
            <a:r>
              <a:rPr lang="en-US" baseline="0" dirty="0" smtClean="0"/>
              <a:t>Currently, toll rates are very modest</a:t>
            </a:r>
          </a:p>
          <a:p>
            <a:pPr marL="628650" lvl="1" indent="-171450">
              <a:buFontTx/>
              <a:buChar char="-"/>
            </a:pPr>
            <a:r>
              <a:rPr lang="en-US" baseline="0" dirty="0" err="1" smtClean="0"/>
              <a:t>Tollways</a:t>
            </a:r>
            <a:r>
              <a:rPr lang="en-US" baseline="0" dirty="0" smtClean="0"/>
              <a:t> have time of day pricing for trucks in the form of overnight discounts.</a:t>
            </a:r>
          </a:p>
          <a:p>
            <a:pPr marL="628650" lvl="1" indent="-171450">
              <a:buFontTx/>
              <a:buChar char="-"/>
            </a:pPr>
            <a:r>
              <a:rPr lang="en-US" baseline="0" dirty="0" smtClean="0"/>
              <a:t>Unfortunately placed toll facilities (suburban counties rather than urban center)</a:t>
            </a:r>
          </a:p>
          <a:p>
            <a:pPr marL="628650" lvl="1" indent="-171450">
              <a:buFontTx/>
              <a:buChar char="-"/>
            </a:pPr>
            <a:r>
              <a:rPr lang="en-US" baseline="0" dirty="0" smtClean="0"/>
              <a:t>Hostility toward modest toll increases on existing toll roads</a:t>
            </a:r>
          </a:p>
          <a:p>
            <a:endParaRPr lang="en-US" dirty="0" smtClean="0"/>
          </a:p>
          <a:p>
            <a:r>
              <a:rPr lang="en-US" dirty="0" smtClean="0"/>
              <a:t>GO</a:t>
            </a:r>
            <a:r>
              <a:rPr lang="en-US" baseline="0" dirty="0" smtClean="0"/>
              <a:t> TO 2040</a:t>
            </a:r>
          </a:p>
          <a:p>
            <a:pPr marL="628650" lvl="1" indent="-171450">
              <a:buFontTx/>
              <a:buChar char="-"/>
            </a:pPr>
            <a:r>
              <a:rPr lang="en-US" baseline="0" dirty="0" smtClean="0"/>
              <a:t>Regional plan from 2010</a:t>
            </a:r>
          </a:p>
          <a:p>
            <a:pPr marL="628650" lvl="1" indent="-171450">
              <a:buFontTx/>
              <a:buChar char="-"/>
            </a:pPr>
            <a:r>
              <a:rPr lang="en-US" baseline="0" dirty="0" smtClean="0"/>
              <a:t>Very limited list of major capital projects with funding identified</a:t>
            </a:r>
          </a:p>
          <a:p>
            <a:pPr marL="628650" lvl="1" indent="-171450">
              <a:buFontTx/>
              <a:buChar char="-"/>
            </a:pPr>
            <a:r>
              <a:rPr lang="en-US" baseline="0" dirty="0" smtClean="0"/>
              <a:t>Key transportation recommendations are congestion pricing, parking pricing, and more commitment to public transit (which are mostly demand management strategies)</a:t>
            </a:r>
          </a:p>
          <a:p>
            <a:pPr marL="0" indent="0">
              <a:buFontTx/>
              <a:buNone/>
            </a:pPr>
            <a:endParaRPr lang="en-US" baseline="0" dirty="0" smtClean="0"/>
          </a:p>
          <a:p>
            <a:pPr marL="0" indent="0">
              <a:buFontTx/>
              <a:buNone/>
            </a:pPr>
            <a:r>
              <a:rPr lang="en-US" baseline="0" dirty="0" smtClean="0"/>
              <a:t>Pricing Queries</a:t>
            </a:r>
          </a:p>
          <a:p>
            <a:pPr marL="628650" lvl="1" indent="-171450">
              <a:buFontTx/>
              <a:buChar char="-"/>
            </a:pPr>
            <a:r>
              <a:rPr lang="en-US" baseline="0" dirty="0" smtClean="0"/>
              <a:t>Difficulty answering pricing queries with 4-step model</a:t>
            </a:r>
          </a:p>
          <a:p>
            <a:pPr marL="171450" indent="-171450">
              <a:buFontTx/>
              <a:buChar char="-"/>
            </a:pPr>
            <a:endParaRPr lang="en-US" dirty="0" smtClean="0"/>
          </a:p>
        </p:txBody>
      </p:sp>
      <p:sp>
        <p:nvSpPr>
          <p:cNvPr id="4" name="Slide Number Placeholder 3"/>
          <p:cNvSpPr>
            <a:spLocks noGrp="1"/>
          </p:cNvSpPr>
          <p:nvPr>
            <p:ph type="sldNum" sz="quarter" idx="10"/>
          </p:nvPr>
        </p:nvSpPr>
        <p:spPr/>
        <p:txBody>
          <a:bodyPr/>
          <a:lstStyle/>
          <a:p>
            <a:fld id="{F3DDC2EB-2E66-4DB5-AF64-4D81A473DA62}" type="slidenum">
              <a:rPr lang="en-US" smtClean="0"/>
              <a:pPr/>
              <a:t>3</a:t>
            </a:fld>
            <a:endParaRPr lang="en-US"/>
          </a:p>
        </p:txBody>
      </p:sp>
    </p:spTree>
    <p:extLst>
      <p:ext uri="{BB962C8B-B14F-4D97-AF65-F5344CB8AC3E}">
        <p14:creationId xmlns:p14="http://schemas.microsoft.com/office/powerpoint/2010/main" val="2433324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Theoretical</a:t>
            </a:r>
          </a:p>
          <a:p>
            <a:pPr marL="457200" lvl="1" indent="0">
              <a:buFontTx/>
              <a:buNone/>
            </a:pPr>
            <a:r>
              <a:rPr lang="en-US" dirty="0" smtClean="0"/>
              <a:t>- Drivers impose costs on one another and the rest of society by driving during peak periods</a:t>
            </a:r>
          </a:p>
          <a:p>
            <a:pPr marL="457200" lvl="1" indent="0">
              <a:buFontTx/>
              <a:buNone/>
            </a:pPr>
            <a:r>
              <a:rPr lang="en-US" dirty="0" smtClean="0"/>
              <a:t>-</a:t>
            </a:r>
            <a:r>
              <a:rPr lang="en-US" baseline="0" dirty="0" smtClean="0"/>
              <a:t> </a:t>
            </a:r>
            <a:r>
              <a:rPr lang="en-US" dirty="0" smtClean="0"/>
              <a:t>Pricing internalizes those social costs and discourages driving during peak periods</a:t>
            </a:r>
          </a:p>
          <a:p>
            <a:endParaRPr lang="en-US" dirty="0" smtClean="0"/>
          </a:p>
          <a:p>
            <a:r>
              <a:rPr lang="en-US" dirty="0" smtClean="0"/>
              <a:t>Practical</a:t>
            </a:r>
          </a:p>
          <a:p>
            <a:pPr marL="457200" lvl="1" indent="0">
              <a:buFontTx/>
              <a:buNone/>
            </a:pPr>
            <a:r>
              <a:rPr lang="en-US" dirty="0" smtClean="0"/>
              <a:t>-</a:t>
            </a:r>
            <a:r>
              <a:rPr lang="en-US" baseline="0" dirty="0" smtClean="0"/>
              <a:t> </a:t>
            </a:r>
            <a:r>
              <a:rPr lang="en-US" dirty="0" smtClean="0"/>
              <a:t>Congestion is the major cost that commuters face</a:t>
            </a:r>
          </a:p>
          <a:p>
            <a:pPr marL="457200" lvl="1" indent="0">
              <a:buFontTx/>
              <a:buNone/>
            </a:pPr>
            <a:r>
              <a:rPr lang="en-US" dirty="0" smtClean="0"/>
              <a:t>-</a:t>
            </a:r>
            <a:r>
              <a:rPr lang="en-US" baseline="0" dirty="0" smtClean="0"/>
              <a:t> </a:t>
            </a:r>
            <a:r>
              <a:rPr lang="en-US" dirty="0" smtClean="0"/>
              <a:t>Reducing congestion by adding capacity</a:t>
            </a:r>
            <a:r>
              <a:rPr lang="en-US" baseline="0" dirty="0" smtClean="0"/>
              <a:t> temporarily reduces travel costs in peak periods</a:t>
            </a:r>
            <a:endParaRPr lang="en-US" dirty="0" smtClean="0"/>
          </a:p>
          <a:p>
            <a:pPr marL="457200" lvl="1" indent="0">
              <a:buFontTx/>
              <a:buNone/>
            </a:pPr>
            <a:r>
              <a:rPr lang="en-US" dirty="0" smtClean="0"/>
              <a:t>-</a:t>
            </a:r>
            <a:r>
              <a:rPr lang="en-US" baseline="0" dirty="0" smtClean="0"/>
              <a:t> </a:t>
            </a:r>
            <a:r>
              <a:rPr lang="en-US" dirty="0" smtClean="0"/>
              <a:t>Reduced travel cost encourages more people to drive during peak times, increasing congestion again</a:t>
            </a:r>
          </a:p>
          <a:p>
            <a:endParaRPr lang="en-US" dirty="0"/>
          </a:p>
        </p:txBody>
      </p:sp>
      <p:sp>
        <p:nvSpPr>
          <p:cNvPr id="4" name="Slide Number Placeholder 3"/>
          <p:cNvSpPr>
            <a:spLocks noGrp="1"/>
          </p:cNvSpPr>
          <p:nvPr>
            <p:ph type="sldNum" sz="quarter" idx="10"/>
          </p:nvPr>
        </p:nvSpPr>
        <p:spPr/>
        <p:txBody>
          <a:bodyPr/>
          <a:lstStyle/>
          <a:p>
            <a:fld id="{F3DDC2EB-2E66-4DB5-AF64-4D81A473DA62}" type="slidenum">
              <a:rPr lang="en-US" smtClean="0"/>
              <a:pPr/>
              <a:t>4</a:t>
            </a:fld>
            <a:endParaRPr lang="en-US"/>
          </a:p>
        </p:txBody>
      </p:sp>
    </p:spTree>
    <p:extLst>
      <p:ext uri="{BB962C8B-B14F-4D97-AF65-F5344CB8AC3E}">
        <p14:creationId xmlns:p14="http://schemas.microsoft.com/office/powerpoint/2010/main" val="2433324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Success of congestion</a:t>
            </a:r>
            <a:r>
              <a:rPr lang="en-US" baseline="0" dirty="0" smtClean="0"/>
              <a:t> pricing schemes in US and internationally has created momentum and support for the idea in Chicago’s planning community.</a:t>
            </a:r>
            <a:endParaRPr lang="en-US" dirty="0"/>
          </a:p>
        </p:txBody>
      </p:sp>
      <p:sp>
        <p:nvSpPr>
          <p:cNvPr id="4" name="Slide Number Placeholder 3"/>
          <p:cNvSpPr>
            <a:spLocks noGrp="1"/>
          </p:cNvSpPr>
          <p:nvPr>
            <p:ph type="sldNum" sz="quarter" idx="10"/>
          </p:nvPr>
        </p:nvSpPr>
        <p:spPr/>
        <p:txBody>
          <a:bodyPr/>
          <a:lstStyle/>
          <a:p>
            <a:pPr>
              <a:defRPr/>
            </a:pPr>
            <a:fld id="{E564E579-C353-4D0B-BCFF-E082CA58D149}" type="slidenum">
              <a:rPr lang="en-US" smtClean="0"/>
              <a:pPr>
                <a:defRPr/>
              </a:pPr>
              <a:t>5</a:t>
            </a:fld>
            <a:endParaRPr lang="en-US"/>
          </a:p>
        </p:txBody>
      </p:sp>
    </p:spTree>
    <p:extLst>
      <p:ext uri="{BB962C8B-B14F-4D97-AF65-F5344CB8AC3E}">
        <p14:creationId xmlns:p14="http://schemas.microsoft.com/office/powerpoint/2010/main" val="1014540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CT-RAMP</a:t>
            </a:r>
          </a:p>
          <a:p>
            <a:pPr marL="628650" lvl="1" indent="-171450">
              <a:buFontTx/>
              <a:buChar char="-"/>
            </a:pPr>
            <a:r>
              <a:rPr lang="en-US" dirty="0" err="1" smtClean="0"/>
              <a:t>Microsimulation</a:t>
            </a:r>
            <a:r>
              <a:rPr lang="en-US" dirty="0" smtClean="0"/>
              <a:t> of</a:t>
            </a:r>
            <a:r>
              <a:rPr lang="en-US" baseline="0" dirty="0" smtClean="0"/>
              <a:t> demand</a:t>
            </a:r>
            <a:endParaRPr lang="en-US" dirty="0" smtClean="0"/>
          </a:p>
          <a:p>
            <a:pPr marL="628650" lvl="1" indent="-171450">
              <a:buFontTx/>
              <a:buChar char="-"/>
            </a:pPr>
            <a:r>
              <a:rPr lang="en-US" dirty="0" smtClean="0"/>
              <a:t>Java application</a:t>
            </a:r>
            <a:r>
              <a:rPr lang="en-US" baseline="0" dirty="0" smtClean="0"/>
              <a:t> developed by PB</a:t>
            </a:r>
          </a:p>
          <a:p>
            <a:pPr marL="628650" lvl="1" indent="-171450">
              <a:buFontTx/>
              <a:buChar char="-"/>
            </a:pPr>
            <a:r>
              <a:rPr lang="en-US" dirty="0" smtClean="0"/>
              <a:t>Intra-household interactions and Coordinated Daily Activity Patterns</a:t>
            </a:r>
          </a:p>
          <a:p>
            <a:pPr marL="628650" lvl="1" indent="-171450">
              <a:buFontTx/>
              <a:buChar char="-"/>
            </a:pPr>
            <a:r>
              <a:rPr lang="en-US" dirty="0" smtClean="0"/>
              <a:t>Temporal resolution (30 minutes)</a:t>
            </a:r>
          </a:p>
          <a:p>
            <a:endParaRPr lang="en-US" dirty="0" smtClean="0"/>
          </a:p>
          <a:p>
            <a:r>
              <a:rPr lang="en-US" dirty="0" smtClean="0"/>
              <a:t>Highway</a:t>
            </a:r>
            <a:r>
              <a:rPr lang="en-US" baseline="0" dirty="0" smtClean="0"/>
              <a:t> Assignment and Skimming</a:t>
            </a:r>
          </a:p>
          <a:p>
            <a:pPr marL="628650" lvl="1" indent="-171450">
              <a:buFontTx/>
              <a:buChar char="-"/>
            </a:pPr>
            <a:r>
              <a:rPr lang="en-US" baseline="0" dirty="0" smtClean="0"/>
              <a:t>EMME Macro</a:t>
            </a:r>
          </a:p>
          <a:p>
            <a:pPr marL="628650" lvl="1" indent="-171450">
              <a:buFontTx/>
              <a:buChar char="-"/>
            </a:pPr>
            <a:r>
              <a:rPr lang="en-US" baseline="0" dirty="0" smtClean="0"/>
              <a:t>Handles route choice (toll/non-toll) for non-ABM generated traffic handled by this skimming macro</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6797907-11E7-4C48-81E3-7DFB8FA80354}"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a:t>
            </a:r>
            <a:r>
              <a:rPr lang="en-US" baseline="0" dirty="0" smtClean="0"/>
              <a:t> are distributed model system</a:t>
            </a:r>
          </a:p>
          <a:p>
            <a:r>
              <a:rPr lang="en-US" baseline="0" dirty="0" smtClean="0"/>
              <a:t>It works on </a:t>
            </a:r>
            <a:r>
              <a:rPr lang="en-US" dirty="0" smtClean="0"/>
              <a:t>4 Windows servers (1 master,</a:t>
            </a:r>
            <a:r>
              <a:rPr lang="en-US" baseline="0" dirty="0" smtClean="0"/>
              <a:t> 3 workers)</a:t>
            </a:r>
          </a:p>
          <a:p>
            <a:r>
              <a:rPr lang="en-US" baseline="0" dirty="0" smtClean="0"/>
              <a:t>EMME and Java work is distributed across all 4 machines</a:t>
            </a:r>
            <a:endParaRPr lang="en-US" dirty="0"/>
          </a:p>
        </p:txBody>
      </p:sp>
      <p:sp>
        <p:nvSpPr>
          <p:cNvPr id="4" name="Slide Number Placeholder 3"/>
          <p:cNvSpPr>
            <a:spLocks noGrp="1"/>
          </p:cNvSpPr>
          <p:nvPr>
            <p:ph type="sldNum" sz="quarter" idx="10"/>
          </p:nvPr>
        </p:nvSpPr>
        <p:spPr/>
        <p:txBody>
          <a:bodyPr/>
          <a:lstStyle/>
          <a:p>
            <a:pPr>
              <a:defRPr/>
            </a:pPr>
            <a:fld id="{E564E579-C353-4D0B-BCFF-E082CA58D149}" type="slidenum">
              <a:rPr lang="en-US" smtClean="0"/>
              <a:pPr>
                <a:defRPr/>
              </a:pPr>
              <a:t>8</a:t>
            </a:fld>
            <a:endParaRPr lang="en-US"/>
          </a:p>
        </p:txBody>
      </p:sp>
    </p:spTree>
    <p:extLst>
      <p:ext uri="{BB962C8B-B14F-4D97-AF65-F5344CB8AC3E}">
        <p14:creationId xmlns:p14="http://schemas.microsoft.com/office/powerpoint/2010/main" val="751474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 flow chart of our model system.  </a:t>
            </a:r>
          </a:p>
          <a:p>
            <a:r>
              <a:rPr lang="en-US" baseline="0" dirty="0" smtClean="0"/>
              <a:t>Beginning at population synthesis and ending with network assignments.  </a:t>
            </a:r>
          </a:p>
          <a:p>
            <a:r>
              <a:rPr lang="en-US" baseline="0" dirty="0" smtClean="0"/>
              <a:t>The highlighted models were re-estimated for the CMAP development</a:t>
            </a:r>
            <a:endParaRPr lang="en-US" dirty="0"/>
          </a:p>
        </p:txBody>
      </p:sp>
      <p:sp>
        <p:nvSpPr>
          <p:cNvPr id="4" name="Slide Number Placeholder 3"/>
          <p:cNvSpPr>
            <a:spLocks noGrp="1"/>
          </p:cNvSpPr>
          <p:nvPr>
            <p:ph type="sldNum" sz="quarter" idx="10"/>
          </p:nvPr>
        </p:nvSpPr>
        <p:spPr/>
        <p:txBody>
          <a:bodyPr/>
          <a:lstStyle/>
          <a:p>
            <a:fld id="{F3DDC2EB-2E66-4DB5-AF64-4D81A473DA62}" type="slidenum">
              <a:rPr lang="en-US" smtClean="0"/>
              <a:pPr/>
              <a:t>9</a:t>
            </a:fld>
            <a:endParaRPr lang="en-US"/>
          </a:p>
        </p:txBody>
      </p:sp>
    </p:spTree>
    <p:extLst>
      <p:ext uri="{BB962C8B-B14F-4D97-AF65-F5344CB8AC3E}">
        <p14:creationId xmlns:p14="http://schemas.microsoft.com/office/powerpoint/2010/main" val="2686636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r>
              <a:rPr lang="en-US" dirty="0" smtClean="0">
                <a:latin typeface="Arial" pitchFamily="34" charset="0"/>
              </a:rPr>
              <a:t>The</a:t>
            </a:r>
            <a:r>
              <a:rPr lang="en-US" baseline="0" dirty="0" smtClean="0">
                <a:latin typeface="Arial" pitchFamily="34" charset="0"/>
              </a:rPr>
              <a:t> ABM has</a:t>
            </a:r>
            <a:r>
              <a:rPr lang="en-US" dirty="0" smtClean="0">
                <a:latin typeface="Arial" pitchFamily="34" charset="0"/>
              </a:rPr>
              <a:t> very rich population characteristics.  Each person’s type restricts their eligibility</a:t>
            </a:r>
            <a:r>
              <a:rPr lang="en-US" baseline="0" dirty="0" smtClean="0">
                <a:latin typeface="Arial" pitchFamily="34" charset="0"/>
              </a:rPr>
              <a:t> to participate in activities.</a:t>
            </a:r>
            <a:endParaRPr lang="en-US" dirty="0" smtClean="0">
              <a:latin typeface="Arial" pitchFamily="34" charset="0"/>
            </a:endParaRPr>
          </a:p>
        </p:txBody>
      </p:sp>
      <p:sp>
        <p:nvSpPr>
          <p:cNvPr id="124932" name="Slide Number Placeholder 3"/>
          <p:cNvSpPr>
            <a:spLocks noGrp="1"/>
          </p:cNvSpPr>
          <p:nvPr>
            <p:ph type="sldNum" sz="quarter" idx="5"/>
          </p:nvPr>
        </p:nvSpPr>
        <p:spPr>
          <a:noFill/>
        </p:spPr>
        <p:txBody>
          <a:bodyPr/>
          <a:lstStyle/>
          <a:p>
            <a:fld id="{094048E2-9EA1-4A50-85AE-849C8B564C69}"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65548"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655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5"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6" name="Rectangle 15"/>
          <p:cNvSpPr>
            <a:spLocks noGrp="1" noChangeArrowheads="1"/>
          </p:cNvSpPr>
          <p:nvPr>
            <p:ph type="ftr" sz="quarter" idx="11"/>
          </p:nvPr>
        </p:nvSpPr>
        <p:spPr>
          <a:xfrm>
            <a:off x="2438400" y="6248400"/>
            <a:ext cx="4800600" cy="457200"/>
          </a:xfrm>
        </p:spPr>
        <p:txBody>
          <a:bodyPr/>
          <a:lstStyle>
            <a:lvl1pPr>
              <a:defRPr>
                <a:solidFill>
                  <a:schemeClr val="bg2"/>
                </a:solidFill>
              </a:defRPr>
            </a:lvl1pPr>
          </a:lstStyle>
          <a:p>
            <a:pPr>
              <a:defRPr/>
            </a:pPr>
            <a:r>
              <a:rPr lang="en-US" smtClean="0"/>
              <a:t>TPAC, Columbus, OH, May 5-9, 2013</a:t>
            </a:r>
            <a:endParaRPr lang="en-US"/>
          </a:p>
        </p:txBody>
      </p:sp>
      <p:sp>
        <p:nvSpPr>
          <p:cNvPr id="17"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5B362FE0-1C33-45E6-ABC9-A4D6F561A2BF}" type="slidenum">
              <a:rPr lang="en-US"/>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a:defRPr/>
            </a:lvl1pPr>
          </a:lstStyle>
          <a:p>
            <a:pPr>
              <a:defRPr/>
            </a:pPr>
            <a:endParaRPr lang="en-US"/>
          </a:p>
        </p:txBody>
      </p:sp>
      <p:sp>
        <p:nvSpPr>
          <p:cNvPr id="5" name="Rectangle 12"/>
          <p:cNvSpPr>
            <a:spLocks noGrp="1" noChangeArrowheads="1"/>
          </p:cNvSpPr>
          <p:nvPr>
            <p:ph type="ftr" sz="quarter" idx="11"/>
          </p:nvPr>
        </p:nvSpPr>
        <p:spPr/>
        <p:txBody>
          <a:bodyPr/>
          <a:lstStyle>
            <a:lvl1pPr>
              <a:defRPr/>
            </a:lvl1pPr>
          </a:lstStyle>
          <a:p>
            <a:pPr>
              <a:defRPr/>
            </a:pPr>
            <a:r>
              <a:rPr lang="en-US" smtClean="0"/>
              <a:t>TPAC, Columbus, OH, May 5-9, 2013</a:t>
            </a:r>
            <a:endParaRPr lang="en-US"/>
          </a:p>
        </p:txBody>
      </p:sp>
      <p:sp>
        <p:nvSpPr>
          <p:cNvPr id="6" name="Rectangle 13"/>
          <p:cNvSpPr>
            <a:spLocks noGrp="1" noChangeArrowheads="1"/>
          </p:cNvSpPr>
          <p:nvPr>
            <p:ph type="sldNum" sz="quarter" idx="12"/>
          </p:nvPr>
        </p:nvSpPr>
        <p:spPr/>
        <p:txBody>
          <a:bodyPr/>
          <a:lstStyle>
            <a:lvl1pPr>
              <a:defRPr/>
            </a:lvl1pPr>
          </a:lstStyle>
          <a:p>
            <a:pPr>
              <a:defRPr/>
            </a:pPr>
            <a:fld id="{2ED164E2-56C5-4A39-8C19-7BB366E08537}" type="slidenum">
              <a:rPr lang="en-US"/>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a:defRPr/>
            </a:lvl1pPr>
          </a:lstStyle>
          <a:p>
            <a:pPr>
              <a:defRPr/>
            </a:pPr>
            <a:endParaRPr lang="en-US"/>
          </a:p>
        </p:txBody>
      </p:sp>
      <p:sp>
        <p:nvSpPr>
          <p:cNvPr id="5" name="Rectangle 12"/>
          <p:cNvSpPr>
            <a:spLocks noGrp="1" noChangeArrowheads="1"/>
          </p:cNvSpPr>
          <p:nvPr>
            <p:ph type="ftr" sz="quarter" idx="11"/>
          </p:nvPr>
        </p:nvSpPr>
        <p:spPr/>
        <p:txBody>
          <a:bodyPr/>
          <a:lstStyle>
            <a:lvl1pPr>
              <a:defRPr/>
            </a:lvl1pPr>
          </a:lstStyle>
          <a:p>
            <a:pPr>
              <a:defRPr/>
            </a:pPr>
            <a:r>
              <a:rPr lang="en-US" smtClean="0"/>
              <a:t>TPAC, Columbus, OH, May 5-9, 2013</a:t>
            </a:r>
            <a:endParaRPr lang="en-US"/>
          </a:p>
        </p:txBody>
      </p:sp>
      <p:sp>
        <p:nvSpPr>
          <p:cNvPr id="6" name="Rectangle 13"/>
          <p:cNvSpPr>
            <a:spLocks noGrp="1" noChangeArrowheads="1"/>
          </p:cNvSpPr>
          <p:nvPr>
            <p:ph type="sldNum" sz="quarter" idx="12"/>
          </p:nvPr>
        </p:nvSpPr>
        <p:spPr/>
        <p:txBody>
          <a:bodyPr/>
          <a:lstStyle>
            <a:lvl1pPr>
              <a:defRPr/>
            </a:lvl1pPr>
          </a:lstStyle>
          <a:p>
            <a:pPr>
              <a:defRPr/>
            </a:pPr>
            <a:fld id="{1686B56C-F223-4FBF-B060-3DC4D85C0682}" type="slidenum">
              <a:rPr lang="en-US"/>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82688" y="2017713"/>
            <a:ext cx="7772400" cy="4114800"/>
          </a:xfrm>
        </p:spPr>
        <p:txBody>
          <a:bodyPr/>
          <a:lstStyle/>
          <a:p>
            <a:pPr lvl="0"/>
            <a:endParaRPr lang="en-US" noProof="0" smtClean="0"/>
          </a:p>
        </p:txBody>
      </p:sp>
      <p:sp>
        <p:nvSpPr>
          <p:cNvPr id="4" name="Rectangle 11"/>
          <p:cNvSpPr>
            <a:spLocks noGrp="1" noChangeArrowheads="1"/>
          </p:cNvSpPr>
          <p:nvPr>
            <p:ph type="dt" sz="half" idx="10"/>
          </p:nvPr>
        </p:nvSpPr>
        <p:spPr/>
        <p:txBody>
          <a:bodyPr/>
          <a:lstStyle>
            <a:lvl1pPr>
              <a:defRPr/>
            </a:lvl1pPr>
          </a:lstStyle>
          <a:p>
            <a:pPr>
              <a:defRPr/>
            </a:pPr>
            <a:endParaRPr lang="en-US"/>
          </a:p>
        </p:txBody>
      </p:sp>
      <p:sp>
        <p:nvSpPr>
          <p:cNvPr id="5" name="Rectangle 12"/>
          <p:cNvSpPr>
            <a:spLocks noGrp="1" noChangeArrowheads="1"/>
          </p:cNvSpPr>
          <p:nvPr>
            <p:ph type="ftr" sz="quarter" idx="11"/>
          </p:nvPr>
        </p:nvSpPr>
        <p:spPr/>
        <p:txBody>
          <a:bodyPr/>
          <a:lstStyle>
            <a:lvl1pPr>
              <a:defRPr/>
            </a:lvl1pPr>
          </a:lstStyle>
          <a:p>
            <a:pPr>
              <a:defRPr/>
            </a:pPr>
            <a:r>
              <a:rPr lang="en-US" smtClean="0"/>
              <a:t>TPAC, Columbus, OH, May 5-9, 2013</a:t>
            </a:r>
            <a:endParaRPr lang="en-US"/>
          </a:p>
        </p:txBody>
      </p:sp>
      <p:sp>
        <p:nvSpPr>
          <p:cNvPr id="6" name="Rectangle 13"/>
          <p:cNvSpPr>
            <a:spLocks noGrp="1" noChangeArrowheads="1"/>
          </p:cNvSpPr>
          <p:nvPr>
            <p:ph type="sldNum" sz="quarter" idx="12"/>
          </p:nvPr>
        </p:nvSpPr>
        <p:spPr/>
        <p:txBody>
          <a:bodyPr/>
          <a:lstStyle>
            <a:lvl1pPr>
              <a:defRPr/>
            </a:lvl1pPr>
          </a:lstStyle>
          <a:p>
            <a:pPr>
              <a:defRPr/>
            </a:pPr>
            <a:fld id="{AFF6BCD7-24E8-405B-B1A8-612DD9CE8AE5}" type="slidenum">
              <a:rPr lang="en-US"/>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82688" y="2017713"/>
            <a:ext cx="7772400" cy="4114800"/>
          </a:xfrm>
        </p:spPr>
        <p:txBody>
          <a:bodyPr/>
          <a:lstStyle/>
          <a:p>
            <a:pPr lvl="0"/>
            <a:endParaRPr lang="en-US" noProof="0" smtClean="0"/>
          </a:p>
        </p:txBody>
      </p:sp>
      <p:sp>
        <p:nvSpPr>
          <p:cNvPr id="4" name="Rectangle 11"/>
          <p:cNvSpPr>
            <a:spLocks noGrp="1" noChangeArrowheads="1"/>
          </p:cNvSpPr>
          <p:nvPr>
            <p:ph type="dt" sz="half" idx="10"/>
          </p:nvPr>
        </p:nvSpPr>
        <p:spPr/>
        <p:txBody>
          <a:bodyPr/>
          <a:lstStyle>
            <a:lvl1pPr>
              <a:defRPr/>
            </a:lvl1pPr>
          </a:lstStyle>
          <a:p>
            <a:pPr>
              <a:defRPr/>
            </a:pPr>
            <a:endParaRPr lang="en-US"/>
          </a:p>
        </p:txBody>
      </p:sp>
      <p:sp>
        <p:nvSpPr>
          <p:cNvPr id="5" name="Rectangle 12"/>
          <p:cNvSpPr>
            <a:spLocks noGrp="1" noChangeArrowheads="1"/>
          </p:cNvSpPr>
          <p:nvPr>
            <p:ph type="ftr" sz="quarter" idx="11"/>
          </p:nvPr>
        </p:nvSpPr>
        <p:spPr/>
        <p:txBody>
          <a:bodyPr/>
          <a:lstStyle>
            <a:lvl1pPr>
              <a:defRPr/>
            </a:lvl1pPr>
          </a:lstStyle>
          <a:p>
            <a:pPr>
              <a:defRPr/>
            </a:pPr>
            <a:r>
              <a:rPr lang="en-US" smtClean="0"/>
              <a:t>TPAC, Columbus, OH, May 5-9, 2013</a:t>
            </a:r>
            <a:endParaRPr lang="en-US"/>
          </a:p>
        </p:txBody>
      </p:sp>
      <p:sp>
        <p:nvSpPr>
          <p:cNvPr id="6" name="Rectangle 13"/>
          <p:cNvSpPr>
            <a:spLocks noGrp="1" noChangeArrowheads="1"/>
          </p:cNvSpPr>
          <p:nvPr>
            <p:ph type="sldNum" sz="quarter" idx="12"/>
          </p:nvPr>
        </p:nvSpPr>
        <p:spPr/>
        <p:txBody>
          <a:bodyPr/>
          <a:lstStyle>
            <a:lvl1pPr>
              <a:defRPr/>
            </a:lvl1pPr>
          </a:lstStyle>
          <a:p>
            <a:pPr>
              <a:defRPr/>
            </a:pPr>
            <a:fld id="{A8B36153-9DCD-4357-BE34-646D6EEDD2A5}" type="slidenum">
              <a:rPr lang="en-US"/>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a:prstGeom prst="rect">
            <a:avLst/>
          </a:prstGeom>
        </p:spPr>
        <p:txBody>
          <a:bodyPr>
            <a:noAutofit/>
          </a:bodyPr>
          <a:lstStyle>
            <a:lvl1pPr algn="ctr">
              <a:defRPr sz="2000">
                <a:solidFill>
                  <a:srgbClr val="FFFFFF"/>
                </a:solidFill>
              </a:defRPr>
            </a:lvl1pPr>
          </a:lstStyle>
          <a:p>
            <a:pPr>
              <a:defRPr/>
            </a:pPr>
            <a:endParaRPr lang="en-US"/>
          </a:p>
        </p:txBody>
      </p:sp>
      <p:sp>
        <p:nvSpPr>
          <p:cNvPr id="17" name="Footer Placeholder 16"/>
          <p:cNvSpPr>
            <a:spLocks noGrp="1"/>
          </p:cNvSpPr>
          <p:nvPr>
            <p:ph type="ftr" sz="quarter" idx="11"/>
          </p:nvPr>
        </p:nvSpPr>
        <p:spPr>
          <a:xfrm>
            <a:off x="2085393" y="236538"/>
            <a:ext cx="5867400" cy="365125"/>
          </a:xfrm>
          <a:prstGeom prst="rect">
            <a:avLst/>
          </a:prstGeom>
        </p:spPr>
        <p:txBody>
          <a:bodyPr/>
          <a:lstStyle>
            <a:lvl1pPr algn="r">
              <a:defRPr>
                <a:solidFill>
                  <a:schemeClr val="tx2"/>
                </a:solidFill>
              </a:defRPr>
            </a:lvl1pPr>
          </a:lstStyle>
          <a:p>
            <a:pPr>
              <a:defRPr/>
            </a:pPr>
            <a:r>
              <a:rPr lang="en-US" smtClean="0"/>
              <a:t>TPAC, Columbus, OH, May 5-9, 2013</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5B362FE0-1C33-45E6-ABC9-A4D6F561A2BF}" type="slidenum">
              <a:rPr lang="en-US" smtClean="0"/>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BF3A2D2F-1D71-4114-8779-409F8B0C2FC9}" type="slidenum">
              <a:rPr lang="en-US" smtClean="0"/>
              <a:pPr>
                <a:defRPr/>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dissolv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a:xfrm>
            <a:off x="6096000" y="6248400"/>
            <a:ext cx="2667000" cy="365125"/>
          </a:xfrm>
          <a:prstGeom prst="rect">
            <a:avLst/>
          </a:prstGeom>
        </p:spPr>
        <p:txBody>
          <a:bodyPr/>
          <a:lstStyle/>
          <a:p>
            <a:pPr>
              <a:defRPr/>
            </a:pPr>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213952D9-51B5-4375-924C-6BB94A10A3E8}" type="slidenum">
              <a:rPr lang="en-US" smtClean="0"/>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a:xfrm>
            <a:off x="6096000" y="6248400"/>
            <a:ext cx="2667000" cy="365125"/>
          </a:xfrm>
          <a:prstGeom prst="rect">
            <a:avLst/>
          </a:prstGeom>
        </p:spPr>
        <p:txBody>
          <a:bodyPr rtlCol="0"/>
          <a:lstStyle/>
          <a:p>
            <a:pPr>
              <a:defRPr/>
            </a:pPr>
            <a:endParaRPr lang="en-US"/>
          </a:p>
        </p:txBody>
      </p:sp>
      <p:sp>
        <p:nvSpPr>
          <p:cNvPr id="10" name="Slide Number Placeholder 9"/>
          <p:cNvSpPr>
            <a:spLocks noGrp="1"/>
          </p:cNvSpPr>
          <p:nvPr>
            <p:ph type="sldNum" sz="quarter" idx="16"/>
          </p:nvPr>
        </p:nvSpPr>
        <p:spPr/>
        <p:txBody>
          <a:bodyPr rtlCol="0"/>
          <a:lstStyle/>
          <a:p>
            <a:pPr>
              <a:defRPr/>
            </a:pPr>
            <a:fld id="{E82E4DE8-36B9-43AF-8C2A-B93F8CC47829}" type="slidenum">
              <a:rPr lang="en-US" smtClean="0"/>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a:xfrm>
            <a:off x="6096000" y="6248400"/>
            <a:ext cx="2667000" cy="365125"/>
          </a:xfrm>
          <a:prstGeom prst="rect">
            <a:avLst/>
          </a:prstGeom>
        </p:spPr>
        <p:txBody>
          <a:bodyPr rtlCol="0"/>
          <a:lstStyle/>
          <a:p>
            <a:pPr>
              <a:defRPr/>
            </a:pPr>
            <a:endParaRPr lang="en-US"/>
          </a:p>
        </p:txBody>
      </p:sp>
      <p:sp>
        <p:nvSpPr>
          <p:cNvPr id="12" name="Slide Number Placeholder 11"/>
          <p:cNvSpPr>
            <a:spLocks noGrp="1"/>
          </p:cNvSpPr>
          <p:nvPr>
            <p:ph type="sldNum" sz="quarter" idx="16"/>
          </p:nvPr>
        </p:nvSpPr>
        <p:spPr/>
        <p:txBody>
          <a:bodyPr rtlCol="0"/>
          <a:lstStyle/>
          <a:p>
            <a:pPr>
              <a:defRPr/>
            </a:pPr>
            <a:fld id="{8FDE1BE0-70FF-4F32-A226-828780D4DADE}" type="slidenum">
              <a:rPr lang="en-US" smtClean="0"/>
              <a:pPr>
                <a:defRPr/>
              </a:pPr>
              <a:t>‹#›</a:t>
            </a:fld>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dissolv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096000" y="6248400"/>
            <a:ext cx="2667000" cy="365125"/>
          </a:xfrm>
          <a:prstGeom prst="rect">
            <a:avLst/>
          </a:prstGeom>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D57F7BD3-DAC3-4E19-8A99-71092BFE66AC}" type="slidenum">
              <a:rPr lang="en-US" smtClean="0"/>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a:defRPr/>
            </a:lvl1pPr>
          </a:lstStyle>
          <a:p>
            <a:pPr>
              <a:defRPr/>
            </a:pPr>
            <a:endParaRPr lang="en-US"/>
          </a:p>
        </p:txBody>
      </p:sp>
      <p:sp>
        <p:nvSpPr>
          <p:cNvPr id="5" name="Rectangle 12"/>
          <p:cNvSpPr>
            <a:spLocks noGrp="1" noChangeArrowheads="1"/>
          </p:cNvSpPr>
          <p:nvPr>
            <p:ph type="ftr" sz="quarter" idx="11"/>
          </p:nvPr>
        </p:nvSpPr>
        <p:spPr/>
        <p:txBody>
          <a:bodyPr/>
          <a:lstStyle>
            <a:lvl1pPr>
              <a:defRPr/>
            </a:lvl1pPr>
          </a:lstStyle>
          <a:p>
            <a:pPr>
              <a:defRPr/>
            </a:pPr>
            <a:r>
              <a:rPr lang="en-US" smtClean="0"/>
              <a:t>TPAC, Columbus, OH, May 5-9, 2013</a:t>
            </a:r>
            <a:endParaRPr lang="en-US"/>
          </a:p>
        </p:txBody>
      </p:sp>
      <p:sp>
        <p:nvSpPr>
          <p:cNvPr id="6" name="Rectangle 13"/>
          <p:cNvSpPr>
            <a:spLocks noGrp="1" noChangeArrowheads="1"/>
          </p:cNvSpPr>
          <p:nvPr>
            <p:ph type="sldNum" sz="quarter" idx="12"/>
          </p:nvPr>
        </p:nvSpPr>
        <p:spPr/>
        <p:txBody>
          <a:bodyPr/>
          <a:lstStyle>
            <a:lvl1pPr>
              <a:defRPr/>
            </a:lvl1pPr>
          </a:lstStyle>
          <a:p>
            <a:pPr>
              <a:defRPr/>
            </a:pPr>
            <a:fld id="{BF3A2D2F-1D71-4114-8779-409F8B0C2FC9}" type="slidenum">
              <a:rPr lang="en-US"/>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6617CE14-D74B-440E-B09B-213D082F8CB7}" type="slidenum">
              <a:rPr lang="en-US" smtClean="0"/>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6096000" y="6248400"/>
            <a:ext cx="26670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49B1550C-9B32-48EA-B97B-3FC213D46F4D}" type="slidenum">
              <a:rPr lang="en-US" smtClean="0"/>
              <a:pPr>
                <a:defRPr/>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dissolv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pPr>
              <a:defRPr/>
            </a:pPr>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D6373653-77E0-4F2C-B5BB-C3F09CA591A0}" type="slidenum">
              <a:rPr lang="en-US" smtClean="0"/>
              <a:pPr>
                <a:defRPr/>
              </a:pPr>
              <a:t>‹#›</a:t>
            </a:fld>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p:dissolv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ED164E2-56C5-4A39-8C19-7BB366E08537}" type="slidenum">
              <a:rPr lang="en-US" smtClean="0"/>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pPr>
              <a:defRPr/>
            </a:pP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1686B56C-F223-4FBF-B060-3DC4D85C0682}" type="slidenum">
              <a:rPr lang="en-US" smtClean="0"/>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p:txBody>
          <a:bodyPr/>
          <a:lstStyle>
            <a:lvl1pPr>
              <a:defRPr/>
            </a:lvl1pPr>
          </a:lstStyle>
          <a:p>
            <a:pPr>
              <a:defRPr/>
            </a:pPr>
            <a:endParaRPr lang="en-US"/>
          </a:p>
        </p:txBody>
      </p:sp>
      <p:sp>
        <p:nvSpPr>
          <p:cNvPr id="5" name="Rectangle 12"/>
          <p:cNvSpPr>
            <a:spLocks noGrp="1" noChangeArrowheads="1"/>
          </p:cNvSpPr>
          <p:nvPr>
            <p:ph type="ftr" sz="quarter" idx="11"/>
          </p:nvPr>
        </p:nvSpPr>
        <p:spPr/>
        <p:txBody>
          <a:bodyPr/>
          <a:lstStyle>
            <a:lvl1pPr>
              <a:defRPr/>
            </a:lvl1pPr>
          </a:lstStyle>
          <a:p>
            <a:pPr>
              <a:defRPr/>
            </a:pPr>
            <a:r>
              <a:rPr lang="en-US" smtClean="0"/>
              <a:t>TPAC, Columbus, OH, May 5-9, 2013</a:t>
            </a:r>
            <a:endParaRPr lang="en-US"/>
          </a:p>
        </p:txBody>
      </p:sp>
      <p:sp>
        <p:nvSpPr>
          <p:cNvPr id="6" name="Rectangle 13"/>
          <p:cNvSpPr>
            <a:spLocks noGrp="1" noChangeArrowheads="1"/>
          </p:cNvSpPr>
          <p:nvPr>
            <p:ph type="sldNum" sz="quarter" idx="12"/>
          </p:nvPr>
        </p:nvSpPr>
        <p:spPr/>
        <p:txBody>
          <a:bodyPr/>
          <a:lstStyle>
            <a:lvl1pPr>
              <a:defRPr/>
            </a:lvl1pPr>
          </a:lstStyle>
          <a:p>
            <a:pPr>
              <a:defRPr/>
            </a:pPr>
            <a:fld id="{213952D9-51B5-4375-924C-6BB94A10A3E8}" type="slidenum">
              <a:rPr lang="en-US"/>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p:txBody>
          <a:bodyPr/>
          <a:lstStyle>
            <a:lvl1pPr>
              <a:defRPr/>
            </a:lvl1pPr>
          </a:lstStyle>
          <a:p>
            <a:pPr>
              <a:defRPr/>
            </a:pPr>
            <a:endParaRPr lang="en-US"/>
          </a:p>
        </p:txBody>
      </p:sp>
      <p:sp>
        <p:nvSpPr>
          <p:cNvPr id="6" name="Rectangle 12"/>
          <p:cNvSpPr>
            <a:spLocks noGrp="1" noChangeArrowheads="1"/>
          </p:cNvSpPr>
          <p:nvPr>
            <p:ph type="ftr" sz="quarter" idx="11"/>
          </p:nvPr>
        </p:nvSpPr>
        <p:spPr/>
        <p:txBody>
          <a:bodyPr/>
          <a:lstStyle>
            <a:lvl1pPr>
              <a:defRPr/>
            </a:lvl1pPr>
          </a:lstStyle>
          <a:p>
            <a:pPr>
              <a:defRPr/>
            </a:pPr>
            <a:r>
              <a:rPr lang="en-US" smtClean="0"/>
              <a:t>TPAC, Columbus, OH, May 5-9, 2013</a:t>
            </a:r>
            <a:endParaRPr lang="en-US"/>
          </a:p>
        </p:txBody>
      </p:sp>
      <p:sp>
        <p:nvSpPr>
          <p:cNvPr id="7" name="Rectangle 13"/>
          <p:cNvSpPr>
            <a:spLocks noGrp="1" noChangeArrowheads="1"/>
          </p:cNvSpPr>
          <p:nvPr>
            <p:ph type="sldNum" sz="quarter" idx="12"/>
          </p:nvPr>
        </p:nvSpPr>
        <p:spPr/>
        <p:txBody>
          <a:bodyPr/>
          <a:lstStyle>
            <a:lvl1pPr>
              <a:defRPr/>
            </a:lvl1pPr>
          </a:lstStyle>
          <a:p>
            <a:pPr>
              <a:defRPr/>
            </a:pPr>
            <a:fld id="{E82E4DE8-36B9-43AF-8C2A-B93F8CC47829}" type="slidenum">
              <a:rPr lang="en-US"/>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p:txBody>
          <a:bodyPr/>
          <a:lstStyle>
            <a:lvl1pPr>
              <a:defRPr/>
            </a:lvl1pPr>
          </a:lstStyle>
          <a:p>
            <a:pPr>
              <a:defRPr/>
            </a:pPr>
            <a:endParaRPr lang="en-US"/>
          </a:p>
        </p:txBody>
      </p:sp>
      <p:sp>
        <p:nvSpPr>
          <p:cNvPr id="8" name="Rectangle 12"/>
          <p:cNvSpPr>
            <a:spLocks noGrp="1" noChangeArrowheads="1"/>
          </p:cNvSpPr>
          <p:nvPr>
            <p:ph type="ftr" sz="quarter" idx="11"/>
          </p:nvPr>
        </p:nvSpPr>
        <p:spPr/>
        <p:txBody>
          <a:bodyPr/>
          <a:lstStyle>
            <a:lvl1pPr>
              <a:defRPr/>
            </a:lvl1pPr>
          </a:lstStyle>
          <a:p>
            <a:pPr>
              <a:defRPr/>
            </a:pPr>
            <a:r>
              <a:rPr lang="en-US" smtClean="0"/>
              <a:t>TPAC, Columbus, OH, May 5-9, 2013</a:t>
            </a:r>
            <a:endParaRPr lang="en-US"/>
          </a:p>
        </p:txBody>
      </p:sp>
      <p:sp>
        <p:nvSpPr>
          <p:cNvPr id="9" name="Rectangle 13"/>
          <p:cNvSpPr>
            <a:spLocks noGrp="1" noChangeArrowheads="1"/>
          </p:cNvSpPr>
          <p:nvPr>
            <p:ph type="sldNum" sz="quarter" idx="12"/>
          </p:nvPr>
        </p:nvSpPr>
        <p:spPr/>
        <p:txBody>
          <a:bodyPr/>
          <a:lstStyle>
            <a:lvl1pPr>
              <a:defRPr/>
            </a:lvl1pPr>
          </a:lstStyle>
          <a:p>
            <a:pPr>
              <a:defRPr/>
            </a:pPr>
            <a:fld id="{8FDE1BE0-70FF-4F32-A226-828780D4DADE}" type="slidenum">
              <a:rPr lang="en-US"/>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p:txBody>
          <a:bodyPr/>
          <a:lstStyle>
            <a:lvl1pPr>
              <a:defRPr/>
            </a:lvl1pPr>
          </a:lstStyle>
          <a:p>
            <a:pPr>
              <a:defRPr/>
            </a:pPr>
            <a:endParaRPr lang="en-US"/>
          </a:p>
        </p:txBody>
      </p:sp>
      <p:sp>
        <p:nvSpPr>
          <p:cNvPr id="4" name="Rectangle 12"/>
          <p:cNvSpPr>
            <a:spLocks noGrp="1" noChangeArrowheads="1"/>
          </p:cNvSpPr>
          <p:nvPr>
            <p:ph type="ftr" sz="quarter" idx="11"/>
          </p:nvPr>
        </p:nvSpPr>
        <p:spPr/>
        <p:txBody>
          <a:bodyPr/>
          <a:lstStyle>
            <a:lvl1pPr>
              <a:defRPr/>
            </a:lvl1pPr>
          </a:lstStyle>
          <a:p>
            <a:pPr>
              <a:defRPr/>
            </a:pPr>
            <a:r>
              <a:rPr lang="en-US" smtClean="0"/>
              <a:t>TPAC, Columbus, OH, May 5-9, 2013</a:t>
            </a:r>
            <a:endParaRPr lang="en-US"/>
          </a:p>
        </p:txBody>
      </p:sp>
      <p:sp>
        <p:nvSpPr>
          <p:cNvPr id="5" name="Rectangle 13"/>
          <p:cNvSpPr>
            <a:spLocks noGrp="1" noChangeArrowheads="1"/>
          </p:cNvSpPr>
          <p:nvPr>
            <p:ph type="sldNum" sz="quarter" idx="12"/>
          </p:nvPr>
        </p:nvSpPr>
        <p:spPr/>
        <p:txBody>
          <a:bodyPr/>
          <a:lstStyle>
            <a:lvl1pPr>
              <a:defRPr/>
            </a:lvl1pPr>
          </a:lstStyle>
          <a:p>
            <a:pPr>
              <a:defRPr/>
            </a:pPr>
            <a:fld id="{D57F7BD3-DAC3-4E19-8A99-71092BFE66AC}" type="slidenum">
              <a:rPr lang="en-US"/>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p:txBody>
          <a:bodyPr/>
          <a:lstStyle>
            <a:lvl1pPr>
              <a:defRPr/>
            </a:lvl1pPr>
          </a:lstStyle>
          <a:p>
            <a:pPr>
              <a:defRPr/>
            </a:pPr>
            <a:endParaRPr lang="en-US"/>
          </a:p>
        </p:txBody>
      </p:sp>
      <p:sp>
        <p:nvSpPr>
          <p:cNvPr id="3" name="Rectangle 12"/>
          <p:cNvSpPr>
            <a:spLocks noGrp="1" noChangeArrowheads="1"/>
          </p:cNvSpPr>
          <p:nvPr>
            <p:ph type="ftr" sz="quarter" idx="11"/>
          </p:nvPr>
        </p:nvSpPr>
        <p:spPr/>
        <p:txBody>
          <a:bodyPr/>
          <a:lstStyle>
            <a:lvl1pPr>
              <a:defRPr/>
            </a:lvl1pPr>
          </a:lstStyle>
          <a:p>
            <a:pPr>
              <a:defRPr/>
            </a:pPr>
            <a:r>
              <a:rPr lang="en-US" smtClean="0"/>
              <a:t>TPAC, Columbus, OH, May 5-9, 2013</a:t>
            </a:r>
            <a:endParaRPr lang="en-US"/>
          </a:p>
        </p:txBody>
      </p:sp>
      <p:sp>
        <p:nvSpPr>
          <p:cNvPr id="4" name="Rectangle 13"/>
          <p:cNvSpPr>
            <a:spLocks noGrp="1" noChangeArrowheads="1"/>
          </p:cNvSpPr>
          <p:nvPr>
            <p:ph type="sldNum" sz="quarter" idx="12"/>
          </p:nvPr>
        </p:nvSpPr>
        <p:spPr/>
        <p:txBody>
          <a:bodyPr/>
          <a:lstStyle>
            <a:lvl1pPr>
              <a:defRPr/>
            </a:lvl1pPr>
          </a:lstStyle>
          <a:p>
            <a:pPr>
              <a:defRPr/>
            </a:pPr>
            <a:fld id="{6617CE14-D74B-440E-B09B-213D082F8CB7}" type="slidenum">
              <a:rPr lang="en-US"/>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p:txBody>
          <a:bodyPr/>
          <a:lstStyle>
            <a:lvl1pPr>
              <a:defRPr/>
            </a:lvl1pPr>
          </a:lstStyle>
          <a:p>
            <a:pPr>
              <a:defRPr/>
            </a:pPr>
            <a:endParaRPr lang="en-US"/>
          </a:p>
        </p:txBody>
      </p:sp>
      <p:sp>
        <p:nvSpPr>
          <p:cNvPr id="6" name="Rectangle 12"/>
          <p:cNvSpPr>
            <a:spLocks noGrp="1" noChangeArrowheads="1"/>
          </p:cNvSpPr>
          <p:nvPr>
            <p:ph type="ftr" sz="quarter" idx="11"/>
          </p:nvPr>
        </p:nvSpPr>
        <p:spPr/>
        <p:txBody>
          <a:bodyPr/>
          <a:lstStyle>
            <a:lvl1pPr>
              <a:defRPr/>
            </a:lvl1pPr>
          </a:lstStyle>
          <a:p>
            <a:pPr>
              <a:defRPr/>
            </a:pPr>
            <a:r>
              <a:rPr lang="en-US" smtClean="0"/>
              <a:t>TPAC, Columbus, OH, May 5-9, 2013</a:t>
            </a:r>
            <a:endParaRPr lang="en-US"/>
          </a:p>
        </p:txBody>
      </p:sp>
      <p:sp>
        <p:nvSpPr>
          <p:cNvPr id="7" name="Rectangle 13"/>
          <p:cNvSpPr>
            <a:spLocks noGrp="1" noChangeArrowheads="1"/>
          </p:cNvSpPr>
          <p:nvPr>
            <p:ph type="sldNum" sz="quarter" idx="12"/>
          </p:nvPr>
        </p:nvSpPr>
        <p:spPr/>
        <p:txBody>
          <a:bodyPr/>
          <a:lstStyle>
            <a:lvl1pPr>
              <a:defRPr/>
            </a:lvl1pPr>
          </a:lstStyle>
          <a:p>
            <a:pPr>
              <a:defRPr/>
            </a:pPr>
            <a:fld id="{49B1550C-9B32-48EA-B97B-3FC213D46F4D}" type="slidenum">
              <a:rPr lang="en-US"/>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p:txBody>
          <a:bodyPr/>
          <a:lstStyle>
            <a:lvl1pPr>
              <a:defRPr/>
            </a:lvl1pPr>
          </a:lstStyle>
          <a:p>
            <a:pPr>
              <a:defRPr/>
            </a:pPr>
            <a:endParaRPr lang="en-US"/>
          </a:p>
        </p:txBody>
      </p:sp>
      <p:sp>
        <p:nvSpPr>
          <p:cNvPr id="6" name="Rectangle 12"/>
          <p:cNvSpPr>
            <a:spLocks noGrp="1" noChangeArrowheads="1"/>
          </p:cNvSpPr>
          <p:nvPr>
            <p:ph type="ftr" sz="quarter" idx="11"/>
          </p:nvPr>
        </p:nvSpPr>
        <p:spPr/>
        <p:txBody>
          <a:bodyPr/>
          <a:lstStyle>
            <a:lvl1pPr>
              <a:defRPr/>
            </a:lvl1pPr>
          </a:lstStyle>
          <a:p>
            <a:pPr>
              <a:defRPr/>
            </a:pPr>
            <a:r>
              <a:rPr lang="en-US" smtClean="0"/>
              <a:t>TPAC, Columbus, OH, May 5-9, 2013</a:t>
            </a:r>
            <a:endParaRPr lang="en-US"/>
          </a:p>
        </p:txBody>
      </p:sp>
      <p:sp>
        <p:nvSpPr>
          <p:cNvPr id="7" name="Rectangle 13"/>
          <p:cNvSpPr>
            <a:spLocks noGrp="1" noChangeArrowheads="1"/>
          </p:cNvSpPr>
          <p:nvPr>
            <p:ph type="sldNum" sz="quarter" idx="12"/>
          </p:nvPr>
        </p:nvSpPr>
        <p:spPr/>
        <p:txBody>
          <a:bodyPr/>
          <a:lstStyle>
            <a:lvl1pPr>
              <a:defRPr/>
            </a:lvl1pPr>
          </a:lstStyle>
          <a:p>
            <a:pPr>
              <a:defRPr/>
            </a:pPr>
            <a:fld id="{D6373653-77E0-4F2C-B5BB-C3F09CA591A0}" type="slidenum">
              <a:rPr lang="en-US"/>
              <a:pPr>
                <a:defRPr/>
              </a:pPr>
              <a:t>‹#›</a:t>
            </a:fld>
            <a:endParaRPr lang="en-US"/>
          </a:p>
        </p:txBody>
      </p:sp>
    </p:spTree>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tile tx="0" ty="0" sx="100000" sy="100000" flip="none" algn="tl"/>
        </a:blipFill>
        <a:effectLst/>
      </p:bgPr>
    </p:bg>
    <p:spTree>
      <p:nvGrpSpPr>
        <p:cNvPr id="1" name=""/>
        <p:cNvGrpSpPr/>
        <p:nvPr/>
      </p:nvGrpSpPr>
      <p:grpSpPr>
        <a:xfrm>
          <a:off x="0" y="0"/>
          <a:ext cx="0" cy="0"/>
          <a:chOff x="0" y="0"/>
          <a:chExt cx="0" cy="0"/>
        </a:xfrm>
      </p:grpSpPr>
      <p:sp>
        <p:nvSpPr>
          <p:cNvPr id="64514"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defRPr/>
            </a:pPr>
            <a:endParaRPr kumimoji="1" lang="en-US"/>
          </a:p>
        </p:txBody>
      </p:sp>
      <p:sp>
        <p:nvSpPr>
          <p:cNvPr id="6451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kumimoji="1" lang="en-US"/>
          </a:p>
        </p:txBody>
      </p:sp>
      <p:sp>
        <p:nvSpPr>
          <p:cNvPr id="64516"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defRPr/>
            </a:pPr>
            <a:endParaRPr kumimoji="1" lang="en-US"/>
          </a:p>
        </p:txBody>
      </p:sp>
      <p:sp>
        <p:nvSpPr>
          <p:cNvPr id="6451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kumimoji="1" lang="en-US"/>
          </a:p>
        </p:txBody>
      </p:sp>
      <p:sp>
        <p:nvSpPr>
          <p:cNvPr id="6451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kumimoji="1" lang="en-US"/>
          </a:p>
        </p:txBody>
      </p:sp>
      <p:sp>
        <p:nvSpPr>
          <p:cNvPr id="64519"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defRPr/>
            </a:pPr>
            <a:endParaRPr kumimoji="1" lang="en-US"/>
          </a:p>
        </p:txBody>
      </p:sp>
      <p:sp>
        <p:nvSpPr>
          <p:cNvPr id="6452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a:p>
        </p:txBody>
      </p:sp>
      <p:sp>
        <p:nvSpPr>
          <p:cNvPr id="64521"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8"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23"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lvl1pPr>
          </a:lstStyle>
          <a:p>
            <a:pPr>
              <a:defRPr/>
            </a:pPr>
            <a:endParaRPr lang="en-US" dirty="0"/>
          </a:p>
        </p:txBody>
      </p:sp>
      <p:sp>
        <p:nvSpPr>
          <p:cNvPr id="64524" name="Rectangle 12"/>
          <p:cNvSpPr>
            <a:spLocks noGrp="1" noChangeArrowheads="1"/>
          </p:cNvSpPr>
          <p:nvPr>
            <p:ph type="ftr" sz="quarter" idx="3"/>
          </p:nvPr>
        </p:nvSpPr>
        <p:spPr bwMode="auto">
          <a:xfrm>
            <a:off x="2438400" y="6324600"/>
            <a:ext cx="4953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r>
              <a:rPr lang="en-US" smtClean="0"/>
              <a:t>TPAC, Columbus, OH, May 5-9, 2013</a:t>
            </a:r>
            <a:endParaRPr lang="en-US"/>
          </a:p>
        </p:txBody>
      </p:sp>
      <p:sp>
        <p:nvSpPr>
          <p:cNvPr id="64525" name="Rectangle 13"/>
          <p:cNvSpPr>
            <a:spLocks noGrp="1" noChangeArrowheads="1"/>
          </p:cNvSpPr>
          <p:nvPr>
            <p:ph type="sldNum" sz="quarter" idx="4"/>
          </p:nvPr>
        </p:nvSpPr>
        <p:spPr bwMode="auto">
          <a:xfrm>
            <a:off x="7162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0060B1B6-7A03-4ADC-A5EB-A50FADFCA6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 id="2147484321" r:id="rId12"/>
    <p:sldLayoutId id="2147484322" r:id="rId13"/>
  </p:sldLayoutIdLst>
  <p:transition>
    <p:dissolve/>
  </p:transition>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0060B1B6-7A03-4ADC-A5EB-A50FADFCA679}"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Lst>
  <p:transition>
    <p:dissolve/>
  </p:transition>
  <p:timing>
    <p:tnLst>
      <p:par>
        <p:cTn id="1" dur="indefinite" restart="never" nodeType="tmRoot"/>
      </p:par>
    </p:tnLst>
  </p:timing>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extLst>
              <a:ext uri="{BEBA8EAE-BF5A-486C-A8C5-ECC9F3942E4B}">
                <a14:imgProps xmlns:a14="http://schemas.microsoft.com/office/drawing/2010/main">
                  <a14:imgLayer r:embed="rId4">
                    <a14:imgEffect>
                      <a14:brightnessContrast bright="-1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6386" name="Rectangle 15"/>
          <p:cNvSpPr>
            <a:spLocks noGrp="1" noChangeArrowheads="1"/>
          </p:cNvSpPr>
          <p:nvPr>
            <p:ph type="ftr" sz="quarter" idx="11"/>
          </p:nvPr>
        </p:nvSpPr>
        <p:spPr>
          <a:noFill/>
        </p:spPr>
        <p:txBody>
          <a:bodyPr/>
          <a:lstStyle/>
          <a:p>
            <a:r>
              <a:rPr lang="en-US" dirty="0" smtClean="0">
                <a:solidFill>
                  <a:schemeClr val="bg1">
                    <a:lumMod val="85000"/>
                  </a:schemeClr>
                </a:solidFill>
              </a:rPr>
              <a:t>TPAC   |   Columbus, OH   |   May 2013</a:t>
            </a:r>
          </a:p>
        </p:txBody>
      </p:sp>
      <p:sp>
        <p:nvSpPr>
          <p:cNvPr id="16388" name="Rectangle 33"/>
          <p:cNvSpPr>
            <a:spLocks noChangeArrowheads="1"/>
          </p:cNvSpPr>
          <p:nvPr/>
        </p:nvSpPr>
        <p:spPr bwMode="auto">
          <a:xfrm>
            <a:off x="1647825" y="1112838"/>
            <a:ext cx="1395413" cy="0"/>
          </a:xfrm>
          <a:prstGeom prst="rect">
            <a:avLst/>
          </a:prstGeom>
          <a:noFill/>
          <a:ln w="9525" algn="ctr">
            <a:noFill/>
            <a:miter lim="800000"/>
            <a:headEnd/>
            <a:tailEnd/>
          </a:ln>
        </p:spPr>
        <p:txBody>
          <a:bodyPr wrap="none">
            <a:spAutoFit/>
          </a:bodyPr>
          <a:lstStyle/>
          <a:p>
            <a:endParaRPr lang="en-US"/>
          </a:p>
        </p:txBody>
      </p:sp>
      <p:sp>
        <p:nvSpPr>
          <p:cNvPr id="95304" name="Rectangle 72"/>
          <p:cNvSpPr>
            <a:spLocks noGrp="1" noChangeArrowheads="1"/>
          </p:cNvSpPr>
          <p:nvPr>
            <p:ph type="ctrTitle"/>
          </p:nvPr>
        </p:nvSpPr>
        <p:spPr>
          <a:xfrm>
            <a:off x="1131277" y="2426677"/>
            <a:ext cx="7772400" cy="1400907"/>
          </a:xfrm>
        </p:spPr>
        <p:txBody>
          <a:bodyPr>
            <a:normAutofit fontScale="90000"/>
          </a:bodyPr>
          <a:lstStyle/>
          <a:p>
            <a:pPr eaLnBrk="1" hangingPunct="1">
              <a:defRPr/>
            </a:pPr>
            <a:r>
              <a:rPr lang="en-US" sz="3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Application of an Activity-Based Model for Highway Pricing Studies in Chicago</a:t>
            </a:r>
            <a:endParaRPr lang="en-US" sz="36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a:xfrm>
            <a:off x="612648" y="228600"/>
            <a:ext cx="8229600" cy="987552"/>
          </a:xfrm>
        </p:spPr>
        <p:txBody>
          <a:bodyPr/>
          <a:lstStyle/>
          <a:p>
            <a:pPr>
              <a:defRPr/>
            </a:pPr>
            <a:r>
              <a:rPr lang="en-US" dirty="0" smtClean="0"/>
              <a:t>CT-RAMP Person </a:t>
            </a:r>
            <a:r>
              <a:rPr lang="en-US" dirty="0"/>
              <a:t>Types</a:t>
            </a:r>
          </a:p>
        </p:txBody>
      </p:sp>
      <p:graphicFrame>
        <p:nvGraphicFramePr>
          <p:cNvPr id="565554" name="Group 306"/>
          <p:cNvGraphicFramePr>
            <a:graphicFrameLocks noGrp="1"/>
          </p:cNvGraphicFramePr>
          <p:nvPr>
            <p:extLst>
              <p:ext uri="{D42A27DB-BD31-4B8C-83A1-F6EECF244321}">
                <p14:modId xmlns:p14="http://schemas.microsoft.com/office/powerpoint/2010/main" val="2272938856"/>
              </p:ext>
            </p:extLst>
          </p:nvPr>
        </p:nvGraphicFramePr>
        <p:xfrm>
          <a:off x="597948" y="1575078"/>
          <a:ext cx="6355050" cy="3393144"/>
        </p:xfrm>
        <a:graphic>
          <a:graphicData uri="http://schemas.openxmlformats.org/drawingml/2006/table">
            <a:tbl>
              <a:tblPr firstRow="1" bandRow="1">
                <a:tableStyleId>{69CF1AB2-1976-4502-BF36-3FF5EA218861}</a:tableStyleId>
              </a:tblPr>
              <a:tblGrid>
                <a:gridCol w="1956172"/>
                <a:gridCol w="884819"/>
                <a:gridCol w="1654809"/>
                <a:gridCol w="1859250"/>
              </a:tblGrid>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kern="1200" dirty="0" smtClean="0">
                          <a:solidFill>
                            <a:schemeClr val="lt1"/>
                          </a:solidFill>
                          <a:latin typeface="+mn-lt"/>
                          <a:ea typeface="+mn-ea"/>
                          <a:cs typeface="+mn-cs"/>
                        </a:rPr>
                        <a:t>PERSON-TYPE</a:t>
                      </a:r>
                    </a:p>
                  </a:txBody>
                  <a:tcPr horzOverflow="overflow">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kern="1200" dirty="0" smtClean="0">
                          <a:solidFill>
                            <a:schemeClr val="lt1"/>
                          </a:solidFill>
                          <a:latin typeface="+mn-lt"/>
                          <a:ea typeface="+mn-ea"/>
                          <a:cs typeface="+mn-cs"/>
                        </a:rPr>
                        <a:t>AGE</a:t>
                      </a:r>
                    </a:p>
                  </a:txBody>
                  <a:tcPr horzOverflow="overflow">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kern="1200" dirty="0" smtClean="0">
                          <a:solidFill>
                            <a:schemeClr val="lt1"/>
                          </a:solidFill>
                          <a:latin typeface="+mn-lt"/>
                          <a:ea typeface="+mn-ea"/>
                          <a:cs typeface="+mn-cs"/>
                        </a:rPr>
                        <a:t>WORK STATUS</a:t>
                      </a:r>
                    </a:p>
                  </a:txBody>
                  <a:tcPr horzOverflow="overflow">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kern="1200" dirty="0" smtClean="0">
                          <a:solidFill>
                            <a:schemeClr val="lt1"/>
                          </a:solidFill>
                          <a:latin typeface="+mn-lt"/>
                          <a:ea typeface="+mn-ea"/>
                          <a:cs typeface="+mn-cs"/>
                        </a:rPr>
                        <a:t>SCHOOL STATUS</a:t>
                      </a:r>
                    </a:p>
                  </a:txBody>
                  <a:tcPr horzOverflow="overflow">
                    <a:solidFill>
                      <a:schemeClr val="accent1"/>
                    </a:solidFill>
                  </a:tcPr>
                </a:tc>
              </a:tr>
              <a:tr h="3765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rPr>
                        <a:t>Full-time worker</a:t>
                      </a:r>
                      <a:endParaRPr kumimoji="0" lang="en-US" sz="2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rPr>
                        <a:t>18+</a:t>
                      </a:r>
                      <a:endParaRPr kumimoji="0" lang="en-US" sz="2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smtClean="0">
                          <a:ln>
                            <a:noFill/>
                          </a:ln>
                          <a:effectLst/>
                        </a:rPr>
                        <a:t>Full-time</a:t>
                      </a:r>
                      <a:endParaRPr kumimoji="0" lang="en-US" sz="2400" b="0"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rPr>
                        <a:t>None</a:t>
                      </a:r>
                      <a:endParaRPr kumimoji="0" lang="en-US" sz="2400" b="0" i="0" u="none" strike="noStrike" cap="none" normalizeH="0" baseline="0" dirty="0" smtClean="0">
                        <a:ln>
                          <a:noFill/>
                        </a:ln>
                        <a:solidFill>
                          <a:schemeClr val="tx1"/>
                        </a:solidFill>
                        <a:effectLst/>
                        <a:latin typeface="Arial" charset="0"/>
                      </a:endParaRPr>
                    </a:p>
                  </a:txBody>
                  <a:tcPr horzOverflow="overflow"/>
                </a:tc>
              </a:tr>
              <a:tr h="3765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rPr>
                        <a:t>Part-time worker</a:t>
                      </a:r>
                      <a:endParaRPr kumimoji="0" lang="en-US" sz="2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smtClean="0">
                          <a:ln>
                            <a:noFill/>
                          </a:ln>
                          <a:effectLst/>
                        </a:rPr>
                        <a:t>18+</a:t>
                      </a:r>
                      <a:endParaRPr kumimoji="0" lang="en-US" sz="2400" b="0"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smtClean="0">
                          <a:ln>
                            <a:noFill/>
                          </a:ln>
                          <a:effectLst/>
                        </a:rPr>
                        <a:t>Part-time</a:t>
                      </a:r>
                      <a:endParaRPr kumimoji="0" lang="en-US" sz="2400" b="0"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smtClean="0">
                          <a:ln>
                            <a:noFill/>
                          </a:ln>
                          <a:effectLst/>
                        </a:rPr>
                        <a:t>None</a:t>
                      </a:r>
                      <a:endParaRPr kumimoji="0" lang="en-US" sz="2400" b="0" i="0" u="none" strike="noStrike" cap="none" normalizeH="0" baseline="0" smtClean="0">
                        <a:ln>
                          <a:noFill/>
                        </a:ln>
                        <a:solidFill>
                          <a:schemeClr val="tx1"/>
                        </a:solidFill>
                        <a:effectLst/>
                        <a:latin typeface="Arial" charset="0"/>
                      </a:endParaRPr>
                    </a:p>
                  </a:txBody>
                  <a:tcPr horzOverflow="overflow"/>
                </a:tc>
              </a:tr>
              <a:tr h="3765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smtClean="0">
                          <a:ln>
                            <a:noFill/>
                          </a:ln>
                          <a:effectLst/>
                        </a:rPr>
                        <a:t>Non-working adult</a:t>
                      </a:r>
                      <a:endParaRPr kumimoji="0" lang="en-US" sz="2400" b="0"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rPr>
                        <a:t>18 – 64</a:t>
                      </a:r>
                      <a:endParaRPr kumimoji="0" lang="en-US" sz="2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smtClean="0">
                          <a:ln>
                            <a:noFill/>
                          </a:ln>
                          <a:effectLst/>
                        </a:rPr>
                        <a:t>Unemployed</a:t>
                      </a:r>
                      <a:endParaRPr kumimoji="0" lang="en-US" sz="2400" b="0"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smtClean="0">
                          <a:ln>
                            <a:noFill/>
                          </a:ln>
                          <a:effectLst/>
                        </a:rPr>
                        <a:t>None</a:t>
                      </a:r>
                      <a:endParaRPr kumimoji="0" lang="en-US" sz="2400" b="0" i="0" u="none" strike="noStrike" cap="none" normalizeH="0" baseline="0" smtClean="0">
                        <a:ln>
                          <a:noFill/>
                        </a:ln>
                        <a:solidFill>
                          <a:schemeClr val="tx1"/>
                        </a:solidFill>
                        <a:effectLst/>
                        <a:latin typeface="Arial" charset="0"/>
                      </a:endParaRPr>
                    </a:p>
                  </a:txBody>
                  <a:tcPr horzOverflow="overflow"/>
                </a:tc>
              </a:tr>
              <a:tr h="3765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smtClean="0">
                          <a:ln>
                            <a:noFill/>
                          </a:ln>
                          <a:effectLst/>
                        </a:rPr>
                        <a:t>Non-working senior</a:t>
                      </a:r>
                      <a:endParaRPr kumimoji="0" lang="en-US" sz="2400" b="0"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smtClean="0">
                          <a:ln>
                            <a:noFill/>
                          </a:ln>
                          <a:effectLst/>
                        </a:rPr>
                        <a:t>65+</a:t>
                      </a:r>
                      <a:endParaRPr kumimoji="0" lang="en-US" sz="2400" b="0"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smtClean="0">
                          <a:ln>
                            <a:noFill/>
                          </a:ln>
                          <a:effectLst/>
                        </a:rPr>
                        <a:t>Unemployed</a:t>
                      </a:r>
                      <a:endParaRPr kumimoji="0" lang="en-US" sz="2400" b="0"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smtClean="0">
                          <a:ln>
                            <a:noFill/>
                          </a:ln>
                          <a:effectLst/>
                        </a:rPr>
                        <a:t>None</a:t>
                      </a:r>
                      <a:endParaRPr kumimoji="0" lang="en-US" sz="2400" b="0" i="0" u="none" strike="noStrike" cap="none" normalizeH="0" baseline="0" smtClean="0">
                        <a:ln>
                          <a:noFill/>
                        </a:ln>
                        <a:solidFill>
                          <a:schemeClr val="tx1"/>
                        </a:solidFill>
                        <a:effectLst/>
                        <a:latin typeface="Arial" charset="0"/>
                      </a:endParaRPr>
                    </a:p>
                  </a:txBody>
                  <a:tcPr horzOverflow="overflow"/>
                </a:tc>
              </a:tr>
              <a:tr h="3765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rPr>
                        <a:t>College student</a:t>
                      </a:r>
                      <a:endParaRPr kumimoji="0" lang="en-US" sz="2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rPr>
                        <a:t>18+</a:t>
                      </a:r>
                      <a:endParaRPr kumimoji="0" lang="en-US" sz="2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smtClean="0">
                          <a:ln>
                            <a:noFill/>
                          </a:ln>
                          <a:effectLst/>
                        </a:rPr>
                        <a:t>Any</a:t>
                      </a:r>
                      <a:endParaRPr kumimoji="0" lang="en-US" sz="2400" b="0"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smtClean="0">
                          <a:ln>
                            <a:noFill/>
                          </a:ln>
                          <a:effectLst/>
                        </a:rPr>
                        <a:t>College +</a:t>
                      </a:r>
                      <a:endParaRPr kumimoji="0" lang="en-US" sz="2400" b="0" i="0" u="none" strike="noStrike" cap="none" normalizeH="0" baseline="0" smtClean="0">
                        <a:ln>
                          <a:noFill/>
                        </a:ln>
                        <a:solidFill>
                          <a:schemeClr val="tx1"/>
                        </a:solidFill>
                        <a:effectLst/>
                        <a:latin typeface="Arial" charset="0"/>
                      </a:endParaRPr>
                    </a:p>
                  </a:txBody>
                  <a:tcPr horzOverflow="overflow"/>
                </a:tc>
              </a:tr>
              <a:tr h="3765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smtClean="0">
                          <a:ln>
                            <a:noFill/>
                          </a:ln>
                          <a:effectLst/>
                        </a:rPr>
                        <a:t>Driving age student</a:t>
                      </a:r>
                      <a:endParaRPr kumimoji="0" lang="en-US" sz="2400" b="0"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rPr>
                        <a:t>16 – 17</a:t>
                      </a:r>
                      <a:endParaRPr kumimoji="0" lang="en-US" sz="2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smtClean="0">
                          <a:ln>
                            <a:noFill/>
                          </a:ln>
                          <a:effectLst/>
                        </a:rPr>
                        <a:t>Any</a:t>
                      </a:r>
                      <a:endParaRPr kumimoji="0" lang="en-US" sz="2400" b="0"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smtClean="0">
                          <a:ln>
                            <a:noFill/>
                          </a:ln>
                          <a:effectLst/>
                        </a:rPr>
                        <a:t>Pre-college</a:t>
                      </a:r>
                      <a:endParaRPr kumimoji="0" lang="en-US" sz="2400" b="0" i="0" u="none" strike="noStrike" cap="none" normalizeH="0" baseline="0" smtClean="0">
                        <a:ln>
                          <a:noFill/>
                        </a:ln>
                        <a:solidFill>
                          <a:schemeClr val="tx1"/>
                        </a:solidFill>
                        <a:effectLst/>
                        <a:latin typeface="Arial" charset="0"/>
                      </a:endParaRPr>
                    </a:p>
                  </a:txBody>
                  <a:tcPr horzOverflow="overflow"/>
                </a:tc>
              </a:tr>
              <a:tr h="3765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rPr>
                        <a:t>Non-driving student</a:t>
                      </a:r>
                      <a:endParaRPr kumimoji="0" lang="en-US" sz="2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rPr>
                        <a:t>6 – 16</a:t>
                      </a:r>
                      <a:endParaRPr kumimoji="0" lang="en-US" sz="2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smtClean="0">
                          <a:ln>
                            <a:noFill/>
                          </a:ln>
                          <a:effectLst/>
                        </a:rPr>
                        <a:t>None</a:t>
                      </a:r>
                      <a:endParaRPr kumimoji="0" lang="en-US" sz="2400" b="0"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smtClean="0">
                          <a:ln>
                            <a:noFill/>
                          </a:ln>
                          <a:effectLst/>
                        </a:rPr>
                        <a:t>Pre-college</a:t>
                      </a:r>
                      <a:endParaRPr kumimoji="0" lang="en-US" sz="2400" b="0" i="0" u="none" strike="noStrike" cap="none" normalizeH="0" baseline="0" smtClean="0">
                        <a:ln>
                          <a:noFill/>
                        </a:ln>
                        <a:solidFill>
                          <a:schemeClr val="tx1"/>
                        </a:solidFill>
                        <a:effectLst/>
                        <a:latin typeface="Arial" charset="0"/>
                      </a:endParaRPr>
                    </a:p>
                  </a:txBody>
                  <a:tcPr horzOverflow="overflow"/>
                </a:tc>
              </a:tr>
              <a:tr h="3765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rPr>
                        <a:t>Pre-school</a:t>
                      </a:r>
                      <a:endParaRPr kumimoji="0" lang="en-US" sz="2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rPr>
                        <a:t>0 – 5</a:t>
                      </a:r>
                      <a:endParaRPr kumimoji="0" lang="en-US" sz="2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smtClean="0">
                          <a:ln>
                            <a:noFill/>
                          </a:ln>
                          <a:effectLst/>
                        </a:rPr>
                        <a:t>None</a:t>
                      </a:r>
                      <a:endParaRPr kumimoji="0" lang="en-US" sz="2400" b="0"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rPr>
                        <a:t>None</a:t>
                      </a:r>
                      <a:endParaRPr kumimoji="0" lang="en-US" sz="2400" b="0" i="0" u="none" strike="noStrike" cap="none" normalizeH="0" baseline="0" dirty="0" smtClean="0">
                        <a:ln>
                          <a:noFill/>
                        </a:ln>
                        <a:solidFill>
                          <a:schemeClr val="tx1"/>
                        </a:solidFill>
                        <a:effectLst/>
                        <a:latin typeface="Arial" charset="0"/>
                      </a:endParaRPr>
                    </a:p>
                  </a:txBody>
                  <a:tcPr horzOverflow="overflow"/>
                </a:tc>
              </a:tr>
            </a:tbl>
          </a:graphicData>
        </a:graphic>
      </p:graphicFrame>
      <p:sp>
        <p:nvSpPr>
          <p:cNvPr id="23618" name="Rectangle 298"/>
          <p:cNvSpPr>
            <a:spLocks noChangeArrowheads="1"/>
          </p:cNvSpPr>
          <p:nvPr/>
        </p:nvSpPr>
        <p:spPr bwMode="auto">
          <a:xfrm>
            <a:off x="-581025" y="4130675"/>
            <a:ext cx="184150" cy="458788"/>
          </a:xfrm>
          <a:prstGeom prst="rect">
            <a:avLst/>
          </a:prstGeom>
          <a:noFill/>
          <a:ln w="9525">
            <a:noFill/>
            <a:miter lim="800000"/>
            <a:headEnd/>
            <a:tailEnd/>
          </a:ln>
        </p:spPr>
        <p:txBody>
          <a:bodyPr wrap="none" anchor="ctr">
            <a:spAutoFit/>
          </a:bodyPr>
          <a:lstStyle/>
          <a:p>
            <a:r>
              <a:rPr lang="en-US" sz="600"/>
              <a:t/>
            </a:r>
            <a:br>
              <a:rPr lang="en-US" sz="600"/>
            </a:br>
            <a:endParaRPr lang="en-US"/>
          </a:p>
        </p:txBody>
      </p:sp>
    </p:spTree>
    <p:extLst>
      <p:ext uri="{BB962C8B-B14F-4D97-AF65-F5344CB8AC3E}">
        <p14:creationId xmlns:p14="http://schemas.microsoft.com/office/powerpoint/2010/main" val="214599815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a:xfrm>
            <a:off x="609600" y="228599"/>
            <a:ext cx="7467600" cy="987552"/>
          </a:xfrm>
        </p:spPr>
        <p:txBody>
          <a:bodyPr>
            <a:normAutofit/>
          </a:bodyPr>
          <a:lstStyle/>
          <a:p>
            <a:pPr>
              <a:defRPr/>
            </a:pPr>
            <a:r>
              <a:rPr lang="en-US" dirty="0" smtClean="0"/>
              <a:t>CT-RAMP Activity </a:t>
            </a:r>
            <a:r>
              <a:rPr lang="en-US" dirty="0"/>
              <a:t>Types</a:t>
            </a:r>
          </a:p>
        </p:txBody>
      </p:sp>
      <p:sp>
        <p:nvSpPr>
          <p:cNvPr id="24580" name="Rectangle 364"/>
          <p:cNvSpPr>
            <a:spLocks noChangeArrowheads="1"/>
          </p:cNvSpPr>
          <p:nvPr/>
        </p:nvSpPr>
        <p:spPr bwMode="auto">
          <a:xfrm>
            <a:off x="485775" y="5257800"/>
            <a:ext cx="184150" cy="458788"/>
          </a:xfrm>
          <a:prstGeom prst="rect">
            <a:avLst/>
          </a:prstGeom>
          <a:noFill/>
          <a:ln w="9525">
            <a:noFill/>
            <a:miter lim="800000"/>
            <a:headEnd/>
            <a:tailEnd/>
          </a:ln>
        </p:spPr>
        <p:txBody>
          <a:bodyPr wrap="none" anchor="ctr">
            <a:spAutoFit/>
          </a:bodyPr>
          <a:lstStyle/>
          <a:p>
            <a:r>
              <a:rPr lang="en-US" sz="600"/>
              <a:t/>
            </a:r>
            <a:br>
              <a:rPr lang="en-US" sz="600"/>
            </a:br>
            <a:endParaRPr lang="en-US"/>
          </a:p>
        </p:txBody>
      </p:sp>
      <p:graphicFrame>
        <p:nvGraphicFramePr>
          <p:cNvPr id="566646" name="Group 374"/>
          <p:cNvGraphicFramePr>
            <a:graphicFrameLocks noGrp="1"/>
          </p:cNvGraphicFramePr>
          <p:nvPr>
            <p:extLst>
              <p:ext uri="{D42A27DB-BD31-4B8C-83A1-F6EECF244321}">
                <p14:modId xmlns:p14="http://schemas.microsoft.com/office/powerpoint/2010/main" val="4262166516"/>
              </p:ext>
            </p:extLst>
          </p:nvPr>
        </p:nvGraphicFramePr>
        <p:xfrm>
          <a:off x="587190" y="1581366"/>
          <a:ext cx="7848600" cy="4564452"/>
        </p:xfrm>
        <a:graphic>
          <a:graphicData uri="http://schemas.openxmlformats.org/drawingml/2006/table">
            <a:tbl>
              <a:tblPr firstRow="1" bandRow="1">
                <a:tableStyleId>{5C22544A-7EE6-4342-B048-85BDC9FD1C3A}</a:tableStyleId>
              </a:tblPr>
              <a:tblGrid>
                <a:gridCol w="1698802"/>
                <a:gridCol w="2579973"/>
                <a:gridCol w="1673721"/>
                <a:gridCol w="1896104"/>
              </a:tblGrid>
              <a:tr h="2133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PURPOSE</a:t>
                      </a:r>
                      <a:endParaRPr kumimoji="0" lang="en-US" sz="2000" b="0" i="0" u="none" strike="noStrike" cap="none" normalizeH="0" baseline="0" dirty="0" smtClean="0">
                        <a:ln>
                          <a:noFill/>
                        </a:ln>
                        <a:solidFill>
                          <a:schemeClr val="tx1"/>
                        </a:solidFill>
                        <a:effectLst/>
                        <a:latin typeface="Arial" charset="0"/>
                        <a:ea typeface="Times New Roman" pitchFamily="18" charset="0"/>
                        <a:cs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DESCRIPTION</a:t>
                      </a:r>
                      <a:endParaRPr kumimoji="0" lang="en-US" sz="2000" b="0" i="0" u="none" strike="noStrike" cap="none" normalizeH="0" baseline="0" dirty="0" smtClean="0">
                        <a:ln>
                          <a:noFill/>
                        </a:ln>
                        <a:solidFill>
                          <a:schemeClr val="tx1"/>
                        </a:solidFill>
                        <a:effectLst/>
                        <a:latin typeface="Arial" charset="0"/>
                        <a:ea typeface="Times New Roman" pitchFamily="18" charset="0"/>
                        <a:cs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CLASSIFICATION</a:t>
                      </a:r>
                      <a:endParaRPr kumimoji="0" lang="en-US" sz="2000" b="0" i="0" u="none" strike="noStrike" cap="none" normalizeH="0" baseline="0" dirty="0" smtClean="0">
                        <a:ln>
                          <a:noFill/>
                        </a:ln>
                        <a:solidFill>
                          <a:schemeClr val="tx1"/>
                        </a:solidFill>
                        <a:effectLst/>
                        <a:latin typeface="Arial" charset="0"/>
                        <a:ea typeface="Times New Roman" pitchFamily="18" charset="0"/>
                        <a:cs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ELIGIBILITY</a:t>
                      </a:r>
                      <a:endParaRPr kumimoji="0" lang="en-US" sz="2000" b="0" i="0" u="none" strike="noStrike" cap="none" normalizeH="0" baseline="0" dirty="0" smtClean="0">
                        <a:ln>
                          <a:noFill/>
                        </a:ln>
                        <a:solidFill>
                          <a:schemeClr val="tx1"/>
                        </a:solidFill>
                        <a:effectLst/>
                        <a:latin typeface="Arial" charset="0"/>
                        <a:ea typeface="Times New Roman" pitchFamily="18" charset="0"/>
                        <a:cs typeface="Courier New" pitchFamily="49" charset="0"/>
                      </a:endParaRPr>
                    </a:p>
                  </a:txBody>
                  <a:tcPr horzOverflow="overflow"/>
                </a:tc>
              </a:tr>
              <a:tr h="613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Work</a:t>
                      </a:r>
                      <a:endParaRPr kumimoji="0" lang="en-US" sz="2000" b="0" i="0" u="none" strike="noStrike" cap="none" normalizeH="0" baseline="0" dirty="0" smtClean="0">
                        <a:ln>
                          <a:noFill/>
                        </a:ln>
                        <a:solidFill>
                          <a:schemeClr val="tx1"/>
                        </a:solidFill>
                        <a:effectLst/>
                        <a:latin typeface="Arial" charset="0"/>
                        <a:ea typeface="Times New Roman" pitchFamily="18" charset="0"/>
                        <a:cs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Working at regular workplace or work-related activities outside the home.</a:t>
                      </a:r>
                      <a:endParaRPr kumimoji="0" lang="en-US" sz="2000" b="0" i="0" u="none" strike="noStrike" cap="none" normalizeH="0" baseline="0" dirty="0" smtClean="0">
                        <a:ln>
                          <a:noFill/>
                        </a:ln>
                        <a:solidFill>
                          <a:schemeClr val="tx1"/>
                        </a:solidFill>
                        <a:effectLst/>
                        <a:latin typeface="Arial" charset="0"/>
                        <a:ea typeface="Times New Roman" pitchFamily="18" charset="0"/>
                        <a:cs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Mandatory</a:t>
                      </a:r>
                      <a:endParaRPr kumimoji="0" lang="en-US" sz="2000" b="0" i="0" u="none" strike="noStrike" cap="none" normalizeH="0" baseline="0" dirty="0" smtClean="0">
                        <a:ln>
                          <a:noFill/>
                        </a:ln>
                        <a:solidFill>
                          <a:schemeClr val="tx1"/>
                        </a:solidFill>
                        <a:effectLst/>
                        <a:latin typeface="Arial" charset="0"/>
                        <a:ea typeface="Times New Roman" pitchFamily="18" charset="0"/>
                        <a:cs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Workers and students</a:t>
                      </a:r>
                      <a:endParaRPr kumimoji="0" lang="en-US" sz="2000" b="0" i="0" u="none" strike="noStrike" cap="none" normalizeH="0" baseline="0" dirty="0" smtClean="0">
                        <a:ln>
                          <a:noFill/>
                        </a:ln>
                        <a:solidFill>
                          <a:schemeClr val="tx1"/>
                        </a:solidFill>
                        <a:effectLst/>
                        <a:latin typeface="Arial" charset="0"/>
                        <a:ea typeface="Times New Roman" pitchFamily="18" charset="0"/>
                        <a:cs typeface="Courier New" pitchFamily="49" charset="0"/>
                      </a:endParaRPr>
                    </a:p>
                  </a:txBody>
                  <a:tcPr horzOverflow="overflow"/>
                </a:tc>
              </a:tr>
              <a:tr h="2590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smtClean="0">
                          <a:ln>
                            <a:noFill/>
                          </a:ln>
                          <a:effectLst/>
                        </a:rPr>
                        <a:t>University</a:t>
                      </a:r>
                      <a:endParaRPr kumimoji="0" lang="en-US" sz="20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smtClean="0">
                          <a:ln>
                            <a:noFill/>
                          </a:ln>
                          <a:effectLst/>
                        </a:rPr>
                        <a:t>College +</a:t>
                      </a:r>
                      <a:endParaRPr kumimoji="0" lang="en-US" sz="20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smtClean="0">
                          <a:ln>
                            <a:noFill/>
                          </a:ln>
                          <a:effectLst/>
                        </a:rPr>
                        <a:t>Mandatory</a:t>
                      </a:r>
                      <a:endParaRPr kumimoji="0" lang="en-US" sz="20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smtClean="0">
                          <a:ln>
                            <a:noFill/>
                          </a:ln>
                          <a:effectLst/>
                        </a:rPr>
                        <a:t>Age 18+</a:t>
                      </a:r>
                      <a:endParaRPr kumimoji="0" lang="en-US" sz="20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tc>
              </a:tr>
              <a:tr h="2590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smtClean="0">
                          <a:ln>
                            <a:noFill/>
                          </a:ln>
                          <a:effectLst/>
                        </a:rPr>
                        <a:t>High School</a:t>
                      </a:r>
                      <a:endParaRPr kumimoji="0" lang="en-US" sz="20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smtClean="0">
                          <a:ln>
                            <a:noFill/>
                          </a:ln>
                          <a:effectLst/>
                        </a:rPr>
                        <a:t>Grades 9-12</a:t>
                      </a:r>
                      <a:endParaRPr kumimoji="0" lang="en-US" sz="20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smtClean="0">
                          <a:ln>
                            <a:noFill/>
                          </a:ln>
                          <a:effectLst/>
                        </a:rPr>
                        <a:t>Mandatory</a:t>
                      </a:r>
                      <a:endParaRPr kumimoji="0" lang="en-US" sz="20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smtClean="0">
                          <a:ln>
                            <a:noFill/>
                          </a:ln>
                          <a:effectLst/>
                        </a:rPr>
                        <a:t>Age 14-17</a:t>
                      </a:r>
                      <a:endParaRPr kumimoji="0" lang="en-US" sz="20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tc>
              </a:tr>
              <a:tr h="2590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smtClean="0">
                          <a:ln>
                            <a:noFill/>
                          </a:ln>
                          <a:effectLst/>
                        </a:rPr>
                        <a:t>Grade School</a:t>
                      </a:r>
                      <a:endParaRPr kumimoji="0" lang="en-US" sz="20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smtClean="0">
                          <a:ln>
                            <a:noFill/>
                          </a:ln>
                          <a:effectLst/>
                        </a:rPr>
                        <a:t>Grades K-8</a:t>
                      </a:r>
                      <a:endParaRPr kumimoji="0" lang="en-US" sz="20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smtClean="0">
                          <a:ln>
                            <a:noFill/>
                          </a:ln>
                          <a:effectLst/>
                        </a:rPr>
                        <a:t>Mandatory</a:t>
                      </a:r>
                      <a:endParaRPr kumimoji="0" lang="en-US" sz="20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smtClean="0">
                          <a:ln>
                            <a:noFill/>
                          </a:ln>
                          <a:effectLst/>
                        </a:rPr>
                        <a:t>Age 5-13</a:t>
                      </a:r>
                      <a:endParaRPr kumimoji="0" lang="en-US" sz="20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tc>
              </a:tr>
              <a:tr h="436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Escorting</a:t>
                      </a:r>
                      <a:endParaRPr kumimoji="0" lang="en-US" sz="2000" b="0" i="0" u="none" strike="noStrike" cap="none" normalizeH="0" baseline="0" dirty="0" smtClean="0">
                        <a:ln>
                          <a:noFill/>
                        </a:ln>
                        <a:solidFill>
                          <a:schemeClr val="tx1"/>
                        </a:solidFill>
                        <a:effectLst/>
                        <a:latin typeface="Arial" charset="0"/>
                        <a:ea typeface="Times New Roman" pitchFamily="18" charset="0"/>
                        <a:cs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smtClean="0">
                          <a:ln>
                            <a:noFill/>
                          </a:ln>
                          <a:effectLst/>
                        </a:rPr>
                        <a:t>Pick-up/drop-off passengers (auto trips only).</a:t>
                      </a:r>
                      <a:endParaRPr kumimoji="0" lang="en-US" sz="20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smtClean="0">
                          <a:ln>
                            <a:noFill/>
                          </a:ln>
                          <a:effectLst/>
                        </a:rPr>
                        <a:t>Maintenance</a:t>
                      </a:r>
                      <a:endParaRPr kumimoji="0" lang="en-US" sz="20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smtClean="0">
                          <a:ln>
                            <a:noFill/>
                          </a:ln>
                          <a:effectLst/>
                        </a:rPr>
                        <a:t>Age 16+</a:t>
                      </a:r>
                      <a:endParaRPr kumimoji="0" lang="en-US" sz="20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tc>
              </a:tr>
              <a:tr h="436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smtClean="0">
                          <a:ln>
                            <a:noFill/>
                          </a:ln>
                          <a:effectLst/>
                        </a:rPr>
                        <a:t>Shopping</a:t>
                      </a:r>
                      <a:endParaRPr kumimoji="0" lang="en-US" sz="20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smtClean="0">
                          <a:ln>
                            <a:noFill/>
                          </a:ln>
                          <a:effectLst/>
                        </a:rPr>
                        <a:t>Shopping away from home.</a:t>
                      </a:r>
                      <a:endParaRPr kumimoji="0" lang="en-US" sz="20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smtClean="0">
                          <a:ln>
                            <a:noFill/>
                          </a:ln>
                          <a:effectLst/>
                        </a:rPr>
                        <a:t>Maintenance</a:t>
                      </a:r>
                      <a:endParaRPr kumimoji="0" lang="en-US" sz="20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Age 5+</a:t>
                      </a:r>
                      <a:endParaRPr kumimoji="0" lang="en-US" sz="2000" b="0" i="0" u="none" strike="noStrike" cap="none" normalizeH="0" baseline="0" dirty="0" smtClean="0">
                        <a:ln>
                          <a:noFill/>
                        </a:ln>
                        <a:solidFill>
                          <a:schemeClr val="tx1"/>
                        </a:solidFill>
                        <a:effectLst/>
                        <a:latin typeface="Arial" charset="0"/>
                        <a:ea typeface="Times New Roman" pitchFamily="18" charset="0"/>
                        <a:cs typeface="Courier New" pitchFamily="49" charset="0"/>
                      </a:endParaRPr>
                    </a:p>
                  </a:txBody>
                  <a:tcPr horzOverflow="overflow"/>
                </a:tc>
              </a:tr>
              <a:tr h="436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smtClean="0">
                          <a:ln>
                            <a:noFill/>
                          </a:ln>
                          <a:effectLst/>
                        </a:rPr>
                        <a:t>Other Maintenance</a:t>
                      </a:r>
                      <a:endParaRPr kumimoji="0" lang="en-US" sz="20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smtClean="0">
                          <a:ln>
                            <a:noFill/>
                          </a:ln>
                          <a:effectLst/>
                        </a:rPr>
                        <a:t>Personal business/services, and medical appointments.</a:t>
                      </a:r>
                      <a:endParaRPr kumimoji="0" lang="en-US" sz="20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smtClean="0">
                          <a:ln>
                            <a:noFill/>
                          </a:ln>
                          <a:effectLst/>
                        </a:rPr>
                        <a:t>Maintenance</a:t>
                      </a:r>
                      <a:endParaRPr kumimoji="0" lang="en-US" sz="20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u="none" strike="noStrike" cap="none" normalizeH="0" baseline="0" dirty="0" smtClean="0">
                          <a:ln>
                            <a:noFill/>
                          </a:ln>
                          <a:effectLst/>
                        </a:rPr>
                        <a:t>Age 5+</a:t>
                      </a:r>
                      <a:endParaRPr kumimoji="0" lang="en-US" sz="2000" b="0" i="0" u="none" strike="noStrike" cap="none" normalizeH="0" baseline="0" dirty="0" smtClean="0">
                        <a:ln>
                          <a:noFill/>
                        </a:ln>
                        <a:solidFill>
                          <a:schemeClr val="tx1"/>
                        </a:solidFill>
                        <a:effectLst/>
                        <a:latin typeface="Arial" charset="0"/>
                        <a:ea typeface="Times New Roman" pitchFamily="18" charset="0"/>
                        <a:cs typeface="Courier New" pitchFamily="49" charset="0"/>
                      </a:endParaRPr>
                    </a:p>
                  </a:txBody>
                  <a:tcPr horzOverflow="overflow"/>
                </a:tc>
              </a:tr>
              <a:tr h="436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smtClean="0">
                          <a:ln>
                            <a:noFill/>
                          </a:ln>
                          <a:effectLst/>
                        </a:rPr>
                        <a:t>Social/Recreational</a:t>
                      </a:r>
                      <a:endParaRPr kumimoji="0" lang="en-US" sz="20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smtClean="0">
                          <a:ln>
                            <a:noFill/>
                          </a:ln>
                          <a:effectLst/>
                        </a:rPr>
                        <a:t>Recreation, visiting friends/family.</a:t>
                      </a:r>
                      <a:endParaRPr kumimoji="0" lang="en-US" sz="20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smtClean="0">
                          <a:ln>
                            <a:noFill/>
                          </a:ln>
                          <a:effectLst/>
                        </a:rPr>
                        <a:t>Discretionary</a:t>
                      </a:r>
                      <a:endParaRPr kumimoji="0" lang="en-US" sz="20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Age 5+</a:t>
                      </a:r>
                      <a:endParaRPr kumimoji="0" lang="en-US" sz="2000" b="0" i="0" u="none" strike="noStrike" cap="none" normalizeH="0" baseline="0" dirty="0" smtClean="0">
                        <a:ln>
                          <a:noFill/>
                        </a:ln>
                        <a:solidFill>
                          <a:schemeClr val="tx1"/>
                        </a:solidFill>
                        <a:effectLst/>
                        <a:latin typeface="Arial" charset="0"/>
                        <a:ea typeface="Times New Roman" pitchFamily="18" charset="0"/>
                        <a:cs typeface="Courier New" pitchFamily="49" charset="0"/>
                      </a:endParaRPr>
                    </a:p>
                  </a:txBody>
                  <a:tcPr horzOverflow="overflow"/>
                </a:tc>
              </a:tr>
              <a:tr h="436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smtClean="0">
                          <a:ln>
                            <a:noFill/>
                          </a:ln>
                          <a:effectLst/>
                        </a:rPr>
                        <a:t>Eat Out</a:t>
                      </a:r>
                      <a:endParaRPr kumimoji="0" lang="en-US" sz="20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smtClean="0">
                          <a:ln>
                            <a:noFill/>
                          </a:ln>
                          <a:effectLst/>
                        </a:rPr>
                        <a:t>Eating outside of home.</a:t>
                      </a:r>
                      <a:endParaRPr kumimoji="0" lang="en-US" sz="20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smtClean="0">
                          <a:ln>
                            <a:noFill/>
                          </a:ln>
                          <a:effectLst/>
                        </a:rPr>
                        <a:t>Discretionary</a:t>
                      </a:r>
                      <a:endParaRPr kumimoji="0" lang="en-US" sz="20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Age 5+</a:t>
                      </a:r>
                      <a:endParaRPr kumimoji="0" lang="en-US" sz="2000" b="0" i="0" u="none" strike="noStrike" cap="none" normalizeH="0" baseline="0" dirty="0" smtClean="0">
                        <a:ln>
                          <a:noFill/>
                        </a:ln>
                        <a:solidFill>
                          <a:schemeClr val="tx1"/>
                        </a:solidFill>
                        <a:effectLst/>
                        <a:latin typeface="Arial" charset="0"/>
                        <a:ea typeface="Times New Roman" pitchFamily="18" charset="0"/>
                        <a:cs typeface="Courier New" pitchFamily="49" charset="0"/>
                      </a:endParaRPr>
                    </a:p>
                  </a:txBody>
                  <a:tcPr horzOverflow="overflow"/>
                </a:tc>
              </a:tr>
              <a:tr h="436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Other Discretionary</a:t>
                      </a:r>
                      <a:endParaRPr kumimoji="0" lang="en-US" sz="2000" b="0" i="0" u="none" strike="noStrike" cap="none" normalizeH="0" baseline="0" dirty="0" smtClean="0">
                        <a:ln>
                          <a:noFill/>
                        </a:ln>
                        <a:solidFill>
                          <a:schemeClr val="tx1"/>
                        </a:solidFill>
                        <a:effectLst/>
                        <a:latin typeface="Arial" charset="0"/>
                        <a:ea typeface="Times New Roman" pitchFamily="18" charset="0"/>
                        <a:cs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Volunteer work, religious activities.</a:t>
                      </a:r>
                      <a:endParaRPr kumimoji="0" lang="en-US" sz="2000" b="0" i="0" u="none" strike="noStrike" cap="none" normalizeH="0" baseline="0" dirty="0" smtClean="0">
                        <a:ln>
                          <a:noFill/>
                        </a:ln>
                        <a:solidFill>
                          <a:schemeClr val="tx1"/>
                        </a:solidFill>
                        <a:effectLst/>
                        <a:latin typeface="Arial" charset="0"/>
                        <a:ea typeface="Times New Roman" pitchFamily="18" charset="0"/>
                        <a:cs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smtClean="0">
                          <a:ln>
                            <a:noFill/>
                          </a:ln>
                          <a:effectLst/>
                        </a:rPr>
                        <a:t>Discretionary</a:t>
                      </a:r>
                      <a:endParaRPr kumimoji="0" lang="en-US" sz="2000" b="0" i="0" u="none" strike="noStrike" cap="none" normalizeH="0" baseline="0" smtClean="0">
                        <a:ln>
                          <a:noFill/>
                        </a:ln>
                        <a:solidFill>
                          <a:schemeClr val="tx1"/>
                        </a:solidFill>
                        <a:effectLst/>
                        <a:latin typeface="Arial" charset="0"/>
                        <a:ea typeface="Times New Roman" pitchFamily="18" charset="0"/>
                        <a:cs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smtClean="0">
                          <a:ln>
                            <a:noFill/>
                          </a:ln>
                          <a:effectLst/>
                        </a:rPr>
                        <a:t>Age 5+</a:t>
                      </a:r>
                      <a:endParaRPr kumimoji="0" lang="en-US" sz="2000" b="0" i="0" u="none" strike="noStrike" cap="none" normalizeH="0" baseline="0" dirty="0" smtClean="0">
                        <a:ln>
                          <a:noFill/>
                        </a:ln>
                        <a:solidFill>
                          <a:schemeClr val="tx1"/>
                        </a:solidFill>
                        <a:effectLst/>
                        <a:latin typeface="Arial" charset="0"/>
                        <a:ea typeface="Times New Roman" pitchFamily="18" charset="0"/>
                        <a:cs typeface="Courier New" pitchFamily="49" charset="0"/>
                      </a:endParaRPr>
                    </a:p>
                  </a:txBody>
                  <a:tcPr horzOverflow="overflow"/>
                </a:tc>
              </a:tr>
            </a:tbl>
          </a:graphicData>
        </a:graphic>
      </p:graphicFrame>
    </p:spTree>
    <p:extLst>
      <p:ext uri="{BB962C8B-B14F-4D97-AF65-F5344CB8AC3E}">
        <p14:creationId xmlns:p14="http://schemas.microsoft.com/office/powerpoint/2010/main" val="296606203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Pricing Essentials</a:t>
            </a:r>
            <a:endParaRPr lang="en-US" dirty="0"/>
          </a:p>
        </p:txBody>
      </p:sp>
      <p:sp>
        <p:nvSpPr>
          <p:cNvPr id="3" name="Content Placeholder 2"/>
          <p:cNvSpPr>
            <a:spLocks noGrp="1"/>
          </p:cNvSpPr>
          <p:nvPr>
            <p:ph idx="1"/>
          </p:nvPr>
        </p:nvSpPr>
        <p:spPr/>
        <p:txBody>
          <a:bodyPr>
            <a:normAutofit/>
          </a:bodyPr>
          <a:lstStyle/>
          <a:p>
            <a:r>
              <a:rPr lang="en-US" dirty="0" smtClean="0"/>
              <a:t>Variation in Value of </a:t>
            </a:r>
            <a:r>
              <a:rPr lang="en-US" dirty="0" smtClean="0"/>
              <a:t>Time</a:t>
            </a:r>
            <a:endParaRPr lang="en-US" dirty="0" smtClean="0"/>
          </a:p>
          <a:p>
            <a:pPr lvl="1"/>
            <a:r>
              <a:rPr lang="en-US" dirty="0" smtClean="0"/>
              <a:t>ABM </a:t>
            </a:r>
            <a:r>
              <a:rPr lang="en-US" dirty="0"/>
              <a:t>-</a:t>
            </a:r>
            <a:r>
              <a:rPr lang="en-US" dirty="0" smtClean="0"/>
              <a:t> </a:t>
            </a:r>
            <a:r>
              <a:rPr lang="en-US" dirty="0" smtClean="0"/>
              <a:t>continuous VOT distribution</a:t>
            </a:r>
          </a:p>
          <a:p>
            <a:pPr lvl="1"/>
            <a:r>
              <a:rPr lang="en-US" dirty="0" smtClean="0"/>
              <a:t>EMME </a:t>
            </a:r>
            <a:r>
              <a:rPr lang="en-US" dirty="0" smtClean="0"/>
              <a:t>- discrete VOT classes (high &amp; low)</a:t>
            </a:r>
          </a:p>
          <a:p>
            <a:r>
              <a:rPr lang="en-US" dirty="0" smtClean="0"/>
              <a:t>Vehicle occupancy</a:t>
            </a:r>
          </a:p>
          <a:p>
            <a:pPr lvl="1"/>
            <a:r>
              <a:rPr lang="en-US" dirty="0" smtClean="0"/>
              <a:t>ABM &amp; </a:t>
            </a:r>
            <a:r>
              <a:rPr lang="en-US" dirty="0" smtClean="0"/>
              <a:t>EMME </a:t>
            </a:r>
            <a:r>
              <a:rPr lang="en-US" dirty="0" smtClean="0"/>
              <a:t>- 3 </a:t>
            </a:r>
            <a:r>
              <a:rPr lang="en-US" dirty="0" smtClean="0"/>
              <a:t>discrete classes </a:t>
            </a:r>
            <a:endParaRPr lang="en-US" dirty="0" smtClean="0"/>
          </a:p>
          <a:p>
            <a:pPr lvl="2"/>
            <a:r>
              <a:rPr lang="en-US" dirty="0" smtClean="0"/>
              <a:t>SOV</a:t>
            </a:r>
            <a:r>
              <a:rPr lang="en-US" dirty="0" smtClean="0"/>
              <a:t>, HOV2, </a:t>
            </a:r>
            <a:r>
              <a:rPr lang="en-US" dirty="0" smtClean="0"/>
              <a:t>HOV3+</a:t>
            </a:r>
            <a:endParaRPr lang="en-US" dirty="0" smtClean="0"/>
          </a:p>
          <a:p>
            <a:r>
              <a:rPr lang="en-US" dirty="0" smtClean="0"/>
              <a:t>Route type </a:t>
            </a:r>
            <a:r>
              <a:rPr lang="en-US" dirty="0" smtClean="0"/>
              <a:t>choice</a:t>
            </a:r>
            <a:endParaRPr lang="en-US" dirty="0" smtClean="0"/>
          </a:p>
          <a:p>
            <a:pPr lvl="1"/>
            <a:r>
              <a:rPr lang="en-US" dirty="0" smtClean="0"/>
              <a:t>ABM </a:t>
            </a:r>
            <a:r>
              <a:rPr lang="en-US" dirty="0" smtClean="0"/>
              <a:t>&amp; </a:t>
            </a:r>
            <a:r>
              <a:rPr lang="en-US" dirty="0" smtClean="0"/>
              <a:t>EMME explicitly treat toll </a:t>
            </a:r>
            <a:r>
              <a:rPr lang="en-US" dirty="0" smtClean="0"/>
              <a:t>&amp; </a:t>
            </a:r>
            <a:r>
              <a:rPr lang="en-US" dirty="0" smtClean="0"/>
              <a:t>non-toll users for each segment</a:t>
            </a:r>
          </a:p>
        </p:txBody>
      </p:sp>
    </p:spTree>
    <p:extLst>
      <p:ext uri="{BB962C8B-B14F-4D97-AF65-F5344CB8AC3E}">
        <p14:creationId xmlns:p14="http://schemas.microsoft.com/office/powerpoint/2010/main" val="82053155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Value of Time</a:t>
            </a:r>
            <a:endParaRPr lang="en-US" dirty="0"/>
          </a:p>
        </p:txBody>
      </p:sp>
      <p:sp>
        <p:nvSpPr>
          <p:cNvPr id="3" name="Content Placeholder 2"/>
          <p:cNvSpPr>
            <a:spLocks noGrp="1"/>
          </p:cNvSpPr>
          <p:nvPr>
            <p:ph idx="1"/>
          </p:nvPr>
        </p:nvSpPr>
        <p:spPr/>
        <p:txBody>
          <a:bodyPr>
            <a:normAutofit/>
          </a:bodyPr>
          <a:lstStyle/>
          <a:p>
            <a:r>
              <a:rPr lang="en-US" dirty="0" smtClean="0"/>
              <a:t>VOT by travel purpose </a:t>
            </a:r>
            <a:r>
              <a:rPr lang="en-US" dirty="0" smtClean="0"/>
              <a:t>&amp; </a:t>
            </a:r>
            <a:r>
              <a:rPr lang="en-US" dirty="0" smtClean="0"/>
              <a:t>person type</a:t>
            </a:r>
          </a:p>
          <a:p>
            <a:r>
              <a:rPr lang="en-US" dirty="0" smtClean="0"/>
              <a:t>Car occupancy accounts for cost sharing</a:t>
            </a:r>
          </a:p>
          <a:p>
            <a:pPr lvl="1"/>
            <a:r>
              <a:rPr lang="en-US" dirty="0" smtClean="0"/>
              <a:t>VOT(HOV2) </a:t>
            </a:r>
            <a:r>
              <a:rPr lang="en-US" dirty="0"/>
              <a:t>=</a:t>
            </a:r>
            <a:r>
              <a:rPr lang="en-US" dirty="0" smtClean="0"/>
              <a:t> 1.6 * max(individual VOT)</a:t>
            </a:r>
          </a:p>
          <a:p>
            <a:pPr lvl="1"/>
            <a:r>
              <a:rPr lang="en-US" dirty="0" smtClean="0"/>
              <a:t>VOT(HOV3+) = 2.3 * max(individual VOT)</a:t>
            </a:r>
          </a:p>
          <a:p>
            <a:r>
              <a:rPr lang="en-US" dirty="0" smtClean="0"/>
              <a:t>Static assignment &amp; VOT</a:t>
            </a:r>
          </a:p>
        </p:txBody>
      </p:sp>
    </p:spTree>
    <p:extLst>
      <p:ext uri="{BB962C8B-B14F-4D97-AF65-F5344CB8AC3E}">
        <p14:creationId xmlns:p14="http://schemas.microsoft.com/office/powerpoint/2010/main" val="287093063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229600" cy="987552"/>
          </a:xfrm>
        </p:spPr>
        <p:txBody>
          <a:bodyPr/>
          <a:lstStyle/>
          <a:p>
            <a:r>
              <a:rPr lang="en-US" dirty="0" smtClean="0"/>
              <a:t>Example of VOT Distribution</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914400" y="1524000"/>
            <a:ext cx="7391400" cy="4916488"/>
          </a:xfrm>
          <a:prstGeom prst="rect">
            <a:avLst/>
          </a:prstGeom>
          <a:noFill/>
          <a:ln w="9525">
            <a:noFill/>
            <a:miter lim="800000"/>
            <a:headEnd/>
            <a:tailEnd/>
          </a:ln>
        </p:spPr>
      </p:pic>
    </p:spTree>
    <p:extLst>
      <p:ext uri="{BB962C8B-B14F-4D97-AF65-F5344CB8AC3E}">
        <p14:creationId xmlns:p14="http://schemas.microsoft.com/office/powerpoint/2010/main" val="427688717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4267200" cy="914400"/>
          </a:xfrm>
        </p:spPr>
        <p:txBody>
          <a:bodyPr>
            <a:normAutofit/>
          </a:bodyPr>
          <a:lstStyle/>
          <a:p>
            <a:r>
              <a:rPr lang="en-US" dirty="0" smtClean="0"/>
              <a:t>EMME Macro </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363128" y="381000"/>
            <a:ext cx="4648199" cy="6172568"/>
          </a:xfrm>
          <a:prstGeom prst="rect">
            <a:avLst/>
          </a:prstGeom>
          <a:noFill/>
          <a:ln w="9525">
            <a:noFill/>
            <a:miter lim="800000"/>
            <a:headEnd/>
            <a:tailEnd/>
          </a:ln>
          <a:effectLst/>
        </p:spPr>
      </p:pic>
    </p:spTree>
    <p:extLst>
      <p:ext uri="{BB962C8B-B14F-4D97-AF65-F5344CB8AC3E}">
        <p14:creationId xmlns:p14="http://schemas.microsoft.com/office/powerpoint/2010/main" val="301673802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 Type Choice</a:t>
            </a:r>
            <a:endParaRPr lang="en-US" dirty="0"/>
          </a:p>
        </p:txBody>
      </p:sp>
      <p:sp>
        <p:nvSpPr>
          <p:cNvPr id="3" name="Content Placeholder 2"/>
          <p:cNvSpPr>
            <a:spLocks noGrp="1"/>
          </p:cNvSpPr>
          <p:nvPr>
            <p:ph idx="1"/>
          </p:nvPr>
        </p:nvSpPr>
        <p:spPr/>
        <p:txBody>
          <a:bodyPr>
            <a:normAutofit/>
          </a:bodyPr>
          <a:lstStyle/>
          <a:p>
            <a:r>
              <a:rPr lang="en-US" dirty="0" smtClean="0"/>
              <a:t>Currently implemented as binary choice </a:t>
            </a:r>
            <a:endParaRPr lang="en-US" dirty="0" smtClean="0"/>
          </a:p>
          <a:p>
            <a:pPr lvl="1"/>
            <a:r>
              <a:rPr lang="en-US" dirty="0" smtClean="0"/>
              <a:t>Toll </a:t>
            </a:r>
            <a:r>
              <a:rPr lang="en-US" dirty="0" smtClean="0"/>
              <a:t>vs. </a:t>
            </a:r>
            <a:r>
              <a:rPr lang="en-US" dirty="0" smtClean="0"/>
              <a:t>non-toll</a:t>
            </a:r>
          </a:p>
          <a:p>
            <a:r>
              <a:rPr lang="en-US" dirty="0" smtClean="0"/>
              <a:t>Explicit </a:t>
            </a:r>
            <a:r>
              <a:rPr lang="en-US" dirty="0" smtClean="0"/>
              <a:t>modeling </a:t>
            </a:r>
            <a:r>
              <a:rPr lang="en-US" dirty="0" smtClean="0"/>
              <a:t>of </a:t>
            </a:r>
            <a:r>
              <a:rPr lang="en-US" dirty="0" smtClean="0"/>
              <a:t>toll users at OD level</a:t>
            </a:r>
          </a:p>
          <a:p>
            <a:r>
              <a:rPr lang="en-US" dirty="0" smtClean="0"/>
              <a:t>Accounts for </a:t>
            </a:r>
            <a:r>
              <a:rPr lang="en-US" dirty="0" smtClean="0"/>
              <a:t>toll </a:t>
            </a:r>
            <a:r>
              <a:rPr lang="en-US" dirty="0" smtClean="0"/>
              <a:t>bias </a:t>
            </a:r>
          </a:p>
          <a:p>
            <a:r>
              <a:rPr lang="en-US" dirty="0" smtClean="0"/>
              <a:t>Allows for VOT </a:t>
            </a:r>
            <a:r>
              <a:rPr lang="en-US" dirty="0" smtClean="0"/>
              <a:t>variation/segmentation </a:t>
            </a:r>
            <a:r>
              <a:rPr lang="en-US" dirty="0" smtClean="0"/>
              <a:t>beyond 12 assignable classes</a:t>
            </a:r>
            <a:endParaRPr lang="en-US" dirty="0"/>
          </a:p>
        </p:txBody>
      </p:sp>
    </p:spTree>
    <p:extLst>
      <p:ext uri="{BB962C8B-B14F-4D97-AF65-F5344CB8AC3E}">
        <p14:creationId xmlns:p14="http://schemas.microsoft.com/office/powerpoint/2010/main" val="288474426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Assignable Trip Tables</a:t>
            </a:r>
            <a:endParaRPr lang="en-US" dirty="0"/>
          </a:p>
        </p:txBody>
      </p:sp>
      <p:sp>
        <p:nvSpPr>
          <p:cNvPr id="3" name="Content Placeholder 2"/>
          <p:cNvSpPr>
            <a:spLocks noGrp="1"/>
          </p:cNvSpPr>
          <p:nvPr>
            <p:ph idx="1"/>
          </p:nvPr>
        </p:nvSpPr>
        <p:spPr/>
        <p:txBody>
          <a:bodyPr/>
          <a:lstStyle/>
          <a:p>
            <a:r>
              <a:rPr lang="en-US" dirty="0" smtClean="0"/>
              <a:t>Total of 44</a:t>
            </a:r>
          </a:p>
          <a:p>
            <a:pPr lvl="1"/>
            <a:r>
              <a:rPr lang="en-US" dirty="0" smtClean="0"/>
              <a:t>12 for passenger auto (from ABM)</a:t>
            </a:r>
          </a:p>
          <a:p>
            <a:pPr lvl="1"/>
            <a:r>
              <a:rPr lang="en-US" dirty="0" smtClean="0"/>
              <a:t>8 for trucks (EMME route type choice model)</a:t>
            </a:r>
          </a:p>
          <a:p>
            <a:pPr lvl="1"/>
            <a:r>
              <a:rPr lang="en-US" dirty="0" smtClean="0"/>
              <a:t>12 for externals </a:t>
            </a:r>
            <a:r>
              <a:rPr lang="en-US" dirty="0"/>
              <a:t>(EMME route type choice model</a:t>
            </a:r>
            <a:r>
              <a:rPr lang="en-US" dirty="0" smtClean="0"/>
              <a:t>)</a:t>
            </a:r>
            <a:endParaRPr lang="en-US" dirty="0" smtClean="0"/>
          </a:p>
          <a:p>
            <a:pPr lvl="1"/>
            <a:r>
              <a:rPr lang="en-US"/>
              <a:t>12 </a:t>
            </a:r>
            <a:r>
              <a:rPr lang="en-US" smtClean="0"/>
              <a:t>for airports </a:t>
            </a:r>
            <a:r>
              <a:rPr lang="en-US" dirty="0"/>
              <a:t>(EMME route type choice model</a:t>
            </a:r>
            <a:r>
              <a:rPr lang="en-US" dirty="0" smtClean="0"/>
              <a:t>)</a:t>
            </a:r>
            <a:endParaRPr lang="en-US" dirty="0" smtClean="0"/>
          </a:p>
        </p:txBody>
      </p:sp>
    </p:spTree>
    <p:extLst>
      <p:ext uri="{BB962C8B-B14F-4D97-AF65-F5344CB8AC3E}">
        <p14:creationId xmlns:p14="http://schemas.microsoft.com/office/powerpoint/2010/main" val="195732661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Initial </a:t>
            </a:r>
            <a:r>
              <a:rPr lang="en-US" dirty="0" smtClean="0"/>
              <a:t>Demand</a:t>
            </a:r>
            <a:r>
              <a:rPr lang="en-US" dirty="0" smtClean="0"/>
              <a:t> </a:t>
            </a:r>
            <a:r>
              <a:rPr lang="en-US" dirty="0" smtClean="0"/>
              <a:t>Segmentation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79314659"/>
              </p:ext>
            </p:extLst>
          </p:nvPr>
        </p:nvGraphicFramePr>
        <p:xfrm>
          <a:off x="457200" y="1577359"/>
          <a:ext cx="8229599" cy="4622800"/>
        </p:xfrm>
        <a:graphic>
          <a:graphicData uri="http://schemas.openxmlformats.org/drawingml/2006/table">
            <a:tbl>
              <a:tblPr firstRow="1" bandRow="1">
                <a:tableStyleId>{5C22544A-7EE6-4342-B048-85BDC9FD1C3A}</a:tableStyleId>
              </a:tblPr>
              <a:tblGrid>
                <a:gridCol w="1676400"/>
                <a:gridCol w="914400"/>
                <a:gridCol w="1219200"/>
                <a:gridCol w="1143000"/>
                <a:gridCol w="925285"/>
                <a:gridCol w="1175657"/>
                <a:gridCol w="1175657"/>
              </a:tblGrid>
              <a:tr h="370840">
                <a:tc>
                  <a:txBody>
                    <a:bodyPr/>
                    <a:lstStyle/>
                    <a:p>
                      <a:r>
                        <a:rPr lang="en-US" dirty="0" smtClean="0"/>
                        <a:t>Vehicle Type &amp; Value-Of-Time</a:t>
                      </a:r>
                      <a:endParaRPr lang="en-US" dirty="0"/>
                    </a:p>
                  </a:txBody>
                  <a:tcPr/>
                </a:tc>
                <a:tc>
                  <a:txBody>
                    <a:bodyPr/>
                    <a:lstStyle/>
                    <a:p>
                      <a:r>
                        <a:rPr lang="en-US" dirty="0" smtClean="0"/>
                        <a:t>Non-toll SOV</a:t>
                      </a:r>
                      <a:endParaRPr lang="en-US" dirty="0"/>
                    </a:p>
                  </a:txBody>
                  <a:tcPr/>
                </a:tc>
                <a:tc>
                  <a:txBody>
                    <a:bodyPr/>
                    <a:lstStyle/>
                    <a:p>
                      <a:r>
                        <a:rPr lang="en-US" dirty="0" smtClean="0"/>
                        <a:t>Non-toll HOV2</a:t>
                      </a:r>
                      <a:endParaRPr lang="en-US" dirty="0"/>
                    </a:p>
                  </a:txBody>
                  <a:tcPr/>
                </a:tc>
                <a:tc>
                  <a:txBody>
                    <a:bodyPr/>
                    <a:lstStyle/>
                    <a:p>
                      <a:r>
                        <a:rPr lang="en-US" dirty="0" smtClean="0"/>
                        <a:t>Non-toll HOV3+</a:t>
                      </a:r>
                      <a:endParaRPr lang="en-US" dirty="0"/>
                    </a:p>
                  </a:txBody>
                  <a:tcPr/>
                </a:tc>
                <a:tc>
                  <a:txBody>
                    <a:bodyPr/>
                    <a:lstStyle/>
                    <a:p>
                      <a:r>
                        <a:rPr lang="en-US" dirty="0" smtClean="0"/>
                        <a:t>Toll SOV</a:t>
                      </a:r>
                      <a:endParaRPr lang="en-US" dirty="0"/>
                    </a:p>
                  </a:txBody>
                  <a:tcPr/>
                </a:tc>
                <a:tc>
                  <a:txBody>
                    <a:bodyPr/>
                    <a:lstStyle/>
                    <a:p>
                      <a:r>
                        <a:rPr lang="en-US" dirty="0" smtClean="0"/>
                        <a:t>Toll</a:t>
                      </a:r>
                      <a:r>
                        <a:rPr lang="en-US" baseline="0" dirty="0" smtClean="0"/>
                        <a:t> HOV2</a:t>
                      </a:r>
                      <a:endParaRPr lang="en-US" dirty="0"/>
                    </a:p>
                  </a:txBody>
                  <a:tcPr/>
                </a:tc>
                <a:tc>
                  <a:txBody>
                    <a:bodyPr/>
                    <a:lstStyle/>
                    <a:p>
                      <a:r>
                        <a:rPr lang="en-US" dirty="0" smtClean="0"/>
                        <a:t>Toll HOV3+</a:t>
                      </a:r>
                      <a:endParaRPr lang="en-US" dirty="0"/>
                    </a:p>
                  </a:txBody>
                  <a:tcPr/>
                </a:tc>
              </a:tr>
              <a:tr h="370840">
                <a:tc>
                  <a:txBody>
                    <a:bodyPr/>
                    <a:lstStyle/>
                    <a:p>
                      <a:r>
                        <a:rPr lang="en-US" dirty="0" smtClean="0"/>
                        <a:t>Auto low VOT</a:t>
                      </a:r>
                      <a:endParaRPr lang="en-US" dirty="0"/>
                    </a:p>
                  </a:txBody>
                  <a:tcPr/>
                </a:tc>
                <a:tc>
                  <a:txBody>
                    <a:bodyPr/>
                    <a:lstStyle/>
                    <a:p>
                      <a:pPr algn="ctr"/>
                      <a:r>
                        <a:rPr lang="en-US" dirty="0" smtClean="0"/>
                        <a:t>1</a:t>
                      </a:r>
                      <a:endParaRPr lang="en-US" dirty="0"/>
                    </a:p>
                  </a:txBody>
                  <a:tcPr/>
                </a:tc>
                <a:tc>
                  <a:txBody>
                    <a:bodyPr/>
                    <a:lstStyle/>
                    <a:p>
                      <a:pPr algn="ctr"/>
                      <a:r>
                        <a:rPr lang="en-US" dirty="0" smtClean="0"/>
                        <a:t>3</a:t>
                      </a:r>
                      <a:endParaRPr lang="en-US" dirty="0"/>
                    </a:p>
                  </a:txBody>
                  <a:tcPr/>
                </a:tc>
                <a:tc>
                  <a:txBody>
                    <a:bodyPr/>
                    <a:lstStyle/>
                    <a:p>
                      <a:pPr algn="ctr"/>
                      <a:r>
                        <a:rPr lang="en-US" dirty="0" smtClean="0"/>
                        <a:t>5</a:t>
                      </a:r>
                      <a:endParaRPr lang="en-US" dirty="0"/>
                    </a:p>
                  </a:txBody>
                  <a:tcPr/>
                </a:tc>
                <a:tc>
                  <a:txBody>
                    <a:bodyPr/>
                    <a:lstStyle/>
                    <a:p>
                      <a:pPr algn="ctr"/>
                      <a:r>
                        <a:rPr lang="en-US" dirty="0" smtClean="0"/>
                        <a:t>2</a:t>
                      </a:r>
                      <a:endParaRPr lang="en-US" dirty="0"/>
                    </a:p>
                  </a:txBody>
                  <a:tcPr/>
                </a:tc>
                <a:tc>
                  <a:txBody>
                    <a:bodyPr/>
                    <a:lstStyle/>
                    <a:p>
                      <a:pPr algn="ctr"/>
                      <a:r>
                        <a:rPr lang="en-US" dirty="0" smtClean="0"/>
                        <a:t>4</a:t>
                      </a:r>
                      <a:endParaRPr lang="en-US" dirty="0"/>
                    </a:p>
                  </a:txBody>
                  <a:tcPr/>
                </a:tc>
                <a:tc>
                  <a:txBody>
                    <a:bodyPr/>
                    <a:lstStyle/>
                    <a:p>
                      <a:pPr algn="ctr"/>
                      <a:r>
                        <a:rPr lang="en-US" dirty="0" smtClean="0"/>
                        <a:t>6</a:t>
                      </a:r>
                      <a:endParaRPr lang="en-US" dirty="0"/>
                    </a:p>
                  </a:txBody>
                  <a:tcPr/>
                </a:tc>
              </a:tr>
              <a:tr h="370840">
                <a:tc>
                  <a:txBody>
                    <a:bodyPr/>
                    <a:lstStyle/>
                    <a:p>
                      <a:r>
                        <a:rPr lang="en-US" dirty="0" smtClean="0"/>
                        <a:t>Auto high VOT</a:t>
                      </a:r>
                      <a:endParaRPr lang="en-US" dirty="0"/>
                    </a:p>
                  </a:txBody>
                  <a:tcPr/>
                </a:tc>
                <a:tc>
                  <a:txBody>
                    <a:bodyPr/>
                    <a:lstStyle/>
                    <a:p>
                      <a:pPr algn="ctr"/>
                      <a:r>
                        <a:rPr lang="en-US" dirty="0" smtClean="0"/>
                        <a:t>7</a:t>
                      </a:r>
                      <a:endParaRPr lang="en-US" dirty="0"/>
                    </a:p>
                  </a:txBody>
                  <a:tcPr/>
                </a:tc>
                <a:tc>
                  <a:txBody>
                    <a:bodyPr/>
                    <a:lstStyle/>
                    <a:p>
                      <a:pPr algn="ctr"/>
                      <a:r>
                        <a:rPr lang="en-US" dirty="0" smtClean="0"/>
                        <a:t>9</a:t>
                      </a:r>
                      <a:endParaRPr lang="en-US" dirty="0"/>
                    </a:p>
                  </a:txBody>
                  <a:tcPr/>
                </a:tc>
                <a:tc>
                  <a:txBody>
                    <a:bodyPr/>
                    <a:lstStyle/>
                    <a:p>
                      <a:pPr algn="ctr"/>
                      <a:r>
                        <a:rPr lang="en-US" dirty="0" smtClean="0"/>
                        <a:t>11</a:t>
                      </a:r>
                      <a:endParaRPr lang="en-US" dirty="0"/>
                    </a:p>
                  </a:txBody>
                  <a:tcPr/>
                </a:tc>
                <a:tc>
                  <a:txBody>
                    <a:bodyPr/>
                    <a:lstStyle/>
                    <a:p>
                      <a:pPr algn="ctr"/>
                      <a:r>
                        <a:rPr lang="en-US" dirty="0" smtClean="0"/>
                        <a:t>8</a:t>
                      </a:r>
                      <a:endParaRPr lang="en-US" dirty="0"/>
                    </a:p>
                  </a:txBody>
                  <a:tcPr/>
                </a:tc>
                <a:tc>
                  <a:txBody>
                    <a:bodyPr/>
                    <a:lstStyle/>
                    <a:p>
                      <a:pPr algn="ctr"/>
                      <a:r>
                        <a:rPr lang="en-US" dirty="0" smtClean="0"/>
                        <a:t>10</a:t>
                      </a:r>
                      <a:endParaRPr lang="en-US" dirty="0"/>
                    </a:p>
                  </a:txBody>
                  <a:tcPr/>
                </a:tc>
                <a:tc>
                  <a:txBody>
                    <a:bodyPr/>
                    <a:lstStyle/>
                    <a:p>
                      <a:pPr algn="ctr"/>
                      <a:r>
                        <a:rPr lang="en-US" dirty="0" smtClean="0"/>
                        <a:t>12</a:t>
                      </a:r>
                      <a:endParaRPr lang="en-US" dirty="0"/>
                    </a:p>
                  </a:txBody>
                  <a:tcPr/>
                </a:tc>
              </a:tr>
              <a:tr h="370840">
                <a:tc>
                  <a:txBody>
                    <a:bodyPr/>
                    <a:lstStyle/>
                    <a:p>
                      <a:r>
                        <a:rPr lang="en-US" dirty="0" smtClean="0"/>
                        <a:t>Commercial</a:t>
                      </a:r>
                      <a:endParaRPr lang="en-US" dirty="0"/>
                    </a:p>
                  </a:txBody>
                  <a:tcPr/>
                </a:tc>
                <a:tc gridSpan="3">
                  <a:txBody>
                    <a:bodyPr/>
                    <a:lstStyle/>
                    <a:p>
                      <a:pPr algn="ctr"/>
                      <a:r>
                        <a:rPr lang="en-US" dirty="0" smtClean="0"/>
                        <a:t>13</a:t>
                      </a:r>
                      <a:endParaRPr lang="en-US" dirty="0"/>
                    </a:p>
                  </a:txBody>
                  <a:tcP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smtClean="0"/>
                        <a:t>14</a:t>
                      </a:r>
                      <a:endParaRPr lang="en-US" dirty="0"/>
                    </a:p>
                  </a:txBody>
                  <a:tcPr/>
                </a:tc>
                <a:tc hMerge="1">
                  <a:txBody>
                    <a:bodyPr/>
                    <a:lstStyle/>
                    <a:p>
                      <a:pPr algn="ctr"/>
                      <a:endParaRPr lang="en-US" dirty="0"/>
                    </a:p>
                  </a:txBody>
                  <a:tcPr/>
                </a:tc>
                <a:tc hMerge="1">
                  <a:txBody>
                    <a:bodyPr/>
                    <a:lstStyle/>
                    <a:p>
                      <a:pPr algn="ctr"/>
                      <a:endParaRPr lang="en-US" dirty="0"/>
                    </a:p>
                  </a:txBody>
                  <a:tcPr/>
                </a:tc>
              </a:tr>
              <a:tr h="370840">
                <a:tc>
                  <a:txBody>
                    <a:bodyPr/>
                    <a:lstStyle/>
                    <a:p>
                      <a:r>
                        <a:rPr lang="en-US" dirty="0" smtClean="0"/>
                        <a:t>Light truck</a:t>
                      </a:r>
                      <a:endParaRPr lang="en-US" dirty="0"/>
                    </a:p>
                  </a:txBody>
                  <a:tcPr/>
                </a:tc>
                <a:tc gridSpan="3">
                  <a:txBody>
                    <a:bodyPr/>
                    <a:lstStyle/>
                    <a:p>
                      <a:pPr algn="ctr"/>
                      <a:r>
                        <a:rPr lang="en-US" dirty="0" smtClean="0"/>
                        <a:t>15</a:t>
                      </a:r>
                      <a:endParaRPr lang="en-US" dirty="0"/>
                    </a:p>
                  </a:txBody>
                  <a:tcP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smtClean="0"/>
                        <a:t>16</a:t>
                      </a:r>
                      <a:endParaRPr lang="en-US" dirty="0"/>
                    </a:p>
                  </a:txBody>
                  <a:tcPr/>
                </a:tc>
                <a:tc hMerge="1">
                  <a:txBody>
                    <a:bodyPr/>
                    <a:lstStyle/>
                    <a:p>
                      <a:pPr algn="ctr"/>
                      <a:endParaRPr lang="en-US" dirty="0"/>
                    </a:p>
                  </a:txBody>
                  <a:tcPr/>
                </a:tc>
                <a:tc hMerge="1">
                  <a:txBody>
                    <a:bodyPr/>
                    <a:lstStyle/>
                    <a:p>
                      <a:pPr algn="ctr"/>
                      <a:endParaRPr lang="en-US" dirty="0"/>
                    </a:p>
                  </a:txBody>
                  <a:tcPr/>
                </a:tc>
              </a:tr>
              <a:tr h="370840">
                <a:tc>
                  <a:txBody>
                    <a:bodyPr/>
                    <a:lstStyle/>
                    <a:p>
                      <a:r>
                        <a:rPr lang="en-US" dirty="0" smtClean="0"/>
                        <a:t>Medium truck</a:t>
                      </a:r>
                      <a:endParaRPr lang="en-US" dirty="0"/>
                    </a:p>
                  </a:txBody>
                  <a:tcPr/>
                </a:tc>
                <a:tc gridSpan="3">
                  <a:txBody>
                    <a:bodyPr/>
                    <a:lstStyle/>
                    <a:p>
                      <a:pPr algn="ctr"/>
                      <a:r>
                        <a:rPr lang="en-US" dirty="0" smtClean="0"/>
                        <a:t>17</a:t>
                      </a:r>
                      <a:endParaRPr lang="en-US" dirty="0"/>
                    </a:p>
                  </a:txBody>
                  <a:tcP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smtClean="0"/>
                        <a:t>18</a:t>
                      </a:r>
                      <a:endParaRPr lang="en-US" dirty="0"/>
                    </a:p>
                  </a:txBody>
                  <a:tcPr/>
                </a:tc>
                <a:tc hMerge="1">
                  <a:txBody>
                    <a:bodyPr/>
                    <a:lstStyle/>
                    <a:p>
                      <a:pPr algn="ctr"/>
                      <a:endParaRPr lang="en-US" dirty="0"/>
                    </a:p>
                  </a:txBody>
                  <a:tcPr/>
                </a:tc>
                <a:tc hMerge="1">
                  <a:txBody>
                    <a:bodyPr/>
                    <a:lstStyle/>
                    <a:p>
                      <a:pPr algn="ctr"/>
                      <a:endParaRPr lang="en-US" dirty="0"/>
                    </a:p>
                  </a:txBody>
                  <a:tcPr/>
                </a:tc>
              </a:tr>
              <a:tr h="370840">
                <a:tc>
                  <a:txBody>
                    <a:bodyPr/>
                    <a:lstStyle/>
                    <a:p>
                      <a:r>
                        <a:rPr lang="en-US" dirty="0" smtClean="0"/>
                        <a:t>Heavy truck</a:t>
                      </a:r>
                      <a:endParaRPr lang="en-US" dirty="0"/>
                    </a:p>
                  </a:txBody>
                  <a:tcPr/>
                </a:tc>
                <a:tc gridSpan="3">
                  <a:txBody>
                    <a:bodyPr/>
                    <a:lstStyle/>
                    <a:p>
                      <a:pPr algn="ctr"/>
                      <a:r>
                        <a:rPr lang="en-US" dirty="0" smtClean="0"/>
                        <a:t>19</a:t>
                      </a:r>
                      <a:endParaRPr lang="en-US" dirty="0"/>
                    </a:p>
                  </a:txBody>
                  <a:tcP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smtClean="0"/>
                        <a:t>20</a:t>
                      </a:r>
                      <a:endParaRPr lang="en-US" dirty="0"/>
                    </a:p>
                  </a:txBody>
                  <a:tcPr/>
                </a:tc>
                <a:tc hMerge="1">
                  <a:txBody>
                    <a:bodyPr/>
                    <a:lstStyle/>
                    <a:p>
                      <a:pPr algn="ctr"/>
                      <a:endParaRPr lang="en-US" dirty="0"/>
                    </a:p>
                  </a:txBody>
                  <a:tcPr/>
                </a:tc>
                <a:tc hMerge="1">
                  <a:txBody>
                    <a:bodyPr/>
                    <a:lstStyle/>
                    <a:p>
                      <a:pPr algn="ctr"/>
                      <a:endParaRPr lang="en-US" dirty="0"/>
                    </a:p>
                  </a:txBody>
                  <a:tcPr/>
                </a:tc>
              </a:tr>
              <a:tr h="370840">
                <a:tc>
                  <a:txBody>
                    <a:bodyPr/>
                    <a:lstStyle/>
                    <a:p>
                      <a:r>
                        <a:rPr lang="en-US" dirty="0" smtClean="0"/>
                        <a:t>External low</a:t>
                      </a:r>
                      <a:endParaRPr lang="en-US" dirty="0"/>
                    </a:p>
                  </a:txBody>
                  <a:tcPr/>
                </a:tc>
                <a:tc>
                  <a:txBody>
                    <a:bodyPr/>
                    <a:lstStyle/>
                    <a:p>
                      <a:pPr algn="ctr"/>
                      <a:r>
                        <a:rPr lang="en-US" dirty="0" smtClean="0"/>
                        <a:t>21</a:t>
                      </a:r>
                      <a:endParaRPr lang="en-US" dirty="0"/>
                    </a:p>
                  </a:txBody>
                  <a:tcPr/>
                </a:tc>
                <a:tc>
                  <a:txBody>
                    <a:bodyPr/>
                    <a:lstStyle/>
                    <a:p>
                      <a:pPr algn="ctr"/>
                      <a:r>
                        <a:rPr lang="en-US" dirty="0" smtClean="0"/>
                        <a:t>23</a:t>
                      </a:r>
                      <a:endParaRPr lang="en-US" dirty="0"/>
                    </a:p>
                  </a:txBody>
                  <a:tcPr/>
                </a:tc>
                <a:tc>
                  <a:txBody>
                    <a:bodyPr/>
                    <a:lstStyle/>
                    <a:p>
                      <a:pPr algn="ctr"/>
                      <a:r>
                        <a:rPr lang="en-US" dirty="0" smtClean="0"/>
                        <a:t>25</a:t>
                      </a:r>
                      <a:endParaRPr lang="en-US" dirty="0"/>
                    </a:p>
                  </a:txBody>
                  <a:tcPr/>
                </a:tc>
                <a:tc>
                  <a:txBody>
                    <a:bodyPr/>
                    <a:lstStyle/>
                    <a:p>
                      <a:pPr algn="ctr"/>
                      <a:r>
                        <a:rPr lang="en-US" dirty="0" smtClean="0"/>
                        <a:t>22</a:t>
                      </a:r>
                      <a:endParaRPr lang="en-US" dirty="0"/>
                    </a:p>
                  </a:txBody>
                  <a:tcPr/>
                </a:tc>
                <a:tc>
                  <a:txBody>
                    <a:bodyPr/>
                    <a:lstStyle/>
                    <a:p>
                      <a:pPr algn="ctr"/>
                      <a:r>
                        <a:rPr lang="en-US" dirty="0" smtClean="0"/>
                        <a:t>24</a:t>
                      </a:r>
                      <a:endParaRPr lang="en-US" dirty="0"/>
                    </a:p>
                  </a:txBody>
                  <a:tcPr/>
                </a:tc>
                <a:tc>
                  <a:txBody>
                    <a:bodyPr/>
                    <a:lstStyle/>
                    <a:p>
                      <a:pPr algn="ctr"/>
                      <a:r>
                        <a:rPr lang="en-US" dirty="0" smtClean="0"/>
                        <a:t>26</a:t>
                      </a:r>
                      <a:endParaRPr lang="en-US" dirty="0"/>
                    </a:p>
                  </a:txBody>
                  <a:tcPr/>
                </a:tc>
              </a:tr>
              <a:tr h="370840">
                <a:tc>
                  <a:txBody>
                    <a:bodyPr/>
                    <a:lstStyle/>
                    <a:p>
                      <a:r>
                        <a:rPr lang="en-US" dirty="0" smtClean="0"/>
                        <a:t>External</a:t>
                      </a:r>
                      <a:r>
                        <a:rPr lang="en-US" baseline="0" dirty="0" smtClean="0"/>
                        <a:t> high</a:t>
                      </a:r>
                      <a:endParaRPr lang="en-US" dirty="0"/>
                    </a:p>
                  </a:txBody>
                  <a:tcPr/>
                </a:tc>
                <a:tc>
                  <a:txBody>
                    <a:bodyPr/>
                    <a:lstStyle/>
                    <a:p>
                      <a:pPr algn="ctr"/>
                      <a:r>
                        <a:rPr lang="en-US" dirty="0" smtClean="0"/>
                        <a:t>27</a:t>
                      </a:r>
                      <a:endParaRPr lang="en-US" dirty="0"/>
                    </a:p>
                  </a:txBody>
                  <a:tcPr/>
                </a:tc>
                <a:tc>
                  <a:txBody>
                    <a:bodyPr/>
                    <a:lstStyle/>
                    <a:p>
                      <a:pPr algn="ctr"/>
                      <a:r>
                        <a:rPr lang="en-US" dirty="0" smtClean="0"/>
                        <a:t>29</a:t>
                      </a:r>
                      <a:endParaRPr lang="en-US" dirty="0"/>
                    </a:p>
                  </a:txBody>
                  <a:tcPr/>
                </a:tc>
                <a:tc>
                  <a:txBody>
                    <a:bodyPr/>
                    <a:lstStyle/>
                    <a:p>
                      <a:pPr algn="ctr"/>
                      <a:r>
                        <a:rPr lang="en-US" dirty="0" smtClean="0"/>
                        <a:t>31</a:t>
                      </a:r>
                      <a:endParaRPr lang="en-US" dirty="0"/>
                    </a:p>
                  </a:txBody>
                  <a:tcPr/>
                </a:tc>
                <a:tc>
                  <a:txBody>
                    <a:bodyPr/>
                    <a:lstStyle/>
                    <a:p>
                      <a:pPr algn="ctr"/>
                      <a:r>
                        <a:rPr lang="en-US" dirty="0" smtClean="0"/>
                        <a:t>28</a:t>
                      </a:r>
                      <a:endParaRPr lang="en-US" dirty="0"/>
                    </a:p>
                  </a:txBody>
                  <a:tcPr/>
                </a:tc>
                <a:tc>
                  <a:txBody>
                    <a:bodyPr/>
                    <a:lstStyle/>
                    <a:p>
                      <a:pPr algn="ctr"/>
                      <a:r>
                        <a:rPr lang="en-US" dirty="0" smtClean="0"/>
                        <a:t>30</a:t>
                      </a:r>
                      <a:endParaRPr lang="en-US" dirty="0"/>
                    </a:p>
                  </a:txBody>
                  <a:tcPr/>
                </a:tc>
                <a:tc>
                  <a:txBody>
                    <a:bodyPr/>
                    <a:lstStyle/>
                    <a:p>
                      <a:pPr algn="ctr"/>
                      <a:r>
                        <a:rPr lang="en-US" dirty="0" smtClean="0"/>
                        <a:t>32</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Airport</a:t>
                      </a:r>
                      <a:r>
                        <a:rPr lang="en-US" baseline="0" dirty="0" smtClean="0"/>
                        <a:t> low</a:t>
                      </a:r>
                      <a:endParaRPr lang="en-US" dirty="0" smtClean="0"/>
                    </a:p>
                  </a:txBody>
                  <a:tcPr/>
                </a:tc>
                <a:tc>
                  <a:txBody>
                    <a:bodyPr/>
                    <a:lstStyle/>
                    <a:p>
                      <a:pPr algn="ctr"/>
                      <a:r>
                        <a:rPr lang="en-US" dirty="0" smtClean="0"/>
                        <a:t>33</a:t>
                      </a:r>
                      <a:endParaRPr lang="en-US" dirty="0"/>
                    </a:p>
                  </a:txBody>
                  <a:tcPr/>
                </a:tc>
                <a:tc>
                  <a:txBody>
                    <a:bodyPr/>
                    <a:lstStyle/>
                    <a:p>
                      <a:pPr algn="ctr"/>
                      <a:r>
                        <a:rPr lang="en-US" dirty="0" smtClean="0"/>
                        <a:t>35</a:t>
                      </a:r>
                      <a:endParaRPr lang="en-US" dirty="0"/>
                    </a:p>
                  </a:txBody>
                  <a:tcPr/>
                </a:tc>
                <a:tc>
                  <a:txBody>
                    <a:bodyPr/>
                    <a:lstStyle/>
                    <a:p>
                      <a:pPr algn="ctr"/>
                      <a:r>
                        <a:rPr lang="en-US" dirty="0" smtClean="0"/>
                        <a:t>37</a:t>
                      </a:r>
                      <a:endParaRPr lang="en-US" dirty="0"/>
                    </a:p>
                  </a:txBody>
                  <a:tcPr/>
                </a:tc>
                <a:tc>
                  <a:txBody>
                    <a:bodyPr/>
                    <a:lstStyle/>
                    <a:p>
                      <a:pPr algn="ctr"/>
                      <a:r>
                        <a:rPr lang="en-US" dirty="0" smtClean="0"/>
                        <a:t>34</a:t>
                      </a:r>
                      <a:endParaRPr lang="en-US" dirty="0"/>
                    </a:p>
                  </a:txBody>
                  <a:tcPr/>
                </a:tc>
                <a:tc>
                  <a:txBody>
                    <a:bodyPr/>
                    <a:lstStyle/>
                    <a:p>
                      <a:pPr algn="ctr"/>
                      <a:r>
                        <a:rPr lang="en-US" dirty="0" smtClean="0"/>
                        <a:t>36</a:t>
                      </a:r>
                      <a:endParaRPr lang="en-US" dirty="0"/>
                    </a:p>
                  </a:txBody>
                  <a:tcPr/>
                </a:tc>
                <a:tc>
                  <a:txBody>
                    <a:bodyPr/>
                    <a:lstStyle/>
                    <a:p>
                      <a:pPr algn="ctr"/>
                      <a:r>
                        <a:rPr lang="en-US" dirty="0" smtClean="0"/>
                        <a:t>38</a:t>
                      </a:r>
                      <a:endParaRPr lang="en-US" dirty="0"/>
                    </a:p>
                  </a:txBody>
                  <a:tcPr/>
                </a:tc>
              </a:tr>
              <a:tr h="370840">
                <a:tc>
                  <a:txBody>
                    <a:bodyPr/>
                    <a:lstStyle/>
                    <a:p>
                      <a:r>
                        <a:rPr lang="en-US" dirty="0" smtClean="0"/>
                        <a:t>Airport high</a:t>
                      </a:r>
                      <a:endParaRPr lang="en-US" dirty="0"/>
                    </a:p>
                  </a:txBody>
                  <a:tcPr/>
                </a:tc>
                <a:tc>
                  <a:txBody>
                    <a:bodyPr/>
                    <a:lstStyle/>
                    <a:p>
                      <a:pPr algn="ctr"/>
                      <a:r>
                        <a:rPr lang="en-US" dirty="0" smtClean="0"/>
                        <a:t>39</a:t>
                      </a:r>
                      <a:endParaRPr lang="en-US" dirty="0"/>
                    </a:p>
                  </a:txBody>
                  <a:tcPr/>
                </a:tc>
                <a:tc>
                  <a:txBody>
                    <a:bodyPr/>
                    <a:lstStyle/>
                    <a:p>
                      <a:pPr algn="ctr"/>
                      <a:r>
                        <a:rPr lang="en-US" dirty="0" smtClean="0"/>
                        <a:t>41</a:t>
                      </a:r>
                      <a:endParaRPr lang="en-US" dirty="0"/>
                    </a:p>
                  </a:txBody>
                  <a:tcPr/>
                </a:tc>
                <a:tc>
                  <a:txBody>
                    <a:bodyPr/>
                    <a:lstStyle/>
                    <a:p>
                      <a:pPr algn="ctr"/>
                      <a:r>
                        <a:rPr lang="en-US" dirty="0" smtClean="0"/>
                        <a:t>43</a:t>
                      </a:r>
                      <a:endParaRPr lang="en-US" dirty="0"/>
                    </a:p>
                  </a:txBody>
                  <a:tcPr/>
                </a:tc>
                <a:tc>
                  <a:txBody>
                    <a:bodyPr/>
                    <a:lstStyle/>
                    <a:p>
                      <a:pPr algn="ctr"/>
                      <a:r>
                        <a:rPr lang="en-US" dirty="0" smtClean="0"/>
                        <a:t>40</a:t>
                      </a:r>
                      <a:endParaRPr lang="en-US" dirty="0"/>
                    </a:p>
                  </a:txBody>
                  <a:tcPr/>
                </a:tc>
                <a:tc>
                  <a:txBody>
                    <a:bodyPr/>
                    <a:lstStyle/>
                    <a:p>
                      <a:pPr algn="ctr"/>
                      <a:r>
                        <a:rPr lang="en-US" dirty="0" smtClean="0"/>
                        <a:t>42</a:t>
                      </a:r>
                      <a:endParaRPr lang="en-US" dirty="0"/>
                    </a:p>
                  </a:txBody>
                  <a:tcPr/>
                </a:tc>
                <a:tc>
                  <a:txBody>
                    <a:bodyPr/>
                    <a:lstStyle/>
                    <a:p>
                      <a:pPr algn="ctr"/>
                      <a:r>
                        <a:rPr lang="en-US" dirty="0" smtClean="0"/>
                        <a:t>44</a:t>
                      </a:r>
                      <a:endParaRPr lang="en-US" dirty="0"/>
                    </a:p>
                  </a:txBody>
                  <a:tcPr/>
                </a:tc>
              </a:tr>
            </a:tbl>
          </a:graphicData>
        </a:graphic>
      </p:graphicFrame>
    </p:spTree>
    <p:extLst>
      <p:ext uri="{BB962C8B-B14F-4D97-AF65-F5344CB8AC3E}">
        <p14:creationId xmlns:p14="http://schemas.microsoft.com/office/powerpoint/2010/main" val="78005469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Desired Multi-Class</a:t>
            </a:r>
            <a:r>
              <a:rPr lang="en-US" baseline="0" dirty="0" smtClean="0"/>
              <a:t> </a:t>
            </a:r>
            <a:r>
              <a:rPr lang="en-US" baseline="0" dirty="0" smtClean="0"/>
              <a:t>Assignment</a:t>
            </a:r>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190794523"/>
              </p:ext>
            </p:extLst>
          </p:nvPr>
        </p:nvGraphicFramePr>
        <p:xfrm>
          <a:off x="381001" y="1571273"/>
          <a:ext cx="8458199" cy="4226560"/>
        </p:xfrm>
        <a:graphic>
          <a:graphicData uri="http://schemas.openxmlformats.org/drawingml/2006/table">
            <a:tbl>
              <a:tblPr firstRow="1" bandRow="1">
                <a:tableStyleId>{5C22544A-7EE6-4342-B048-85BDC9FD1C3A}</a:tableStyleId>
              </a:tblPr>
              <a:tblGrid>
                <a:gridCol w="1828799"/>
                <a:gridCol w="833968"/>
                <a:gridCol w="1253067"/>
                <a:gridCol w="1174750"/>
                <a:gridCol w="950987"/>
                <a:gridCol w="1208314"/>
                <a:gridCol w="1208314"/>
              </a:tblGrid>
              <a:tr h="370840">
                <a:tc>
                  <a:txBody>
                    <a:bodyPr/>
                    <a:lstStyle/>
                    <a:p>
                      <a:r>
                        <a:rPr lang="en-US" dirty="0" smtClean="0"/>
                        <a:t>Vehicle Type &amp; Value-Of-Time</a:t>
                      </a:r>
                      <a:endParaRPr lang="en-US" dirty="0"/>
                    </a:p>
                  </a:txBody>
                  <a:tcPr/>
                </a:tc>
                <a:tc>
                  <a:txBody>
                    <a:bodyPr/>
                    <a:lstStyle/>
                    <a:p>
                      <a:r>
                        <a:rPr lang="en-US" dirty="0" smtClean="0"/>
                        <a:t>Non-toll SOV</a:t>
                      </a:r>
                      <a:endParaRPr lang="en-US" dirty="0"/>
                    </a:p>
                  </a:txBody>
                  <a:tcPr/>
                </a:tc>
                <a:tc>
                  <a:txBody>
                    <a:bodyPr/>
                    <a:lstStyle/>
                    <a:p>
                      <a:r>
                        <a:rPr lang="en-US" dirty="0" smtClean="0"/>
                        <a:t>Non-toll HOV2</a:t>
                      </a:r>
                      <a:endParaRPr lang="en-US" dirty="0"/>
                    </a:p>
                  </a:txBody>
                  <a:tcPr/>
                </a:tc>
                <a:tc>
                  <a:txBody>
                    <a:bodyPr/>
                    <a:lstStyle/>
                    <a:p>
                      <a:r>
                        <a:rPr lang="en-US" dirty="0" smtClean="0"/>
                        <a:t>Non-toll HOV3+</a:t>
                      </a:r>
                      <a:endParaRPr lang="en-US" dirty="0"/>
                    </a:p>
                  </a:txBody>
                  <a:tcPr/>
                </a:tc>
                <a:tc>
                  <a:txBody>
                    <a:bodyPr/>
                    <a:lstStyle/>
                    <a:p>
                      <a:r>
                        <a:rPr lang="en-US" dirty="0" smtClean="0"/>
                        <a:t>Toll SOV</a:t>
                      </a:r>
                      <a:endParaRPr lang="en-US" dirty="0"/>
                    </a:p>
                  </a:txBody>
                  <a:tcPr/>
                </a:tc>
                <a:tc>
                  <a:txBody>
                    <a:bodyPr/>
                    <a:lstStyle/>
                    <a:p>
                      <a:r>
                        <a:rPr lang="en-US" dirty="0" smtClean="0"/>
                        <a:t>Toll</a:t>
                      </a:r>
                      <a:r>
                        <a:rPr lang="en-US" baseline="0" dirty="0" smtClean="0"/>
                        <a:t> HOV2</a:t>
                      </a:r>
                      <a:endParaRPr lang="en-US" dirty="0"/>
                    </a:p>
                  </a:txBody>
                  <a:tcPr/>
                </a:tc>
                <a:tc>
                  <a:txBody>
                    <a:bodyPr/>
                    <a:lstStyle/>
                    <a:p>
                      <a:r>
                        <a:rPr lang="en-US" dirty="0" smtClean="0"/>
                        <a:t>Toll HOV3+</a:t>
                      </a:r>
                      <a:endParaRPr lang="en-US" dirty="0"/>
                    </a:p>
                  </a:txBody>
                  <a:tcPr/>
                </a:tc>
              </a:tr>
              <a:tr h="370840">
                <a:tc>
                  <a:txBody>
                    <a:bodyPr/>
                    <a:lstStyle/>
                    <a:p>
                      <a:r>
                        <a:rPr lang="en-US" dirty="0" smtClean="0"/>
                        <a:t>Auto</a:t>
                      </a:r>
                      <a:r>
                        <a:rPr lang="en-US" baseline="0" dirty="0" smtClean="0"/>
                        <a:t> + external + airport </a:t>
                      </a:r>
                      <a:r>
                        <a:rPr lang="en-US" dirty="0" smtClean="0"/>
                        <a:t>low VOT</a:t>
                      </a:r>
                      <a:endParaRPr lang="en-US" dirty="0"/>
                    </a:p>
                  </a:txBody>
                  <a:tcPr/>
                </a:tc>
                <a:tc>
                  <a:txBody>
                    <a:bodyPr/>
                    <a:lstStyle/>
                    <a:p>
                      <a:pPr algn="ctr"/>
                      <a:r>
                        <a:rPr lang="en-US" dirty="0" smtClean="0"/>
                        <a:t>1</a:t>
                      </a:r>
                      <a:endParaRPr lang="en-US" dirty="0"/>
                    </a:p>
                  </a:txBody>
                  <a:tcPr/>
                </a:tc>
                <a:tc>
                  <a:txBody>
                    <a:bodyPr/>
                    <a:lstStyle/>
                    <a:p>
                      <a:pPr algn="ctr"/>
                      <a:r>
                        <a:rPr lang="en-US" dirty="0" smtClean="0"/>
                        <a:t>3</a:t>
                      </a:r>
                      <a:endParaRPr lang="en-US" dirty="0"/>
                    </a:p>
                  </a:txBody>
                  <a:tcPr/>
                </a:tc>
                <a:tc>
                  <a:txBody>
                    <a:bodyPr/>
                    <a:lstStyle/>
                    <a:p>
                      <a:pPr algn="ctr"/>
                      <a:r>
                        <a:rPr lang="en-US" dirty="0" smtClean="0"/>
                        <a:t>5</a:t>
                      </a:r>
                      <a:endParaRPr lang="en-US" dirty="0"/>
                    </a:p>
                  </a:txBody>
                  <a:tcPr/>
                </a:tc>
                <a:tc>
                  <a:txBody>
                    <a:bodyPr/>
                    <a:lstStyle/>
                    <a:p>
                      <a:pPr algn="ctr"/>
                      <a:r>
                        <a:rPr lang="en-US" dirty="0" smtClean="0"/>
                        <a:t>2</a:t>
                      </a:r>
                      <a:endParaRPr lang="en-US" dirty="0"/>
                    </a:p>
                  </a:txBody>
                  <a:tcPr/>
                </a:tc>
                <a:tc>
                  <a:txBody>
                    <a:bodyPr/>
                    <a:lstStyle/>
                    <a:p>
                      <a:pPr algn="ctr"/>
                      <a:r>
                        <a:rPr lang="en-US" dirty="0" smtClean="0"/>
                        <a:t>4</a:t>
                      </a:r>
                      <a:endParaRPr lang="en-US" dirty="0"/>
                    </a:p>
                  </a:txBody>
                  <a:tcPr/>
                </a:tc>
                <a:tc>
                  <a:txBody>
                    <a:bodyPr/>
                    <a:lstStyle/>
                    <a:p>
                      <a:pPr algn="ctr"/>
                      <a:r>
                        <a:rPr lang="en-US" dirty="0" smtClean="0"/>
                        <a:t>6</a:t>
                      </a:r>
                      <a:endParaRPr lang="en-US" dirty="0"/>
                    </a:p>
                  </a:txBody>
                  <a:tcPr/>
                </a:tc>
              </a:tr>
              <a:tr h="370840">
                <a:tc>
                  <a:txBody>
                    <a:bodyPr/>
                    <a:lstStyle/>
                    <a:p>
                      <a:r>
                        <a:rPr lang="en-US" dirty="0" smtClean="0"/>
                        <a:t>Auto</a:t>
                      </a:r>
                      <a:r>
                        <a:rPr lang="en-US" baseline="0" dirty="0" smtClean="0"/>
                        <a:t> + </a:t>
                      </a:r>
                      <a:r>
                        <a:rPr lang="en-US" dirty="0" smtClean="0"/>
                        <a:t>external</a:t>
                      </a:r>
                      <a:r>
                        <a:rPr lang="en-US" baseline="0" dirty="0" smtClean="0"/>
                        <a:t> + </a:t>
                      </a:r>
                      <a:r>
                        <a:rPr lang="en-US" dirty="0" smtClean="0"/>
                        <a:t>airport</a:t>
                      </a:r>
                      <a:r>
                        <a:rPr lang="en-US" baseline="0" dirty="0" smtClean="0"/>
                        <a:t> </a:t>
                      </a:r>
                      <a:r>
                        <a:rPr lang="en-US" dirty="0" smtClean="0"/>
                        <a:t>high VOT</a:t>
                      </a:r>
                      <a:endParaRPr lang="en-US" dirty="0"/>
                    </a:p>
                  </a:txBody>
                  <a:tcPr/>
                </a:tc>
                <a:tc>
                  <a:txBody>
                    <a:bodyPr/>
                    <a:lstStyle/>
                    <a:p>
                      <a:pPr algn="ctr"/>
                      <a:r>
                        <a:rPr lang="en-US" dirty="0" smtClean="0"/>
                        <a:t>7</a:t>
                      </a:r>
                      <a:endParaRPr lang="en-US" dirty="0"/>
                    </a:p>
                  </a:txBody>
                  <a:tcPr/>
                </a:tc>
                <a:tc>
                  <a:txBody>
                    <a:bodyPr/>
                    <a:lstStyle/>
                    <a:p>
                      <a:pPr algn="ctr"/>
                      <a:r>
                        <a:rPr lang="en-US" dirty="0" smtClean="0"/>
                        <a:t>9</a:t>
                      </a:r>
                      <a:endParaRPr lang="en-US" dirty="0"/>
                    </a:p>
                  </a:txBody>
                  <a:tcPr/>
                </a:tc>
                <a:tc>
                  <a:txBody>
                    <a:bodyPr/>
                    <a:lstStyle/>
                    <a:p>
                      <a:pPr algn="ctr"/>
                      <a:r>
                        <a:rPr lang="en-US" dirty="0" smtClean="0"/>
                        <a:t>11</a:t>
                      </a:r>
                      <a:endParaRPr lang="en-US" dirty="0"/>
                    </a:p>
                  </a:txBody>
                  <a:tcPr/>
                </a:tc>
                <a:tc>
                  <a:txBody>
                    <a:bodyPr/>
                    <a:lstStyle/>
                    <a:p>
                      <a:pPr algn="ctr"/>
                      <a:r>
                        <a:rPr lang="en-US" dirty="0" smtClean="0"/>
                        <a:t>8</a:t>
                      </a:r>
                      <a:endParaRPr lang="en-US" dirty="0"/>
                    </a:p>
                  </a:txBody>
                  <a:tcPr/>
                </a:tc>
                <a:tc>
                  <a:txBody>
                    <a:bodyPr/>
                    <a:lstStyle/>
                    <a:p>
                      <a:pPr algn="ctr"/>
                      <a:r>
                        <a:rPr lang="en-US" dirty="0" smtClean="0"/>
                        <a:t>10</a:t>
                      </a:r>
                      <a:endParaRPr lang="en-US" dirty="0"/>
                    </a:p>
                  </a:txBody>
                  <a:tcPr/>
                </a:tc>
                <a:tc>
                  <a:txBody>
                    <a:bodyPr/>
                    <a:lstStyle/>
                    <a:p>
                      <a:pPr algn="ctr"/>
                      <a:r>
                        <a:rPr lang="en-US" dirty="0" smtClean="0"/>
                        <a:t>12</a:t>
                      </a:r>
                      <a:endParaRPr lang="en-US" dirty="0"/>
                    </a:p>
                  </a:txBody>
                  <a:tcPr/>
                </a:tc>
              </a:tr>
              <a:tr h="370840">
                <a:tc>
                  <a:txBody>
                    <a:bodyPr/>
                    <a:lstStyle/>
                    <a:p>
                      <a:r>
                        <a:rPr lang="en-US" dirty="0" smtClean="0"/>
                        <a:t>Commercial</a:t>
                      </a:r>
                      <a:endParaRPr lang="en-US" dirty="0"/>
                    </a:p>
                  </a:txBody>
                  <a:tcPr/>
                </a:tc>
                <a:tc gridSpan="3">
                  <a:txBody>
                    <a:bodyPr/>
                    <a:lstStyle/>
                    <a:p>
                      <a:pPr algn="ctr"/>
                      <a:r>
                        <a:rPr lang="en-US" dirty="0" smtClean="0"/>
                        <a:t>13</a:t>
                      </a:r>
                      <a:endParaRPr lang="en-US" dirty="0"/>
                    </a:p>
                  </a:txBody>
                  <a:tcP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smtClean="0"/>
                        <a:t>14</a:t>
                      </a:r>
                      <a:endParaRPr lang="en-US" dirty="0"/>
                    </a:p>
                  </a:txBody>
                  <a:tcPr/>
                </a:tc>
                <a:tc hMerge="1">
                  <a:txBody>
                    <a:bodyPr/>
                    <a:lstStyle/>
                    <a:p>
                      <a:pPr algn="ctr"/>
                      <a:endParaRPr lang="en-US" dirty="0"/>
                    </a:p>
                  </a:txBody>
                  <a:tcPr/>
                </a:tc>
                <a:tc hMerge="1">
                  <a:txBody>
                    <a:bodyPr/>
                    <a:lstStyle/>
                    <a:p>
                      <a:pPr algn="ctr"/>
                      <a:endParaRPr lang="en-US" dirty="0"/>
                    </a:p>
                  </a:txBody>
                  <a:tcPr/>
                </a:tc>
              </a:tr>
              <a:tr h="370840">
                <a:tc>
                  <a:txBody>
                    <a:bodyPr/>
                    <a:lstStyle/>
                    <a:p>
                      <a:r>
                        <a:rPr lang="en-US" dirty="0" smtClean="0"/>
                        <a:t>Light truck</a:t>
                      </a:r>
                      <a:endParaRPr lang="en-US" dirty="0"/>
                    </a:p>
                  </a:txBody>
                  <a:tcPr/>
                </a:tc>
                <a:tc gridSpan="3">
                  <a:txBody>
                    <a:bodyPr/>
                    <a:lstStyle/>
                    <a:p>
                      <a:pPr algn="ctr"/>
                      <a:r>
                        <a:rPr lang="en-US" dirty="0" smtClean="0"/>
                        <a:t>15</a:t>
                      </a:r>
                      <a:endParaRPr lang="en-US" dirty="0"/>
                    </a:p>
                  </a:txBody>
                  <a:tcP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smtClean="0"/>
                        <a:t>16</a:t>
                      </a:r>
                      <a:endParaRPr lang="en-US" dirty="0"/>
                    </a:p>
                  </a:txBody>
                  <a:tcPr/>
                </a:tc>
                <a:tc hMerge="1">
                  <a:txBody>
                    <a:bodyPr/>
                    <a:lstStyle/>
                    <a:p>
                      <a:pPr algn="ctr"/>
                      <a:endParaRPr lang="en-US" dirty="0"/>
                    </a:p>
                  </a:txBody>
                  <a:tcPr/>
                </a:tc>
                <a:tc hMerge="1">
                  <a:txBody>
                    <a:bodyPr/>
                    <a:lstStyle/>
                    <a:p>
                      <a:pPr algn="ctr"/>
                      <a:endParaRPr lang="en-US" dirty="0"/>
                    </a:p>
                  </a:txBody>
                  <a:tcPr/>
                </a:tc>
              </a:tr>
              <a:tr h="370840">
                <a:tc>
                  <a:txBody>
                    <a:bodyPr/>
                    <a:lstStyle/>
                    <a:p>
                      <a:r>
                        <a:rPr lang="en-US" dirty="0" smtClean="0"/>
                        <a:t>Medium truck</a:t>
                      </a:r>
                      <a:endParaRPr lang="en-US" dirty="0"/>
                    </a:p>
                  </a:txBody>
                  <a:tcPr/>
                </a:tc>
                <a:tc gridSpan="3">
                  <a:txBody>
                    <a:bodyPr/>
                    <a:lstStyle/>
                    <a:p>
                      <a:pPr algn="ctr"/>
                      <a:r>
                        <a:rPr lang="en-US" dirty="0" smtClean="0"/>
                        <a:t>17</a:t>
                      </a:r>
                      <a:endParaRPr lang="en-US" dirty="0"/>
                    </a:p>
                  </a:txBody>
                  <a:tcP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smtClean="0"/>
                        <a:t>18</a:t>
                      </a:r>
                      <a:endParaRPr lang="en-US" dirty="0"/>
                    </a:p>
                  </a:txBody>
                  <a:tcPr/>
                </a:tc>
                <a:tc hMerge="1">
                  <a:txBody>
                    <a:bodyPr/>
                    <a:lstStyle/>
                    <a:p>
                      <a:pPr algn="ctr"/>
                      <a:endParaRPr lang="en-US" dirty="0"/>
                    </a:p>
                  </a:txBody>
                  <a:tcPr/>
                </a:tc>
                <a:tc hMerge="1">
                  <a:txBody>
                    <a:bodyPr/>
                    <a:lstStyle/>
                    <a:p>
                      <a:pPr algn="ctr"/>
                      <a:endParaRPr lang="en-US" dirty="0"/>
                    </a:p>
                  </a:txBody>
                  <a:tcPr/>
                </a:tc>
              </a:tr>
              <a:tr h="370840">
                <a:tc>
                  <a:txBody>
                    <a:bodyPr/>
                    <a:lstStyle/>
                    <a:p>
                      <a:r>
                        <a:rPr lang="en-US" dirty="0" smtClean="0"/>
                        <a:t>Heavy truck</a:t>
                      </a:r>
                      <a:endParaRPr lang="en-US" dirty="0"/>
                    </a:p>
                  </a:txBody>
                  <a:tcPr/>
                </a:tc>
                <a:tc gridSpan="3">
                  <a:txBody>
                    <a:bodyPr/>
                    <a:lstStyle/>
                    <a:p>
                      <a:pPr algn="ctr"/>
                      <a:r>
                        <a:rPr lang="en-US" dirty="0" smtClean="0"/>
                        <a:t>19</a:t>
                      </a:r>
                      <a:endParaRPr lang="en-US" dirty="0"/>
                    </a:p>
                  </a:txBody>
                  <a:tcP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smtClean="0"/>
                        <a:t>20</a:t>
                      </a:r>
                      <a:endParaRPr lang="en-US" dirty="0"/>
                    </a:p>
                  </a:txBody>
                  <a:tcPr/>
                </a:tc>
                <a:tc hMerge="1">
                  <a:txBody>
                    <a:bodyPr/>
                    <a:lstStyle/>
                    <a:p>
                      <a:pPr algn="ctr"/>
                      <a:endParaRPr lang="en-US" dirty="0"/>
                    </a:p>
                  </a:txBody>
                  <a:tcPr/>
                </a:tc>
                <a:tc hMerge="1">
                  <a:txBody>
                    <a:bodyPr/>
                    <a:lstStyle/>
                    <a:p>
                      <a:pPr algn="ctr"/>
                      <a:endParaRPr lang="en-US" dirty="0"/>
                    </a:p>
                  </a:txBody>
                  <a:tcPr/>
                </a:tc>
              </a:tr>
            </a:tbl>
          </a:graphicData>
        </a:graphic>
      </p:graphicFrame>
    </p:spTree>
    <p:extLst>
      <p:ext uri="{BB962C8B-B14F-4D97-AF65-F5344CB8AC3E}">
        <p14:creationId xmlns:p14="http://schemas.microsoft.com/office/powerpoint/2010/main" val="247480726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CMAP Region</a:t>
            </a:r>
            <a:endParaRPr lang="en-US" dirty="0"/>
          </a:p>
        </p:txBody>
      </p:sp>
      <p:sp>
        <p:nvSpPr>
          <p:cNvPr id="3" name="Content Placeholder 2"/>
          <p:cNvSpPr>
            <a:spLocks noGrp="1"/>
          </p:cNvSpPr>
          <p:nvPr>
            <p:ph idx="1"/>
          </p:nvPr>
        </p:nvSpPr>
        <p:spPr/>
        <p:txBody>
          <a:bodyPr>
            <a:normAutofit/>
          </a:bodyPr>
          <a:lstStyle/>
          <a:p>
            <a:r>
              <a:rPr lang="en-US" dirty="0" smtClean="0"/>
              <a:t>Population: 10.5m</a:t>
            </a:r>
          </a:p>
          <a:p>
            <a:r>
              <a:rPr lang="en-US" dirty="0" smtClean="0"/>
              <a:t>21 counties</a:t>
            </a:r>
          </a:p>
          <a:p>
            <a:r>
              <a:rPr lang="en-US" dirty="0" smtClean="0"/>
              <a:t>2K TAZs</a:t>
            </a:r>
          </a:p>
          <a:p>
            <a:r>
              <a:rPr lang="en-US" dirty="0" smtClean="0"/>
              <a:t>17K MAZs</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1518544"/>
            <a:ext cx="4946889" cy="4128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958063" y="4478559"/>
            <a:ext cx="1892300" cy="1521542"/>
            <a:chOff x="4648200" y="4529138"/>
            <a:chExt cx="2730500" cy="2195513"/>
          </a:xfrm>
        </p:grpSpPr>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4529138"/>
              <a:ext cx="2730500"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8250" y="5353319"/>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99852200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Multi-Class</a:t>
            </a:r>
            <a:r>
              <a:rPr lang="en-US" baseline="0" dirty="0" smtClean="0"/>
              <a:t> </a:t>
            </a:r>
            <a:r>
              <a:rPr lang="en-US" baseline="0" dirty="0" smtClean="0"/>
              <a:t>Assignment</a:t>
            </a:r>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3861878748"/>
              </p:ext>
            </p:extLst>
          </p:nvPr>
        </p:nvGraphicFramePr>
        <p:xfrm>
          <a:off x="457200" y="1577359"/>
          <a:ext cx="8229599" cy="3210560"/>
        </p:xfrm>
        <a:graphic>
          <a:graphicData uri="http://schemas.openxmlformats.org/drawingml/2006/table">
            <a:tbl>
              <a:tblPr firstRow="1" bandRow="1">
                <a:tableStyleId>{5C22544A-7EE6-4342-B048-85BDC9FD1C3A}</a:tableStyleId>
              </a:tblPr>
              <a:tblGrid>
                <a:gridCol w="1600200"/>
                <a:gridCol w="990600"/>
                <a:gridCol w="1219200"/>
                <a:gridCol w="1143000"/>
                <a:gridCol w="925285"/>
                <a:gridCol w="1175657"/>
                <a:gridCol w="1175657"/>
              </a:tblGrid>
              <a:tr h="370840">
                <a:tc>
                  <a:txBody>
                    <a:bodyPr/>
                    <a:lstStyle/>
                    <a:p>
                      <a:r>
                        <a:rPr lang="en-US" dirty="0" smtClean="0"/>
                        <a:t>Vehicle Type &amp; Value-Of-Time</a:t>
                      </a:r>
                      <a:endParaRPr lang="en-US" dirty="0"/>
                    </a:p>
                  </a:txBody>
                  <a:tcPr/>
                </a:tc>
                <a:tc>
                  <a:txBody>
                    <a:bodyPr/>
                    <a:lstStyle/>
                    <a:p>
                      <a:r>
                        <a:rPr lang="en-US" dirty="0" smtClean="0"/>
                        <a:t>Non-toll SOV</a:t>
                      </a:r>
                      <a:endParaRPr lang="en-US" dirty="0"/>
                    </a:p>
                  </a:txBody>
                  <a:tcPr/>
                </a:tc>
                <a:tc>
                  <a:txBody>
                    <a:bodyPr/>
                    <a:lstStyle/>
                    <a:p>
                      <a:r>
                        <a:rPr lang="en-US" dirty="0" smtClean="0"/>
                        <a:t>Non-toll HOV2</a:t>
                      </a:r>
                      <a:endParaRPr lang="en-US" dirty="0"/>
                    </a:p>
                  </a:txBody>
                  <a:tcPr/>
                </a:tc>
                <a:tc>
                  <a:txBody>
                    <a:bodyPr/>
                    <a:lstStyle/>
                    <a:p>
                      <a:r>
                        <a:rPr lang="en-US" dirty="0" smtClean="0"/>
                        <a:t>Non-toll HOV3+</a:t>
                      </a:r>
                      <a:endParaRPr lang="en-US" dirty="0"/>
                    </a:p>
                  </a:txBody>
                  <a:tcPr/>
                </a:tc>
                <a:tc>
                  <a:txBody>
                    <a:bodyPr/>
                    <a:lstStyle/>
                    <a:p>
                      <a:r>
                        <a:rPr lang="en-US" dirty="0" smtClean="0"/>
                        <a:t>Toll SOV</a:t>
                      </a:r>
                      <a:endParaRPr lang="en-US" dirty="0"/>
                    </a:p>
                  </a:txBody>
                  <a:tcPr/>
                </a:tc>
                <a:tc>
                  <a:txBody>
                    <a:bodyPr/>
                    <a:lstStyle/>
                    <a:p>
                      <a:r>
                        <a:rPr lang="en-US" dirty="0" smtClean="0"/>
                        <a:t>Toll</a:t>
                      </a:r>
                      <a:r>
                        <a:rPr lang="en-US" baseline="0" dirty="0" smtClean="0"/>
                        <a:t> HOV2</a:t>
                      </a:r>
                      <a:endParaRPr lang="en-US" dirty="0"/>
                    </a:p>
                  </a:txBody>
                  <a:tcPr/>
                </a:tc>
                <a:tc>
                  <a:txBody>
                    <a:bodyPr/>
                    <a:lstStyle/>
                    <a:p>
                      <a:r>
                        <a:rPr lang="en-US" dirty="0" smtClean="0"/>
                        <a:t>Toll HOV3+</a:t>
                      </a:r>
                      <a:endParaRPr lang="en-US" dirty="0"/>
                    </a:p>
                  </a:txBody>
                  <a:tcPr/>
                </a:tc>
              </a:tr>
              <a:tr h="370840">
                <a:tc>
                  <a:txBody>
                    <a:bodyPr/>
                    <a:lstStyle/>
                    <a:p>
                      <a:r>
                        <a:rPr lang="en-US" dirty="0" smtClean="0"/>
                        <a:t>Auto</a:t>
                      </a:r>
                      <a:r>
                        <a:rPr lang="en-US" baseline="0" dirty="0" smtClean="0"/>
                        <a:t> + external + airport</a:t>
                      </a:r>
                      <a:r>
                        <a:rPr lang="en-US" dirty="0" smtClean="0"/>
                        <a:t> low &amp; high VOT</a:t>
                      </a:r>
                      <a:endParaRPr lang="en-US" dirty="0"/>
                    </a:p>
                  </a:txBody>
                  <a:tcPr/>
                </a:tc>
                <a:tc>
                  <a:txBody>
                    <a:bodyPr/>
                    <a:lstStyle/>
                    <a:p>
                      <a:pPr algn="ctr"/>
                      <a:r>
                        <a:rPr lang="en-US" dirty="0" smtClean="0"/>
                        <a:t>1</a:t>
                      </a:r>
                      <a:endParaRPr lang="en-US" dirty="0"/>
                    </a:p>
                  </a:txBody>
                  <a:tcPr/>
                </a:tc>
                <a:tc>
                  <a:txBody>
                    <a:bodyPr/>
                    <a:lstStyle/>
                    <a:p>
                      <a:pPr algn="ctr"/>
                      <a:r>
                        <a:rPr lang="en-US" dirty="0" smtClean="0"/>
                        <a:t>3</a:t>
                      </a:r>
                      <a:endParaRPr lang="en-US" dirty="0"/>
                    </a:p>
                  </a:txBody>
                  <a:tcPr/>
                </a:tc>
                <a:tc>
                  <a:txBody>
                    <a:bodyPr/>
                    <a:lstStyle/>
                    <a:p>
                      <a:pPr algn="ctr"/>
                      <a:r>
                        <a:rPr lang="en-US" dirty="0" smtClean="0"/>
                        <a:t>5</a:t>
                      </a:r>
                      <a:endParaRPr lang="en-US" dirty="0"/>
                    </a:p>
                  </a:txBody>
                  <a:tcPr/>
                </a:tc>
                <a:tc>
                  <a:txBody>
                    <a:bodyPr/>
                    <a:lstStyle/>
                    <a:p>
                      <a:pPr algn="ctr"/>
                      <a:r>
                        <a:rPr lang="en-US" dirty="0" smtClean="0"/>
                        <a:t>2</a:t>
                      </a:r>
                      <a:endParaRPr lang="en-US" dirty="0"/>
                    </a:p>
                  </a:txBody>
                  <a:tcPr/>
                </a:tc>
                <a:tc>
                  <a:txBody>
                    <a:bodyPr/>
                    <a:lstStyle/>
                    <a:p>
                      <a:pPr algn="ctr"/>
                      <a:r>
                        <a:rPr lang="en-US" dirty="0" smtClean="0"/>
                        <a:t>4</a:t>
                      </a:r>
                      <a:endParaRPr lang="en-US" dirty="0"/>
                    </a:p>
                  </a:txBody>
                  <a:tcPr/>
                </a:tc>
                <a:tc>
                  <a:txBody>
                    <a:bodyPr/>
                    <a:lstStyle/>
                    <a:p>
                      <a:pPr algn="ctr"/>
                      <a:r>
                        <a:rPr lang="en-US" dirty="0" smtClean="0"/>
                        <a:t>6</a:t>
                      </a:r>
                      <a:endParaRPr lang="en-US" dirty="0"/>
                    </a:p>
                  </a:txBody>
                  <a:tcPr/>
                </a:tc>
              </a:tr>
              <a:tr h="370840">
                <a:tc>
                  <a:txBody>
                    <a:bodyPr/>
                    <a:lstStyle/>
                    <a:p>
                      <a:r>
                        <a:rPr lang="en-US" dirty="0" smtClean="0"/>
                        <a:t>Commercial + light truck</a:t>
                      </a:r>
                      <a:endParaRPr lang="en-US" dirty="0"/>
                    </a:p>
                  </a:txBody>
                  <a:tcPr/>
                </a:tc>
                <a:tc gridSpan="3">
                  <a:txBody>
                    <a:bodyPr/>
                    <a:lstStyle/>
                    <a:p>
                      <a:pPr algn="ctr"/>
                      <a:r>
                        <a:rPr lang="en-US" dirty="0" smtClean="0"/>
                        <a:t>7</a:t>
                      </a:r>
                      <a:endParaRPr lang="en-US" dirty="0"/>
                    </a:p>
                  </a:txBody>
                  <a:tcP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smtClean="0"/>
                        <a:t>8</a:t>
                      </a:r>
                      <a:endParaRPr lang="en-US" dirty="0"/>
                    </a:p>
                  </a:txBody>
                  <a:tcPr/>
                </a:tc>
                <a:tc hMerge="1">
                  <a:txBody>
                    <a:bodyPr/>
                    <a:lstStyle/>
                    <a:p>
                      <a:pPr algn="ctr"/>
                      <a:endParaRPr lang="en-US" dirty="0"/>
                    </a:p>
                  </a:txBody>
                  <a:tcPr/>
                </a:tc>
                <a:tc hMerge="1">
                  <a:txBody>
                    <a:bodyPr/>
                    <a:lstStyle/>
                    <a:p>
                      <a:pPr algn="ctr"/>
                      <a:endParaRPr lang="en-US" dirty="0"/>
                    </a:p>
                  </a:txBody>
                  <a:tcPr/>
                </a:tc>
              </a:tr>
              <a:tr h="370840">
                <a:tc>
                  <a:txBody>
                    <a:bodyPr/>
                    <a:lstStyle/>
                    <a:p>
                      <a:r>
                        <a:rPr lang="en-US" dirty="0" smtClean="0"/>
                        <a:t>Medium truck</a:t>
                      </a:r>
                      <a:endParaRPr lang="en-US" dirty="0"/>
                    </a:p>
                  </a:txBody>
                  <a:tcPr/>
                </a:tc>
                <a:tc gridSpan="3">
                  <a:txBody>
                    <a:bodyPr/>
                    <a:lstStyle/>
                    <a:p>
                      <a:pPr algn="ctr"/>
                      <a:r>
                        <a:rPr lang="en-US" dirty="0" smtClean="0"/>
                        <a:t>9</a:t>
                      </a:r>
                      <a:endParaRPr lang="en-US" dirty="0"/>
                    </a:p>
                  </a:txBody>
                  <a:tcP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smtClean="0"/>
                        <a:t>10</a:t>
                      </a:r>
                      <a:endParaRPr lang="en-US" dirty="0"/>
                    </a:p>
                  </a:txBody>
                  <a:tcPr/>
                </a:tc>
                <a:tc hMerge="1">
                  <a:txBody>
                    <a:bodyPr/>
                    <a:lstStyle/>
                    <a:p>
                      <a:pPr algn="ctr"/>
                      <a:endParaRPr lang="en-US" dirty="0"/>
                    </a:p>
                  </a:txBody>
                  <a:tcPr/>
                </a:tc>
                <a:tc hMerge="1">
                  <a:txBody>
                    <a:bodyPr/>
                    <a:lstStyle/>
                    <a:p>
                      <a:pPr algn="ctr"/>
                      <a:endParaRPr lang="en-US" dirty="0"/>
                    </a:p>
                  </a:txBody>
                  <a:tcPr/>
                </a:tc>
              </a:tr>
              <a:tr h="370840">
                <a:tc>
                  <a:txBody>
                    <a:bodyPr/>
                    <a:lstStyle/>
                    <a:p>
                      <a:r>
                        <a:rPr lang="en-US" dirty="0" smtClean="0"/>
                        <a:t>Heavy truck</a:t>
                      </a:r>
                      <a:endParaRPr lang="en-US" dirty="0"/>
                    </a:p>
                  </a:txBody>
                  <a:tcPr/>
                </a:tc>
                <a:tc gridSpan="3">
                  <a:txBody>
                    <a:bodyPr/>
                    <a:lstStyle/>
                    <a:p>
                      <a:pPr algn="ctr"/>
                      <a:r>
                        <a:rPr lang="en-US" dirty="0" smtClean="0"/>
                        <a:t>11</a:t>
                      </a:r>
                      <a:endParaRPr lang="en-US" dirty="0"/>
                    </a:p>
                  </a:txBody>
                  <a:tcP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smtClean="0"/>
                        <a:t>12</a:t>
                      </a:r>
                      <a:endParaRPr lang="en-US" dirty="0"/>
                    </a:p>
                  </a:txBody>
                  <a:tcPr/>
                </a:tc>
                <a:tc hMerge="1">
                  <a:txBody>
                    <a:bodyPr/>
                    <a:lstStyle/>
                    <a:p>
                      <a:pPr algn="ctr"/>
                      <a:endParaRPr lang="en-US" dirty="0"/>
                    </a:p>
                  </a:txBody>
                  <a:tcPr/>
                </a:tc>
                <a:tc hMerge="1">
                  <a:txBody>
                    <a:bodyPr/>
                    <a:lstStyle/>
                    <a:p>
                      <a:pPr algn="ctr"/>
                      <a:endParaRPr lang="en-US" dirty="0"/>
                    </a:p>
                  </a:txBody>
                  <a:tcPr/>
                </a:tc>
              </a:tr>
            </a:tbl>
          </a:graphicData>
        </a:graphic>
      </p:graphicFrame>
    </p:spTree>
    <p:extLst>
      <p:ext uri="{BB962C8B-B14F-4D97-AF65-F5344CB8AC3E}">
        <p14:creationId xmlns:p14="http://schemas.microsoft.com/office/powerpoint/2010/main" val="277182614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Projects</a:t>
            </a:r>
            <a:endParaRPr lang="en-US" dirty="0"/>
          </a:p>
        </p:txBody>
      </p:sp>
      <p:sp>
        <p:nvSpPr>
          <p:cNvPr id="3" name="Content Placeholder 2"/>
          <p:cNvSpPr>
            <a:spLocks noGrp="1"/>
          </p:cNvSpPr>
          <p:nvPr>
            <p:ph sz="quarter" idx="1"/>
          </p:nvPr>
        </p:nvSpPr>
        <p:spPr/>
        <p:txBody>
          <a:bodyPr>
            <a:normAutofit/>
          </a:bodyPr>
          <a:lstStyle/>
          <a:p>
            <a:r>
              <a:rPr lang="en-US" dirty="0" smtClean="0"/>
              <a:t>New highways</a:t>
            </a:r>
          </a:p>
          <a:p>
            <a:pPr lvl="1"/>
            <a:r>
              <a:rPr lang="en-US" dirty="0" smtClean="0"/>
              <a:t>IL 53/120 </a:t>
            </a:r>
          </a:p>
          <a:p>
            <a:pPr lvl="1"/>
            <a:r>
              <a:rPr lang="en-US" dirty="0" smtClean="0"/>
              <a:t>Elgin O’Hare West </a:t>
            </a:r>
            <a:br>
              <a:rPr lang="en-US" dirty="0" smtClean="0"/>
            </a:br>
            <a:r>
              <a:rPr lang="en-US" dirty="0" smtClean="0"/>
              <a:t>Bypass</a:t>
            </a:r>
          </a:p>
          <a:p>
            <a:r>
              <a:rPr lang="en-US" dirty="0" smtClean="0"/>
              <a:t>Add lanes</a:t>
            </a:r>
          </a:p>
          <a:p>
            <a:pPr lvl="1"/>
            <a:r>
              <a:rPr lang="en-US" dirty="0" smtClean="0"/>
              <a:t>I-90</a:t>
            </a:r>
          </a:p>
          <a:p>
            <a:pPr lvl="1"/>
            <a:r>
              <a:rPr lang="en-US" dirty="0" smtClean="0"/>
              <a:t>I-290</a:t>
            </a:r>
          </a:p>
          <a:p>
            <a:pPr lvl="1"/>
            <a:r>
              <a:rPr lang="en-US" dirty="0" smtClean="0"/>
              <a:t>I-55</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63" t="16210" r="60263" b="13685"/>
          <a:stretch/>
        </p:blipFill>
        <p:spPr bwMode="auto">
          <a:xfrm>
            <a:off x="4091519" y="204537"/>
            <a:ext cx="5357281" cy="634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11744" y="800173"/>
            <a:ext cx="1508746" cy="461665"/>
          </a:xfrm>
          <a:prstGeom prst="rect">
            <a:avLst/>
          </a:prstGeom>
          <a:noFill/>
        </p:spPr>
        <p:txBody>
          <a:bodyPr wrap="none" rtlCol="0">
            <a:spAutoFit/>
          </a:bodyPr>
          <a:lstStyle/>
          <a:p>
            <a:r>
              <a:rPr lang="en-US" dirty="0" smtClean="0"/>
              <a:t>IL 53/120</a:t>
            </a:r>
            <a:endParaRPr lang="en-US" dirty="0"/>
          </a:p>
        </p:txBody>
      </p:sp>
      <p:sp>
        <p:nvSpPr>
          <p:cNvPr id="5" name="TextBox 4"/>
          <p:cNvSpPr txBox="1"/>
          <p:nvPr/>
        </p:nvSpPr>
        <p:spPr>
          <a:xfrm>
            <a:off x="6007960" y="2819400"/>
            <a:ext cx="805220" cy="369332"/>
          </a:xfrm>
          <a:prstGeom prst="rect">
            <a:avLst/>
          </a:prstGeom>
          <a:noFill/>
        </p:spPr>
        <p:txBody>
          <a:bodyPr wrap="none" rtlCol="0">
            <a:spAutoFit/>
          </a:bodyPr>
          <a:lstStyle/>
          <a:p>
            <a:r>
              <a:rPr lang="en-US" dirty="0" smtClean="0"/>
              <a:t>EOWB</a:t>
            </a:r>
            <a:endParaRPr lang="en-US" dirty="0"/>
          </a:p>
        </p:txBody>
      </p:sp>
      <p:sp>
        <p:nvSpPr>
          <p:cNvPr id="7" name="TextBox 6"/>
          <p:cNvSpPr txBox="1"/>
          <p:nvPr/>
        </p:nvSpPr>
        <p:spPr>
          <a:xfrm>
            <a:off x="5867400" y="1949820"/>
            <a:ext cx="566181" cy="369332"/>
          </a:xfrm>
          <a:prstGeom prst="rect">
            <a:avLst/>
          </a:prstGeom>
          <a:noFill/>
        </p:spPr>
        <p:txBody>
          <a:bodyPr wrap="none" rtlCol="0">
            <a:spAutoFit/>
          </a:bodyPr>
          <a:lstStyle/>
          <a:p>
            <a:r>
              <a:rPr lang="en-US" dirty="0" smtClean="0"/>
              <a:t>I-90</a:t>
            </a:r>
            <a:endParaRPr lang="en-US" dirty="0"/>
          </a:p>
        </p:txBody>
      </p:sp>
      <p:sp>
        <p:nvSpPr>
          <p:cNvPr id="8" name="TextBox 7"/>
          <p:cNvSpPr txBox="1"/>
          <p:nvPr/>
        </p:nvSpPr>
        <p:spPr>
          <a:xfrm>
            <a:off x="7801850" y="3533899"/>
            <a:ext cx="566181" cy="369332"/>
          </a:xfrm>
          <a:prstGeom prst="rect">
            <a:avLst/>
          </a:prstGeom>
          <a:noFill/>
        </p:spPr>
        <p:txBody>
          <a:bodyPr wrap="none" rtlCol="0">
            <a:spAutoFit/>
          </a:bodyPr>
          <a:lstStyle/>
          <a:p>
            <a:r>
              <a:rPr lang="en-US" dirty="0" smtClean="0"/>
              <a:t>I-55</a:t>
            </a:r>
          </a:p>
        </p:txBody>
      </p:sp>
      <p:sp>
        <p:nvSpPr>
          <p:cNvPr id="9" name="TextBox 8"/>
          <p:cNvSpPr txBox="1"/>
          <p:nvPr/>
        </p:nvSpPr>
        <p:spPr>
          <a:xfrm>
            <a:off x="7455441" y="2864236"/>
            <a:ext cx="692818" cy="369332"/>
          </a:xfrm>
          <a:prstGeom prst="rect">
            <a:avLst/>
          </a:prstGeom>
          <a:noFill/>
        </p:spPr>
        <p:txBody>
          <a:bodyPr wrap="none" rtlCol="0">
            <a:spAutoFit/>
          </a:bodyPr>
          <a:lstStyle/>
          <a:p>
            <a:r>
              <a:rPr lang="en-US" dirty="0" smtClean="0"/>
              <a:t>I-290</a:t>
            </a:r>
          </a:p>
        </p:txBody>
      </p:sp>
    </p:spTree>
    <p:extLst>
      <p:ext uri="{BB962C8B-B14F-4D97-AF65-F5344CB8AC3E}">
        <p14:creationId xmlns:p14="http://schemas.microsoft.com/office/powerpoint/2010/main" val="108461155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Setting Toll Rates</a:t>
            </a:r>
            <a:endParaRPr lang="en-US" dirty="0"/>
          </a:p>
        </p:txBody>
      </p:sp>
      <p:sp>
        <p:nvSpPr>
          <p:cNvPr id="3" name="Content Placeholder 2"/>
          <p:cNvSpPr>
            <a:spLocks noGrp="1"/>
          </p:cNvSpPr>
          <p:nvPr>
            <p:ph sz="quarter" idx="1"/>
          </p:nvPr>
        </p:nvSpPr>
        <p:spPr/>
        <p:txBody>
          <a:bodyPr/>
          <a:lstStyle/>
          <a:p>
            <a:r>
              <a:rPr lang="en-US" dirty="0" smtClean="0"/>
              <a:t>Current</a:t>
            </a:r>
          </a:p>
          <a:p>
            <a:pPr lvl="1"/>
            <a:r>
              <a:rPr lang="en-US" dirty="0" smtClean="0"/>
              <a:t>Set to recover construction &amp; operating costs</a:t>
            </a:r>
          </a:p>
          <a:p>
            <a:r>
              <a:rPr lang="en-US" dirty="0" smtClean="0"/>
              <a:t>Congestion pricing</a:t>
            </a:r>
          </a:p>
          <a:p>
            <a:pPr lvl="1"/>
            <a:r>
              <a:rPr lang="en-US" dirty="0" smtClean="0"/>
              <a:t>Set to achieve performance objectives</a:t>
            </a:r>
          </a:p>
          <a:p>
            <a:pPr lvl="2"/>
            <a:r>
              <a:rPr lang="en-US" dirty="0" smtClean="0"/>
              <a:t>Maintain free flow speed</a:t>
            </a:r>
          </a:p>
          <a:p>
            <a:pPr lvl="2"/>
            <a:r>
              <a:rPr lang="en-US" dirty="0" smtClean="0"/>
              <a:t>Maximize revenue</a:t>
            </a:r>
          </a:p>
          <a:p>
            <a:pPr lvl="2"/>
            <a:r>
              <a:rPr lang="en-US" dirty="0" smtClean="0"/>
              <a:t>Maximize throughput</a:t>
            </a:r>
          </a:p>
          <a:p>
            <a:endParaRPr lang="en-US" dirty="0"/>
          </a:p>
        </p:txBody>
      </p:sp>
    </p:spTree>
    <p:extLst>
      <p:ext uri="{BB962C8B-B14F-4D97-AF65-F5344CB8AC3E}">
        <p14:creationId xmlns:p14="http://schemas.microsoft.com/office/powerpoint/2010/main" val="342282015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Toll Rates</a:t>
            </a:r>
            <a:endParaRPr lang="en-US" dirty="0"/>
          </a:p>
        </p:txBody>
      </p:sp>
      <p:sp>
        <p:nvSpPr>
          <p:cNvPr id="3" name="Content Placeholder 2"/>
          <p:cNvSpPr>
            <a:spLocks noGrp="1"/>
          </p:cNvSpPr>
          <p:nvPr>
            <p:ph sz="quarter" idx="1"/>
          </p:nvPr>
        </p:nvSpPr>
        <p:spPr/>
        <p:txBody>
          <a:bodyPr/>
          <a:lstStyle/>
          <a:p>
            <a:r>
              <a:rPr lang="en-US" dirty="0" smtClean="0"/>
              <a:t>Set toll based on modeled delay </a:t>
            </a:r>
          </a:p>
          <a:p>
            <a:r>
              <a:rPr lang="en-US" dirty="0" smtClean="0"/>
              <a:t>Toll Rate = (</a:t>
            </a:r>
            <a:r>
              <a:rPr lang="en-US" dirty="0" err="1" smtClean="0"/>
              <a:t>Hrs</a:t>
            </a:r>
            <a:r>
              <a:rPr lang="en-US" dirty="0" smtClean="0"/>
              <a:t> of Delay * VOT per </a:t>
            </a:r>
            <a:r>
              <a:rPr lang="en-US" dirty="0" err="1" smtClean="0"/>
              <a:t>Hr</a:t>
            </a:r>
            <a:r>
              <a:rPr lang="en-US" dirty="0" smtClean="0"/>
              <a:t>) / Miles</a:t>
            </a:r>
          </a:p>
        </p:txBody>
      </p:sp>
    </p:spTree>
    <p:extLst>
      <p:ext uri="{BB962C8B-B14F-4D97-AF65-F5344CB8AC3E}">
        <p14:creationId xmlns:p14="http://schemas.microsoft.com/office/powerpoint/2010/main" val="405735557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Times </a:t>
            </a:r>
            <a:r>
              <a:rPr lang="en-US" dirty="0"/>
              <a:t>(</a:t>
            </a:r>
            <a:r>
              <a:rPr lang="en-US" dirty="0" smtClean="0"/>
              <a:t>AM Peak)</a:t>
            </a:r>
            <a:endParaRPr lang="en-US" dirty="0"/>
          </a:p>
        </p:txBody>
      </p:sp>
      <p:pic>
        <p:nvPicPr>
          <p:cNvPr id="9" name="Picture 8" descr="S:\Projects_FY12\policy development and analysis\major capital projects implementation\pricing marketing piece\Adam\INFOGRAPHICS\CP TRAVEL TIMES EXPRESS LAN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442"/>
          <a:stretch/>
        </p:blipFill>
        <p:spPr bwMode="auto">
          <a:xfrm>
            <a:off x="1143000" y="1600200"/>
            <a:ext cx="6638373" cy="50379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16200000">
            <a:off x="368248" y="3857591"/>
            <a:ext cx="1192525" cy="352010"/>
          </a:xfrm>
          <a:prstGeom prst="rect">
            <a:avLst/>
          </a:prstGeom>
          <a:noFill/>
        </p:spPr>
        <p:txBody>
          <a:bodyPr wrap="square" lIns="91425" tIns="45713" rIns="91425" bIns="45713" rtlCol="0">
            <a:spAutoFit/>
          </a:bodyPr>
          <a:lstStyle/>
          <a:p>
            <a:pPr defTabSz="914259"/>
            <a:r>
              <a:rPr lang="en-US" sz="1700" dirty="0">
                <a:solidFill>
                  <a:prstClr val="black"/>
                </a:solidFill>
                <a:latin typeface="Arial" pitchFamily="34" charset="0"/>
                <a:cs typeface="Arial" pitchFamily="34" charset="0"/>
              </a:rPr>
              <a:t>Minutes</a:t>
            </a:r>
          </a:p>
        </p:txBody>
      </p:sp>
      <p:grpSp>
        <p:nvGrpSpPr>
          <p:cNvPr id="11" name="Group 10"/>
          <p:cNvGrpSpPr/>
          <p:nvPr/>
        </p:nvGrpSpPr>
        <p:grpSpPr>
          <a:xfrm>
            <a:off x="2060534" y="2717618"/>
            <a:ext cx="5515674" cy="2326390"/>
            <a:chOff x="2060534" y="2767386"/>
            <a:chExt cx="5515674" cy="2326390"/>
          </a:xfrm>
        </p:grpSpPr>
        <p:sp>
          <p:nvSpPr>
            <p:cNvPr id="12" name="TextBox 11"/>
            <p:cNvSpPr txBox="1"/>
            <p:nvPr/>
          </p:nvSpPr>
          <p:spPr>
            <a:xfrm>
              <a:off x="2060534" y="2767386"/>
              <a:ext cx="696024" cy="338554"/>
            </a:xfrm>
            <a:prstGeom prst="rect">
              <a:avLst/>
            </a:prstGeom>
            <a:noFill/>
          </p:spPr>
          <p:txBody>
            <a:bodyPr wrap="none" rtlCol="0">
              <a:spAutoFit/>
            </a:bodyPr>
            <a:lstStyle/>
            <a:p>
              <a:r>
                <a:rPr lang="en-US" sz="1600" dirty="0" smtClean="0"/>
                <a:t>$0.00</a:t>
              </a:r>
              <a:endParaRPr lang="en-US" sz="1600" dirty="0"/>
            </a:p>
          </p:txBody>
        </p:sp>
        <p:sp>
          <p:nvSpPr>
            <p:cNvPr id="13" name="TextBox 12"/>
            <p:cNvSpPr txBox="1"/>
            <p:nvPr/>
          </p:nvSpPr>
          <p:spPr>
            <a:xfrm>
              <a:off x="2547590" y="3829692"/>
              <a:ext cx="691087" cy="338554"/>
            </a:xfrm>
            <a:prstGeom prst="rect">
              <a:avLst/>
            </a:prstGeom>
            <a:noFill/>
          </p:spPr>
          <p:txBody>
            <a:bodyPr wrap="none" rtlCol="0">
              <a:spAutoFit/>
            </a:bodyPr>
            <a:lstStyle/>
            <a:p>
              <a:r>
                <a:rPr lang="en-US" sz="1600" dirty="0" smtClean="0"/>
                <a:t>$2.76</a:t>
              </a:r>
              <a:endParaRPr lang="en-US" sz="1600" dirty="0"/>
            </a:p>
          </p:txBody>
        </p:sp>
        <p:sp>
          <p:nvSpPr>
            <p:cNvPr id="14" name="TextBox 13"/>
            <p:cNvSpPr txBox="1"/>
            <p:nvPr/>
          </p:nvSpPr>
          <p:spPr>
            <a:xfrm>
              <a:off x="4238014" y="3557212"/>
              <a:ext cx="696024" cy="338554"/>
            </a:xfrm>
            <a:prstGeom prst="rect">
              <a:avLst/>
            </a:prstGeom>
            <a:noFill/>
          </p:spPr>
          <p:txBody>
            <a:bodyPr wrap="none" rtlCol="0">
              <a:spAutoFit/>
            </a:bodyPr>
            <a:lstStyle/>
            <a:p>
              <a:r>
                <a:rPr lang="en-US" sz="1600" dirty="0" smtClean="0"/>
                <a:t>$1.30</a:t>
              </a:r>
              <a:endParaRPr lang="en-US" sz="1600" dirty="0"/>
            </a:p>
          </p:txBody>
        </p:sp>
        <p:sp>
          <p:nvSpPr>
            <p:cNvPr id="15" name="TextBox 14"/>
            <p:cNvSpPr txBox="1"/>
            <p:nvPr/>
          </p:nvSpPr>
          <p:spPr>
            <a:xfrm>
              <a:off x="4727095" y="3958760"/>
              <a:ext cx="696024" cy="338554"/>
            </a:xfrm>
            <a:prstGeom prst="rect">
              <a:avLst/>
            </a:prstGeom>
            <a:noFill/>
          </p:spPr>
          <p:txBody>
            <a:bodyPr wrap="none" rtlCol="0">
              <a:spAutoFit/>
            </a:bodyPr>
            <a:lstStyle/>
            <a:p>
              <a:r>
                <a:rPr lang="en-US" sz="1600" dirty="0" smtClean="0"/>
                <a:t>$2.53</a:t>
              </a:r>
              <a:endParaRPr lang="en-US" sz="1600" dirty="0"/>
            </a:p>
          </p:txBody>
        </p:sp>
        <p:sp>
          <p:nvSpPr>
            <p:cNvPr id="16" name="TextBox 15"/>
            <p:cNvSpPr txBox="1"/>
            <p:nvPr/>
          </p:nvSpPr>
          <p:spPr>
            <a:xfrm>
              <a:off x="6880184" y="4755222"/>
              <a:ext cx="696024" cy="338554"/>
            </a:xfrm>
            <a:prstGeom prst="rect">
              <a:avLst/>
            </a:prstGeom>
            <a:noFill/>
          </p:spPr>
          <p:txBody>
            <a:bodyPr wrap="none" rtlCol="0">
              <a:spAutoFit/>
            </a:bodyPr>
            <a:lstStyle/>
            <a:p>
              <a:r>
                <a:rPr lang="en-US" sz="1600" dirty="0" smtClean="0"/>
                <a:t>$3.41</a:t>
              </a:r>
              <a:endParaRPr lang="en-US" sz="1600" dirty="0"/>
            </a:p>
          </p:txBody>
        </p:sp>
        <p:sp>
          <p:nvSpPr>
            <p:cNvPr id="17" name="TextBox 16"/>
            <p:cNvSpPr txBox="1"/>
            <p:nvPr/>
          </p:nvSpPr>
          <p:spPr>
            <a:xfrm>
              <a:off x="6387229" y="3505200"/>
              <a:ext cx="696024" cy="338554"/>
            </a:xfrm>
            <a:prstGeom prst="rect">
              <a:avLst/>
            </a:prstGeom>
            <a:noFill/>
          </p:spPr>
          <p:txBody>
            <a:bodyPr wrap="none" rtlCol="0">
              <a:spAutoFit/>
            </a:bodyPr>
            <a:lstStyle/>
            <a:p>
              <a:r>
                <a:rPr lang="en-US" sz="1600" dirty="0" smtClean="0"/>
                <a:t>$0.00</a:t>
              </a:r>
              <a:endParaRPr lang="en-US" sz="1600" dirty="0"/>
            </a:p>
          </p:txBody>
        </p:sp>
      </p:grpSp>
    </p:spTree>
    <p:extLst>
      <p:ext uri="{BB962C8B-B14F-4D97-AF65-F5344CB8AC3E}">
        <p14:creationId xmlns:p14="http://schemas.microsoft.com/office/powerpoint/2010/main" val="20146369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Toll Rate Comparisons</a:t>
            </a:r>
            <a:endParaRPr lang="en-US" dirty="0"/>
          </a:p>
        </p:txBody>
      </p:sp>
      <p:pic>
        <p:nvPicPr>
          <p:cNvPr id="7" name="Picture 2" descr="S:\Projects_FY12\policy development and analysis\major capital projects implementation\pricing marketing piece\Adam\INFOGRAPHICS\CP FIGURE3 TOLL RATE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41"/>
          <a:stretch/>
        </p:blipFill>
        <p:spPr bwMode="auto">
          <a:xfrm>
            <a:off x="558947" y="2060779"/>
            <a:ext cx="8030868" cy="39610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16200000">
            <a:off x="-494251" y="3836222"/>
            <a:ext cx="1693412" cy="338554"/>
          </a:xfrm>
          <a:prstGeom prst="rect">
            <a:avLst/>
          </a:prstGeom>
          <a:noFill/>
        </p:spPr>
        <p:txBody>
          <a:bodyPr wrap="none" rtlCol="0">
            <a:spAutoFit/>
          </a:bodyPr>
          <a:lstStyle/>
          <a:p>
            <a:r>
              <a:rPr lang="en-US" sz="1600" dirty="0" smtClean="0"/>
              <a:t>Toll rate ($/mile)</a:t>
            </a:r>
            <a:endParaRPr lang="en-US" sz="1600" dirty="0"/>
          </a:p>
        </p:txBody>
      </p:sp>
    </p:spTree>
    <p:extLst>
      <p:ext uri="{BB962C8B-B14F-4D97-AF65-F5344CB8AC3E}">
        <p14:creationId xmlns:p14="http://schemas.microsoft.com/office/powerpoint/2010/main" val="127888711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990600"/>
            <a:ext cx="9525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Projects_FY12\policy development and analysis\major capital projects implementation\pricing marketing piece\Adam\INFOGRAPHICS\CP INCOME EXPRESS VS GEN PURPO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52400"/>
            <a:ext cx="4852981"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14187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Findings</a:t>
            </a:r>
            <a:endParaRPr lang="en-US" dirty="0"/>
          </a:p>
        </p:txBody>
      </p:sp>
      <p:sp>
        <p:nvSpPr>
          <p:cNvPr id="3" name="Content Placeholder 2"/>
          <p:cNvSpPr>
            <a:spLocks noGrp="1"/>
          </p:cNvSpPr>
          <p:nvPr>
            <p:ph sz="quarter" idx="1"/>
          </p:nvPr>
        </p:nvSpPr>
        <p:spPr/>
        <p:txBody>
          <a:bodyPr/>
          <a:lstStyle/>
          <a:p>
            <a:r>
              <a:rPr lang="en-US" dirty="0" smtClean="0"/>
              <a:t>Mode Share</a:t>
            </a:r>
          </a:p>
          <a:p>
            <a:pPr lvl="1"/>
            <a:r>
              <a:rPr lang="en-US" dirty="0" smtClean="0"/>
              <a:t>Small HOV increase </a:t>
            </a:r>
            <a:r>
              <a:rPr lang="en-US" dirty="0" smtClean="0"/>
              <a:t>&amp; </a:t>
            </a:r>
            <a:r>
              <a:rPr lang="en-US" dirty="0" smtClean="0"/>
              <a:t>SOV decrease</a:t>
            </a:r>
          </a:p>
          <a:p>
            <a:r>
              <a:rPr lang="en-US" dirty="0" smtClean="0"/>
              <a:t>Traffic Spillover</a:t>
            </a:r>
          </a:p>
          <a:p>
            <a:pPr lvl="1"/>
            <a:r>
              <a:rPr lang="en-US" dirty="0" smtClean="0"/>
              <a:t>Arterials </a:t>
            </a:r>
            <a:r>
              <a:rPr lang="en-US" dirty="0" smtClean="0"/>
              <a:t>&amp; </a:t>
            </a:r>
            <a:r>
              <a:rPr lang="en-US" dirty="0" smtClean="0"/>
              <a:t>General Purpose Lanes</a:t>
            </a:r>
          </a:p>
          <a:p>
            <a:pPr lvl="2"/>
            <a:r>
              <a:rPr lang="en-US" dirty="0" smtClean="0"/>
              <a:t>Decreased congestion</a:t>
            </a:r>
          </a:p>
        </p:txBody>
      </p:sp>
    </p:spTree>
    <p:extLst>
      <p:ext uri="{BB962C8B-B14F-4D97-AF65-F5344CB8AC3E}">
        <p14:creationId xmlns:p14="http://schemas.microsoft.com/office/powerpoint/2010/main" val="6598438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CMAP Efforts</a:t>
            </a:r>
            <a:endParaRPr lang="en-US" dirty="0"/>
          </a:p>
        </p:txBody>
      </p:sp>
      <p:sp>
        <p:nvSpPr>
          <p:cNvPr id="3" name="Content Placeholder 2"/>
          <p:cNvSpPr>
            <a:spLocks noGrp="1"/>
          </p:cNvSpPr>
          <p:nvPr>
            <p:ph sz="quarter" idx="1"/>
          </p:nvPr>
        </p:nvSpPr>
        <p:spPr/>
        <p:txBody>
          <a:bodyPr>
            <a:normAutofit/>
          </a:bodyPr>
          <a:lstStyle/>
          <a:p>
            <a:r>
              <a:rPr lang="en-US" dirty="0" smtClean="0"/>
              <a:t>Outreach</a:t>
            </a:r>
          </a:p>
          <a:p>
            <a:r>
              <a:rPr lang="en-US" dirty="0" smtClean="0"/>
              <a:t>Further study</a:t>
            </a:r>
          </a:p>
        </p:txBody>
      </p:sp>
    </p:spTree>
    <p:extLst>
      <p:ext uri="{BB962C8B-B14F-4D97-AF65-F5344CB8AC3E}">
        <p14:creationId xmlns:p14="http://schemas.microsoft.com/office/powerpoint/2010/main" val="394182389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46D4A3EA-2ED9-43FE-A737-AEDAF454D40D}" type="slidenum">
              <a:rPr lang="en-US" smtClean="0"/>
              <a:pPr/>
              <a:t>29</a:t>
            </a:fld>
            <a:endParaRPr lang="en-US" dirty="0"/>
          </a:p>
        </p:txBody>
      </p:sp>
      <p:sp>
        <p:nvSpPr>
          <p:cNvPr id="4" name="Rectangle 72"/>
          <p:cNvSpPr txBox="1">
            <a:spLocks noChangeArrowheads="1"/>
          </p:cNvSpPr>
          <p:nvPr/>
        </p:nvSpPr>
        <p:spPr bwMode="auto">
          <a:xfrm>
            <a:off x="1131277" y="2630217"/>
            <a:ext cx="7772400" cy="7041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rmAutofit fontScale="97500"/>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eaLnBrk="1" hangingPunct="1">
              <a:defRPr/>
            </a:pPr>
            <a:r>
              <a:rPr lang="en-US" sz="3600" i="1" kern="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Questions?</a:t>
            </a:r>
          </a:p>
        </p:txBody>
      </p:sp>
      <p:sp>
        <p:nvSpPr>
          <p:cNvPr id="5" name="Rectangle 72"/>
          <p:cNvSpPr txBox="1">
            <a:spLocks noChangeArrowheads="1"/>
          </p:cNvSpPr>
          <p:nvPr/>
        </p:nvSpPr>
        <p:spPr bwMode="auto">
          <a:xfrm>
            <a:off x="357352" y="4445876"/>
            <a:ext cx="8698725" cy="193910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rmAutofit fontScale="97500"/>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eaLnBrk="1" hangingPunct="1">
              <a:defRPr/>
            </a:pPr>
            <a:r>
              <a:rPr lang="en-US" sz="2000" kern="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Matt Stratton, mstratton@cmap.illinois.gov</a:t>
            </a:r>
          </a:p>
          <a:p>
            <a:pPr eaLnBrk="1" hangingPunct="1">
              <a:defRPr/>
            </a:pPr>
            <a:r>
              <a:rPr lang="en-US" sz="2000" kern="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Kermit Wies, kwies@cmap.illinois.gov</a:t>
            </a:r>
          </a:p>
          <a:p>
            <a:pPr eaLnBrk="1" hangingPunct="1">
              <a:defRPr/>
            </a:pPr>
            <a:r>
              <a:rPr lang="en-US" sz="2000" kern="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Peter </a:t>
            </a:r>
            <a:r>
              <a:rPr lang="en-US" sz="2000" kern="0"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Vovsha</a:t>
            </a:r>
            <a:r>
              <a:rPr lang="en-US" sz="2000" kern="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vovsha@pbworld.com</a:t>
            </a:r>
          </a:p>
          <a:p>
            <a:pPr eaLnBrk="1" hangingPunct="1">
              <a:defRPr/>
            </a:pPr>
            <a:r>
              <a:rPr lang="en-US" sz="2000" kern="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Ben </a:t>
            </a:r>
            <a:r>
              <a:rPr lang="en-US" sz="2000" kern="0"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Stabler</a:t>
            </a:r>
            <a:r>
              <a:rPr lang="en-US" sz="2000" kern="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stabler@pbworld.com</a:t>
            </a:r>
          </a:p>
        </p:txBody>
      </p:sp>
    </p:spTree>
    <p:extLst>
      <p:ext uri="{BB962C8B-B14F-4D97-AF65-F5344CB8AC3E}">
        <p14:creationId xmlns:p14="http://schemas.microsoft.com/office/powerpoint/2010/main" val="78910175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Comprehensive Plan</a:t>
            </a:r>
            <a:endParaRPr lang="en-US" dirty="0"/>
          </a:p>
        </p:txBody>
      </p:sp>
      <p:sp>
        <p:nvSpPr>
          <p:cNvPr id="3" name="Content Placeholder 2"/>
          <p:cNvSpPr>
            <a:spLocks noGrp="1"/>
          </p:cNvSpPr>
          <p:nvPr>
            <p:ph idx="1"/>
          </p:nvPr>
        </p:nvSpPr>
        <p:spPr/>
        <p:txBody>
          <a:bodyPr/>
          <a:lstStyle/>
          <a:p>
            <a:r>
              <a:rPr lang="en-US" dirty="0" smtClean="0"/>
              <a:t>GO TO 2040, adopted in 2010</a:t>
            </a:r>
          </a:p>
          <a:p>
            <a:r>
              <a:rPr lang="en-US" dirty="0" smtClean="0"/>
              <a:t>Notorious traffic congestion</a:t>
            </a:r>
          </a:p>
          <a:p>
            <a:r>
              <a:rPr lang="en-US" dirty="0" smtClean="0"/>
              <a:t>Pricing queries lead to ABM development</a:t>
            </a:r>
          </a:p>
          <a:p>
            <a:endParaRPr lang="en-US" dirty="0" smtClean="0"/>
          </a:p>
        </p:txBody>
      </p:sp>
    </p:spTree>
    <p:extLst>
      <p:ext uri="{BB962C8B-B14F-4D97-AF65-F5344CB8AC3E}">
        <p14:creationId xmlns:p14="http://schemas.microsoft.com/office/powerpoint/2010/main" val="37392930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Pricing?</a:t>
            </a:r>
            <a:endParaRPr lang="en-US" dirty="0"/>
          </a:p>
        </p:txBody>
      </p:sp>
      <p:sp>
        <p:nvSpPr>
          <p:cNvPr id="3" name="Content Placeholder 2"/>
          <p:cNvSpPr>
            <a:spLocks noGrp="1"/>
          </p:cNvSpPr>
          <p:nvPr>
            <p:ph idx="1"/>
          </p:nvPr>
        </p:nvSpPr>
        <p:spPr/>
        <p:txBody>
          <a:bodyPr>
            <a:normAutofit/>
          </a:bodyPr>
          <a:lstStyle/>
          <a:p>
            <a:r>
              <a:rPr lang="en-US" sz="3200" dirty="0" smtClean="0"/>
              <a:t>Theoretical</a:t>
            </a:r>
          </a:p>
          <a:p>
            <a:pPr lvl="1"/>
            <a:r>
              <a:rPr lang="en-US" dirty="0" smtClean="0"/>
              <a:t>Turn external costs inward</a:t>
            </a:r>
            <a:endParaRPr lang="en-US" dirty="0"/>
          </a:p>
          <a:p>
            <a:r>
              <a:rPr lang="en-US" sz="3200" dirty="0" smtClean="0"/>
              <a:t>Practical</a:t>
            </a:r>
          </a:p>
          <a:p>
            <a:pPr lvl="1"/>
            <a:r>
              <a:rPr lang="en-US" dirty="0" smtClean="0"/>
              <a:t>Cannot build our way out of </a:t>
            </a:r>
            <a:r>
              <a:rPr lang="en-US" dirty="0" smtClean="0"/>
              <a:t>congestion</a:t>
            </a:r>
            <a:endParaRPr lang="en-US" dirty="0" smtClean="0"/>
          </a:p>
        </p:txBody>
      </p:sp>
    </p:spTree>
    <p:extLst>
      <p:ext uri="{BB962C8B-B14F-4D97-AF65-F5344CB8AC3E}">
        <p14:creationId xmlns:p14="http://schemas.microsoft.com/office/powerpoint/2010/main" val="284204491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Express or HOT lanes in the US (2012)</a:t>
            </a:r>
            <a:endParaRPr lang="en-US" sz="4000" dirty="0"/>
          </a:p>
        </p:txBody>
      </p:sp>
      <p:pic>
        <p:nvPicPr>
          <p:cNvPr id="1026" name="Picture 2" descr="http://www.cmap.illinois.gov/microsite-theme/images/spac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3" y="-136525"/>
            <a:ext cx="1457325" cy="247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map.illinois.gov/microsite-theme/images/spac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15875"/>
            <a:ext cx="1457325" cy="2476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elam\Desktop\image_gallery.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00200"/>
            <a:ext cx="7986916" cy="503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85760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a:t>
            </a:r>
            <a:r>
              <a:rPr lang="en-US" dirty="0" smtClean="0"/>
              <a:t>Develop </a:t>
            </a:r>
            <a:r>
              <a:rPr lang="en-US" dirty="0"/>
              <a:t>ABM</a:t>
            </a:r>
            <a:r>
              <a:rPr lang="en-US" dirty="0" smtClean="0"/>
              <a: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BF3A2D2F-1D71-4114-8779-409F8B0C2FC9}" type="slidenum">
              <a:rPr lang="en-US" smtClean="0"/>
              <a:pPr>
                <a:defRPr/>
              </a:pPr>
              <a:t>6</a:t>
            </a:fld>
            <a:endParaRPr lang="en-US"/>
          </a:p>
        </p:txBody>
      </p:sp>
      <p:sp>
        <p:nvSpPr>
          <p:cNvPr id="4" name="Content Placeholder 3"/>
          <p:cNvSpPr>
            <a:spLocks noGrp="1"/>
          </p:cNvSpPr>
          <p:nvPr>
            <p:ph sz="quarter" idx="1"/>
          </p:nvPr>
        </p:nvSpPr>
        <p:spPr/>
        <p:txBody>
          <a:bodyPr/>
          <a:lstStyle/>
          <a:p>
            <a:pPr lvl="1"/>
            <a:r>
              <a:rPr lang="en-US" dirty="0" smtClean="0"/>
              <a:t>Advanced </a:t>
            </a:r>
            <a:r>
              <a:rPr lang="en-US" dirty="0"/>
              <a:t>Model Work Plan</a:t>
            </a:r>
          </a:p>
          <a:p>
            <a:pPr lvl="2"/>
            <a:r>
              <a:rPr lang="en-US" u="sng" dirty="0"/>
              <a:t>Pricing ABM</a:t>
            </a:r>
          </a:p>
          <a:p>
            <a:pPr lvl="2"/>
            <a:r>
              <a:rPr lang="en-US" dirty="0"/>
              <a:t>Transit ABM</a:t>
            </a:r>
          </a:p>
          <a:p>
            <a:pPr lvl="2"/>
            <a:r>
              <a:rPr lang="en-US" dirty="0"/>
              <a:t>ABM-DTA </a:t>
            </a:r>
            <a:r>
              <a:rPr lang="en-US" dirty="0" smtClean="0"/>
              <a:t>Integration</a:t>
            </a:r>
          </a:p>
          <a:p>
            <a:pPr lvl="1"/>
            <a:r>
              <a:rPr lang="en-US" dirty="0" smtClean="0"/>
              <a:t>Benefits</a:t>
            </a:r>
          </a:p>
          <a:p>
            <a:pPr lvl="2"/>
            <a:r>
              <a:rPr lang="en-US" dirty="0" smtClean="0"/>
              <a:t>User segmentation</a:t>
            </a:r>
          </a:p>
          <a:p>
            <a:pPr lvl="2"/>
            <a:r>
              <a:rPr lang="en-US" dirty="0" smtClean="0"/>
              <a:t>Continuous value of time</a:t>
            </a:r>
            <a:endParaRPr lang="en-US" dirty="0"/>
          </a:p>
          <a:p>
            <a:endParaRPr lang="en-US" dirty="0"/>
          </a:p>
        </p:txBody>
      </p:sp>
    </p:spTree>
    <p:extLst>
      <p:ext uri="{BB962C8B-B14F-4D97-AF65-F5344CB8AC3E}">
        <p14:creationId xmlns:p14="http://schemas.microsoft.com/office/powerpoint/2010/main" val="313767008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Model System</a:t>
            </a:r>
            <a:endParaRPr lang="en-US" dirty="0"/>
          </a:p>
        </p:txBody>
      </p:sp>
      <p:sp>
        <p:nvSpPr>
          <p:cNvPr id="3" name="Content Placeholder 2"/>
          <p:cNvSpPr>
            <a:spLocks noGrp="1"/>
          </p:cNvSpPr>
          <p:nvPr>
            <p:ph idx="1"/>
          </p:nvPr>
        </p:nvSpPr>
        <p:spPr/>
        <p:txBody>
          <a:bodyPr/>
          <a:lstStyle/>
          <a:p>
            <a:r>
              <a:rPr lang="en-US" dirty="0" smtClean="0"/>
              <a:t>CT-RAMP demand model</a:t>
            </a:r>
          </a:p>
          <a:p>
            <a:pPr lvl="1"/>
            <a:r>
              <a:rPr lang="en-US" b="1" dirty="0"/>
              <a:t>C</a:t>
            </a:r>
            <a:r>
              <a:rPr lang="en-US" dirty="0"/>
              <a:t>oordinated </a:t>
            </a:r>
            <a:r>
              <a:rPr lang="en-US" b="1" dirty="0"/>
              <a:t>T</a:t>
            </a:r>
            <a:r>
              <a:rPr lang="en-US" dirty="0"/>
              <a:t>ravel </a:t>
            </a:r>
            <a:r>
              <a:rPr lang="en-US" b="1" dirty="0"/>
              <a:t>R</a:t>
            </a:r>
            <a:r>
              <a:rPr lang="en-US" dirty="0"/>
              <a:t>egional </a:t>
            </a:r>
            <a:r>
              <a:rPr lang="en-US" b="1" dirty="0"/>
              <a:t>A</a:t>
            </a:r>
            <a:r>
              <a:rPr lang="en-US" dirty="0"/>
              <a:t>ctivity-based </a:t>
            </a:r>
            <a:r>
              <a:rPr lang="en-US" b="1" dirty="0"/>
              <a:t>M</a:t>
            </a:r>
            <a:r>
              <a:rPr lang="en-US" dirty="0"/>
              <a:t>odeling </a:t>
            </a:r>
            <a:r>
              <a:rPr lang="en-US" b="1" dirty="0" smtClean="0"/>
              <a:t>P</a:t>
            </a:r>
            <a:r>
              <a:rPr lang="en-US" dirty="0" smtClean="0"/>
              <a:t>latform</a:t>
            </a:r>
          </a:p>
          <a:p>
            <a:r>
              <a:rPr lang="en-US" dirty="0" smtClean="0"/>
              <a:t>Highway Assignments </a:t>
            </a:r>
            <a:r>
              <a:rPr lang="en-US" dirty="0" smtClean="0"/>
              <a:t>&amp; </a:t>
            </a:r>
            <a:r>
              <a:rPr lang="en-US" dirty="0" smtClean="0"/>
              <a:t>Skimming</a:t>
            </a:r>
          </a:p>
          <a:p>
            <a:pPr lvl="1"/>
            <a:r>
              <a:rPr lang="en-US" dirty="0" smtClean="0"/>
              <a:t>Handles route choice for trucks, externals, &amp; airport traffic</a:t>
            </a:r>
          </a:p>
        </p:txBody>
      </p:sp>
    </p:spTree>
    <p:extLst>
      <p:ext uri="{BB962C8B-B14F-4D97-AF65-F5344CB8AC3E}">
        <p14:creationId xmlns:p14="http://schemas.microsoft.com/office/powerpoint/2010/main" val="210509610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534413"/>
            <a:ext cx="6324600" cy="5211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612648" y="228600"/>
            <a:ext cx="6096000" cy="914400"/>
          </a:xfrm>
        </p:spPr>
        <p:txBody>
          <a:bodyPr>
            <a:normAutofit/>
          </a:bodyPr>
          <a:lstStyle/>
          <a:p>
            <a:r>
              <a:rPr lang="en-US" dirty="0" smtClean="0"/>
              <a:t>Distributed Model System</a:t>
            </a:r>
            <a:endParaRPr lang="en-US" dirty="0"/>
          </a:p>
        </p:txBody>
      </p:sp>
    </p:spTree>
    <p:extLst>
      <p:ext uri="{BB962C8B-B14F-4D97-AF65-F5344CB8AC3E}">
        <p14:creationId xmlns:p14="http://schemas.microsoft.com/office/powerpoint/2010/main" val="298157720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229600" cy="914400"/>
          </a:xfrm>
        </p:spPr>
        <p:txBody>
          <a:bodyPr>
            <a:normAutofit/>
          </a:bodyPr>
          <a:lstStyle/>
          <a:p>
            <a:r>
              <a:rPr lang="en-US" dirty="0" smtClean="0"/>
              <a:t>Model Flow</a:t>
            </a:r>
            <a:endParaRPr lang="en-US" dirty="0"/>
          </a:p>
        </p:txBody>
      </p:sp>
      <p:pic>
        <p:nvPicPr>
          <p:cNvPr id="4" name="Picture 3"/>
          <p:cNvPicPr/>
          <p:nvPr/>
        </p:nvPicPr>
        <p:blipFill>
          <a:blip r:embed="rId3" cstate="print"/>
          <a:srcRect/>
          <a:stretch>
            <a:fillRect/>
          </a:stretch>
        </p:blipFill>
        <p:spPr bwMode="auto">
          <a:xfrm>
            <a:off x="3962400" y="152400"/>
            <a:ext cx="4953000" cy="6499026"/>
          </a:xfrm>
          <a:prstGeom prst="rect">
            <a:avLst/>
          </a:prstGeom>
          <a:noFill/>
          <a:ln w="9525">
            <a:noFill/>
            <a:miter lim="800000"/>
            <a:headEnd/>
            <a:tailEnd/>
          </a:ln>
        </p:spPr>
      </p:pic>
      <p:sp>
        <p:nvSpPr>
          <p:cNvPr id="7" name="Rectangle 6"/>
          <p:cNvSpPr/>
          <p:nvPr/>
        </p:nvSpPr>
        <p:spPr>
          <a:xfrm>
            <a:off x="597054" y="1624308"/>
            <a:ext cx="1981200" cy="457200"/>
          </a:xfrm>
          <a:prstGeom prst="rect">
            <a:avLst/>
          </a:prstGeom>
          <a:solidFill>
            <a:srgbClr val="FFCB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Model Re-estimated for CMAP Pricing ABM</a:t>
            </a:r>
            <a:endParaRPr lang="en-US" sz="1400" dirty="0">
              <a:solidFill>
                <a:schemeClr val="tx1"/>
              </a:solidFill>
            </a:endParaRPr>
          </a:p>
        </p:txBody>
      </p:sp>
      <p:sp>
        <p:nvSpPr>
          <p:cNvPr id="8" name="Content Placeholder 2"/>
          <p:cNvSpPr>
            <a:spLocks noGrp="1"/>
          </p:cNvSpPr>
          <p:nvPr>
            <p:ph idx="1"/>
          </p:nvPr>
        </p:nvSpPr>
        <p:spPr>
          <a:xfrm>
            <a:off x="457200" y="2157708"/>
            <a:ext cx="3352800" cy="1371600"/>
          </a:xfrm>
        </p:spPr>
        <p:txBody>
          <a:bodyPr>
            <a:normAutofit lnSpcReduction="10000"/>
          </a:bodyPr>
          <a:lstStyle/>
          <a:p>
            <a:pPr eaLnBrk="1" hangingPunct="1">
              <a:defRPr/>
            </a:pPr>
            <a:r>
              <a:rPr lang="en-US" sz="1800" dirty="0" smtClean="0"/>
              <a:t>Auto ownership model</a:t>
            </a:r>
          </a:p>
          <a:p>
            <a:pPr eaLnBrk="1" hangingPunct="1">
              <a:defRPr/>
            </a:pPr>
            <a:r>
              <a:rPr lang="en-US" sz="1800" dirty="0" smtClean="0"/>
              <a:t>Destination choice models</a:t>
            </a:r>
          </a:p>
          <a:p>
            <a:pPr eaLnBrk="1" hangingPunct="1">
              <a:defRPr/>
            </a:pPr>
            <a:r>
              <a:rPr lang="en-US" sz="1800" dirty="0" smtClean="0"/>
              <a:t>Time-of-day choice models</a:t>
            </a:r>
          </a:p>
          <a:p>
            <a:pPr eaLnBrk="1" hangingPunct="1">
              <a:defRPr/>
            </a:pPr>
            <a:r>
              <a:rPr lang="en-US" sz="1800" dirty="0" smtClean="0"/>
              <a:t>Mode choice models</a:t>
            </a:r>
          </a:p>
        </p:txBody>
      </p:sp>
    </p:spTree>
    <p:extLst>
      <p:ext uri="{BB962C8B-B14F-4D97-AF65-F5344CB8AC3E}">
        <p14:creationId xmlns:p14="http://schemas.microsoft.com/office/powerpoint/2010/main" val="181308511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edian">
  <a:themeElements>
    <a:clrScheme name="Custom 3">
      <a:dk1>
        <a:sysClr val="windowText" lastClr="000000"/>
      </a:dk1>
      <a:lt1>
        <a:sysClr val="window" lastClr="FFFFFF"/>
      </a:lt1>
      <a:dk2>
        <a:srgbClr val="000000"/>
      </a:dk2>
      <a:lt2>
        <a:srgbClr val="EBDDC3"/>
      </a:lt2>
      <a:accent1>
        <a:srgbClr val="0070C0"/>
      </a:accent1>
      <a:accent2>
        <a:srgbClr val="92D05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20603</TotalTime>
  <Words>1897</Words>
  <Application>Microsoft Office PowerPoint</Application>
  <PresentationFormat>On-screen Show (4:3)</PresentationFormat>
  <Paragraphs>453</Paragraphs>
  <Slides>29</Slides>
  <Notes>28</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Blends</vt:lpstr>
      <vt:lpstr>Median</vt:lpstr>
      <vt:lpstr>Application of an Activity-Based Model for Highway Pricing Studies in Chicago</vt:lpstr>
      <vt:lpstr>CMAP Region</vt:lpstr>
      <vt:lpstr>Regional Comprehensive Plan</vt:lpstr>
      <vt:lpstr>Why Pricing?</vt:lpstr>
      <vt:lpstr>Express or HOT lanes in the US (2012)</vt:lpstr>
      <vt:lpstr>Why Develop ABM?</vt:lpstr>
      <vt:lpstr>Integrated Model System</vt:lpstr>
      <vt:lpstr>Distributed Model System</vt:lpstr>
      <vt:lpstr>Model Flow</vt:lpstr>
      <vt:lpstr>CT-RAMP Person Types</vt:lpstr>
      <vt:lpstr>CT-RAMP Activity Types</vt:lpstr>
      <vt:lpstr>Road Pricing Essentials</vt:lpstr>
      <vt:lpstr>Value of Time</vt:lpstr>
      <vt:lpstr>Example of VOT Distribution</vt:lpstr>
      <vt:lpstr>EMME Macro </vt:lpstr>
      <vt:lpstr>Route Type Choice</vt:lpstr>
      <vt:lpstr>Assignable Trip Tables</vt:lpstr>
      <vt:lpstr>Initial Demand Segmentation</vt:lpstr>
      <vt:lpstr>Desired Multi-Class Assignment</vt:lpstr>
      <vt:lpstr>Multi-Class Assignment</vt:lpstr>
      <vt:lpstr>Projects</vt:lpstr>
      <vt:lpstr>Setting Toll Rates</vt:lpstr>
      <vt:lpstr>Setting Toll Rates</vt:lpstr>
      <vt:lpstr>Travel Times (AM Peak)</vt:lpstr>
      <vt:lpstr>Toll Rate Comparisons</vt:lpstr>
      <vt:lpstr>PowerPoint Presentation</vt:lpstr>
      <vt:lpstr>Other Findings</vt:lpstr>
      <vt:lpstr>Other CMAP Efforts</vt:lpstr>
      <vt:lpstr>PowerPoint Presentation</vt:lpstr>
    </vt:vector>
  </TitlesOfParts>
  <Company>Parsons Brinckerhoff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generation </dc:title>
  <dc:creator>Peter Vovsha</dc:creator>
  <cp:lastModifiedBy>Matt Stratton</cp:lastModifiedBy>
  <cp:revision>1706</cp:revision>
  <cp:lastPrinted>2013-04-02T21:52:39Z</cp:lastPrinted>
  <dcterms:created xsi:type="dcterms:W3CDTF">2002-11-17T02:35:07Z</dcterms:created>
  <dcterms:modified xsi:type="dcterms:W3CDTF">2013-04-10T16:16:57Z</dcterms:modified>
</cp:coreProperties>
</file>