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4" r:id="rId2"/>
    <p:sldId id="337" r:id="rId3"/>
    <p:sldId id="362" r:id="rId4"/>
    <p:sldId id="363" r:id="rId5"/>
    <p:sldId id="364" r:id="rId6"/>
    <p:sldId id="375" r:id="rId7"/>
    <p:sldId id="361" r:id="rId8"/>
    <p:sldId id="367" r:id="rId9"/>
    <p:sldId id="365" r:id="rId10"/>
    <p:sldId id="366" r:id="rId11"/>
    <p:sldId id="369" r:id="rId12"/>
    <p:sldId id="380" r:id="rId13"/>
    <p:sldId id="370" r:id="rId14"/>
    <p:sldId id="373" r:id="rId15"/>
    <p:sldId id="372" r:id="rId16"/>
    <p:sldId id="391" r:id="rId17"/>
    <p:sldId id="376" r:id="rId18"/>
    <p:sldId id="374" r:id="rId19"/>
    <p:sldId id="382" r:id="rId20"/>
    <p:sldId id="383" r:id="rId21"/>
    <p:sldId id="384" r:id="rId22"/>
    <p:sldId id="385" r:id="rId23"/>
    <p:sldId id="386" r:id="rId24"/>
    <p:sldId id="387" r:id="rId25"/>
    <p:sldId id="381" r:id="rId26"/>
    <p:sldId id="377" r:id="rId27"/>
    <p:sldId id="379" r:id="rId28"/>
    <p:sldId id="389" r:id="rId29"/>
    <p:sldId id="39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16"/>
    <a:srgbClr val="FFFA23"/>
    <a:srgbClr val="FFFB33"/>
    <a:srgbClr val="FFF94E"/>
    <a:srgbClr val="FFFF5E"/>
    <a:srgbClr val="FAFF92"/>
    <a:srgbClr val="FDFFA2"/>
    <a:srgbClr val="F7FFA7"/>
    <a:srgbClr val="F3FFAF"/>
    <a:srgbClr val="F0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8" autoAdjust="0"/>
    <p:restoredTop sz="94660"/>
  </p:normalViewPr>
  <p:slideViewPr>
    <p:cSldViewPr snapToGrid="0">
      <p:cViewPr>
        <p:scale>
          <a:sx n="90" d="100"/>
          <a:sy n="90" d="100"/>
        </p:scale>
        <p:origin x="-1352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5448-DE80-408F-B69D-3629D30D537C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D63A-5E97-4E1B-A380-CA47D9C6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5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BF1C10-D5E1-4DF4-A8A7-AAC2FA879A7C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8F26EE-AEF5-45EE-954F-0E12072B9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59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582-BF77-8944-A64D-1286D382403E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F8B6-40D9-8E4D-9A56-AC0012C0E360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F44-BA93-8541-AAD9-AC2B027CD665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rgbClr val="005BA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82"/>
            <a:ext cx="8229600" cy="553998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37481"/>
          </a:xfrm>
        </p:spPr>
        <p:txBody>
          <a:bodyPr tIns="0" rIns="0" bIns="91440"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5F6C-08F4-B042-8342-9E008DC9ECED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9C1-BBB1-8341-AA1C-8994A744DEDC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31435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31435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FC8-48C2-2B47-B6A6-5A0939275BCD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FCEF-4608-0B44-8711-1449CCFEAE70}" type="datetime1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EE48-C2CA-0E43-82CE-8F6743B20136}" type="datetime1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787-0573-EF46-A540-A79B892053E5}" type="datetime1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C799-9933-D346-8A24-6F57F0FCD667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6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88BF-82B8-2348-9851-8A4240EDD105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90600"/>
            <a:ext cx="9144000" cy="5359400"/>
          </a:xfrm>
          <a:prstGeom prst="rect">
            <a:avLst/>
          </a:prstGeom>
          <a:gradFill flip="none" rotWithShape="1">
            <a:gsLst>
              <a:gs pos="71000">
                <a:srgbClr val="00006D"/>
              </a:gs>
              <a:gs pos="25000">
                <a:srgbClr val="00002E"/>
              </a:gs>
              <a:gs pos="100000">
                <a:srgbClr val="0000AC">
                  <a:alpha val="94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9525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82587"/>
            <a:ext cx="8229600" cy="731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FAE7-2781-474F-840A-1F153FBF6AFD}" type="datetime1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0851-C605-4676-B75A-1CC0244B02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31531" y="1024759"/>
            <a:ext cx="9175531" cy="7882"/>
          </a:xfrm>
          <a:custGeom>
            <a:avLst/>
            <a:gdLst>
              <a:gd name="connsiteX0" fmla="*/ 0 w 9175531"/>
              <a:gd name="connsiteY0" fmla="*/ 7882 h 7882"/>
              <a:gd name="connsiteX1" fmla="*/ 9175531 w 9175531"/>
              <a:gd name="connsiteY1" fmla="*/ 0 h 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75531" h="7882">
                <a:moveTo>
                  <a:pt x="0" y="7882"/>
                </a:moveTo>
                <a:lnTo>
                  <a:pt x="9175531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TG Logo FINAL 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4" y="6367483"/>
            <a:ext cx="1236123" cy="4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UI" pitchFamily="34" charset="0"/>
          <a:ea typeface="+mn-ea"/>
          <a:cs typeface="Segoe UI" pitchFamily="34" charset="0"/>
        </a:defRPr>
      </a:lvl1pPr>
      <a:lvl2pPr marL="627063" indent="-287338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UI" pitchFamily="34" charset="0"/>
          <a:ea typeface="+mn-ea"/>
          <a:cs typeface="Segoe UI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4" y="179391"/>
            <a:ext cx="8754532" cy="7318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TRB National Transportation Planning Applications Conference</a:t>
            </a:r>
            <a:br>
              <a:rPr lang="en-US" sz="2400" dirty="0" smtClean="0"/>
            </a:br>
            <a:r>
              <a:rPr lang="en-US" sz="2400" dirty="0" smtClean="0"/>
              <a:t>Columbus, OH   May 2013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4" y="2482305"/>
            <a:ext cx="8229600" cy="731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US" sz="4000" b="1" dirty="0" smtClean="0"/>
              <a:t>Estimating Bus and Rail </a:t>
            </a:r>
          </a:p>
          <a:p>
            <a:pPr algn="ctr"/>
            <a:r>
              <a:rPr lang="en-US" sz="4000" b="1" dirty="0" smtClean="0"/>
              <a:t>Travel Times</a:t>
            </a:r>
          </a:p>
          <a:p>
            <a:pPr algn="ctr"/>
            <a:r>
              <a:rPr lang="en-US" sz="4000" b="1" dirty="0" smtClean="0"/>
              <a:t>For Transit Corridor Studies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8544" y="4555069"/>
            <a:ext cx="3598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James Baker, Vice President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Connetics Transportation Group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Alignment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3333" y="1473205"/>
            <a:ext cx="66479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Plan and Profile Drawings Identify: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Station/Stop Locations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Start and End of Horizontal Curves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Maximum Speeds Through Curves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Vertical Grades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0" name="Picture 9" descr="plan 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66" y="3657600"/>
            <a:ext cx="3641358" cy="23706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Station Dwell Times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9168" y="1337735"/>
            <a:ext cx="762260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Factors that Impact Station Dwell Times</a:t>
            </a: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Passenger Boarding &amp; Alighting Volumes</a:t>
            </a: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Payment Method</a:t>
            </a: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Passenger Volume Inside Vehicle</a:t>
            </a: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Number of Doors on Vehicle</a:t>
            </a: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Level vs. Step Boarding &amp; Alighting</a:t>
            </a: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ADA </a:t>
            </a:r>
            <a:r>
              <a:rPr lang="en-US" sz="3200" dirty="0" err="1" smtClean="0">
                <a:solidFill>
                  <a:srgbClr val="FFFFFF"/>
                </a:solidFill>
              </a:rPr>
              <a:t>Boardings</a:t>
            </a:r>
            <a:r>
              <a:rPr lang="en-US" sz="3200" dirty="0" smtClean="0">
                <a:solidFill>
                  <a:srgbClr val="FFFFFF"/>
                </a:solidFill>
              </a:rPr>
              <a:t>/</a:t>
            </a:r>
            <a:r>
              <a:rPr lang="en-US" sz="3200" dirty="0" err="1" smtClean="0">
                <a:solidFill>
                  <a:srgbClr val="FFFFFF"/>
                </a:solidFill>
              </a:rPr>
              <a:t>Alightings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6921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Bicycle Loadings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Station Dwell Times: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Fare Collection Service Times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85526"/>
              </p:ext>
            </p:extLst>
          </p:nvPr>
        </p:nvGraphicFramePr>
        <p:xfrm>
          <a:off x="1320799" y="1989665"/>
          <a:ext cx="643466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89"/>
                <a:gridCol w="2144889"/>
                <a:gridCol w="2144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Suggested Default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BOARDING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(sec. per pass.)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2.25-2.75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ticket or token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3.4-3.6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Smart card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3.0-3.7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Exact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3.6-4.3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Swipe or dip card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ALIGHTING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(sec. per pass.)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 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Rear 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8596" y="1219204"/>
            <a:ext cx="72857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TCRP Report 90 Passenger Boarding and Alighting Rates</a:t>
            </a:r>
          </a:p>
          <a:p>
            <a:pPr algn="ctr"/>
            <a:r>
              <a:rPr lang="en-US" i="1" dirty="0" smtClean="0">
                <a:solidFill>
                  <a:srgbClr val="FFFFFF"/>
                </a:solidFill>
              </a:rPr>
              <a:t>(Seconds per Passenger)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141" y="5723470"/>
            <a:ext cx="572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Note: Rates can vary depending on # of standees and type of bus (low floor)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Station Dwell Times: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Suggested Rates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333" y="1574803"/>
            <a:ext cx="76867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Suggested Dwell Times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BRT: 10-30 seconds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HRT, LRT and Streetcar: 15-30 seconds</a:t>
            </a:r>
          </a:p>
          <a:p>
            <a:pPr marL="7429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Commuter Rail and DMU: 30-60 seconds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 descr="windward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8" y="4284129"/>
            <a:ext cx="2793999" cy="20658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Eugene Springfield B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" y="4279900"/>
            <a:ext cx="3083195" cy="2070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DSC0077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292600"/>
            <a:ext cx="2959099" cy="2044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592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Traffic Congestion &amp; Signal Delays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673" y="1422406"/>
            <a:ext cx="87883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3200" b="1" dirty="0" smtClean="0">
                <a:solidFill>
                  <a:srgbClr val="FFFFFF"/>
                </a:solidFill>
              </a:rPr>
              <a:t>Roadway Congestion Impacts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Maximum Speed Adjustments Based on Road LOS</a:t>
            </a:r>
            <a:endParaRPr lang="en-US" sz="3000" dirty="0">
              <a:solidFill>
                <a:srgbClr val="FFFFFF"/>
              </a:solidFill>
            </a:endParaRPr>
          </a:p>
          <a:p>
            <a:pPr marL="406400" lvl="1"/>
            <a:r>
              <a:rPr lang="en-US" sz="3200" b="1" dirty="0" smtClean="0">
                <a:solidFill>
                  <a:srgbClr val="FFFFFF"/>
                </a:solidFill>
              </a:rPr>
              <a:t> </a:t>
            </a:r>
          </a:p>
          <a:p>
            <a:pPr marL="406400" lvl="1"/>
            <a:r>
              <a:rPr lang="en-US" sz="3200" b="1" dirty="0" smtClean="0">
                <a:solidFill>
                  <a:srgbClr val="FFFFFF"/>
                </a:solidFill>
              </a:rPr>
              <a:t> Intersection Delay Impacts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Cycle Length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G</a:t>
            </a:r>
            <a:r>
              <a:rPr lang="en-US" sz="3000" dirty="0" smtClean="0">
                <a:solidFill>
                  <a:srgbClr val="FFFFFF"/>
                </a:solidFill>
              </a:rPr>
              <a:t>reen time/cycle time (g/c) ratio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Volume/capacity (v/c) ratio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Bus Priority Treatments (TSP, queue jumpers)</a:t>
            </a:r>
          </a:p>
          <a:p>
            <a:pPr marL="1200150" lvl="1" indent="-285750"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Traffic Congestion &amp; Signal Delays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874" y="1134545"/>
            <a:ext cx="90931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3200" b="1" dirty="0" smtClean="0">
                <a:solidFill>
                  <a:srgbClr val="FFFFFF"/>
                </a:solidFill>
              </a:rPr>
              <a:t>Intersection Delay Curves in TCRP Report 118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60, 90 and 120 second cycle length curves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Curves for g/c ratios of 0.40, 0.50 and 0.60</a:t>
            </a:r>
            <a:endParaRPr lang="en-US" sz="3000" dirty="0">
              <a:solidFill>
                <a:srgbClr val="FFFFFF"/>
              </a:solidFill>
            </a:endParaRPr>
          </a:p>
          <a:p>
            <a:pPr marL="406400" lvl="1"/>
            <a:r>
              <a:rPr lang="en-US" sz="3200" b="1" dirty="0" smtClean="0">
                <a:solidFill>
                  <a:srgbClr val="FFFFFF"/>
                </a:solidFill>
              </a:rPr>
              <a:t> </a:t>
            </a:r>
          </a:p>
          <a:p>
            <a:pPr marL="406400" lvl="1"/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426" y="3592685"/>
            <a:ext cx="1794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FFFF"/>
                </a:solidFill>
              </a:rPr>
              <a:t>TCRP Report 118 Delay curves for 120 second traffic signal cycles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56" y="2842595"/>
            <a:ext cx="6304843" cy="32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Traffic Congestion &amp; Signal Delays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67724" y="1236143"/>
            <a:ext cx="80842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lvl="1"/>
            <a:r>
              <a:rPr lang="en-US" sz="3200" b="1" dirty="0" smtClean="0">
                <a:solidFill>
                  <a:srgbClr val="FFFFFF"/>
                </a:solidFill>
              </a:rPr>
              <a:t>Transit Signal Priority </a:t>
            </a:r>
          </a:p>
          <a:p>
            <a:pPr marL="12001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Improves g/c ratio (e.g., from 0.40 to 0.50 g/c)</a:t>
            </a:r>
          </a:p>
          <a:p>
            <a:pPr marL="508000" lvl="1"/>
            <a:r>
              <a:rPr lang="en-US" sz="3200" b="1" dirty="0" smtClean="0">
                <a:solidFill>
                  <a:srgbClr val="FFFFFF"/>
                </a:solidFill>
              </a:rPr>
              <a:t>Queue Jumper Lanes</a:t>
            </a:r>
          </a:p>
          <a:p>
            <a:pPr marL="1200150" lvl="1" indent="-285750">
              <a:buFont typeface="Arial"/>
              <a:buChar char="•"/>
              <a:tabLst>
                <a:tab pos="1371600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Reduces v/c ratio (e.g., from 0.70 to 0.40)</a:t>
            </a:r>
          </a:p>
        </p:txBody>
      </p:sp>
      <p:pic>
        <p:nvPicPr>
          <p:cNvPr id="3" name="Picture 2" descr="Bus at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2" y="3822695"/>
            <a:ext cx="3289300" cy="2463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9733" y="4047067"/>
            <a:ext cx="416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Reductions Calculated with TCRP Report 118 Traffic Signal Delay Curves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29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Example Calculation of </a:t>
            </a:r>
            <a:br>
              <a:rPr lang="en-US" sz="3200" b="1" dirty="0" smtClean="0"/>
            </a:br>
            <a:r>
              <a:rPr lang="en-US" sz="3200" b="1" dirty="0" smtClean="0"/>
              <a:t>Traffic Signal Delay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89498"/>
              </p:ext>
            </p:extLst>
          </p:nvPr>
        </p:nvGraphicFramePr>
        <p:xfrm>
          <a:off x="1001891" y="1651000"/>
          <a:ext cx="7013220" cy="234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109"/>
                <a:gridCol w="1509889"/>
                <a:gridCol w="1580445"/>
                <a:gridCol w="1495777"/>
              </a:tblGrid>
              <a:tr h="706096">
                <a:tc>
                  <a:txBody>
                    <a:bodyPr/>
                    <a:lstStyle/>
                    <a:p>
                      <a:r>
                        <a:rPr lang="en-US" dirty="0" smtClean="0"/>
                        <a:t>Intersection</a:t>
                      </a:r>
                      <a:r>
                        <a:rPr lang="en-US" baseline="0" dirty="0" smtClean="0"/>
                        <a:t>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</a:p>
                    <a:p>
                      <a:pPr algn="ctr"/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 Queue Jumper</a:t>
                      </a:r>
                      <a:endParaRPr lang="en-US" dirty="0"/>
                    </a:p>
                  </a:txBody>
                  <a:tcPr/>
                </a:tc>
              </a:tr>
              <a:tr h="409087"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r>
                        <a:rPr lang="en-US" baseline="0" dirty="0" smtClean="0"/>
                        <a:t> Cycle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seconds</a:t>
                      </a:r>
                      <a:endParaRPr lang="en-US" dirty="0"/>
                    </a:p>
                  </a:txBody>
                  <a:tcPr/>
                </a:tc>
              </a:tr>
              <a:tr h="409087">
                <a:tc>
                  <a:txBody>
                    <a:bodyPr/>
                    <a:lstStyle/>
                    <a:p>
                      <a:r>
                        <a:rPr lang="en-US" dirty="0" smtClean="0"/>
                        <a:t>g/c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0.50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</a:tr>
              <a:tr h="409087">
                <a:tc>
                  <a:txBody>
                    <a:bodyPr/>
                    <a:lstStyle/>
                    <a:p>
                      <a:r>
                        <a:rPr lang="en-US" dirty="0" smtClean="0"/>
                        <a:t>v/c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0.40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9087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seconds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9554" y="4529668"/>
            <a:ext cx="719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Existing Travel Time Observations Should Be Used to Validate Assumptions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4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36143"/>
            <a:ext cx="8212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Major East/West Arterial Road in Broward County, FL </a:t>
            </a:r>
          </a:p>
          <a:p>
            <a:pPr marL="1200150" lvl="1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Potential Modes are BRT and Streetcar</a:t>
            </a:r>
          </a:p>
          <a:p>
            <a:pPr marL="1200150" lvl="1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Alignment Options include Mixed Traffic, Business Access and Transit (BAT) Lane, and Exclusive 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OPB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7" y="3966634"/>
            <a:ext cx="3556000" cy="24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274" y="1456273"/>
            <a:ext cx="77716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Modes/Vehicles Being Considered</a:t>
            </a:r>
          </a:p>
          <a:p>
            <a:pPr marL="693738" indent="-355600">
              <a:buFont typeface="Arial"/>
              <a:buChar char="•"/>
              <a:tabLst>
                <a:tab pos="693738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Bus Rapid Transit (2.0 </a:t>
            </a:r>
            <a:r>
              <a:rPr lang="en-US" sz="2800" dirty="0" err="1" smtClean="0">
                <a:solidFill>
                  <a:srgbClr val="FFFFFF"/>
                </a:solidFill>
              </a:rPr>
              <a:t>mphps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accel</a:t>
            </a:r>
            <a:r>
              <a:rPr lang="en-US" sz="2800" dirty="0" smtClean="0">
                <a:solidFill>
                  <a:srgbClr val="FFFFFF"/>
                </a:solidFill>
              </a:rPr>
              <a:t>/</a:t>
            </a:r>
            <a:r>
              <a:rPr lang="en-US" sz="2800" dirty="0" err="1" smtClean="0">
                <a:solidFill>
                  <a:srgbClr val="FFFFFF"/>
                </a:solidFill>
              </a:rPr>
              <a:t>decel</a:t>
            </a:r>
            <a:r>
              <a:rPr lang="en-US" sz="2800" dirty="0" smtClean="0">
                <a:solidFill>
                  <a:srgbClr val="FFFFFF"/>
                </a:solidFill>
              </a:rPr>
              <a:t> rates)</a:t>
            </a:r>
          </a:p>
          <a:p>
            <a:pPr marL="693738" indent="-3556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Streetcar (2.5 </a:t>
            </a:r>
            <a:r>
              <a:rPr lang="en-US" sz="2800" dirty="0" err="1" smtClean="0">
                <a:solidFill>
                  <a:srgbClr val="FFFFFF"/>
                </a:solidFill>
              </a:rPr>
              <a:t>mphps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accel</a:t>
            </a:r>
            <a:r>
              <a:rPr lang="en-US" sz="2800" dirty="0" smtClean="0">
                <a:solidFill>
                  <a:srgbClr val="FFFFFF"/>
                </a:solidFill>
              </a:rPr>
              <a:t>/</a:t>
            </a:r>
            <a:r>
              <a:rPr lang="en-US" sz="2800" dirty="0" err="1" smtClean="0">
                <a:solidFill>
                  <a:srgbClr val="FFFFFF"/>
                </a:solidFill>
              </a:rPr>
              <a:t>decel</a:t>
            </a:r>
            <a:r>
              <a:rPr lang="en-US" sz="2800" dirty="0" smtClean="0">
                <a:solidFill>
                  <a:srgbClr val="FFFFFF"/>
                </a:solidFill>
              </a:rPr>
              <a:t> rates)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Alignment</a:t>
            </a:r>
          </a:p>
          <a:p>
            <a:pPr marL="693738" indent="-3556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15.4 miles</a:t>
            </a:r>
          </a:p>
          <a:p>
            <a:pPr marL="693738" indent="-3556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16 Stops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Stop Dwell Times</a:t>
            </a:r>
          </a:p>
          <a:p>
            <a:pPr marL="795338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15-20 seconds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66" y="2991555"/>
            <a:ext cx="5697501" cy="31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6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3" y="145525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“Baking” Transit Ridership Forecasts </a:t>
            </a:r>
            <a:endParaRPr lang="en-US" sz="3200" b="1" dirty="0"/>
          </a:p>
        </p:txBody>
      </p:sp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1938867"/>
            <a:ext cx="2768600" cy="293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5200" y="1964271"/>
            <a:ext cx="3064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FF"/>
                </a:solidFill>
              </a:rPr>
              <a:t>Ingredients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Alignment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Station Locations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Demographics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Service Plans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Auto Travel Times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Transit Travel Times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945467" y="2844801"/>
            <a:ext cx="1557870" cy="1168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4261" y="1168414"/>
            <a:ext cx="398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Signalized Intersection Delays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699" y="5008034"/>
            <a:ext cx="1498600" cy="1231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1" y="5012208"/>
            <a:ext cx="29125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Roadway Congestion</a:t>
            </a:r>
          </a:p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Factors to Posted Speed Limits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55233"/>
            <a:ext cx="47117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8" y="1439333"/>
            <a:ext cx="3818563" cy="1975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78" y="3682999"/>
            <a:ext cx="3852511" cy="20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5780" y="1083749"/>
            <a:ext cx="566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Example Portion of Travel Time Worksheet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1577654"/>
            <a:ext cx="8890000" cy="46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7201" y="1303880"/>
            <a:ext cx="439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Eastbound Travel Time 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71600"/>
            <a:ext cx="81534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21502" y="1303878"/>
            <a:ext cx="439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Eastbound Travel Time 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9" y="2002367"/>
            <a:ext cx="7863784" cy="28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Oakland Park Blvd. Alternatives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67507" y="1168414"/>
            <a:ext cx="474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Eastbound Cumulative Travel Times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17" y="1665111"/>
            <a:ext cx="6862783" cy="44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#2</a:t>
            </a:r>
            <a:br>
              <a:rPr lang="en-US" b="1" dirty="0" smtClean="0"/>
            </a:br>
            <a:r>
              <a:rPr lang="en-US" dirty="0" smtClean="0"/>
              <a:t>Cotton Belt Corridor Regional Rail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199" y="1236143"/>
            <a:ext cx="711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lvl="1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Proposed Crosstown Corridor Rail Project in North Dallas Suburbs – from Dallas/Fort Worth Airport to Plano</a:t>
            </a:r>
          </a:p>
          <a:p>
            <a:pPr marL="508000" lvl="1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Proposed Mode: Diesel Multiple Units</a:t>
            </a:r>
          </a:p>
          <a:p>
            <a:pPr marL="508000" lvl="1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Shared Track with Freight Operations </a:t>
            </a:r>
          </a:p>
          <a:p>
            <a:pPr marL="508000" lvl="1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Some Single Track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3" descr="SCOPING-BOOKLET-MASTHE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4" y="5296785"/>
            <a:ext cx="5348817" cy="85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8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#2</a:t>
            </a:r>
            <a:br>
              <a:rPr lang="en-US" b="1" dirty="0" smtClean="0"/>
            </a:br>
            <a:r>
              <a:rPr lang="en-US" dirty="0" smtClean="0"/>
              <a:t>Cotton Belt Corridor Regional Rail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2" y="1236143"/>
            <a:ext cx="832792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lvl="1" indent="-457200"/>
            <a:r>
              <a:rPr lang="en-US" sz="3200" dirty="0" smtClean="0">
                <a:solidFill>
                  <a:srgbClr val="FFFFFF"/>
                </a:solidFill>
              </a:rPr>
              <a:t>Mode/Vehicle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Stadler</a:t>
            </a:r>
            <a:r>
              <a:rPr lang="en-US" sz="2800" dirty="0" smtClean="0">
                <a:solidFill>
                  <a:srgbClr val="FFFFFF"/>
                </a:solidFill>
              </a:rPr>
              <a:t> GTW DMU 2-2/6 Low Floor Vehicle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2.2 </a:t>
            </a:r>
            <a:r>
              <a:rPr lang="en-US" sz="2800" dirty="0" err="1" smtClean="0">
                <a:solidFill>
                  <a:srgbClr val="FFFFFF"/>
                </a:solidFill>
              </a:rPr>
              <a:t>mphps</a:t>
            </a:r>
            <a:r>
              <a:rPr lang="en-US" sz="2800" dirty="0" smtClean="0">
                <a:solidFill>
                  <a:srgbClr val="FFFFFF"/>
                </a:solidFill>
              </a:rPr>
              <a:t> acceleration/2.5 </a:t>
            </a:r>
            <a:r>
              <a:rPr lang="en-US" sz="2800" dirty="0" err="1" smtClean="0">
                <a:solidFill>
                  <a:srgbClr val="FFFFFF"/>
                </a:solidFill>
              </a:rPr>
              <a:t>mphps</a:t>
            </a:r>
            <a:r>
              <a:rPr lang="en-US" sz="2800" dirty="0" smtClean="0">
                <a:solidFill>
                  <a:srgbClr val="FFFFFF"/>
                </a:solidFill>
              </a:rPr>
              <a:t> deceleration</a:t>
            </a:r>
          </a:p>
          <a:p>
            <a:pPr marL="508000" lvl="1" indent="-457200"/>
            <a:r>
              <a:rPr lang="en-US" sz="3200" dirty="0" smtClean="0">
                <a:solidFill>
                  <a:srgbClr val="FFFFFF"/>
                </a:solidFill>
              </a:rPr>
              <a:t>Alignment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26.7 to 27.5 miles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9 to 12 stations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Up to 5 segments with single track operations</a:t>
            </a:r>
          </a:p>
          <a:p>
            <a:pPr marL="508000" lvl="1" indent="-457200"/>
            <a:r>
              <a:rPr lang="en-US" sz="3200" dirty="0" smtClean="0">
                <a:solidFill>
                  <a:srgbClr val="FFFFFF"/>
                </a:solidFill>
              </a:rPr>
              <a:t>Station Dwell Times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30 to 60 seconds</a:t>
            </a:r>
          </a:p>
          <a:p>
            <a:pPr marL="508000" lvl="1" indent="-457200"/>
            <a:r>
              <a:rPr lang="en-US" sz="3200" dirty="0" smtClean="0">
                <a:solidFill>
                  <a:srgbClr val="FFFFFF"/>
                </a:solidFill>
              </a:rPr>
              <a:t>Roadway Congestion and Intersection Delay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Not Applicable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#2</a:t>
            </a:r>
            <a:br>
              <a:rPr lang="en-US" b="1" dirty="0" smtClean="0"/>
            </a:br>
            <a:r>
              <a:rPr lang="en-US" dirty="0" smtClean="0"/>
              <a:t>Cotton Belt Corridor Regional Rail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2" y="1659467"/>
            <a:ext cx="8195733" cy="4538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3542" y="1083746"/>
            <a:ext cx="475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lvl="1" indent="-457200" algn="ctr"/>
            <a:r>
              <a:rPr lang="en-US" sz="2800" dirty="0" smtClean="0">
                <a:solidFill>
                  <a:srgbClr val="FFFFFF"/>
                </a:solidFill>
              </a:rPr>
              <a:t>Cotton Belt String Line Diagram</a:t>
            </a:r>
          </a:p>
        </p:txBody>
      </p:sp>
    </p:spTree>
    <p:extLst>
      <p:ext uri="{BB962C8B-B14F-4D97-AF65-F5344CB8AC3E}">
        <p14:creationId xmlns:p14="http://schemas.microsoft.com/office/powerpoint/2010/main" val="94732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Application #2</a:t>
            </a:r>
            <a:br>
              <a:rPr lang="en-US" b="1" dirty="0" smtClean="0"/>
            </a:br>
            <a:r>
              <a:rPr lang="en-US" dirty="0" smtClean="0"/>
              <a:t>Cotton Belt Corridor Regional Rail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6790" y="1168411"/>
            <a:ext cx="639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lvl="1" indent="-457200" algn="ctr"/>
            <a:r>
              <a:rPr lang="en-US" sz="2800" dirty="0" smtClean="0">
                <a:solidFill>
                  <a:srgbClr val="FFFFFF"/>
                </a:solidFill>
              </a:rPr>
              <a:t>Cotton Belt Speed Profile (Both Directions)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3" y="1839682"/>
            <a:ext cx="8783648" cy="34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3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 More Information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2848" y="2302922"/>
            <a:ext cx="36535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lvl="1" indent="-457200" algn="ctr"/>
            <a:r>
              <a:rPr lang="en-US" sz="2800" dirty="0" smtClean="0">
                <a:solidFill>
                  <a:srgbClr val="FFFFFF"/>
                </a:solidFill>
              </a:rPr>
              <a:t>James Baker</a:t>
            </a:r>
          </a:p>
          <a:p>
            <a:pPr marL="508000" lvl="1" indent="-457200" algn="ctr"/>
            <a:r>
              <a:rPr lang="en-US" sz="2800" dirty="0" smtClean="0">
                <a:solidFill>
                  <a:srgbClr val="FFFFFF"/>
                </a:solidFill>
              </a:rPr>
              <a:t>678-461-0969, Ext. 13</a:t>
            </a:r>
          </a:p>
          <a:p>
            <a:pPr marL="508000" lvl="1" indent="-457200" algn="ctr"/>
            <a:r>
              <a:rPr lang="en-US" sz="2800" dirty="0" err="1" smtClean="0">
                <a:solidFill>
                  <a:srgbClr val="FFFFFF"/>
                </a:solidFill>
              </a:rPr>
              <a:t>jbaker@ctgconsult.com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407" y="4690533"/>
            <a:ext cx="190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Thank You!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25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Travel Time Estimates</a:t>
            </a:r>
            <a:br>
              <a:rPr lang="en-US" b="1" dirty="0" smtClean="0"/>
            </a:br>
            <a:r>
              <a:rPr lang="en-US" b="1" dirty="0" smtClean="0"/>
              <a:t>in Relation to Project Development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3605" y="5664200"/>
            <a:ext cx="748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Travel Time Detail Increases with Project Development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52400" y="1845740"/>
            <a:ext cx="1625600" cy="120226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Idea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0940" y="372534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806" y="3725343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Feasibility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6918" y="3725346"/>
            <a:ext cx="13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Alternatives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0417" y="3708416"/>
            <a:ext cx="129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Preliminary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Engineering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4253" y="3708415"/>
            <a:ext cx="81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014" y="3708417"/>
            <a:ext cx="138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1894" y="3708415"/>
            <a:ext cx="97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Opening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Day!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9870" r="3871" b="14876"/>
          <a:stretch/>
        </p:blipFill>
        <p:spPr>
          <a:xfrm>
            <a:off x="6744209" y="1749897"/>
            <a:ext cx="2266877" cy="1501309"/>
          </a:xfrm>
          <a:prstGeom prst="rect">
            <a:avLst/>
          </a:prstGeom>
        </p:spPr>
      </p:pic>
      <p:pic>
        <p:nvPicPr>
          <p:cNvPr id="7" name="Picture 6" descr="station sket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5"/>
          <a:stretch/>
        </p:blipFill>
        <p:spPr>
          <a:xfrm>
            <a:off x="4245185" y="1761074"/>
            <a:ext cx="2317114" cy="1498599"/>
          </a:xfrm>
          <a:prstGeom prst="rect">
            <a:avLst/>
          </a:prstGeom>
        </p:spPr>
      </p:pic>
      <p:pic>
        <p:nvPicPr>
          <p:cNvPr id="8" name="Picture 7" descr="plan prof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782241"/>
            <a:ext cx="2230324" cy="145203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7281333" y="4402666"/>
            <a:ext cx="795866" cy="9144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88661" y="4639733"/>
            <a:ext cx="524934" cy="457200"/>
          </a:xfrm>
          <a:prstGeom prst="rect">
            <a:avLst/>
          </a:prstGeom>
          <a:solidFill>
            <a:srgbClr val="FFF6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9" y="4639736"/>
            <a:ext cx="524934" cy="457200"/>
          </a:xfrm>
          <a:prstGeom prst="rect">
            <a:avLst/>
          </a:prstGeom>
          <a:solidFill>
            <a:srgbClr val="FFFA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03354" y="4639736"/>
            <a:ext cx="524934" cy="457200"/>
          </a:xfrm>
          <a:prstGeom prst="rect">
            <a:avLst/>
          </a:prstGeom>
          <a:solidFill>
            <a:srgbClr val="FFFB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10699" y="4639736"/>
            <a:ext cx="524934" cy="457200"/>
          </a:xfrm>
          <a:prstGeom prst="rect">
            <a:avLst/>
          </a:prstGeom>
          <a:solidFill>
            <a:srgbClr val="FFF9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18047" y="4639739"/>
            <a:ext cx="524934" cy="457200"/>
          </a:xfrm>
          <a:prstGeom prst="rect">
            <a:avLst/>
          </a:prstGeom>
          <a:solidFill>
            <a:srgbClr val="FFFF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25392" y="4639739"/>
            <a:ext cx="524934" cy="457200"/>
          </a:xfrm>
          <a:prstGeom prst="rect">
            <a:avLst/>
          </a:prstGeom>
          <a:solidFill>
            <a:srgbClr val="FAFF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32737" y="4639739"/>
            <a:ext cx="524934" cy="457200"/>
          </a:xfrm>
          <a:prstGeom prst="rect">
            <a:avLst/>
          </a:prstGeom>
          <a:solidFill>
            <a:srgbClr val="FDFF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40082" y="4639739"/>
            <a:ext cx="524934" cy="457200"/>
          </a:xfrm>
          <a:prstGeom prst="rect">
            <a:avLst/>
          </a:prstGeom>
          <a:solidFill>
            <a:srgbClr val="F7FF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7427" y="4639739"/>
            <a:ext cx="524934" cy="457200"/>
          </a:xfrm>
          <a:prstGeom prst="rect">
            <a:avLst/>
          </a:prstGeom>
          <a:solidFill>
            <a:srgbClr val="F3FF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54772" y="4639739"/>
            <a:ext cx="524934" cy="457200"/>
          </a:xfrm>
          <a:prstGeom prst="rect">
            <a:avLst/>
          </a:prstGeom>
          <a:solidFill>
            <a:srgbClr val="F0FF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1279" y="5105400"/>
            <a:ext cx="127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Rail Simulation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Programs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8303" y="5118100"/>
            <a:ext cx="127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Average Speed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Assumptions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1845" y="5105400"/>
            <a:ext cx="112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Spreadsheet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Applications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52400" y="1845740"/>
            <a:ext cx="1625600" cy="120226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Idea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0940" y="372534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806" y="3725343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Feasibility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6918" y="3725346"/>
            <a:ext cx="13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Alternatives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0417" y="3708416"/>
            <a:ext cx="129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Preliminary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Engineering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4253" y="3708415"/>
            <a:ext cx="81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014" y="3708417"/>
            <a:ext cx="138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1894" y="3708415"/>
            <a:ext cx="97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Opening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Day!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9870" r="3871" b="14876"/>
          <a:stretch/>
        </p:blipFill>
        <p:spPr>
          <a:xfrm>
            <a:off x="6744209" y="1749897"/>
            <a:ext cx="2266877" cy="1501309"/>
          </a:xfrm>
          <a:prstGeom prst="rect">
            <a:avLst/>
          </a:prstGeom>
        </p:spPr>
      </p:pic>
      <p:pic>
        <p:nvPicPr>
          <p:cNvPr id="7" name="Picture 6" descr="station sket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5"/>
          <a:stretch/>
        </p:blipFill>
        <p:spPr>
          <a:xfrm>
            <a:off x="4245185" y="1761074"/>
            <a:ext cx="2317114" cy="1498599"/>
          </a:xfrm>
          <a:prstGeom prst="rect">
            <a:avLst/>
          </a:prstGeom>
        </p:spPr>
      </p:pic>
      <p:pic>
        <p:nvPicPr>
          <p:cNvPr id="8" name="Picture 7" descr="plan prof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782241"/>
            <a:ext cx="2230324" cy="145203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7281333" y="4402666"/>
            <a:ext cx="795866" cy="9144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88661" y="4639733"/>
            <a:ext cx="524934" cy="457200"/>
          </a:xfrm>
          <a:prstGeom prst="rect">
            <a:avLst/>
          </a:prstGeom>
          <a:solidFill>
            <a:srgbClr val="FFF6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9" y="4639736"/>
            <a:ext cx="524934" cy="457200"/>
          </a:xfrm>
          <a:prstGeom prst="rect">
            <a:avLst/>
          </a:prstGeom>
          <a:solidFill>
            <a:srgbClr val="FFFA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03354" y="4639736"/>
            <a:ext cx="524934" cy="457200"/>
          </a:xfrm>
          <a:prstGeom prst="rect">
            <a:avLst/>
          </a:prstGeom>
          <a:solidFill>
            <a:srgbClr val="FFFB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10699" y="4639736"/>
            <a:ext cx="524934" cy="457200"/>
          </a:xfrm>
          <a:prstGeom prst="rect">
            <a:avLst/>
          </a:prstGeom>
          <a:solidFill>
            <a:srgbClr val="FFF9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18047" y="4639739"/>
            <a:ext cx="524934" cy="457200"/>
          </a:xfrm>
          <a:prstGeom prst="rect">
            <a:avLst/>
          </a:prstGeom>
          <a:solidFill>
            <a:srgbClr val="FFFF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25392" y="4639739"/>
            <a:ext cx="524934" cy="457200"/>
          </a:xfrm>
          <a:prstGeom prst="rect">
            <a:avLst/>
          </a:prstGeom>
          <a:solidFill>
            <a:srgbClr val="FAFF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32737" y="4639739"/>
            <a:ext cx="524934" cy="457200"/>
          </a:xfrm>
          <a:prstGeom prst="rect">
            <a:avLst/>
          </a:prstGeom>
          <a:solidFill>
            <a:srgbClr val="FDFF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40082" y="4639739"/>
            <a:ext cx="524934" cy="457200"/>
          </a:xfrm>
          <a:prstGeom prst="rect">
            <a:avLst/>
          </a:prstGeom>
          <a:solidFill>
            <a:srgbClr val="F7FF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7427" y="4639739"/>
            <a:ext cx="524934" cy="457200"/>
          </a:xfrm>
          <a:prstGeom prst="rect">
            <a:avLst/>
          </a:prstGeom>
          <a:solidFill>
            <a:srgbClr val="F3FF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54772" y="4639739"/>
            <a:ext cx="524934" cy="457200"/>
          </a:xfrm>
          <a:prstGeom prst="rect">
            <a:avLst/>
          </a:prstGeom>
          <a:solidFill>
            <a:srgbClr val="F0FF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2268" y="3488268"/>
            <a:ext cx="4148667" cy="10668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4</a:t>
            </a:fld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145525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Travel Time Estimates</a:t>
            </a:r>
            <a:br>
              <a:rPr lang="en-US" b="1" dirty="0" smtClean="0"/>
            </a:br>
            <a:r>
              <a:rPr lang="en-US" b="1" dirty="0" smtClean="0"/>
              <a:t>in Relation to Project Development 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63605" y="5664200"/>
            <a:ext cx="748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Travel Time Detail Increases with Project Development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8303" y="5118100"/>
            <a:ext cx="127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Average Speed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Assumptions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1845" y="5105400"/>
            <a:ext cx="112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Spreadsheet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Applications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1279" y="5105400"/>
            <a:ext cx="127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Rail Simulation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Programs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822700" y="5080000"/>
            <a:ext cx="1638300" cy="6223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25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Travel Time Estimates Used for…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200" y="1659467"/>
            <a:ext cx="73789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Ridership Forecasts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Operating Schedules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Vehicle Requirements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Operating &amp; Maintenance Cost Estimates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Speed Profiles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Single Track Analysis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Power/Substation Requirements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Noise Impact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25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Travel Time Components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200" y="1659467"/>
            <a:ext cx="64940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Vehicle Speeds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Alignment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Station Dwells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Traffic Congestion and Signal Delays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5975" y="4402666"/>
            <a:ext cx="63118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Objective</a:t>
            </a:r>
            <a:r>
              <a:rPr lang="en-US" sz="2400" i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Build a Travel Time Estimate With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Reasonable </a:t>
            </a:r>
          </a:p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Planning Level Assumptions for Each Component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Vehicle Speeds</a:t>
            </a:r>
            <a:endParaRPr lang="en-US" sz="3200" dirty="0"/>
          </a:p>
        </p:txBody>
      </p:sp>
      <p:pic>
        <p:nvPicPr>
          <p:cNvPr id="9" name="Picture 8" descr="Metro Orange Line B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4673595"/>
            <a:ext cx="2487484" cy="1680897"/>
          </a:xfrm>
          <a:prstGeom prst="rect">
            <a:avLst/>
          </a:prstGeom>
        </p:spPr>
      </p:pic>
      <p:pic>
        <p:nvPicPr>
          <p:cNvPr id="11" name="Picture 10" descr="Portland Street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73" y="4666341"/>
            <a:ext cx="2256998" cy="1692749"/>
          </a:xfrm>
          <a:prstGeom prst="rect">
            <a:avLst/>
          </a:prstGeom>
        </p:spPr>
      </p:pic>
      <p:pic>
        <p:nvPicPr>
          <p:cNvPr id="3" name="Picture 2" descr="met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56" y="4676878"/>
            <a:ext cx="2540000" cy="1668882"/>
          </a:xfrm>
          <a:prstGeom prst="rect">
            <a:avLst/>
          </a:prstGeom>
        </p:spPr>
      </p:pic>
      <p:pic>
        <p:nvPicPr>
          <p:cNvPr id="4" name="Picture 3" descr="Train at Platform 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479" r="17434" b="387"/>
          <a:stretch/>
        </p:blipFill>
        <p:spPr>
          <a:xfrm>
            <a:off x="6671729" y="4672215"/>
            <a:ext cx="2472267" cy="16794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99427"/>
              </p:ext>
            </p:extLst>
          </p:nvPr>
        </p:nvGraphicFramePr>
        <p:xfrm>
          <a:off x="1392779" y="1947332"/>
          <a:ext cx="633303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011"/>
                <a:gridCol w="2111011"/>
                <a:gridCol w="2111011"/>
              </a:tblGrid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Typical Max.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of Rates</a:t>
                      </a:r>
                      <a:endParaRPr lang="en-US" dirty="0"/>
                    </a:p>
                  </a:txBody>
                  <a:tcPr/>
                </a:tc>
              </a:tr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65-70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r>
                        <a:rPr lang="en-US" baseline="0" dirty="0" smtClean="0"/>
                        <a:t> to 2.0 </a:t>
                      </a:r>
                      <a:r>
                        <a:rPr lang="en-US" baseline="0" dirty="0" err="1" smtClean="0"/>
                        <a:t>mphps</a:t>
                      </a:r>
                      <a:endParaRPr lang="en-US" dirty="0"/>
                    </a:p>
                  </a:txBody>
                  <a:tcPr/>
                </a:tc>
              </a:tr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 to 2.5 </a:t>
                      </a:r>
                      <a:r>
                        <a:rPr lang="en-US" dirty="0" err="1" smtClean="0"/>
                        <a:t>mphps</a:t>
                      </a:r>
                      <a:endParaRPr lang="en-US" dirty="0"/>
                    </a:p>
                  </a:txBody>
                  <a:tcPr/>
                </a:tc>
              </a:tr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Rail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55-65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to 3.0 </a:t>
                      </a:r>
                      <a:r>
                        <a:rPr lang="en-US" dirty="0" err="1" smtClean="0"/>
                        <a:t>mphps</a:t>
                      </a:r>
                      <a:endParaRPr lang="en-US" dirty="0"/>
                    </a:p>
                  </a:txBody>
                  <a:tcPr/>
                </a:tc>
              </a:tr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Heavy 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65-75</a:t>
                      </a:r>
                      <a:r>
                        <a:rPr lang="en-US" baseline="0" dirty="0" smtClean="0"/>
                        <a:t>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to 3.0 </a:t>
                      </a:r>
                      <a:r>
                        <a:rPr lang="en-US" dirty="0" err="1" smtClean="0"/>
                        <a:t>mphps</a:t>
                      </a:r>
                      <a:endParaRPr lang="en-US" dirty="0"/>
                    </a:p>
                  </a:txBody>
                  <a:tcPr/>
                </a:tc>
              </a:tr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Commuter 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70-80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 to 1.5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mphps</a:t>
                      </a:r>
                      <a:endParaRPr lang="en-US" dirty="0"/>
                    </a:p>
                  </a:txBody>
                  <a:tcPr/>
                </a:tc>
              </a:tr>
              <a:tr h="356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Diesel</a:t>
                      </a:r>
                      <a:r>
                        <a:rPr lang="en-US" baseline="0" dirty="0" smtClean="0"/>
                        <a:t> Multiple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70-80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to 2.5 </a:t>
                      </a:r>
                      <a:r>
                        <a:rPr lang="en-US" dirty="0" err="1" smtClean="0"/>
                        <a:t>mphps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4338" y="1083741"/>
            <a:ext cx="6085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Typical Maximum Vehicle Speeds &amp;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Range of Acceleration and Deceleration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4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Vehicle Speeds</a:t>
            </a:r>
            <a:endParaRPr lang="en-US" sz="3200" dirty="0"/>
          </a:p>
        </p:txBody>
      </p:sp>
      <p:pic>
        <p:nvPicPr>
          <p:cNvPr id="9" name="Picture 8" descr="Metro Orange Line B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4673595"/>
            <a:ext cx="2487484" cy="1680897"/>
          </a:xfrm>
          <a:prstGeom prst="rect">
            <a:avLst/>
          </a:prstGeom>
        </p:spPr>
      </p:pic>
      <p:pic>
        <p:nvPicPr>
          <p:cNvPr id="11" name="Picture 10" descr="Portland Street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73" y="4666341"/>
            <a:ext cx="2256998" cy="1692749"/>
          </a:xfrm>
          <a:prstGeom prst="rect">
            <a:avLst/>
          </a:prstGeom>
        </p:spPr>
      </p:pic>
      <p:pic>
        <p:nvPicPr>
          <p:cNvPr id="3" name="Picture 2" descr="met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56" y="4676878"/>
            <a:ext cx="2540000" cy="1668882"/>
          </a:xfrm>
          <a:prstGeom prst="rect">
            <a:avLst/>
          </a:prstGeom>
        </p:spPr>
      </p:pic>
      <p:pic>
        <p:nvPicPr>
          <p:cNvPr id="4" name="Picture 3" descr="Train at Platform 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479" r="17434" b="387"/>
          <a:stretch/>
        </p:blipFill>
        <p:spPr>
          <a:xfrm>
            <a:off x="6671729" y="4672215"/>
            <a:ext cx="2472267" cy="16794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600" y="2108200"/>
            <a:ext cx="3238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Acceleration Time: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(Final Velocity/100)/acceleration rate/60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Deceleration Time: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Initiial</a:t>
            </a:r>
            <a:r>
              <a:rPr lang="en-US" sz="1400" dirty="0" smtClean="0">
                <a:solidFill>
                  <a:schemeClr val="bg1"/>
                </a:solidFill>
              </a:rPr>
              <a:t> Velocity/deceleration rate/60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978" y="1178279"/>
            <a:ext cx="5662422" cy="32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5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Vehicle Speeds</a:t>
            </a:r>
            <a:endParaRPr lang="en-US" sz="3200" dirty="0"/>
          </a:p>
        </p:txBody>
      </p:sp>
      <p:pic>
        <p:nvPicPr>
          <p:cNvPr id="9" name="Picture 8" descr="Metro Orange Line B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4673595"/>
            <a:ext cx="2487484" cy="1680897"/>
          </a:xfrm>
          <a:prstGeom prst="rect">
            <a:avLst/>
          </a:prstGeom>
        </p:spPr>
      </p:pic>
      <p:pic>
        <p:nvPicPr>
          <p:cNvPr id="11" name="Picture 10" descr="Portland Street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73" y="4666341"/>
            <a:ext cx="2256998" cy="1692749"/>
          </a:xfrm>
          <a:prstGeom prst="rect">
            <a:avLst/>
          </a:prstGeom>
        </p:spPr>
      </p:pic>
      <p:pic>
        <p:nvPicPr>
          <p:cNvPr id="3" name="Picture 2" descr="met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56" y="4676878"/>
            <a:ext cx="2540000" cy="1668882"/>
          </a:xfrm>
          <a:prstGeom prst="rect">
            <a:avLst/>
          </a:prstGeom>
        </p:spPr>
      </p:pic>
      <p:pic>
        <p:nvPicPr>
          <p:cNvPr id="4" name="Picture 3" descr="Train at Platform 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479" r="17434" b="387"/>
          <a:stretch/>
        </p:blipFill>
        <p:spPr>
          <a:xfrm>
            <a:off x="6671729" y="4672215"/>
            <a:ext cx="2472267" cy="16794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0851-C605-4676-B75A-1CC0244B0260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9" y="1460500"/>
            <a:ext cx="4478528" cy="2606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028" y="1446389"/>
            <a:ext cx="4478528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955</Words>
  <Application>Microsoft Macintosh PowerPoint</Application>
  <PresentationFormat>On-screen Show (4:3)</PresentationFormat>
  <Paragraphs>281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TRB National Transportation Planning Applications Conference Columbus, OH   May 2013</vt:lpstr>
      <vt:lpstr>“Baking” Transit Ridership Forecasts </vt:lpstr>
      <vt:lpstr>Travel Time Estimates in Relation to Project Development </vt:lpstr>
      <vt:lpstr>Travel Time Estimates in Relation to Project Development </vt:lpstr>
      <vt:lpstr>Travel Time Estimates Used for…</vt:lpstr>
      <vt:lpstr>Travel Time Components</vt:lpstr>
      <vt:lpstr>Vehicle Speeds</vt:lpstr>
      <vt:lpstr>Vehicle Speeds</vt:lpstr>
      <vt:lpstr>Vehicle Speeds</vt:lpstr>
      <vt:lpstr>Alignment</vt:lpstr>
      <vt:lpstr>Station Dwell Times </vt:lpstr>
      <vt:lpstr>Station Dwell Times:  Fare Collection Service Times</vt:lpstr>
      <vt:lpstr>Station Dwell Times:  Suggested Rates</vt:lpstr>
      <vt:lpstr>Traffic Congestion &amp; Signal Delays</vt:lpstr>
      <vt:lpstr>Traffic Congestion &amp; Signal Delays</vt:lpstr>
      <vt:lpstr>Traffic Congestion &amp; Signal Delays</vt:lpstr>
      <vt:lpstr>Example Calculation of  Traffic Signal Delay </vt:lpstr>
      <vt:lpstr>Example Application #1 Oakland Park Blvd. Alternatives Analysis</vt:lpstr>
      <vt:lpstr>Example Application #1 Oakland Park Blvd. Alternatives Analysis</vt:lpstr>
      <vt:lpstr>Example Application #1 Oakland Park Blvd. Alternatives Analysis</vt:lpstr>
      <vt:lpstr>Example Application #1 Oakland Park Blvd. Alternatives Analysis</vt:lpstr>
      <vt:lpstr>Example Application #1 Oakland Park Blvd. Alternatives Analysis</vt:lpstr>
      <vt:lpstr>Example Application #1 Oakland Park Blvd. Alternatives Analysis</vt:lpstr>
      <vt:lpstr>Example Application #1 Oakland Park Blvd. Alternatives Analysis</vt:lpstr>
      <vt:lpstr>Example Application #2 Cotton Belt Corridor Regional Rail Project</vt:lpstr>
      <vt:lpstr>Example Application #2 Cotton Belt Corridor Regional Rail Project</vt:lpstr>
      <vt:lpstr>Example Application #2 Cotton Belt Corridor Regional Rail Project</vt:lpstr>
      <vt:lpstr>Example Application #2 Cotton Belt Corridor Regional Rail Project</vt:lpstr>
      <vt:lpstr>For More Information</vt:lpstr>
    </vt:vector>
  </TitlesOfParts>
  <Company>URS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Troe</dc:creator>
  <cp:lastModifiedBy>James Baker</cp:lastModifiedBy>
  <cp:revision>144</cp:revision>
  <cp:lastPrinted>2012-05-14T21:54:28Z</cp:lastPrinted>
  <dcterms:created xsi:type="dcterms:W3CDTF">2012-03-22T23:30:38Z</dcterms:created>
  <dcterms:modified xsi:type="dcterms:W3CDTF">2013-04-17T14:31:26Z</dcterms:modified>
</cp:coreProperties>
</file>