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7" r:id="rId4"/>
    <p:sldId id="284" r:id="rId5"/>
    <p:sldId id="286" r:id="rId6"/>
    <p:sldId id="285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305" r:id="rId19"/>
    <p:sldId id="298" r:id="rId20"/>
    <p:sldId id="299" r:id="rId21"/>
    <p:sldId id="300" r:id="rId22"/>
    <p:sldId id="301" r:id="rId23"/>
    <p:sldId id="302" r:id="rId24"/>
    <p:sldId id="303" r:id="rId25"/>
    <p:sldId id="30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31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56D85-8976-4957-9504-B0D9751D0961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A051A-8C2A-4A17-9104-A92FA0437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33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2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10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44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15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19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68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8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09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57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6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9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.xls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\\tscfs004\sgranato$\My Pictures\ODOTlogo_windingr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635889"/>
            <a:ext cx="4953000" cy="322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24000" y="335846"/>
            <a:ext cx="6400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Challenge 2: Spatial Aggregation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Level 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Multi-tier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Modeling in Ohio Attempts to Balance Run Time and Forecast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Granularity</a:t>
            </a:r>
          </a:p>
          <a:p>
            <a:pPr algn="ctr"/>
            <a:endParaRPr lang="en-US" sz="24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Gregory Giaimo, PE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The Ohio Department of Transportation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Division of Planning</a:t>
            </a:r>
          </a:p>
          <a:p>
            <a:pPr algn="ctr"/>
            <a:endParaRPr lang="en-US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/>
            <a:endParaRPr lang="en-US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Presented at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The 14</a:t>
            </a:r>
            <a:r>
              <a:rPr lang="en-US" b="1" baseline="30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Transportation Planning Applications Conference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May 5, 2013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358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Focus Model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44" y="932123"/>
            <a:ext cx="906492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Focus model combines these data sets with static trip tables from a full model run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Application has 5 steps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Add network detail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Split trip tables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Create Cube junctions in focus area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Select junctions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Assignment trip tables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Optional 6</a:t>
            </a:r>
            <a:r>
              <a:rPr lang="en-US" sz="2400" baseline="30000" dirty="0" smtClean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step for performing ODME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Check out focus.zip on your flash drive to see it in detail!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2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3125" y="77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Focus Model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44" y="932123"/>
            <a:ext cx="36101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Add network detail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Links selected from master network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Additional network detail is added in a buffer area as well as focus area to prevent discontinuities in area of interest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28962"/>
            <a:ext cx="5562600" cy="202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60" y="684118"/>
            <a:ext cx="5468640" cy="37574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98003" y="4419600"/>
            <a:ext cx="36317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Focus model centroid connectors were generated automatically (full model CC’s had much more human interaction</a:t>
            </a: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1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3125" y="77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Focus Model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44" y="662154"/>
            <a:ext cx="848695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Static trip tables (by user class, focus model has capability to deal with trips tables with various market segmentation) are split within the focus area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Uses zonal data at the focus zone level to parse trip tables using simple generation intensity functions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28937"/>
            <a:ext cx="7391400" cy="378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97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3125" y="77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Focus Model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44" y="662154"/>
            <a:ext cx="848695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We prefers dynamic intersection delay modeling (aka Junction Modeling), however does not work for full model due to computer memory limitations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Steps 3 and 4 of the focus model create the detailed intersection control information in the focus area (we codes the necessary information on the all state and MPO model links)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52800"/>
            <a:ext cx="4876800" cy="338485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0" y="3505200"/>
            <a:ext cx="5029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21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3125" y="77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Focus Model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44" y="838200"/>
            <a:ext cx="84869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Step 5 is simply the assign the trip tables to the network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Recent updates to the tool include: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Ability to accept different market segmentations in trip tables (we use different types for different purposes such as user benefit analysis, tolling, HOV or standard highway projects)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Ability to bring in forecast networks (previously the master network was maintained for base conditions only, now code future projects to this as well)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32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3125" y="77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Focus Model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44" y="699700"/>
            <a:ext cx="84869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Even with focus model, it is often necessary to perform additional project level updates*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For this we generally use built in software tools for subarea extraction and then refine the subarea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98994" y="2590800"/>
            <a:ext cx="6681878" cy="335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38600" y="3177302"/>
            <a:ext cx="144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Subarea Extracted</a:t>
            </a: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876" y="6027003"/>
            <a:ext cx="8842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*following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ODOT guidelines for project level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modeling, </a:t>
            </a: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see file Guidelines for ….. .</a:t>
            </a:r>
            <a:r>
              <a:rPr lang="en-US" sz="2400" b="1" u="sng" dirty="0" err="1" smtClean="0">
                <a:solidFill>
                  <a:schemeClr val="accent3">
                    <a:lumMod val="50000"/>
                  </a:schemeClr>
                </a:solidFill>
              </a:rPr>
              <a:t>pdf</a:t>
            </a: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 on your flash drive to learn more!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78767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3125" y="77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Quick Run Model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44" y="865287"/>
            <a:ext cx="84869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Quick Run Model is at the opposite end of the spectrum and solves a different problem: long run times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Each Full Model scenario year takes 8 hours to run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 full scenario runs from year t0 to t40 (total of 9 scenario years per full scenario)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9 scenario years * 8 hours per year = 72 hour run time per scenario for Full Model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Quick Run Model runs much faster (1.5 hours per scenario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year at 1 in 10 sampling</a:t>
            </a:r>
            <a:r>
              <a:rPr lang="en-US" sz="2400" smtClean="0">
                <a:solidFill>
                  <a:schemeClr val="accent3">
                    <a:lumMod val="50000"/>
                  </a:schemeClr>
                </a:solidFill>
              </a:rPr>
              <a:t>, much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faster for 1 in 1000)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86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3125" y="77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9BBB59">
                    <a:lumMod val="50000"/>
                  </a:srgbClr>
                </a:solidFill>
              </a:rPr>
              <a:t>Quick Run Model</a:t>
            </a:r>
            <a:endParaRPr lang="en-US" sz="3200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78" y="2888411"/>
            <a:ext cx="5528094" cy="34392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324" y="762000"/>
            <a:ext cx="85372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BBB59">
                    <a:lumMod val="50000"/>
                  </a:srgbClr>
                </a:solidFill>
              </a:rPr>
              <a:t>Achieved with 2 changes: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>
              <a:solidFill>
                <a:srgbClr val="9BBB59">
                  <a:lumMod val="50000"/>
                </a:srgb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BBB59">
                    <a:lumMod val="50000"/>
                  </a:srgbClr>
                </a:solidFill>
              </a:rPr>
              <a:t>Sampling in micro-simulation models reduced from 1 in 3 HH in a standard run to 1 </a:t>
            </a:r>
            <a:r>
              <a:rPr lang="en-US" sz="2400" smtClean="0">
                <a:solidFill>
                  <a:srgbClr val="9BBB59">
                    <a:lumMod val="50000"/>
                  </a:srgbClr>
                </a:solidFill>
              </a:rPr>
              <a:t>in 1000 </a:t>
            </a:r>
            <a:r>
              <a:rPr lang="en-US" sz="2400" dirty="0" smtClean="0">
                <a:solidFill>
                  <a:srgbClr val="9BBB59">
                    <a:lumMod val="50000"/>
                  </a:srgbClr>
                </a:solidFill>
              </a:rPr>
              <a:t>or less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BBB59">
                    <a:lumMod val="50000"/>
                  </a:srgbClr>
                </a:solidFill>
              </a:rPr>
              <a:t>Zones aggregated (PUMA’s in state, larger out of state)</a:t>
            </a:r>
            <a:endParaRPr lang="en-US" sz="2400" dirty="0">
              <a:solidFill>
                <a:srgbClr val="9BBB59">
                  <a:lumMod val="50000"/>
                </a:srgb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 smtClean="0">
              <a:solidFill>
                <a:srgbClr val="9BBB59">
                  <a:lumMod val="50000"/>
                </a:srgb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6334817"/>
            <a:ext cx="144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9BBB59">
                    <a:lumMod val="50000"/>
                  </a:srgbClr>
                </a:solidFill>
              </a:rPr>
              <a:t>Quick Run Zones</a:t>
            </a:r>
            <a:endParaRPr lang="en-US" sz="1000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03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3125" y="77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Quick Run Model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44" y="662154"/>
            <a:ext cx="8486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No aggregation occurs at network level, rather quick run centroids are simply connected everywhere one of its child TAZ’s connects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78298"/>
            <a:ext cx="6486525" cy="47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65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3125" y="77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Quick Run Model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44" y="662154"/>
            <a:ext cx="84869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Application has 2 steps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Various SE/land use files are aggregated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Centroid connectors changed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Once data is processed, the full model is run on these datasets with a quick run toggle switched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2970478"/>
            <a:ext cx="5071182" cy="37779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463" y="3122878"/>
            <a:ext cx="32665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Thus QRM is a simpler application than FM but must operate on many more files and then results in data for a full run of the model</a:t>
            </a:r>
          </a:p>
        </p:txBody>
      </p:sp>
    </p:spTree>
    <p:extLst>
      <p:ext uri="{BB962C8B-B14F-4D97-AF65-F5344CB8AC3E}">
        <p14:creationId xmlns:p14="http://schemas.microsoft.com/office/powerpoint/2010/main" val="87536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358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Overview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877336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Motivation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Focus Model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Quick Run Model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Comparisons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72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3125" y="77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Quick Run Model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44" y="662154"/>
            <a:ext cx="84869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Results themselves are not suitable for analysis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Large zone size causes problems in distribution (high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intrazonal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trips) resulting in less network traffic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Thus need to be careful when calibrating model components related to congestion levels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658436"/>
              </p:ext>
            </p:extLst>
          </p:nvPr>
        </p:nvGraphicFramePr>
        <p:xfrm>
          <a:off x="152400" y="3581400"/>
          <a:ext cx="890861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Worksheet" r:id="rId4" imgW="4686184" imgH="962012" progId="Excel.Sheet.12">
                  <p:embed/>
                </p:oleObj>
              </mc:Choice>
              <mc:Fallback>
                <p:oleObj name="Worksheet" r:id="rId4" imgW="4686184" imgH="962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3581400"/>
                        <a:ext cx="8908610" cy="182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94017" y="5562600"/>
            <a:ext cx="8486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Some more detailed preliminary comparison results are contained </a:t>
            </a:r>
            <a:r>
              <a:rPr lang="en-US" sz="2400" b="1" u="sng" dirty="0">
                <a:solidFill>
                  <a:schemeClr val="accent3">
                    <a:lumMod val="50000"/>
                  </a:schemeClr>
                </a:solidFill>
              </a:rPr>
              <a:t>in spreadsheet </a:t>
            </a: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QuickRunValidation_t0.xlsx on your flash drive!</a:t>
            </a:r>
          </a:p>
        </p:txBody>
      </p:sp>
    </p:spTree>
    <p:extLst>
      <p:ext uri="{BB962C8B-B14F-4D97-AF65-F5344CB8AC3E}">
        <p14:creationId xmlns:p14="http://schemas.microsoft.com/office/powerpoint/2010/main" val="3312552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3125" y="77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Comparisons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44" y="662154"/>
            <a:ext cx="8944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You can find these maps on your flash drive to compare yourself!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" y="1219200"/>
            <a:ext cx="9144000" cy="55372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1800" y="1371600"/>
            <a:ext cx="144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Regular Model Run</a:t>
            </a:r>
          </a:p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2015 daily volume</a:t>
            </a: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10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" y="1371600"/>
            <a:ext cx="9144000" cy="53759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3125" y="77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Comparisons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44" y="662154"/>
            <a:ext cx="8944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You can find these maps on your flash drive to compare yourself!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37160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Raw Focus Model Run</a:t>
            </a:r>
          </a:p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2015 daily volume</a:t>
            </a: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66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" y="1295400"/>
            <a:ext cx="9144000" cy="54313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3125" y="77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Comparisons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44" y="662154"/>
            <a:ext cx="8944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You can find these maps on your flash drive to compare yourself!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37160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Refined Focus Model Run</a:t>
            </a:r>
          </a:p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2015 daily volume</a:t>
            </a: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61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" y="1361536"/>
            <a:ext cx="9144000" cy="53723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3125" y="77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Comparisons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44" y="662154"/>
            <a:ext cx="8944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You can find these maps on your flash drive to compare yourself!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37160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Quick Run Model Run</a:t>
            </a:r>
          </a:p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2000 daily volume</a:t>
            </a: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8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Motivation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14400"/>
            <a:ext cx="4800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Statewide models are big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Ohio has 5000+ zones (3600+ state)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Model takes about 14 hrs. on dedicated cluster (makes model difficult to update)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80162" y="0"/>
            <a:ext cx="3962400" cy="3466984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43649"/>
            <a:ext cx="5255079" cy="347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6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358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Motivation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075" y="1481601"/>
            <a:ext cx="35785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Spatial aggregation is still too great to get good volumes on arterial streets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72" y="1046714"/>
            <a:ext cx="4743427" cy="550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07003" y="4114800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Good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2667000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OK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2819400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Bleah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5105400"/>
            <a:ext cx="12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Black=Count</a:t>
            </a:r>
          </a:p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Blue=Model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92580" y="1295927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Ick!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1330960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Good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6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33" y="1295400"/>
            <a:ext cx="599431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Motivation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887" y="920621"/>
            <a:ext cx="29001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Fictitious congestion near centroids makes assignment convergence unstable (challenge 7 presentation will address)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62800" y="1676400"/>
            <a:ext cx="12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Red=VC&gt;1</a:t>
            </a:r>
          </a:p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Yellow=VC&gt;0.9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1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358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Motivation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074" y="1143000"/>
            <a:ext cx="906492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Need closer to 20,000 zones to have the correct balance to achieve reasonable loadings on arterial system (similar to MPO model TAZ density)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37" y="2184606"/>
            <a:ext cx="6437463" cy="450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95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358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Motivation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074" y="1143000"/>
            <a:ext cx="906492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Two Part Solution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Focus Model: provides finer spatial detail in a small area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Quick Run Model: less spatial detail to make model run quicker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3125" y="1524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Focus Model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74" y="920621"/>
            <a:ext cx="90649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The key to the focus model is data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ODOT maintains a master network for the statewide model containing far more detail than is used in a normal model run</a:t>
            </a: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44565" y="2551981"/>
            <a:ext cx="6249120" cy="42170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560607"/>
            <a:ext cx="197832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Focus Network</a:t>
            </a:r>
          </a:p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Blue centroids=focus</a:t>
            </a:r>
          </a:p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Red centroids=normal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337623" y="2734574"/>
            <a:ext cx="4503124" cy="3329796"/>
          </a:xfrm>
          <a:custGeom>
            <a:avLst/>
            <a:gdLst>
              <a:gd name="connsiteX0" fmla="*/ 17388 w 4503124"/>
              <a:gd name="connsiteY0" fmla="*/ 422694 h 3329796"/>
              <a:gd name="connsiteX1" fmla="*/ 17388 w 4503124"/>
              <a:gd name="connsiteY1" fmla="*/ 422694 h 3329796"/>
              <a:gd name="connsiteX2" fmla="*/ 135 w 4503124"/>
              <a:gd name="connsiteY2" fmla="*/ 552090 h 3329796"/>
              <a:gd name="connsiteX3" fmla="*/ 34641 w 4503124"/>
              <a:gd name="connsiteY3" fmla="*/ 2734573 h 3329796"/>
              <a:gd name="connsiteX4" fmla="*/ 1112943 w 4503124"/>
              <a:gd name="connsiteY4" fmla="*/ 2751826 h 3329796"/>
              <a:gd name="connsiteX5" fmla="*/ 1889320 w 4503124"/>
              <a:gd name="connsiteY5" fmla="*/ 2501660 h 3329796"/>
              <a:gd name="connsiteX6" fmla="*/ 1923826 w 4503124"/>
              <a:gd name="connsiteY6" fmla="*/ 3329796 h 3329796"/>
              <a:gd name="connsiteX7" fmla="*/ 2976249 w 4503124"/>
              <a:gd name="connsiteY7" fmla="*/ 3321169 h 3329796"/>
              <a:gd name="connsiteX8" fmla="*/ 3062513 w 4503124"/>
              <a:gd name="connsiteY8" fmla="*/ 3157268 h 3329796"/>
              <a:gd name="connsiteX9" fmla="*/ 3683615 w 4503124"/>
              <a:gd name="connsiteY9" fmla="*/ 3157268 h 3329796"/>
              <a:gd name="connsiteX10" fmla="*/ 3588724 w 4503124"/>
              <a:gd name="connsiteY10" fmla="*/ 1811547 h 3329796"/>
              <a:gd name="connsiteX11" fmla="*/ 4503124 w 4503124"/>
              <a:gd name="connsiteY11" fmla="*/ 1777041 h 3329796"/>
              <a:gd name="connsiteX12" fmla="*/ 4459992 w 4503124"/>
              <a:gd name="connsiteY12" fmla="*/ 1682151 h 3329796"/>
              <a:gd name="connsiteX13" fmla="*/ 4442739 w 4503124"/>
              <a:gd name="connsiteY13" fmla="*/ 1639018 h 3329796"/>
              <a:gd name="connsiteX14" fmla="*/ 4425486 w 4503124"/>
              <a:gd name="connsiteY14" fmla="*/ 0 h 3329796"/>
              <a:gd name="connsiteX15" fmla="*/ 2381026 w 4503124"/>
              <a:gd name="connsiteY15" fmla="*/ 34505 h 3329796"/>
              <a:gd name="connsiteX16" fmla="*/ 2381026 w 4503124"/>
              <a:gd name="connsiteY16" fmla="*/ 405441 h 3329796"/>
              <a:gd name="connsiteX17" fmla="*/ 17388 w 4503124"/>
              <a:gd name="connsiteY17" fmla="*/ 422694 h 332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03124" h="3329796">
                <a:moveTo>
                  <a:pt x="17388" y="422694"/>
                </a:moveTo>
                <a:lnTo>
                  <a:pt x="17388" y="422694"/>
                </a:lnTo>
                <a:cubicBezTo>
                  <a:pt x="-2685" y="523056"/>
                  <a:pt x="135" y="479634"/>
                  <a:pt x="135" y="552090"/>
                </a:cubicBezTo>
                <a:lnTo>
                  <a:pt x="34641" y="2734573"/>
                </a:lnTo>
                <a:lnTo>
                  <a:pt x="1112943" y="2751826"/>
                </a:lnTo>
                <a:lnTo>
                  <a:pt x="1889320" y="2501660"/>
                </a:lnTo>
                <a:lnTo>
                  <a:pt x="1923826" y="3329796"/>
                </a:lnTo>
                <a:lnTo>
                  <a:pt x="2976249" y="3321169"/>
                </a:lnTo>
                <a:lnTo>
                  <a:pt x="3062513" y="3157268"/>
                </a:lnTo>
                <a:lnTo>
                  <a:pt x="3683615" y="3157268"/>
                </a:lnTo>
                <a:lnTo>
                  <a:pt x="3588724" y="1811547"/>
                </a:lnTo>
                <a:lnTo>
                  <a:pt x="4503124" y="1777041"/>
                </a:lnTo>
                <a:cubicBezTo>
                  <a:pt x="4488747" y="1745411"/>
                  <a:pt x="4473918" y="1713982"/>
                  <a:pt x="4459992" y="1682151"/>
                </a:cubicBezTo>
                <a:cubicBezTo>
                  <a:pt x="4453785" y="1667964"/>
                  <a:pt x="4442739" y="1639018"/>
                  <a:pt x="4442739" y="1639018"/>
                </a:cubicBezTo>
                <a:lnTo>
                  <a:pt x="4425486" y="0"/>
                </a:lnTo>
                <a:lnTo>
                  <a:pt x="2381026" y="34505"/>
                </a:lnTo>
                <a:lnTo>
                  <a:pt x="2381026" y="405441"/>
                </a:lnTo>
                <a:lnTo>
                  <a:pt x="17388" y="422694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467819" y="2769079"/>
            <a:ext cx="3286664" cy="2743200"/>
          </a:xfrm>
          <a:custGeom>
            <a:avLst/>
            <a:gdLst>
              <a:gd name="connsiteX0" fmla="*/ 0 w 3286664"/>
              <a:gd name="connsiteY0" fmla="*/ 474453 h 2743200"/>
              <a:gd name="connsiteX1" fmla="*/ 0 w 3286664"/>
              <a:gd name="connsiteY1" fmla="*/ 474453 h 2743200"/>
              <a:gd name="connsiteX2" fmla="*/ 0 w 3286664"/>
              <a:gd name="connsiteY2" fmla="*/ 560717 h 2743200"/>
              <a:gd name="connsiteX3" fmla="*/ 69011 w 3286664"/>
              <a:gd name="connsiteY3" fmla="*/ 2303253 h 2743200"/>
              <a:gd name="connsiteX4" fmla="*/ 224287 w 3286664"/>
              <a:gd name="connsiteY4" fmla="*/ 2294627 h 2743200"/>
              <a:gd name="connsiteX5" fmla="*/ 1604513 w 3286664"/>
              <a:gd name="connsiteY5" fmla="*/ 2242868 h 2743200"/>
              <a:gd name="connsiteX6" fmla="*/ 1621766 w 3286664"/>
              <a:gd name="connsiteY6" fmla="*/ 2743200 h 2743200"/>
              <a:gd name="connsiteX7" fmla="*/ 2208362 w 3286664"/>
              <a:gd name="connsiteY7" fmla="*/ 2734574 h 2743200"/>
              <a:gd name="connsiteX8" fmla="*/ 2441275 w 3286664"/>
              <a:gd name="connsiteY8" fmla="*/ 2398144 h 2743200"/>
              <a:gd name="connsiteX9" fmla="*/ 2415396 w 3286664"/>
              <a:gd name="connsiteY9" fmla="*/ 1708030 h 2743200"/>
              <a:gd name="connsiteX10" fmla="*/ 3286664 w 3286664"/>
              <a:gd name="connsiteY10" fmla="*/ 1699404 h 2743200"/>
              <a:gd name="connsiteX11" fmla="*/ 3260785 w 3286664"/>
              <a:gd name="connsiteY11" fmla="*/ 0 h 2743200"/>
              <a:gd name="connsiteX12" fmla="*/ 1319841 w 3286664"/>
              <a:gd name="connsiteY12" fmla="*/ 51759 h 2743200"/>
              <a:gd name="connsiteX13" fmla="*/ 1311215 w 3286664"/>
              <a:gd name="connsiteY13" fmla="*/ 457200 h 2743200"/>
              <a:gd name="connsiteX14" fmla="*/ 0 w 3286664"/>
              <a:gd name="connsiteY14" fmla="*/ 474453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86664" h="2743200">
                <a:moveTo>
                  <a:pt x="0" y="474453"/>
                </a:moveTo>
                <a:lnTo>
                  <a:pt x="0" y="474453"/>
                </a:lnTo>
                <a:lnTo>
                  <a:pt x="0" y="560717"/>
                </a:lnTo>
                <a:lnTo>
                  <a:pt x="69011" y="2303253"/>
                </a:lnTo>
                <a:cubicBezTo>
                  <a:pt x="183948" y="2292805"/>
                  <a:pt x="132141" y="2294627"/>
                  <a:pt x="224287" y="2294627"/>
                </a:cubicBezTo>
                <a:lnTo>
                  <a:pt x="1604513" y="2242868"/>
                </a:lnTo>
                <a:lnTo>
                  <a:pt x="1621766" y="2743200"/>
                </a:lnTo>
                <a:lnTo>
                  <a:pt x="2208362" y="2734574"/>
                </a:lnTo>
                <a:lnTo>
                  <a:pt x="2441275" y="2398144"/>
                </a:lnTo>
                <a:lnTo>
                  <a:pt x="2415396" y="1708030"/>
                </a:lnTo>
                <a:lnTo>
                  <a:pt x="3286664" y="1699404"/>
                </a:lnTo>
                <a:lnTo>
                  <a:pt x="3260785" y="0"/>
                </a:lnTo>
                <a:lnTo>
                  <a:pt x="1319841" y="51759"/>
                </a:lnTo>
                <a:lnTo>
                  <a:pt x="1311215" y="457200"/>
                </a:lnTo>
                <a:lnTo>
                  <a:pt x="0" y="47445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10201" y="2790644"/>
            <a:ext cx="914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Focus Area</a:t>
            </a: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5029200"/>
            <a:ext cx="914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Buffer Area</a:t>
            </a: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9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358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Focus Model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387" y="838200"/>
            <a:ext cx="906492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Also maintain a set of 14000 more refined zones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447800"/>
            <a:ext cx="7010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16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939</Words>
  <Application>Microsoft Office PowerPoint</Application>
  <PresentationFormat>On-screen Show (4:3)</PresentationFormat>
  <Paragraphs>166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1_Office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Giaimo</dc:creator>
  <cp:lastModifiedBy>Greg Giaimo</cp:lastModifiedBy>
  <cp:revision>107</cp:revision>
  <dcterms:created xsi:type="dcterms:W3CDTF">2006-08-16T00:00:00Z</dcterms:created>
  <dcterms:modified xsi:type="dcterms:W3CDTF">2013-05-03T13:20:48Z</dcterms:modified>
</cp:coreProperties>
</file>