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0" r:id="rId3"/>
    <p:sldId id="261" r:id="rId4"/>
    <p:sldId id="258" r:id="rId5"/>
    <p:sldId id="265" r:id="rId6"/>
    <p:sldId id="271" r:id="rId7"/>
    <p:sldId id="263" r:id="rId8"/>
    <p:sldId id="268" r:id="rId9"/>
    <p:sldId id="270" r:id="rId10"/>
    <p:sldId id="273" r:id="rId11"/>
    <p:sldId id="266"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10" autoAdjust="0"/>
  </p:normalViewPr>
  <p:slideViewPr>
    <p:cSldViewPr>
      <p:cViewPr varScale="1">
        <p:scale>
          <a:sx n="69" d="100"/>
          <a:sy n="69" d="100"/>
        </p:scale>
        <p:origin x="-50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D130DA-2F1F-4408-8437-F522A908E181}" type="datetimeFigureOut">
              <a:rPr lang="en-US" smtClean="0"/>
              <a:t>5/8/2013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6F410-2639-490A-B515-C3D73FD9E0B8}" type="slidenum">
              <a:rPr lang="en-US" smtClean="0"/>
              <a:t>‹#›</a:t>
            </a:fld>
            <a:endParaRPr lang="en-US"/>
          </a:p>
        </p:txBody>
      </p:sp>
    </p:spTree>
    <p:extLst>
      <p:ext uri="{BB962C8B-B14F-4D97-AF65-F5344CB8AC3E}">
        <p14:creationId xmlns:p14="http://schemas.microsoft.com/office/powerpoint/2010/main" val="3868876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sz="1200" b="0" kern="1200" dirty="0" smtClean="0">
                <a:solidFill>
                  <a:schemeClr val="tx1"/>
                </a:solidFill>
                <a:effectLst/>
                <a:latin typeface="+mn-lt"/>
                <a:ea typeface="+mn-ea"/>
                <a:cs typeface="+mn-cs"/>
              </a:rPr>
              <a:t>AirSage anonymously collects and analyzes wireless signaling data – processing more than 15 billion phone locations every day – and turns it into meaningful and actionable information, conveniently time- and date-stamped.</a:t>
            </a:r>
          </a:p>
          <a:p>
            <a:pPr marL="0" indent="0">
              <a:buFont typeface="Arial" pitchFamily="34" charset="0"/>
              <a:buNone/>
            </a:pP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b="0" kern="1200" dirty="0" smtClean="0">
                <a:solidFill>
                  <a:schemeClr val="tx1"/>
                </a:solidFill>
                <a:effectLst/>
                <a:latin typeface="+mn-lt"/>
                <a:ea typeface="+mn-ea"/>
                <a:cs typeface="+mn-cs"/>
              </a:rPr>
              <a:t>Our Population Analytics Data Products that provide powerful information and insights about how and when people travel, where people are, and how often they go there. </a:t>
            </a:r>
          </a:p>
          <a:p>
            <a:pPr marL="0" indent="0">
              <a:buFont typeface="Arial" pitchFamily="34" charset="0"/>
              <a:buNone/>
            </a:pPr>
            <a:endParaRPr lang="en-US" sz="1200" dirty="0" smtClean="0"/>
          </a:p>
        </p:txBody>
      </p:sp>
      <p:sp>
        <p:nvSpPr>
          <p:cNvPr id="4" name="Slide Number Placeholder 3"/>
          <p:cNvSpPr>
            <a:spLocks noGrp="1"/>
          </p:cNvSpPr>
          <p:nvPr>
            <p:ph type="sldNum" sz="quarter" idx="10"/>
          </p:nvPr>
        </p:nvSpPr>
        <p:spPr/>
        <p:txBody>
          <a:bodyPr/>
          <a:lstStyle/>
          <a:p>
            <a:fld id="{43CBA9DE-26B3-4859-9BE0-649A4B8DCED7}" type="slidenum">
              <a:rPr lang="en-US" smtClean="0"/>
              <a:t>2</a:t>
            </a:fld>
            <a:endParaRPr lang="en-US" dirty="0"/>
          </a:p>
        </p:txBody>
      </p:sp>
    </p:spTree>
    <p:extLst>
      <p:ext uri="{BB962C8B-B14F-4D97-AF65-F5344CB8AC3E}">
        <p14:creationId xmlns:p14="http://schemas.microsoft.com/office/powerpoint/2010/main" val="1423504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this project in Lexington, Kentucky, the client needed to understand not only urban travel – they wanted data that included trips from and to satellite communities in the surrounding metro area. With this broader Trip Matrix we can see travel passing through external to internal areas as well as return trips from internal to external. </a:t>
            </a:r>
          </a:p>
          <a:p>
            <a:endParaRPr lang="en-US" baseline="0" dirty="0" smtClean="0"/>
          </a:p>
          <a:p>
            <a:r>
              <a:rPr lang="en-US" baseline="0" dirty="0" smtClean="0"/>
              <a:t>A vehicle intercept study could be used to solve the data need but there are inherent challenges with this method. While it can be inexpensive by comparison to use interns to record license plates on the side of the road, capturing the data this way only yields a very small sample (which could be biased based on where the survey takes place). We had a call recently from an MPO who does just that… he takes license plates at external areas and then maps the data to vehicle registration information. This is OK because clearly he can get the home location from this process but it’s impossible for him to know where the trip originated and where the driver went after they past that external point. Vehicle intercept surveys can yield good information but in both cases AirSage can provide a more comprehensive solution.</a:t>
            </a:r>
          </a:p>
        </p:txBody>
      </p:sp>
      <p:sp>
        <p:nvSpPr>
          <p:cNvPr id="4" name="Slide Number Placeholder 3"/>
          <p:cNvSpPr>
            <a:spLocks noGrp="1"/>
          </p:cNvSpPr>
          <p:nvPr>
            <p:ph type="sldNum" sz="quarter" idx="10"/>
          </p:nvPr>
        </p:nvSpPr>
        <p:spPr/>
        <p:txBody>
          <a:bodyPr/>
          <a:lstStyle/>
          <a:p>
            <a:fld id="{060553C7-85BE-4426-8D5C-B38E5DC4357B}" type="slidenum">
              <a:rPr lang="en-US" smtClean="0"/>
              <a:t>6</a:t>
            </a:fld>
            <a:endParaRPr lang="en-US"/>
          </a:p>
        </p:txBody>
      </p:sp>
    </p:spTree>
    <p:extLst>
      <p:ext uri="{BB962C8B-B14F-4D97-AF65-F5344CB8AC3E}">
        <p14:creationId xmlns:p14="http://schemas.microsoft.com/office/powerpoint/2010/main" val="16253609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5326"/>
            <a:ext cx="7772400" cy="1085124"/>
          </a:xfrm>
          <a:solidFill>
            <a:srgbClr val="B50217"/>
          </a:solidFill>
        </p:spPr>
        <p:txBody>
          <a:bodyPr>
            <a:noAutofit/>
          </a:bodyPr>
          <a:lstStyle>
            <a:lvl1pPr algn="r">
              <a:defRPr sz="4400" b="0" i="0">
                <a:solidFill>
                  <a:schemeClr val="bg1"/>
                </a:solidFill>
                <a:latin typeface="Myriad Pro "/>
                <a:cs typeface="Myriad Pro "/>
              </a:defRPr>
            </a:lvl1pPr>
          </a:lstStyle>
          <a:p>
            <a:r>
              <a:rPr lang="en-US" smtClean="0"/>
              <a:t>Click to edit Master title style</a:t>
            </a:r>
            <a:endParaRPr lang="en-US" dirty="0"/>
          </a:p>
        </p:txBody>
      </p:sp>
      <p:sp>
        <p:nvSpPr>
          <p:cNvPr id="3" name="Subtitle 2"/>
          <p:cNvSpPr>
            <a:spLocks noGrp="1"/>
          </p:cNvSpPr>
          <p:nvPr>
            <p:ph type="subTitle" idx="1"/>
          </p:nvPr>
        </p:nvSpPr>
        <p:spPr>
          <a:xfrm>
            <a:off x="3299622" y="3652046"/>
            <a:ext cx="5158577" cy="1216729"/>
          </a:xfrm>
          <a:solidFill>
            <a:srgbClr val="282828"/>
          </a:solidFill>
        </p:spPr>
        <p:txBody>
          <a:bodyPr anchor="ctr">
            <a:normAutofit/>
          </a:bodyPr>
          <a:lstStyle>
            <a:lvl1pPr marL="0" indent="0" algn="r">
              <a:buNone/>
              <a:defRPr sz="2400" b="0" i="0">
                <a:solidFill>
                  <a:schemeClr val="bg1">
                    <a:lumMod val="65000"/>
                  </a:schemeClr>
                </a:solidFill>
                <a:latin typeface="Myriad Pro "/>
                <a:cs typeface="Myriad Pro "/>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4350937" y="6356350"/>
            <a:ext cx="437103" cy="365125"/>
          </a:xfrm>
          <a:prstGeom prst="rect">
            <a:avLst/>
          </a:prstGeom>
        </p:spPr>
        <p:txBody>
          <a:bodyPr/>
          <a:lstStyle>
            <a:lvl1pPr>
              <a:defRPr>
                <a:solidFill>
                  <a:srgbClr val="B50217"/>
                </a:solidFill>
              </a:defRPr>
            </a:lvl1pPr>
          </a:lstStyle>
          <a:p>
            <a:fld id="{7391D633-8082-4D48-8DB3-3CE34FC97309}" type="slidenum">
              <a:rPr lang="en-US" smtClean="0"/>
              <a:t>‹#›</a:t>
            </a:fld>
            <a:endParaRPr lang="en-US"/>
          </a:p>
        </p:txBody>
      </p:sp>
      <p:pic>
        <p:nvPicPr>
          <p:cNvPr id="8"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t="28193" r="26108" b="40317"/>
          <a:stretch/>
        </p:blipFill>
        <p:spPr>
          <a:xfrm>
            <a:off x="5392032" y="1670621"/>
            <a:ext cx="3190678" cy="745088"/>
          </a:xfrm>
          <a:prstGeom prst="rect">
            <a:avLst/>
          </a:prstGeom>
        </p:spPr>
      </p:pic>
    </p:spTree>
    <p:extLst>
      <p:ext uri="{BB962C8B-B14F-4D97-AF65-F5344CB8AC3E}">
        <p14:creationId xmlns:p14="http://schemas.microsoft.com/office/powerpoint/2010/main" val="416115585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Myriad Pro "/>
              </a:defRPr>
            </a:lvl1pPr>
            <a:lvl2pPr>
              <a:defRPr>
                <a:latin typeface="Myriad Pro "/>
              </a:defRPr>
            </a:lvl2pPr>
            <a:lvl3pPr>
              <a:defRPr>
                <a:latin typeface="Myriad Pro "/>
              </a:defRPr>
            </a:lvl3pPr>
            <a:lvl4pPr>
              <a:defRPr>
                <a:latin typeface="Myriad Pro "/>
              </a:defRPr>
            </a:lvl4pPr>
            <a:lvl5pPr>
              <a:defRPr>
                <a:latin typeface="Myriad Pro "/>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4350937" y="6356350"/>
            <a:ext cx="437103" cy="365125"/>
          </a:xfrm>
          <a:prstGeom prst="rect">
            <a:avLst/>
          </a:prstGeom>
        </p:spPr>
        <p:txBody>
          <a:bodyPr/>
          <a:lstStyle/>
          <a:p>
            <a:fld id="{7391D633-8082-4D48-8DB3-3CE34FC97309}" type="slidenum">
              <a:rPr lang="en-US" smtClean="0"/>
              <a:t>‹#›</a:t>
            </a:fld>
            <a:endParaRPr lang="en-US"/>
          </a:p>
        </p:txBody>
      </p:sp>
      <p:grpSp>
        <p:nvGrpSpPr>
          <p:cNvPr id="7" name="Group 6"/>
          <p:cNvGrpSpPr/>
          <p:nvPr/>
        </p:nvGrpSpPr>
        <p:grpSpPr>
          <a:xfrm>
            <a:off x="457200" y="1435608"/>
            <a:ext cx="8229600" cy="27432"/>
            <a:chOff x="457200" y="1435608"/>
            <a:chExt cx="8229600" cy="27432"/>
          </a:xfrm>
        </p:grpSpPr>
        <p:cxnSp>
          <p:nvCxnSpPr>
            <p:cNvPr id="8" name="Straight Connector 7"/>
            <p:cNvCxnSpPr/>
            <p:nvPr userDrawn="1"/>
          </p:nvCxnSpPr>
          <p:spPr>
            <a:xfrm>
              <a:off x="457200" y="144780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9" name="Straight Connector 8"/>
            <p:cNvCxnSpPr/>
            <p:nvPr userDrawn="1"/>
          </p:nvCxnSpPr>
          <p:spPr>
            <a:xfrm>
              <a:off x="457200" y="146304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10" name="Straight Connector 9"/>
            <p:cNvCxnSpPr/>
            <p:nvPr userDrawn="1"/>
          </p:nvCxnSpPr>
          <p:spPr>
            <a:xfrm>
              <a:off x="457200" y="1435608"/>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grpSp>
      <p:pic>
        <p:nvPicPr>
          <p:cNvPr id="15"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6871" t="29036" r="27858" b="41114"/>
          <a:stretch/>
        </p:blipFill>
        <p:spPr>
          <a:xfrm>
            <a:off x="6795173" y="6295604"/>
            <a:ext cx="1959187" cy="490959"/>
          </a:xfrm>
          <a:prstGeom prst="rect">
            <a:avLst/>
          </a:prstGeom>
        </p:spPr>
      </p:pic>
      <p:sp>
        <p:nvSpPr>
          <p:cNvPr id="18" name="Rectangle 17"/>
          <p:cNvSpPr/>
          <p:nvPr/>
        </p:nvSpPr>
        <p:spPr>
          <a:xfrm>
            <a:off x="457200" y="6786563"/>
            <a:ext cx="8229600" cy="71437"/>
          </a:xfrm>
          <a:prstGeom prst="rect">
            <a:avLst/>
          </a:prstGeom>
          <a:solidFill>
            <a:srgbClr val="B5021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0" y="274638"/>
            <a:ext cx="457200" cy="1143000"/>
          </a:xfrm>
          <a:prstGeom prst="rect">
            <a:avLst/>
          </a:prstGeom>
          <a:solidFill>
            <a:srgbClr val="B502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3019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Myriad Pro "/>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Myriad Pro "/>
              </a:defRPr>
            </a:lvl1pPr>
            <a:lvl2pPr>
              <a:defRPr>
                <a:latin typeface="Myriad Pro "/>
              </a:defRPr>
            </a:lvl2pPr>
            <a:lvl3pPr>
              <a:defRPr>
                <a:latin typeface="Myriad Pro "/>
              </a:defRPr>
            </a:lvl3pPr>
            <a:lvl4pPr>
              <a:defRPr>
                <a:latin typeface="Myriad Pro "/>
              </a:defRPr>
            </a:lvl4pPr>
            <a:lvl5pPr>
              <a:defRPr>
                <a:latin typeface="Myriad Pro "/>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4350937" y="6356350"/>
            <a:ext cx="437103" cy="365125"/>
          </a:xfrm>
          <a:prstGeom prst="rect">
            <a:avLst/>
          </a:prstGeom>
        </p:spPr>
        <p:txBody>
          <a:bodyPr/>
          <a:lstStyle/>
          <a:p>
            <a:fld id="{7391D633-8082-4D48-8DB3-3CE34FC97309}" type="slidenum">
              <a:rPr lang="en-US" smtClean="0"/>
              <a:t>‹#›</a:t>
            </a:fld>
            <a:endParaRPr lang="en-US"/>
          </a:p>
        </p:txBody>
      </p:sp>
      <p:grpSp>
        <p:nvGrpSpPr>
          <p:cNvPr id="7" name="Group 6"/>
          <p:cNvGrpSpPr/>
          <p:nvPr/>
        </p:nvGrpSpPr>
        <p:grpSpPr>
          <a:xfrm rot="5400000">
            <a:off x="3653022" y="3177540"/>
            <a:ext cx="5851525" cy="45719"/>
            <a:chOff x="457200" y="1435608"/>
            <a:chExt cx="8229600" cy="27432"/>
          </a:xfrm>
        </p:grpSpPr>
        <p:cxnSp>
          <p:nvCxnSpPr>
            <p:cNvPr id="8" name="Straight Connector 7"/>
            <p:cNvCxnSpPr/>
            <p:nvPr userDrawn="1"/>
          </p:nvCxnSpPr>
          <p:spPr>
            <a:xfrm>
              <a:off x="457200" y="144780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9" name="Straight Connector 8"/>
            <p:cNvCxnSpPr/>
            <p:nvPr userDrawn="1"/>
          </p:nvCxnSpPr>
          <p:spPr>
            <a:xfrm>
              <a:off x="457200" y="146304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10" name="Straight Connector 9"/>
            <p:cNvCxnSpPr/>
            <p:nvPr userDrawn="1"/>
          </p:nvCxnSpPr>
          <p:spPr>
            <a:xfrm>
              <a:off x="457200" y="1435608"/>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grpSp>
      <p:sp>
        <p:nvSpPr>
          <p:cNvPr id="16" name="Rectangle 15"/>
          <p:cNvSpPr/>
          <p:nvPr/>
        </p:nvSpPr>
        <p:spPr>
          <a:xfrm>
            <a:off x="6629400" y="-1"/>
            <a:ext cx="2057400" cy="274637"/>
          </a:xfrm>
          <a:prstGeom prst="rect">
            <a:avLst/>
          </a:prstGeom>
          <a:solidFill>
            <a:srgbClr val="B502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6871" t="29036" r="27858" b="41114"/>
          <a:stretch/>
        </p:blipFill>
        <p:spPr>
          <a:xfrm>
            <a:off x="6795173" y="6295604"/>
            <a:ext cx="1959187" cy="490959"/>
          </a:xfrm>
          <a:prstGeom prst="rect">
            <a:avLst/>
          </a:prstGeom>
        </p:spPr>
      </p:pic>
      <p:sp>
        <p:nvSpPr>
          <p:cNvPr id="18" name="Rectangle 17"/>
          <p:cNvSpPr/>
          <p:nvPr/>
        </p:nvSpPr>
        <p:spPr>
          <a:xfrm>
            <a:off x="457200" y="6786563"/>
            <a:ext cx="8229600" cy="71437"/>
          </a:xfrm>
          <a:prstGeom prst="rect">
            <a:avLst/>
          </a:prstGeom>
          <a:solidFill>
            <a:srgbClr val="B5021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7406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229601" cy="1143000"/>
          </a:xfrm>
          <a:solidFill>
            <a:srgbClr val="282828"/>
          </a:solidFill>
        </p:spPr>
        <p:txBody>
          <a:bodyPr/>
          <a:lstStyle>
            <a:lvl1pPr>
              <a:defRPr b="0" i="0">
                <a:solidFill>
                  <a:schemeClr val="bg1"/>
                </a:solidFill>
                <a:latin typeface="Myriad Pro "/>
                <a:cs typeface="Myriad Pro "/>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latin typeface="Myriad Pro "/>
              </a:defRPr>
            </a:lvl1pPr>
            <a:lvl2pPr>
              <a:defRPr>
                <a:latin typeface="Myriad Pro "/>
              </a:defRPr>
            </a:lvl2pPr>
            <a:lvl3pPr>
              <a:defRPr>
                <a:latin typeface="Myriad Pro "/>
              </a:defRPr>
            </a:lvl3pPr>
            <a:lvl4pPr>
              <a:defRPr>
                <a:latin typeface="Myriad Pro "/>
              </a:defRPr>
            </a:lvl4pPr>
            <a:lvl5pPr>
              <a:defRPr>
                <a:latin typeface="Myriad Pro "/>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4350937" y="6356350"/>
            <a:ext cx="437103" cy="365125"/>
          </a:xfrm>
          <a:prstGeom prst="rect">
            <a:avLst/>
          </a:prstGeom>
        </p:spPr>
        <p:txBody>
          <a:bodyPr/>
          <a:lstStyle/>
          <a:p>
            <a:fld id="{7391D633-8082-4D48-8DB3-3CE34FC97309}" type="slidenum">
              <a:rPr lang="en-US" smtClean="0"/>
              <a:t>‹#›</a:t>
            </a:fld>
            <a:endParaRPr lang="en-US"/>
          </a:p>
        </p:txBody>
      </p:sp>
      <p:grpSp>
        <p:nvGrpSpPr>
          <p:cNvPr id="11" name="Group 10"/>
          <p:cNvGrpSpPr/>
          <p:nvPr/>
        </p:nvGrpSpPr>
        <p:grpSpPr>
          <a:xfrm>
            <a:off x="457200" y="1435608"/>
            <a:ext cx="8229600" cy="27432"/>
            <a:chOff x="457200" y="1435608"/>
            <a:chExt cx="8229600" cy="27432"/>
          </a:xfrm>
        </p:grpSpPr>
        <p:cxnSp>
          <p:nvCxnSpPr>
            <p:cNvPr id="12" name="Straight Connector 11"/>
            <p:cNvCxnSpPr/>
            <p:nvPr userDrawn="1"/>
          </p:nvCxnSpPr>
          <p:spPr>
            <a:xfrm>
              <a:off x="457200" y="144780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13" name="Straight Connector 12"/>
            <p:cNvCxnSpPr/>
            <p:nvPr userDrawn="1"/>
          </p:nvCxnSpPr>
          <p:spPr>
            <a:xfrm>
              <a:off x="457200" y="146304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14" name="Straight Connector 13"/>
            <p:cNvCxnSpPr/>
            <p:nvPr userDrawn="1"/>
          </p:nvCxnSpPr>
          <p:spPr>
            <a:xfrm>
              <a:off x="457200" y="1435608"/>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grpSp>
      <p:sp>
        <p:nvSpPr>
          <p:cNvPr id="17" name="Rectangle 16"/>
          <p:cNvSpPr/>
          <p:nvPr/>
        </p:nvSpPr>
        <p:spPr>
          <a:xfrm>
            <a:off x="457200" y="6786563"/>
            <a:ext cx="8229600" cy="71437"/>
          </a:xfrm>
          <a:prstGeom prst="rect">
            <a:avLst/>
          </a:prstGeom>
          <a:solidFill>
            <a:srgbClr val="B5021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6871" t="29036" r="27858" b="41114"/>
          <a:stretch/>
        </p:blipFill>
        <p:spPr>
          <a:xfrm>
            <a:off x="6795173" y="6295604"/>
            <a:ext cx="1959187" cy="490959"/>
          </a:xfrm>
          <a:prstGeom prst="rect">
            <a:avLst/>
          </a:prstGeom>
        </p:spPr>
      </p:pic>
      <p:sp>
        <p:nvSpPr>
          <p:cNvPr id="18" name="Rectangle 17"/>
          <p:cNvSpPr/>
          <p:nvPr/>
        </p:nvSpPr>
        <p:spPr>
          <a:xfrm>
            <a:off x="0" y="274638"/>
            <a:ext cx="457200" cy="1143000"/>
          </a:xfrm>
          <a:prstGeom prst="rect">
            <a:avLst/>
          </a:prstGeom>
          <a:solidFill>
            <a:srgbClr val="B502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58733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Myriad Pro "/>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Myriad Pro "/>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4350937" y="6356350"/>
            <a:ext cx="437103" cy="365125"/>
          </a:xfrm>
          <a:prstGeom prst="rect">
            <a:avLst/>
          </a:prstGeom>
        </p:spPr>
        <p:txBody>
          <a:bodyPr/>
          <a:lstStyle/>
          <a:p>
            <a:fld id="{7391D633-8082-4D48-8DB3-3CE34FC97309}" type="slidenum">
              <a:rPr lang="en-US" smtClean="0"/>
              <a:t>‹#›</a:t>
            </a:fld>
            <a:endParaRPr lang="en-US"/>
          </a:p>
        </p:txBody>
      </p:sp>
      <p:grpSp>
        <p:nvGrpSpPr>
          <p:cNvPr id="11" name="Group 10"/>
          <p:cNvGrpSpPr/>
          <p:nvPr/>
        </p:nvGrpSpPr>
        <p:grpSpPr>
          <a:xfrm>
            <a:off x="457200" y="4379468"/>
            <a:ext cx="8229600" cy="27432"/>
            <a:chOff x="457200" y="1435608"/>
            <a:chExt cx="8229600" cy="27432"/>
          </a:xfrm>
        </p:grpSpPr>
        <p:cxnSp>
          <p:nvCxnSpPr>
            <p:cNvPr id="12" name="Straight Connector 11"/>
            <p:cNvCxnSpPr/>
            <p:nvPr userDrawn="1"/>
          </p:nvCxnSpPr>
          <p:spPr>
            <a:xfrm>
              <a:off x="457200" y="144780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13" name="Straight Connector 12"/>
            <p:cNvCxnSpPr/>
            <p:nvPr userDrawn="1"/>
          </p:nvCxnSpPr>
          <p:spPr>
            <a:xfrm>
              <a:off x="457200" y="146304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14" name="Straight Connector 13"/>
            <p:cNvCxnSpPr/>
            <p:nvPr userDrawn="1"/>
          </p:nvCxnSpPr>
          <p:spPr>
            <a:xfrm>
              <a:off x="457200" y="1435608"/>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grpSp>
      <p:pic>
        <p:nvPicPr>
          <p:cNvPr id="16"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6871" t="29036" r="27858" b="41114"/>
          <a:stretch/>
        </p:blipFill>
        <p:spPr>
          <a:xfrm>
            <a:off x="6795173" y="6295604"/>
            <a:ext cx="1959187" cy="490959"/>
          </a:xfrm>
          <a:prstGeom prst="rect">
            <a:avLst/>
          </a:prstGeom>
        </p:spPr>
      </p:pic>
      <p:sp>
        <p:nvSpPr>
          <p:cNvPr id="18" name="Rectangle 17"/>
          <p:cNvSpPr/>
          <p:nvPr/>
        </p:nvSpPr>
        <p:spPr>
          <a:xfrm>
            <a:off x="457200" y="6786563"/>
            <a:ext cx="8229600" cy="71437"/>
          </a:xfrm>
          <a:prstGeom prst="rect">
            <a:avLst/>
          </a:prstGeom>
          <a:solidFill>
            <a:srgbClr val="B5021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30583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Myriad Pro "/>
              </a:defRPr>
            </a:lvl1pPr>
            <a:lvl2pPr>
              <a:defRPr sz="2400">
                <a:latin typeface="Myriad Pro "/>
              </a:defRPr>
            </a:lvl2pPr>
            <a:lvl3pPr>
              <a:defRPr sz="2000">
                <a:latin typeface="Myriad Pro "/>
              </a:defRPr>
            </a:lvl3pPr>
            <a:lvl4pPr>
              <a:defRPr sz="1800">
                <a:latin typeface="Myriad Pro "/>
              </a:defRPr>
            </a:lvl4pPr>
            <a:lvl5pPr>
              <a:defRPr sz="1800">
                <a:latin typeface="Myriad Pro "/>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Myriad Pro "/>
              </a:defRPr>
            </a:lvl1pPr>
            <a:lvl2pPr>
              <a:defRPr sz="2400">
                <a:latin typeface="Myriad Pro "/>
              </a:defRPr>
            </a:lvl2pPr>
            <a:lvl3pPr>
              <a:defRPr sz="2000">
                <a:latin typeface="Myriad Pro "/>
              </a:defRPr>
            </a:lvl3pPr>
            <a:lvl4pPr>
              <a:defRPr sz="1800">
                <a:latin typeface="Myriad Pro "/>
              </a:defRPr>
            </a:lvl4pPr>
            <a:lvl5pPr>
              <a:defRPr sz="1800">
                <a:latin typeface="Myriad Pro "/>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a:xfrm>
            <a:off x="4350937" y="6356350"/>
            <a:ext cx="437103" cy="365125"/>
          </a:xfrm>
          <a:prstGeom prst="rect">
            <a:avLst/>
          </a:prstGeom>
        </p:spPr>
        <p:txBody>
          <a:bodyPr/>
          <a:lstStyle/>
          <a:p>
            <a:fld id="{7391D633-8082-4D48-8DB3-3CE34FC97309}" type="slidenum">
              <a:rPr lang="en-US" smtClean="0"/>
              <a:t>‹#›</a:t>
            </a:fld>
            <a:endParaRPr lang="en-US"/>
          </a:p>
        </p:txBody>
      </p:sp>
      <p:grpSp>
        <p:nvGrpSpPr>
          <p:cNvPr id="8" name="Group 7"/>
          <p:cNvGrpSpPr/>
          <p:nvPr/>
        </p:nvGrpSpPr>
        <p:grpSpPr>
          <a:xfrm>
            <a:off x="457200" y="1435608"/>
            <a:ext cx="8229600" cy="27432"/>
            <a:chOff x="457200" y="1435608"/>
            <a:chExt cx="8229600" cy="27432"/>
          </a:xfrm>
        </p:grpSpPr>
        <p:cxnSp>
          <p:nvCxnSpPr>
            <p:cNvPr id="9" name="Straight Connector 8"/>
            <p:cNvCxnSpPr/>
            <p:nvPr userDrawn="1"/>
          </p:nvCxnSpPr>
          <p:spPr>
            <a:xfrm>
              <a:off x="457200" y="144780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10" name="Straight Connector 9"/>
            <p:cNvCxnSpPr/>
            <p:nvPr userDrawn="1"/>
          </p:nvCxnSpPr>
          <p:spPr>
            <a:xfrm>
              <a:off x="457200" y="146304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11" name="Straight Connector 10"/>
            <p:cNvCxnSpPr/>
            <p:nvPr userDrawn="1"/>
          </p:nvCxnSpPr>
          <p:spPr>
            <a:xfrm>
              <a:off x="457200" y="1435608"/>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grpSp>
      <p:pic>
        <p:nvPicPr>
          <p:cNvPr id="15"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6871" t="29036" r="27858" b="41114"/>
          <a:stretch/>
        </p:blipFill>
        <p:spPr>
          <a:xfrm>
            <a:off x="6795173" y="6295604"/>
            <a:ext cx="1959187" cy="490959"/>
          </a:xfrm>
          <a:prstGeom prst="rect">
            <a:avLst/>
          </a:prstGeom>
        </p:spPr>
      </p:pic>
      <p:sp>
        <p:nvSpPr>
          <p:cNvPr id="20" name="Rectangle 19"/>
          <p:cNvSpPr/>
          <p:nvPr/>
        </p:nvSpPr>
        <p:spPr>
          <a:xfrm>
            <a:off x="457200" y="6786563"/>
            <a:ext cx="8229600" cy="71437"/>
          </a:xfrm>
          <a:prstGeom prst="rect">
            <a:avLst/>
          </a:prstGeom>
          <a:solidFill>
            <a:srgbClr val="B5021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0" y="274638"/>
            <a:ext cx="457200" cy="1143000"/>
          </a:xfrm>
          <a:prstGeom prst="rect">
            <a:avLst/>
          </a:prstGeom>
          <a:solidFill>
            <a:srgbClr val="B502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3523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Myriad Pro "/>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Myriad Pro "/>
              </a:defRPr>
            </a:lvl1pPr>
            <a:lvl2pPr>
              <a:defRPr sz="2000">
                <a:latin typeface="Myriad Pro "/>
              </a:defRPr>
            </a:lvl2pPr>
            <a:lvl3pPr>
              <a:defRPr sz="1800">
                <a:latin typeface="Myriad Pro "/>
              </a:defRPr>
            </a:lvl3pPr>
            <a:lvl4pPr>
              <a:defRPr sz="1600">
                <a:latin typeface="Myriad Pro "/>
              </a:defRPr>
            </a:lvl4pPr>
            <a:lvl5pPr>
              <a:defRPr sz="1600">
                <a:latin typeface="Myriad Pro "/>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Myriad Pro "/>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Myriad Pro "/>
              </a:defRPr>
            </a:lvl1pPr>
            <a:lvl2pPr>
              <a:defRPr sz="2000">
                <a:latin typeface="Myriad Pro "/>
              </a:defRPr>
            </a:lvl2pPr>
            <a:lvl3pPr>
              <a:defRPr sz="1800">
                <a:latin typeface="Myriad Pro "/>
              </a:defRPr>
            </a:lvl3pPr>
            <a:lvl4pPr>
              <a:defRPr sz="1600">
                <a:latin typeface="Myriad Pro "/>
              </a:defRPr>
            </a:lvl4pPr>
            <a:lvl5pPr>
              <a:defRPr sz="1600">
                <a:latin typeface="Myriad Pro "/>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a:xfrm>
            <a:off x="4350937" y="6356350"/>
            <a:ext cx="437103" cy="365125"/>
          </a:xfrm>
          <a:prstGeom prst="rect">
            <a:avLst/>
          </a:prstGeom>
        </p:spPr>
        <p:txBody>
          <a:bodyPr/>
          <a:lstStyle/>
          <a:p>
            <a:fld id="{7391D633-8082-4D48-8DB3-3CE34FC97309}" type="slidenum">
              <a:rPr lang="en-US" smtClean="0"/>
              <a:t>‹#›</a:t>
            </a:fld>
            <a:endParaRPr lang="en-US"/>
          </a:p>
        </p:txBody>
      </p:sp>
      <p:grpSp>
        <p:nvGrpSpPr>
          <p:cNvPr id="10" name="Group 9"/>
          <p:cNvGrpSpPr/>
          <p:nvPr/>
        </p:nvGrpSpPr>
        <p:grpSpPr>
          <a:xfrm>
            <a:off x="457200" y="1435608"/>
            <a:ext cx="8229600" cy="27432"/>
            <a:chOff x="457200" y="1435608"/>
            <a:chExt cx="8229600" cy="27432"/>
          </a:xfrm>
        </p:grpSpPr>
        <p:cxnSp>
          <p:nvCxnSpPr>
            <p:cNvPr id="11" name="Straight Connector 10"/>
            <p:cNvCxnSpPr/>
            <p:nvPr userDrawn="1"/>
          </p:nvCxnSpPr>
          <p:spPr>
            <a:xfrm>
              <a:off x="457200" y="144780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12" name="Straight Connector 11"/>
            <p:cNvCxnSpPr/>
            <p:nvPr userDrawn="1"/>
          </p:nvCxnSpPr>
          <p:spPr>
            <a:xfrm>
              <a:off x="457200" y="146304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13" name="Straight Connector 12"/>
            <p:cNvCxnSpPr/>
            <p:nvPr userDrawn="1"/>
          </p:nvCxnSpPr>
          <p:spPr>
            <a:xfrm>
              <a:off x="457200" y="1435608"/>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grpSp>
      <p:pic>
        <p:nvPicPr>
          <p:cNvPr id="20"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6871" t="29036" r="27858" b="41114"/>
          <a:stretch/>
        </p:blipFill>
        <p:spPr>
          <a:xfrm>
            <a:off x="6795173" y="6295604"/>
            <a:ext cx="1959187" cy="490959"/>
          </a:xfrm>
          <a:prstGeom prst="rect">
            <a:avLst/>
          </a:prstGeom>
        </p:spPr>
      </p:pic>
      <p:sp>
        <p:nvSpPr>
          <p:cNvPr id="22" name="Rectangle 21"/>
          <p:cNvSpPr/>
          <p:nvPr/>
        </p:nvSpPr>
        <p:spPr>
          <a:xfrm>
            <a:off x="457200" y="6786563"/>
            <a:ext cx="8229600" cy="71437"/>
          </a:xfrm>
          <a:prstGeom prst="rect">
            <a:avLst/>
          </a:prstGeom>
          <a:solidFill>
            <a:srgbClr val="B5021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0" y="274638"/>
            <a:ext cx="457200" cy="1143000"/>
          </a:xfrm>
          <a:prstGeom prst="rect">
            <a:avLst/>
          </a:prstGeom>
          <a:solidFill>
            <a:srgbClr val="B502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6656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a:xfrm>
            <a:off x="4350937" y="6356350"/>
            <a:ext cx="437103" cy="365125"/>
          </a:xfrm>
          <a:prstGeom prst="rect">
            <a:avLst/>
          </a:prstGeom>
        </p:spPr>
        <p:txBody>
          <a:bodyPr/>
          <a:lstStyle/>
          <a:p>
            <a:fld id="{7391D633-8082-4D48-8DB3-3CE34FC97309}" type="slidenum">
              <a:rPr lang="en-US" smtClean="0"/>
              <a:t>‹#›</a:t>
            </a:fld>
            <a:endParaRPr lang="en-US"/>
          </a:p>
        </p:txBody>
      </p:sp>
      <p:grpSp>
        <p:nvGrpSpPr>
          <p:cNvPr id="6" name="Group 5"/>
          <p:cNvGrpSpPr/>
          <p:nvPr/>
        </p:nvGrpSpPr>
        <p:grpSpPr>
          <a:xfrm>
            <a:off x="457200" y="1435608"/>
            <a:ext cx="8229600" cy="27432"/>
            <a:chOff x="457200" y="1435608"/>
            <a:chExt cx="8229600" cy="27432"/>
          </a:xfrm>
        </p:grpSpPr>
        <p:cxnSp>
          <p:nvCxnSpPr>
            <p:cNvPr id="7" name="Straight Connector 6"/>
            <p:cNvCxnSpPr/>
            <p:nvPr userDrawn="1"/>
          </p:nvCxnSpPr>
          <p:spPr>
            <a:xfrm>
              <a:off x="457200" y="144780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8" name="Straight Connector 7"/>
            <p:cNvCxnSpPr/>
            <p:nvPr userDrawn="1"/>
          </p:nvCxnSpPr>
          <p:spPr>
            <a:xfrm>
              <a:off x="457200" y="1463040"/>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cxnSp>
          <p:nvCxnSpPr>
            <p:cNvPr id="9" name="Straight Connector 8"/>
            <p:cNvCxnSpPr/>
            <p:nvPr userDrawn="1"/>
          </p:nvCxnSpPr>
          <p:spPr>
            <a:xfrm>
              <a:off x="457200" y="1435608"/>
              <a:ext cx="8229600"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grpSp>
      <p:pic>
        <p:nvPicPr>
          <p:cNvPr id="14"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6871" t="29036" r="27858" b="41114"/>
          <a:stretch/>
        </p:blipFill>
        <p:spPr>
          <a:xfrm>
            <a:off x="6795173" y="6295604"/>
            <a:ext cx="1959187" cy="490959"/>
          </a:xfrm>
          <a:prstGeom prst="rect">
            <a:avLst/>
          </a:prstGeom>
        </p:spPr>
      </p:pic>
      <p:sp>
        <p:nvSpPr>
          <p:cNvPr id="17" name="Rectangle 16"/>
          <p:cNvSpPr/>
          <p:nvPr/>
        </p:nvSpPr>
        <p:spPr>
          <a:xfrm>
            <a:off x="457200" y="6786563"/>
            <a:ext cx="8229600" cy="71437"/>
          </a:xfrm>
          <a:prstGeom prst="rect">
            <a:avLst/>
          </a:prstGeom>
          <a:solidFill>
            <a:srgbClr val="B5021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0" y="274638"/>
            <a:ext cx="457200" cy="1143000"/>
          </a:xfrm>
          <a:prstGeom prst="rect">
            <a:avLst/>
          </a:prstGeom>
          <a:solidFill>
            <a:srgbClr val="B502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8555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50937" y="6356350"/>
            <a:ext cx="437103" cy="365125"/>
          </a:xfrm>
          <a:prstGeom prst="rect">
            <a:avLst/>
          </a:prstGeom>
        </p:spPr>
        <p:txBody>
          <a:bodyPr/>
          <a:lstStyle/>
          <a:p>
            <a:fld id="{7391D633-8082-4D48-8DB3-3CE34FC97309}" type="slidenum">
              <a:rPr lang="en-US" smtClean="0"/>
              <a:t>‹#›</a:t>
            </a:fld>
            <a:endParaRPr lang="en-US"/>
          </a:p>
        </p:txBody>
      </p:sp>
      <p:pic>
        <p:nvPicPr>
          <p:cNvPr id="7"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6871" t="29036" r="27858" b="41114"/>
          <a:stretch/>
        </p:blipFill>
        <p:spPr>
          <a:xfrm>
            <a:off x="6795173" y="6295604"/>
            <a:ext cx="1959187" cy="490959"/>
          </a:xfrm>
          <a:prstGeom prst="rect">
            <a:avLst/>
          </a:prstGeom>
        </p:spPr>
      </p:pic>
      <p:sp>
        <p:nvSpPr>
          <p:cNvPr id="10" name="Rectangle 9"/>
          <p:cNvSpPr/>
          <p:nvPr/>
        </p:nvSpPr>
        <p:spPr>
          <a:xfrm>
            <a:off x="457200" y="6786563"/>
            <a:ext cx="8229600" cy="71437"/>
          </a:xfrm>
          <a:prstGeom prst="rect">
            <a:avLst/>
          </a:prstGeom>
          <a:solidFill>
            <a:srgbClr val="BA001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2095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Myriad Pro "/>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Myriad Pro "/>
              </a:defRPr>
            </a:lvl1pPr>
            <a:lvl2pPr>
              <a:defRPr sz="2800">
                <a:latin typeface="Myriad Pro "/>
              </a:defRPr>
            </a:lvl2pPr>
            <a:lvl3pPr>
              <a:defRPr sz="2400">
                <a:latin typeface="Myriad Pro "/>
              </a:defRPr>
            </a:lvl3pPr>
            <a:lvl4pPr>
              <a:defRPr sz="2000">
                <a:latin typeface="Myriad Pro "/>
              </a:defRPr>
            </a:lvl4pPr>
            <a:lvl5pPr>
              <a:defRPr sz="2000">
                <a:latin typeface="Myriad Pro "/>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Myriad Pro "/>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4350937" y="6356350"/>
            <a:ext cx="437103" cy="365125"/>
          </a:xfrm>
          <a:prstGeom prst="rect">
            <a:avLst/>
          </a:prstGeom>
        </p:spPr>
        <p:txBody>
          <a:bodyPr/>
          <a:lstStyle/>
          <a:p>
            <a:fld id="{7391D633-8082-4D48-8DB3-3CE34FC97309}" type="slidenum">
              <a:rPr lang="en-US" smtClean="0"/>
              <a:t>‹#›</a:t>
            </a:fld>
            <a:endParaRPr lang="en-US"/>
          </a:p>
        </p:txBody>
      </p:sp>
      <p:pic>
        <p:nvPicPr>
          <p:cNvPr id="12"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6871" t="29036" r="27858" b="41114"/>
          <a:stretch/>
        </p:blipFill>
        <p:spPr>
          <a:xfrm>
            <a:off x="6795173" y="6295604"/>
            <a:ext cx="1959187" cy="490959"/>
          </a:xfrm>
          <a:prstGeom prst="rect">
            <a:avLst/>
          </a:prstGeom>
        </p:spPr>
      </p:pic>
      <p:sp>
        <p:nvSpPr>
          <p:cNvPr id="15" name="Rectangle 14"/>
          <p:cNvSpPr/>
          <p:nvPr/>
        </p:nvSpPr>
        <p:spPr>
          <a:xfrm>
            <a:off x="457200" y="6786563"/>
            <a:ext cx="8229600" cy="71437"/>
          </a:xfrm>
          <a:prstGeom prst="rect">
            <a:avLst/>
          </a:prstGeom>
          <a:solidFill>
            <a:srgbClr val="B5021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0" y="274638"/>
            <a:ext cx="457200" cy="1143000"/>
          </a:xfrm>
          <a:prstGeom prst="rect">
            <a:avLst/>
          </a:prstGeom>
          <a:solidFill>
            <a:srgbClr val="B502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420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457200" y="6786563"/>
            <a:ext cx="8229600" cy="71437"/>
          </a:xfrm>
          <a:prstGeom prst="rect">
            <a:avLst/>
          </a:prstGeom>
          <a:solidFill>
            <a:srgbClr val="B5021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2000" b="1">
                <a:latin typeface="Myriad Pro "/>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Myriad Pro "/>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Myriad Pro "/>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4350937" y="6356350"/>
            <a:ext cx="437103" cy="365125"/>
          </a:xfrm>
          <a:prstGeom prst="rect">
            <a:avLst/>
          </a:prstGeom>
        </p:spPr>
        <p:txBody>
          <a:bodyPr/>
          <a:lstStyle/>
          <a:p>
            <a:fld id="{7391D633-8082-4D48-8DB3-3CE34FC97309}" type="slidenum">
              <a:rPr lang="en-US" smtClean="0"/>
              <a:t>‹#›</a:t>
            </a:fld>
            <a:endParaRPr lang="en-US"/>
          </a:p>
        </p:txBody>
      </p:sp>
      <p:cxnSp>
        <p:nvCxnSpPr>
          <p:cNvPr id="9" name="Straight Connector 8"/>
          <p:cNvCxnSpPr/>
          <p:nvPr/>
        </p:nvCxnSpPr>
        <p:spPr>
          <a:xfrm flipV="1">
            <a:off x="1792287" y="8923611"/>
            <a:ext cx="5473949" cy="0"/>
          </a:xfrm>
          <a:prstGeom prst="line">
            <a:avLst/>
          </a:prstGeom>
          <a:ln>
            <a:solidFill>
              <a:schemeClr val="bg2">
                <a:lumMod val="75000"/>
              </a:schemeClr>
            </a:solidFill>
            <a:prstDash val="sysDot"/>
          </a:ln>
        </p:spPr>
        <p:style>
          <a:lnRef idx="1">
            <a:schemeClr val="dk1"/>
          </a:lnRef>
          <a:fillRef idx="0">
            <a:schemeClr val="dk1"/>
          </a:fillRef>
          <a:effectRef idx="0">
            <a:schemeClr val="dk1"/>
          </a:effectRef>
          <a:fontRef idx="minor">
            <a:schemeClr val="tx1"/>
          </a:fontRef>
        </p:style>
      </p:cxnSp>
      <p:pic>
        <p:nvPicPr>
          <p:cNvPr id="12"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6871" t="29036" r="27858" b="41114"/>
          <a:stretch/>
        </p:blipFill>
        <p:spPr>
          <a:xfrm>
            <a:off x="6795173" y="6295604"/>
            <a:ext cx="1959187" cy="490959"/>
          </a:xfrm>
          <a:prstGeom prst="rect">
            <a:avLst/>
          </a:prstGeom>
        </p:spPr>
      </p:pic>
    </p:spTree>
    <p:extLst>
      <p:ext uri="{BB962C8B-B14F-4D97-AF65-F5344CB8AC3E}">
        <p14:creationId xmlns:p14="http://schemas.microsoft.com/office/powerpoint/2010/main" val="2493595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solidFill>
            <a:srgbClr val="282828"/>
          </a:solidFill>
          <a:ln>
            <a:noFill/>
          </a:ln>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4"/>
          </p:nvPr>
        </p:nvSpPr>
        <p:spPr>
          <a:xfrm>
            <a:off x="4350937" y="6356350"/>
            <a:ext cx="437103" cy="365125"/>
          </a:xfrm>
          <a:prstGeom prst="rect">
            <a:avLst/>
          </a:prstGeom>
        </p:spPr>
        <p:txBody>
          <a:bodyPr/>
          <a:lstStyle>
            <a:lvl1pPr>
              <a:defRPr sz="1600">
                <a:solidFill>
                  <a:srgbClr val="B50217"/>
                </a:solidFill>
              </a:defRPr>
            </a:lvl1pPr>
          </a:lstStyle>
          <a:p>
            <a:fld id="{7391D633-8082-4D48-8DB3-3CE34FC97309}" type="slidenum">
              <a:rPr lang="en-US" smtClean="0"/>
              <a:t>‹#›</a:t>
            </a:fld>
            <a:endParaRPr lang="en-US"/>
          </a:p>
        </p:txBody>
      </p:sp>
    </p:spTree>
    <p:extLst>
      <p:ext uri="{BB962C8B-B14F-4D97-AF65-F5344CB8AC3E}">
        <p14:creationId xmlns:p14="http://schemas.microsoft.com/office/powerpoint/2010/main" val="732995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457200" rtl="0" eaLnBrk="1" latinLnBrk="0" hangingPunct="1">
        <a:spcBef>
          <a:spcPct val="0"/>
        </a:spcBef>
        <a:buNone/>
        <a:defRPr sz="4400" b="0" i="0" kern="1200">
          <a:solidFill>
            <a:srgbClr val="FFFFFF"/>
          </a:solidFill>
          <a:latin typeface="Myriad Pro "/>
          <a:ea typeface="+mj-ea"/>
          <a:cs typeface="Myriad Pro "/>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yriad Pro "/>
          <a:ea typeface="+mn-ea"/>
          <a:cs typeface="Myriad Pro "/>
        </a:defRPr>
      </a:lvl1pPr>
      <a:lvl2pPr marL="742950" indent="-285750" algn="l" defTabSz="457200" rtl="0" eaLnBrk="1" latinLnBrk="0" hangingPunct="1">
        <a:spcBef>
          <a:spcPct val="20000"/>
        </a:spcBef>
        <a:buFont typeface="Arial"/>
        <a:buChar char="–"/>
        <a:defRPr sz="2800" kern="1200">
          <a:solidFill>
            <a:schemeClr val="tx1"/>
          </a:solidFill>
          <a:latin typeface="Myriad Pro "/>
          <a:ea typeface="+mn-ea"/>
          <a:cs typeface="Myriad Pro "/>
        </a:defRPr>
      </a:lvl2pPr>
      <a:lvl3pPr marL="1143000" indent="-228600" algn="l" defTabSz="457200" rtl="0" eaLnBrk="1" latinLnBrk="0" hangingPunct="1">
        <a:spcBef>
          <a:spcPct val="20000"/>
        </a:spcBef>
        <a:buFont typeface="Arial"/>
        <a:buChar char="•"/>
        <a:defRPr sz="2400" kern="1200">
          <a:solidFill>
            <a:schemeClr val="tx1"/>
          </a:solidFill>
          <a:latin typeface="Myriad Pro "/>
          <a:ea typeface="+mn-ea"/>
          <a:cs typeface="Myriad Pro "/>
        </a:defRPr>
      </a:lvl3pPr>
      <a:lvl4pPr marL="1600200" indent="-228600" algn="l" defTabSz="457200" rtl="0" eaLnBrk="1" latinLnBrk="0" hangingPunct="1">
        <a:spcBef>
          <a:spcPct val="20000"/>
        </a:spcBef>
        <a:buFont typeface="Arial"/>
        <a:buChar char="–"/>
        <a:defRPr sz="2000" kern="1200">
          <a:solidFill>
            <a:schemeClr val="tx1"/>
          </a:solidFill>
          <a:latin typeface="Myriad Pro "/>
          <a:ea typeface="+mn-ea"/>
          <a:cs typeface="Myriad Pro "/>
        </a:defRPr>
      </a:lvl4pPr>
      <a:lvl5pPr marL="2057400" indent="-228600" algn="l" defTabSz="457200" rtl="0" eaLnBrk="1" latinLnBrk="0" hangingPunct="1">
        <a:spcBef>
          <a:spcPct val="20000"/>
        </a:spcBef>
        <a:buFont typeface="Arial"/>
        <a:buChar char="»"/>
        <a:defRPr sz="2000" kern="1200">
          <a:solidFill>
            <a:schemeClr val="tx1"/>
          </a:solidFill>
          <a:latin typeface="Myriad Pro "/>
          <a:ea typeface="+mn-ea"/>
          <a:cs typeface="Myriad Pro "/>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3800" dirty="0"/>
              <a:t>Population Movements from Anonymous Mobile Signaling Data</a:t>
            </a:r>
          </a:p>
        </p:txBody>
      </p:sp>
      <p:sp>
        <p:nvSpPr>
          <p:cNvPr id="3" name="Subtitle 2"/>
          <p:cNvSpPr>
            <a:spLocks noGrp="1"/>
          </p:cNvSpPr>
          <p:nvPr>
            <p:ph type="subTitle" idx="1"/>
          </p:nvPr>
        </p:nvSpPr>
        <p:spPr/>
        <p:txBody>
          <a:bodyPr>
            <a:normAutofit/>
          </a:bodyPr>
          <a:lstStyle/>
          <a:p>
            <a:pPr algn="l"/>
            <a:r>
              <a:rPr lang="en-US" sz="2200" dirty="0"/>
              <a:t>An Alternative or Complement to Large-Scale Episodic Travel Surveys?</a:t>
            </a:r>
          </a:p>
        </p:txBody>
      </p:sp>
    </p:spTree>
    <p:extLst>
      <p:ext uri="{BB962C8B-B14F-4D97-AF65-F5344CB8AC3E}">
        <p14:creationId xmlns:p14="http://schemas.microsoft.com/office/powerpoint/2010/main" val="4177860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Validation: Trip Rates</a:t>
            </a:r>
            <a:endParaRPr lang="en-US" dirty="0"/>
          </a:p>
        </p:txBody>
      </p:sp>
      <p:sp>
        <p:nvSpPr>
          <p:cNvPr id="7" name="Content Placeholder 6"/>
          <p:cNvSpPr>
            <a:spLocks noGrp="1"/>
          </p:cNvSpPr>
          <p:nvPr>
            <p:ph idx="1"/>
          </p:nvPr>
        </p:nvSpPr>
        <p:spPr>
          <a:xfrm>
            <a:off x="457201" y="1905000"/>
            <a:ext cx="8024812" cy="4952999"/>
          </a:xfrm>
        </p:spPr>
        <p:txBody>
          <a:bodyPr>
            <a:normAutofit/>
          </a:bodyPr>
          <a:lstStyle/>
          <a:p>
            <a:pPr marL="0" indent="0" algn="ctr">
              <a:buNone/>
            </a:pPr>
            <a:r>
              <a:rPr lang="en-US" sz="2800" baseline="0" dirty="0" smtClean="0"/>
              <a:t>Number of Person Trips by Purpose</a:t>
            </a:r>
          </a:p>
          <a:p>
            <a:pPr marL="0" indent="0">
              <a:buNone/>
            </a:pPr>
            <a:endParaRPr lang="en-US" sz="2800" dirty="0"/>
          </a:p>
          <a:p>
            <a:pPr marL="0" indent="0">
              <a:buNone/>
            </a:pPr>
            <a:endParaRPr lang="en-US" sz="2800" baseline="0" dirty="0" smtClean="0"/>
          </a:p>
          <a:p>
            <a:pPr marL="0" indent="0">
              <a:buNone/>
            </a:pPr>
            <a:endParaRPr lang="en-US" sz="2800" dirty="0"/>
          </a:p>
          <a:p>
            <a:pPr marL="0" indent="0">
              <a:buNone/>
            </a:pPr>
            <a:endParaRPr lang="en-US" sz="2800" baseline="0" dirty="0" smtClean="0"/>
          </a:p>
          <a:p>
            <a:pPr marL="0" indent="0">
              <a:buNone/>
            </a:pPr>
            <a:endParaRPr lang="en-US" sz="2800" baseline="0" dirty="0" smtClean="0"/>
          </a:p>
          <a:p>
            <a:pPr marL="0" indent="0">
              <a:buNone/>
            </a:pPr>
            <a:r>
              <a:rPr lang="en-US" sz="2800" dirty="0"/>
              <a:t>Explained by consideration of</a:t>
            </a:r>
          </a:p>
          <a:p>
            <a:pPr lvl="1"/>
            <a:r>
              <a:rPr lang="en-US" sz="2400" dirty="0"/>
              <a:t>Long Distance Commuters</a:t>
            </a:r>
          </a:p>
          <a:p>
            <a:pPr lvl="1"/>
            <a:r>
              <a:rPr lang="en-US" sz="2400" dirty="0"/>
              <a:t>Non-Resident Travelers</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556164"/>
            <a:ext cx="7948613" cy="1907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26795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 average person doesn’t visit more than 13 unique locations per month” </a:t>
            </a:r>
            <a:r>
              <a:rPr lang="en-US" dirty="0"/>
              <a:t>– Marta </a:t>
            </a:r>
            <a:r>
              <a:rPr lang="en-US" dirty="0" smtClean="0"/>
              <a:t>Gonzalez, MIT</a:t>
            </a:r>
          </a:p>
          <a:p>
            <a:pPr marL="0" indent="0">
              <a:buNone/>
            </a:pPr>
            <a:endParaRPr lang="en-US" dirty="0" smtClean="0"/>
          </a:p>
          <a:p>
            <a:pPr marL="0" indent="0">
              <a:buNone/>
            </a:pPr>
            <a:r>
              <a:rPr lang="en-US" dirty="0" smtClean="0"/>
              <a:t>Activity Patterns:</a:t>
            </a:r>
          </a:p>
          <a:p>
            <a:pPr lvl="1"/>
            <a:r>
              <a:rPr lang="en-US" dirty="0" smtClean="0"/>
              <a:t>Top 20 location clusters for every device</a:t>
            </a:r>
          </a:p>
          <a:p>
            <a:pPr lvl="1"/>
            <a:r>
              <a:rPr lang="en-US" dirty="0" smtClean="0"/>
              <a:t>Cluster frequency summarized</a:t>
            </a:r>
            <a:endParaRPr lang="en-US" dirty="0"/>
          </a:p>
          <a:p>
            <a:pPr lvl="1"/>
            <a:r>
              <a:rPr lang="en-US" dirty="0" smtClean="0"/>
              <a:t>Cluster schedule summarized</a:t>
            </a:r>
          </a:p>
          <a:p>
            <a:pPr lvl="1"/>
            <a:r>
              <a:rPr lang="en-US" dirty="0" smtClean="0"/>
              <a:t>Cluster purpose research</a:t>
            </a:r>
          </a:p>
          <a:p>
            <a:pPr lvl="1"/>
            <a:endParaRPr lang="en-US" dirty="0"/>
          </a:p>
          <a:p>
            <a:pPr marL="57150" indent="0">
              <a:buNone/>
            </a:pPr>
            <a:r>
              <a:rPr lang="en-US" dirty="0" smtClean="0"/>
              <a:t>If you have activity pattern information every day for 30% to 40% of your population, how are those patterns summarized and understood over time?</a:t>
            </a:r>
            <a:endParaRPr lang="en-US" dirty="0"/>
          </a:p>
        </p:txBody>
      </p:sp>
    </p:spTree>
    <p:extLst>
      <p:ext uri="{BB962C8B-B14F-4D97-AF65-F5344CB8AC3E}">
        <p14:creationId xmlns:p14="http://schemas.microsoft.com/office/powerpoint/2010/main" val="25695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500"/>
                                        <p:tgtEl>
                                          <p:spTgt spid="3">
                                            <p:txEl>
                                              <p:pRg st="2" end="2"/>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500"/>
                                        <p:tgtEl>
                                          <p:spTgt spid="3">
                                            <p:txEl>
                                              <p:pRg st="3" end="3"/>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up)">
                                      <p:cBhvr>
                                        <p:cTn id="18" dur="500"/>
                                        <p:tgtEl>
                                          <p:spTgt spid="3">
                                            <p:txEl>
                                              <p:pRg st="4" end="4"/>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up)">
                                      <p:cBhvr>
                                        <p:cTn id="21" dur="500"/>
                                        <p:tgtEl>
                                          <p:spTgt spid="3">
                                            <p:txEl>
                                              <p:pRg st="5" end="5"/>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up)">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wipe(up)">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0" y="4953000"/>
            <a:ext cx="9143999" cy="18288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2">
                    <a:lumMod val="25000"/>
                  </a:schemeClr>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2">
                    <a:lumMod val="25000"/>
                  </a:schemeClr>
                </a:solidFill>
                <a:latin typeface="Myriad Pro"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2">
                    <a:lumMod val="25000"/>
                  </a:schemeClr>
                </a:solidFill>
                <a:latin typeface="Myriad Pro"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2">
                    <a:lumMod val="25000"/>
                  </a:schemeClr>
                </a:solidFill>
                <a:latin typeface="Myriad Pro"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i="1" dirty="0" smtClean="0">
                <a:solidFill>
                  <a:srgbClr val="C00000"/>
                </a:solidFill>
              </a:rPr>
              <a:t>www.airsage.com  </a:t>
            </a:r>
            <a:r>
              <a:rPr lang="en-US" sz="2400" i="1" dirty="0" smtClean="0">
                <a:solidFill>
                  <a:srgbClr val="C00000"/>
                </a:solidFill>
                <a:latin typeface="Times New Roman"/>
                <a:cs typeface="Times New Roman"/>
              </a:rPr>
              <a:t>●  </a:t>
            </a:r>
            <a:r>
              <a:rPr lang="en-US" sz="2400" i="1" dirty="0" smtClean="0">
                <a:solidFill>
                  <a:srgbClr val="C00000"/>
                </a:solidFill>
              </a:rPr>
              <a:t>404-809-2499 </a:t>
            </a:r>
            <a:endParaRPr lang="en-US" sz="2400" i="1" dirty="0">
              <a:solidFill>
                <a:srgbClr val="C00000"/>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1447800"/>
            <a:ext cx="3639319" cy="3300991"/>
          </a:xfrm>
          <a:prstGeom prst="rect">
            <a:avLst/>
          </a:prstGeom>
        </p:spPr>
      </p:pic>
      <p:sp>
        <p:nvSpPr>
          <p:cNvPr id="6" name="Rectangle 5"/>
          <p:cNvSpPr/>
          <p:nvPr/>
        </p:nvSpPr>
        <p:spPr>
          <a:xfrm>
            <a:off x="5943600" y="6019800"/>
            <a:ext cx="2743200" cy="762000"/>
          </a:xfrm>
          <a:prstGeom prst="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n>
                <a:solidFill>
                  <a:schemeClr val="bg1"/>
                </a:solidFill>
              </a:ln>
              <a:solidFill>
                <a:schemeClr val="bg1"/>
              </a:solidFill>
            </a:endParaRPr>
          </a:p>
        </p:txBody>
      </p:sp>
    </p:spTree>
    <p:extLst>
      <p:ext uri="{BB962C8B-B14F-4D97-AF65-F5344CB8AC3E}">
        <p14:creationId xmlns:p14="http://schemas.microsoft.com/office/powerpoint/2010/main" val="2270009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4343400"/>
            <a:ext cx="3657600" cy="3195719"/>
          </a:xfrm>
          <a:prstGeom prst="rect">
            <a:avLst/>
          </a:prstGeom>
        </p:spPr>
      </p:pic>
      <p:sp>
        <p:nvSpPr>
          <p:cNvPr id="2" name="Title 1"/>
          <p:cNvSpPr>
            <a:spLocks noGrp="1"/>
          </p:cNvSpPr>
          <p:nvPr>
            <p:ph type="title"/>
          </p:nvPr>
        </p:nvSpPr>
        <p:spPr/>
        <p:txBody>
          <a:bodyPr/>
          <a:lstStyle/>
          <a:p>
            <a:r>
              <a:rPr lang="en-US" dirty="0" smtClean="0"/>
              <a:t>AirSage Company Overview</a:t>
            </a:r>
            <a:endParaRPr lang="en-US" dirty="0"/>
          </a:p>
        </p:txBody>
      </p:sp>
      <p:sp>
        <p:nvSpPr>
          <p:cNvPr id="3" name="Content Placeholder 2"/>
          <p:cNvSpPr>
            <a:spLocks noGrp="1"/>
          </p:cNvSpPr>
          <p:nvPr>
            <p:ph idx="1"/>
          </p:nvPr>
        </p:nvSpPr>
        <p:spPr>
          <a:xfrm>
            <a:off x="457200" y="1600200"/>
            <a:ext cx="8077200" cy="4525963"/>
          </a:xfrm>
        </p:spPr>
        <p:txBody>
          <a:bodyPr>
            <a:normAutofit/>
          </a:bodyPr>
          <a:lstStyle/>
          <a:p>
            <a:r>
              <a:rPr lang="en-US" sz="3600" dirty="0" smtClean="0">
                <a:latin typeface="+mn-lt"/>
              </a:rPr>
              <a:t>Patented </a:t>
            </a:r>
            <a:r>
              <a:rPr lang="en-US" sz="3600" b="1" i="1" u="sng" dirty="0" smtClean="0">
                <a:latin typeface="+mn-lt"/>
              </a:rPr>
              <a:t>Population Analytics</a:t>
            </a:r>
            <a:endParaRPr lang="en-US" sz="3600" b="1" i="1" u="sng" dirty="0">
              <a:latin typeface="+mn-lt"/>
            </a:endParaRPr>
          </a:p>
          <a:p>
            <a:r>
              <a:rPr lang="en-US" sz="3600" dirty="0">
                <a:latin typeface="+mn-lt"/>
              </a:rPr>
              <a:t>15 billion location data </a:t>
            </a:r>
            <a:r>
              <a:rPr lang="en-US" sz="3600" dirty="0" smtClean="0">
                <a:latin typeface="+mn-lt"/>
              </a:rPr>
              <a:t>points per day</a:t>
            </a:r>
            <a:endParaRPr lang="en-US" sz="3600" dirty="0">
              <a:latin typeface="+mn-lt"/>
            </a:endParaRPr>
          </a:p>
          <a:p>
            <a:r>
              <a:rPr lang="en-US" sz="3600" dirty="0" smtClean="0">
                <a:latin typeface="+mn-lt"/>
              </a:rPr>
              <a:t>100 million mobile devices </a:t>
            </a:r>
          </a:p>
          <a:p>
            <a:r>
              <a:rPr lang="en-US" sz="3600" dirty="0" smtClean="0">
                <a:latin typeface="+mn-lt"/>
              </a:rPr>
              <a:t>Consumer privacy protection</a:t>
            </a:r>
          </a:p>
        </p:txBody>
      </p:sp>
    </p:spTree>
    <p:extLst>
      <p:ext uri="{BB962C8B-B14F-4D97-AF65-F5344CB8AC3E}">
        <p14:creationId xmlns:p14="http://schemas.microsoft.com/office/powerpoint/2010/main" val="2949122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AirSage </a:t>
            </a:r>
            <a:r>
              <a:rPr lang="en-US" dirty="0" err="1" smtClean="0"/>
              <a:t>WiSE</a:t>
            </a:r>
            <a:r>
              <a:rPr lang="en-US" dirty="0" smtClean="0"/>
              <a:t> Platform</a:t>
            </a:r>
            <a:endParaRPr lang="en-US" dirty="0"/>
          </a:p>
        </p:txBody>
      </p:sp>
      <p:pic>
        <p:nvPicPr>
          <p:cNvPr id="4" name="Picture 2" descr="NEW-GRAPHIC4 pag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61"/>
          <a:stretch/>
        </p:blipFill>
        <p:spPr bwMode="auto">
          <a:xfrm>
            <a:off x="381000" y="1752600"/>
            <a:ext cx="8439150" cy="410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4478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IBM and MIT Research</a:t>
            </a:r>
            <a:endParaRPr lang="en-US" dirty="0"/>
          </a:p>
        </p:txBody>
      </p:sp>
      <p:sp>
        <p:nvSpPr>
          <p:cNvPr id="4" name="Content Placeholder 3"/>
          <p:cNvSpPr>
            <a:spLocks noGrp="1"/>
          </p:cNvSpPr>
          <p:nvPr>
            <p:ph idx="1"/>
          </p:nvPr>
        </p:nvSpPr>
        <p:spPr>
          <a:xfrm>
            <a:off x="457200" y="1600200"/>
            <a:ext cx="8229600" cy="4648200"/>
          </a:xfrm>
        </p:spPr>
        <p:txBody>
          <a:bodyPr>
            <a:normAutofit/>
          </a:bodyPr>
          <a:lstStyle/>
          <a:p>
            <a:r>
              <a:rPr lang="en-US" sz="2800" dirty="0" smtClean="0">
                <a:latin typeface="Myriad Pro" pitchFamily="34" charset="0"/>
              </a:rPr>
              <a:t>Research Concludes AirSage Data</a:t>
            </a:r>
          </a:p>
          <a:p>
            <a:pPr lvl="1"/>
            <a:r>
              <a:rPr lang="en-US" sz="2400" dirty="0" smtClean="0">
                <a:latin typeface="Myriad Pro" pitchFamily="34" charset="0"/>
              </a:rPr>
              <a:t>Allows for </a:t>
            </a:r>
            <a:r>
              <a:rPr lang="en-US" sz="2400" b="1" dirty="0">
                <a:latin typeface="Myriad Pro" pitchFamily="34" charset="0"/>
              </a:rPr>
              <a:t>lower collection cost</a:t>
            </a:r>
            <a:r>
              <a:rPr lang="en-US" sz="2400" dirty="0">
                <a:latin typeface="Myriad Pro" pitchFamily="34" charset="0"/>
              </a:rPr>
              <a:t>, a </a:t>
            </a:r>
            <a:r>
              <a:rPr lang="en-US" sz="2400" b="1" dirty="0">
                <a:latin typeface="Myriad Pro" pitchFamily="34" charset="0"/>
              </a:rPr>
              <a:t>larger sample size</a:t>
            </a:r>
            <a:r>
              <a:rPr lang="en-US" sz="2400" dirty="0">
                <a:latin typeface="Myriad Pro" pitchFamily="34" charset="0"/>
              </a:rPr>
              <a:t>, </a:t>
            </a:r>
            <a:r>
              <a:rPr lang="en-US" sz="2400" b="1" dirty="0">
                <a:latin typeface="Myriad Pro" pitchFamily="34" charset="0"/>
              </a:rPr>
              <a:t>higher update frequency</a:t>
            </a:r>
            <a:r>
              <a:rPr lang="en-US" sz="2400" dirty="0">
                <a:latin typeface="Myriad Pro" pitchFamily="34" charset="0"/>
              </a:rPr>
              <a:t>, and a </a:t>
            </a:r>
            <a:r>
              <a:rPr lang="en-US" sz="2400" b="1" dirty="0">
                <a:latin typeface="Myriad Pro" pitchFamily="34" charset="0"/>
              </a:rPr>
              <a:t>broader spatial and temporal </a:t>
            </a:r>
            <a:r>
              <a:rPr lang="en-US" sz="2400" b="1" dirty="0" smtClean="0">
                <a:latin typeface="Myriad Pro" pitchFamily="34" charset="0"/>
              </a:rPr>
              <a:t>coverage</a:t>
            </a:r>
          </a:p>
          <a:p>
            <a:pPr lvl="1">
              <a:spcBef>
                <a:spcPts val="1200"/>
              </a:spcBef>
            </a:pPr>
            <a:r>
              <a:rPr lang="en-US" sz="2400" dirty="0" smtClean="0">
                <a:latin typeface="Myriad Pro" pitchFamily="34" charset="0"/>
              </a:rPr>
              <a:t>Generates </a:t>
            </a:r>
            <a:r>
              <a:rPr lang="en-US" sz="2400" b="1" dirty="0" smtClean="0">
                <a:latin typeface="Myriad Pro" pitchFamily="34" charset="0"/>
              </a:rPr>
              <a:t>detailed </a:t>
            </a:r>
            <a:r>
              <a:rPr lang="en-US" sz="2400" b="1" dirty="0">
                <a:latin typeface="Myriad Pro" pitchFamily="34" charset="0"/>
              </a:rPr>
              <a:t>traces </a:t>
            </a:r>
            <a:r>
              <a:rPr lang="en-US" sz="2400" dirty="0">
                <a:latin typeface="Myriad Pro" pitchFamily="34" charset="0"/>
              </a:rPr>
              <a:t>that can be used to construct </a:t>
            </a:r>
            <a:r>
              <a:rPr lang="en-US" sz="2400" b="1" dirty="0">
                <a:latin typeface="Myriad Pro" pitchFamily="34" charset="0"/>
              </a:rPr>
              <a:t>path histories with high fidelity </a:t>
            </a:r>
            <a:r>
              <a:rPr lang="en-US" sz="2400" dirty="0">
                <a:latin typeface="Myriad Pro" pitchFamily="34" charset="0"/>
              </a:rPr>
              <a:t>across long periods of </a:t>
            </a:r>
            <a:r>
              <a:rPr lang="en-US" sz="2400" dirty="0" smtClean="0">
                <a:latin typeface="Myriad Pro" pitchFamily="34" charset="0"/>
              </a:rPr>
              <a:t>time</a:t>
            </a:r>
          </a:p>
          <a:p>
            <a:pPr lvl="1">
              <a:spcBef>
                <a:spcPts val="1200"/>
              </a:spcBef>
            </a:pPr>
            <a:r>
              <a:rPr lang="en-US" sz="2400" dirty="0" smtClean="0">
                <a:latin typeface="Myriad Pro" pitchFamily="34" charset="0"/>
              </a:rPr>
              <a:t>Produces </a:t>
            </a:r>
            <a:r>
              <a:rPr lang="en-US" sz="2400" dirty="0">
                <a:latin typeface="Myriad Pro" pitchFamily="34" charset="0"/>
              </a:rPr>
              <a:t>audience measurements that are </a:t>
            </a:r>
            <a:r>
              <a:rPr lang="en-US" sz="2400" b="1" dirty="0">
                <a:latin typeface="Myriad Pro" pitchFamily="34" charset="0"/>
              </a:rPr>
              <a:t>more credible than current static </a:t>
            </a:r>
            <a:r>
              <a:rPr lang="en-US" sz="2400" b="1" dirty="0" smtClean="0">
                <a:latin typeface="Myriad Pro" pitchFamily="34" charset="0"/>
              </a:rPr>
              <a:t>measurements</a:t>
            </a:r>
            <a:r>
              <a:rPr lang="en-US" sz="2400" dirty="0" smtClean="0">
                <a:latin typeface="Myriad Pro" pitchFamily="34" charset="0"/>
              </a:rPr>
              <a:t>, thus providing </a:t>
            </a:r>
            <a:r>
              <a:rPr lang="en-US" sz="2400" b="1" dirty="0">
                <a:latin typeface="Myriad Pro" pitchFamily="34" charset="0"/>
              </a:rPr>
              <a:t>rich information to support transportation planning and operation </a:t>
            </a:r>
          </a:p>
        </p:txBody>
      </p:sp>
    </p:spTree>
    <p:extLst>
      <p:ext uri="{BB962C8B-B14F-4D97-AF65-F5344CB8AC3E}">
        <p14:creationId xmlns:p14="http://schemas.microsoft.com/office/powerpoint/2010/main" val="3772194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Validation</a:t>
            </a:r>
            <a:endParaRPr lang="en-US" dirty="0"/>
          </a:p>
        </p:txBody>
      </p:sp>
      <p:sp>
        <p:nvSpPr>
          <p:cNvPr id="11" name="TextBox 3"/>
          <p:cNvSpPr txBox="1"/>
          <p:nvPr/>
        </p:nvSpPr>
        <p:spPr>
          <a:xfrm>
            <a:off x="598714" y="2133600"/>
            <a:ext cx="7783286" cy="2246769"/>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sz="2400" i="1" dirty="0" smtClean="0"/>
              <a:t>“The </a:t>
            </a:r>
            <a:r>
              <a:rPr lang="en-US" sz="2400" i="1" dirty="0"/>
              <a:t>estimation of traffic flows </a:t>
            </a:r>
            <a:r>
              <a:rPr lang="en-US" sz="2400" i="1" dirty="0" smtClean="0"/>
              <a:t>using </a:t>
            </a:r>
            <a:r>
              <a:rPr lang="en-US" sz="2400" i="1" dirty="0"/>
              <a:t>the </a:t>
            </a:r>
            <a:r>
              <a:rPr lang="en-US" sz="2400" b="1" i="1" dirty="0" smtClean="0">
                <a:solidFill>
                  <a:schemeClr val="tx2"/>
                </a:solidFill>
              </a:rPr>
              <a:t>AirSage data compares </a:t>
            </a:r>
            <a:r>
              <a:rPr lang="en-US" sz="2400" b="1" i="1" dirty="0">
                <a:solidFill>
                  <a:schemeClr val="tx2"/>
                </a:solidFill>
              </a:rPr>
              <a:t>within 3% of the average daily machine counts</a:t>
            </a:r>
            <a:r>
              <a:rPr lang="en-US" sz="2400" i="1" dirty="0">
                <a:solidFill>
                  <a:schemeClr val="tx2"/>
                </a:solidFill>
              </a:rPr>
              <a:t> </a:t>
            </a:r>
            <a:r>
              <a:rPr lang="en-US" sz="2400" i="1" dirty="0"/>
              <a:t>for the same period.  This is within range of counter error and provides </a:t>
            </a:r>
            <a:r>
              <a:rPr lang="en-US" sz="2400" b="1" i="1" dirty="0">
                <a:solidFill>
                  <a:schemeClr val="tx2"/>
                </a:solidFill>
              </a:rPr>
              <a:t>very good correlation with the origin and destination data</a:t>
            </a:r>
            <a:r>
              <a:rPr lang="en-US" sz="2400" i="1" dirty="0" smtClean="0">
                <a:solidFill>
                  <a:schemeClr val="tx2"/>
                </a:solidFill>
              </a:rPr>
              <a:t>.</a:t>
            </a:r>
            <a:r>
              <a:rPr lang="en-US" sz="2400" i="1" dirty="0" smtClean="0"/>
              <a:t>” </a:t>
            </a:r>
          </a:p>
          <a:p>
            <a:pPr algn="r"/>
            <a:r>
              <a:rPr lang="en-US" sz="2000" i="1" dirty="0"/>
              <a:t> </a:t>
            </a:r>
            <a:r>
              <a:rPr lang="en-US" sz="2000" i="1" dirty="0" smtClean="0"/>
              <a:t>      Tom Hiles, HDR</a:t>
            </a:r>
            <a:endParaRPr lang="en-US" sz="2000" i="1" dirty="0"/>
          </a:p>
        </p:txBody>
      </p:sp>
    </p:spTree>
    <p:extLst>
      <p:ext uri="{BB962C8B-B14F-4D97-AF65-F5344CB8AC3E}">
        <p14:creationId xmlns:p14="http://schemas.microsoft.com/office/powerpoint/2010/main" val="1298454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62050"/>
          </a:xfrm>
        </p:spPr>
        <p:txBody>
          <a:bodyPr anchor="ctr">
            <a:noAutofit/>
          </a:bodyPr>
          <a:lstStyle/>
          <a:p>
            <a:r>
              <a:rPr lang="en-US" sz="3600" dirty="0" smtClean="0"/>
              <a:t>Trip Matrix: Lexington, Kentucky	</a:t>
            </a:r>
            <a:endParaRPr lang="en-US" sz="3600" dirty="0"/>
          </a:p>
        </p:txBody>
      </p:sp>
      <p:pic>
        <p:nvPicPr>
          <p:cNvPr id="31" name="Picture 30"/>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733057" y="1904999"/>
            <a:ext cx="6326630" cy="4038601"/>
          </a:xfrm>
          <a:prstGeom prst="rect">
            <a:avLst/>
          </a:prstGeom>
        </p:spPr>
      </p:pic>
      <p:sp>
        <p:nvSpPr>
          <p:cNvPr id="4" name="Text Placeholder 3"/>
          <p:cNvSpPr>
            <a:spLocks noGrp="1"/>
          </p:cNvSpPr>
          <p:nvPr>
            <p:ph type="body" sz="half" idx="2"/>
          </p:nvPr>
        </p:nvSpPr>
        <p:spPr>
          <a:xfrm>
            <a:off x="31377" y="1828800"/>
            <a:ext cx="2711823" cy="4691063"/>
          </a:xfrm>
          <a:noFill/>
        </p:spPr>
        <p:txBody>
          <a:bodyPr>
            <a:normAutofit/>
          </a:bodyPr>
          <a:lstStyle/>
          <a:p>
            <a:r>
              <a:rPr lang="en-US" b="1" dirty="0" smtClean="0">
                <a:latin typeface="Myriad Pro" pitchFamily="34" charset="0"/>
              </a:rPr>
              <a:t>Includes:</a:t>
            </a:r>
          </a:p>
          <a:p>
            <a:pPr marL="285750" indent="-285750">
              <a:buFont typeface="Wingdings" pitchFamily="2" charset="2"/>
              <a:buChar char="ü"/>
            </a:pPr>
            <a:r>
              <a:rPr lang="en-US" dirty="0" smtClean="0">
                <a:latin typeface="Myriad Pro" pitchFamily="34" charset="0"/>
              </a:rPr>
              <a:t>Day part segmentation</a:t>
            </a:r>
          </a:p>
          <a:p>
            <a:pPr marL="285750" indent="-285750">
              <a:buFont typeface="Wingdings" pitchFamily="2" charset="2"/>
              <a:buChar char="ü"/>
            </a:pPr>
            <a:r>
              <a:rPr lang="en-US" dirty="0">
                <a:latin typeface="Myriad Pro" pitchFamily="34" charset="0"/>
              </a:rPr>
              <a:t>T</a:t>
            </a:r>
            <a:r>
              <a:rPr lang="en-US" dirty="0" smtClean="0">
                <a:latin typeface="Myriad Pro" pitchFamily="34" charset="0"/>
              </a:rPr>
              <a:t>rip purpose segmentation</a:t>
            </a:r>
          </a:p>
          <a:p>
            <a:pPr marL="285750" indent="-285750">
              <a:buFont typeface="Wingdings" pitchFamily="2" charset="2"/>
              <a:buChar char="ü"/>
            </a:pPr>
            <a:r>
              <a:rPr lang="en-US" dirty="0" smtClean="0">
                <a:latin typeface="Myriad Pro" pitchFamily="34" charset="0"/>
              </a:rPr>
              <a:t>Residence class segmentation</a:t>
            </a:r>
          </a:p>
          <a:p>
            <a:pPr marL="742950" lvl="1" indent="-285750">
              <a:buFont typeface="Wingdings" pitchFamily="2" charset="2"/>
              <a:buChar char="ü"/>
            </a:pPr>
            <a:r>
              <a:rPr lang="en-US" dirty="0">
                <a:latin typeface="Myriad Pro" pitchFamily="34" charset="0"/>
              </a:rPr>
              <a:t>Resident Worker</a:t>
            </a:r>
          </a:p>
          <a:p>
            <a:pPr marL="742950" lvl="1" indent="-285750">
              <a:buFont typeface="Wingdings" pitchFamily="2" charset="2"/>
              <a:buChar char="ü"/>
            </a:pPr>
            <a:r>
              <a:rPr lang="en-US" dirty="0">
                <a:latin typeface="Myriad Pro" pitchFamily="34" charset="0"/>
              </a:rPr>
              <a:t>Home Worker</a:t>
            </a:r>
          </a:p>
          <a:p>
            <a:pPr marL="742950" lvl="1" indent="-285750">
              <a:buFont typeface="Wingdings" pitchFamily="2" charset="2"/>
              <a:buChar char="ü"/>
            </a:pPr>
            <a:r>
              <a:rPr lang="en-US" dirty="0">
                <a:latin typeface="Myriad Pro" pitchFamily="34" charset="0"/>
              </a:rPr>
              <a:t>Inbound Commuter</a:t>
            </a:r>
          </a:p>
          <a:p>
            <a:pPr marL="742950" lvl="1" indent="-285750">
              <a:buFont typeface="Wingdings" pitchFamily="2" charset="2"/>
              <a:buChar char="ü"/>
            </a:pPr>
            <a:r>
              <a:rPr lang="en-US" dirty="0">
                <a:latin typeface="Myriad Pro" pitchFamily="34" charset="0"/>
              </a:rPr>
              <a:t>Outbound Commuter</a:t>
            </a:r>
          </a:p>
          <a:p>
            <a:pPr marL="742950" lvl="1" indent="-285750">
              <a:buFont typeface="Wingdings" pitchFamily="2" charset="2"/>
              <a:buChar char="ü"/>
            </a:pPr>
            <a:r>
              <a:rPr lang="en-US" dirty="0">
                <a:latin typeface="Myriad Pro" pitchFamily="34" charset="0"/>
              </a:rPr>
              <a:t>Long-term Visitor</a:t>
            </a:r>
          </a:p>
          <a:p>
            <a:pPr marL="742950" lvl="1" indent="-285750">
              <a:buFont typeface="Wingdings" pitchFamily="2" charset="2"/>
              <a:buChar char="ü"/>
            </a:pPr>
            <a:r>
              <a:rPr lang="en-US" dirty="0">
                <a:latin typeface="Myriad Pro" pitchFamily="34" charset="0"/>
              </a:rPr>
              <a:t>Short-term </a:t>
            </a:r>
            <a:r>
              <a:rPr lang="en-US" dirty="0" smtClean="0">
                <a:latin typeface="Myriad Pro" pitchFamily="34" charset="0"/>
              </a:rPr>
              <a:t>Visitor</a:t>
            </a:r>
          </a:p>
          <a:p>
            <a:endParaRPr lang="en-US" dirty="0">
              <a:latin typeface="Myriad Pro" pitchFamily="34" charset="0"/>
            </a:endParaRPr>
          </a:p>
        </p:txBody>
      </p:sp>
      <p:sp>
        <p:nvSpPr>
          <p:cNvPr id="3" name="TextBox 2"/>
          <p:cNvSpPr txBox="1"/>
          <p:nvPr/>
        </p:nvSpPr>
        <p:spPr>
          <a:xfrm>
            <a:off x="2733057" y="5943600"/>
            <a:ext cx="3581400" cy="261610"/>
          </a:xfrm>
          <a:prstGeom prst="rect">
            <a:avLst/>
          </a:prstGeom>
          <a:noFill/>
        </p:spPr>
        <p:txBody>
          <a:bodyPr wrap="square" rtlCol="0">
            <a:spAutoFit/>
          </a:bodyPr>
          <a:lstStyle/>
          <a:p>
            <a:r>
              <a:rPr lang="en-US" sz="1100" i="1" dirty="0">
                <a:solidFill>
                  <a:schemeClr val="tx1">
                    <a:lumMod val="75000"/>
                    <a:lumOff val="25000"/>
                  </a:schemeClr>
                </a:solidFill>
              </a:rPr>
              <a:t>24 hour trips in the Lexington, KY metro area</a:t>
            </a:r>
          </a:p>
        </p:txBody>
      </p:sp>
    </p:spTree>
    <p:extLst>
      <p:ext uri="{BB962C8B-B14F-4D97-AF65-F5344CB8AC3E}">
        <p14:creationId xmlns:p14="http://schemas.microsoft.com/office/powerpoint/2010/main" val="1694516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Resident Classification</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r>
              <a:rPr lang="en-US" sz="2400" dirty="0" smtClean="0"/>
              <a:t>Devices classified using statistical clustering of activity:</a:t>
            </a:r>
          </a:p>
          <a:p>
            <a:pPr lvl="1"/>
            <a:r>
              <a:rPr lang="en-US" sz="2000" dirty="0" smtClean="0"/>
              <a:t>Home Locations – assumed to be primary nighttime cluster</a:t>
            </a:r>
          </a:p>
          <a:p>
            <a:pPr lvl="1"/>
            <a:r>
              <a:rPr lang="en-US" sz="2000" dirty="0" smtClean="0"/>
              <a:t>Work Location – assumed to be primary daytime cluster</a:t>
            </a:r>
          </a:p>
          <a:p>
            <a:pPr lvl="1"/>
            <a:endParaRPr lang="en-US" sz="2000" dirty="0" smtClean="0"/>
          </a:p>
          <a:p>
            <a:pPr marL="457200" lvl="1" indent="0">
              <a:buNone/>
            </a:pPr>
            <a:r>
              <a:rPr lang="en-US" sz="2000" dirty="0" smtClean="0"/>
              <a:t>Weekday </a:t>
            </a:r>
            <a:r>
              <a:rPr lang="en-US" sz="2000" dirty="0"/>
              <a:t>Sample </a:t>
            </a:r>
            <a:r>
              <a:rPr lang="en-US" sz="2000" dirty="0" smtClean="0"/>
              <a:t>Trips – September 19, 2012</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505200"/>
            <a:ext cx="3733800" cy="20799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1869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Matrix</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3228" y="6248400"/>
            <a:ext cx="3314700"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24000"/>
            <a:ext cx="8201070"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685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Validation: Trip Lengths</a:t>
            </a:r>
            <a:endParaRPr lang="en-US" dirty="0"/>
          </a:p>
        </p:txBody>
      </p:sp>
      <p:sp>
        <p:nvSpPr>
          <p:cNvPr id="7" name="Content Placeholder 6"/>
          <p:cNvSpPr>
            <a:spLocks noGrp="1"/>
          </p:cNvSpPr>
          <p:nvPr>
            <p:ph idx="1"/>
          </p:nvPr>
        </p:nvSpPr>
        <p:spPr>
          <a:xfrm>
            <a:off x="838201" y="1676400"/>
            <a:ext cx="6400799" cy="5181599"/>
          </a:xfrm>
        </p:spPr>
        <p:txBody>
          <a:bodyPr>
            <a:normAutofit/>
          </a:bodyPr>
          <a:lstStyle/>
          <a:p>
            <a:pPr marL="0" indent="0" algn="ctr">
              <a:buNone/>
            </a:pPr>
            <a:r>
              <a:rPr lang="en-US" sz="2800" baseline="0" dirty="0" smtClean="0"/>
              <a:t>Average Trip Lengths in miles</a:t>
            </a:r>
          </a:p>
          <a:p>
            <a:pPr marL="0" indent="0">
              <a:buNone/>
            </a:pPr>
            <a:endParaRPr lang="en-US" sz="2800" dirty="0"/>
          </a:p>
          <a:p>
            <a:pPr marL="0" indent="0">
              <a:buNone/>
            </a:pPr>
            <a:endParaRPr lang="en-US" sz="2800" baseline="0" dirty="0" smtClean="0"/>
          </a:p>
          <a:p>
            <a:pPr marL="0" indent="0">
              <a:buNone/>
            </a:pPr>
            <a:endParaRPr lang="en-US" sz="2800" baseline="0" dirty="0" smtClean="0"/>
          </a:p>
          <a:p>
            <a:pPr marL="0" indent="0">
              <a:buNone/>
            </a:pPr>
            <a:endParaRPr lang="en-US" sz="2800" dirty="0"/>
          </a:p>
          <a:p>
            <a:pPr marL="0" indent="0">
              <a:buNone/>
            </a:pPr>
            <a:endParaRPr lang="en-US" sz="2800" baseline="0" dirty="0" smtClean="0"/>
          </a:p>
          <a:p>
            <a:pPr marL="0" indent="0">
              <a:buNone/>
            </a:pPr>
            <a:r>
              <a:rPr lang="en-US" sz="2800" baseline="0" dirty="0" smtClean="0"/>
              <a:t>Explained by consideration of</a:t>
            </a:r>
          </a:p>
          <a:p>
            <a:pPr lvl="1"/>
            <a:r>
              <a:rPr lang="en-US" sz="2400" baseline="0" dirty="0" smtClean="0"/>
              <a:t>Long Distance Commuters</a:t>
            </a:r>
          </a:p>
          <a:p>
            <a:pPr lvl="1"/>
            <a:r>
              <a:rPr lang="en-US" sz="2400" baseline="0" dirty="0" smtClean="0"/>
              <a:t>Non-Resident Travelers</a:t>
            </a:r>
          </a:p>
          <a:p>
            <a:pPr marL="0" indent="0">
              <a:buNone/>
            </a:pPr>
            <a:endParaRPr lang="en-US"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292927"/>
            <a:ext cx="4724400" cy="19990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1218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AirSage Template">
  <a:themeElements>
    <a:clrScheme name="Airsage">
      <a:dk1>
        <a:srgbClr val="262626"/>
      </a:dk1>
      <a:lt1>
        <a:sysClr val="window" lastClr="FFFFFF"/>
      </a:lt1>
      <a:dk2>
        <a:srgbClr val="98080B"/>
      </a:dk2>
      <a:lt2>
        <a:srgbClr val="D6D5D8"/>
      </a:lt2>
      <a:accent1>
        <a:srgbClr val="002E58"/>
      </a:accent1>
      <a:accent2>
        <a:srgbClr val="C4161C"/>
      </a:accent2>
      <a:accent3>
        <a:srgbClr val="336688"/>
      </a:accent3>
      <a:accent4>
        <a:srgbClr val="523457"/>
      </a:accent4>
      <a:accent5>
        <a:srgbClr val="9BC7C6"/>
      </a:accent5>
      <a:accent6>
        <a:srgbClr val="C12322"/>
      </a:accent6>
      <a:hlink>
        <a:srgbClr val="B17486"/>
      </a:hlink>
      <a:folHlink>
        <a:srgbClr val="777777"/>
      </a:folHlink>
    </a:clrScheme>
    <a:fontScheme name="AirSage">
      <a:majorFont>
        <a:latin typeface="Myriad Pro"/>
        <a:ea typeface=""/>
        <a:cs typeface=""/>
      </a:majorFont>
      <a:minorFont>
        <a:latin typeface="Myriad Pro"/>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AirSage Template</Template>
  <TotalTime>716</TotalTime>
  <Words>602</Words>
  <Application>Microsoft Office PowerPoint</Application>
  <PresentationFormat>On-screen Show (4:3)</PresentationFormat>
  <Paragraphs>74</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AirSage Template</vt:lpstr>
      <vt:lpstr>Population Movements from Anonymous Mobile Signaling Data</vt:lpstr>
      <vt:lpstr>AirSage Company Overview</vt:lpstr>
      <vt:lpstr>AirSage WiSE Platform</vt:lpstr>
      <vt:lpstr>IBM and MIT Research</vt:lpstr>
      <vt:lpstr>Data Validation</vt:lpstr>
      <vt:lpstr>Trip Matrix: Lexington, Kentucky </vt:lpstr>
      <vt:lpstr>Resident Classification</vt:lpstr>
      <vt:lpstr>Home-Work Matrix</vt:lpstr>
      <vt:lpstr>Data Validation: Trip Lengths</vt:lpstr>
      <vt:lpstr>Data Validation: Trip Rates</vt:lpstr>
      <vt:lpstr>What’s Next?</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Movements from Anonymous Mobile Signaling Data</dc:title>
  <dc:creator>Andrea Moe</dc:creator>
  <cp:lastModifiedBy>Matthew Martimo</cp:lastModifiedBy>
  <cp:revision>42</cp:revision>
  <dcterms:created xsi:type="dcterms:W3CDTF">2013-01-08T15:11:31Z</dcterms:created>
  <dcterms:modified xsi:type="dcterms:W3CDTF">2013-05-08T12:02:26Z</dcterms:modified>
</cp:coreProperties>
</file>