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2" r:id="rId4"/>
    <p:sldMasterId id="2147483693" r:id="rId5"/>
  </p:sldMasterIdLst>
  <p:notesMasterIdLst>
    <p:notesMasterId r:id="rId74"/>
  </p:notesMasterIdLst>
  <p:sldIdLst>
    <p:sldId id="273" r:id="rId6"/>
    <p:sldId id="372" r:id="rId7"/>
    <p:sldId id="285" r:id="rId8"/>
    <p:sldId id="288" r:id="rId9"/>
    <p:sldId id="279" r:id="rId10"/>
    <p:sldId id="311" r:id="rId11"/>
    <p:sldId id="366" r:id="rId12"/>
    <p:sldId id="368" r:id="rId13"/>
    <p:sldId id="367" r:id="rId14"/>
    <p:sldId id="369" r:id="rId15"/>
    <p:sldId id="307" r:id="rId16"/>
    <p:sldId id="295" r:id="rId17"/>
    <p:sldId id="301" r:id="rId18"/>
    <p:sldId id="306" r:id="rId19"/>
    <p:sldId id="302" r:id="rId20"/>
    <p:sldId id="371" r:id="rId21"/>
    <p:sldId id="303" r:id="rId22"/>
    <p:sldId id="373" r:id="rId23"/>
    <p:sldId id="304" r:id="rId24"/>
    <p:sldId id="305" r:id="rId25"/>
    <p:sldId id="312" r:id="rId26"/>
    <p:sldId id="330" r:id="rId27"/>
    <p:sldId id="281" r:id="rId28"/>
    <p:sldId id="310" r:id="rId29"/>
    <p:sldId id="314" r:id="rId30"/>
    <p:sldId id="319" r:id="rId31"/>
    <p:sldId id="316" r:id="rId32"/>
    <p:sldId id="317" r:id="rId33"/>
    <p:sldId id="318" r:id="rId34"/>
    <p:sldId id="296" r:id="rId35"/>
    <p:sldId id="331" r:id="rId36"/>
    <p:sldId id="332" r:id="rId37"/>
    <p:sldId id="329" r:id="rId38"/>
    <p:sldId id="328" r:id="rId39"/>
    <p:sldId id="341" r:id="rId40"/>
    <p:sldId id="342" r:id="rId41"/>
    <p:sldId id="361" r:id="rId42"/>
    <p:sldId id="282" r:id="rId43"/>
    <p:sldId id="309" r:id="rId44"/>
    <p:sldId id="320" r:id="rId45"/>
    <p:sldId id="362" r:id="rId46"/>
    <p:sldId id="297" r:id="rId47"/>
    <p:sldId id="321" r:id="rId48"/>
    <p:sldId id="363" r:id="rId49"/>
    <p:sldId id="364" r:id="rId50"/>
    <p:sldId id="365" r:id="rId51"/>
    <p:sldId id="338" r:id="rId52"/>
    <p:sldId id="375" r:id="rId53"/>
    <p:sldId id="376" r:id="rId54"/>
    <p:sldId id="377" r:id="rId55"/>
    <p:sldId id="339" r:id="rId56"/>
    <p:sldId id="359" r:id="rId57"/>
    <p:sldId id="343" r:id="rId58"/>
    <p:sldId id="360" r:id="rId59"/>
    <p:sldId id="345" r:id="rId60"/>
    <p:sldId id="352" r:id="rId61"/>
    <p:sldId id="347" r:id="rId62"/>
    <p:sldId id="349" r:id="rId63"/>
    <p:sldId id="333" r:id="rId64"/>
    <p:sldId id="334" r:id="rId65"/>
    <p:sldId id="335" r:id="rId66"/>
    <p:sldId id="336" r:id="rId67"/>
    <p:sldId id="337" r:id="rId68"/>
    <p:sldId id="291" r:id="rId69"/>
    <p:sldId id="298" r:id="rId70"/>
    <p:sldId id="286" r:id="rId71"/>
    <p:sldId id="374" r:id="rId72"/>
    <p:sldId id="284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9E08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8" autoAdjust="0"/>
  </p:normalViewPr>
  <p:slideViewPr>
    <p:cSldViewPr snapToGrid="0" showGuides="1">
      <p:cViewPr varScale="1">
        <p:scale>
          <a:sx n="79" d="100"/>
          <a:sy n="79" d="100"/>
        </p:scale>
        <p:origin x="-534" y="-84"/>
      </p:cViewPr>
      <p:guideLst>
        <p:guide orient="horz" pos="3785"/>
        <p:guide orient="horz" pos="910"/>
        <p:guide orient="horz" pos="4131"/>
        <p:guide orient="horz" pos="2736"/>
        <p:guide pos="288"/>
        <p:guide pos="5472"/>
        <p:guide pos="1417"/>
        <p:guide pos="1642"/>
        <p:guide pos="2765"/>
        <p:guide pos="2995"/>
        <p:guide pos="4117"/>
        <p:guide pos="43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EB45-0962-4FE3-BF2A-53CDF9A60254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B52A1-CCB2-4AAD-86EF-43FEE5A3B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B92E-07B5-4569-8834-19F6E2880DB5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-ORANG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COM_green-orange_sp#CD88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pic>
        <p:nvPicPr>
          <p:cNvPr id="7" name="Picture 6" descr="logo_fdot_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4145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-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ECOM_blue-green_spec#CD884.jpg"/>
          <p:cNvPicPr>
            <a:picLocks noChangeAspect="1"/>
          </p:cNvPicPr>
          <p:nvPr userDrawn="1"/>
        </p:nvPicPr>
        <p:blipFill>
          <a:blip r:embed="rId2" cstate="print"/>
          <a:srcRect b="12384"/>
          <a:stretch>
            <a:fillRect/>
          </a:stretch>
        </p:blipFill>
        <p:spPr>
          <a:xfrm>
            <a:off x="0" y="0"/>
            <a:ext cx="9144000" cy="60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February 17, 2012</a:t>
            </a:r>
            <a:endParaRPr lang="en-US" dirty="0"/>
          </a:p>
        </p:txBody>
      </p:sp>
      <p:pic>
        <p:nvPicPr>
          <p:cNvPr id="11" name="Picture 10" descr="logo_fdot_larg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4145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-GREEN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COM_blue-green_spec#CD88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17,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fdot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17,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fdot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February 17,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_fdot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February 17,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_fdot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_Optional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dge image_42-19280666_crop.jpg"/>
          <p:cNvPicPr>
            <a:picLocks noChangeAspect="1"/>
          </p:cNvPicPr>
          <p:nvPr userDrawn="1"/>
        </p:nvPicPr>
        <p:blipFill>
          <a:blip r:embed="rId2" cstate="print">
            <a:lum bright="-10000"/>
          </a:blip>
          <a:srcRect b="12384"/>
          <a:stretch>
            <a:fillRect/>
          </a:stretch>
        </p:blipFill>
        <p:spPr>
          <a:xfrm>
            <a:off x="0" y="0"/>
            <a:ext cx="9144000" cy="60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February 17,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_fdot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February 17,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_fdot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pic>
        <p:nvPicPr>
          <p:cNvPr id="8" name="Picture 7" descr="logo_fdot_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-ORANG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ECOM_green-orange_sp#CD881.jpg"/>
          <p:cNvPicPr>
            <a:picLocks noChangeAspect="1"/>
          </p:cNvPicPr>
          <p:nvPr userDrawn="1"/>
        </p:nvPicPr>
        <p:blipFill>
          <a:blip r:embed="rId2" cstate="print"/>
          <a:srcRect b="12384"/>
          <a:stretch>
            <a:fillRect/>
          </a:stretch>
        </p:blipFill>
        <p:spPr>
          <a:xfrm>
            <a:off x="0" y="0"/>
            <a:ext cx="9144000" cy="60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pic>
        <p:nvPicPr>
          <p:cNvPr id="12" name="Picture 11" descr="logo_fdot_larg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-ORANG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COM_green-orange_sp#CD88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E85C-06F5-481F-BCC2-032CF3FE58EF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EN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8C-444D-45D7-8169-FDAC51E03A4F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REEN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55C0-EC1B-43E5-853A-8A7C593E95FF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EN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AF3-12F4-4C53-9520-5DE735DF186C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pic>
        <p:nvPicPr>
          <p:cNvPr id="8" name="Picture 7" descr="logo_fdot_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-MAGENT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ECOM_Gradients_orange-purple.jpg"/>
          <p:cNvPicPr>
            <a:picLocks noChangeAspect="1"/>
          </p:cNvPicPr>
          <p:nvPr userDrawn="1"/>
        </p:nvPicPr>
        <p:blipFill>
          <a:blip r:embed="rId2" cstate="print"/>
          <a:srcRect b="12384"/>
          <a:stretch>
            <a:fillRect/>
          </a:stretch>
        </p:blipFill>
        <p:spPr>
          <a:xfrm>
            <a:off x="0" y="0"/>
            <a:ext cx="9144000" cy="60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pic>
        <p:nvPicPr>
          <p:cNvPr id="12" name="Picture 11" descr="logo_fdot_larg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-MAGENTA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ECOM_Gradients_orange-purp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E85C-06F5-481F-BCC2-032CF3FE58EF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ANGE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8C-444D-45D7-8169-FDAC51E03A4F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RANGE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55C0-EC1B-43E5-853A-8A7C593E95FF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ANGE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AF3-12F4-4C53-9520-5DE735DF186C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pic>
        <p:nvPicPr>
          <p:cNvPr id="8" name="Picture 7" descr="logo_fdot_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-BLU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ECOM_Gradients_purple-blue.jpg"/>
          <p:cNvPicPr>
            <a:picLocks noChangeAspect="1"/>
          </p:cNvPicPr>
          <p:nvPr userDrawn="1"/>
        </p:nvPicPr>
        <p:blipFill>
          <a:blip r:embed="rId2" cstate="print"/>
          <a:srcRect b="12384"/>
          <a:stretch>
            <a:fillRect/>
          </a:stretch>
        </p:blipFill>
        <p:spPr>
          <a:xfrm>
            <a:off x="0" y="0"/>
            <a:ext cx="9144000" cy="60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01232" y="6227065"/>
            <a:ext cx="916142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pic>
        <p:nvPicPr>
          <p:cNvPr id="12" name="Picture 11" descr="logo_fdot_larg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-BLU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COM_Gradients_purple-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GENTA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GENTA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E85C-06F5-481F-BCC2-032CF3FE58EF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GENTA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8C-444D-45D7-8169-FDAC51E03A4F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AGENTA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55C0-EC1B-43E5-853A-8A7C593E95FF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E85C-06F5-481F-BCC2-032CF3FE58EF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GENTA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AF3-12F4-4C53-9520-5DE735DF186C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GENTA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8C-444D-45D7-8169-FDAC51E03A4F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ACK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55C0-EC1B-43E5-853A-8A7C593E95FF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AF3-12F4-4C53-9520-5DE735DF186C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CK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ECFDF4-243F-487D-9CE3-7672903C2519}" type="datetime4">
              <a:rPr lang="en-US" smtClean="0"/>
              <a:pPr/>
              <a:t>August 15,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ECOM_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37265" y="6351649"/>
            <a:ext cx="769269" cy="23078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010400" y="6293457"/>
            <a:ext cx="648031" cy="2930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6" r:id="rId3"/>
    <p:sldLayoutId id="2147483650" r:id="rId4"/>
    <p:sldLayoutId id="2147483657" r:id="rId5"/>
    <p:sldLayoutId id="2147483658" r:id="rId6"/>
    <p:sldLayoutId id="2147483653" r:id="rId7"/>
    <p:sldLayoutId id="2147483652" r:id="rId8"/>
    <p:sldLayoutId id="2147483654" r:id="rId9"/>
    <p:sldLayoutId id="2147483655" r:id="rId10"/>
    <p:sldLayoutId id="2147483704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ECFDF4-243F-487D-9CE3-7672903C2519}" type="datetime4">
              <a:rPr lang="en-US" smtClean="0"/>
              <a:pPr/>
              <a:t>August 15,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ECOM_Logo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937265" y="6351649"/>
            <a:ext cx="769269" cy="2307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ECOM_Logo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937265" y="6351649"/>
            <a:ext cx="769269" cy="23078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010400" y="6293457"/>
            <a:ext cx="648031" cy="2930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logo_fdot_larg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ECFDF4-243F-487D-9CE3-7672903C2519}" type="datetime4">
              <a:rPr lang="en-US" smtClean="0"/>
              <a:pPr/>
              <a:t>August 15,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ECOM_Logo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937265" y="6351649"/>
            <a:ext cx="769269" cy="23078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010400" y="6293457"/>
            <a:ext cx="648031" cy="2930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logo_fdot_larg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ECFDF4-243F-487D-9CE3-7672903C2519}" type="datetime4">
              <a:rPr lang="en-US" smtClean="0"/>
              <a:pPr/>
              <a:t>August 15,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ECOM_Logo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937265" y="6351649"/>
            <a:ext cx="769269" cy="23078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010400" y="6293457"/>
            <a:ext cx="648031" cy="2930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Client logo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logo_fdot_larg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866573" y="6064045"/>
            <a:ext cx="855028" cy="7431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9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2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4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SERPM 6.7</a:t>
            </a:r>
            <a:br>
              <a:rPr lang="en-US" dirty="0" smtClean="0"/>
            </a:br>
            <a:r>
              <a:rPr lang="en-US" dirty="0" smtClean="0"/>
              <a:t>Development, Calibration &amp;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Shi-Chiang Li, AICP</a:t>
            </a:r>
          </a:p>
          <a:p>
            <a:r>
              <a:rPr lang="en-US" dirty="0" smtClean="0"/>
              <a:t>Scott Seeburger</a:t>
            </a:r>
          </a:p>
          <a:p>
            <a:r>
              <a:rPr lang="en-US" dirty="0" smtClean="0"/>
              <a:t>David Schmitt, AICP</a:t>
            </a:r>
          </a:p>
          <a:p>
            <a:r>
              <a:rPr lang="en-US" dirty="0" smtClean="0"/>
              <a:t>Ashutosh Kumar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Differences among Commuter Sub-Markets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16789" y="1580231"/>
          <a:ext cx="8343705" cy="4387432"/>
        </p:xfrm>
        <a:graphic>
          <a:graphicData uri="http://schemas.openxmlformats.org/presentationml/2006/ole">
            <p:oleObj spid="_x0000_s2050" name="Document" r:id="rId3" imgW="6114242" imgH="321464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Tri-Rail Overview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4319337" y="1371600"/>
            <a:ext cx="4367462" cy="4637088"/>
          </a:xfrm>
        </p:spPr>
        <p:txBody>
          <a:bodyPr/>
          <a:lstStyle/>
          <a:p>
            <a:r>
              <a:rPr lang="en-US" sz="1800" dirty="0" smtClean="0"/>
              <a:t>72-mile commuter rail system</a:t>
            </a:r>
          </a:p>
          <a:p>
            <a:r>
              <a:rPr lang="en-US" sz="1800" dirty="0" smtClean="0"/>
              <a:t>18 stations across 3 counties</a:t>
            </a:r>
          </a:p>
          <a:p>
            <a:r>
              <a:rPr lang="en-US" sz="1800" dirty="0" smtClean="0"/>
              <a:t>1:45 traveling time</a:t>
            </a:r>
          </a:p>
          <a:p>
            <a:r>
              <a:rPr lang="en-US" sz="1800" dirty="0" smtClean="0"/>
              <a:t>50 trains/day service</a:t>
            </a:r>
          </a:p>
          <a:p>
            <a:r>
              <a:rPr lang="en-US" sz="1800" dirty="0" smtClean="0"/>
              <a:t>13,500 daily riders                                (12,200 in 2010)</a:t>
            </a:r>
          </a:p>
          <a:p>
            <a:r>
              <a:rPr lang="en-US" sz="1800" dirty="0" smtClean="0"/>
              <a:t>Not easily accessible to any major attraction by walking </a:t>
            </a:r>
          </a:p>
          <a:p>
            <a:endParaRPr lang="en-US" sz="1800" dirty="0" smtClean="0"/>
          </a:p>
          <a:p>
            <a:r>
              <a:rPr lang="en-US" sz="1800" dirty="0" smtClean="0"/>
              <a:t>Survey conducted in October 2008</a:t>
            </a:r>
          </a:p>
          <a:p>
            <a:r>
              <a:rPr lang="en-US" sz="1800" dirty="0" smtClean="0"/>
              <a:t>Counts collected Oct/Nov 2008</a:t>
            </a:r>
          </a:p>
          <a:p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98" y="883875"/>
            <a:ext cx="2516103" cy="512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Tri-Rail</a:t>
            </a:r>
            <a:br>
              <a:rPr lang="en-US" dirty="0" smtClean="0"/>
            </a:br>
            <a:r>
              <a:rPr lang="en-US" dirty="0" smtClean="0"/>
              <a:t>Key Ridership Patterns/Findings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 smtClean="0"/>
              <a:t>Tri-Rail is used for long, inter-county trips by choice riders accessing by auto</a:t>
            </a:r>
          </a:p>
          <a:p>
            <a:pPr lvl="1"/>
            <a:r>
              <a:rPr lang="en-US" sz="1600" dirty="0" smtClean="0"/>
              <a:t>80% of non-school/college trips travel between stations in different counties</a:t>
            </a:r>
          </a:p>
          <a:p>
            <a:pPr lvl="1"/>
            <a:r>
              <a:rPr lang="en-US" sz="1600" dirty="0" smtClean="0"/>
              <a:t>87% of all trips travel more than 2 stations (at least ~8 miles)</a:t>
            </a:r>
          </a:p>
          <a:p>
            <a:pPr lvl="1"/>
            <a:r>
              <a:rPr lang="en-US" sz="1600" dirty="0" smtClean="0"/>
              <a:t>Mean travel distance on Tri-Rail: 30 miles for non-school/college trips and 23 miles for school/college (28.7 miles overall)</a:t>
            </a:r>
          </a:p>
          <a:p>
            <a:pPr lvl="1"/>
            <a:r>
              <a:rPr lang="en-US" sz="1600" dirty="0" smtClean="0"/>
              <a:t>95% of riders are from 1- or 2+-car households</a:t>
            </a:r>
          </a:p>
          <a:p>
            <a:pPr lvl="1"/>
            <a:r>
              <a:rPr lang="en-US" sz="1600" dirty="0" smtClean="0"/>
              <a:t>70% auto-access  (all trips)</a:t>
            </a:r>
          </a:p>
          <a:p>
            <a:r>
              <a:rPr lang="en-US" sz="1600" b="1" dirty="0" smtClean="0"/>
              <a:t>Riders have very dispersed travel patterns, even for work trips</a:t>
            </a:r>
          </a:p>
          <a:p>
            <a:pPr lvl="1"/>
            <a:r>
              <a:rPr lang="en-US" sz="1600" dirty="0" smtClean="0"/>
              <a:t>No station produces more than 8% of all trips</a:t>
            </a:r>
          </a:p>
          <a:p>
            <a:pPr lvl="1"/>
            <a:r>
              <a:rPr lang="en-US" sz="1600" dirty="0" smtClean="0"/>
              <a:t>Only 2 attraction stations receive over 10% of trips</a:t>
            </a:r>
          </a:p>
          <a:p>
            <a:pPr lvl="1"/>
            <a:r>
              <a:rPr lang="en-US" sz="1600" dirty="0" smtClean="0"/>
              <a:t>Metrorail station – 17%, Boca Raton – 11%, All other stations &lt;=9%</a:t>
            </a:r>
          </a:p>
          <a:p>
            <a:pPr lvl="1"/>
            <a:r>
              <a:rPr lang="en-US" sz="1600" dirty="0" smtClean="0"/>
              <a:t>NB/SB travel direction evenly split </a:t>
            </a:r>
          </a:p>
          <a:p>
            <a:pPr lvl="1"/>
            <a:r>
              <a:rPr lang="en-US" sz="1600" dirty="0" smtClean="0"/>
              <a:t>54% southbound with college/school trips</a:t>
            </a:r>
          </a:p>
          <a:p>
            <a:pPr lvl="1"/>
            <a:r>
              <a:rPr lang="en-US" sz="1600" dirty="0" smtClean="0"/>
              <a:t>58% southbound  without college/school trips</a:t>
            </a:r>
          </a:p>
          <a:p>
            <a:pPr lvl="1"/>
            <a:r>
              <a:rPr lang="en-US" sz="1600" dirty="0" smtClean="0"/>
              <a:t>23% of park-ride trips transfer to Metrorail via Metrorail Transfer station (with the Miami CBD as a likely final destination)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Tri-Rail</a:t>
            </a:r>
            <a:br>
              <a:rPr lang="en-US" dirty="0" smtClean="0"/>
            </a:br>
            <a:r>
              <a:rPr lang="en-US" dirty="0" smtClean="0"/>
              <a:t>Key Ridership Patterns/Findings (2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Most riders (73%) access and egress Tri-Rail through non-walk modes</a:t>
            </a:r>
          </a:p>
          <a:p>
            <a:pPr lvl="1"/>
            <a:r>
              <a:rPr lang="en-US" sz="1600" dirty="0" smtClean="0"/>
              <a:t>79% of all trips require a non-walk mode to reach their final destination</a:t>
            </a:r>
          </a:p>
          <a:p>
            <a:r>
              <a:rPr lang="en-US" sz="2000" b="1" dirty="0" smtClean="0"/>
              <a:t>Tri-Rail is used primarily for work trips, with higher non-work usage than traditional commuter rail systems</a:t>
            </a:r>
          </a:p>
          <a:p>
            <a:pPr lvl="1"/>
            <a:r>
              <a:rPr lang="en-US" sz="1600" dirty="0" smtClean="0"/>
              <a:t>66% work trips</a:t>
            </a:r>
          </a:p>
          <a:p>
            <a:pPr lvl="1"/>
            <a:r>
              <a:rPr lang="en-US" sz="1600" dirty="0" smtClean="0"/>
              <a:t>18% trips are college- or school-related</a:t>
            </a:r>
          </a:p>
          <a:p>
            <a:pPr lvl="1"/>
            <a:r>
              <a:rPr lang="en-US" sz="1600" dirty="0" smtClean="0"/>
              <a:t>12% home-based non-work; 4% non-home-based</a:t>
            </a:r>
          </a:p>
          <a:p>
            <a:r>
              <a:rPr lang="en-US" sz="2000" b="1" dirty="0" smtClean="0"/>
              <a:t>Major markets are strongly peaked and access Tri-Rail by auto, other markets occur mostly in off-peak</a:t>
            </a:r>
          </a:p>
          <a:p>
            <a:pPr lvl="1"/>
            <a:r>
              <a:rPr lang="en-US" sz="1600" dirty="0" smtClean="0"/>
              <a:t>Work, school and college trips (85% of total) have 70%/30% peak/off-peak split</a:t>
            </a:r>
          </a:p>
          <a:p>
            <a:pPr lvl="1"/>
            <a:r>
              <a:rPr lang="en-US" sz="1600" dirty="0" smtClean="0"/>
              <a:t>All other trips, HBNW and NHB (15% of total) have 40%/60% peak/off-peak split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Metrorail Overview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4319337" y="1371600"/>
            <a:ext cx="4367462" cy="4637088"/>
          </a:xfrm>
        </p:spPr>
        <p:txBody>
          <a:bodyPr/>
          <a:lstStyle/>
          <a:p>
            <a:r>
              <a:rPr lang="en-US" sz="1800" dirty="0" smtClean="0"/>
              <a:t>22.5 miles within Miami-Dade County</a:t>
            </a:r>
          </a:p>
          <a:p>
            <a:r>
              <a:rPr lang="en-US" sz="1800" dirty="0" smtClean="0"/>
              <a:t>22 stations</a:t>
            </a:r>
          </a:p>
          <a:p>
            <a:r>
              <a:rPr lang="en-US" sz="1800" dirty="0" smtClean="0"/>
              <a:t>10-min </a:t>
            </a:r>
            <a:r>
              <a:rPr lang="en-US" sz="1800" dirty="0" err="1" smtClean="0"/>
              <a:t>pk</a:t>
            </a:r>
            <a:r>
              <a:rPr lang="en-US" sz="1800" dirty="0" smtClean="0"/>
              <a:t>/15-min op service</a:t>
            </a:r>
          </a:p>
          <a:p>
            <a:r>
              <a:rPr lang="en-US" sz="1800" dirty="0" smtClean="0"/>
              <a:t>63,000 boardings/weekday           (58,908 during survey)</a:t>
            </a:r>
          </a:p>
          <a:p>
            <a:endParaRPr lang="en-US" sz="1800" dirty="0" smtClean="0"/>
          </a:p>
          <a:p>
            <a:r>
              <a:rPr lang="en-US" sz="1800" dirty="0" smtClean="0"/>
              <a:t>5 “core” stations serving downtown Miami and adjacent activity centers</a:t>
            </a:r>
          </a:p>
          <a:p>
            <a:endParaRPr lang="en-US" sz="1800" dirty="0" smtClean="0"/>
          </a:p>
          <a:p>
            <a:r>
              <a:rPr lang="en-US" sz="1800" dirty="0" smtClean="0"/>
              <a:t>Survey conducted Spring 2009</a:t>
            </a:r>
          </a:p>
          <a:p>
            <a:r>
              <a:rPr lang="en-US" sz="1800" dirty="0" smtClean="0"/>
              <a:t>Station-to-station flows from Fall 2009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Picture 2" descr="Transit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65627" y="1077344"/>
            <a:ext cx="2523540" cy="4766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Metrorail</a:t>
            </a:r>
            <a:br>
              <a:rPr lang="en-US" dirty="0" smtClean="0"/>
            </a:br>
            <a:r>
              <a:rPr lang="en-US" dirty="0" smtClean="0"/>
              <a:t>Key Ridership Patterns/Findings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Metrorail is primarily used by choice riders traveling to/from the Miami core, which has connections to other transit services and a high concentration of jobs</a:t>
            </a:r>
          </a:p>
          <a:p>
            <a:pPr lvl="1"/>
            <a:r>
              <a:rPr lang="en-US" sz="1600" dirty="0" smtClean="0"/>
              <a:t>76% work trips to/from core</a:t>
            </a:r>
          </a:p>
          <a:p>
            <a:pPr lvl="1"/>
            <a:r>
              <a:rPr lang="en-US" sz="1600" dirty="0" smtClean="0"/>
              <a:t>66% non-work trips to/from core</a:t>
            </a:r>
          </a:p>
          <a:p>
            <a:pPr lvl="1"/>
            <a:r>
              <a:rPr lang="en-US" sz="1600" dirty="0" smtClean="0"/>
              <a:t>81% of riders are from 1- or 2+-car households</a:t>
            </a:r>
          </a:p>
          <a:p>
            <a:pPr lvl="1"/>
            <a:r>
              <a:rPr lang="en-US" sz="1600" dirty="0" smtClean="0"/>
              <a:t>92% of work park-ride trips to/from core</a:t>
            </a:r>
          </a:p>
          <a:p>
            <a:r>
              <a:rPr lang="en-US" sz="2000" b="1" dirty="0" smtClean="0"/>
              <a:t>Metrorail is used more south of the core than north of the core</a:t>
            </a:r>
          </a:p>
          <a:p>
            <a:pPr lvl="1"/>
            <a:r>
              <a:rPr lang="en-US" sz="1600" dirty="0" smtClean="0"/>
              <a:t>67% of all trips use one station south of the core</a:t>
            </a:r>
          </a:p>
          <a:p>
            <a:pPr lvl="1"/>
            <a:r>
              <a:rPr lang="en-US" sz="1600" dirty="0" smtClean="0"/>
              <a:t>50% of all work trips are between the core and the stations south of the core</a:t>
            </a:r>
          </a:p>
          <a:p>
            <a:pPr lvl="1"/>
            <a:r>
              <a:rPr lang="en-US" sz="1600" dirty="0" smtClean="0"/>
              <a:t>The 3 southernmost stations produce 37% of all trips and 46% of work trips</a:t>
            </a:r>
          </a:p>
          <a:p>
            <a:endParaRPr lang="en-US" sz="2000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I-95 Express Bus Overview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4319337" y="822960"/>
            <a:ext cx="4367462" cy="5185728"/>
          </a:xfrm>
        </p:spPr>
        <p:txBody>
          <a:bodyPr/>
          <a:lstStyle/>
          <a:p>
            <a:pPr>
              <a:buNone/>
            </a:pPr>
            <a:r>
              <a:rPr lang="en-US" sz="1600" u="sng" dirty="0" smtClean="0"/>
              <a:t>95 Express (95E)</a:t>
            </a:r>
          </a:p>
          <a:p>
            <a:r>
              <a:rPr lang="en-US" sz="1600" dirty="0" smtClean="0"/>
              <a:t>4 limited-stop bus routes between Broward County and downtown Miami</a:t>
            </a:r>
          </a:p>
          <a:p>
            <a:pPr lvl="1"/>
            <a:r>
              <a:rPr lang="en-US" sz="1200" dirty="0" smtClean="0"/>
              <a:t>Broward Boulevard</a:t>
            </a:r>
          </a:p>
          <a:p>
            <a:pPr lvl="1"/>
            <a:r>
              <a:rPr lang="en-US" sz="1200" dirty="0" smtClean="0"/>
              <a:t>Sheridan Street</a:t>
            </a:r>
          </a:p>
          <a:p>
            <a:pPr lvl="1"/>
            <a:r>
              <a:rPr lang="en-US" sz="1200" dirty="0" err="1" smtClean="0"/>
              <a:t>Pembrooke</a:t>
            </a:r>
            <a:r>
              <a:rPr lang="en-US" sz="1200" dirty="0" smtClean="0"/>
              <a:t> Pines</a:t>
            </a:r>
          </a:p>
          <a:p>
            <a:pPr lvl="1"/>
            <a:r>
              <a:rPr lang="en-US" sz="1200" dirty="0" smtClean="0"/>
              <a:t>Miramar (initiated January 2011)</a:t>
            </a:r>
          </a:p>
          <a:p>
            <a:r>
              <a:rPr lang="en-US" sz="1600" dirty="0" smtClean="0"/>
              <a:t>15-30 min service during peak periods, provided by both BCT and MDT</a:t>
            </a:r>
          </a:p>
          <a:p>
            <a:r>
              <a:rPr lang="en-US" sz="1600" dirty="0" smtClean="0"/>
              <a:t>~1,100 daily boardings</a:t>
            </a:r>
          </a:p>
          <a:p>
            <a:pPr>
              <a:buNone/>
            </a:pPr>
            <a:r>
              <a:rPr lang="en-US" sz="1600" u="sng" dirty="0" smtClean="0"/>
              <a:t>95X </a:t>
            </a:r>
          </a:p>
          <a:p>
            <a:r>
              <a:rPr lang="en-US" sz="1600" dirty="0" smtClean="0"/>
              <a:t>2 routes between Golden Glades and downtown Miami/</a:t>
            </a:r>
            <a:r>
              <a:rPr lang="en-US" sz="1600" dirty="0" err="1" smtClean="0"/>
              <a:t>Earlington</a:t>
            </a:r>
            <a:r>
              <a:rPr lang="en-US" sz="1600" dirty="0" smtClean="0"/>
              <a:t> Heights</a:t>
            </a:r>
          </a:p>
          <a:p>
            <a:r>
              <a:rPr lang="en-US" sz="1600" dirty="0" smtClean="0"/>
              <a:t>&lt;15-min combined headways during peak periods provided by MDT</a:t>
            </a:r>
          </a:p>
          <a:p>
            <a:r>
              <a:rPr lang="en-US" sz="1600" dirty="0" smtClean="0"/>
              <a:t>~1,900 daily boardings</a:t>
            </a:r>
          </a:p>
          <a:p>
            <a:pPr>
              <a:buNone/>
            </a:pPr>
            <a:r>
              <a:rPr lang="en-US" sz="1600" dirty="0" smtClean="0"/>
              <a:t>Survey conducted May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9" y="1032086"/>
            <a:ext cx="3883342" cy="50740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I-95 Express Bus</a:t>
            </a:r>
            <a:br>
              <a:rPr lang="en-US" dirty="0" smtClean="0"/>
            </a:br>
            <a:r>
              <a:rPr lang="en-US" dirty="0" smtClean="0"/>
              <a:t>Key Ridership Patterns/Findings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Both I-95 Express and 95X services are used largely by choice riders accessing by car</a:t>
            </a:r>
          </a:p>
          <a:p>
            <a:pPr lvl="1"/>
            <a:r>
              <a:rPr lang="en-US" sz="1400" dirty="0" smtClean="0"/>
              <a:t>&lt;5% riders are from zero-car households</a:t>
            </a:r>
          </a:p>
          <a:p>
            <a:pPr lvl="1"/>
            <a:r>
              <a:rPr lang="en-US" sz="1400" dirty="0" smtClean="0"/>
              <a:t>70+% have car available for trip</a:t>
            </a:r>
          </a:p>
          <a:p>
            <a:pPr lvl="1"/>
            <a:r>
              <a:rPr lang="en-US" sz="1400" dirty="0" smtClean="0"/>
              <a:t>74-77% access by auto (either PNR or KNR)</a:t>
            </a:r>
          </a:p>
          <a:p>
            <a:r>
              <a:rPr lang="en-US" sz="1800" b="1" dirty="0" smtClean="0"/>
              <a:t>I-95 Express riders make more extensive use of Metrorail, Metromover &amp; other bus services when they egress in downtown Miami than 95X riders, even though both sets of riders are destined for the same location</a:t>
            </a:r>
          </a:p>
          <a:p>
            <a:pPr lvl="1"/>
            <a:r>
              <a:rPr lang="en-US" sz="1400" dirty="0" smtClean="0"/>
              <a:t>35% of I-95 Express riders egress by Metrorail (18%), Metromover (12%) and bus (5%)</a:t>
            </a:r>
          </a:p>
          <a:p>
            <a:pPr lvl="1"/>
            <a:r>
              <a:rPr lang="en-US" sz="1400" dirty="0" smtClean="0"/>
              <a:t>11% of 95X riders egress by Metrorail (2%), Metromover (2%) and bus (7%)</a:t>
            </a:r>
          </a:p>
          <a:p>
            <a:r>
              <a:rPr lang="en-US" sz="1800" b="1" dirty="0" smtClean="0"/>
              <a:t>52% of I-95 Express riders previously used other transit services, compared to 15% of 95X riders</a:t>
            </a:r>
          </a:p>
          <a:p>
            <a:r>
              <a:rPr lang="en-US" sz="1800" b="1" dirty="0" smtClean="0"/>
              <a:t>Overall, I-95 Express and 95X riders have similar characteristics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BCT, Palm Tran and MDT Overview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Broward County Transit (BCT)	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1926336"/>
          </a:xfrm>
        </p:spPr>
        <p:txBody>
          <a:bodyPr/>
          <a:lstStyle/>
          <a:p>
            <a:r>
              <a:rPr lang="en-US" dirty="0" smtClean="0"/>
              <a:t>40 routes servicing Broward County</a:t>
            </a:r>
          </a:p>
          <a:p>
            <a:r>
              <a:rPr lang="en-US" dirty="0" smtClean="0"/>
              <a:t>~120,000 daily boardings in 2010</a:t>
            </a:r>
          </a:p>
          <a:p>
            <a:r>
              <a:rPr lang="en-US" dirty="0" smtClean="0"/>
              <a:t>Survey conducted in March-May 2010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Palm Tran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2048256"/>
          </a:xfrm>
        </p:spPr>
        <p:txBody>
          <a:bodyPr/>
          <a:lstStyle/>
          <a:p>
            <a:r>
              <a:rPr lang="en-US" dirty="0" smtClean="0"/>
              <a:t>35 routes servicing Palm Beach County</a:t>
            </a:r>
          </a:p>
          <a:p>
            <a:r>
              <a:rPr lang="en-US" dirty="0" smtClean="0"/>
              <a:t>~34,000 boardings in 2010</a:t>
            </a:r>
          </a:p>
          <a:p>
            <a:r>
              <a:rPr lang="en-US" dirty="0" smtClean="0"/>
              <a:t>Survey conducted in February-March 2010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 Placeholder 8"/>
          <p:cNvSpPr txBox="1">
            <a:spLocks/>
          </p:cNvSpPr>
          <p:nvPr/>
        </p:nvSpPr>
        <p:spPr>
          <a:xfrm>
            <a:off x="2245043" y="3670885"/>
            <a:ext cx="3932237" cy="2488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Miami-Dade Transit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2245043" y="4047744"/>
            <a:ext cx="3932237" cy="2048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88 routes servicing Miami-Dade County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~217,000 boardings in 2010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Survey conducted in March-June, 2004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Broward County Transit</a:t>
            </a:r>
            <a:br>
              <a:rPr lang="en-US" dirty="0" smtClean="0"/>
            </a:br>
            <a:r>
              <a:rPr lang="en-US" dirty="0" smtClean="0"/>
              <a:t>Key Ridership Patterns/Findings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Local bus riders are mobility dependent</a:t>
            </a:r>
          </a:p>
          <a:p>
            <a:pPr lvl="1"/>
            <a:r>
              <a:rPr lang="en-US" sz="1600" dirty="0" smtClean="0"/>
              <a:t>Heavily walk-dependent for access/egress (~90% for both access and egress)</a:t>
            </a:r>
          </a:p>
          <a:p>
            <a:pPr lvl="1"/>
            <a:r>
              <a:rPr lang="en-US" sz="1600" dirty="0" smtClean="0"/>
              <a:t>High transfer rate (59%) reflecting BCT’s grid system</a:t>
            </a:r>
          </a:p>
          <a:p>
            <a:pPr lvl="1"/>
            <a:r>
              <a:rPr lang="en-US" sz="1600" dirty="0" smtClean="0"/>
              <a:t>49% of riders are from 0-car households; 71% either are from 0-car households or do not have a valid driver’s license</a:t>
            </a:r>
          </a:p>
          <a:p>
            <a:r>
              <a:rPr lang="en-US" sz="2000" b="1" dirty="0" smtClean="0"/>
              <a:t>Dispersed travel patterns, with Ft. Lauderdale CBD attracting &lt;10% trips</a:t>
            </a:r>
          </a:p>
          <a:p>
            <a:pPr lvl="1"/>
            <a:r>
              <a:rPr lang="en-US" sz="1600" dirty="0" smtClean="0"/>
              <a:t>Limited-stop bus riders are slightly less dependent for mobility, are more work-oriented &amp; travel longer distances</a:t>
            </a:r>
          </a:p>
          <a:p>
            <a:pPr lvl="1"/>
            <a:r>
              <a:rPr lang="en-US" sz="1600" dirty="0" smtClean="0"/>
              <a:t>5-30% fewer riders from 0-car households; 8-30% more riders from household with cars</a:t>
            </a:r>
          </a:p>
          <a:p>
            <a:pPr lvl="1"/>
            <a:r>
              <a:rPr lang="en-US" sz="1600" dirty="0" smtClean="0"/>
              <a:t>60-70% work trips (cf. 46-50% for underlying local bus)</a:t>
            </a:r>
          </a:p>
          <a:p>
            <a:pPr lvl="1"/>
            <a:r>
              <a:rPr lang="en-US" sz="1600" dirty="0" smtClean="0"/>
              <a:t>Travel 30-50% longer than riders on underlying local bus service</a:t>
            </a:r>
          </a:p>
          <a:p>
            <a:endParaRPr lang="en-US" sz="2000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objectives &amp; schedule</a:t>
            </a:r>
          </a:p>
          <a:p>
            <a:r>
              <a:rPr lang="en-US" dirty="0" smtClean="0"/>
              <a:t>Transit survey findings</a:t>
            </a:r>
          </a:p>
          <a:p>
            <a:r>
              <a:rPr lang="en-US" dirty="0" smtClean="0"/>
              <a:t>Transit model development activities and results</a:t>
            </a:r>
          </a:p>
          <a:p>
            <a:r>
              <a:rPr lang="en-US" dirty="0" smtClean="0"/>
              <a:t>Transit model calibration/validation process and results</a:t>
            </a:r>
          </a:p>
          <a:p>
            <a:r>
              <a:rPr lang="en-US" dirty="0" smtClean="0"/>
              <a:t>FTA reaction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Palm Tran</a:t>
            </a:r>
            <a:br>
              <a:rPr lang="en-US" dirty="0" smtClean="0"/>
            </a:br>
            <a:r>
              <a:rPr lang="en-US" dirty="0" smtClean="0"/>
              <a:t>Key Ridership Patterns/Findings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Palm Tran bus riders are mobility dependent</a:t>
            </a:r>
          </a:p>
          <a:p>
            <a:pPr lvl="1"/>
            <a:r>
              <a:rPr lang="en-US" sz="1600" dirty="0" smtClean="0"/>
              <a:t>45% of riders are from 0-car households; 70% either are from 0-car households or do not have a valid driver’s license</a:t>
            </a:r>
          </a:p>
          <a:p>
            <a:pPr lvl="1"/>
            <a:r>
              <a:rPr lang="en-US" sz="1600" dirty="0" smtClean="0"/>
              <a:t>Heavily walk-dependent for access/egress (Over 90% for both access/ egress)</a:t>
            </a:r>
          </a:p>
          <a:p>
            <a:pPr lvl="1"/>
            <a:r>
              <a:rPr lang="en-US" sz="1600" dirty="0" smtClean="0"/>
              <a:t>32% transfer rate seems low but is consistent with Palm Tran staff supposition</a:t>
            </a:r>
          </a:p>
          <a:p>
            <a:r>
              <a:rPr lang="en-US" sz="2000" b="1" dirty="0" smtClean="0"/>
              <a:t>Dispersed travel patterns, with most trips occurring between West Palm Beach and Delray Beach (east central Palm Beach County)</a:t>
            </a:r>
          </a:p>
          <a:p>
            <a:pPr lvl="1"/>
            <a:r>
              <a:rPr lang="en-US" sz="1600" dirty="0" smtClean="0"/>
              <a:t>~80% of productions and attractions in this area</a:t>
            </a:r>
          </a:p>
          <a:p>
            <a:pPr lvl="1"/>
            <a:r>
              <a:rPr lang="en-US" sz="1600" dirty="0" smtClean="0"/>
              <a:t>Only 3% of trips travel to West Palm Beach CBD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Metrobus</a:t>
            </a:r>
            <a:br>
              <a:rPr lang="en-US" dirty="0" smtClean="0"/>
            </a:br>
            <a:r>
              <a:rPr lang="en-US" dirty="0" smtClean="0"/>
              <a:t>Key Ridership Patterns/Findings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Survey questionnaire provides limited information, so definitive conclusions are challenging</a:t>
            </a:r>
          </a:p>
          <a:p>
            <a:pPr lvl="1"/>
            <a:r>
              <a:rPr lang="en-US" sz="1800" dirty="0" smtClean="0"/>
              <a:t>Limited address information</a:t>
            </a:r>
          </a:p>
          <a:p>
            <a:pPr lvl="1"/>
            <a:r>
              <a:rPr lang="en-US" sz="1800" dirty="0" smtClean="0"/>
              <a:t>No route listing of entire trip</a:t>
            </a:r>
          </a:p>
          <a:p>
            <a:pPr lvl="1"/>
            <a:r>
              <a:rPr lang="en-US" sz="1800" dirty="0" smtClean="0"/>
              <a:t>No time-of-day information available on survey records</a:t>
            </a:r>
          </a:p>
          <a:p>
            <a:r>
              <a:rPr lang="en-US" b="1" dirty="0" smtClean="0"/>
              <a:t>Results show that Metrobus riders generally appear to be similar to BCT and Palm Tran riders but with a higher participation of “choice” riders</a:t>
            </a:r>
          </a:p>
          <a:p>
            <a:pPr lvl="1"/>
            <a:r>
              <a:rPr lang="en-US" sz="1800" dirty="0" smtClean="0"/>
              <a:t>Walk is dominant access modes</a:t>
            </a:r>
          </a:p>
          <a:p>
            <a:pPr lvl="1"/>
            <a:r>
              <a:rPr lang="en-US" sz="1800" dirty="0" smtClean="0"/>
              <a:t>Dispersed travel patterns</a:t>
            </a:r>
            <a:endParaRPr lang="en-US" sz="3600" dirty="0" smtClean="0"/>
          </a:p>
          <a:p>
            <a:r>
              <a:rPr lang="en-US" sz="2200" b="1" dirty="0" smtClean="0"/>
              <a:t>Survey not able to be used for model calibration/validation </a:t>
            </a:r>
            <a:r>
              <a:rPr lang="en-US" sz="2200" b="1" dirty="0" smtClean="0">
                <a:sym typeface="Wingdings" pitchFamily="2" charset="2"/>
              </a:rPr>
              <a:t> used estimated trips from SERPM 6.5 where necessary</a:t>
            </a:r>
            <a:endParaRPr lang="en-US" sz="2200" b="1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Findings –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Strong differences in ridership patterns between “local” and “premium” transit riders</a:t>
            </a:r>
          </a:p>
          <a:p>
            <a:pPr lvl="1"/>
            <a:r>
              <a:rPr lang="en-US" sz="1800" dirty="0" smtClean="0"/>
              <a:t>Local transit riders have dispersed travel patterns, high level of mobility dependents</a:t>
            </a:r>
          </a:p>
          <a:p>
            <a:pPr lvl="1"/>
            <a:r>
              <a:rPr lang="en-US" sz="1800" dirty="0" smtClean="0"/>
              <a:t>Metrorail and express bus riders have work travel patterns oriented towards downtown Miami</a:t>
            </a:r>
          </a:p>
          <a:p>
            <a:pPr lvl="1"/>
            <a:r>
              <a:rPr lang="en-US" sz="1800" dirty="0" smtClean="0"/>
              <a:t>Tri-Rail riders have characteristics similar to Metrorail and express bus riders with destinations to downtown Miami and suburban employment centers </a:t>
            </a:r>
          </a:p>
          <a:p>
            <a:r>
              <a:rPr lang="en-US" sz="2000" b="1" dirty="0" smtClean="0"/>
              <a:t>Further analysis indicated minute competition among transit modes, even rail transit modes</a:t>
            </a:r>
          </a:p>
          <a:p>
            <a:pPr lvl="1"/>
            <a:r>
              <a:rPr lang="en-US" sz="1800" dirty="0" smtClean="0"/>
              <a:t>0.3% of unique zonal interchanges have viable competitive option (18k)</a:t>
            </a:r>
          </a:p>
          <a:p>
            <a:pPr lvl="1"/>
            <a:r>
              <a:rPr lang="en-US" sz="1800" dirty="0" smtClean="0"/>
              <a:t>0.6% of linked survey trips have viable option (182k)</a:t>
            </a:r>
          </a:p>
          <a:p>
            <a:pPr lvl="1"/>
            <a:r>
              <a:rPr lang="en-US" sz="1800" dirty="0" smtClean="0"/>
              <a:t>Metrorail and Tri-Rail are used together more often than they are in direct competition</a:t>
            </a:r>
            <a:endParaRPr lang="en-US" sz="1800" b="1" i="1" u="sng" dirty="0" smtClean="0">
              <a:solidFill>
                <a:srgbClr val="FF0000"/>
              </a:solidFill>
            </a:endParaRPr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 Model Development Activities  and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Major Model Development Activities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 to 2010 base year</a:t>
            </a:r>
          </a:p>
          <a:p>
            <a:r>
              <a:rPr lang="en-US" dirty="0" smtClean="0"/>
              <a:t>Distribution refinements</a:t>
            </a:r>
          </a:p>
          <a:p>
            <a:r>
              <a:rPr lang="en-US" dirty="0" smtClean="0"/>
              <a:t>Path and mode choice structure</a:t>
            </a:r>
          </a:p>
          <a:p>
            <a:r>
              <a:rPr lang="en-US" dirty="0" smtClean="0"/>
              <a:t>Mode choice coefficients and constants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Many other changes and updates have been made, but are not discussed in this presentation</a:t>
            </a:r>
            <a:endParaRPr lang="en-US" i="1" u="sng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2010 Base Year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68426"/>
          <a:ext cx="8229600" cy="4473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463"/>
                <a:gridCol w="5005137"/>
              </a:tblGrid>
              <a:tr h="4874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 Component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Development  Process</a:t>
                      </a:r>
                      <a:endParaRPr lang="en-US" dirty="0"/>
                    </a:p>
                  </a:txBody>
                  <a:tcPr anchor="ctr"/>
                </a:tc>
              </a:tr>
              <a:tr h="841299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Interpolated 2005</a:t>
                      </a:r>
                      <a:r>
                        <a:rPr lang="en-US" baseline="0" dirty="0" smtClean="0"/>
                        <a:t> and 2035 values and scaled to 2010 Census counts for each county</a:t>
                      </a:r>
                      <a:endParaRPr lang="en-US" dirty="0"/>
                    </a:p>
                  </a:txBody>
                  <a:tcPr anchor="ctr"/>
                </a:tc>
              </a:tr>
              <a:tr h="841299">
                <a:tc>
                  <a:txBody>
                    <a:bodyPr/>
                    <a:lstStyle/>
                    <a:p>
                      <a:r>
                        <a:rPr lang="en-US" dirty="0" smtClean="0"/>
                        <a:t>Employment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Interpolated 2005</a:t>
                      </a:r>
                      <a:r>
                        <a:rPr lang="en-US" baseline="0" dirty="0" smtClean="0"/>
                        <a:t> and 2035 values and scaled to 2009 BEBR control totals for each county</a:t>
                      </a:r>
                      <a:endParaRPr lang="en-US" dirty="0"/>
                    </a:p>
                  </a:txBody>
                  <a:tcPr anchor="ctr"/>
                </a:tc>
              </a:tr>
              <a:tr h="487419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</a:t>
                      </a:r>
                      <a:r>
                        <a:rPr lang="en-US" baseline="0" dirty="0" smtClean="0"/>
                        <a:t> trips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Interpolated 2005 and 2035 values</a:t>
                      </a:r>
                      <a:endParaRPr lang="en-US" dirty="0"/>
                    </a:p>
                  </a:txBody>
                  <a:tcPr anchor="ctr"/>
                </a:tc>
              </a:tr>
              <a:tr h="487419">
                <a:tc>
                  <a:txBody>
                    <a:bodyPr/>
                    <a:lstStyle/>
                    <a:p>
                      <a:r>
                        <a:rPr lang="en-US" dirty="0" smtClean="0"/>
                        <a:t>Airport trips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Scaled</a:t>
                      </a:r>
                      <a:r>
                        <a:rPr lang="en-US" baseline="0" dirty="0" smtClean="0"/>
                        <a:t> to enplanement figures</a:t>
                      </a:r>
                      <a:endParaRPr lang="en-US" dirty="0"/>
                    </a:p>
                  </a:txBody>
                  <a:tcPr anchor="ctr"/>
                </a:tc>
              </a:tr>
              <a:tr h="487419">
                <a:tc>
                  <a:txBody>
                    <a:bodyPr/>
                    <a:lstStyle/>
                    <a:p>
                      <a:r>
                        <a:rPr lang="en-US" dirty="0" smtClean="0"/>
                        <a:t>Highway and transit networks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Updated to 2010 conditions</a:t>
                      </a:r>
                      <a:endParaRPr lang="en-US" dirty="0"/>
                    </a:p>
                  </a:txBody>
                  <a:tcPr anchor="ctr"/>
                </a:tc>
              </a:tr>
              <a:tr h="841299">
                <a:tc>
                  <a:txBody>
                    <a:bodyPr/>
                    <a:lstStyle/>
                    <a:p>
                      <a:r>
                        <a:rPr lang="en-US" dirty="0" smtClean="0"/>
                        <a:t>Parking costs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Updated based</a:t>
                      </a:r>
                      <a:r>
                        <a:rPr lang="en-US" baseline="0" dirty="0" smtClean="0"/>
                        <a:t> on 2008 regional parking survey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Refinements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 trip purposes</a:t>
            </a:r>
          </a:p>
          <a:p>
            <a:pPr lvl="1">
              <a:defRPr/>
            </a:pPr>
            <a:r>
              <a:rPr lang="en-US" dirty="0" smtClean="0"/>
              <a:t>Model’s estimates of HBW P’s and A’s </a:t>
            </a:r>
            <a:r>
              <a:rPr lang="en-US" dirty="0" err="1" smtClean="0"/>
              <a:t>fratared</a:t>
            </a:r>
            <a:r>
              <a:rPr lang="en-US" dirty="0" smtClean="0"/>
              <a:t> using CTPP journey-to-work data as seed table; this is performed separately for 0-car and 1+-car households</a:t>
            </a:r>
          </a:p>
          <a:p>
            <a:pPr lvl="1">
              <a:defRPr/>
            </a:pPr>
            <a:r>
              <a:rPr lang="en-US" dirty="0" smtClean="0"/>
              <a:t>Zones with very high growth uses distribution patterns from a nearby similar zone (similarity defined in terms of land use)</a:t>
            </a:r>
          </a:p>
          <a:p>
            <a:pPr>
              <a:defRPr/>
            </a:pPr>
            <a:r>
              <a:rPr lang="en-US" dirty="0" smtClean="0"/>
              <a:t>Non-work trip purposes</a:t>
            </a:r>
          </a:p>
          <a:p>
            <a:pPr lvl="1">
              <a:defRPr/>
            </a:pPr>
            <a:r>
              <a:rPr lang="en-US" dirty="0" smtClean="0"/>
              <a:t>Peak period distribution is based on 6-iteration feedback process (2 iteration feedback in SERPM 6.5)</a:t>
            </a:r>
          </a:p>
          <a:p>
            <a:pPr lvl="1">
              <a:defRPr/>
            </a:pPr>
            <a:r>
              <a:rPr lang="en-US" dirty="0" smtClean="0"/>
              <a:t>Off-peak period distribution is based on a 2-iteration feedback process (rather than free-flow speeds in prior SERPM versions)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CTPP Journeys for Work Distribution</a:t>
            </a:r>
            <a:br>
              <a:rPr lang="en-US" dirty="0" smtClean="0"/>
            </a:br>
            <a:r>
              <a:rPr lang="en-US" i="1" dirty="0" smtClean="0"/>
              <a:t>Results – Journeys to downtown Miami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3479826" y="5299806"/>
            <a:ext cx="1998117" cy="415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SERPM 6.5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6430970" y="5316728"/>
            <a:ext cx="2221972" cy="330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SERPM 6.7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75001" y="1471722"/>
            <a:ext cx="2783944" cy="3731558"/>
          </a:xfrm>
          <a:prstGeom prst="rect">
            <a:avLst/>
          </a:prstGeom>
          <a:noFill/>
          <a:ln/>
        </p:spPr>
      </p:pic>
      <p:pic>
        <p:nvPicPr>
          <p:cNvPr id="1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5523" y="1474028"/>
            <a:ext cx="2800352" cy="3737736"/>
          </a:xfrm>
          <a:noFill/>
          <a:ln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5191" y="1482704"/>
            <a:ext cx="2749551" cy="372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8"/>
          <p:cNvSpPr txBox="1">
            <a:spLocks/>
          </p:cNvSpPr>
          <p:nvPr/>
        </p:nvSpPr>
        <p:spPr>
          <a:xfrm>
            <a:off x="682103" y="5308261"/>
            <a:ext cx="2221972" cy="330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CTPP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CTPP Journeys for Work Distribution</a:t>
            </a:r>
            <a:br>
              <a:rPr lang="en-US" dirty="0" smtClean="0"/>
            </a:br>
            <a:r>
              <a:rPr lang="en-US" i="1" dirty="0" smtClean="0"/>
              <a:t>Results – Journeys to downtown Ft. Lauderdale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589025"/>
            <a:ext cx="2704042" cy="3614265"/>
          </a:xfrm>
          <a:noFill/>
          <a:ln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4867" y="1583070"/>
            <a:ext cx="2732616" cy="3645621"/>
          </a:xfrm>
          <a:prstGeom prst="rect">
            <a:avLst/>
          </a:prstGeom>
          <a:noFill/>
          <a:ln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4085" y="1642525"/>
            <a:ext cx="2818981" cy="343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7"/>
          <p:cNvSpPr txBox="1">
            <a:spLocks/>
          </p:cNvSpPr>
          <p:nvPr/>
        </p:nvSpPr>
        <p:spPr>
          <a:xfrm>
            <a:off x="3479826" y="5299806"/>
            <a:ext cx="1998117" cy="415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SERPM 6.5</a:t>
            </a:r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6430970" y="5316728"/>
            <a:ext cx="2221972" cy="330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SERPM 6.7</a:t>
            </a:r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682103" y="5308261"/>
            <a:ext cx="2221972" cy="330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CTPP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CTPP Journeys for Work Distribution</a:t>
            </a:r>
            <a:br>
              <a:rPr lang="en-US" dirty="0" smtClean="0"/>
            </a:br>
            <a:r>
              <a:rPr lang="en-US" i="1" dirty="0" smtClean="0"/>
              <a:t>Results – Journeys to downtown West Palm Beach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6002877" y="3470994"/>
            <a:ext cx="1828800" cy="3728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SERPM 6.5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3425294" y="6044858"/>
            <a:ext cx="1790172" cy="372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SERPM 6.7</a:t>
            </a:r>
          </a:p>
        </p:txBody>
      </p:sp>
      <p:pic>
        <p:nvPicPr>
          <p:cNvPr id="15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1531" y="1182361"/>
            <a:ext cx="2955073" cy="2286000"/>
          </a:xfrm>
          <a:noFill/>
          <a:ln/>
        </p:spPr>
      </p:pic>
      <p:pic>
        <p:nvPicPr>
          <p:cNvPr id="1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1199576"/>
            <a:ext cx="2988481" cy="2286000"/>
          </a:xfrm>
          <a:noFill/>
          <a:ln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0124" y="3560550"/>
            <a:ext cx="2953512" cy="245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8"/>
          <p:cNvSpPr txBox="1">
            <a:spLocks/>
          </p:cNvSpPr>
          <p:nvPr/>
        </p:nvSpPr>
        <p:spPr>
          <a:xfrm>
            <a:off x="648236" y="3530258"/>
            <a:ext cx="1172097" cy="330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CTPP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SERPM 6.7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transit model should:</a:t>
            </a:r>
          </a:p>
          <a:p>
            <a:pPr lvl="1"/>
            <a:r>
              <a:rPr lang="en-US" dirty="0" smtClean="0"/>
              <a:t>Be a solid technical tool for multi-modal planning analysis, long-range transit planning and New/Small Starts analysis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Understand key transit travel patterns and behaviors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Include changes and adjustments that resolve non-transit issues identified since the release of SERPM 6.5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Reflect all major findings of recent transit on-board surveys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Utilize PT throughout transit model, removing any use of TRNBUILD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 reviewed and discussed with Federal Transit Administration staff</a:t>
            </a:r>
          </a:p>
          <a:p>
            <a:pPr lvl="1"/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8069"/>
            <a:ext cx="8229600" cy="5188798"/>
          </a:xfrm>
        </p:spPr>
        <p:txBody>
          <a:bodyPr/>
          <a:lstStyle/>
          <a:p>
            <a:r>
              <a:rPr lang="en-US" dirty="0" smtClean="0"/>
              <a:t>Survey results indicated that there is minimal competition between rail modes and, in fact, rail modes are used in combination more than in competition </a:t>
            </a:r>
            <a:r>
              <a:rPr lang="en-US" dirty="0" smtClean="0">
                <a:sym typeface="Wingdings" pitchFamily="2" charset="2"/>
              </a:rPr>
              <a:t> new path structure needed to reflect this observation</a:t>
            </a:r>
            <a:endParaRPr lang="en-US" dirty="0" smtClean="0"/>
          </a:p>
          <a:p>
            <a:r>
              <a:rPr lang="en-US" dirty="0" smtClean="0"/>
              <a:t>Applied innovative method to develop and validate new path/mode choice structure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600" dirty="0" smtClean="0"/>
              <a:t>Performing a preliminary check on observed line-haul path competition (via the surveys),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600" dirty="0" smtClean="0"/>
              <a:t>Proposing the simplest structure based on the line-haul path competition check,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600" dirty="0" smtClean="0"/>
              <a:t>Assigning of the survey trips to the network using the proposed structure,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600" dirty="0" smtClean="0"/>
              <a:t>Reporting the path/boarding results and comparing them to observed values,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600" dirty="0" smtClean="0"/>
              <a:t>Making refinements to the structure and travel component weights to improve path/boarding results,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600" dirty="0" smtClean="0"/>
              <a:t>Repeating steps 3-5 until assigned trips match generally survey results, and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600" dirty="0" smtClean="0"/>
              <a:t>Transferring structure and weights directly to mode choice and begin calibrating/validating mode choice model.</a:t>
            </a:r>
            <a:endParaRPr lang="en-US" sz="1800" dirty="0" smtClean="0"/>
          </a:p>
          <a:p>
            <a:pPr marL="571500" lvl="1" indent="-342900">
              <a:buFont typeface="+mj-lt"/>
              <a:buAutoNum type="arabicPeriod"/>
            </a:pPr>
            <a:endParaRPr lang="en-US" sz="1800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Path/Mode Choice Structure (6-path)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226" y="1840832"/>
            <a:ext cx="7931328" cy="326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key metrics used to evaluate new path structure</a:t>
            </a:r>
          </a:p>
          <a:p>
            <a:pPr lvl="1"/>
            <a:r>
              <a:rPr lang="en-US" dirty="0" smtClean="0"/>
              <a:t>Line-haul path accuracy – if survey trip were to use modeled path, does model correctly pick the surveyed line-haul mode?</a:t>
            </a:r>
          </a:p>
          <a:p>
            <a:pPr lvl="1"/>
            <a:r>
              <a:rPr lang="en-US" dirty="0" smtClean="0"/>
              <a:t>Transfer/assignment accuracy – when survey trips are assigned to network, do the aggregate number of boardings match observed values?</a:t>
            </a:r>
          </a:p>
          <a:p>
            <a:r>
              <a:rPr lang="en-US" dirty="0" smtClean="0"/>
              <a:t>Initial results for the 6-path structure were acceptable, but in some cases the model tended to favor local bus paths over the premium transit survey path </a:t>
            </a:r>
            <a:r>
              <a:rPr lang="en-US" dirty="0" smtClean="0">
                <a:sym typeface="Wingdings" pitchFamily="2" charset="2"/>
              </a:rPr>
              <a:t> long access times</a:t>
            </a:r>
            <a:endParaRPr lang="en-US" dirty="0" smtClean="0"/>
          </a:p>
          <a:p>
            <a:r>
              <a:rPr lang="en-US" dirty="0" smtClean="0"/>
              <a:t>Proposed 9-path structure to account for differences between paths using both local and premium transit and premium-only paths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Path/Mode Choice Structure (9-path)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478" y="1545352"/>
            <a:ext cx="8378005" cy="308680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Premium services – not generally subject to auto signals and/or traffic delays (95 Express, 95X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Metrorail,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Tri-Rail)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aseline="0" dirty="0" smtClean="0">
                <a:latin typeface="Arial" pitchFamily="34" charset="0"/>
                <a:cs typeface="Arial" pitchFamily="34" charset="0"/>
              </a:rPr>
              <a:t>Local services – generally subject to auto signals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and/or traffic delays (Metrobus, BCT, Palm Tran)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Mixed-mode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path utilizing both local and premium services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Structure Evaluation (Validation) Tests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763" y="1283034"/>
            <a:ext cx="7964273" cy="420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445760"/>
            <a:ext cx="8229600" cy="562928"/>
          </a:xfrm>
        </p:spPr>
        <p:txBody>
          <a:bodyPr/>
          <a:lstStyle/>
          <a:p>
            <a:pPr algn="ctr"/>
            <a:r>
              <a:rPr lang="en-US" sz="1800" dirty="0" smtClean="0"/>
              <a:t>9-path structure performs better overall, and is being used in SERPM 6.7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Choice Coefficients /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coefficients taken directly from travel component weights in path-builder</a:t>
            </a:r>
          </a:p>
          <a:p>
            <a:endParaRPr lang="en-US" dirty="0" smtClean="0"/>
          </a:p>
          <a:p>
            <a:r>
              <a:rPr lang="en-US" dirty="0" smtClean="0"/>
              <a:t>Market segmentation switched to auto availability rather than auto ownership</a:t>
            </a:r>
          </a:p>
          <a:p>
            <a:pPr lvl="1"/>
            <a:r>
              <a:rPr lang="en-US" dirty="0" smtClean="0"/>
              <a:t>CTPP data </a:t>
            </a:r>
            <a:r>
              <a:rPr lang="en-US" dirty="0" smtClean="0">
                <a:sym typeface="Wingdings" pitchFamily="2" charset="2"/>
              </a:rPr>
              <a:t> l</a:t>
            </a:r>
            <a:r>
              <a:rPr lang="en-US" dirty="0" smtClean="0"/>
              <a:t>arge percentages of “zero-car” households driving to work</a:t>
            </a:r>
          </a:p>
          <a:p>
            <a:pPr lvl="1"/>
            <a:r>
              <a:rPr lang="en-US" dirty="0" smtClean="0"/>
              <a:t>Identification that driver’s license has huge impact on transit ridership, more so than auto ownership</a:t>
            </a:r>
          </a:p>
          <a:p>
            <a:pPr lvl="1"/>
            <a:r>
              <a:rPr lang="en-US" dirty="0" smtClean="0"/>
              <a:t>Zero-car market fairly small in size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6739"/>
          </a:xfrm>
        </p:spPr>
        <p:txBody>
          <a:bodyPr/>
          <a:lstStyle/>
          <a:p>
            <a:r>
              <a:rPr lang="en-US" dirty="0" smtClean="0"/>
              <a:t>Mode Choice Coefficients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64160" y="1113005"/>
          <a:ext cx="8768209" cy="4251474"/>
        </p:xfrm>
        <a:graphic>
          <a:graphicData uri="http://schemas.openxmlformats.org/drawingml/2006/table">
            <a:tbl>
              <a:tblPr/>
              <a:tblGrid>
                <a:gridCol w="4052533"/>
                <a:gridCol w="785946"/>
                <a:gridCol w="785946"/>
                <a:gridCol w="785946"/>
                <a:gridCol w="785946"/>
                <a:gridCol w="785946"/>
                <a:gridCol w="785946"/>
              </a:tblGrid>
              <a:tr h="23619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Actual Transit Path Building Weights (relative to IVTT coefficient)</a:t>
                      </a: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Variable</a:t>
                      </a:r>
                    </a:p>
                  </a:txBody>
                  <a:tcPr marL="11810" marR="11810" marT="11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Peak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Off-Peak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1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HBW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HBO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NHB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HBW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HBO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NHB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run time, highway run time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walk time, highway terminal time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Pre-weighted* transit auto access/egress time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first wait (&lt;=7 minutes)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first wait (&gt;7 minutes)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transfer wait time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number of transfers (Walk access)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Transit number of transfers (Park-ride access)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number of transfers (Kiss-ride access)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Transit fare (Value of time in $/hr)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8.13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6.94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7.49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8.13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6.94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7.49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Highway auto operating costs (Value of time in $/hr)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8.13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6.94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7.49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8.13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6.94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7.49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Highway parking costs (Value of time in $/hr)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8.13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6.94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7.49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8.13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6.94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7.49 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HOV time difference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1810" marR="11810" marT="11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619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19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Variables not used in transit path building process but used in mode choice utility calculations</a:t>
                      </a: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810" marR="11810" marT="11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Other Major Model Development Activities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(Not Presented Here)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sz="1600" dirty="0" smtClean="0"/>
              <a:t>Travel generation is now balanced by auto availability category:</a:t>
            </a:r>
          </a:p>
          <a:p>
            <a:pPr marL="855662" lvl="2" indent="-342900">
              <a:buFont typeface="+mj-lt"/>
              <a:buAutoNum type="arabicPeriod"/>
            </a:pPr>
            <a:r>
              <a:rPr lang="en-US" sz="1400" dirty="0" smtClean="0"/>
              <a:t>0-car</a:t>
            </a:r>
          </a:p>
          <a:p>
            <a:pPr marL="855662" lvl="2" indent="-342900">
              <a:buFont typeface="+mj-lt"/>
              <a:buAutoNum type="arabicPeriod"/>
            </a:pPr>
            <a:r>
              <a:rPr lang="en-US" sz="1400" dirty="0" smtClean="0"/>
              <a:t>Cars &lt; Workers (People)</a:t>
            </a:r>
          </a:p>
          <a:p>
            <a:pPr marL="855662" lvl="2" indent="-342900">
              <a:buFont typeface="+mj-lt"/>
              <a:buAutoNum type="arabicPeriod"/>
            </a:pPr>
            <a:r>
              <a:rPr lang="en-US" sz="1400" dirty="0" smtClean="0"/>
              <a:t>Cars &gt;= Workers (People)</a:t>
            </a:r>
          </a:p>
          <a:p>
            <a:pPr lvl="1"/>
            <a:r>
              <a:rPr lang="en-US" sz="1600" dirty="0" smtClean="0"/>
              <a:t>Non-work distribution is stratified by auto availability market segments</a:t>
            </a:r>
          </a:p>
          <a:p>
            <a:pPr lvl="1"/>
            <a:r>
              <a:rPr lang="en-US" sz="1600" dirty="0" smtClean="0"/>
              <a:t>Non-work zero-car HH travel distribution is now based on auto impedances rather than transit impedances.</a:t>
            </a:r>
          </a:p>
          <a:p>
            <a:pPr lvl="1"/>
            <a:r>
              <a:rPr lang="en-US" sz="1600" dirty="0" smtClean="0"/>
              <a:t>Transit mode and operator numbers have been revised to avoid awkward and potentially confusing modal definitions</a:t>
            </a:r>
          </a:p>
          <a:p>
            <a:pPr lvl="1"/>
            <a:r>
              <a:rPr lang="en-US" sz="1600" dirty="0" smtClean="0"/>
              <a:t>Transit fares have been revised to “best daily pass” rather than full cash fare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1600" dirty="0" smtClean="0"/>
              <a:t>Both the highway and transit networks have been updated to a 2010 base year</a:t>
            </a:r>
          </a:p>
          <a:p>
            <a:pPr lvl="1"/>
            <a:r>
              <a:rPr lang="en-US" sz="1600" dirty="0" smtClean="0"/>
              <a:t>The parking costs have been updated to reflect the values proposed by recent CS report</a:t>
            </a:r>
          </a:p>
          <a:p>
            <a:pPr lvl="1"/>
            <a:r>
              <a:rPr lang="en-US" sz="1600" dirty="0" smtClean="0"/>
              <a:t>Pathbuilding and assignment processes now performed in PT (rather than TRNBUILD)</a:t>
            </a:r>
          </a:p>
          <a:p>
            <a:pPr lvl="1"/>
            <a:r>
              <a:rPr lang="en-US" sz="1600" dirty="0" smtClean="0"/>
              <a:t>Incorporated fare into pathbuilding weights</a:t>
            </a:r>
          </a:p>
          <a:p>
            <a:pPr lvl="1"/>
            <a:r>
              <a:rPr lang="en-US" sz="1600" dirty="0" smtClean="0"/>
              <a:t>Transit access and egress connectors have been simplified to avoid cliffs </a:t>
            </a:r>
          </a:p>
          <a:p>
            <a:pPr lvl="1"/>
            <a:r>
              <a:rPr lang="en-US" sz="1600" dirty="0" smtClean="0"/>
              <a:t>Percent walk procedures have been removed to take advantage of the relatively small zones in SERPM</a:t>
            </a:r>
          </a:p>
          <a:p>
            <a:pPr lvl="1"/>
            <a:r>
              <a:rPr lang="en-US" sz="1600" dirty="0" smtClean="0"/>
              <a:t>Mode choice is now stratified by auto availability segment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8C-444D-45D7-8169-FDAC51E03A4F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 Model Calibration and Validation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SERPM 6.0-6.6 Transit Model Shortcomings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Limited transit survey data available during model development</a:t>
            </a:r>
          </a:p>
          <a:p>
            <a:pPr lvl="1"/>
            <a:r>
              <a:rPr lang="en-US" sz="1600" dirty="0" smtClean="0"/>
              <a:t>Limited knowledge on transit </a:t>
            </a:r>
            <a:r>
              <a:rPr lang="en-US" sz="1600" dirty="0" smtClean="0">
                <a:sym typeface="Wingdings" pitchFamily="2" charset="2"/>
              </a:rPr>
              <a:t> insufficient model calibration/validation</a:t>
            </a:r>
            <a:endParaRPr lang="en-US" sz="1600" dirty="0" smtClean="0"/>
          </a:p>
          <a:p>
            <a:r>
              <a:rPr lang="en-US" sz="1800" dirty="0" smtClean="0"/>
              <a:t>“Over-specified” mode choice model</a:t>
            </a:r>
          </a:p>
          <a:p>
            <a:pPr lvl="1"/>
            <a:r>
              <a:rPr lang="en-US" sz="1600" dirty="0" smtClean="0"/>
              <a:t>Alternate-specific constants were much larger (~20-70 min) than FTA allows</a:t>
            </a:r>
          </a:p>
          <a:p>
            <a:pPr lvl="1"/>
            <a:r>
              <a:rPr lang="en-US" sz="1600" dirty="0" smtClean="0"/>
              <a:t>Model relied too heavily on constants and layers of constants, rather than on behavior</a:t>
            </a:r>
          </a:p>
          <a:p>
            <a:pPr lvl="1"/>
            <a:r>
              <a:rPr lang="en-US" sz="1600" dirty="0" smtClean="0"/>
              <a:t>Large constants overwhelm transit variables </a:t>
            </a:r>
            <a:r>
              <a:rPr lang="en-US" sz="1600" dirty="0" smtClean="0">
                <a:sym typeface="Wingdings" pitchFamily="2" charset="2"/>
              </a:rPr>
              <a:t>may result in illogical results</a:t>
            </a:r>
            <a:endParaRPr lang="en-US" sz="1600" dirty="0" smtClean="0"/>
          </a:p>
          <a:p>
            <a:r>
              <a:rPr lang="en-US" sz="1800" dirty="0" smtClean="0"/>
              <a:t>Bus speed methodology does not easily provide for high accuracy of regional bus speeds</a:t>
            </a:r>
          </a:p>
          <a:p>
            <a:pPr lvl="1"/>
            <a:r>
              <a:rPr lang="en-US" sz="1600" dirty="0" smtClean="0"/>
              <a:t>Accurate bus speeds are needed to accurate reflect project benefits</a:t>
            </a:r>
          </a:p>
          <a:p>
            <a:pPr lvl="1"/>
            <a:r>
              <a:rPr lang="en-US" sz="1600" dirty="0" smtClean="0"/>
              <a:t>Easier system needed for improved maintenance and accuracy</a:t>
            </a:r>
          </a:p>
          <a:p>
            <a:r>
              <a:rPr lang="en-US" sz="1800" dirty="0" smtClean="0"/>
              <a:t>Existing model calibration/validation </a:t>
            </a:r>
            <a:r>
              <a:rPr lang="en-US" sz="1800" u="sng" dirty="0" smtClean="0"/>
              <a:t>not sufficiently rigorous</a:t>
            </a:r>
            <a:r>
              <a:rPr lang="en-US" sz="1800" dirty="0" smtClean="0"/>
              <a:t> for FTA New/Small Starts planning</a:t>
            </a:r>
          </a:p>
          <a:p>
            <a:pPr lvl="1"/>
            <a:r>
              <a:rPr lang="en-US" sz="1600" dirty="0" smtClean="0"/>
              <a:t>Used traditional model calibration </a:t>
            </a:r>
            <a:r>
              <a:rPr lang="en-US" sz="1600" dirty="0" smtClean="0">
                <a:sym typeface="Wingdings" pitchFamily="2" charset="2"/>
              </a:rPr>
              <a:t> adjusting constant to match linked trip totals</a:t>
            </a:r>
            <a:endParaRPr lang="en-US" sz="1600" dirty="0" smtClean="0"/>
          </a:p>
          <a:p>
            <a:pPr lvl="1"/>
            <a:r>
              <a:rPr lang="en-US" sz="1600" dirty="0" smtClean="0"/>
              <a:t>Used traditional model validation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matching aggregate boardings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4480" y="1310640"/>
            <a:ext cx="5374640" cy="3942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06400" y="1368424"/>
          <a:ext cx="8361680" cy="394525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267200"/>
                <a:gridCol w="548640"/>
                <a:gridCol w="558800"/>
                <a:gridCol w="487680"/>
                <a:gridCol w="528320"/>
                <a:gridCol w="558800"/>
                <a:gridCol w="538480"/>
                <a:gridCol w="873760"/>
              </a:tblGrid>
              <a:tr h="37909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2012+</a:t>
                      </a:r>
                      <a:endParaRPr lang="en-US" dirty="0"/>
                    </a:p>
                  </a:txBody>
                  <a:tcPr anchor="ctr"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Q1+</a:t>
                      </a:r>
                      <a:endParaRPr lang="en-US" dirty="0"/>
                    </a:p>
                  </a:txBody>
                  <a:tcPr anchor="ctr"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 Survey</a:t>
                      </a:r>
                      <a:r>
                        <a:rPr lang="en-US" baseline="0" dirty="0" smtClean="0"/>
                        <a:t> Processing &amp; Analysis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√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 Model Development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√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√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29920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 Model Calibration / Validation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√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√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FTA Coordination / Meeting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√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√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√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√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Application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√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5440" y="5455920"/>
            <a:ext cx="5588000" cy="4470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Transit survey fieldwork in 2008, 2009, &amp;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Key Calibration/Validation Issue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attempts at mode choice calibration and transit validation replicated the appropriate numbers, but the model did not capture transit ridership patterns and did not properly react to changes</a:t>
            </a:r>
          </a:p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Solution for SERPM 6.7: 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A More Robust Calibration/Validation Process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that the key behaviors are right:</a:t>
            </a:r>
          </a:p>
          <a:p>
            <a:pPr lvl="1"/>
            <a:r>
              <a:rPr lang="en-US" dirty="0" smtClean="0"/>
              <a:t>Mode usage by access mode, time of day, market segment</a:t>
            </a:r>
          </a:p>
          <a:p>
            <a:pPr lvl="1"/>
            <a:r>
              <a:rPr lang="en-US" dirty="0" smtClean="0"/>
              <a:t>Transit travel patterns by mode (O/D or station-to-station) by access mode, time of day, market segment</a:t>
            </a:r>
          </a:p>
          <a:p>
            <a:pPr lvl="1"/>
            <a:r>
              <a:rPr lang="en-US" dirty="0" smtClean="0"/>
              <a:t>Transit trip lengths</a:t>
            </a:r>
          </a:p>
          <a:p>
            <a:pPr lvl="1"/>
            <a:r>
              <a:rPr lang="en-US" dirty="0" smtClean="0"/>
              <a:t>Rail/bus vs. rail-only (or bus-only) </a:t>
            </a:r>
          </a:p>
          <a:p>
            <a:pPr lvl="1"/>
            <a:r>
              <a:rPr lang="en-US" dirty="0" smtClean="0"/>
              <a:t>Boardings</a:t>
            </a:r>
          </a:p>
          <a:p>
            <a:pPr lvl="1"/>
            <a:r>
              <a:rPr lang="en-US" dirty="0" smtClean="0"/>
              <a:t>Tri-Rail sensitivity to recent fuel and service changes</a:t>
            </a:r>
          </a:p>
          <a:p>
            <a:r>
              <a:rPr lang="en-US" u="sng" dirty="0" smtClean="0"/>
              <a:t>Simplify</a:t>
            </a:r>
            <a:r>
              <a:rPr lang="en-US" dirty="0" smtClean="0"/>
              <a:t> path/mode choice model to the extent possible</a:t>
            </a:r>
          </a:p>
          <a:p>
            <a:r>
              <a:rPr lang="en-US" dirty="0" smtClean="0"/>
              <a:t>Review/address expanded range of model attributes</a:t>
            </a:r>
          </a:p>
          <a:p>
            <a:r>
              <a:rPr lang="en-US" dirty="0" smtClean="0"/>
              <a:t>Analyze model’s sensitivity of Tri-Rail boardings to key transportation variables</a:t>
            </a:r>
          </a:p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SERPM 6.7: </a:t>
            </a:r>
            <a:br>
              <a:rPr lang="en-US" dirty="0" smtClean="0"/>
            </a:br>
            <a:r>
              <a:rPr lang="en-US" dirty="0" smtClean="0"/>
              <a:t>A More Robust Calibration/Validation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Review/address expanded range of model attributes</a:t>
            </a:r>
          </a:p>
          <a:p>
            <a:pPr lvl="1"/>
            <a:r>
              <a:rPr lang="en-US" dirty="0" smtClean="0"/>
              <a:t>Work trip distribution (already done via CTPP-based distribution)</a:t>
            </a:r>
          </a:p>
          <a:p>
            <a:pPr lvl="1"/>
            <a:r>
              <a:rPr lang="en-US" dirty="0" smtClean="0"/>
              <a:t>Auto speeds (AM peak, midday)</a:t>
            </a:r>
          </a:p>
          <a:p>
            <a:pPr lvl="1"/>
            <a:r>
              <a:rPr lang="en-US" dirty="0" smtClean="0"/>
              <a:t>Transit speeds (AM peak, midday)</a:t>
            </a:r>
          </a:p>
          <a:p>
            <a:pPr lvl="1"/>
            <a:r>
              <a:rPr lang="en-US" dirty="0" smtClean="0"/>
              <a:t>Transit trips by mode, O/D or S2S, access mode, trip purpose and time of day</a:t>
            </a:r>
          </a:p>
          <a:p>
            <a:pPr lvl="1"/>
            <a:r>
              <a:rPr lang="en-US" dirty="0" smtClean="0"/>
              <a:t>Transit boardings by mode and route/station</a:t>
            </a:r>
          </a:p>
          <a:p>
            <a:r>
              <a:rPr lang="en-US" dirty="0" smtClean="0"/>
              <a:t>Analyze model’s sensitivity of Tri-Rail boardings to key transportation variables</a:t>
            </a:r>
          </a:p>
          <a:p>
            <a:pPr lvl="1"/>
            <a:r>
              <a:rPr lang="en-US" dirty="0" smtClean="0"/>
              <a:t>Introduction of I-95E inter-county bus service</a:t>
            </a:r>
          </a:p>
          <a:p>
            <a:pPr lvl="1"/>
            <a:r>
              <a:rPr lang="en-US" dirty="0" smtClean="0"/>
              <a:t>Tri-Rail and Tri-Rail shuttle service changes</a:t>
            </a:r>
          </a:p>
          <a:p>
            <a:pPr lvl="1"/>
            <a:r>
              <a:rPr lang="en-US" dirty="0" smtClean="0"/>
              <a:t>Higher fuel prices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&amp; Transit Speeds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 speeds: Improved relationship between volumes and speeds and improved consistency between free-flow and congested speeds</a:t>
            </a:r>
          </a:p>
          <a:p>
            <a:pPr lvl="1"/>
            <a:r>
              <a:rPr lang="en-US" dirty="0" smtClean="0"/>
              <a:t>Removed free-flow speed adjustment factors</a:t>
            </a:r>
          </a:p>
          <a:p>
            <a:pPr lvl="1"/>
            <a:r>
              <a:rPr lang="en-US" dirty="0" smtClean="0"/>
              <a:t>Introduced 2-iteration feedback loop for off-peak speeds</a:t>
            </a:r>
          </a:p>
          <a:p>
            <a:r>
              <a:rPr lang="en-US" dirty="0" smtClean="0"/>
              <a:t>Bus speeds: functions now based on auto speed and dwell time per transit stop </a:t>
            </a:r>
            <a:r>
              <a:rPr lang="en-US" dirty="0" smtClean="0">
                <a:sym typeface="Wingdings" pitchFamily="2" charset="2"/>
              </a:rPr>
              <a:t> estimated speeds </a:t>
            </a:r>
            <a:r>
              <a:rPr lang="en-US" u="sng" dirty="0" smtClean="0">
                <a:sym typeface="Wingdings" pitchFamily="2" charset="2"/>
              </a:rPr>
              <a:t>much</a:t>
            </a:r>
            <a:r>
              <a:rPr lang="en-US" dirty="0" smtClean="0">
                <a:sym typeface="Wingdings" pitchFamily="2" charset="2"/>
              </a:rPr>
              <a:t> improved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Local bus dwell times 0.46-0.70 min/stop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Limited-stop and express bus dwell times 1.20 min/stop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Speed Results</a:t>
            </a:r>
            <a:br>
              <a:rPr lang="en-US" dirty="0" smtClean="0"/>
            </a:br>
            <a:r>
              <a:rPr lang="en-US" dirty="0" smtClean="0"/>
              <a:t>Off-Peak Period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40C5-E35C-4F47-809A-1C02938CBB46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58" y="3419341"/>
            <a:ext cx="5786704" cy="34129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3600" y="296217"/>
            <a:ext cx="5700400" cy="303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Speed Results</a:t>
            </a:r>
            <a:br>
              <a:rPr lang="en-US" dirty="0" smtClean="0"/>
            </a:br>
            <a:r>
              <a:rPr lang="en-US" dirty="0" smtClean="0"/>
              <a:t>Peak Period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40C5-E35C-4F47-809A-1C02938CBB46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04688" y="4489704"/>
            <a:ext cx="594360" cy="3566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>
                <a:solidFill>
                  <a:srgbClr val="63C1DF"/>
                </a:solidFill>
              </a:rPr>
              <a:t>2009</a:t>
            </a:r>
          </a:p>
          <a:p>
            <a:r>
              <a:rPr lang="en-US" sz="1100" dirty="0">
                <a:solidFill>
                  <a:srgbClr val="7DDC1E"/>
                </a:solidFill>
              </a:rPr>
              <a:t>2010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58" y="3393583"/>
            <a:ext cx="5808540" cy="34257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5290" y="270460"/>
            <a:ext cx="5748710" cy="30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Speed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</p:nvPr>
        </p:nvGraphicFramePr>
        <p:xfrm>
          <a:off x="585989" y="1123681"/>
          <a:ext cx="8305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677"/>
                <a:gridCol w="1395933"/>
                <a:gridCol w="1465730"/>
                <a:gridCol w="1465730"/>
                <a:gridCol w="146573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AM Peak Period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SERPM 6.5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SERPM 6.7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Avg.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RMSE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Avg.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RMSE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Palm</a:t>
                      </a:r>
                      <a:r>
                        <a:rPr lang="en-US" baseline="0" dirty="0" smtClean="0"/>
                        <a:t> Tran Routes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BCT Routes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MDT Routes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521594" y="3553396"/>
          <a:ext cx="8305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677"/>
                <a:gridCol w="1395933"/>
                <a:gridCol w="1465730"/>
                <a:gridCol w="1465730"/>
                <a:gridCol w="1465730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Off-Peak Period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SERPM 6.5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SERPM 6.7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Avg.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RMSE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Avg.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RMSE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Palm</a:t>
                      </a:r>
                      <a:r>
                        <a:rPr lang="en-US" baseline="0" dirty="0" smtClean="0"/>
                        <a:t> Tran Routes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BCT Routes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MDT Routes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Choice Calibration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3-step innovative calibration process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Compare modeled transit trip tables to survey trip tables by line-haul path, access and egress mode, O/D district and time period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Resolve significant differences by making mode-neutral adjustments to the utility equations that are directly tied to a proposed behavior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Repeat steps 1-2 until there are no significant differences by the four trip dimensions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Enhancements (1 of 2)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16560" y="1429383"/>
          <a:ext cx="8229600" cy="416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63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Observed Behavior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Original Issue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 anchor="ctr"/>
                </a:tc>
              </a:tr>
              <a:tr h="2048456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 is a competitive </a:t>
                      </a:r>
                      <a:r>
                        <a:rPr lang="en-US" baseline="0" dirty="0" smtClean="0"/>
                        <a:t>modal option for longer distance work trips, especially Tri-Rail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originally under-stated transit attract-</a:t>
                      </a:r>
                      <a:r>
                        <a:rPr lang="en-US" dirty="0" err="1" smtClean="0"/>
                        <a:t>iveness</a:t>
                      </a:r>
                      <a:r>
                        <a:rPr lang="en-US" baseline="0" dirty="0" smtClean="0"/>
                        <a:t> for long trips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 auto time in excess of 45 minutes by OVT coefficient;</a:t>
                      </a:r>
                    </a:p>
                    <a:p>
                      <a:r>
                        <a:rPr lang="en-US" dirty="0" smtClean="0"/>
                        <a:t>Discount</a:t>
                      </a:r>
                      <a:r>
                        <a:rPr lang="en-US" baseline="0" dirty="0" smtClean="0"/>
                        <a:t> Metrorail (15%) and Tri-Rail  (20%) IVTT in path/mode choice</a:t>
                      </a:r>
                      <a:endParaRPr lang="en-US" dirty="0" smtClean="0"/>
                    </a:p>
                  </a:txBody>
                  <a:tcPr anchor="ctr"/>
                </a:tc>
              </a:tr>
              <a:tr h="1451679">
                <a:tc>
                  <a:txBody>
                    <a:bodyPr/>
                    <a:lstStyle/>
                    <a:p>
                      <a:r>
                        <a:rPr lang="en-US" dirty="0" smtClean="0"/>
                        <a:t>Park-riders do</a:t>
                      </a:r>
                      <a:r>
                        <a:rPr lang="en-US" baseline="0" dirty="0" smtClean="0"/>
                        <a:t> not use premium transit for short trips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originally produced large amounts of short Tri-Rail trips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time penalty for</a:t>
                      </a:r>
                      <a:r>
                        <a:rPr lang="en-US" baseline="0" dirty="0" smtClean="0"/>
                        <a:t> very short premium transit trips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Enhancements (2 of 2)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26720" y="1500501"/>
          <a:ext cx="8229600" cy="379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416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Observed Behavior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Original Issue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 anchor="ctr"/>
                </a:tc>
              </a:tr>
              <a:tr h="1624412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 is more accessible in higher-density areas with easier walk environments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originally did not adequately reflect differences in walk-accessibility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time penalty for lower-density</a:t>
                      </a:r>
                      <a:r>
                        <a:rPr lang="en-US" baseline="0" dirty="0" smtClean="0"/>
                        <a:t> zones</a:t>
                      </a:r>
                      <a:endParaRPr lang="en-US" dirty="0"/>
                    </a:p>
                  </a:txBody>
                  <a:tcPr anchor="ctr"/>
                </a:tc>
              </a:tr>
              <a:tr h="1624412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 riders do take fare into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account in their path/modal</a:t>
                      </a:r>
                      <a:r>
                        <a:rPr lang="en-US" baseline="0" dirty="0" smtClean="0"/>
                        <a:t> decision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 choice accounted for transit fare, but the pathbuilder</a:t>
                      </a:r>
                      <a:r>
                        <a:rPr lang="en-US" baseline="0" dirty="0" smtClean="0"/>
                        <a:t> did not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Incorporate fares in transit pathbuilder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 Survey Findings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Alternative-Specific Constants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26720" y="1500501"/>
          <a:ext cx="8229600" cy="2166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416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Observed Behavior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Original Issue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 anchor="ctr"/>
                </a:tc>
              </a:tr>
              <a:tr h="1624412">
                <a:tc>
                  <a:txBody>
                    <a:bodyPr/>
                    <a:lstStyle/>
                    <a:p>
                      <a:r>
                        <a:rPr lang="en-US" dirty="0" smtClean="0"/>
                        <a:t>Riders do take modal</a:t>
                      </a:r>
                      <a:r>
                        <a:rPr lang="en-US" baseline="0" dirty="0" smtClean="0"/>
                        <a:t> characteristics into account in their path/modal decision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Earlier SERPM versions</a:t>
                      </a:r>
                      <a:r>
                        <a:rPr lang="en-US" baseline="0" dirty="0" smtClean="0"/>
                        <a:t> had ASCs as high as 70 IVTT minutes                </a:t>
                      </a:r>
                      <a:r>
                        <a:rPr lang="en-US" sz="1200" baseline="0" dirty="0" smtClean="0"/>
                        <a:t>(FTA normally accepts 10-15 minutes)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Metrorail = up to 10 min</a:t>
                      </a:r>
                    </a:p>
                    <a:p>
                      <a:r>
                        <a:rPr lang="en-US" dirty="0" smtClean="0"/>
                        <a:t>Tri-Rail = up to 15 min</a:t>
                      </a:r>
                    </a:p>
                    <a:p>
                      <a:r>
                        <a:rPr lang="en-US" sz="1600" dirty="0" smtClean="0"/>
                        <a:t>BRT</a:t>
                      </a:r>
                      <a:r>
                        <a:rPr lang="en-US" sz="1600" baseline="0" dirty="0" smtClean="0"/>
                        <a:t> systems with advanced attributes = up to 7 min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860800"/>
            <a:ext cx="8229600" cy="2296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lvl="0" indent="-173038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the utility expression, constants represent the cumulative effects of               un-included (or non-quantitative) attributes:</a:t>
            </a:r>
          </a:p>
          <a:p>
            <a:pPr marL="2001838" lvl="4" indent="-173038">
              <a:spcBef>
                <a:spcPts val="18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 = k + ax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bx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cx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marL="630238" lvl="1" indent="-173038">
              <a:spcBef>
                <a:spcPts val="18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where Y is the utility of some transit mode, k is the constant; x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x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are times, costs, and other measure attributes, and a, b, and c are the coefficients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Path Consistency Check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17" y="1361599"/>
            <a:ext cx="74771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29360" y="4612640"/>
            <a:ext cx="5913120" cy="1473200"/>
          </a:xfrm>
          <a:prstGeom prst="rect">
            <a:avLst/>
          </a:prstGeom>
          <a:noFill/>
        </p:spPr>
        <p:txBody>
          <a:bodyPr/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Strong consistency in representation of transit paths by mode is important to ensure that the model fully reflects transit travel patterns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These results show that SERPM 6.7 is replicating the observed transit modes used by riders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98272"/>
          </a:xfrm>
        </p:spPr>
        <p:txBody>
          <a:bodyPr/>
          <a:lstStyle/>
          <a:p>
            <a:r>
              <a:rPr lang="en-US" dirty="0" smtClean="0"/>
              <a:t>Tri-Rail Activity by Station</a:t>
            </a:r>
            <a:br>
              <a:rPr lang="en-US" dirty="0" smtClean="0"/>
            </a:br>
            <a:r>
              <a:rPr lang="en-US" dirty="0" smtClean="0"/>
              <a:t> Average Daily Boardings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25916" y="1138867"/>
          <a:ext cx="4388658" cy="4621847"/>
        </p:xfrm>
        <a:graphic>
          <a:graphicData uri="http://schemas.openxmlformats.org/drawingml/2006/table">
            <a:tbl>
              <a:tblPr/>
              <a:tblGrid>
                <a:gridCol w="1986164"/>
                <a:gridCol w="767729"/>
                <a:gridCol w="794465"/>
                <a:gridCol w="840300"/>
              </a:tblGrid>
              <a:tr h="240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Station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Observed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Estimated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Difference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1-Mangonia Park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828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579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-248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2-West Palm Beach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895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921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3-Lake Worth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622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792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4-Boynton Beach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617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654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5-Delray Beach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462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625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6-Boca Raton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1,125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1,108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7-Deerfield Beach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633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830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8-Pompano Beach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569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896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9-Cypress Creek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913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1,087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10-Fort Lauderdale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794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11-Fort Lauderdale Airport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647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748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12-Sheridan Street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593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493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13-Hollywood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533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-222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14-Golden Glades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441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477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15-Opa-locka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448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16-Metrorail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1,362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1,229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-133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17-Hialeah Market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-56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18-Miami Airport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762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729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-33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12,200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12,980</a:t>
                      </a:r>
                    </a:p>
                  </a:txBody>
                  <a:tcPr marL="11469" marR="11469" marT="11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780</a:t>
                      </a:r>
                    </a:p>
                  </a:txBody>
                  <a:tcPr marL="11469" marR="11469" marT="114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98272"/>
          </a:xfrm>
        </p:spPr>
        <p:txBody>
          <a:bodyPr/>
          <a:lstStyle/>
          <a:p>
            <a:r>
              <a:rPr lang="en-US" dirty="0" smtClean="0"/>
              <a:t>Tri-Rail Trip Length: Survey vs. Estimated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096" y="677865"/>
            <a:ext cx="4271882" cy="3108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934" y="3429001"/>
            <a:ext cx="4754880" cy="2993813"/>
          </a:xfrm>
          <a:prstGeom prst="rect">
            <a:avLst/>
          </a:prstGeom>
          <a:noFill/>
          <a:ln/>
        </p:spPr>
      </p:pic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1834079" y="3970865"/>
            <a:ext cx="2857500" cy="981075"/>
            <a:chOff x="2379" y="1183"/>
            <a:chExt cx="300" cy="103"/>
          </a:xfrm>
        </p:grpSpPr>
        <p:sp>
          <p:nvSpPr>
            <p:cNvPr id="31" name="Line 3"/>
            <p:cNvSpPr>
              <a:spLocks noChangeShapeType="1"/>
            </p:cNvSpPr>
            <p:nvPr/>
          </p:nvSpPr>
          <p:spPr bwMode="auto">
            <a:xfrm flipV="1">
              <a:off x="2379" y="1238"/>
              <a:ext cx="67" cy="4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2461" y="1183"/>
              <a:ext cx="218" cy="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27432" tIns="22860" rIns="0" bIns="0"/>
            <a:lstStyle/>
            <a:p>
              <a:r>
                <a:rPr lang="en-US" sz="700" dirty="0">
                  <a:latin typeface="Arial" charset="0"/>
                </a:rPr>
                <a:t>Average Trip Length </a:t>
              </a:r>
              <a:r>
                <a:rPr lang="en-US" sz="700" dirty="0" smtClean="0">
                  <a:latin typeface="Arial" charset="0"/>
                </a:rPr>
                <a:t>(On-board </a:t>
              </a:r>
              <a:r>
                <a:rPr lang="en-US" sz="700" dirty="0">
                  <a:latin typeface="Arial" charset="0"/>
                </a:rPr>
                <a:t>survey): 30.0 miles</a:t>
              </a:r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 flipV="1">
              <a:off x="2385" y="1191"/>
              <a:ext cx="77" cy="66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Content Placeholder 8"/>
          <p:cNvSpPr txBox="1">
            <a:spLocks/>
          </p:cNvSpPr>
          <p:nvPr/>
        </p:nvSpPr>
        <p:spPr>
          <a:xfrm>
            <a:off x="7294573" y="3809662"/>
            <a:ext cx="1654697" cy="330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SERPM 6.7</a:t>
            </a:r>
          </a:p>
        </p:txBody>
      </p:sp>
      <p:sp>
        <p:nvSpPr>
          <p:cNvPr id="36" name="Content Placeholder 7"/>
          <p:cNvSpPr txBox="1">
            <a:spLocks/>
          </p:cNvSpPr>
          <p:nvPr/>
        </p:nvSpPr>
        <p:spPr>
          <a:xfrm>
            <a:off x="254024" y="3090002"/>
            <a:ext cx="1761044" cy="3728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SERPM 6.5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61441" y="1503680"/>
            <a:ext cx="2550160" cy="135128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Much improved representation of Tri-Rail trip lengths and station-to-station patterns!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98272"/>
          </a:xfrm>
        </p:spPr>
        <p:txBody>
          <a:bodyPr/>
          <a:lstStyle/>
          <a:p>
            <a:r>
              <a:rPr lang="en-US" dirty="0" smtClean="0"/>
              <a:t>Metrorail Activity by Station</a:t>
            </a:r>
            <a:br>
              <a:rPr lang="en-US" dirty="0" smtClean="0"/>
            </a:br>
            <a:r>
              <a:rPr lang="en-US" dirty="0" smtClean="0"/>
              <a:t>Average Daily Boardings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76099" y="1210721"/>
          <a:ext cx="3586024" cy="4591056"/>
        </p:xfrm>
        <a:graphic>
          <a:graphicData uri="http://schemas.openxmlformats.org/drawingml/2006/table">
            <a:tbl>
              <a:tblPr/>
              <a:tblGrid>
                <a:gridCol w="1507122"/>
                <a:gridCol w="664324"/>
                <a:gridCol w="687458"/>
                <a:gridCol w="727120"/>
              </a:tblGrid>
              <a:tr h="176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Station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Observed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Estimated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Difference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1-Palmetto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1,388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1,744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2-Okeechobee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1,128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1,239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3-Hialeah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1,375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1,047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-328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4-Tri-Rail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1,747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1,310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-437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5-Northside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1,783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815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-968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6-Dr.MLK Jr.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1,173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-373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7-Brownsville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878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516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-362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8-Earlington Heights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1,178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978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-200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9-Allapattah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1,265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1,336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10-Santa Clara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514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492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11-Civic Center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7,024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6,612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-412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12-Culmer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938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657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-281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13-Overtown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1,385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2,020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635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14-Government Center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10,405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7,564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-2,841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15-Brickell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2,783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3,265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482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16-Vizcaya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1,077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695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-382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17-Coconut Grove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1,465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1,815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18-Douglas Road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3,348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2,804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-544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19-University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2,899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3,579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680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20-South Miami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2,956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2,059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-897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21-Dadeland North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5,117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5,664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547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22-Dadeland South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6,057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10,449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4,392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57,884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57,463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-421</a:t>
                      </a:r>
                    </a:p>
                  </a:txBody>
                  <a:tcPr marL="8414" marR="8414" marT="84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98272"/>
          </a:xfrm>
        </p:spPr>
        <p:txBody>
          <a:bodyPr/>
          <a:lstStyle/>
          <a:p>
            <a:r>
              <a:rPr lang="en-US" dirty="0" smtClean="0"/>
              <a:t>Metrorail trip length: Survey v/s Estimated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736" y="3649137"/>
            <a:ext cx="4754880" cy="2706724"/>
          </a:xfrm>
          <a:prstGeom prst="rect">
            <a:avLst/>
          </a:prstGeom>
          <a:noFill/>
          <a:ln/>
        </p:spPr>
      </p:pic>
      <p:sp>
        <p:nvSpPr>
          <p:cNvPr id="14" name="Content Placeholder 7"/>
          <p:cNvSpPr txBox="1">
            <a:spLocks/>
          </p:cNvSpPr>
          <p:nvPr/>
        </p:nvSpPr>
        <p:spPr>
          <a:xfrm>
            <a:off x="254024" y="3225474"/>
            <a:ext cx="1761044" cy="3728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SERPM 6.5</a:t>
            </a: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7294573" y="3809662"/>
            <a:ext cx="1654697" cy="330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SERPM 6.7</a:t>
            </a:r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1501" y="669397"/>
            <a:ext cx="4271889" cy="3108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361441" y="1503680"/>
            <a:ext cx="2550160" cy="135128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Much improved representation of Metrorail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trip lengths and station-to-station patterns!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98272"/>
          </a:xfrm>
        </p:spPr>
        <p:txBody>
          <a:bodyPr/>
          <a:lstStyle/>
          <a:p>
            <a:r>
              <a:rPr lang="en-US" dirty="0" smtClean="0"/>
              <a:t>I-95 Express Bus Boardings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02730" y="1462614"/>
          <a:ext cx="3488268" cy="1001185"/>
        </p:xfrm>
        <a:graphic>
          <a:graphicData uri="http://schemas.openxmlformats.org/drawingml/2006/table">
            <a:tbl>
              <a:tblPr/>
              <a:tblGrid>
                <a:gridCol w="1166447"/>
                <a:gridCol w="741949"/>
                <a:gridCol w="767788"/>
                <a:gridCol w="812084"/>
              </a:tblGrid>
              <a:tr h="20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Estimated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Biscayne Blvd.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2,043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Civic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Brickell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3,360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1,454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2733" y="3198280"/>
          <a:ext cx="3471334" cy="1001185"/>
        </p:xfrm>
        <a:graphic>
          <a:graphicData uri="http://schemas.openxmlformats.org/drawingml/2006/table">
            <a:tbl>
              <a:tblPr/>
              <a:tblGrid>
                <a:gridCol w="1160784"/>
                <a:gridCol w="738348"/>
                <a:gridCol w="764061"/>
                <a:gridCol w="808141"/>
              </a:tblGrid>
              <a:tr h="20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Estimated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Sheridan St.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Fort Lauderdale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Pines Blvd.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2,144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1,079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19667" y="1014568"/>
            <a:ext cx="2904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2860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I-95X boardings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2734" y="2792568"/>
            <a:ext cx="2904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2860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I-95E boardings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45761" y="2661920"/>
            <a:ext cx="2550160" cy="109728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Express bus boardings are over-estimated, but well within reasonable aggregate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limits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89805"/>
          </a:xfrm>
        </p:spPr>
        <p:txBody>
          <a:bodyPr/>
          <a:lstStyle/>
          <a:p>
            <a:r>
              <a:rPr lang="en-US" dirty="0" smtClean="0"/>
              <a:t>BCT Boardings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20" y="878860"/>
            <a:ext cx="7693660" cy="554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339841" y="2316480"/>
            <a:ext cx="2550160" cy="18288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Assignments compare well to each route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Daily Boardings</a:t>
            </a:r>
          </a:p>
          <a:p>
            <a:pPr marL="630238" lvl="1" indent="-17303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116,494 estimated</a:t>
            </a:r>
          </a:p>
          <a:p>
            <a:pPr marL="630238" lvl="1" indent="-17303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119,624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observed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2985" y="0"/>
            <a:ext cx="3041015" cy="21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89805"/>
          </a:xfrm>
        </p:spPr>
        <p:txBody>
          <a:bodyPr/>
          <a:lstStyle/>
          <a:p>
            <a:r>
              <a:rPr lang="en-US" dirty="0" smtClean="0"/>
              <a:t>Palm Tran Boardings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77703"/>
            <a:ext cx="7244080" cy="525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730240" y="1503680"/>
            <a:ext cx="3037839" cy="209296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Assignments compare well to each route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Daily Boardings</a:t>
            </a:r>
          </a:p>
          <a:p>
            <a:pPr marL="630238" lvl="1" indent="-17303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38,663 estimated</a:t>
            </a:r>
          </a:p>
          <a:p>
            <a:pPr marL="630238" lvl="1" indent="-173038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33,939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observed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9680" y="1525789"/>
            <a:ext cx="2834640" cy="20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Validation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 tests are correlational comparisons across periods of time</a:t>
            </a:r>
          </a:p>
          <a:p>
            <a:r>
              <a:rPr lang="en-US" dirty="0" smtClean="0"/>
              <a:t>Powerful tests because they validate model’s ability to forecast</a:t>
            </a:r>
          </a:p>
          <a:p>
            <a:pPr lvl="1"/>
            <a:r>
              <a:rPr lang="en-US" dirty="0" smtClean="0"/>
              <a:t>Robust model validation </a:t>
            </a:r>
            <a:r>
              <a:rPr lang="en-US" dirty="0" smtClean="0">
                <a:sym typeface="Wingdings" pitchFamily="2" charset="2"/>
              </a:rPr>
              <a:t> does model replicate existing patterns?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Longitudinal tests  does model correctly react to key variables?</a:t>
            </a:r>
          </a:p>
          <a:p>
            <a:r>
              <a:rPr lang="en-US" dirty="0" smtClean="0"/>
              <a:t>For SERPM 6.7, verify the model’s sensitivity of Tri-Rail boardings to:</a:t>
            </a:r>
          </a:p>
          <a:p>
            <a:pPr lvl="1"/>
            <a:r>
              <a:rPr lang="en-US" dirty="0" smtClean="0"/>
              <a:t>Introduction of 95E inter-county bus service</a:t>
            </a:r>
          </a:p>
          <a:p>
            <a:pPr lvl="1"/>
            <a:r>
              <a:rPr lang="en-US" dirty="0" smtClean="0"/>
              <a:t>Higher fuel prices</a:t>
            </a:r>
          </a:p>
          <a:p>
            <a:pPr lvl="1"/>
            <a:r>
              <a:rPr lang="en-US" dirty="0" smtClean="0"/>
              <a:t>Tri-Rail and Tri-Rail shuttle service changes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16560" y="4584024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An </a:t>
            </a:r>
            <a:r>
              <a:rPr lang="en-US" sz="1600" u="sng" dirty="0"/>
              <a:t>expandable</a:t>
            </a:r>
            <a:r>
              <a:rPr lang="en-US" sz="1600" dirty="0"/>
              <a:t> survey has been reviewed for reasonableness (e.g., does not </a:t>
            </a:r>
            <a:r>
              <a:rPr lang="en-US" sz="1600" dirty="0" smtClean="0"/>
              <a:t>reflect home-to-home trip, etc.) contains a minimum amount of basic information (</a:t>
            </a:r>
            <a:r>
              <a:rPr lang="en-US" sz="1600" dirty="0"/>
              <a:t>e.g., auto ownership, trip purpose, boarding location)</a:t>
            </a:r>
          </a:p>
          <a:p>
            <a:r>
              <a:rPr lang="en-US" sz="1600" dirty="0"/>
              <a:t>A </a:t>
            </a:r>
            <a:r>
              <a:rPr lang="en-US" sz="1600" u="sng" dirty="0"/>
              <a:t>geocodable</a:t>
            </a:r>
            <a:r>
              <a:rPr lang="en-US" sz="1600" dirty="0"/>
              <a:t> survey is a subset of the expandable surveys that have at least a geocodable origin and destination.</a:t>
            </a:r>
          </a:p>
          <a:p>
            <a:r>
              <a:rPr lang="en-US" sz="1600" dirty="0"/>
              <a:t>* The I-95 Express Bus survey did not request detailed origin and destination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Florida Transit Survey Overview</a:t>
            </a:r>
            <a:br>
              <a:rPr lang="en-US" dirty="0" smtClean="0"/>
            </a:br>
            <a:r>
              <a:rPr lang="en-US" dirty="0" smtClean="0"/>
              <a:t>(in chronological order)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8441" y="1368425"/>
          <a:ext cx="8626644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591"/>
                <a:gridCol w="1768642"/>
                <a:gridCol w="1840831"/>
                <a:gridCol w="17445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 / Survey 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Weekday</a:t>
                      </a:r>
                      <a:r>
                        <a:rPr lang="en-US" baseline="0" dirty="0" smtClean="0"/>
                        <a:t> Boardings during Survey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 Rate (Expandable Surveys)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 Rate (Geocodable Surveys)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Metrobus 2004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229,164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Tri-Rail 2008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15,358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Metrorail 2009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58,908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I-95 Express Bus 2010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2,990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 *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Broward County Transit 2010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119,624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Palm Tran 2010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34,019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416560" y="0"/>
            <a:ext cx="4162926" cy="3441032"/>
          </a:xfrm>
          <a:prstGeom prst="irregularSeal1">
            <a:avLst/>
          </a:prstGeom>
          <a:solidFill>
            <a:srgbClr val="FF0000">
              <a:alpha val="80000"/>
            </a:srgb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14390" y="1022693"/>
            <a:ext cx="2791327" cy="12873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First ever       comprehensive picture of transit patterns &amp;   behavior in             Southeast Florida!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Validation Tests</a:t>
            </a:r>
            <a:br>
              <a:rPr lang="en-US" dirty="0" smtClean="0"/>
            </a:br>
            <a:r>
              <a:rPr lang="en-US" dirty="0" smtClean="0"/>
              <a:t>Introduction of 95E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Inter-county bus service introduced in early 2010 in conjunction with opening of 95 Express lanes </a:t>
            </a:r>
          </a:p>
          <a:p>
            <a:r>
              <a:rPr lang="en-US" dirty="0" smtClean="0"/>
              <a:t>Tri-Rail survey used for calibration conducted in 2008</a:t>
            </a:r>
          </a:p>
          <a:p>
            <a:r>
              <a:rPr lang="en-US" dirty="0" smtClean="0"/>
              <a:t>95E bus surveys showed that </a:t>
            </a:r>
            <a:r>
              <a:rPr lang="en-US" u="sng" dirty="0" smtClean="0"/>
              <a:t>434</a:t>
            </a:r>
            <a:r>
              <a:rPr lang="en-US" dirty="0" smtClean="0"/>
              <a:t> trips previously used “other transit” before switching to 95E service</a:t>
            </a:r>
          </a:p>
          <a:p>
            <a:r>
              <a:rPr lang="en-US" dirty="0" smtClean="0">
                <a:sym typeface="Wingdings" pitchFamily="2" charset="2"/>
              </a:rPr>
              <a:t>New transit model  introduction of 95E service decreases Tri-Rail boardings by </a:t>
            </a:r>
            <a:r>
              <a:rPr lang="en-US" u="sng" dirty="0" smtClean="0">
                <a:sym typeface="Wingdings" pitchFamily="2" charset="2"/>
              </a:rPr>
              <a:t>603</a:t>
            </a:r>
            <a:r>
              <a:rPr lang="en-US" dirty="0" smtClean="0">
                <a:sym typeface="Wingdings" pitchFamily="2" charset="2"/>
              </a:rPr>
              <a:t> boardings per weekday</a:t>
            </a:r>
          </a:p>
          <a:p>
            <a:r>
              <a:rPr lang="en-US" u="sng" dirty="0" smtClean="0">
                <a:sym typeface="Wingdings" pitchFamily="2" charset="2"/>
              </a:rPr>
              <a:t>Conclusion</a:t>
            </a:r>
            <a:r>
              <a:rPr lang="en-US" dirty="0" smtClean="0">
                <a:sym typeface="Wingdings" pitchFamily="2" charset="2"/>
              </a:rPr>
              <a:t>: model effectively replicates impact of 95E bus service on Tri-Rail ridership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Validation Tests</a:t>
            </a:r>
            <a:br>
              <a:rPr lang="en-US" dirty="0" smtClean="0"/>
            </a:br>
            <a:r>
              <a:rPr lang="en-US" dirty="0" smtClean="0"/>
              <a:t>Higher Fuel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Fuel prices experienced strong increases in 2008, which impacted Tri-Rail ridership</a:t>
            </a:r>
          </a:p>
          <a:p>
            <a:pPr lvl="1"/>
            <a:r>
              <a:rPr lang="en-US" dirty="0" smtClean="0"/>
              <a:t>March 2008		$3.34 monthly average</a:t>
            </a:r>
          </a:p>
          <a:p>
            <a:pPr lvl="1"/>
            <a:r>
              <a:rPr lang="en-US" dirty="0" smtClean="0"/>
              <a:t>June 2008   	</a:t>
            </a:r>
            <a:r>
              <a:rPr lang="en-US" i="1" u="sng" dirty="0" smtClean="0"/>
              <a:t>$4.16 monthly average</a:t>
            </a:r>
          </a:p>
          <a:p>
            <a:pPr lvl="1"/>
            <a:r>
              <a:rPr lang="en-US" dirty="0" smtClean="0"/>
              <a:t>June 2010   	$2.72 monthly average</a:t>
            </a:r>
          </a:p>
          <a:p>
            <a:r>
              <a:rPr lang="en-US" dirty="0" smtClean="0"/>
              <a:t>Test: adjust auto operating cost to reflect higher fuel prices and assess impact on Tri-Rail ridership</a:t>
            </a:r>
          </a:p>
          <a:p>
            <a:pPr lvl="1"/>
            <a:r>
              <a:rPr lang="en-US" dirty="0" smtClean="0"/>
              <a:t>Observed elasticities </a:t>
            </a:r>
            <a:r>
              <a:rPr lang="en-US" dirty="0" smtClean="0">
                <a:sym typeface="Wingdings" pitchFamily="2" charset="2"/>
              </a:rPr>
              <a:t> +0.43-0.48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Estimated elasticities  +0.17-0.21</a:t>
            </a:r>
          </a:p>
          <a:p>
            <a:r>
              <a:rPr lang="en-US" u="sng" dirty="0" smtClean="0"/>
              <a:t>Conclusion</a:t>
            </a:r>
            <a:r>
              <a:rPr lang="en-US" dirty="0" smtClean="0"/>
              <a:t>: model results are consistent with other research, observed elasticities heavily influenced by macroeconomic impacts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Validation Tests</a:t>
            </a:r>
            <a:br>
              <a:rPr lang="en-US" dirty="0" smtClean="0"/>
            </a:br>
            <a:r>
              <a:rPr lang="en-US" dirty="0" smtClean="0"/>
              <a:t>Tri-Rail Service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Tri-Rail service increased from 32 trains/day in 2005 to 50 trains/day in 2010</a:t>
            </a:r>
          </a:p>
          <a:p>
            <a:r>
              <a:rPr lang="en-US" dirty="0" smtClean="0"/>
              <a:t>Tri-Rail shuttle service, which provides distribution service for Tri-Rail riders, increased nearly 300% in 2005-2010</a:t>
            </a:r>
          </a:p>
          <a:p>
            <a:r>
              <a:rPr lang="en-US" dirty="0" smtClean="0"/>
              <a:t>Test: compare impacts of service increases on Tri-Rail boardings</a:t>
            </a:r>
          </a:p>
          <a:p>
            <a:pPr lvl="1"/>
            <a:r>
              <a:rPr lang="en-US" dirty="0" smtClean="0"/>
              <a:t>Observed elasticities </a:t>
            </a:r>
            <a:r>
              <a:rPr lang="en-US" dirty="0" smtClean="0">
                <a:sym typeface="Wingdings" pitchFamily="2" charset="2"/>
              </a:rPr>
              <a:t> +0.61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Estimated elasticities  +0.57</a:t>
            </a:r>
          </a:p>
          <a:p>
            <a:r>
              <a:rPr lang="en-US" u="sng" dirty="0" smtClean="0">
                <a:sym typeface="Wingdings" pitchFamily="2" charset="2"/>
              </a:rPr>
              <a:t>Conclusion</a:t>
            </a:r>
            <a:r>
              <a:rPr lang="en-US" dirty="0" smtClean="0">
                <a:sym typeface="Wingdings" pitchFamily="2" charset="2"/>
              </a:rPr>
              <a:t>: model effectively replicates ridership changes from service increases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Calibration / Validation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Performing a robust validation is </a:t>
            </a:r>
            <a:r>
              <a:rPr lang="en-US" u="sng" dirty="0" smtClean="0"/>
              <a:t>extremely</a:t>
            </a:r>
            <a:r>
              <a:rPr lang="en-US" dirty="0" smtClean="0"/>
              <a:t> helpful in preparing model for forecasting!</a:t>
            </a:r>
          </a:p>
          <a:p>
            <a:r>
              <a:rPr lang="en-US" dirty="0" smtClean="0"/>
              <a:t>Model is validated across wide range of model attributes</a:t>
            </a:r>
          </a:p>
          <a:p>
            <a:pPr lvl="1"/>
            <a:r>
              <a:rPr lang="en-US" dirty="0" smtClean="0"/>
              <a:t>Work trip distribution </a:t>
            </a:r>
          </a:p>
          <a:p>
            <a:pPr lvl="1"/>
            <a:r>
              <a:rPr lang="en-US" dirty="0" smtClean="0"/>
              <a:t>Auto and transit speeds</a:t>
            </a:r>
          </a:p>
          <a:p>
            <a:pPr lvl="1"/>
            <a:r>
              <a:rPr lang="en-US" dirty="0" smtClean="0"/>
              <a:t>Transit trips by mode, O/D or S2S, access mode, trip purpose and time of day</a:t>
            </a:r>
          </a:p>
          <a:p>
            <a:pPr lvl="1"/>
            <a:r>
              <a:rPr lang="en-US" dirty="0" smtClean="0"/>
              <a:t>Transit boardings by mode and route/station</a:t>
            </a:r>
          </a:p>
          <a:p>
            <a:r>
              <a:rPr lang="en-US" dirty="0" smtClean="0"/>
              <a:t>Model’s forecast-ability is validated across 3 variables</a:t>
            </a:r>
          </a:p>
          <a:p>
            <a:pPr lvl="1"/>
            <a:r>
              <a:rPr lang="en-US" dirty="0" smtClean="0"/>
              <a:t>Introduction of I-95E inter-county bus service</a:t>
            </a:r>
          </a:p>
          <a:p>
            <a:pPr lvl="1"/>
            <a:r>
              <a:rPr lang="en-US" dirty="0" smtClean="0"/>
              <a:t>Tri-Rail and Tri-Rail shuttle service changes</a:t>
            </a:r>
          </a:p>
          <a:p>
            <a:pPr lvl="1"/>
            <a:r>
              <a:rPr lang="en-US" dirty="0" smtClean="0"/>
              <a:t>Higher fuel prices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FTA Reaction and 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FTA Coordination and Reaction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4 face-to-face meetings with FTA Planning staff in Washington DC</a:t>
            </a:r>
          </a:p>
          <a:p>
            <a:pPr lvl="1"/>
            <a:r>
              <a:rPr lang="en-US" sz="1600" dirty="0" smtClean="0"/>
              <a:t>2010 July: reviewed SERPM 6.5 attributes, discussed model improvement strategy</a:t>
            </a:r>
          </a:p>
          <a:p>
            <a:pPr lvl="1"/>
            <a:r>
              <a:rPr lang="en-US" sz="1600" dirty="0" smtClean="0"/>
              <a:t>2010 December: reviewed transit survey findings and model development process</a:t>
            </a:r>
          </a:p>
          <a:p>
            <a:pPr lvl="1"/>
            <a:r>
              <a:rPr lang="en-US" sz="1600" dirty="0" smtClean="0"/>
              <a:t>2011 July: reviewed model development activities, discussed calibration/validation process</a:t>
            </a:r>
          </a:p>
          <a:p>
            <a:pPr lvl="1"/>
            <a:r>
              <a:rPr lang="en-US" sz="1600" dirty="0" smtClean="0"/>
              <a:t>2011 October: reviewed calibration/validation results</a:t>
            </a:r>
          </a:p>
          <a:p>
            <a:r>
              <a:rPr lang="en-US" sz="1800" u="sng" dirty="0" smtClean="0"/>
              <a:t>Very positive reaction</a:t>
            </a:r>
            <a:r>
              <a:rPr lang="en-US" sz="1800" dirty="0" smtClean="0"/>
              <a:t> to development and calibration/validation process</a:t>
            </a:r>
          </a:p>
          <a:p>
            <a:pPr lvl="1"/>
            <a:r>
              <a:rPr lang="en-US" sz="1600" dirty="0" smtClean="0"/>
              <a:t>Development based on transit survey data, not pre-conceived ideas</a:t>
            </a:r>
          </a:p>
          <a:p>
            <a:pPr lvl="1"/>
            <a:r>
              <a:rPr lang="en-US" sz="1600" dirty="0" smtClean="0"/>
              <a:t>Calibration meant adding previously unknown travel </a:t>
            </a:r>
            <a:r>
              <a:rPr lang="en-US" sz="1600" dirty="0" err="1" smtClean="0"/>
              <a:t>behaviors,not</a:t>
            </a:r>
            <a:r>
              <a:rPr lang="en-US" sz="1600" dirty="0" smtClean="0"/>
              <a:t> adjusting constants</a:t>
            </a:r>
          </a:p>
          <a:p>
            <a:pPr lvl="1"/>
            <a:r>
              <a:rPr lang="en-US" sz="1600" dirty="0" smtClean="0"/>
              <a:t>Validation based on replicating key behaviors, not “number matching”</a:t>
            </a:r>
          </a:p>
          <a:p>
            <a:pPr lvl="1"/>
            <a:r>
              <a:rPr lang="en-US" sz="1600" dirty="0" smtClean="0"/>
              <a:t>Longitudinal checks extremely helpful in assessing model’s forecasting abilities </a:t>
            </a:r>
            <a:r>
              <a:rPr lang="en-US" sz="1600" i="1" u="sng" dirty="0" smtClean="0"/>
              <a:t>before</a:t>
            </a:r>
            <a:r>
              <a:rPr lang="en-US" sz="1600" dirty="0" smtClean="0"/>
              <a:t> planning analysis begins</a:t>
            </a:r>
          </a:p>
          <a:p>
            <a:r>
              <a:rPr lang="en-US" sz="1800" dirty="0" smtClean="0"/>
              <a:t>FTA agrees that SERPM 6.7 can be used for multi-modal planning and New/Small Starts analysis</a:t>
            </a:r>
          </a:p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36517"/>
            <a:ext cx="8229600" cy="4639819"/>
          </a:xfrm>
        </p:spPr>
        <p:txBody>
          <a:bodyPr/>
          <a:lstStyle/>
          <a:p>
            <a:r>
              <a:rPr lang="en-US" dirty="0" smtClean="0"/>
              <a:t>Seven successful SERPM “1</a:t>
            </a:r>
            <a:r>
              <a:rPr lang="en-US" baseline="30000" dirty="0" smtClean="0"/>
              <a:t>st</a:t>
            </a:r>
            <a:r>
              <a:rPr lang="en-US" dirty="0" smtClean="0"/>
              <a:t>’s”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ever comprehensive picture of transit patterns &amp; behavior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robust calibration/validation based on replicating key behaviors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validation of pathbuilding structure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calibration/validation based on detailed transit survey data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use of longitudinal tests to assess </a:t>
            </a:r>
            <a:r>
              <a:rPr lang="en-US" dirty="0" err="1" smtClean="0"/>
              <a:t>forecastability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transit model fully reviewed by FTA 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transit model with very positive reaction from FTA</a:t>
            </a:r>
          </a:p>
          <a:p>
            <a:endParaRPr lang="en-US" dirty="0" smtClean="0"/>
          </a:p>
          <a:p>
            <a:r>
              <a:rPr lang="en-US" dirty="0" smtClean="0"/>
              <a:t>SERPM 6.7 represents a significant improvement over previous SERPM transit models</a:t>
            </a:r>
          </a:p>
          <a:p>
            <a:endParaRPr lang="en-US" sz="20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36517"/>
            <a:ext cx="8229600" cy="4639819"/>
          </a:xfrm>
        </p:spPr>
        <p:txBody>
          <a:bodyPr/>
          <a:lstStyle/>
          <a:p>
            <a:r>
              <a:rPr lang="en-US" sz="2000" dirty="0" smtClean="0"/>
              <a:t>SERPM 6.7’s transit model:</a:t>
            </a:r>
          </a:p>
          <a:p>
            <a:pPr lvl="1"/>
            <a:r>
              <a:rPr lang="en-US" sz="1800" dirty="0" smtClean="0"/>
              <a:t>Meets all stated objectives</a:t>
            </a:r>
          </a:p>
          <a:p>
            <a:pPr lvl="1"/>
            <a:r>
              <a:rPr lang="en-US" sz="1800" dirty="0" smtClean="0"/>
              <a:t>Captures key transit travel behaviors</a:t>
            </a:r>
          </a:p>
          <a:p>
            <a:pPr lvl="1"/>
            <a:r>
              <a:rPr lang="en-US" sz="1800" dirty="0" smtClean="0"/>
              <a:t>Reasonably reacts to changes to transportation variables</a:t>
            </a:r>
          </a:p>
          <a:p>
            <a:r>
              <a:rPr lang="en-US" sz="2000" dirty="0" smtClean="0"/>
              <a:t>FTA has reviewed SERPM 6.7 and agrees its use for                  New/Small Starts analysis</a:t>
            </a:r>
          </a:p>
          <a:p>
            <a:r>
              <a:rPr lang="en-US" sz="2000" dirty="0" smtClean="0"/>
              <a:t>SERPM 6.7 is currently being used for multi-modal projects:</a:t>
            </a:r>
          </a:p>
          <a:p>
            <a:pPr lvl="1"/>
            <a:r>
              <a:rPr lang="en-US" sz="1800" dirty="0" smtClean="0"/>
              <a:t>South Florida East Coast Corridor Study, Phase 3 (FEC)</a:t>
            </a:r>
          </a:p>
          <a:p>
            <a:pPr lvl="1"/>
            <a:r>
              <a:rPr lang="en-US" sz="1800" dirty="0" smtClean="0"/>
              <a:t>Central Broward Transit Study</a:t>
            </a:r>
          </a:p>
          <a:p>
            <a:pPr lvl="1"/>
            <a:r>
              <a:rPr lang="en-US" sz="1800" dirty="0" smtClean="0"/>
              <a:t>Oakland Park Boulevard AA</a:t>
            </a:r>
          </a:p>
          <a:p>
            <a:pPr lvl="1"/>
            <a:r>
              <a:rPr lang="en-US" sz="1800" dirty="0" smtClean="0"/>
              <a:t>Broward Boulevard AA</a:t>
            </a:r>
          </a:p>
          <a:p>
            <a:r>
              <a:rPr lang="en-US" sz="2000" dirty="0" smtClean="0"/>
              <a:t>Findings from new transit surveys will be incorporated as those results and findings become available</a:t>
            </a:r>
            <a:endParaRPr lang="en-US" sz="20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17, 2012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SERPM 6.7 Development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121025"/>
            <a:ext cx="6059489" cy="1104900"/>
          </a:xfrm>
        </p:spPr>
        <p:txBody>
          <a:bodyPr/>
          <a:lstStyle/>
          <a:p>
            <a:r>
              <a:rPr lang="en-US" dirty="0" smtClean="0"/>
              <a:t>Shi-Chiang.Li@dot.state.fl.us</a:t>
            </a:r>
          </a:p>
          <a:p>
            <a:r>
              <a:rPr lang="en-US" dirty="0" smtClean="0"/>
              <a:t>Scott.Seeburger@dot.state.fl.us</a:t>
            </a:r>
          </a:p>
          <a:p>
            <a:r>
              <a:rPr lang="en-US" dirty="0" smtClean="0"/>
              <a:t>David.Schmitt@aecom.com</a:t>
            </a:r>
          </a:p>
          <a:p>
            <a:r>
              <a:rPr lang="en-US" dirty="0" smtClean="0"/>
              <a:t>Ashutosh.Kumar@aecom.com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Survey Findings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major types of transit markets in the South Florida region: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u="sng" dirty="0" smtClean="0"/>
              <a:t>Mobility-dependent market</a:t>
            </a:r>
            <a:r>
              <a:rPr lang="en-US" dirty="0" smtClean="0"/>
              <a:t> using local services for all trip-making 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u="sng" dirty="0" smtClean="0"/>
              <a:t>Commuter market</a:t>
            </a:r>
            <a:r>
              <a:rPr lang="en-US" dirty="0" smtClean="0"/>
              <a:t> utilizing premium transit service for longer work trips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Differences between Mobility-Dependent &amp; Commuter Markets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67406" y="1517066"/>
          <a:ext cx="8301372" cy="4209966"/>
        </p:xfrm>
        <a:graphic>
          <a:graphicData uri="http://schemas.openxmlformats.org/presentationml/2006/ole">
            <p:oleObj spid="_x0000_s1026" name="Document" r:id="rId3" imgW="6114242" imgH="310035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Survey Findings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work trips from car-owning households comprise the commuter market, the market itself consists of three distinct sub-markets: 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u="sng" dirty="0" smtClean="0"/>
              <a:t>Traditional commuter market</a:t>
            </a:r>
            <a:r>
              <a:rPr lang="en-US" dirty="0" smtClean="0"/>
              <a:t> utilizing urban rail to distribute Miami-Dade workers to jobs in and around the Miami CBD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u="sng" dirty="0" smtClean="0"/>
              <a:t>Second traditional commuter market </a:t>
            </a:r>
            <a:r>
              <a:rPr lang="en-US" dirty="0" smtClean="0"/>
              <a:t>utilizing express bus service to connect Broward County workers to jobs in and around the Miami CBD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u="sng" dirty="0" smtClean="0"/>
              <a:t>Non-traditional inter-county market</a:t>
            </a:r>
            <a:r>
              <a:rPr lang="en-US" dirty="0" smtClean="0"/>
              <a:t> utilizing commuter rail to connect workers with jobs throughout the 3-county region, with these trips beginning and ending in different counties with no dominant destination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August 15,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SERPM 6.7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292FEF09-04D1-447B-9F98-7000E0D5D33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UE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REEN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RANGE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MAGENTA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37294</TotalTime>
  <Words>5178</Words>
  <Application>Microsoft Office PowerPoint</Application>
  <PresentationFormat>On-screen Show (4:3)</PresentationFormat>
  <Paragraphs>1136</Paragraphs>
  <Slides>68</Slides>
  <Notes>61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BLACK_White Bkgd</vt:lpstr>
      <vt:lpstr>BLUE_White Bkgd</vt:lpstr>
      <vt:lpstr>GREEN_White Bkgd</vt:lpstr>
      <vt:lpstr>ORANGE_White Bkgd</vt:lpstr>
      <vt:lpstr>MAGENTA_White Bkgd</vt:lpstr>
      <vt:lpstr>Document</vt:lpstr>
      <vt:lpstr>SERPM 6.7 Development, Calibration &amp; Results</vt:lpstr>
      <vt:lpstr>Topics</vt:lpstr>
      <vt:lpstr>SERPM 6.7 Objectives</vt:lpstr>
      <vt:lpstr>Schedule</vt:lpstr>
      <vt:lpstr>Transit Survey Findings</vt:lpstr>
      <vt:lpstr>Southeast Florida Transit Survey Overview (in chronological order)</vt:lpstr>
      <vt:lpstr>Key Survey Findings – Overview </vt:lpstr>
      <vt:lpstr>Summary of Differences between Mobility-Dependent &amp; Commuter Markets</vt:lpstr>
      <vt:lpstr>Key Survey Findings – Overview </vt:lpstr>
      <vt:lpstr>Summary of Differences among Commuter Sub-Markets</vt:lpstr>
      <vt:lpstr>Tri-Rail Overview</vt:lpstr>
      <vt:lpstr>Tri-Rail Key Ridership Patterns/Findings (1 of 2)</vt:lpstr>
      <vt:lpstr>Tri-Rail Key Ridership Patterns/Findings (2 of 2)</vt:lpstr>
      <vt:lpstr>Metrorail Overview</vt:lpstr>
      <vt:lpstr>Metrorail Key Ridership Patterns/Findings</vt:lpstr>
      <vt:lpstr>I-95 Express Bus Overview</vt:lpstr>
      <vt:lpstr>I-95 Express Bus Key Ridership Patterns/Findings</vt:lpstr>
      <vt:lpstr>BCT, Palm Tran and MDT Overview</vt:lpstr>
      <vt:lpstr>Broward County Transit Key Ridership Patterns/Findings</vt:lpstr>
      <vt:lpstr>Palm Tran Key Ridership Patterns/Findings</vt:lpstr>
      <vt:lpstr>Metrobus Key Ridership Patterns/Findings</vt:lpstr>
      <vt:lpstr>Survey Findings – Summary </vt:lpstr>
      <vt:lpstr>Transit Model Development Activities  and Results</vt:lpstr>
      <vt:lpstr>Major Model Development Activities</vt:lpstr>
      <vt:lpstr>Transition to 2010 Base Year</vt:lpstr>
      <vt:lpstr>Distribution Refinements</vt:lpstr>
      <vt:lpstr>Using CTPP Journeys for Work Distribution Results – Journeys to downtown Miami</vt:lpstr>
      <vt:lpstr>Using CTPP Journeys for Work Distribution Results – Journeys to downtown Ft. Lauderdale</vt:lpstr>
      <vt:lpstr>Using CTPP Journeys for Work Distribution Results – Journeys to downtown West Palm Beach</vt:lpstr>
      <vt:lpstr>Path Structure</vt:lpstr>
      <vt:lpstr>Initial Path/Mode Choice Structure (6-path)</vt:lpstr>
      <vt:lpstr>Evaluating the Structure</vt:lpstr>
      <vt:lpstr>Proposed Path/Mode Choice Structure (9-path)</vt:lpstr>
      <vt:lpstr>Path Structure Evaluation (Validation) Tests</vt:lpstr>
      <vt:lpstr>Mode Choice Coefficients / Constants</vt:lpstr>
      <vt:lpstr>Mode Choice Coefficients</vt:lpstr>
      <vt:lpstr>Other Major Model Development Activities (Not Presented Here)</vt:lpstr>
      <vt:lpstr>Transit Model Calibration and Validation</vt:lpstr>
      <vt:lpstr>SERPM 6.0-6.6 Transit Model Shortcomings</vt:lpstr>
      <vt:lpstr>Key Calibration/Validation Issue</vt:lpstr>
      <vt:lpstr>Solution for SERPM 6.7:  A More Robust Calibration/Validation Process</vt:lpstr>
      <vt:lpstr>Solution for SERPM 6.7:  A More Robust Calibration/Validation Process</vt:lpstr>
      <vt:lpstr>Auto &amp; Transit Speeds</vt:lpstr>
      <vt:lpstr>Auto Speed Results Off-Peak Period</vt:lpstr>
      <vt:lpstr>Auto Speed Results Peak Period</vt:lpstr>
      <vt:lpstr>Transit Speed Results</vt:lpstr>
      <vt:lpstr>Mode Choice Calibration Process</vt:lpstr>
      <vt:lpstr>Behavioral Enhancements (1 of 2)</vt:lpstr>
      <vt:lpstr>Behavioral Enhancements (2 of 2)</vt:lpstr>
      <vt:lpstr>Alternative-Specific Constants</vt:lpstr>
      <vt:lpstr>Transit Path Consistency Check </vt:lpstr>
      <vt:lpstr>Tri-Rail Activity by Station  Average Daily Boardings</vt:lpstr>
      <vt:lpstr>Tri-Rail Trip Length: Survey vs. Estimated</vt:lpstr>
      <vt:lpstr>Metrorail Activity by Station Average Daily Boardings</vt:lpstr>
      <vt:lpstr>Metrorail trip length: Survey v/s Estimated</vt:lpstr>
      <vt:lpstr>I-95 Express Bus Boardings</vt:lpstr>
      <vt:lpstr>BCT Boardings</vt:lpstr>
      <vt:lpstr>Palm Tran Boardings</vt:lpstr>
      <vt:lpstr>Longitudinal Validation Tests</vt:lpstr>
      <vt:lpstr>Longitudinal Validation Tests Introduction of 95E Service</vt:lpstr>
      <vt:lpstr>Longitudinal Validation Tests Higher Fuel Prices</vt:lpstr>
      <vt:lpstr>Longitudinal Validation Tests Tri-Rail Service Changes</vt:lpstr>
      <vt:lpstr>Model Calibration / Validation Summary</vt:lpstr>
      <vt:lpstr>FTA Reaction and Summary</vt:lpstr>
      <vt:lpstr>FTA Coordination and Reaction</vt:lpstr>
      <vt:lpstr>Summary</vt:lpstr>
      <vt:lpstr>Summary</vt:lpstr>
      <vt:lpstr>Thank You!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</dc:creator>
  <cp:lastModifiedBy>David Schmitt</cp:lastModifiedBy>
  <cp:revision>439</cp:revision>
  <dcterms:created xsi:type="dcterms:W3CDTF">2009-11-20T00:06:25Z</dcterms:created>
  <dcterms:modified xsi:type="dcterms:W3CDTF">2012-08-15T20:43:59Z</dcterms:modified>
</cp:coreProperties>
</file>