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672" r:id="rId6"/>
    <p:sldMasterId id="2147483678" r:id="rId7"/>
  </p:sldMasterIdLst>
  <p:notesMasterIdLst>
    <p:notesMasterId r:id="rId23"/>
  </p:notesMasterIdLst>
  <p:handoutMasterIdLst>
    <p:handoutMasterId r:id="rId24"/>
  </p:handoutMasterIdLst>
  <p:sldIdLst>
    <p:sldId id="274" r:id="rId8"/>
    <p:sldId id="283" r:id="rId9"/>
    <p:sldId id="326" r:id="rId10"/>
    <p:sldId id="345" r:id="rId11"/>
    <p:sldId id="346" r:id="rId12"/>
    <p:sldId id="347" r:id="rId13"/>
    <p:sldId id="358" r:id="rId14"/>
    <p:sldId id="348" r:id="rId15"/>
    <p:sldId id="350" r:id="rId16"/>
    <p:sldId id="352" r:id="rId17"/>
    <p:sldId id="360" r:id="rId18"/>
    <p:sldId id="359" r:id="rId19"/>
    <p:sldId id="362" r:id="rId20"/>
    <p:sldId id="361" r:id="rId21"/>
    <p:sldId id="314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011B6B-1E42-428C-99FF-C33DD3ADD755}">
          <p14:sldIdLst>
            <p14:sldId id="274"/>
            <p14:sldId id="283"/>
            <p14:sldId id="326"/>
            <p14:sldId id="345"/>
            <p14:sldId id="346"/>
            <p14:sldId id="347"/>
            <p14:sldId id="358"/>
            <p14:sldId id="348"/>
            <p14:sldId id="350"/>
            <p14:sldId id="352"/>
            <p14:sldId id="360"/>
            <p14:sldId id="359"/>
            <p14:sldId id="362"/>
            <p14:sldId id="361"/>
            <p14:sldId id="31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TI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0000"/>
    <a:srgbClr val="FFFF99"/>
    <a:srgbClr val="06397C"/>
    <a:srgbClr val="008000"/>
    <a:srgbClr val="00CC00"/>
    <a:srgbClr val="073E87"/>
    <a:srgbClr val="500000"/>
    <a:srgbClr val="4C0000"/>
    <a:srgbClr val="2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25" autoAdjust="0"/>
    <p:restoredTop sz="93436" autoAdjust="0"/>
  </p:normalViewPr>
  <p:slideViewPr>
    <p:cSldViewPr>
      <p:cViewPr>
        <p:scale>
          <a:sx n="80" d="100"/>
          <a:sy n="80" d="100"/>
        </p:scale>
        <p:origin x="-1378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6"/>
    </p:cViewPr>
  </p:sorterViewPr>
  <p:notesViewPr>
    <p:cSldViewPr>
      <p:cViewPr varScale="1">
        <p:scale>
          <a:sx n="66" d="100"/>
          <a:sy n="66" d="100"/>
        </p:scale>
        <p:origin x="-3139" y="-8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7/11/2012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66C6F-82B4-4966-9D62-84559C7A6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1359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7/11/2012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D614-7CD3-41B7-844C-80B5F1C38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15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7/11/2012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33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7/11/2012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67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7/11/2012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60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7/11/2012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5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7/11/2012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79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7/11/2012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0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7/11/2012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7/11/2012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4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7/11/2012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9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7/11/2012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7/11/2012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16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7/11/2012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84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7/11/2012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47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7/11/2012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7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3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C619-A12B-44D5-B4CA-1E1DD79A8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3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C619-A12B-44D5-B4CA-1E1DD79A8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1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C619-A12B-44D5-B4CA-1E1DD79A8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4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C619-A12B-44D5-B4CA-1E1DD79A8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9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C619-A12B-44D5-B4CA-1E1DD79A8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0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C619-A12B-44D5-B4CA-1E1DD79A8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2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C619-A12B-44D5-B4CA-1E1DD79A8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5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C619-A12B-44D5-B4CA-1E1DD79A8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5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C619-A12B-44D5-B4CA-1E1DD79A8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B16D-3C07-4354-BD57-C2A46F0B6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2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400799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9C9FA80-3853-4F90-B7A4-21861E42E9CB}" type="slidenum">
              <a:rPr lang="en-US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44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7A6-FC61-4D58-B07C-D6264A7E0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5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B16D-3C07-4354-BD57-C2A46F0B6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86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5D11-0ABD-40A3-A3E0-EE942A75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38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5D11-0ABD-40A3-A3E0-EE942A75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82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5D11-0ABD-40A3-A3E0-EE942A75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22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5D11-0ABD-40A3-A3E0-EE942A75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10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5D11-0ABD-40A3-A3E0-EE942A75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01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5D11-0ABD-40A3-A3E0-EE942A75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71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5D11-0ABD-40A3-A3E0-EE942A75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61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5D11-0ABD-40A3-A3E0-EE942A75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9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3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5D11-0ABD-40A3-A3E0-EE942A75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2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5D11-0ABD-40A3-A3E0-EE942A75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79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5D11-0ABD-40A3-A3E0-EE942A75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9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248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200" y="76201"/>
            <a:ext cx="2362200" cy="59436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524000"/>
            <a:ext cx="624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7A6-FC61-4D58-B07C-D6264A7E0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1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7A6-FC61-4D58-B07C-D6264A7E0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4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7A6-FC61-4D58-B07C-D6264A7E0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9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7A6-FC61-4D58-B07C-D6264A7E0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5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7A6-FC61-4D58-B07C-D6264A7E0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7A6-FC61-4D58-B07C-D6264A7E0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7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EEEEEE"/>
            </a:gs>
            <a:gs pos="0">
              <a:schemeClr val="bg1">
                <a:tint val="45000"/>
                <a:shade val="99000"/>
                <a:satMod val="350000"/>
                <a:alpha val="50000"/>
                <a:lumMod val="99000"/>
                <a:lumOff val="1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927A6-FC61-4D58-B07C-D6264A7E08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28575" y="6278880"/>
            <a:ext cx="9144000" cy="548640"/>
          </a:xfrm>
          <a:prstGeom prst="rect">
            <a:avLst/>
          </a:prstGeom>
          <a:solidFill>
            <a:srgbClr val="063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" indent="0" algn="ctr"/>
            <a:endParaRPr lang="en-US" sz="3200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97A001F-89F6-4B64-B4BA-F1F4ED6634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c-simek\Pictures\TTI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2" y="6330697"/>
            <a:ext cx="2307647" cy="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5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1000">
              <a:srgbClr val="EEEEEE"/>
            </a:gs>
            <a:gs pos="0">
              <a:schemeClr val="bg1">
                <a:tint val="45000"/>
                <a:shade val="99000"/>
                <a:satMod val="350000"/>
                <a:alpha val="50000"/>
                <a:lumMod val="99000"/>
                <a:lumOff val="1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gradFill>
            <a:gsLst>
              <a:gs pos="0">
                <a:srgbClr val="500000"/>
              </a:gs>
              <a:gs pos="45000">
                <a:srgbClr val="4C0000"/>
              </a:gs>
              <a:gs pos="100000">
                <a:srgbClr val="2E0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r">
              <a:tabLst/>
            </a:pPr>
            <a:endParaRPr lang="en-US" sz="2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C619-A12B-44D5-B4CA-1E1DD79A8B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0" y="5958840"/>
            <a:ext cx="3308965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1000">
              <a:srgbClr val="EEEEEE"/>
            </a:gs>
            <a:gs pos="0">
              <a:schemeClr val="bg1">
                <a:tint val="45000"/>
                <a:shade val="99000"/>
                <a:satMod val="350000"/>
                <a:alpha val="50000"/>
                <a:lumMod val="99000"/>
                <a:lumOff val="1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4B16D-3C07-4354-BD57-C2A46F0B69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38900"/>
            <a:ext cx="91440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l"/>
            <a:endParaRPr lang="en-US" b="1" dirty="0">
              <a:solidFill>
                <a:srgbClr val="5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4" y="6463352"/>
            <a:ext cx="175564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2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1000">
              <a:srgbClr val="EEEEEE"/>
            </a:gs>
            <a:gs pos="0">
              <a:schemeClr val="bg1">
                <a:tint val="45000"/>
                <a:shade val="99000"/>
                <a:satMod val="350000"/>
                <a:alpha val="50000"/>
                <a:lumMod val="99000"/>
                <a:lumOff val="1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15D11-0ABD-40A3-A3E0-EE942A750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38900"/>
            <a:ext cx="91440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l"/>
            <a:r>
              <a:rPr lang="en-US" b="1" dirty="0" smtClean="0">
                <a:solidFill>
                  <a:srgbClr val="500000"/>
                </a:solidFill>
              </a:rPr>
              <a:t>A Member of the A&amp;M University System</a:t>
            </a:r>
            <a:endParaRPr lang="en-US" b="1" dirty="0">
              <a:solidFill>
                <a:srgbClr val="5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2" y="5312392"/>
            <a:ext cx="481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0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3695700" cy="5638800"/>
          </a:xfrm>
        </p:spPr>
        <p:txBody>
          <a:bodyPr>
            <a:normAutofit fontScale="70000" lnSpcReduction="20000"/>
          </a:bodyPr>
          <a:lstStyle/>
          <a:p>
            <a:endParaRPr lang="en-US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4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 of Establishment Surveys to Estimate Non Resident Travel in Urban Areas</a:t>
            </a:r>
          </a:p>
          <a:p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Chris Simek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 Hard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David Pearson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Stacey Bricka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Stella Nepal</a:t>
            </a:r>
          </a:p>
          <a:p>
            <a:endParaRPr lang="en-US" sz="23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Columbus, Ohio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May 7, 2013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8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7" r="9210"/>
          <a:stretch/>
        </p:blipFill>
        <p:spPr bwMode="auto">
          <a:xfrm>
            <a:off x="4572000" y="838200"/>
            <a:ext cx="4144141" cy="39200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23548"/>
            <a:ext cx="4144141" cy="8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391400" cy="792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Comparing Productions and Attractions</a:t>
            </a: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763000" cy="50292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Attraction rates applied to total employment to estimate total attractions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Compared to total productions from HHTS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Compared to total CV trips from CVS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Texas Practice: Modelers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have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latitude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use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estimate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they consider most appropriate in model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calibration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WPS Attractions balanced to HH productions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WPS CV attractions balanced to CVS CV productions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4191000"/>
            <a:ext cx="1871307" cy="192328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4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Waco MPO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6" descr="Waco Surveyed Workplaces_revised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" y="1371600"/>
            <a:ext cx="6629400" cy="4800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705600" y="1676400"/>
            <a:ext cx="1981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- 1,042 Miles</a:t>
            </a:r>
            <a:r>
              <a:rPr lang="en-US" sz="1900" baseline="30000" dirty="0" smtClean="0"/>
              <a:t>2</a:t>
            </a:r>
            <a:endParaRPr lang="en-US" sz="19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2228910"/>
            <a:ext cx="1981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- 239k persons</a:t>
            </a:r>
            <a:endParaRPr lang="en-US" sz="19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2781420"/>
            <a:ext cx="1981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- 89k households</a:t>
            </a:r>
            <a:endParaRPr lang="en-US" sz="19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3272879"/>
            <a:ext cx="2362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- 14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 largest TX MSA</a:t>
            </a:r>
            <a:endParaRPr lang="en-US" sz="19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3733800"/>
            <a:ext cx="2438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- 5,000 establishments</a:t>
            </a:r>
            <a:endParaRPr lang="en-US" sz="19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4270921"/>
            <a:ext cx="2438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- 99,000 employees</a:t>
            </a:r>
            <a:endParaRPr lang="en-US" sz="1900" baseline="30000" dirty="0"/>
          </a:p>
        </p:txBody>
      </p:sp>
    </p:spTree>
    <p:extLst>
      <p:ext uri="{BB962C8B-B14F-4D97-AF65-F5344CB8AC3E}">
        <p14:creationId xmlns:p14="http://schemas.microsoft.com/office/powerpoint/2010/main" val="6070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Waco MPO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512805"/>
              </p:ext>
            </p:extLst>
          </p:nvPr>
        </p:nvGraphicFramePr>
        <p:xfrm>
          <a:off x="381000" y="1524000"/>
          <a:ext cx="8381999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6640"/>
                <a:gridCol w="957335"/>
                <a:gridCol w="957335"/>
                <a:gridCol w="957335"/>
                <a:gridCol w="957335"/>
                <a:gridCol w="957335"/>
                <a:gridCol w="957335"/>
                <a:gridCol w="1191349"/>
              </a:tblGrid>
              <a:tr h="317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Trip Purpose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WP </a:t>
                      </a:r>
                      <a:r>
                        <a:rPr lang="en-US" sz="1100" u="none" strike="noStrike" dirty="0" smtClean="0">
                          <a:effectLst/>
                        </a:rPr>
                        <a:t>Attractions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Household </a:t>
                      </a:r>
                      <a:r>
                        <a:rPr lang="en-US" sz="1100" u="none" strike="noStrike" dirty="0" smtClean="0">
                          <a:effectLst/>
                        </a:rPr>
                        <a:t>Productions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External </a:t>
                      </a:r>
                      <a:r>
                        <a:rPr lang="en-US" sz="1100" u="none" strike="noStrike" dirty="0" smtClean="0">
                          <a:effectLst/>
                        </a:rPr>
                        <a:t>Productions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CV </a:t>
                      </a:r>
                      <a:r>
                        <a:rPr lang="en-US" sz="1100" u="none" strike="noStrike" dirty="0" smtClean="0">
                          <a:effectLst/>
                        </a:rPr>
                        <a:t>Productions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17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Person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Vehicle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Person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Vehicle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Person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Vehicle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Vehicle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HBW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165,562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158,841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125,778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103,769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HBNW-Retail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587,311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489,398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135,099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88,329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HBNW-Other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220,756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184,583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189,631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111,546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HBNW-School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166,285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133,398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132,945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46,708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NHB-D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126,316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106,581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246,479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161,761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NHB-O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181,659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153,984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EXT-D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3,766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3,169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63,951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52,419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EXT-O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7,172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6,044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63,951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52,419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NON-RES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53,512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45,520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50,586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21,730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111,658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4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Waco MPO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196909"/>
              </p:ext>
            </p:extLst>
          </p:nvPr>
        </p:nvGraphicFramePr>
        <p:xfrm>
          <a:off x="152400" y="1295400"/>
          <a:ext cx="8805806" cy="4816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4760"/>
                <a:gridCol w="1494414"/>
                <a:gridCol w="1947228"/>
                <a:gridCol w="2139372"/>
                <a:gridCol w="1400032"/>
              </a:tblGrid>
              <a:tr h="52493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Trip Purpose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WP </a:t>
                      </a:r>
                      <a:r>
                        <a:rPr lang="en-US" sz="2000" u="none" strike="noStrike" dirty="0" smtClean="0">
                          <a:effectLst/>
                        </a:rPr>
                        <a:t>Attractions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HH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2000" u="none" strike="noStrike" baseline="0" dirty="0" smtClean="0">
                          <a:effectLst/>
                        </a:rPr>
                        <a:t>Productions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 smtClean="0">
                          <a:effectLst/>
                        </a:rPr>
                        <a:t>External </a:t>
                      </a:r>
                      <a:r>
                        <a:rPr lang="en-US" sz="2000" u="none" strike="noStrike" dirty="0" smtClean="0">
                          <a:effectLst/>
                        </a:rPr>
                        <a:t>Productions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smtClean="0">
                          <a:effectLst/>
                        </a:rPr>
                        <a:t>CV </a:t>
                      </a:r>
                      <a:r>
                        <a:rPr lang="en-US" sz="2000" u="none" strike="noStrike" smtClean="0">
                          <a:effectLst/>
                        </a:rPr>
                        <a:t>Productions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249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Vehicle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Vehicle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Vehicle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Vehicle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249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u="none" strike="noStrike">
                          <a:effectLst/>
                        </a:rPr>
                        <a:t>HBW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158,841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103,769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N/A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N/A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249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u="none" strike="noStrike">
                          <a:effectLst/>
                        </a:rPr>
                        <a:t>HBNW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807,379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246,583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N/A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N/A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249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u="none" strike="noStrike">
                          <a:effectLst/>
                        </a:rPr>
                        <a:t>NHB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260,565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161,761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N/A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N/A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249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u="none" strike="noStrike">
                          <a:effectLst/>
                        </a:rPr>
                        <a:t>EXT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9,213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N/A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104,838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N/A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249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NON-RES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45,520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249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u="none" strike="noStrike">
                          <a:effectLst/>
                        </a:rPr>
                        <a:t>CV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50,586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N/A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21,730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111,658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2493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>
                          <a:effectLst/>
                        </a:rPr>
                        <a:t>TOTAL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1,332,104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512,113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126,568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111,658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6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Non Resident Travel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9456" y="1020762"/>
            <a:ext cx="8763000" cy="47244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Captured in external survey and work place survey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Most of the time not captured in HHTS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WP best estimate of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internal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NON-RES travel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Person and vehicle counts provide control totals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External survey best estimate of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external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NON-RES travel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Missing link in NON-RES travel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Internal NON-RES </a:t>
            </a:r>
            <a:r>
              <a:rPr lang="en-US" sz="1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residential</a:t>
            </a: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travel (Traveling salesman example)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Rule of Thumb → WPS estimates of NON-RES trips are about 5-10% of total HHTS productions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45,520 NON-RES attractions/ 512,113 total productions = .088 ≈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.8%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0"/>
          <a:stretch/>
        </p:blipFill>
        <p:spPr bwMode="auto">
          <a:xfrm>
            <a:off x="7239000" y="1411287"/>
            <a:ext cx="1743456" cy="18288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65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 txBox="1">
            <a:spLocks/>
          </p:cNvSpPr>
          <p:nvPr/>
        </p:nvSpPr>
        <p:spPr>
          <a:xfrm>
            <a:off x="581025" y="304800"/>
            <a:ext cx="85344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Questions?     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 </a:t>
            </a:r>
          </a:p>
          <a:p>
            <a:pPr marL="0" indent="0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    </a:t>
            </a:r>
            <a:endParaRPr lang="en-US" sz="4300" b="1" strike="sngStrike" dirty="0" smtClean="0">
              <a:solidFill>
                <a:schemeClr val="tx1"/>
              </a:solidFill>
              <a:latin typeface="Arial Narrow" pitchFamily="34" charset="0"/>
              <a:cs typeface="Aparajit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Chris Simek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(512) 467-0946</a:t>
            </a:r>
            <a:endParaRPr lang="en-US" sz="1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C-simek@tamu.edu</a:t>
            </a:r>
          </a:p>
          <a:p>
            <a:pPr marL="0" indent="0">
              <a:buNone/>
            </a:pPr>
            <a:endParaRPr lang="en-US" sz="13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 Hard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(979) 845-8539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e-hard@tamu.edu</a:t>
            </a:r>
          </a:p>
          <a:p>
            <a:pPr marL="0" indent="0">
              <a:buNone/>
            </a:pPr>
            <a:endParaRPr lang="en-US" sz="13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35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04800" y="215153"/>
            <a:ext cx="8534400" cy="161364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Purpose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85800" y="1933575"/>
            <a:ext cx="7049433" cy="3886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Collect information on the destination or attraction end of trip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Resident and non-resident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Develop attraction rates for trip generation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Attraction rate = attractions per employee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Stratified by area type (6) and employment type (4)</a:t>
            </a:r>
          </a:p>
        </p:txBody>
      </p:sp>
    </p:spTree>
    <p:extLst>
      <p:ext uri="{BB962C8B-B14F-4D97-AF65-F5344CB8AC3E}">
        <p14:creationId xmlns:p14="http://schemas.microsoft.com/office/powerpoint/2010/main" val="27012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175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Design Considerations</a:t>
            </a:r>
            <a:endParaRPr lang="en-US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094" y="826430"/>
            <a:ext cx="5154705" cy="3288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Sampling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collection process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Fielding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Processing</a:t>
            </a:r>
          </a:p>
          <a:p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None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90692" y="1219200"/>
            <a:ext cx="3020806" cy="2341846"/>
            <a:chOff x="786149" y="3474367"/>
            <a:chExt cx="3020806" cy="234184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07412">
              <a:off x="786149" y="3549310"/>
              <a:ext cx="1709317" cy="226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788020">
              <a:off x="2109706" y="3581916"/>
              <a:ext cx="1697249" cy="223429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5"/>
            <a:srcRect l="18242" t="22107" r="67230" b="10823"/>
            <a:stretch/>
          </p:blipFill>
          <p:spPr bwMode="auto">
            <a:xfrm rot="21241474">
              <a:off x="1668103" y="3474367"/>
              <a:ext cx="1741090" cy="2203511"/>
            </a:xfrm>
            <a:prstGeom prst="rect">
              <a:avLst/>
            </a:prstGeom>
            <a:ln w="952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48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420"/>
            <a:ext cx="8229600" cy="792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Sample Development </a:t>
            </a:r>
            <a:endParaRPr lang="en-US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41" y="1343025"/>
            <a:ext cx="4329944" cy="30480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rawn from list of             WPs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Possible sources</a:t>
            </a:r>
            <a:endParaRPr lang="en-US" sz="2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State employment data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Dun &amp; Bradstreet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infoUSA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orted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Basic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Service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Retail and Education employment types</a:t>
            </a:r>
          </a:p>
          <a:p>
            <a:pPr lvl="1">
              <a:spcBef>
                <a:spcPts val="600"/>
              </a:spcBef>
              <a:spcAft>
                <a:spcPts val="9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Based on NAICS code</a:t>
            </a: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178598"/>
              </p:ext>
            </p:extLst>
          </p:nvPr>
        </p:nvGraphicFramePr>
        <p:xfrm>
          <a:off x="3962400" y="1447800"/>
          <a:ext cx="5054600" cy="388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/>
                <a:gridCol w="660400"/>
                <a:gridCol w="3581400"/>
              </a:tblGrid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Type*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NAICS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Industry Group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90500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Basic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Agriculture, Forestry, Fishing and Hunting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Mining, Quarrying, and Oil and Gas Extraction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Utilities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Construction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31-33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Manufacturing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Wholesale Trade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48-49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Transportation and Warehousing (except 491)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5111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Newspaper Publishers/Book Publishers/Directory Publishers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5112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Software Publishers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Motion Picture and Sound Recording (except 51213)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5151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Radio and TV Broadcasting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5152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TW Cable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5173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Telecommunications Resellers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5174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Satellite Network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5175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Cable and Other Program Distribution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Retail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44-45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Retail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51213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Motion Picture Theaters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Arts, Entertainment, and Recreation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Food Service and Drinking Places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Post Offices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38600" y="5486400"/>
            <a:ext cx="487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Service and Education not included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218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Sample Size and Stratification</a:t>
            </a: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848590" cy="36576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Sample size = what you can afford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Small to medium MPOs (100-300 surveys)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Large MPOs (400-600 surveys)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Stratification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 employment type for small/medium areas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 employment and/or area type, WP size in larger areas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Ratio of full to partial surveys varies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Generally 1/3 to 2/3</a:t>
            </a: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22747"/>
              </p:ext>
            </p:extLst>
          </p:nvPr>
        </p:nvGraphicFramePr>
        <p:xfrm>
          <a:off x="1371599" y="4401680"/>
          <a:ext cx="5865135" cy="1541919"/>
        </p:xfrm>
        <a:graphic>
          <a:graphicData uri="http://schemas.openxmlformats.org/drawingml/2006/table">
            <a:tbl>
              <a:tblPr/>
              <a:tblGrid>
                <a:gridCol w="1955045"/>
                <a:gridCol w="1955045"/>
                <a:gridCol w="1955045"/>
              </a:tblGrid>
              <a:tr h="308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Employment Type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Full Survey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Partial Survey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6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Basic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6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Retail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6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Service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6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Education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6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Totals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51565" y="4002734"/>
            <a:ext cx="3486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Example Workplace Sample Matrix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360"/>
            <a:ext cx="8229600" cy="792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Collection Process</a:t>
            </a:r>
            <a:endParaRPr lang="en-US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M-Ojah\Pictures\My WORK Pictures\BORDER\POE Primary booths tolls 2nd Docks  etc\Nogales Dug Bar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874" t="16864" r="1" b="778"/>
          <a:stretch/>
        </p:blipFill>
        <p:spPr bwMode="auto">
          <a:xfrm>
            <a:off x="6781800" y="2133600"/>
            <a:ext cx="1828800" cy="351274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72040" y="1398515"/>
            <a:ext cx="8686800" cy="556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Randomized list of WPs contacted for recruitment</a:t>
            </a:r>
          </a:p>
          <a:p>
            <a:pPr>
              <a:spcAft>
                <a:spcPts val="300"/>
              </a:spcAft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General survey of participating WPs</a:t>
            </a:r>
          </a:p>
          <a:p>
            <a:pPr>
              <a:spcAft>
                <a:spcPts val="300"/>
              </a:spcAft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 survey site assessment</a:t>
            </a:r>
          </a:p>
          <a:p>
            <a:pPr>
              <a:spcAft>
                <a:spcPts val="300"/>
              </a:spcAft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CAPI of visitors and employees </a:t>
            </a:r>
          </a:p>
          <a:p>
            <a:pPr lvl="1">
              <a:spcAft>
                <a:spcPts val="3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Collect information regarding travel to/from WP</a:t>
            </a:r>
          </a:p>
          <a:p>
            <a:pPr>
              <a:spcAft>
                <a:spcPts val="300"/>
              </a:spcAft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Vehicle or person counts</a:t>
            </a:r>
          </a:p>
        </p:txBody>
      </p:sp>
    </p:spTree>
    <p:extLst>
      <p:ext uri="{BB962C8B-B14F-4D97-AF65-F5344CB8AC3E}">
        <p14:creationId xmlns:p14="http://schemas.microsoft.com/office/powerpoint/2010/main" val="18765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55" y="425835"/>
            <a:ext cx="7315200" cy="792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Fielding</a:t>
            </a:r>
            <a:endParaRPr lang="en-US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4030"/>
            <a:ext cx="8382000" cy="53340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Survey team comprised of surveyors and counters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Size of team dependent on size of establishment, number of access points, etc.</a:t>
            </a:r>
          </a:p>
          <a:p>
            <a:pPr>
              <a:spcAft>
                <a:spcPts val="300"/>
              </a:spcAft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Interviews and counts conducted on same day</a:t>
            </a:r>
          </a:p>
        </p:txBody>
      </p:sp>
      <p:pic>
        <p:nvPicPr>
          <p:cNvPr id="4" name="Picture 1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3429000"/>
            <a:ext cx="2464492" cy="235679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62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5"/>
            <a:ext cx="7391400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Processing</a:t>
            </a:r>
            <a:endParaRPr lang="en-US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219200"/>
            <a:ext cx="8408894" cy="17526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Geocoded data assigned to study area TAZs and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area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types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Texas MPO area types based on pop. &amp; employment densities 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CBD, CBD Fringe, Urban, Sub-Urban, Sub-Urban Fringe, Rural</a:t>
            </a:r>
          </a:p>
        </p:txBody>
      </p:sp>
      <p:pic>
        <p:nvPicPr>
          <p:cNvPr id="6" name="Picture 5" descr="Waco Special Generators_revised.jpg"/>
          <p:cNvPicPr/>
          <p:nvPr/>
        </p:nvPicPr>
        <p:blipFill rotWithShape="1">
          <a:blip r:embed="rId3" cstate="print"/>
          <a:srcRect l="12408" t="27635" r="13872" b="6831"/>
          <a:stretch/>
        </p:blipFill>
        <p:spPr>
          <a:xfrm>
            <a:off x="4876800" y="3505200"/>
            <a:ext cx="4114800" cy="2667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28625" y="2971800"/>
            <a:ext cx="4204447" cy="32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processed and expanded at each site to vehicle or person control total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Visitor and employee data expanded separately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Trips assessed by trip purpose</a:t>
            </a:r>
          </a:p>
        </p:txBody>
      </p:sp>
    </p:spTree>
    <p:extLst>
      <p:ext uri="{BB962C8B-B14F-4D97-AF65-F5344CB8AC3E}">
        <p14:creationId xmlns:p14="http://schemas.microsoft.com/office/powerpoint/2010/main" val="18996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55" y="425835"/>
            <a:ext cx="7315200" cy="792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Development of 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WP Attraction 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4030"/>
            <a:ext cx="8382000" cy="53340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Attraction </a:t>
            </a:r>
            <a:r>
              <a:rPr lang="en-US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rates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developed by trip purpose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HBW;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HBNW-Retail;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HBNW-Education;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HBNW-Other; NHB; EXT; NON-RES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Person and auto driver trips per employee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CV attraction rates also developed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CV trips per employee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Results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compiled by employment and area type</a:t>
            </a:r>
          </a:p>
          <a:p>
            <a:pPr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upload.wikimedia.org/wikipedia/commons/4/42/Fedex-truck-Chica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28" r="3687" b="2196"/>
          <a:stretch/>
        </p:blipFill>
        <p:spPr bwMode="auto">
          <a:xfrm>
            <a:off x="914400" y="4191000"/>
            <a:ext cx="2667000" cy="17462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White Maro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3734"/>
      </a:accent1>
      <a:accent2>
        <a:srgbClr val="4F6128"/>
      </a:accent2>
      <a:accent3>
        <a:srgbClr val="9BBB59"/>
      </a:accent3>
      <a:accent4>
        <a:srgbClr val="FFC000"/>
      </a:accent4>
      <a:accent5>
        <a:srgbClr val="0F243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DC72832795194D83090711D7870F82" ma:contentTypeVersion="0" ma:contentTypeDescription="Create a new document." ma:contentTypeScope="" ma:versionID="61f18a64f5663e6f7758984b3c3e77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5476CF-76A1-4878-9C16-E5506DE7A0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4AAA43-7C14-4A24-8F4B-4085D2C69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288AD2-926D-49E1-B193-345CE9A140A3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5555</TotalTime>
  <Words>775</Words>
  <Application>Microsoft Office PowerPoint</Application>
  <PresentationFormat>On-screen Show (4:3)</PresentationFormat>
  <Paragraphs>338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Custom Design</vt:lpstr>
      <vt:lpstr>1_Custom Design</vt:lpstr>
      <vt:lpstr>2_Custom Design</vt:lpstr>
      <vt:lpstr>PowerPoint Presentation</vt:lpstr>
      <vt:lpstr>Purpose</vt:lpstr>
      <vt:lpstr>Design Considerations</vt:lpstr>
      <vt:lpstr>Sample Development </vt:lpstr>
      <vt:lpstr>Sample Size and Stratification</vt:lpstr>
      <vt:lpstr>Data Collection Process</vt:lpstr>
      <vt:lpstr>Fielding</vt:lpstr>
      <vt:lpstr>Data Processing</vt:lpstr>
      <vt:lpstr>Development of WP Attraction Rates</vt:lpstr>
      <vt:lpstr>Comparing Productions and Attractions</vt:lpstr>
      <vt:lpstr>Waco MPO</vt:lpstr>
      <vt:lpstr>Waco MPO</vt:lpstr>
      <vt:lpstr>Waco MPO</vt:lpstr>
      <vt:lpstr>Non Resident Travel</vt:lpstr>
      <vt:lpstr>PowerPoint Presentation</vt:lpstr>
    </vt:vector>
  </TitlesOfParts>
  <Company>tti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Presentation</dc:title>
  <dc:creator>Steve Farnsworth</dc:creator>
  <cp:lastModifiedBy>Christopher Simek</cp:lastModifiedBy>
  <cp:revision>470</cp:revision>
  <cp:lastPrinted>2013-04-03T18:57:09Z</cp:lastPrinted>
  <dcterms:created xsi:type="dcterms:W3CDTF">2011-11-15T15:55:39Z</dcterms:created>
  <dcterms:modified xsi:type="dcterms:W3CDTF">2013-05-01T14:56:12Z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0x010100E1DC72832795194D83090711D7870F82</vt:lpwstr>
  </property>
</Properties>
</file>