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66" r:id="rId8"/>
    <p:sldId id="270" r:id="rId9"/>
    <p:sldId id="272" r:id="rId10"/>
    <p:sldId id="271" r:id="rId11"/>
    <p:sldId id="267" r:id="rId12"/>
    <p:sldId id="273" r:id="rId13"/>
    <p:sldId id="274" r:id="rId14"/>
    <p:sldId id="268" r:id="rId15"/>
    <p:sldId id="277" r:id="rId16"/>
    <p:sldId id="269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F4CC2-D9DF-4504-87B2-62FD75B443E1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25ED3-8DBD-4E13-97F2-B31EA6F69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6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25ED3-8DBD-4E13-97F2-B31EA6F695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6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EA780D-0E24-5E4F-B176-058ABCFE0B57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847F3A-080F-4B47-A627-DF5307CC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8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EA780D-0E24-5E4F-B176-058ABCFE0B57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847F3A-080F-4B47-A627-DF5307CC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1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EA780D-0E24-5E4F-B176-058ABCFE0B57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847F3A-080F-4B47-A627-DF5307CC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7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EA780D-0E24-5E4F-B176-058ABCFE0B57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847F3A-080F-4B47-A627-DF5307CC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3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EA780D-0E24-5E4F-B176-058ABCFE0B57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847F3A-080F-4B47-A627-DF5307CC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1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4265"/>
            <a:ext cx="4038600" cy="37418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4265"/>
            <a:ext cx="4038600" cy="37418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EA780D-0E24-5E4F-B176-058ABCFE0B57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847F3A-080F-4B47-A627-DF5307CC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9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EA780D-0E24-5E4F-B176-058ABCFE0B57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847F3A-080F-4B47-A627-DF5307CC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0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EA780D-0E24-5E4F-B176-058ABCFE0B57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847F3A-080F-4B47-A627-DF5307CC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1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EA780D-0E24-5E4F-B176-058ABCFE0B57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847F3A-080F-4B47-A627-DF5307CC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4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EA780D-0E24-5E4F-B176-058ABCFE0B57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847F3A-080F-4B47-A627-DF5307CC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EA780D-0E24-5E4F-B176-058ABCFE0B57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847F3A-080F-4B47-A627-DF5307CC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2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91067"/>
            <a:ext cx="8229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16629"/>
            <a:ext cx="8229600" cy="4230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TTI-ribbon Pres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" y="0"/>
            <a:ext cx="9144000" cy="92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1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adoptionbirthmothers.com/the-truth-about-adoption/adoption-research-statistics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nsumer.discoverohio.com/downloads/freeohioimages/columbus.jpg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tti.tamu.edu/conferences/tss1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20102165.blogspot.com/2010_05_01_archive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dnet.com/airlines-cant-justify-roi-for-mobile-apps-1339317061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youngamericanwisdom.com/2013/02/06/dont-answer-the-phone-its-embarrassing/" TargetMode="External"/><Relationship Id="rId4" Type="http://schemas.openxmlformats.org/officeDocument/2006/relationships/hyperlink" Target="http://www.impactcommunicationsinc.com/telephone-communication-skills/defending-yourself-against-the-mad-calle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ycleatlanta.org/instruction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ommunity.qualys.com/blogs/qualys-tech/2011/1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710" y="1206334"/>
            <a:ext cx="3480692" cy="14700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Future of Travel Surveys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169" y="2906161"/>
            <a:ext cx="2539497" cy="1247303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Chris </a:t>
            </a:r>
            <a:r>
              <a:rPr lang="en-US" sz="1800" dirty="0">
                <a:solidFill>
                  <a:schemeClr val="tx1"/>
                </a:solidFill>
              </a:rPr>
              <a:t>Simek 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Stacey Bricka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17826" y="4302278"/>
            <a:ext cx="2539497" cy="1247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Columbus, Ohio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May 6, 2013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75" y="5223548"/>
            <a:ext cx="4144141" cy="872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811" y="1502875"/>
            <a:ext cx="5123010" cy="319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7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to Implement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RFPs</a:t>
            </a:r>
          </a:p>
          <a:p>
            <a:pPr lvl="1"/>
            <a:r>
              <a:rPr lang="en-US" dirty="0"/>
              <a:t>Allow at Least 30 days to Respond</a:t>
            </a:r>
          </a:p>
          <a:p>
            <a:pPr lvl="1"/>
            <a:r>
              <a:rPr lang="en-US" dirty="0"/>
              <a:t>Avoid Holidays in the 30 day Period </a:t>
            </a:r>
            <a:r>
              <a:rPr lang="en-US" dirty="0">
                <a:sym typeface="Wingdings" pitchFamily="2" charset="2"/>
              </a:rPr>
              <a:t>  </a:t>
            </a:r>
          </a:p>
          <a:p>
            <a:pPr lvl="1"/>
            <a:r>
              <a:rPr lang="en-US" dirty="0">
                <a:sym typeface="Wingdings" pitchFamily="2" charset="2"/>
              </a:rPr>
              <a:t>Prioritize Data Needs PRIOR to Issuing RFP</a:t>
            </a:r>
          </a:p>
          <a:p>
            <a:pPr lvl="1"/>
            <a:r>
              <a:rPr lang="en-US" dirty="0">
                <a:sym typeface="Wingdings" pitchFamily="2" charset="2"/>
              </a:rPr>
              <a:t>Provide Budget or Indicate Enough Detail to all for Proposal to be “In Range”</a:t>
            </a:r>
          </a:p>
          <a:p>
            <a:pPr lvl="1"/>
            <a:r>
              <a:rPr lang="en-US" dirty="0">
                <a:sym typeface="Wingdings" pitchFamily="2" charset="2"/>
              </a:rPr>
              <a:t>Announce RFP on TMIP List Serve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560" y="2602063"/>
            <a:ext cx="3285851" cy="309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5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8567"/>
            <a:ext cx="8229600" cy="994949"/>
          </a:xfrm>
        </p:spPr>
        <p:txBody>
          <a:bodyPr/>
          <a:lstStyle/>
          <a:p>
            <a:r>
              <a:rPr lang="en-US" dirty="0" smtClean="0"/>
              <a:t>Research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131" y="2097295"/>
            <a:ext cx="4038600" cy="428200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Effects of Multi-Mode Surveys on Trip Data</a:t>
            </a:r>
            <a:endParaRPr lang="en-US" dirty="0"/>
          </a:p>
          <a:p>
            <a:pPr lvl="1"/>
            <a:r>
              <a:rPr lang="en-US" dirty="0" smtClean="0"/>
              <a:t>Interviewer Mediated vs. Self-Reported Data</a:t>
            </a:r>
          </a:p>
          <a:p>
            <a:r>
              <a:rPr lang="en-US" dirty="0" smtClean="0"/>
              <a:t>Unit of Analysis:  HH or Person?</a:t>
            </a:r>
          </a:p>
          <a:p>
            <a:r>
              <a:rPr lang="en-US" dirty="0" smtClean="0"/>
              <a:t>How to Improve the Respondent Experience</a:t>
            </a:r>
          </a:p>
          <a:p>
            <a:r>
              <a:rPr lang="en-US" dirty="0"/>
              <a:t>Research </a:t>
            </a:r>
            <a:r>
              <a:rPr lang="en-US" dirty="0" smtClean="0"/>
              <a:t>Tiered/Stacked </a:t>
            </a:r>
            <a:r>
              <a:rPr lang="en-US" dirty="0"/>
              <a:t>Survey Approach</a:t>
            </a:r>
          </a:p>
          <a:p>
            <a:r>
              <a:rPr lang="en-US" dirty="0" smtClean="0"/>
              <a:t>Planned </a:t>
            </a:r>
            <a:r>
              <a:rPr lang="en-US" dirty="0"/>
              <a:t>vs. Actual </a:t>
            </a:r>
            <a:r>
              <a:rPr lang="en-US" dirty="0" smtClean="0"/>
              <a:t>Travel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2219" y="6497946"/>
            <a:ext cx="4621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</a:t>
            </a:r>
            <a:r>
              <a:rPr lang="en-US" sz="800" u="sng" dirty="0">
                <a:hlinkClick r:id="rId2"/>
              </a:rPr>
              <a:t>http://</a:t>
            </a:r>
            <a:r>
              <a:rPr lang="en-US" sz="800" u="sng" dirty="0" smtClean="0">
                <a:hlinkClick r:id="rId2"/>
              </a:rPr>
              <a:t>www.</a:t>
            </a:r>
            <a:r>
              <a:rPr lang="en-US" sz="800" u="sng" dirty="0" smtClean="0"/>
              <a:t>memegenerator.net</a:t>
            </a:r>
            <a:endParaRPr lang="en-US" sz="800" dirty="0"/>
          </a:p>
          <a:p>
            <a:endParaRPr lang="en-US" sz="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2"/>
          <a:stretch/>
        </p:blipFill>
        <p:spPr>
          <a:xfrm>
            <a:off x="5069942" y="2163779"/>
            <a:ext cx="3788221" cy="369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0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Needs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Effects of Emerging Technologies on Participation</a:t>
            </a:r>
          </a:p>
          <a:p>
            <a:r>
              <a:rPr lang="en-US" dirty="0" smtClean="0"/>
              <a:t>How </a:t>
            </a:r>
            <a:r>
              <a:rPr lang="en-US" dirty="0"/>
              <a:t>to Process and Integrate Multiple Data Streams</a:t>
            </a:r>
          </a:p>
          <a:p>
            <a:r>
              <a:rPr lang="en-US" dirty="0" smtClean="0"/>
              <a:t>Viability of and How </a:t>
            </a:r>
            <a:r>
              <a:rPr lang="en-US" dirty="0"/>
              <a:t>to Harmonize Data</a:t>
            </a:r>
          </a:p>
          <a:p>
            <a:pPr lvl="1"/>
            <a:r>
              <a:rPr lang="en-US" dirty="0"/>
              <a:t>NHTS and Regional Data</a:t>
            </a:r>
          </a:p>
          <a:p>
            <a:pPr lvl="1"/>
            <a:r>
              <a:rPr lang="en-US" dirty="0"/>
              <a:t>Secondary OD </a:t>
            </a:r>
            <a:r>
              <a:rPr lang="en-US" dirty="0" smtClean="0"/>
              <a:t>Data (B07)</a:t>
            </a:r>
          </a:p>
          <a:p>
            <a:pPr lvl="2"/>
            <a:r>
              <a:rPr lang="en-US" dirty="0" smtClean="0"/>
              <a:t>Cell phone, GPS, alternative OD</a:t>
            </a:r>
            <a:endParaRPr lang="en-US" dirty="0"/>
          </a:p>
          <a:p>
            <a:pPr lvl="1"/>
            <a:r>
              <a:rPr lang="en-US" dirty="0"/>
              <a:t> Credit </a:t>
            </a:r>
            <a:r>
              <a:rPr lang="en-US" dirty="0" smtClean="0"/>
              <a:t>Reporting Data</a:t>
            </a:r>
            <a:endParaRPr lang="en-US" dirty="0"/>
          </a:p>
          <a:p>
            <a:pPr lvl="1"/>
            <a:r>
              <a:rPr lang="en-US" dirty="0"/>
              <a:t>Social Media Data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940" y="1810353"/>
            <a:ext cx="1546860" cy="18973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120" y="4093071"/>
            <a:ext cx="2461260" cy="1188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704" y="5565569"/>
            <a:ext cx="1121187" cy="11211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12" y="2086016"/>
            <a:ext cx="2026920" cy="1447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853" y="5406596"/>
            <a:ext cx="228600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4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HH Survey Subcommittee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Synthesis Statements</a:t>
            </a:r>
          </a:p>
          <a:p>
            <a:pPr lvl="1"/>
            <a:r>
              <a:rPr lang="en-US" dirty="0" smtClean="0"/>
              <a:t>Examine efficacy of survey methods used by various agencies </a:t>
            </a:r>
          </a:p>
          <a:p>
            <a:pPr lvl="1"/>
            <a:r>
              <a:rPr lang="en-US" dirty="0" smtClean="0"/>
              <a:t>Document cost/benefit</a:t>
            </a:r>
            <a:endParaRPr lang="en-US" dirty="0"/>
          </a:p>
          <a:p>
            <a:r>
              <a:rPr lang="en-US" dirty="0" smtClean="0"/>
              <a:t>Quick Response</a:t>
            </a:r>
          </a:p>
          <a:p>
            <a:pPr lvl="1"/>
            <a:r>
              <a:rPr lang="en-US" dirty="0" smtClean="0"/>
              <a:t>Examine efficacy of multi-day data </a:t>
            </a:r>
          </a:p>
          <a:p>
            <a:pPr lvl="1"/>
            <a:r>
              <a:rPr lang="en-US" dirty="0" smtClean="0"/>
              <a:t>Examine relationship between sample size and model accuracy/precision</a:t>
            </a:r>
          </a:p>
          <a:p>
            <a:pPr lvl="1"/>
            <a:r>
              <a:rPr lang="en-US" dirty="0" smtClean="0"/>
              <a:t>Examine alternative sampling approaches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NCHRP</a:t>
            </a:r>
          </a:p>
          <a:p>
            <a:pPr lvl="1"/>
            <a:r>
              <a:rPr lang="en-US" dirty="0"/>
              <a:t>Update of Report </a:t>
            </a:r>
            <a:r>
              <a:rPr lang="en-US" dirty="0" smtClean="0"/>
              <a:t>571</a:t>
            </a:r>
          </a:p>
          <a:p>
            <a:r>
              <a:rPr lang="en-US" dirty="0" smtClean="0"/>
              <a:t>Workshop</a:t>
            </a:r>
          </a:p>
          <a:p>
            <a:pPr lvl="1"/>
            <a:r>
              <a:rPr lang="en-US" dirty="0" smtClean="0"/>
              <a:t>Partnering on Travel Surveys</a:t>
            </a:r>
          </a:p>
          <a:p>
            <a:r>
              <a:rPr lang="en-US" dirty="0" smtClean="0"/>
              <a:t>Pooled Fund to Research Panel/Continuous Surveys and Survey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8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/>
          </p:cNvSpPr>
          <p:nvPr/>
        </p:nvSpPr>
        <p:spPr>
          <a:xfrm>
            <a:off x="354687" y="1182986"/>
            <a:ext cx="8354747" cy="4451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Questions?     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	 </a:t>
            </a:r>
          </a:p>
          <a:p>
            <a:pPr marL="0" indent="0">
              <a:lnSpc>
                <a:spcPts val="48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    </a:t>
            </a:r>
            <a:endParaRPr lang="en-US" sz="4300" b="1" strike="sngStrike" dirty="0" smtClean="0">
              <a:solidFill>
                <a:schemeClr val="tx1"/>
              </a:solidFill>
              <a:latin typeface="Arial Narrow" pitchFamily="34" charset="0"/>
              <a:cs typeface="Aparajit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Chris Simek</a:t>
            </a:r>
          </a:p>
          <a:p>
            <a:pPr marL="0" indent="0">
              <a:buNone/>
            </a:pPr>
            <a:r>
              <a:rPr lang="en-US" sz="1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(512) 467-0946</a:t>
            </a:r>
            <a:endParaRPr lang="en-US" sz="19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1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C-simek@tamu.edu</a:t>
            </a:r>
          </a:p>
          <a:p>
            <a:pPr marL="0" indent="0">
              <a:buNone/>
            </a:pPr>
            <a:endParaRPr lang="en-US" sz="13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Stacey Bricka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(512) 467-0946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s-bricka@ttimail.tamu.edu</a:t>
            </a:r>
          </a:p>
          <a:p>
            <a:pPr marL="0" indent="0">
              <a:buNone/>
            </a:pPr>
            <a:endParaRPr lang="en-US" sz="13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3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99" y="1182986"/>
            <a:ext cx="54864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9818" y="5296283"/>
            <a:ext cx="3829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</a:t>
            </a:r>
            <a:r>
              <a:rPr lang="en-US" sz="800" u="sng" dirty="0">
                <a:hlinkClick r:id="rId3"/>
              </a:rPr>
              <a:t>http://consumer.discoverohio.com/downloads/freeohioimages/columbus.jpg</a:t>
            </a:r>
            <a:endParaRPr lang="en-US" sz="800" dirty="0"/>
          </a:p>
          <a:p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506994" y="6138250"/>
            <a:ext cx="8111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SWTUC Website: </a:t>
            </a:r>
            <a:r>
              <a:rPr lang="en-US" dirty="0">
                <a:hlinkClick r:id="rId4"/>
              </a:rPr>
              <a:t>http://tti.tamu.edu/conferences/tss12/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1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Symposium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Funded by SWUTC and TTI</a:t>
            </a:r>
          </a:p>
          <a:p>
            <a:r>
              <a:rPr lang="en-US" dirty="0" smtClean="0"/>
              <a:t>November 8-9, 2012 in Dallas Texas</a:t>
            </a:r>
          </a:p>
          <a:p>
            <a:r>
              <a:rPr lang="en-US" dirty="0" smtClean="0"/>
              <a:t>75 Attendees</a:t>
            </a:r>
          </a:p>
          <a:p>
            <a:r>
              <a:rPr lang="en-US" dirty="0" smtClean="0"/>
              <a:t>Oversight Panel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675" y="4289163"/>
            <a:ext cx="3672126" cy="21706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08753" y="6459794"/>
            <a:ext cx="1889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 dfwfreeways.info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1" y="5219958"/>
            <a:ext cx="4146365" cy="137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9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Symposium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26" y="2416629"/>
            <a:ext cx="8465574" cy="4230804"/>
          </a:xfrm>
        </p:spPr>
        <p:txBody>
          <a:bodyPr/>
          <a:lstStyle/>
          <a:p>
            <a:r>
              <a:rPr lang="en-US" dirty="0" smtClean="0"/>
              <a:t>Opening Poster Session</a:t>
            </a:r>
          </a:p>
          <a:p>
            <a:r>
              <a:rPr lang="en-US" dirty="0" smtClean="0"/>
              <a:t>Opening Plenary Session</a:t>
            </a:r>
          </a:p>
          <a:p>
            <a:r>
              <a:rPr lang="en-US" dirty="0" smtClean="0"/>
              <a:t>Three Parts</a:t>
            </a:r>
          </a:p>
          <a:p>
            <a:pPr lvl="1"/>
            <a:r>
              <a:rPr lang="en-US" dirty="0" smtClean="0"/>
              <a:t>Lessons Learned</a:t>
            </a:r>
          </a:p>
          <a:p>
            <a:pPr lvl="1"/>
            <a:r>
              <a:rPr lang="en-US" dirty="0" smtClean="0"/>
              <a:t>Future Surveys</a:t>
            </a:r>
          </a:p>
          <a:p>
            <a:pPr lvl="1"/>
            <a:r>
              <a:rPr lang="en-US" dirty="0" smtClean="0"/>
              <a:t>Moving into Practice</a:t>
            </a:r>
          </a:p>
          <a:p>
            <a:r>
              <a:rPr lang="en-US" dirty="0" smtClean="0"/>
              <a:t>Focus:  Discussion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2526203"/>
            <a:ext cx="4114800" cy="3088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51110" y="5615046"/>
            <a:ext cx="2132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</a:t>
            </a:r>
            <a:r>
              <a:rPr lang="en-US" sz="800" dirty="0" smtClean="0"/>
              <a:t>Texas A&amp;M Transportation Institute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851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to Implement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Outreach</a:t>
            </a:r>
          </a:p>
          <a:p>
            <a:pPr lvl="1"/>
            <a:r>
              <a:rPr lang="en-US" dirty="0"/>
              <a:t>Explicit in </a:t>
            </a:r>
            <a:r>
              <a:rPr lang="en-US" dirty="0" smtClean="0"/>
              <a:t>Scope </a:t>
            </a:r>
            <a:r>
              <a:rPr lang="en-US" dirty="0"/>
              <a:t>and </a:t>
            </a:r>
            <a:r>
              <a:rPr lang="en-US" dirty="0" smtClean="0"/>
              <a:t>Budget</a:t>
            </a:r>
            <a:endParaRPr lang="en-US" dirty="0"/>
          </a:p>
          <a:p>
            <a:pPr lvl="1"/>
            <a:r>
              <a:rPr lang="en-US" dirty="0"/>
              <a:t>Respondents, Sponsors, and General </a:t>
            </a:r>
            <a:r>
              <a:rPr lang="en-US" dirty="0" smtClean="0"/>
              <a:t>Public</a:t>
            </a:r>
          </a:p>
          <a:p>
            <a:pPr lvl="1"/>
            <a:r>
              <a:rPr lang="en-US" dirty="0" smtClean="0"/>
              <a:t>Meeting Society’s Expectations w/Technology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982" y="2562131"/>
            <a:ext cx="3522329" cy="2883197"/>
          </a:xfrm>
        </p:spPr>
      </p:pic>
      <p:sp>
        <p:nvSpPr>
          <p:cNvPr id="6" name="TextBox 5"/>
          <p:cNvSpPr txBox="1"/>
          <p:nvPr/>
        </p:nvSpPr>
        <p:spPr>
          <a:xfrm>
            <a:off x="5658406" y="5445328"/>
            <a:ext cx="29604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</a:t>
            </a:r>
            <a:r>
              <a:rPr lang="en-US" sz="800" dirty="0">
                <a:hlinkClick r:id="rId3"/>
              </a:rPr>
              <a:t>http://</a:t>
            </a:r>
            <a:r>
              <a:rPr lang="en-US" sz="800" dirty="0" smtClean="0">
                <a:hlinkClick r:id="rId3"/>
              </a:rPr>
              <a:t>20102165.blogspot.com/2010_05_01_archive.html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979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Multi-Mode surveys</a:t>
            </a:r>
          </a:p>
          <a:p>
            <a:pPr lvl="1"/>
            <a:r>
              <a:rPr lang="en-US" dirty="0"/>
              <a:t>Traditional</a:t>
            </a:r>
          </a:p>
          <a:p>
            <a:pPr lvl="1"/>
            <a:r>
              <a:rPr lang="en-US" dirty="0"/>
              <a:t>Web</a:t>
            </a:r>
          </a:p>
          <a:p>
            <a:pPr lvl="1"/>
            <a:r>
              <a:rPr lang="en-US" dirty="0"/>
              <a:t>GPS</a:t>
            </a:r>
          </a:p>
          <a:p>
            <a:pPr lvl="1"/>
            <a:r>
              <a:rPr lang="en-US" dirty="0"/>
              <a:t>Need to confirm we achieve similar results across modes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to Implement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507" y="1969883"/>
            <a:ext cx="4857069" cy="4263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865" y="6260471"/>
            <a:ext cx="3775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</a:t>
            </a:r>
            <a:r>
              <a:rPr lang="en-US" sz="800" dirty="0">
                <a:hlinkClick r:id="rId3"/>
              </a:rPr>
              <a:t>http://www.zdnet.com/airlines-cant-justify-roi-for-mobile-apps-1339317061/</a:t>
            </a:r>
            <a:endParaRPr lang="en-US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079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Multi-Frame samples</a:t>
            </a:r>
          </a:p>
          <a:p>
            <a:pPr lvl="1"/>
            <a:r>
              <a:rPr lang="en-US" dirty="0"/>
              <a:t>Address-based</a:t>
            </a:r>
          </a:p>
          <a:p>
            <a:pPr lvl="1"/>
            <a:r>
              <a:rPr lang="en-US" dirty="0"/>
              <a:t>Cell Phones</a:t>
            </a:r>
          </a:p>
          <a:p>
            <a:pPr lvl="1"/>
            <a:r>
              <a:rPr lang="en-US" dirty="0"/>
              <a:t>Target Problem Cells from the Start</a:t>
            </a:r>
          </a:p>
          <a:p>
            <a:r>
              <a:rPr lang="en-US" dirty="0"/>
              <a:t>Focus on Hard to Reach</a:t>
            </a:r>
          </a:p>
          <a:p>
            <a:pPr lvl="1"/>
            <a:r>
              <a:rPr lang="en-US" dirty="0"/>
              <a:t>Convenience/Snowball Samples</a:t>
            </a:r>
          </a:p>
          <a:p>
            <a:pPr lvl="1"/>
            <a:r>
              <a:rPr lang="en-US" dirty="0"/>
              <a:t>Incentives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to Implement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01"/>
          <a:stretch/>
        </p:blipFill>
        <p:spPr>
          <a:xfrm>
            <a:off x="4345663" y="1941160"/>
            <a:ext cx="2468880" cy="2676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195" y="4722665"/>
            <a:ext cx="2587752" cy="1722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62485"/>
            <a:ext cx="955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Sources: </a:t>
            </a:r>
            <a:r>
              <a:rPr lang="en-US" sz="800" dirty="0">
                <a:hlinkClick r:id="rId4"/>
              </a:rPr>
              <a:t>http://www.impactcommunicationsinc.com/telephone-communication-skills/defending-yourself-against-the-mad-caller/</a:t>
            </a:r>
            <a:r>
              <a:rPr lang="en-US" sz="800" dirty="0"/>
              <a:t> and </a:t>
            </a:r>
            <a:r>
              <a:rPr lang="en-US" sz="800" dirty="0">
                <a:hlinkClick r:id="rId5"/>
              </a:rPr>
              <a:t>http://youngamericanwisdom.com/2013/02/06/dont-answer-the-phone-its-embarrassing/</a:t>
            </a:r>
            <a:endParaRPr lang="en-US" sz="800" dirty="0"/>
          </a:p>
          <a:p>
            <a:endParaRPr lang="en-US" sz="800" dirty="0"/>
          </a:p>
        </p:txBody>
      </p:sp>
      <p:sp>
        <p:nvSpPr>
          <p:cNvPr id="9" name="Left Arrow 8"/>
          <p:cNvSpPr/>
          <p:nvPr/>
        </p:nvSpPr>
        <p:spPr>
          <a:xfrm flipV="1">
            <a:off x="6934955" y="3047420"/>
            <a:ext cx="434566" cy="46358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776110" y="5365310"/>
            <a:ext cx="461727" cy="4368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33317" y="3103597"/>
            <a:ext cx="126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13706" y="5406979"/>
            <a:ext cx="71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310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Capture all Trips</a:t>
            </a:r>
          </a:p>
          <a:p>
            <a:pPr lvl="1"/>
            <a:r>
              <a:rPr lang="en-US" dirty="0"/>
              <a:t>Trip Purposes</a:t>
            </a:r>
          </a:p>
          <a:p>
            <a:pPr lvl="1"/>
            <a:r>
              <a:rPr lang="en-US" dirty="0"/>
              <a:t>Long Distance, Non-Motorized, Overnight Trips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to Implement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7" y="1919335"/>
            <a:ext cx="3114392" cy="4476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82693" y="6382693"/>
            <a:ext cx="2064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</a:t>
            </a:r>
            <a:r>
              <a:rPr lang="en-US" sz="800" u="sng" dirty="0">
                <a:hlinkClick r:id="rId3"/>
              </a:rPr>
              <a:t>http://cycleatlanta.org/instructions/</a:t>
            </a:r>
            <a:endParaRPr lang="en-US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338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to Implement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07327"/>
            <a:ext cx="4038600" cy="3741898"/>
          </a:xfrm>
        </p:spPr>
        <p:txBody>
          <a:bodyPr>
            <a:normAutofit/>
          </a:bodyPr>
          <a:lstStyle/>
          <a:p>
            <a:r>
              <a:rPr lang="en-US" dirty="0" smtClean="0"/>
              <a:t>Community of Practice</a:t>
            </a:r>
            <a:endParaRPr lang="en-US" dirty="0"/>
          </a:p>
          <a:p>
            <a:pPr lvl="1"/>
            <a:r>
              <a:rPr lang="en-US" dirty="0" smtClean="0"/>
              <a:t>Share RFPs</a:t>
            </a:r>
            <a:endParaRPr lang="en-US" dirty="0"/>
          </a:p>
          <a:p>
            <a:pPr lvl="1"/>
            <a:r>
              <a:rPr lang="en-US" dirty="0" smtClean="0"/>
              <a:t>Share Lesson’s Learned</a:t>
            </a:r>
          </a:p>
          <a:p>
            <a:pPr lvl="1"/>
            <a:r>
              <a:rPr lang="en-US" dirty="0" smtClean="0"/>
              <a:t>Share Data???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574903"/>
            <a:ext cx="2286000" cy="2080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17" y="4102054"/>
            <a:ext cx="4096983" cy="25115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0499" y="6613561"/>
            <a:ext cx="3177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</a:t>
            </a:r>
            <a:r>
              <a:rPr lang="en-US" sz="800" u="sng" dirty="0">
                <a:hlinkClick r:id="rId4"/>
              </a:rPr>
              <a:t>https://community.qualys.com/blogs/qualys-tech/2011/10</a:t>
            </a:r>
            <a:endParaRPr lang="en-US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8164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to Implement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Multi-jurisdictional Survey Efforts</a:t>
            </a:r>
          </a:p>
          <a:p>
            <a:pPr lvl="1"/>
            <a:r>
              <a:rPr lang="en-US" dirty="0"/>
              <a:t>Core/non-core approach</a:t>
            </a:r>
          </a:p>
          <a:p>
            <a:r>
              <a:rPr lang="en-US" dirty="0"/>
              <a:t>Synthesis:  Hard to Reach Populations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650730"/>
              </p:ext>
            </p:extLst>
          </p:nvPr>
        </p:nvGraphicFramePr>
        <p:xfrm>
          <a:off x="4495800" y="3639485"/>
          <a:ext cx="4363778" cy="2881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3" imgW="8771429" imgH="5780952" progId="MSPhotoEd.3">
                  <p:embed/>
                </p:oleObj>
              </mc:Choice>
              <mc:Fallback>
                <p:oleObj r:id="rId3" imgW="8771429" imgH="5780952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639485"/>
                        <a:ext cx="4363778" cy="2881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84462" y="6613561"/>
            <a:ext cx="3177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</a:t>
            </a:r>
            <a:r>
              <a:rPr lang="en-US" sz="800" dirty="0" smtClean="0"/>
              <a:t>: </a:t>
            </a:r>
            <a:r>
              <a:rPr lang="en-US" sz="800" i="1" dirty="0" smtClean="0"/>
              <a:t>Regional Coordination in Travel  Surveys.</a:t>
            </a:r>
            <a:r>
              <a:rPr lang="en-US" sz="800" dirty="0" smtClean="0"/>
              <a:t> Bricka and Knudson.</a:t>
            </a:r>
            <a:endParaRPr lang="en-US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8238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DC72832795194D83090711D7870F82" ma:contentTypeVersion="0" ma:contentTypeDescription="Create a new document." ma:contentTypeScope="" ma:versionID="61f18a64f5663e6f7758984b3c3e779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3C4608-3324-45DD-BEAE-AB43728A43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0FC9F6E-038E-491E-9DDC-630A8F1279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000A97-E552-4C84-8445-8221D304ED5C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420</Words>
  <Application>Microsoft Office PowerPoint</Application>
  <PresentationFormat>On-screen Show (4:3)</PresentationFormat>
  <Paragraphs>109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MSPhotoEd.3</vt:lpstr>
      <vt:lpstr>The Future of Travel Surveys</vt:lpstr>
      <vt:lpstr>Symposium Overview</vt:lpstr>
      <vt:lpstr>Symposium Structure</vt:lpstr>
      <vt:lpstr>Ready to Implement</vt:lpstr>
      <vt:lpstr>Ready to Implement</vt:lpstr>
      <vt:lpstr>Ready to Implement</vt:lpstr>
      <vt:lpstr>Ready to Implement</vt:lpstr>
      <vt:lpstr>Ready to Implement</vt:lpstr>
      <vt:lpstr>Ready to Implement</vt:lpstr>
      <vt:lpstr>Ready to Implement</vt:lpstr>
      <vt:lpstr>Research Needs</vt:lpstr>
      <vt:lpstr>Research Needs</vt:lpstr>
      <vt:lpstr>HH Survey Subcommittee Priorities</vt:lpstr>
      <vt:lpstr>PowerPoint Presentation</vt:lpstr>
    </vt:vector>
  </TitlesOfParts>
  <Company>tti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Vicky Nelson</dc:creator>
  <cp:lastModifiedBy>Christopher Simek</cp:lastModifiedBy>
  <cp:revision>37</cp:revision>
  <dcterms:created xsi:type="dcterms:W3CDTF">2012-08-02T19:00:39Z</dcterms:created>
  <dcterms:modified xsi:type="dcterms:W3CDTF">2013-04-09T15:15:00Z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0x010100E1DC72832795194D83090711D7870F82</vt:lpwstr>
  </property>
</Properties>
</file>