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</p:sldIdLst>
  <p:sldSz cx="9144000" cy="6858000" type="screen4x3"/>
  <p:notesSz cx="7077075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8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562AE3-1266-41C4-A511-4A02022C990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D5FE50-3C0D-4DCE-A01C-81A6A61757AB}">
      <dgm:prSet phldrT="[Text]" custT="1"/>
      <dgm:spPr/>
      <dgm:t>
        <a:bodyPr/>
        <a:lstStyle/>
        <a:p>
          <a:r>
            <a:rPr lang="en-US" sz="2800" dirty="0" smtClean="0">
              <a:latin typeface="Arial" pitchFamily="34" charset="0"/>
              <a:cs typeface="Arial" pitchFamily="34" charset="0"/>
            </a:rPr>
            <a:t>Land use</a:t>
          </a:r>
        </a:p>
        <a:p>
          <a:r>
            <a:rPr lang="en-US" sz="2800" dirty="0" smtClean="0">
              <a:latin typeface="Arial" pitchFamily="34" charset="0"/>
              <a:cs typeface="Arial" pitchFamily="34" charset="0"/>
            </a:rPr>
            <a:t>Model</a:t>
          </a:r>
        </a:p>
      </dgm:t>
    </dgm:pt>
    <dgm:pt modelId="{3D6E77B5-E6E9-4EE8-A0EF-1F277A780B59}" type="parTrans" cxnId="{13D922F9-C3C5-46FD-9EFF-3F21D79FBFA2}">
      <dgm:prSet/>
      <dgm:spPr/>
      <dgm:t>
        <a:bodyPr/>
        <a:lstStyle/>
        <a:p>
          <a:endParaRPr lang="en-US"/>
        </a:p>
      </dgm:t>
    </dgm:pt>
    <dgm:pt modelId="{A0B05616-67E8-4696-A6E1-8709BFE0DC3C}" type="sibTrans" cxnId="{13D922F9-C3C5-46FD-9EFF-3F21D79FBFA2}">
      <dgm:prSet/>
      <dgm:spPr/>
      <dgm:t>
        <a:bodyPr/>
        <a:lstStyle/>
        <a:p>
          <a:endParaRPr lang="en-US"/>
        </a:p>
      </dgm:t>
    </dgm:pt>
    <dgm:pt modelId="{09159532-82DE-4DA6-89F2-088838811120}">
      <dgm:prSet phldrT="[Text]" custT="1"/>
      <dgm:spPr/>
      <dgm:t>
        <a:bodyPr/>
        <a:lstStyle/>
        <a:p>
          <a:r>
            <a:rPr lang="en-US" sz="2800" dirty="0" smtClean="0">
              <a:latin typeface="Arial" pitchFamily="34" charset="0"/>
              <a:cs typeface="Arial" pitchFamily="34" charset="0"/>
            </a:rPr>
            <a:t>Travel Demand</a:t>
          </a:r>
        </a:p>
      </dgm:t>
    </dgm:pt>
    <dgm:pt modelId="{210B58AD-44FB-4A5B-9E62-7CF325C0FE5A}" type="parTrans" cxnId="{3D87E747-643B-4B61-AF05-C39CBA63925A}">
      <dgm:prSet/>
      <dgm:spPr/>
      <dgm:t>
        <a:bodyPr/>
        <a:lstStyle/>
        <a:p>
          <a:endParaRPr lang="en-US"/>
        </a:p>
      </dgm:t>
    </dgm:pt>
    <dgm:pt modelId="{55B9459C-5A64-4F86-A498-3E2587303071}" type="sibTrans" cxnId="{3D87E747-643B-4B61-AF05-C39CBA63925A}">
      <dgm:prSet/>
      <dgm:spPr/>
      <dgm:t>
        <a:bodyPr/>
        <a:lstStyle/>
        <a:p>
          <a:endParaRPr lang="en-US"/>
        </a:p>
      </dgm:t>
    </dgm:pt>
    <dgm:pt modelId="{6A73830A-0B62-46F3-88A3-4C9F1FC811CC}">
      <dgm:prSet phldrT="[Text]" custT="1"/>
      <dgm:spPr/>
      <dgm:t>
        <a:bodyPr/>
        <a:lstStyle/>
        <a:p>
          <a:r>
            <a:rPr lang="en-US" sz="2800" dirty="0" smtClean="0">
              <a:latin typeface="Arial" pitchFamily="34" charset="0"/>
              <a:cs typeface="Arial" pitchFamily="34" charset="0"/>
            </a:rPr>
            <a:t>Micro-</a:t>
          </a:r>
        </a:p>
        <a:p>
          <a:r>
            <a:rPr lang="en-US" sz="2800" dirty="0" smtClean="0">
              <a:latin typeface="Arial" pitchFamily="34" charset="0"/>
              <a:cs typeface="Arial" pitchFamily="34" charset="0"/>
            </a:rPr>
            <a:t>Simul.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64229F77-5A5A-41F4-84FA-CB92B75CA14A}" type="parTrans" cxnId="{CE662F1F-00E1-48A5-ACF8-C8BC5D881E46}">
      <dgm:prSet/>
      <dgm:spPr/>
      <dgm:t>
        <a:bodyPr/>
        <a:lstStyle/>
        <a:p>
          <a:endParaRPr lang="en-US"/>
        </a:p>
      </dgm:t>
    </dgm:pt>
    <dgm:pt modelId="{5B3099BC-61E1-4CFB-B805-DBE94A5A01DB}" type="sibTrans" cxnId="{CE662F1F-00E1-48A5-ACF8-C8BC5D881E46}">
      <dgm:prSet/>
      <dgm:spPr/>
      <dgm:t>
        <a:bodyPr/>
        <a:lstStyle/>
        <a:p>
          <a:endParaRPr lang="en-US"/>
        </a:p>
      </dgm:t>
    </dgm:pt>
    <dgm:pt modelId="{5289405F-BEB7-48B9-B198-D4DBCC8C12B1}">
      <dgm:prSet phldrT="[Text]" custT="1"/>
      <dgm:spPr/>
      <dgm:t>
        <a:bodyPr/>
        <a:lstStyle/>
        <a:p>
          <a:r>
            <a:rPr lang="en-US" sz="2800" dirty="0" smtClean="0">
              <a:latin typeface="Arial" pitchFamily="34" charset="0"/>
              <a:cs typeface="Arial" pitchFamily="34" charset="0"/>
            </a:rPr>
            <a:t>Air Quality</a:t>
          </a:r>
          <a:endParaRPr lang="en-US" sz="2800" dirty="0">
            <a:latin typeface="Arial" pitchFamily="34" charset="0"/>
            <a:cs typeface="Arial" pitchFamily="34" charset="0"/>
          </a:endParaRPr>
        </a:p>
      </dgm:t>
    </dgm:pt>
    <dgm:pt modelId="{986E6F54-2CBB-443F-9159-4A6E98AADCD4}" type="parTrans" cxnId="{C76523F5-D272-4BB7-A5D7-8981FEFE3A4F}">
      <dgm:prSet/>
      <dgm:spPr/>
      <dgm:t>
        <a:bodyPr/>
        <a:lstStyle/>
        <a:p>
          <a:endParaRPr lang="en-US"/>
        </a:p>
      </dgm:t>
    </dgm:pt>
    <dgm:pt modelId="{DA903E5E-441F-421A-9A8C-07EADA7A4CA1}" type="sibTrans" cxnId="{C76523F5-D272-4BB7-A5D7-8981FEFE3A4F}">
      <dgm:prSet/>
      <dgm:spPr/>
      <dgm:t>
        <a:bodyPr/>
        <a:lstStyle/>
        <a:p>
          <a:endParaRPr lang="en-US"/>
        </a:p>
      </dgm:t>
    </dgm:pt>
    <dgm:pt modelId="{C790B5BE-05E8-45E4-A339-378D549AFC22}" type="pres">
      <dgm:prSet presAssocID="{BF562AE3-1266-41C4-A511-4A02022C990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2709EF-C0B4-415F-B24F-616DCEBF3D48}" type="pres">
      <dgm:prSet presAssocID="{BF562AE3-1266-41C4-A511-4A02022C990C}" presName="diamond" presStyleLbl="bgShp" presStyleIdx="0" presStyleCnt="1"/>
      <dgm:spPr/>
    </dgm:pt>
    <dgm:pt modelId="{6DC870AB-23DE-47CD-87A7-60E441818800}" type="pres">
      <dgm:prSet presAssocID="{BF562AE3-1266-41C4-A511-4A02022C990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62F90-A6C0-4020-B394-C0F0F582F122}" type="pres">
      <dgm:prSet presAssocID="{BF562AE3-1266-41C4-A511-4A02022C990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5F61FD-CEB1-449B-88B7-8E92F50BAA8B}" type="pres">
      <dgm:prSet presAssocID="{BF562AE3-1266-41C4-A511-4A02022C990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C38603-43FD-418F-B464-8CEF95DC1896}" type="pres">
      <dgm:prSet presAssocID="{BF562AE3-1266-41C4-A511-4A02022C990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EAD078-02B6-426E-885A-187D93174F2E}" type="presOf" srcId="{6A73830A-0B62-46F3-88A3-4C9F1FC811CC}" destId="{915F61FD-CEB1-449B-88B7-8E92F50BAA8B}" srcOrd="0" destOrd="0" presId="urn:microsoft.com/office/officeart/2005/8/layout/matrix3"/>
    <dgm:cxn modelId="{3D87E747-643B-4B61-AF05-C39CBA63925A}" srcId="{BF562AE3-1266-41C4-A511-4A02022C990C}" destId="{09159532-82DE-4DA6-89F2-088838811120}" srcOrd="1" destOrd="0" parTransId="{210B58AD-44FB-4A5B-9E62-7CF325C0FE5A}" sibTransId="{55B9459C-5A64-4F86-A498-3E2587303071}"/>
    <dgm:cxn modelId="{ACF4823F-A621-4ECB-9C03-5CB8B06D6A6E}" type="presOf" srcId="{09159532-82DE-4DA6-89F2-088838811120}" destId="{40462F90-A6C0-4020-B394-C0F0F582F122}" srcOrd="0" destOrd="0" presId="urn:microsoft.com/office/officeart/2005/8/layout/matrix3"/>
    <dgm:cxn modelId="{C76523F5-D272-4BB7-A5D7-8981FEFE3A4F}" srcId="{BF562AE3-1266-41C4-A511-4A02022C990C}" destId="{5289405F-BEB7-48B9-B198-D4DBCC8C12B1}" srcOrd="3" destOrd="0" parTransId="{986E6F54-2CBB-443F-9159-4A6E98AADCD4}" sibTransId="{DA903E5E-441F-421A-9A8C-07EADA7A4CA1}"/>
    <dgm:cxn modelId="{CE662F1F-00E1-48A5-ACF8-C8BC5D881E46}" srcId="{BF562AE3-1266-41C4-A511-4A02022C990C}" destId="{6A73830A-0B62-46F3-88A3-4C9F1FC811CC}" srcOrd="2" destOrd="0" parTransId="{64229F77-5A5A-41F4-84FA-CB92B75CA14A}" sibTransId="{5B3099BC-61E1-4CFB-B805-DBE94A5A01DB}"/>
    <dgm:cxn modelId="{13D922F9-C3C5-46FD-9EFF-3F21D79FBFA2}" srcId="{BF562AE3-1266-41C4-A511-4A02022C990C}" destId="{41D5FE50-3C0D-4DCE-A01C-81A6A61757AB}" srcOrd="0" destOrd="0" parTransId="{3D6E77B5-E6E9-4EE8-A0EF-1F277A780B59}" sibTransId="{A0B05616-67E8-4696-A6E1-8709BFE0DC3C}"/>
    <dgm:cxn modelId="{FFF44B30-AAFD-4068-A3B1-39D986ADFDAD}" type="presOf" srcId="{41D5FE50-3C0D-4DCE-A01C-81A6A61757AB}" destId="{6DC870AB-23DE-47CD-87A7-60E441818800}" srcOrd="0" destOrd="0" presId="urn:microsoft.com/office/officeart/2005/8/layout/matrix3"/>
    <dgm:cxn modelId="{C1B9966F-5A31-4BA7-AA33-A468DA68E4E9}" type="presOf" srcId="{BF562AE3-1266-41C4-A511-4A02022C990C}" destId="{C790B5BE-05E8-45E4-A339-378D549AFC22}" srcOrd="0" destOrd="0" presId="urn:microsoft.com/office/officeart/2005/8/layout/matrix3"/>
    <dgm:cxn modelId="{54DBAE62-79AE-42C5-A2F3-C37F7E0733FD}" type="presOf" srcId="{5289405F-BEB7-48B9-B198-D4DBCC8C12B1}" destId="{75C38603-43FD-418F-B464-8CEF95DC1896}" srcOrd="0" destOrd="0" presId="urn:microsoft.com/office/officeart/2005/8/layout/matrix3"/>
    <dgm:cxn modelId="{E44D347F-D204-4ED9-866F-618A26899779}" type="presParOf" srcId="{C790B5BE-05E8-45E4-A339-378D549AFC22}" destId="{662709EF-C0B4-415F-B24F-616DCEBF3D48}" srcOrd="0" destOrd="0" presId="urn:microsoft.com/office/officeart/2005/8/layout/matrix3"/>
    <dgm:cxn modelId="{CED8ACC6-4BF3-414D-AA7A-14FD0D69BA53}" type="presParOf" srcId="{C790B5BE-05E8-45E4-A339-378D549AFC22}" destId="{6DC870AB-23DE-47CD-87A7-60E441818800}" srcOrd="1" destOrd="0" presId="urn:microsoft.com/office/officeart/2005/8/layout/matrix3"/>
    <dgm:cxn modelId="{4CE37B79-9294-40D4-88A0-9B5DEA4FDE26}" type="presParOf" srcId="{C790B5BE-05E8-45E4-A339-378D549AFC22}" destId="{40462F90-A6C0-4020-B394-C0F0F582F122}" srcOrd="2" destOrd="0" presId="urn:microsoft.com/office/officeart/2005/8/layout/matrix3"/>
    <dgm:cxn modelId="{FA8D8AAA-7047-4B8D-910F-F2C4B2B249EE}" type="presParOf" srcId="{C790B5BE-05E8-45E4-A339-378D549AFC22}" destId="{915F61FD-CEB1-449B-88B7-8E92F50BAA8B}" srcOrd="3" destOrd="0" presId="urn:microsoft.com/office/officeart/2005/8/layout/matrix3"/>
    <dgm:cxn modelId="{992B8874-C538-4C71-A335-C7BE092FE906}" type="presParOf" srcId="{C790B5BE-05E8-45E4-A339-378D549AFC22}" destId="{75C38603-43FD-418F-B464-8CEF95DC189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2A3B36-ADED-4148-87D9-6148D8AA5D2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86C2E46-5EF6-48EB-840F-843175E456C6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Data</a:t>
          </a:r>
        </a:p>
        <a:p>
          <a:r>
            <a:rPr lang="en-US" sz="2400" dirty="0" smtClean="0">
              <a:latin typeface="Arial" pitchFamily="34" charset="0"/>
              <a:cs typeface="Arial" pitchFamily="34" charset="0"/>
            </a:rPr>
            <a:t>Collection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6B03AC71-454E-46D5-875F-68ED9F9D37A4}" type="parTrans" cxnId="{0790CDFC-289B-4640-AB1E-8D0D36242800}">
      <dgm:prSet/>
      <dgm:spPr/>
      <dgm:t>
        <a:bodyPr/>
        <a:lstStyle/>
        <a:p>
          <a:endParaRPr lang="en-US"/>
        </a:p>
      </dgm:t>
    </dgm:pt>
    <dgm:pt modelId="{2F0A64B3-A90E-4700-9327-8D8BC0D8E708}" type="sibTrans" cxnId="{0790CDFC-289B-4640-AB1E-8D0D36242800}">
      <dgm:prSet/>
      <dgm:spPr/>
      <dgm:t>
        <a:bodyPr/>
        <a:lstStyle/>
        <a:p>
          <a:endParaRPr lang="en-US"/>
        </a:p>
      </dgm:t>
    </dgm:pt>
    <dgm:pt modelId="{0AC82420-4D80-46BA-968C-DE518A3427B3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Forecast</a:t>
          </a:r>
        </a:p>
        <a:p>
          <a:r>
            <a:rPr lang="en-US" sz="2400" dirty="0" smtClean="0">
              <a:latin typeface="Arial" pitchFamily="34" charset="0"/>
              <a:cs typeface="Arial" pitchFamily="34" charset="0"/>
            </a:rPr>
            <a:t>Traffic</a:t>
          </a:r>
        </a:p>
        <a:p>
          <a:r>
            <a:rPr lang="en-US" sz="2400" b="1" u="none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(20-25 years)</a:t>
          </a:r>
          <a:endParaRPr lang="en-US" sz="2400" b="1" u="none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974411B-CF66-4DA4-A69E-5E0EEA0A136F}" type="parTrans" cxnId="{84F10CCD-2F61-41F6-A4BD-F0120543C02B}">
      <dgm:prSet/>
      <dgm:spPr/>
      <dgm:t>
        <a:bodyPr/>
        <a:lstStyle/>
        <a:p>
          <a:endParaRPr lang="en-US"/>
        </a:p>
      </dgm:t>
    </dgm:pt>
    <dgm:pt modelId="{9FF89151-B6A7-4F6F-82FD-90D2E31214C2}" type="sibTrans" cxnId="{84F10CCD-2F61-41F6-A4BD-F0120543C02B}">
      <dgm:prSet/>
      <dgm:spPr/>
      <dgm:t>
        <a:bodyPr/>
        <a:lstStyle/>
        <a:p>
          <a:endParaRPr lang="en-US"/>
        </a:p>
      </dgm:t>
    </dgm:pt>
    <dgm:pt modelId="{95897CE4-152A-4FBD-98FA-EE2D14D17C2C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Validation Process</a:t>
          </a:r>
        </a:p>
        <a:p>
          <a:r>
            <a:rPr lang="en-US" sz="2400" dirty="0" smtClean="0">
              <a:latin typeface="Arial" pitchFamily="34" charset="0"/>
              <a:cs typeface="Arial" pitchFamily="34" charset="0"/>
            </a:rPr>
            <a:t> (Four-Steps; Regional) </a:t>
          </a:r>
        </a:p>
      </dgm:t>
    </dgm:pt>
    <dgm:pt modelId="{36979947-0BA2-4264-8E50-0F150AA3F6E1}" type="parTrans" cxnId="{95B09CAB-D961-41FC-9C26-8B2B21D1B6CF}">
      <dgm:prSet/>
      <dgm:spPr/>
      <dgm:t>
        <a:bodyPr/>
        <a:lstStyle/>
        <a:p>
          <a:endParaRPr lang="en-US"/>
        </a:p>
      </dgm:t>
    </dgm:pt>
    <dgm:pt modelId="{CE5B43EF-E86A-4660-8765-33D45C66EDC1}" type="sibTrans" cxnId="{95B09CAB-D961-41FC-9C26-8B2B21D1B6CF}">
      <dgm:prSet/>
      <dgm:spPr/>
      <dgm:t>
        <a:bodyPr/>
        <a:lstStyle/>
        <a:p>
          <a:endParaRPr lang="en-US"/>
        </a:p>
      </dgm:t>
    </dgm:pt>
    <dgm:pt modelId="{62284954-7483-40C2-99B9-411926C11D0D}" type="pres">
      <dgm:prSet presAssocID="{D12A3B36-ADED-4148-87D9-6148D8AA5D21}" presName="CompostProcess" presStyleCnt="0">
        <dgm:presLayoutVars>
          <dgm:dir/>
          <dgm:resizeHandles val="exact"/>
        </dgm:presLayoutVars>
      </dgm:prSet>
      <dgm:spPr/>
    </dgm:pt>
    <dgm:pt modelId="{F5F40644-B971-4430-93D3-F3C8258686F7}" type="pres">
      <dgm:prSet presAssocID="{D12A3B36-ADED-4148-87D9-6148D8AA5D21}" presName="arrow" presStyleLbl="bgShp" presStyleIdx="0" presStyleCnt="1"/>
      <dgm:spPr/>
    </dgm:pt>
    <dgm:pt modelId="{A19BD27B-2A2D-4488-B65D-4C016926FD18}" type="pres">
      <dgm:prSet presAssocID="{D12A3B36-ADED-4148-87D9-6148D8AA5D21}" presName="linearProcess" presStyleCnt="0"/>
      <dgm:spPr/>
    </dgm:pt>
    <dgm:pt modelId="{13EBFEAB-7E03-49D8-8EAE-4D46D462D97E}" type="pres">
      <dgm:prSet presAssocID="{086C2E46-5EF6-48EB-840F-843175E456C6}" presName="textNode" presStyleLbl="node1" presStyleIdx="0" presStyleCnt="3" custScaleX="110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70A29-0E59-4DAB-87F6-6D652DBE9A79}" type="pres">
      <dgm:prSet presAssocID="{2F0A64B3-A90E-4700-9327-8D8BC0D8E708}" presName="sibTrans" presStyleCnt="0"/>
      <dgm:spPr/>
    </dgm:pt>
    <dgm:pt modelId="{7CC21CBD-102B-41CD-989A-ABA09B55DC9D}" type="pres">
      <dgm:prSet presAssocID="{95897CE4-152A-4FBD-98FA-EE2D14D17C2C}" presName="textNode" presStyleLbl="node1" presStyleIdx="1" presStyleCnt="3" custScaleX="122929" custLinFactNeighborX="-223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C7559-C2CB-4672-AA10-035B779CC16C}" type="pres">
      <dgm:prSet presAssocID="{CE5B43EF-E86A-4660-8765-33D45C66EDC1}" presName="sibTrans" presStyleCnt="0"/>
      <dgm:spPr/>
    </dgm:pt>
    <dgm:pt modelId="{81259A06-870C-4074-A258-5AA445E34F16}" type="pres">
      <dgm:prSet presAssocID="{0AC82420-4D80-46BA-968C-DE518A3427B3}" presName="textNode" presStyleLbl="node1" presStyleIdx="2" presStyleCnt="3" custScaleX="122387" custLinFactNeighborX="-535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C32563-22FC-4628-A5FB-BD0446B467A2}" type="presOf" srcId="{D12A3B36-ADED-4148-87D9-6148D8AA5D21}" destId="{62284954-7483-40C2-99B9-411926C11D0D}" srcOrd="0" destOrd="0" presId="urn:microsoft.com/office/officeart/2005/8/layout/hProcess9"/>
    <dgm:cxn modelId="{0790CDFC-289B-4640-AB1E-8D0D36242800}" srcId="{D12A3B36-ADED-4148-87D9-6148D8AA5D21}" destId="{086C2E46-5EF6-48EB-840F-843175E456C6}" srcOrd="0" destOrd="0" parTransId="{6B03AC71-454E-46D5-875F-68ED9F9D37A4}" sibTransId="{2F0A64B3-A90E-4700-9327-8D8BC0D8E708}"/>
    <dgm:cxn modelId="{59FBE8DF-ADA2-4699-9BA8-791FB7AC5363}" type="presOf" srcId="{086C2E46-5EF6-48EB-840F-843175E456C6}" destId="{13EBFEAB-7E03-49D8-8EAE-4D46D462D97E}" srcOrd="0" destOrd="0" presId="urn:microsoft.com/office/officeart/2005/8/layout/hProcess9"/>
    <dgm:cxn modelId="{95B09CAB-D961-41FC-9C26-8B2B21D1B6CF}" srcId="{D12A3B36-ADED-4148-87D9-6148D8AA5D21}" destId="{95897CE4-152A-4FBD-98FA-EE2D14D17C2C}" srcOrd="1" destOrd="0" parTransId="{36979947-0BA2-4264-8E50-0F150AA3F6E1}" sibTransId="{CE5B43EF-E86A-4660-8765-33D45C66EDC1}"/>
    <dgm:cxn modelId="{4B94764F-3BF5-4689-A1CF-47F04295CB48}" type="presOf" srcId="{95897CE4-152A-4FBD-98FA-EE2D14D17C2C}" destId="{7CC21CBD-102B-41CD-989A-ABA09B55DC9D}" srcOrd="0" destOrd="0" presId="urn:microsoft.com/office/officeart/2005/8/layout/hProcess9"/>
    <dgm:cxn modelId="{AEE8BC22-028D-4DAA-8D69-B141818A9679}" type="presOf" srcId="{0AC82420-4D80-46BA-968C-DE518A3427B3}" destId="{81259A06-870C-4074-A258-5AA445E34F16}" srcOrd="0" destOrd="0" presId="urn:microsoft.com/office/officeart/2005/8/layout/hProcess9"/>
    <dgm:cxn modelId="{84F10CCD-2F61-41F6-A4BD-F0120543C02B}" srcId="{D12A3B36-ADED-4148-87D9-6148D8AA5D21}" destId="{0AC82420-4D80-46BA-968C-DE518A3427B3}" srcOrd="2" destOrd="0" parTransId="{0974411B-CF66-4DA4-A69E-5E0EEA0A136F}" sibTransId="{9FF89151-B6A7-4F6F-82FD-90D2E31214C2}"/>
    <dgm:cxn modelId="{438895D4-B614-4716-98FB-05DEDCD54DBF}" type="presParOf" srcId="{62284954-7483-40C2-99B9-411926C11D0D}" destId="{F5F40644-B971-4430-93D3-F3C8258686F7}" srcOrd="0" destOrd="0" presId="urn:microsoft.com/office/officeart/2005/8/layout/hProcess9"/>
    <dgm:cxn modelId="{8A8835F0-53B4-4648-8331-0D743385DE0C}" type="presParOf" srcId="{62284954-7483-40C2-99B9-411926C11D0D}" destId="{A19BD27B-2A2D-4488-B65D-4C016926FD18}" srcOrd="1" destOrd="0" presId="urn:microsoft.com/office/officeart/2005/8/layout/hProcess9"/>
    <dgm:cxn modelId="{14ADF64D-98F1-4656-93A1-384CFDF77F18}" type="presParOf" srcId="{A19BD27B-2A2D-4488-B65D-4C016926FD18}" destId="{13EBFEAB-7E03-49D8-8EAE-4D46D462D97E}" srcOrd="0" destOrd="0" presId="urn:microsoft.com/office/officeart/2005/8/layout/hProcess9"/>
    <dgm:cxn modelId="{8795D899-E0D0-4021-8EC0-93E350AA8682}" type="presParOf" srcId="{A19BD27B-2A2D-4488-B65D-4C016926FD18}" destId="{A8770A29-0E59-4DAB-87F6-6D652DBE9A79}" srcOrd="1" destOrd="0" presId="urn:microsoft.com/office/officeart/2005/8/layout/hProcess9"/>
    <dgm:cxn modelId="{21AA24DA-B62B-4CE7-B313-EEB8F4BFF028}" type="presParOf" srcId="{A19BD27B-2A2D-4488-B65D-4C016926FD18}" destId="{7CC21CBD-102B-41CD-989A-ABA09B55DC9D}" srcOrd="2" destOrd="0" presId="urn:microsoft.com/office/officeart/2005/8/layout/hProcess9"/>
    <dgm:cxn modelId="{CCDA236C-94DF-48EF-BE43-0FF6C36B420E}" type="presParOf" srcId="{A19BD27B-2A2D-4488-B65D-4C016926FD18}" destId="{93EC7559-C2CB-4672-AA10-035B779CC16C}" srcOrd="3" destOrd="0" presId="urn:microsoft.com/office/officeart/2005/8/layout/hProcess9"/>
    <dgm:cxn modelId="{F669B9A7-DAA9-420B-9B59-AF886A8FDA73}" type="presParOf" srcId="{A19BD27B-2A2D-4488-B65D-4C016926FD18}" destId="{81259A06-870C-4074-A258-5AA445E34F1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2A3B36-ADED-4148-87D9-6148D8AA5D2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86C2E46-5EF6-48EB-840F-843175E456C6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Data</a:t>
          </a:r>
        </a:p>
        <a:p>
          <a:r>
            <a:rPr lang="en-US" sz="2400" dirty="0" smtClean="0">
              <a:latin typeface="Arial" pitchFamily="34" charset="0"/>
              <a:cs typeface="Arial" pitchFamily="34" charset="0"/>
            </a:rPr>
            <a:t>Collection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6B03AC71-454E-46D5-875F-68ED9F9D37A4}" type="parTrans" cxnId="{0790CDFC-289B-4640-AB1E-8D0D36242800}">
      <dgm:prSet/>
      <dgm:spPr/>
      <dgm:t>
        <a:bodyPr/>
        <a:lstStyle/>
        <a:p>
          <a:endParaRPr lang="en-US"/>
        </a:p>
      </dgm:t>
    </dgm:pt>
    <dgm:pt modelId="{2F0A64B3-A90E-4700-9327-8D8BC0D8E708}" type="sibTrans" cxnId="{0790CDFC-289B-4640-AB1E-8D0D36242800}">
      <dgm:prSet/>
      <dgm:spPr/>
      <dgm:t>
        <a:bodyPr/>
        <a:lstStyle/>
        <a:p>
          <a:endParaRPr lang="en-US"/>
        </a:p>
      </dgm:t>
    </dgm:pt>
    <dgm:pt modelId="{0AC82420-4D80-46BA-968C-DE518A3427B3}">
      <dgm:prSet phldrT="[Text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Forecast</a:t>
          </a:r>
        </a:p>
        <a:p>
          <a:r>
            <a:rPr lang="en-US" sz="2400" dirty="0" smtClean="0">
              <a:latin typeface="Arial" pitchFamily="34" charset="0"/>
              <a:cs typeface="Arial" pitchFamily="34" charset="0"/>
            </a:rPr>
            <a:t>Traffic</a:t>
          </a:r>
        </a:p>
        <a:p>
          <a:r>
            <a:rPr lang="en-US" sz="2400" b="1" u="none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(&gt;35 years)</a:t>
          </a:r>
          <a:endParaRPr lang="en-US" sz="2400" b="1" u="none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974411B-CF66-4DA4-A69E-5E0EEA0A136F}" type="parTrans" cxnId="{84F10CCD-2F61-41F6-A4BD-F0120543C02B}">
      <dgm:prSet/>
      <dgm:spPr/>
      <dgm:t>
        <a:bodyPr/>
        <a:lstStyle/>
        <a:p>
          <a:endParaRPr lang="en-US"/>
        </a:p>
      </dgm:t>
    </dgm:pt>
    <dgm:pt modelId="{9FF89151-B6A7-4F6F-82FD-90D2E31214C2}" type="sibTrans" cxnId="{84F10CCD-2F61-41F6-A4BD-F0120543C02B}">
      <dgm:prSet/>
      <dgm:spPr/>
      <dgm:t>
        <a:bodyPr/>
        <a:lstStyle/>
        <a:p>
          <a:endParaRPr lang="en-US"/>
        </a:p>
      </dgm:t>
    </dgm:pt>
    <dgm:pt modelId="{95897CE4-152A-4FBD-98FA-EE2D14D17C2C}">
      <dgm:prSet phldrT="[Text]" custT="1"/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Validation (Assignment; Corridor level)</a:t>
          </a:r>
        </a:p>
      </dgm:t>
    </dgm:pt>
    <dgm:pt modelId="{36979947-0BA2-4264-8E50-0F150AA3F6E1}" type="parTrans" cxnId="{95B09CAB-D961-41FC-9C26-8B2B21D1B6CF}">
      <dgm:prSet/>
      <dgm:spPr/>
      <dgm:t>
        <a:bodyPr/>
        <a:lstStyle/>
        <a:p>
          <a:endParaRPr lang="en-US"/>
        </a:p>
      </dgm:t>
    </dgm:pt>
    <dgm:pt modelId="{CE5B43EF-E86A-4660-8765-33D45C66EDC1}" type="sibTrans" cxnId="{95B09CAB-D961-41FC-9C26-8B2B21D1B6CF}">
      <dgm:prSet/>
      <dgm:spPr/>
      <dgm:t>
        <a:bodyPr/>
        <a:lstStyle/>
        <a:p>
          <a:endParaRPr lang="en-US"/>
        </a:p>
      </dgm:t>
    </dgm:pt>
    <dgm:pt modelId="{62284954-7483-40C2-99B9-411926C11D0D}" type="pres">
      <dgm:prSet presAssocID="{D12A3B36-ADED-4148-87D9-6148D8AA5D21}" presName="CompostProcess" presStyleCnt="0">
        <dgm:presLayoutVars>
          <dgm:dir/>
          <dgm:resizeHandles val="exact"/>
        </dgm:presLayoutVars>
      </dgm:prSet>
      <dgm:spPr/>
    </dgm:pt>
    <dgm:pt modelId="{F5F40644-B971-4430-93D3-F3C8258686F7}" type="pres">
      <dgm:prSet presAssocID="{D12A3B36-ADED-4148-87D9-6148D8AA5D21}" presName="arrow" presStyleLbl="bgShp" presStyleIdx="0" presStyleCnt="1"/>
      <dgm:spPr/>
    </dgm:pt>
    <dgm:pt modelId="{A19BD27B-2A2D-4488-B65D-4C016926FD18}" type="pres">
      <dgm:prSet presAssocID="{D12A3B36-ADED-4148-87D9-6148D8AA5D21}" presName="linearProcess" presStyleCnt="0"/>
      <dgm:spPr/>
    </dgm:pt>
    <dgm:pt modelId="{13EBFEAB-7E03-49D8-8EAE-4D46D462D97E}" type="pres">
      <dgm:prSet presAssocID="{086C2E46-5EF6-48EB-840F-843175E456C6}" presName="textNode" presStyleLbl="node1" presStyleIdx="0" presStyleCnt="3" custScaleX="110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70A29-0E59-4DAB-87F6-6D652DBE9A79}" type="pres">
      <dgm:prSet presAssocID="{2F0A64B3-A90E-4700-9327-8D8BC0D8E708}" presName="sibTrans" presStyleCnt="0"/>
      <dgm:spPr/>
    </dgm:pt>
    <dgm:pt modelId="{7CC21CBD-102B-41CD-989A-ABA09B55DC9D}" type="pres">
      <dgm:prSet presAssocID="{95897CE4-152A-4FBD-98FA-EE2D14D17C2C}" presName="textNode" presStyleLbl="node1" presStyleIdx="1" presStyleCnt="3" custScaleX="122929" custLinFactNeighborX="-454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C7559-C2CB-4672-AA10-035B779CC16C}" type="pres">
      <dgm:prSet presAssocID="{CE5B43EF-E86A-4660-8765-33D45C66EDC1}" presName="sibTrans" presStyleCnt="0"/>
      <dgm:spPr/>
    </dgm:pt>
    <dgm:pt modelId="{81259A06-870C-4074-A258-5AA445E34F16}" type="pres">
      <dgm:prSet presAssocID="{0AC82420-4D80-46BA-968C-DE518A3427B3}" presName="textNode" presStyleLbl="node1" presStyleIdx="2" presStyleCnt="3" custScaleX="1167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1B2A89-1E9E-411D-BC33-951F516E3AEC}" type="presOf" srcId="{95897CE4-152A-4FBD-98FA-EE2D14D17C2C}" destId="{7CC21CBD-102B-41CD-989A-ABA09B55DC9D}" srcOrd="0" destOrd="0" presId="urn:microsoft.com/office/officeart/2005/8/layout/hProcess9"/>
    <dgm:cxn modelId="{90CE8339-37A5-4EBA-B554-48F90A2C8959}" type="presOf" srcId="{086C2E46-5EF6-48EB-840F-843175E456C6}" destId="{13EBFEAB-7E03-49D8-8EAE-4D46D462D97E}" srcOrd="0" destOrd="0" presId="urn:microsoft.com/office/officeart/2005/8/layout/hProcess9"/>
    <dgm:cxn modelId="{66953DAF-7829-4B11-AAC6-6210AB1CC156}" type="presOf" srcId="{D12A3B36-ADED-4148-87D9-6148D8AA5D21}" destId="{62284954-7483-40C2-99B9-411926C11D0D}" srcOrd="0" destOrd="0" presId="urn:microsoft.com/office/officeart/2005/8/layout/hProcess9"/>
    <dgm:cxn modelId="{0790CDFC-289B-4640-AB1E-8D0D36242800}" srcId="{D12A3B36-ADED-4148-87D9-6148D8AA5D21}" destId="{086C2E46-5EF6-48EB-840F-843175E456C6}" srcOrd="0" destOrd="0" parTransId="{6B03AC71-454E-46D5-875F-68ED9F9D37A4}" sibTransId="{2F0A64B3-A90E-4700-9327-8D8BC0D8E708}"/>
    <dgm:cxn modelId="{95B09CAB-D961-41FC-9C26-8B2B21D1B6CF}" srcId="{D12A3B36-ADED-4148-87D9-6148D8AA5D21}" destId="{95897CE4-152A-4FBD-98FA-EE2D14D17C2C}" srcOrd="1" destOrd="0" parTransId="{36979947-0BA2-4264-8E50-0F150AA3F6E1}" sibTransId="{CE5B43EF-E86A-4660-8765-33D45C66EDC1}"/>
    <dgm:cxn modelId="{6AEAC8BB-BBBD-4C73-B6D0-BEFC268F35B6}" type="presOf" srcId="{0AC82420-4D80-46BA-968C-DE518A3427B3}" destId="{81259A06-870C-4074-A258-5AA445E34F16}" srcOrd="0" destOrd="0" presId="urn:microsoft.com/office/officeart/2005/8/layout/hProcess9"/>
    <dgm:cxn modelId="{84F10CCD-2F61-41F6-A4BD-F0120543C02B}" srcId="{D12A3B36-ADED-4148-87D9-6148D8AA5D21}" destId="{0AC82420-4D80-46BA-968C-DE518A3427B3}" srcOrd="2" destOrd="0" parTransId="{0974411B-CF66-4DA4-A69E-5E0EEA0A136F}" sibTransId="{9FF89151-B6A7-4F6F-82FD-90D2E31214C2}"/>
    <dgm:cxn modelId="{04F5E52E-E3B9-43A0-9F84-4EFA043E0A98}" type="presParOf" srcId="{62284954-7483-40C2-99B9-411926C11D0D}" destId="{F5F40644-B971-4430-93D3-F3C8258686F7}" srcOrd="0" destOrd="0" presId="urn:microsoft.com/office/officeart/2005/8/layout/hProcess9"/>
    <dgm:cxn modelId="{9573C300-CF4F-4F47-BF83-4CB4138F1F07}" type="presParOf" srcId="{62284954-7483-40C2-99B9-411926C11D0D}" destId="{A19BD27B-2A2D-4488-B65D-4C016926FD18}" srcOrd="1" destOrd="0" presId="urn:microsoft.com/office/officeart/2005/8/layout/hProcess9"/>
    <dgm:cxn modelId="{2D53AEE0-89CC-4147-9902-89A4423EFD6E}" type="presParOf" srcId="{A19BD27B-2A2D-4488-B65D-4C016926FD18}" destId="{13EBFEAB-7E03-49D8-8EAE-4D46D462D97E}" srcOrd="0" destOrd="0" presId="urn:microsoft.com/office/officeart/2005/8/layout/hProcess9"/>
    <dgm:cxn modelId="{18D902BF-949E-4020-B358-71CDFD1150B7}" type="presParOf" srcId="{A19BD27B-2A2D-4488-B65D-4C016926FD18}" destId="{A8770A29-0E59-4DAB-87F6-6D652DBE9A79}" srcOrd="1" destOrd="0" presId="urn:microsoft.com/office/officeart/2005/8/layout/hProcess9"/>
    <dgm:cxn modelId="{E13C3A06-7297-4827-AC82-FA9AEA7ECB3B}" type="presParOf" srcId="{A19BD27B-2A2D-4488-B65D-4C016926FD18}" destId="{7CC21CBD-102B-41CD-989A-ABA09B55DC9D}" srcOrd="2" destOrd="0" presId="urn:microsoft.com/office/officeart/2005/8/layout/hProcess9"/>
    <dgm:cxn modelId="{1D33AD72-C97F-4152-B585-5F515637707B}" type="presParOf" srcId="{A19BD27B-2A2D-4488-B65D-4C016926FD18}" destId="{93EC7559-C2CB-4672-AA10-035B779CC16C}" srcOrd="3" destOrd="0" presId="urn:microsoft.com/office/officeart/2005/8/layout/hProcess9"/>
    <dgm:cxn modelId="{62BCB3D1-2345-40E5-8D08-8950A52E2CB5}" type="presParOf" srcId="{A19BD27B-2A2D-4488-B65D-4C016926FD18}" destId="{81259A06-870C-4074-A258-5AA445E34F1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709EF-C0B4-415F-B24F-616DCEBF3D48}">
      <dsp:nvSpPr>
        <dsp:cNvPr id="0" name=""/>
        <dsp:cNvSpPr/>
      </dsp:nvSpPr>
      <dsp:spPr>
        <a:xfrm>
          <a:off x="1295399" y="0"/>
          <a:ext cx="4495800" cy="44958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870AB-23DE-47CD-87A7-60E441818800}">
      <dsp:nvSpPr>
        <dsp:cNvPr id="0" name=""/>
        <dsp:cNvSpPr/>
      </dsp:nvSpPr>
      <dsp:spPr>
        <a:xfrm>
          <a:off x="1722501" y="427101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Land use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Model</a:t>
          </a:r>
        </a:p>
      </dsp:txBody>
      <dsp:txXfrm>
        <a:off x="1808093" y="512693"/>
        <a:ext cx="1582178" cy="1582178"/>
      </dsp:txXfrm>
    </dsp:sp>
    <dsp:sp modelId="{40462F90-A6C0-4020-B394-C0F0F582F122}">
      <dsp:nvSpPr>
        <dsp:cNvPr id="0" name=""/>
        <dsp:cNvSpPr/>
      </dsp:nvSpPr>
      <dsp:spPr>
        <a:xfrm>
          <a:off x="3610737" y="427101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Travel Demand</a:t>
          </a:r>
        </a:p>
      </dsp:txBody>
      <dsp:txXfrm>
        <a:off x="3696329" y="512693"/>
        <a:ext cx="1582178" cy="1582178"/>
      </dsp:txXfrm>
    </dsp:sp>
    <dsp:sp modelId="{915F61FD-CEB1-449B-88B7-8E92F50BAA8B}">
      <dsp:nvSpPr>
        <dsp:cNvPr id="0" name=""/>
        <dsp:cNvSpPr/>
      </dsp:nvSpPr>
      <dsp:spPr>
        <a:xfrm>
          <a:off x="1722501" y="2315337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Micro-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Simul.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1808093" y="2400929"/>
        <a:ext cx="1582178" cy="1582178"/>
      </dsp:txXfrm>
    </dsp:sp>
    <dsp:sp modelId="{75C38603-43FD-418F-B464-8CEF95DC1896}">
      <dsp:nvSpPr>
        <dsp:cNvPr id="0" name=""/>
        <dsp:cNvSpPr/>
      </dsp:nvSpPr>
      <dsp:spPr>
        <a:xfrm>
          <a:off x="3610737" y="2315337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Air Quality</a:t>
          </a:r>
          <a:endParaRPr lang="en-US" sz="2800" kern="1200" dirty="0">
            <a:latin typeface="Arial" pitchFamily="34" charset="0"/>
            <a:cs typeface="Arial" pitchFamily="34" charset="0"/>
          </a:endParaRPr>
        </a:p>
      </dsp:txBody>
      <dsp:txXfrm>
        <a:off x="3696329" y="2400929"/>
        <a:ext cx="1582178" cy="1582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40644-B971-4430-93D3-F3C8258686F7}">
      <dsp:nvSpPr>
        <dsp:cNvPr id="0" name=""/>
        <dsp:cNvSpPr/>
      </dsp:nvSpPr>
      <dsp:spPr>
        <a:xfrm>
          <a:off x="594359" y="0"/>
          <a:ext cx="6736080" cy="4318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BFEAB-7E03-49D8-8EAE-4D46D462D97E}">
      <dsp:nvSpPr>
        <dsp:cNvPr id="0" name=""/>
        <dsp:cNvSpPr/>
      </dsp:nvSpPr>
      <dsp:spPr>
        <a:xfrm>
          <a:off x="1031" y="1295400"/>
          <a:ext cx="2290527" cy="1727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Data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Collection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85346" y="1379715"/>
        <a:ext cx="2121897" cy="1558570"/>
      </dsp:txXfrm>
    </dsp:sp>
    <dsp:sp modelId="{7CC21CBD-102B-41CD-989A-ABA09B55DC9D}">
      <dsp:nvSpPr>
        <dsp:cNvPr id="0" name=""/>
        <dsp:cNvSpPr/>
      </dsp:nvSpPr>
      <dsp:spPr>
        <a:xfrm>
          <a:off x="2511003" y="1295400"/>
          <a:ext cx="2539226" cy="1727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Validation Process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 (Four-Steps; Regional) </a:t>
          </a:r>
        </a:p>
      </dsp:txBody>
      <dsp:txXfrm>
        <a:off x="2595318" y="1379715"/>
        <a:ext cx="2370596" cy="1558570"/>
      </dsp:txXfrm>
    </dsp:sp>
    <dsp:sp modelId="{81259A06-870C-4074-A258-5AA445E34F16}">
      <dsp:nvSpPr>
        <dsp:cNvPr id="0" name=""/>
        <dsp:cNvSpPr/>
      </dsp:nvSpPr>
      <dsp:spPr>
        <a:xfrm>
          <a:off x="5244369" y="1295400"/>
          <a:ext cx="2528030" cy="1727200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Forecast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Traffic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(20-25 years)</a:t>
          </a:r>
          <a:endParaRPr lang="en-US" sz="2400" b="1" u="none" kern="1200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328684" y="1379715"/>
        <a:ext cx="2359400" cy="15585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40644-B971-4430-93D3-F3C8258686F7}">
      <dsp:nvSpPr>
        <dsp:cNvPr id="0" name=""/>
        <dsp:cNvSpPr/>
      </dsp:nvSpPr>
      <dsp:spPr>
        <a:xfrm>
          <a:off x="594359" y="0"/>
          <a:ext cx="6736080" cy="4318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BFEAB-7E03-49D8-8EAE-4D46D462D97E}">
      <dsp:nvSpPr>
        <dsp:cNvPr id="0" name=""/>
        <dsp:cNvSpPr/>
      </dsp:nvSpPr>
      <dsp:spPr>
        <a:xfrm>
          <a:off x="729" y="1295400"/>
          <a:ext cx="2288757" cy="1727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Data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Collection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85044" y="1379715"/>
        <a:ext cx="2120127" cy="1558570"/>
      </dsp:txXfrm>
    </dsp:sp>
    <dsp:sp modelId="{7CC21CBD-102B-41CD-989A-ABA09B55DC9D}">
      <dsp:nvSpPr>
        <dsp:cNvPr id="0" name=""/>
        <dsp:cNvSpPr/>
      </dsp:nvSpPr>
      <dsp:spPr>
        <a:xfrm>
          <a:off x="2477201" y="1295400"/>
          <a:ext cx="2537264" cy="1727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Validation (Assignment; Corridor level)</a:t>
          </a:r>
        </a:p>
      </dsp:txBody>
      <dsp:txXfrm>
        <a:off x="2561516" y="1379715"/>
        <a:ext cx="2368634" cy="1558570"/>
      </dsp:txXfrm>
    </dsp:sp>
    <dsp:sp modelId="{81259A06-870C-4074-A258-5AA445E34F16}">
      <dsp:nvSpPr>
        <dsp:cNvPr id="0" name=""/>
        <dsp:cNvSpPr/>
      </dsp:nvSpPr>
      <dsp:spPr>
        <a:xfrm>
          <a:off x="5514754" y="1295400"/>
          <a:ext cx="2409316" cy="1727200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Forecast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Traffic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rPr>
            <a:t>(&gt;35 years)</a:t>
          </a:r>
          <a:endParaRPr lang="en-US" sz="2400" b="1" u="none" kern="1200" dirty="0">
            <a:solidFill>
              <a:schemeClr val="tx1">
                <a:lumMod val="95000"/>
                <a:lumOff val="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599069" y="1379715"/>
        <a:ext cx="2240686" cy="1558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E2E93-ACE0-49A3-BF4D-F38EDB82252A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90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9790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F25A1-CEE7-4860-B346-F90315047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779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7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8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0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51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4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6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33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14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9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37DBF-61EC-406F-9F2E-44A990EDBA88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C1E5-198A-4775-8005-6EBE173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5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3371851"/>
          </a:xfrm>
        </p:spPr>
        <p:txBody>
          <a:bodyPr>
            <a:normAutofit/>
          </a:bodyPr>
          <a:lstStyle/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>Forecasting Traffic and Toll Revenue for Public-Private Partnerships (P3)</a:t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 vs. </a:t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Metropolitan Planning Organizations (MPO):</a:t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 A comparison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733800"/>
            <a:ext cx="7543800" cy="2362200"/>
          </a:xfrm>
        </p:spPr>
        <p:txBody>
          <a:bodyPr>
            <a:noAutofit/>
          </a:bodyPr>
          <a:lstStyle/>
          <a:p>
            <a:pPr algn="r"/>
            <a:r>
              <a:rPr lang="en-US" sz="20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TRB National Transportation</a:t>
            </a:r>
          </a:p>
          <a:p>
            <a:pPr algn="r"/>
            <a:r>
              <a:rPr lang="en-US" sz="2000" dirty="0" smtClean="0">
                <a:latin typeface="Arial" pitchFamily="34" charset="0"/>
                <a:cs typeface="Arial" pitchFamily="34" charset="0"/>
              </a:rPr>
              <a:t> Planning Application Conference</a:t>
            </a:r>
          </a:p>
          <a:p>
            <a:pPr algn="r"/>
            <a:r>
              <a:rPr lang="en-US" sz="2000" dirty="0" smtClean="0">
                <a:latin typeface="Arial" pitchFamily="34" charset="0"/>
                <a:cs typeface="Arial" pitchFamily="34" charset="0"/>
              </a:rPr>
              <a:t>Gustavo A Baez, P.Eng.</a:t>
            </a:r>
          </a:p>
          <a:p>
            <a:pPr algn="r"/>
            <a:r>
              <a:rPr lang="en-US" sz="2000" dirty="0" smtClean="0">
                <a:latin typeface="Arial" pitchFamily="34" charset="0"/>
                <a:cs typeface="Arial" pitchFamily="34" charset="0"/>
              </a:rPr>
              <a:t>Baez Consulting, LLC</a:t>
            </a:r>
          </a:p>
          <a:p>
            <a:pPr algn="r"/>
            <a:r>
              <a:rPr lang="en-US" sz="2000" dirty="0" smtClean="0">
                <a:latin typeface="Arial" pitchFamily="34" charset="0"/>
                <a:cs typeface="Arial" pitchFamily="34" charset="0"/>
              </a:rPr>
              <a:t>May 5-9, 2013</a:t>
            </a:r>
          </a:p>
          <a:p>
            <a:pPr algn="r"/>
            <a:r>
              <a:rPr lang="en-US" sz="2000" dirty="0" smtClean="0">
                <a:latin typeface="Arial" pitchFamily="34" charset="0"/>
                <a:cs typeface="Arial" pitchFamily="34" charset="0"/>
              </a:rPr>
              <a:t>Columbus, Ohio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" y="6324600"/>
            <a:ext cx="8877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26522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STAKEHOLDERS OF THE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14703" y="1116723"/>
            <a:ext cx="2481618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Infrastructure</a:t>
            </a:r>
          </a:p>
          <a:p>
            <a:pPr algn="ctr"/>
            <a:r>
              <a:rPr lang="en-US" sz="3200" dirty="0" smtClean="0"/>
              <a:t>Developers</a:t>
            </a:r>
            <a:endParaRPr lang="en-US" sz="3200" dirty="0"/>
          </a:p>
        </p:txBody>
      </p:sp>
      <p:sp>
        <p:nvSpPr>
          <p:cNvPr id="20" name="Rectangle 19"/>
          <p:cNvSpPr/>
          <p:nvPr/>
        </p:nvSpPr>
        <p:spPr>
          <a:xfrm>
            <a:off x="3614382" y="1143000"/>
            <a:ext cx="2100618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Private Lenders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6281382" y="1219200"/>
            <a:ext cx="2100618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Pension</a:t>
            </a:r>
          </a:p>
          <a:p>
            <a:pPr algn="ctr"/>
            <a:r>
              <a:rPr lang="en-US" sz="3200" dirty="0" smtClean="0"/>
              <a:t>Funds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>
          <a:xfrm>
            <a:off x="718782" y="2657333"/>
            <a:ext cx="2100618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Rating</a:t>
            </a:r>
          </a:p>
          <a:p>
            <a:pPr algn="ctr"/>
            <a:r>
              <a:rPr lang="en-US" sz="3200" dirty="0" smtClean="0"/>
              <a:t>Agencies</a:t>
            </a:r>
            <a:endParaRPr lang="en-US" sz="3200" dirty="0"/>
          </a:p>
        </p:txBody>
      </p:sp>
      <p:sp>
        <p:nvSpPr>
          <p:cNvPr id="23" name="Rectangle 22"/>
          <p:cNvSpPr/>
          <p:nvPr/>
        </p:nvSpPr>
        <p:spPr>
          <a:xfrm>
            <a:off x="3614382" y="2733533"/>
            <a:ext cx="2100618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TIFIA</a:t>
            </a:r>
          </a:p>
          <a:p>
            <a:pPr algn="ctr"/>
            <a:r>
              <a:rPr lang="en-US" sz="3200" dirty="0" smtClean="0"/>
              <a:t>Office</a:t>
            </a:r>
            <a:endParaRPr lang="en-US" sz="3200" dirty="0"/>
          </a:p>
        </p:txBody>
      </p:sp>
      <p:sp>
        <p:nvSpPr>
          <p:cNvPr id="24" name="Rectangle 23"/>
          <p:cNvSpPr/>
          <p:nvPr/>
        </p:nvSpPr>
        <p:spPr>
          <a:xfrm>
            <a:off x="6281382" y="2733533"/>
            <a:ext cx="2100618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Bankers</a:t>
            </a:r>
            <a:endParaRPr lang="en-US" sz="3200" dirty="0"/>
          </a:p>
        </p:txBody>
      </p:sp>
      <p:sp>
        <p:nvSpPr>
          <p:cNvPr id="25" name="Rectangle 24"/>
          <p:cNvSpPr/>
          <p:nvPr/>
        </p:nvSpPr>
        <p:spPr>
          <a:xfrm>
            <a:off x="718782" y="4419600"/>
            <a:ext cx="2100618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Technology</a:t>
            </a:r>
          </a:p>
          <a:p>
            <a:pPr algn="ctr"/>
            <a:r>
              <a:rPr lang="en-US" sz="3200" dirty="0" smtClean="0"/>
              <a:t>Companies</a:t>
            </a:r>
            <a:endParaRPr lang="en-US" sz="3200" dirty="0"/>
          </a:p>
        </p:txBody>
      </p:sp>
      <p:sp>
        <p:nvSpPr>
          <p:cNvPr id="26" name="Rectangle 25"/>
          <p:cNvSpPr/>
          <p:nvPr/>
        </p:nvSpPr>
        <p:spPr>
          <a:xfrm>
            <a:off x="3485866" y="4371264"/>
            <a:ext cx="5200934" cy="10002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Lawyers, lawyers and lawyers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4800" y="990600"/>
            <a:ext cx="8653818" cy="5029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1600200"/>
            <a:ext cx="8229600" cy="22098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FORECASTING PROCESS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" y="6324600"/>
            <a:ext cx="8877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28011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MPO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Modeling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96984311"/>
              </p:ext>
            </p:extLst>
          </p:nvPr>
        </p:nvGraphicFramePr>
        <p:xfrm>
          <a:off x="1066800" y="1295400"/>
          <a:ext cx="7086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28342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MPO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Travel Demand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sz="2800" dirty="0">
                <a:latin typeface="Arial" pitchFamily="34" charset="0"/>
                <a:cs typeface="Arial" pitchFamily="34" charset="0"/>
              </a:rPr>
              <a:t>Trip Generation</a:t>
            </a:r>
          </a:p>
          <a:p>
            <a:pPr marL="285750" indent="-285750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800" dirty="0">
                <a:latin typeface="Arial" pitchFamily="34" charset="0"/>
                <a:cs typeface="Arial" pitchFamily="34" charset="0"/>
              </a:rPr>
              <a:t>Trip Distribution</a:t>
            </a:r>
          </a:p>
          <a:p>
            <a:pPr marL="285750" indent="-285750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800" dirty="0">
                <a:latin typeface="Arial" pitchFamily="34" charset="0"/>
                <a:cs typeface="Arial" pitchFamily="34" charset="0"/>
              </a:rPr>
              <a:t>Mode Choice</a:t>
            </a:r>
          </a:p>
          <a:p>
            <a:pPr marL="285750" indent="-285750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800" dirty="0" smtClean="0">
                <a:latin typeface="Arial" pitchFamily="34" charset="0"/>
                <a:cs typeface="Arial" pitchFamily="34" charset="0"/>
              </a:rPr>
              <a:t>Multi-modal Assignment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6811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51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MPO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Validation and Forecast</a:t>
            </a:r>
            <a:endParaRPr lang="en-US" sz="31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245445657"/>
              </p:ext>
            </p:extLst>
          </p:nvPr>
        </p:nvGraphicFramePr>
        <p:xfrm>
          <a:off x="838200" y="1828800"/>
          <a:ext cx="7924800" cy="431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7685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MPO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Forecast</a:t>
            </a:r>
            <a:endParaRPr lang="en-US" sz="31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of modal alternatives</a:t>
            </a:r>
          </a:p>
          <a:p>
            <a:r>
              <a:rPr lang="en-US" dirty="0" smtClean="0"/>
              <a:t>Once the MTP or MIS has been approved and the project has been constructed:</a:t>
            </a:r>
          </a:p>
          <a:p>
            <a:pPr lvl="1"/>
            <a:r>
              <a:rPr lang="en-US" dirty="0" smtClean="0"/>
              <a:t>Do we systematically compare forecasted traffic  versus actual traffic?</a:t>
            </a:r>
          </a:p>
          <a:p>
            <a:pPr lvl="1"/>
            <a:r>
              <a:rPr lang="en-US" dirty="0" smtClean="0"/>
              <a:t>What are the consequences of missing the forecast?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177383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P3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Travel Demand</a:t>
            </a:r>
            <a:endParaRPr lang="en-US" sz="31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Very limited amount of time to complete the study</a:t>
            </a:r>
          </a:p>
          <a:p>
            <a:r>
              <a:rPr lang="en-US" dirty="0" smtClean="0"/>
              <a:t>Begin with the MPO Travel Demand Model (usually vehicle trip-tables)</a:t>
            </a:r>
          </a:p>
          <a:p>
            <a:r>
              <a:rPr lang="en-US" dirty="0" smtClean="0"/>
              <a:t>Data collection: traffic counts, speed/delay, OD, demographics, SP Surveys</a:t>
            </a:r>
            <a:endParaRPr lang="en-US" dirty="0"/>
          </a:p>
          <a:p>
            <a:r>
              <a:rPr lang="en-US" dirty="0" smtClean="0"/>
              <a:t>Disaggregation of trip tables, post-processing</a:t>
            </a:r>
          </a:p>
          <a:p>
            <a:r>
              <a:rPr lang="en-US" dirty="0" smtClean="0"/>
              <a:t>Concentrating </a:t>
            </a:r>
            <a:r>
              <a:rPr lang="en-US" b="1" dirty="0" smtClean="0"/>
              <a:t>on assignment process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23400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51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Validation and Forecast</a:t>
            </a:r>
            <a:endParaRPr lang="en-US" sz="31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011531101"/>
              </p:ext>
            </p:extLst>
          </p:nvPr>
        </p:nvGraphicFramePr>
        <p:xfrm>
          <a:off x="838200" y="1828800"/>
          <a:ext cx="7924800" cy="431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40787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51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Forecast</a:t>
            </a:r>
            <a:endParaRPr lang="en-US" sz="31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362200" y="1533098"/>
            <a:ext cx="4038600" cy="4181901"/>
          </a:xfrm>
          <a:prstGeom prst="ellipse">
            <a:avLst/>
          </a:prstGeom>
          <a:scene3d>
            <a:camera prst="orthographicFront"/>
            <a:lightRig rig="threePt" dir="t"/>
          </a:scene3d>
          <a:sp3d prstMaterial="meta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consequence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of  under forecasting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or over forecasting?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8987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Forecast</a:t>
            </a:r>
            <a:endParaRPr lang="en-US" sz="31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Client(s) will check your forecast versus actual traffic and revenue the day after the facility opens!!!!!!!    </a:t>
            </a:r>
            <a:r>
              <a:rPr lang="en-US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 Ready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!!!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Under-forecast consequence: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Leave money on the table, lose the proposal, limit the scope of the project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Over-forecast consequence: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Get a bigger project, bankrupt, liabilities, etc.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174266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OUTLINE OF THE PRESENTATION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Goals of: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MPO process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P3 process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Stakeholders and Players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Forecasting Process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" y="6324600"/>
            <a:ext cx="8877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6584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Quantification of Risk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Sensitivity tests:</a:t>
            </a:r>
          </a:p>
          <a:p>
            <a:pPr lvl="1"/>
            <a:r>
              <a:rPr lang="en-US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Demographics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facility utilization (diversion), competing facilities, VOT,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reliability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ramp-up; level of congestion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Recessionary scenarios</a:t>
            </a:r>
          </a:p>
          <a:p>
            <a:pPr marL="457200" lvl="1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Phasing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7588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Sensitivity Tests (Examples)</a:t>
            </a:r>
            <a:endParaRPr lang="en-US" sz="31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Demographic modifications (no-growth, growth reduction, postponing growth)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Impact of gasoline price increases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Operational costs, land use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Confidence in toll sensitivity curves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Pricing flexibility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Impact of modifying Mobility Plan (competing routes)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Impact of the on-going recession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Revenue leakage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Toll rate increase implementation policy (base year, frequency, percentage)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51872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Major differences: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MPO: Regional perspective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MPO: Comparison among alternatives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P3: Corridor perspective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P3: Many more players in the game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P3: More sensitivity tests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P3: Potential legal liabilities for the forecast outcome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6914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Questions?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Gustavo Baez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gbaez@baezconsulting.com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214-864-9619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144792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1447800"/>
            <a:ext cx="8229600" cy="31242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GOALS </a:t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latin typeface="Arial" pitchFamily="34" charset="0"/>
                <a:cs typeface="Arial" pitchFamily="34" charset="0"/>
              </a:rPr>
              <a:t>OF THE MPO</a:t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latin typeface="Arial" pitchFamily="34" charset="0"/>
                <a:cs typeface="Arial" pitchFamily="34" charset="0"/>
              </a:rPr>
              <a:t> AND </a:t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latin typeface="Arial" pitchFamily="34" charset="0"/>
                <a:cs typeface="Arial" pitchFamily="34" charset="0"/>
              </a:rPr>
              <a:t>P3 PROCESS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" y="6324600"/>
            <a:ext cx="8877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6072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GOALS OF THE MPO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transportation needs at the regional level: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Highways: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Freeways, tollways, and major arterials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Transit: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Bus, light rail, high speed, etc.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Freight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Bicycle and Pedestrian</a:t>
            </a:r>
          </a:p>
          <a:p>
            <a:pPr lvl="2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0086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GOALS OF THE 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Deliver a infrastructure need identified in the MTP or other Plan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Highway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transit or other</a:t>
            </a:r>
          </a:p>
          <a:p>
            <a:pPr marL="457200" lvl="1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Forecasting for: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Public agency (MPO, DOT, Toll Agency)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Private entity (Concessionaire/Proposer; Investor; Rating Agency; etc)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37796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GOALS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OF THE P3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Working for a </a:t>
            </a:r>
            <a:r>
              <a:rPr lang="en-US" sz="3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Public Agency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1856" y="1265237"/>
            <a:ext cx="8724900" cy="5059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scope of the project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 Public Agency Equity: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Revenue Positive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Potential Cash Payment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Revenue Neutral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Maybe a small subsidy to attract investors 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Revenue Negative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Re-size your project or bring additional public equity</a:t>
            </a:r>
          </a:p>
          <a:p>
            <a:pPr lvl="2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10453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GOALS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OF THE P3 PROCESS</a:t>
            </a:r>
            <a:r>
              <a:rPr lang="en-US" sz="31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u="sng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Working for 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3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Private Entity</a:t>
            </a:r>
            <a:r>
              <a:rPr lang="en-US" sz="3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31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1856" y="1265237"/>
            <a:ext cx="8724900" cy="5059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Proposing Team: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Optimize traffic and toll revenue to “win”. No reward for “second place”.</a:t>
            </a:r>
          </a:p>
          <a:p>
            <a:pPr marL="457200" lvl="1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Investor/Rating Agency/Financial Advisor: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Due diligence: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How much risk do I have?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Would I recover my investment?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657600" lvl="8" indent="0">
              <a:buNone/>
            </a:pPr>
            <a:endParaRPr lang="en-US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192487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1371600"/>
            <a:ext cx="8229600" cy="33528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STAKEHOLDERS</a:t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latin typeface="Arial" pitchFamily="34" charset="0"/>
                <a:cs typeface="Arial" pitchFamily="34" charset="0"/>
              </a:rPr>
              <a:t> OF THE MPO</a:t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latin typeface="Arial" pitchFamily="34" charset="0"/>
                <a:cs typeface="Arial" pitchFamily="34" charset="0"/>
              </a:rPr>
              <a:t>  AND </a:t>
            </a:r>
            <a:br>
              <a:rPr lang="en-US" sz="4800" dirty="0" smtClean="0"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latin typeface="Arial" pitchFamily="34" charset="0"/>
                <a:cs typeface="Arial" pitchFamily="34" charset="0"/>
              </a:rPr>
              <a:t>P3 PROCESS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" y="6324600"/>
            <a:ext cx="8877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</p:spTree>
    <p:extLst>
      <p:ext uri="{BB962C8B-B14F-4D97-AF65-F5344CB8AC3E}">
        <p14:creationId xmlns:p14="http://schemas.microsoft.com/office/powerpoint/2010/main" val="2689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STAKEHOLDERS OF THE MPO PROCESS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u="sng" dirty="0" smtClean="0">
                <a:latin typeface="Arial" pitchFamily="34" charset="0"/>
                <a:cs typeface="Arial" pitchFamily="34" charset="0"/>
              </a:rPr>
            </a:b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26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6324600"/>
            <a:ext cx="8953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68887" y="1294263"/>
            <a:ext cx="14478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MPO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4267200" y="1295400"/>
            <a:ext cx="14478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DOT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2268887" y="2674961"/>
            <a:ext cx="14478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FHWA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6688540" y="4152900"/>
            <a:ext cx="2057400" cy="990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Transit</a:t>
            </a:r>
          </a:p>
          <a:p>
            <a:pPr algn="ctr"/>
            <a:r>
              <a:rPr lang="en-US" sz="3200" dirty="0" smtClean="0"/>
              <a:t>Agencies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598967" y="4152900"/>
            <a:ext cx="2057400" cy="990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Public Officials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3505200" y="4152900"/>
            <a:ext cx="2057400" cy="990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General Public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4267200" y="2674961"/>
            <a:ext cx="14478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FTA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6324600" y="1854958"/>
            <a:ext cx="2590800" cy="11629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Environ. Organizations</a:t>
            </a:r>
            <a:endParaRPr lang="en-US" sz="3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458400"/>
            <a:ext cx="838200" cy="31679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524000" y="6476566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FORECASTING TRAFFIC AND TOLL REVENUE FOR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P3 vs. MPOs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990600"/>
            <a:ext cx="8610600" cy="5029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0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834</Words>
  <Application>Microsoft Office PowerPoint</Application>
  <PresentationFormat>On-screen Show (4:3)</PresentationFormat>
  <Paragraphs>178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Forecasting Traffic and Toll Revenue for Public-Private Partnerships (P3)  vs.  Metropolitan Planning Organizations (MPO):  A comparison</vt:lpstr>
      <vt:lpstr>OUTLINE OF THE PRESENTATION</vt:lpstr>
      <vt:lpstr>GOALS  OF THE MPO  AND  P3 PROCESS</vt:lpstr>
      <vt:lpstr>GOALS OF THE MPO PROCESS </vt:lpstr>
      <vt:lpstr>GOALS OF THE P3 PROCESS </vt:lpstr>
      <vt:lpstr> GOALS OF THE P3 PROCESS Working for a Public Agency </vt:lpstr>
      <vt:lpstr> GOALS OF THE P3 PROCESS Working for a Private Entity </vt:lpstr>
      <vt:lpstr>STAKEHOLDERS  OF THE MPO   AND  P3 PROCESS</vt:lpstr>
      <vt:lpstr>STAKEHOLDERS OF THE MPO PROCESS </vt:lpstr>
      <vt:lpstr>STAKEHOLDERS OF THE P3 PROCESS </vt:lpstr>
      <vt:lpstr>FORECASTING PROCESS</vt:lpstr>
      <vt:lpstr>MPO PROCESS Modeling </vt:lpstr>
      <vt:lpstr>MPO PROCESS Travel Demand </vt:lpstr>
      <vt:lpstr>MPO PROCESS Validation and Forecast</vt:lpstr>
      <vt:lpstr>MPO PROCESS Forecast</vt:lpstr>
      <vt:lpstr>P3 PROCESS Travel Demand</vt:lpstr>
      <vt:lpstr>P3 PROCESS Validation and Forecast</vt:lpstr>
      <vt:lpstr>P3 PROCESS Forecast</vt:lpstr>
      <vt:lpstr>P3 PROCESS Forecast</vt:lpstr>
      <vt:lpstr>P3 PROCESS Quantification of Risk</vt:lpstr>
      <vt:lpstr>P3 PROCESS Sensitivity Tests (Examples)</vt:lpstr>
      <vt:lpstr>CONCLUSION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Forecasting Traffic and Toll Revenue for Public-Private Partnerships (P3) versus Metropolitan Planning Organizations (MPO)</dc:title>
  <dc:creator>Gustavo Baez</dc:creator>
  <cp:lastModifiedBy>Gustavo Baez</cp:lastModifiedBy>
  <cp:revision>77</cp:revision>
  <cp:lastPrinted>2013-04-01T20:41:48Z</cp:lastPrinted>
  <dcterms:created xsi:type="dcterms:W3CDTF">2013-03-22T15:37:13Z</dcterms:created>
  <dcterms:modified xsi:type="dcterms:W3CDTF">2013-05-06T11:19:38Z</dcterms:modified>
</cp:coreProperties>
</file>