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1" r:id="rId6"/>
    <p:sldId id="263" r:id="rId7"/>
    <p:sldId id="265" r:id="rId8"/>
    <p:sldId id="268" r:id="rId9"/>
    <p:sldId id="267" r:id="rId1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ED96F-4CCD-4058-B7AA-FD1A7706B45E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E7C2B-4463-4C8D-80D7-94648426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56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A198-5439-4441-B081-605FD8AF6FC5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2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C50-235A-4DE3-AB60-E100BC032D8C}" type="datetime1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3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367-81FB-4F63-9229-A85283E38F4A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78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B3BB-8A29-41CE-AF14-8065D6531CDE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8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FA4-E24A-4217-9575-3FD90D822AD9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9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1E1-0770-4C86-882F-A48D2D68C9A7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58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2E66-973D-47A7-A6E2-E7DBBD5CE4CA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21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AEB0-84A4-4317-9072-D94B5629A793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64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0DA9-D3E0-45B9-99FA-4427609D3233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BF6B4-F664-4762-9E04-061453C5593A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5A63-994A-4E80-9A18-29CAAF93F538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5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4A2A-0C63-43EE-89B4-17E2050D0C74}" type="datetime1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6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F072D-2093-4560-9CC7-C3D9A3717D0B}" type="datetime1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3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E459-570A-4884-8D48-D185D3C218C5}" type="datetime1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6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B5FD-4204-4D37-AEC8-46D2D3D77BD8}" type="datetime1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6077-42CE-4EB5-9487-9862A00B2105}" type="datetime1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929-3BA4-4601-BA69-2AE4BEF5E4AB}" type="datetime1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3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080D32-5C1D-43B7-B19F-F4CE388CE8E9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6D960A-FB7E-4652-AF28-01138D12C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dparker@nctcog.org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F09C-4034-4CC9-92C9-11933E7D7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4560" y="330749"/>
            <a:ext cx="9439899" cy="3785652"/>
          </a:xfrm>
        </p:spPr>
        <p:txBody>
          <a:bodyPr wrap="square">
            <a:spAutoFit/>
          </a:bodyPr>
          <a:lstStyle/>
          <a:p>
            <a:r>
              <a:rPr lang="en-US" b="1" dirty="0"/>
              <a:t>Innovative Ridership Estimation Modeling for an Automated People Mover in a Mixed-Use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45E9F-6D93-4728-963A-B88DFABDC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4640" y="4370660"/>
            <a:ext cx="8836742" cy="1117229"/>
          </a:xfrm>
        </p:spPr>
        <p:txBody>
          <a:bodyPr wrap="square">
            <a:spAutoFit/>
          </a:bodyPr>
          <a:lstStyle/>
          <a:p>
            <a:r>
              <a:rPr lang="en-US" sz="2800" dirty="0"/>
              <a:t>Transportation Research Board Applications Conference</a:t>
            </a:r>
          </a:p>
          <a:p>
            <a:r>
              <a:rPr lang="en-US" sz="2800" dirty="0"/>
              <a:t>June 5, 2019</a:t>
            </a:r>
          </a:p>
        </p:txBody>
      </p:sp>
    </p:spTree>
    <p:extLst>
      <p:ext uri="{BB962C8B-B14F-4D97-AF65-F5344CB8AC3E}">
        <p14:creationId xmlns:p14="http://schemas.microsoft.com/office/powerpoint/2010/main" val="318818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1BF35F-F338-4215-9888-F879803DE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3006" y="865513"/>
            <a:ext cx="4060850" cy="3571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49F8F-F2FC-48A8-B7AC-E63DE3C5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82880"/>
            <a:ext cx="10018713" cy="646331"/>
          </a:xfrm>
        </p:spPr>
        <p:txBody>
          <a:bodyPr>
            <a:spAutoFit/>
          </a:bodyPr>
          <a:lstStyle/>
          <a:p>
            <a:r>
              <a:rPr lang="en-US" sz="3600" b="1" dirty="0"/>
              <a:t>Dallas Midtown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D522538-FAAC-4C82-8448-289842AEA03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3087635"/>
            <a:ext cx="4894262" cy="2282929"/>
          </a:xfrm>
          <a:prstGeom prst="rect">
            <a:avLst/>
          </a:prstGeom>
          <a:ln w="76200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E105D-0CF0-4A3F-A284-7E933E835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782" y="1278972"/>
            <a:ext cx="6573416" cy="51011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897A6F-1DE7-4EAE-B2FD-28AD0AEDB3D0}"/>
              </a:ext>
            </a:extLst>
          </p:cNvPr>
          <p:cNvSpPr txBox="1"/>
          <p:nvPr/>
        </p:nvSpPr>
        <p:spPr>
          <a:xfrm>
            <a:off x="5830611" y="1522195"/>
            <a:ext cx="1159935" cy="95410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Study Area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385ECE48-8396-47BB-A541-18BF3EFCB4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06048" y="1999249"/>
            <a:ext cx="1824563" cy="823104"/>
          </a:xfrm>
          <a:prstGeom prst="curvedConnector3">
            <a:avLst>
              <a:gd name="adj1" fmla="val 50000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3D4DF-5C60-4485-8119-C9C9B3E2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7" y="6475622"/>
            <a:ext cx="551167" cy="365125"/>
          </a:xfrm>
        </p:spPr>
        <p:txBody>
          <a:bodyPr/>
          <a:lstStyle/>
          <a:p>
            <a:fld id="{746D960A-FB7E-4652-AF28-01138D12C4FA}" type="slidenum">
              <a:rPr lang="en-US" sz="1400" smtClean="0"/>
              <a:t>2</a:t>
            </a:fld>
            <a:endParaRPr lang="en-US" sz="140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6D522538-FAAC-4C82-8448-289842AEA037}"/>
              </a:ext>
            </a:extLst>
          </p:cNvPr>
          <p:cNvPicPr>
            <a:picLocks noGr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06" y="4605556"/>
            <a:ext cx="3770164" cy="177453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09690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C9ADB-231A-4825-8690-0065C02A0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261" y="1479805"/>
            <a:ext cx="3331169" cy="2650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99816-FBD3-4910-BB3C-2C3A30F6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168" y="182880"/>
            <a:ext cx="100584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Issue 1: Regional Connectivity vs. Small-Area Resolution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8D3971-4778-4E64-9225-560E82E7F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61" y="4375932"/>
            <a:ext cx="3331169" cy="21169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76BB4-6027-43F7-A057-1BB114DF1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159" y="1571543"/>
            <a:ext cx="5366856" cy="492133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C89AD-282E-495E-BBA5-6E4DE6CEF604}"/>
              </a:ext>
            </a:extLst>
          </p:cNvPr>
          <p:cNvCxnSpPr>
            <a:cxnSpLocks/>
          </p:cNvCxnSpPr>
          <p:nvPr/>
        </p:nvCxnSpPr>
        <p:spPr>
          <a:xfrm flipH="1">
            <a:off x="4352544" y="1508443"/>
            <a:ext cx="3242716" cy="1518953"/>
          </a:xfrm>
          <a:prstGeom prst="line">
            <a:avLst/>
          </a:prstGeom>
          <a:ln w="28575">
            <a:solidFill>
              <a:srgbClr val="70B1E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7FD0BD-6C95-48E4-828E-02280DE4DEAB}"/>
              </a:ext>
            </a:extLst>
          </p:cNvPr>
          <p:cNvCxnSpPr>
            <a:cxnSpLocks/>
          </p:cNvCxnSpPr>
          <p:nvPr/>
        </p:nvCxnSpPr>
        <p:spPr>
          <a:xfrm flipH="1" flipV="1">
            <a:off x="4439798" y="3039226"/>
            <a:ext cx="3155464" cy="1079609"/>
          </a:xfrm>
          <a:prstGeom prst="line">
            <a:avLst/>
          </a:prstGeom>
          <a:ln w="28575">
            <a:solidFill>
              <a:srgbClr val="70B1E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CC4CF47-75D4-4D33-ACF7-3CE47DB0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7" y="6475622"/>
            <a:ext cx="551167" cy="365125"/>
          </a:xfrm>
        </p:spPr>
        <p:txBody>
          <a:bodyPr/>
          <a:lstStyle/>
          <a:p>
            <a:fld id="{746D960A-FB7E-4652-AF28-01138D12C4FA}" type="slidenum">
              <a:rPr lang="en-US" sz="1400" smtClean="0"/>
              <a:t>3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752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D5DA-4C20-4A2A-A8EE-5ABED1D0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82880"/>
            <a:ext cx="10018713" cy="646331"/>
          </a:xfrm>
        </p:spPr>
        <p:txBody>
          <a:bodyPr>
            <a:spAutoFit/>
          </a:bodyPr>
          <a:lstStyle/>
          <a:p>
            <a:r>
              <a:rPr lang="en-US" sz="3600" b="1" dirty="0"/>
              <a:t>Issue 2:  Reuse and Adaptability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B90AB3-A3AB-40E0-970E-3140A4ACD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755" y="1154845"/>
            <a:ext cx="7865010" cy="5157908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8FC8F19-1F08-4778-9215-DA8BDE5D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7" y="6475622"/>
            <a:ext cx="551167" cy="365125"/>
          </a:xfrm>
        </p:spPr>
        <p:txBody>
          <a:bodyPr/>
          <a:lstStyle/>
          <a:p>
            <a:fld id="{746D960A-FB7E-4652-AF28-01138D12C4FA}" type="slidenum">
              <a:rPr lang="en-US" sz="1400" smtClean="0"/>
              <a:t>4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79840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C3DE-5783-4399-B1E1-893A391B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82880"/>
            <a:ext cx="10087897" cy="646331"/>
          </a:xfrm>
        </p:spPr>
        <p:txBody>
          <a:bodyPr wrap="square">
            <a:spAutoFit/>
          </a:bodyPr>
          <a:lstStyle/>
          <a:p>
            <a:r>
              <a:rPr lang="en-US" sz="3600" b="1" dirty="0"/>
              <a:t>Issue 3:  What is a “People Mover”?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E4FB81-629A-473E-90D2-6D6D8F80EF60}"/>
              </a:ext>
            </a:extLst>
          </p:cNvPr>
          <p:cNvGrpSpPr/>
          <p:nvPr/>
        </p:nvGrpSpPr>
        <p:grpSpPr>
          <a:xfrm>
            <a:off x="1541599" y="1573992"/>
            <a:ext cx="3546078" cy="2915544"/>
            <a:chOff x="1177809" y="1573992"/>
            <a:chExt cx="3546078" cy="29155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CD7497-8C69-41FA-8FE5-DC80F02C8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7809" y="1573992"/>
              <a:ext cx="3546078" cy="29155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9CC120-2501-4A88-8E2F-1EE3F4BA50A3}"/>
                </a:ext>
              </a:extLst>
            </p:cNvPr>
            <p:cNvSpPr txBox="1"/>
            <p:nvPr/>
          </p:nvSpPr>
          <p:spPr>
            <a:xfrm>
              <a:off x="1177809" y="4178675"/>
              <a:ext cx="2004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Source:  </a:t>
              </a:r>
              <a:r>
                <a:rPr lang="en-US" sz="1200" dirty="0" err="1">
                  <a:solidFill>
                    <a:schemeClr val="bg1"/>
                  </a:solidFill>
                </a:rPr>
                <a:t>Pava</a:t>
              </a:r>
              <a:r>
                <a:rPr lang="en-US" sz="1200" dirty="0">
                  <a:solidFill>
                    <a:schemeClr val="bg1"/>
                  </a:solidFill>
                </a:rPr>
                <a:t>, via Wikipedia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406183-68C7-402A-9987-74C07964CD7B}"/>
              </a:ext>
            </a:extLst>
          </p:cNvPr>
          <p:cNvGrpSpPr/>
          <p:nvPr/>
        </p:nvGrpSpPr>
        <p:grpSpPr>
          <a:xfrm>
            <a:off x="4108017" y="3714201"/>
            <a:ext cx="4116751" cy="2957593"/>
            <a:chOff x="3744227" y="3714201"/>
            <a:chExt cx="4116751" cy="29575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CE93CF-AE12-48BA-873B-612780EB5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44227" y="3714201"/>
              <a:ext cx="4116751" cy="295759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32A34E-946A-4685-B654-68147421C37C}"/>
                </a:ext>
              </a:extLst>
            </p:cNvPr>
            <p:cNvSpPr txBox="1"/>
            <p:nvPr/>
          </p:nvSpPr>
          <p:spPr>
            <a:xfrm>
              <a:off x="3797633" y="6354373"/>
              <a:ext cx="2004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Source:  NCTCOG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FA812A-7707-4845-AE70-C9524E8303B3}"/>
              </a:ext>
            </a:extLst>
          </p:cNvPr>
          <p:cNvGrpSpPr/>
          <p:nvPr/>
        </p:nvGrpSpPr>
        <p:grpSpPr>
          <a:xfrm>
            <a:off x="7177071" y="1312978"/>
            <a:ext cx="4540519" cy="3004196"/>
            <a:chOff x="6813281" y="1312978"/>
            <a:chExt cx="4540519" cy="3004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A7AE49-EFEF-492E-8FD9-90D4E71D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3281" y="1312978"/>
              <a:ext cx="4540519" cy="300419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74A2FC-FAEA-4078-8C13-ABC5E6D47079}"/>
                </a:ext>
              </a:extLst>
            </p:cNvPr>
            <p:cNvSpPr txBox="1"/>
            <p:nvPr/>
          </p:nvSpPr>
          <p:spPr>
            <a:xfrm>
              <a:off x="6813281" y="4040175"/>
              <a:ext cx="25135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Source:  </a:t>
              </a:r>
              <a:r>
                <a:rPr lang="en-US" sz="1200" dirty="0" err="1">
                  <a:solidFill>
                    <a:schemeClr val="bg1"/>
                  </a:solidFill>
                </a:rPr>
                <a:t>Smiley.toerist</a:t>
              </a:r>
              <a:r>
                <a:rPr lang="en-US" sz="1200" dirty="0">
                  <a:solidFill>
                    <a:schemeClr val="bg1"/>
                  </a:solidFill>
                </a:rPr>
                <a:t>, via Wikipedia</a:t>
              </a:r>
            </a:p>
          </p:txBody>
        </p:sp>
      </p:grp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D536C2F-87C2-41AC-BE22-59018B88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7" y="6475622"/>
            <a:ext cx="551167" cy="365125"/>
          </a:xfrm>
        </p:spPr>
        <p:txBody>
          <a:bodyPr/>
          <a:lstStyle/>
          <a:p>
            <a:fld id="{746D960A-FB7E-4652-AF28-01138D12C4FA}" type="slidenum">
              <a:rPr lang="en-US" sz="1400" smtClean="0"/>
              <a:t>5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7394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1A91C8D-1E01-4C9D-91D3-A46E46F990A4}"/>
              </a:ext>
            </a:extLst>
          </p:cNvPr>
          <p:cNvGrpSpPr/>
          <p:nvPr/>
        </p:nvGrpSpPr>
        <p:grpSpPr>
          <a:xfrm>
            <a:off x="8210027" y="3564716"/>
            <a:ext cx="1804097" cy="1635546"/>
            <a:chOff x="5521354" y="3691156"/>
            <a:chExt cx="1804097" cy="163554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FB0831-DBAE-40C2-9096-B23302E978CF}"/>
                </a:ext>
              </a:extLst>
            </p:cNvPr>
            <p:cNvSpPr/>
            <p:nvPr/>
          </p:nvSpPr>
          <p:spPr>
            <a:xfrm>
              <a:off x="6350466" y="3691156"/>
              <a:ext cx="125835" cy="15939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4A865C-798B-4910-AB57-ADC3F33B1C2A}"/>
                </a:ext>
              </a:extLst>
            </p:cNvPr>
            <p:cNvSpPr/>
            <p:nvPr/>
          </p:nvSpPr>
          <p:spPr>
            <a:xfrm>
              <a:off x="5521354" y="4565009"/>
              <a:ext cx="125835" cy="15939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1D674F7-3B1A-4309-BBDD-C4A39909E71E}"/>
                </a:ext>
              </a:extLst>
            </p:cNvPr>
            <p:cNvSpPr/>
            <p:nvPr/>
          </p:nvSpPr>
          <p:spPr>
            <a:xfrm>
              <a:off x="6143537" y="5167311"/>
              <a:ext cx="125835" cy="15939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BD5CD6-0635-4AB0-8ABF-ABEF8631032A}"/>
                </a:ext>
              </a:extLst>
            </p:cNvPr>
            <p:cNvSpPr/>
            <p:nvPr/>
          </p:nvSpPr>
          <p:spPr>
            <a:xfrm>
              <a:off x="7073781" y="5167311"/>
              <a:ext cx="125835" cy="15939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94C7E-C434-4097-9841-6EA612B3F374}"/>
                </a:ext>
              </a:extLst>
            </p:cNvPr>
            <p:cNvSpPr/>
            <p:nvPr/>
          </p:nvSpPr>
          <p:spPr>
            <a:xfrm>
              <a:off x="7199616" y="4485313"/>
              <a:ext cx="125835" cy="15939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4A86A9-3B30-4036-BB78-479CB5AA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82880"/>
            <a:ext cx="10084161" cy="646331"/>
          </a:xfrm>
        </p:spPr>
        <p:txBody>
          <a:bodyPr wrap="square">
            <a:spAutoFit/>
          </a:bodyPr>
          <a:lstStyle/>
          <a:p>
            <a:r>
              <a:rPr lang="en-US" sz="3600" b="1" dirty="0"/>
              <a:t>Two-Step Solution—Regional Movement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3D8F10-FBAA-4D22-B11E-55343F334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254" y="1310595"/>
            <a:ext cx="4250835" cy="48388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EC75B1-B5A7-4027-92FA-187BB58406D5}"/>
              </a:ext>
            </a:extLst>
          </p:cNvPr>
          <p:cNvGrpSpPr/>
          <p:nvPr/>
        </p:nvGrpSpPr>
        <p:grpSpPr>
          <a:xfrm>
            <a:off x="8503242" y="3155297"/>
            <a:ext cx="2026875" cy="1539489"/>
            <a:chOff x="8031293" y="3360121"/>
            <a:chExt cx="2026875" cy="153948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61FF790-D907-4603-82C9-EC1294414FA0}"/>
                </a:ext>
              </a:extLst>
            </p:cNvPr>
            <p:cNvCxnSpPr>
              <a:cxnSpLocks/>
            </p:cNvCxnSpPr>
            <p:nvPr/>
          </p:nvCxnSpPr>
          <p:spPr>
            <a:xfrm>
              <a:off x="8303472" y="3360121"/>
              <a:ext cx="735667" cy="625152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C9368-586C-48EA-9BC0-852B3233FA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1293" y="4067734"/>
              <a:ext cx="1007846" cy="63930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9BE7B3-4E2F-4DCD-BEFF-495CAFE76824}"/>
                </a:ext>
              </a:extLst>
            </p:cNvPr>
            <p:cNvCxnSpPr>
              <a:cxnSpLocks/>
            </p:cNvCxnSpPr>
            <p:nvPr/>
          </p:nvCxnSpPr>
          <p:spPr>
            <a:xfrm>
              <a:off x="9174994" y="4067734"/>
              <a:ext cx="883174" cy="559293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E8E7DAC-06E6-4DBC-B463-639250A2D2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6254" y="4067734"/>
              <a:ext cx="225802" cy="831876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1568DD4-A6F2-4588-B6DE-749FCD184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9" y="1304683"/>
            <a:ext cx="6402483" cy="4838847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E9B90123-853C-47CA-A440-4B8CD2E1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7" y="6475622"/>
            <a:ext cx="551167" cy="365125"/>
          </a:xfrm>
        </p:spPr>
        <p:txBody>
          <a:bodyPr/>
          <a:lstStyle/>
          <a:p>
            <a:fld id="{746D960A-FB7E-4652-AF28-01138D12C4FA}" type="slidenum">
              <a:rPr lang="en-US" sz="1400" smtClean="0"/>
              <a:t>6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39457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9B2F-FB1F-4CEC-BEB5-8C4B91F4C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5" y="182880"/>
            <a:ext cx="10115828" cy="646331"/>
          </a:xfrm>
        </p:spPr>
        <p:txBody>
          <a:bodyPr wrap="square">
            <a:spAutoFit/>
          </a:bodyPr>
          <a:lstStyle/>
          <a:p>
            <a:r>
              <a:rPr lang="en-US" sz="3600" b="1" dirty="0"/>
              <a:t>Two-Step Solution—Local Movement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039FB71-6380-456B-AACE-A3E5D8805E9B}"/>
              </a:ext>
            </a:extLst>
          </p:cNvPr>
          <p:cNvSpPr/>
          <p:nvPr/>
        </p:nvSpPr>
        <p:spPr>
          <a:xfrm>
            <a:off x="3360151" y="3928599"/>
            <a:ext cx="936960" cy="17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CA91D351-1424-403B-BFCD-1C3C6D3D47B5}"/>
              </a:ext>
            </a:extLst>
          </p:cNvPr>
          <p:cNvSpPr/>
          <p:nvPr/>
        </p:nvSpPr>
        <p:spPr>
          <a:xfrm>
            <a:off x="3346020" y="4660015"/>
            <a:ext cx="956192" cy="199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5849F051-3976-4211-BE5C-120E9B5F235A}"/>
              </a:ext>
            </a:extLst>
          </p:cNvPr>
          <p:cNvSpPr/>
          <p:nvPr/>
        </p:nvSpPr>
        <p:spPr>
          <a:xfrm>
            <a:off x="3339110" y="3351817"/>
            <a:ext cx="956192" cy="174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53BFC4-4302-47BD-AD20-59FC588AD1A2}"/>
              </a:ext>
            </a:extLst>
          </p:cNvPr>
          <p:cNvSpPr/>
          <p:nvPr/>
        </p:nvSpPr>
        <p:spPr>
          <a:xfrm>
            <a:off x="4295302" y="2396609"/>
            <a:ext cx="2890633" cy="3452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376CF9-B614-4C07-887C-777D9A8663AD}"/>
              </a:ext>
            </a:extLst>
          </p:cNvPr>
          <p:cNvSpPr/>
          <p:nvPr/>
        </p:nvSpPr>
        <p:spPr>
          <a:xfrm>
            <a:off x="9619333" y="2362973"/>
            <a:ext cx="2183724" cy="27488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899E4-75B4-4A7B-8609-4863B8B10543}"/>
              </a:ext>
            </a:extLst>
          </p:cNvPr>
          <p:cNvSpPr txBox="1"/>
          <p:nvPr/>
        </p:nvSpPr>
        <p:spPr>
          <a:xfrm>
            <a:off x="4677445" y="2415547"/>
            <a:ext cx="214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ATS Ridership Estimation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CE03C-A8D0-4AD2-8569-E2BC0186DBB7}"/>
              </a:ext>
            </a:extLst>
          </p:cNvPr>
          <p:cNvSpPr txBox="1"/>
          <p:nvPr/>
        </p:nvSpPr>
        <p:spPr>
          <a:xfrm>
            <a:off x="9886095" y="2362882"/>
            <a:ext cx="165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TransCAD</a:t>
            </a:r>
            <a:endParaRPr lang="en-US" sz="2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99E14B-11E7-4ADC-88E5-B3A22FFDAD21}"/>
              </a:ext>
            </a:extLst>
          </p:cNvPr>
          <p:cNvGrpSpPr/>
          <p:nvPr/>
        </p:nvGrpSpPr>
        <p:grpSpPr>
          <a:xfrm>
            <a:off x="7180835" y="2872799"/>
            <a:ext cx="2603327" cy="1040188"/>
            <a:chOff x="4837041" y="3095584"/>
            <a:chExt cx="2192932" cy="1040188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E407634F-75B1-4F81-8169-7A007FFC0974}"/>
                </a:ext>
              </a:extLst>
            </p:cNvPr>
            <p:cNvSpPr/>
            <p:nvPr/>
          </p:nvSpPr>
          <p:spPr>
            <a:xfrm flipH="1">
              <a:off x="4837041" y="3095584"/>
              <a:ext cx="2054087" cy="1040188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F63755-AF58-4B89-978B-BDA2771C32FB}"/>
                </a:ext>
              </a:extLst>
            </p:cNvPr>
            <p:cNvSpPr txBox="1"/>
            <p:nvPr/>
          </p:nvSpPr>
          <p:spPr>
            <a:xfrm>
              <a:off x="5240929" y="3297495"/>
              <a:ext cx="17890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ATS Network Characteristics</a:t>
              </a:r>
            </a:p>
          </p:txBody>
        </p:sp>
      </p:grp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E696E7B-DFFD-404E-9BAC-1A1280B27FAC}"/>
              </a:ext>
            </a:extLst>
          </p:cNvPr>
          <p:cNvSpPr/>
          <p:nvPr/>
        </p:nvSpPr>
        <p:spPr>
          <a:xfrm>
            <a:off x="10490541" y="5112655"/>
            <a:ext cx="360726" cy="36933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lowchart: Data 11">
            <a:extLst>
              <a:ext uri="{FF2B5EF4-FFF2-40B4-BE49-F238E27FC236}">
                <a16:creationId xmlns:a16="http://schemas.microsoft.com/office/drawing/2014/main" id="{9CC5FBA0-96FD-4685-8DBB-03DBD7FE8E0C}"/>
              </a:ext>
            </a:extLst>
          </p:cNvPr>
          <p:cNvSpPr/>
          <p:nvPr/>
        </p:nvSpPr>
        <p:spPr>
          <a:xfrm>
            <a:off x="9845805" y="5486574"/>
            <a:ext cx="1650199" cy="662525"/>
          </a:xfrm>
          <a:prstGeom prst="flowChartInputOutp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687BE3-E9B6-4390-902F-C8A339080B61}"/>
              </a:ext>
            </a:extLst>
          </p:cNvPr>
          <p:cNvSpPr txBox="1"/>
          <p:nvPr/>
        </p:nvSpPr>
        <p:spPr>
          <a:xfrm>
            <a:off x="10002855" y="5466216"/>
            <a:ext cx="1336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Link Ridership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ABBFD1-03D9-4C41-855F-6A6472D56886}"/>
              </a:ext>
            </a:extLst>
          </p:cNvPr>
          <p:cNvGrpSpPr/>
          <p:nvPr/>
        </p:nvGrpSpPr>
        <p:grpSpPr>
          <a:xfrm>
            <a:off x="7180834" y="3931250"/>
            <a:ext cx="2438498" cy="1111280"/>
            <a:chOff x="4837041" y="4395949"/>
            <a:chExt cx="2054087" cy="1111280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85A96F74-171C-4B25-820D-54E00781310A}"/>
                </a:ext>
              </a:extLst>
            </p:cNvPr>
            <p:cNvSpPr/>
            <p:nvPr/>
          </p:nvSpPr>
          <p:spPr>
            <a:xfrm>
              <a:off x="4837041" y="4395949"/>
              <a:ext cx="2054087" cy="111128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774BD6-B0ED-4101-A09D-73D38635B0E5}"/>
                </a:ext>
              </a:extLst>
            </p:cNvPr>
            <p:cNvSpPr txBox="1"/>
            <p:nvPr/>
          </p:nvSpPr>
          <p:spPr>
            <a:xfrm>
              <a:off x="5188724" y="4604487"/>
              <a:ext cx="1350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ATS Origins/ Destinations</a:t>
              </a:r>
            </a:p>
          </p:txBody>
        </p:sp>
      </p:grp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A49E7902-0BF5-476E-AACD-0C63D442DF81}"/>
              </a:ext>
            </a:extLst>
          </p:cNvPr>
          <p:cNvSpPr/>
          <p:nvPr/>
        </p:nvSpPr>
        <p:spPr>
          <a:xfrm>
            <a:off x="9845806" y="3502509"/>
            <a:ext cx="1787926" cy="919008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9D37CCD-9356-4B3A-8EA4-2428B1C97FAC}"/>
              </a:ext>
            </a:extLst>
          </p:cNvPr>
          <p:cNvSpPr/>
          <p:nvPr/>
        </p:nvSpPr>
        <p:spPr>
          <a:xfrm>
            <a:off x="10558848" y="1991356"/>
            <a:ext cx="360726" cy="36933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35592-6198-4BB4-9645-E6E813D1ABC6}"/>
              </a:ext>
            </a:extLst>
          </p:cNvPr>
          <p:cNvSpPr txBox="1"/>
          <p:nvPr/>
        </p:nvSpPr>
        <p:spPr>
          <a:xfrm>
            <a:off x="9827418" y="3614311"/>
            <a:ext cx="184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ATS Trip Assignment</a:t>
            </a:r>
          </a:p>
        </p:txBody>
      </p:sp>
      <p:sp>
        <p:nvSpPr>
          <p:cNvPr id="19" name="Flowchart: Data 18">
            <a:extLst>
              <a:ext uri="{FF2B5EF4-FFF2-40B4-BE49-F238E27FC236}">
                <a16:creationId xmlns:a16="http://schemas.microsoft.com/office/drawing/2014/main" id="{FE9C3773-4A93-4A65-B284-3D87141EB954}"/>
              </a:ext>
            </a:extLst>
          </p:cNvPr>
          <p:cNvSpPr/>
          <p:nvPr/>
        </p:nvSpPr>
        <p:spPr>
          <a:xfrm>
            <a:off x="9844689" y="1324244"/>
            <a:ext cx="1815028" cy="662525"/>
          </a:xfrm>
          <a:prstGeom prst="flowChartInputOutp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F3070-BF14-4828-A043-105C2F6BDAB2}"/>
              </a:ext>
            </a:extLst>
          </p:cNvPr>
          <p:cNvSpPr txBox="1"/>
          <p:nvPr/>
        </p:nvSpPr>
        <p:spPr>
          <a:xfrm>
            <a:off x="9983534" y="1313811"/>
            <a:ext cx="165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ATS Network Coding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C5AA72-1357-419D-8D89-3A4B4F2BFF9A}"/>
              </a:ext>
            </a:extLst>
          </p:cNvPr>
          <p:cNvGrpSpPr/>
          <p:nvPr/>
        </p:nvGrpSpPr>
        <p:grpSpPr>
          <a:xfrm>
            <a:off x="4882469" y="4998225"/>
            <a:ext cx="1650199" cy="464607"/>
            <a:chOff x="2791134" y="5084087"/>
            <a:chExt cx="1650199" cy="464607"/>
          </a:xfrm>
        </p:grpSpPr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7655F8CE-3FA4-48F5-9242-02803F5E6635}"/>
                </a:ext>
              </a:extLst>
            </p:cNvPr>
            <p:cNvSpPr/>
            <p:nvPr/>
          </p:nvSpPr>
          <p:spPr>
            <a:xfrm>
              <a:off x="2970863" y="5084087"/>
              <a:ext cx="1336098" cy="464607"/>
            </a:xfrm>
            <a:prstGeom prst="flowChart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6F616B-FB4C-420F-A0C0-9F2464EC40B9}"/>
                </a:ext>
              </a:extLst>
            </p:cNvPr>
            <p:cNvSpPr txBox="1"/>
            <p:nvPr/>
          </p:nvSpPr>
          <p:spPr>
            <a:xfrm>
              <a:off x="2791134" y="5133196"/>
              <a:ext cx="1650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Mode Split</a:t>
              </a:r>
            </a:p>
          </p:txBody>
        </p:sp>
      </p:grpSp>
      <p:sp>
        <p:nvSpPr>
          <p:cNvPr id="23" name="Arrow: Down 22">
            <a:extLst>
              <a:ext uri="{FF2B5EF4-FFF2-40B4-BE49-F238E27FC236}">
                <a16:creationId xmlns:a16="http://schemas.microsoft.com/office/drawing/2014/main" id="{EDC8508B-8D0A-4CC9-905C-80AF1FEE0A87}"/>
              </a:ext>
            </a:extLst>
          </p:cNvPr>
          <p:cNvSpPr/>
          <p:nvPr/>
        </p:nvSpPr>
        <p:spPr>
          <a:xfrm>
            <a:off x="5527205" y="4600898"/>
            <a:ext cx="360726" cy="36933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AF0AA890-5695-42A1-AE47-6FE6F798F8A9}"/>
              </a:ext>
            </a:extLst>
          </p:cNvPr>
          <p:cNvSpPr/>
          <p:nvPr/>
        </p:nvSpPr>
        <p:spPr>
          <a:xfrm>
            <a:off x="5527205" y="3702844"/>
            <a:ext cx="360726" cy="40240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D8892F-E73A-4790-BAAB-8F238D937374}"/>
              </a:ext>
            </a:extLst>
          </p:cNvPr>
          <p:cNvGrpSpPr/>
          <p:nvPr/>
        </p:nvGrpSpPr>
        <p:grpSpPr>
          <a:xfrm>
            <a:off x="4550209" y="4130035"/>
            <a:ext cx="2324537" cy="464607"/>
            <a:chOff x="2813812" y="5084087"/>
            <a:chExt cx="1650199" cy="464607"/>
          </a:xfrm>
        </p:grpSpPr>
        <p:sp>
          <p:nvSpPr>
            <p:cNvPr id="27" name="Flowchart: Process 26">
              <a:extLst>
                <a:ext uri="{FF2B5EF4-FFF2-40B4-BE49-F238E27FC236}">
                  <a16:creationId xmlns:a16="http://schemas.microsoft.com/office/drawing/2014/main" id="{5FE5E728-359B-486D-9864-882B234FB67F}"/>
                </a:ext>
              </a:extLst>
            </p:cNvPr>
            <p:cNvSpPr/>
            <p:nvPr/>
          </p:nvSpPr>
          <p:spPr>
            <a:xfrm>
              <a:off x="2970863" y="5084087"/>
              <a:ext cx="1336098" cy="464607"/>
            </a:xfrm>
            <a:prstGeom prst="flowChart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84B276-A7B4-4AA2-9673-C34362FA7E61}"/>
                </a:ext>
              </a:extLst>
            </p:cNvPr>
            <p:cNvSpPr txBox="1"/>
            <p:nvPr/>
          </p:nvSpPr>
          <p:spPr>
            <a:xfrm>
              <a:off x="2813812" y="5131724"/>
              <a:ext cx="1650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Trip Distribution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A99387-9813-4DCC-83B6-E55B63C4FAD9}"/>
              </a:ext>
            </a:extLst>
          </p:cNvPr>
          <p:cNvGrpSpPr/>
          <p:nvPr/>
        </p:nvGrpSpPr>
        <p:grpSpPr>
          <a:xfrm>
            <a:off x="4590732" y="3238237"/>
            <a:ext cx="2272364" cy="464607"/>
            <a:chOff x="2813812" y="5084087"/>
            <a:chExt cx="1650199" cy="464607"/>
          </a:xfrm>
        </p:grpSpPr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448D13F7-0DE5-4D6D-8227-D35A497E9B9B}"/>
                </a:ext>
              </a:extLst>
            </p:cNvPr>
            <p:cNvSpPr/>
            <p:nvPr/>
          </p:nvSpPr>
          <p:spPr>
            <a:xfrm>
              <a:off x="2970863" y="5084087"/>
              <a:ext cx="1336098" cy="464607"/>
            </a:xfrm>
            <a:prstGeom prst="flowChart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1F5C1E-9697-49BD-B744-6A29B738ACA9}"/>
                </a:ext>
              </a:extLst>
            </p:cNvPr>
            <p:cNvSpPr txBox="1"/>
            <p:nvPr/>
          </p:nvSpPr>
          <p:spPr>
            <a:xfrm>
              <a:off x="2813812" y="5131724"/>
              <a:ext cx="1650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Trip Generation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44382-7D4A-4FE3-B561-24513C2F64B9}"/>
              </a:ext>
            </a:extLst>
          </p:cNvPr>
          <p:cNvGrpSpPr/>
          <p:nvPr/>
        </p:nvGrpSpPr>
        <p:grpSpPr>
          <a:xfrm>
            <a:off x="4368081" y="1293755"/>
            <a:ext cx="2892603" cy="707886"/>
            <a:chOff x="2332139" y="1545960"/>
            <a:chExt cx="2150503" cy="707886"/>
          </a:xfrm>
        </p:grpSpPr>
        <p:sp>
          <p:nvSpPr>
            <p:cNvPr id="34" name="Flowchart: Data 33">
              <a:extLst>
                <a:ext uri="{FF2B5EF4-FFF2-40B4-BE49-F238E27FC236}">
                  <a16:creationId xmlns:a16="http://schemas.microsoft.com/office/drawing/2014/main" id="{095386B5-EAB9-4DCD-86D6-7E46DAE06E59}"/>
                </a:ext>
              </a:extLst>
            </p:cNvPr>
            <p:cNvSpPr/>
            <p:nvPr/>
          </p:nvSpPr>
          <p:spPr>
            <a:xfrm>
              <a:off x="2332139" y="1581036"/>
              <a:ext cx="2150503" cy="662525"/>
            </a:xfrm>
            <a:prstGeom prst="flowChartInputOutp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00AD25-88AA-4B72-92C7-5226CD672D2F}"/>
                </a:ext>
              </a:extLst>
            </p:cNvPr>
            <p:cNvSpPr txBox="1"/>
            <p:nvPr/>
          </p:nvSpPr>
          <p:spPr>
            <a:xfrm>
              <a:off x="2424417" y="1545960"/>
              <a:ext cx="18702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ITE Trip</a:t>
              </a:r>
            </a:p>
            <a:p>
              <a:pPr algn="ctr"/>
              <a:r>
                <a:rPr lang="en-US" sz="2000" dirty="0"/>
                <a:t>Generation Rates</a:t>
              </a:r>
            </a:p>
          </p:txBody>
        </p:sp>
      </p:grpSp>
      <p:sp>
        <p:nvSpPr>
          <p:cNvPr id="37" name="Arrow: Down 36">
            <a:extLst>
              <a:ext uri="{FF2B5EF4-FFF2-40B4-BE49-F238E27FC236}">
                <a16:creationId xmlns:a16="http://schemas.microsoft.com/office/drawing/2014/main" id="{BC5301E2-218E-467D-A92F-89A620318DF4}"/>
              </a:ext>
            </a:extLst>
          </p:cNvPr>
          <p:cNvSpPr/>
          <p:nvPr/>
        </p:nvSpPr>
        <p:spPr>
          <a:xfrm>
            <a:off x="5527205" y="1997714"/>
            <a:ext cx="360726" cy="36933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659BBD87-0CE4-41BB-A7F5-C03AD00690ED}"/>
              </a:ext>
            </a:extLst>
          </p:cNvPr>
          <p:cNvSpPr/>
          <p:nvPr/>
        </p:nvSpPr>
        <p:spPr>
          <a:xfrm>
            <a:off x="3339110" y="2931064"/>
            <a:ext cx="957733" cy="151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286532-8B21-4B47-9A1D-DB2273151E88}"/>
              </a:ext>
            </a:extLst>
          </p:cNvPr>
          <p:cNvGrpSpPr/>
          <p:nvPr/>
        </p:nvGrpSpPr>
        <p:grpSpPr>
          <a:xfrm>
            <a:off x="1943005" y="2762052"/>
            <a:ext cx="1650199" cy="400110"/>
            <a:chOff x="356534" y="3213332"/>
            <a:chExt cx="1650199" cy="400110"/>
          </a:xfrm>
        </p:grpSpPr>
        <p:sp>
          <p:nvSpPr>
            <p:cNvPr id="32" name="Flowchart: Data 31">
              <a:extLst>
                <a:ext uri="{FF2B5EF4-FFF2-40B4-BE49-F238E27FC236}">
                  <a16:creationId xmlns:a16="http://schemas.microsoft.com/office/drawing/2014/main" id="{5F2CC041-DBF2-49AD-B954-44C07200524A}"/>
                </a:ext>
              </a:extLst>
            </p:cNvPr>
            <p:cNvSpPr/>
            <p:nvPr/>
          </p:nvSpPr>
          <p:spPr>
            <a:xfrm>
              <a:off x="356534" y="3229590"/>
              <a:ext cx="1650199" cy="369333"/>
            </a:xfrm>
            <a:prstGeom prst="flowChartInputOutp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015764-13C2-4736-A0B3-2E731856B27E}"/>
                </a:ext>
              </a:extLst>
            </p:cNvPr>
            <p:cNvSpPr txBox="1"/>
            <p:nvPr/>
          </p:nvSpPr>
          <p:spPr>
            <a:xfrm>
              <a:off x="499007" y="3213332"/>
              <a:ext cx="1423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Land Uses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6D8312-E322-42BF-9341-89EFAA12F4C9}"/>
              </a:ext>
            </a:extLst>
          </p:cNvPr>
          <p:cNvGrpSpPr/>
          <p:nvPr/>
        </p:nvGrpSpPr>
        <p:grpSpPr>
          <a:xfrm>
            <a:off x="1721305" y="3223417"/>
            <a:ext cx="1886397" cy="400110"/>
            <a:chOff x="356534" y="3213332"/>
            <a:chExt cx="1650199" cy="400110"/>
          </a:xfrm>
        </p:grpSpPr>
        <p:sp>
          <p:nvSpPr>
            <p:cNvPr id="42" name="Flowchart: Data 41">
              <a:extLst>
                <a:ext uri="{FF2B5EF4-FFF2-40B4-BE49-F238E27FC236}">
                  <a16:creationId xmlns:a16="http://schemas.microsoft.com/office/drawing/2014/main" id="{5F36C04F-C08E-4FFC-B3BB-732CCD948E80}"/>
                </a:ext>
              </a:extLst>
            </p:cNvPr>
            <p:cNvSpPr/>
            <p:nvPr/>
          </p:nvSpPr>
          <p:spPr>
            <a:xfrm>
              <a:off x="356534" y="3229590"/>
              <a:ext cx="1650199" cy="369333"/>
            </a:xfrm>
            <a:prstGeom prst="flowChartInputOutp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23646E6-C8AE-4C8B-821A-55C19A16CEAD}"/>
                </a:ext>
              </a:extLst>
            </p:cNvPr>
            <p:cNvSpPr txBox="1"/>
            <p:nvPr/>
          </p:nvSpPr>
          <p:spPr>
            <a:xfrm>
              <a:off x="499007" y="3213332"/>
              <a:ext cx="1423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Site Capture</a:t>
              </a:r>
            </a:p>
          </p:txBody>
        </p:sp>
      </p:grp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98E5ED34-C817-4177-AE1B-1DA5E9675FD3}"/>
              </a:ext>
            </a:extLst>
          </p:cNvPr>
          <p:cNvSpPr/>
          <p:nvPr/>
        </p:nvSpPr>
        <p:spPr>
          <a:xfrm>
            <a:off x="3346020" y="5332191"/>
            <a:ext cx="949282" cy="20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DF83BDA-C756-44AD-9AEC-206A1A216399}"/>
              </a:ext>
            </a:extLst>
          </p:cNvPr>
          <p:cNvGrpSpPr/>
          <p:nvPr/>
        </p:nvGrpSpPr>
        <p:grpSpPr>
          <a:xfrm>
            <a:off x="1441358" y="5111286"/>
            <a:ext cx="2412624" cy="707886"/>
            <a:chOff x="106959" y="5536244"/>
            <a:chExt cx="2046134" cy="707886"/>
          </a:xfrm>
        </p:grpSpPr>
        <p:sp>
          <p:nvSpPr>
            <p:cNvPr id="47" name="Flowchart: Data 46">
              <a:extLst>
                <a:ext uri="{FF2B5EF4-FFF2-40B4-BE49-F238E27FC236}">
                  <a16:creationId xmlns:a16="http://schemas.microsoft.com/office/drawing/2014/main" id="{56142758-29FB-4A5D-A51C-C467EC77A55B}"/>
                </a:ext>
              </a:extLst>
            </p:cNvPr>
            <p:cNvSpPr/>
            <p:nvPr/>
          </p:nvSpPr>
          <p:spPr>
            <a:xfrm>
              <a:off x="106959" y="5573884"/>
              <a:ext cx="2046134" cy="594234"/>
            </a:xfrm>
            <a:prstGeom prst="flowChartInputOutp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FCD93D-7031-4FD9-AA5C-1F8900239F53}"/>
                </a:ext>
              </a:extLst>
            </p:cNvPr>
            <p:cNvSpPr txBox="1"/>
            <p:nvPr/>
          </p:nvSpPr>
          <p:spPr>
            <a:xfrm>
              <a:off x="169699" y="5536244"/>
              <a:ext cx="1782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ATS Network Characteristics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28870F-1117-4B51-ACFE-D1545B153874}"/>
              </a:ext>
            </a:extLst>
          </p:cNvPr>
          <p:cNvGrpSpPr/>
          <p:nvPr/>
        </p:nvGrpSpPr>
        <p:grpSpPr>
          <a:xfrm>
            <a:off x="1721305" y="3671955"/>
            <a:ext cx="2046134" cy="707886"/>
            <a:chOff x="106959" y="5536244"/>
            <a:chExt cx="2046134" cy="707886"/>
          </a:xfrm>
        </p:grpSpPr>
        <p:sp>
          <p:nvSpPr>
            <p:cNvPr id="51" name="Flowchart: Data 50">
              <a:extLst>
                <a:ext uri="{FF2B5EF4-FFF2-40B4-BE49-F238E27FC236}">
                  <a16:creationId xmlns:a16="http://schemas.microsoft.com/office/drawing/2014/main" id="{D6332B01-2052-44C8-AE5B-E84896A1EB05}"/>
                </a:ext>
              </a:extLst>
            </p:cNvPr>
            <p:cNvSpPr/>
            <p:nvPr/>
          </p:nvSpPr>
          <p:spPr>
            <a:xfrm>
              <a:off x="106959" y="5573884"/>
              <a:ext cx="2046134" cy="594234"/>
            </a:xfrm>
            <a:prstGeom prst="flowChartInputOutp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A9EA71-FF7D-4FCB-B228-E66BA8480AB3}"/>
                </a:ext>
              </a:extLst>
            </p:cNvPr>
            <p:cNvSpPr txBox="1"/>
            <p:nvPr/>
          </p:nvSpPr>
          <p:spPr>
            <a:xfrm>
              <a:off x="256754" y="5536244"/>
              <a:ext cx="16949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User Assumptions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8304B1-E8CC-4C01-BF2B-C7CBF6E71EC1}"/>
              </a:ext>
            </a:extLst>
          </p:cNvPr>
          <p:cNvGrpSpPr/>
          <p:nvPr/>
        </p:nvGrpSpPr>
        <p:grpSpPr>
          <a:xfrm>
            <a:off x="1765980" y="4391373"/>
            <a:ext cx="2046134" cy="707886"/>
            <a:chOff x="-94434" y="5393614"/>
            <a:chExt cx="2046134" cy="707886"/>
          </a:xfrm>
        </p:grpSpPr>
        <p:sp>
          <p:nvSpPr>
            <p:cNvPr id="56" name="Flowchart: Data 55">
              <a:extLst>
                <a:ext uri="{FF2B5EF4-FFF2-40B4-BE49-F238E27FC236}">
                  <a16:creationId xmlns:a16="http://schemas.microsoft.com/office/drawing/2014/main" id="{8D8AF34B-C349-4AC5-A03F-C7DF4DBFF429}"/>
                </a:ext>
              </a:extLst>
            </p:cNvPr>
            <p:cNvSpPr/>
            <p:nvPr/>
          </p:nvSpPr>
          <p:spPr>
            <a:xfrm>
              <a:off x="-94434" y="5430941"/>
              <a:ext cx="2046134" cy="594234"/>
            </a:xfrm>
            <a:prstGeom prst="flowChartInputOutp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D684557-8429-4DC8-BC70-DDCB7785116A}"/>
                </a:ext>
              </a:extLst>
            </p:cNvPr>
            <p:cNvSpPr txBox="1"/>
            <p:nvPr/>
          </p:nvSpPr>
          <p:spPr>
            <a:xfrm>
              <a:off x="-52568" y="5393614"/>
              <a:ext cx="17745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Roadway Characteristics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46B1C6F-C014-4F16-B182-A96AC6460ACD}"/>
              </a:ext>
            </a:extLst>
          </p:cNvPr>
          <p:cNvSpPr txBox="1"/>
          <p:nvPr/>
        </p:nvSpPr>
        <p:spPr>
          <a:xfrm>
            <a:off x="2389021" y="2320342"/>
            <a:ext cx="109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Inputs</a:t>
            </a:r>
          </a:p>
        </p:txBody>
      </p:sp>
      <p:sp>
        <p:nvSpPr>
          <p:cNvPr id="58" name="Slide Number Placeholder 2">
            <a:extLst>
              <a:ext uri="{FF2B5EF4-FFF2-40B4-BE49-F238E27FC236}">
                <a16:creationId xmlns:a16="http://schemas.microsoft.com/office/drawing/2014/main" id="{2C16AE20-619C-4D3A-9E5A-152E18C8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7" y="6475622"/>
            <a:ext cx="551167" cy="365125"/>
          </a:xfrm>
        </p:spPr>
        <p:txBody>
          <a:bodyPr/>
          <a:lstStyle/>
          <a:p>
            <a:fld id="{746D960A-FB7E-4652-AF28-01138D12C4FA}" type="slidenum">
              <a:rPr lang="en-US" sz="1400" smtClean="0"/>
              <a:t>7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5727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7C33-F3B6-4EB8-9941-0B9DF1EC3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82880"/>
            <a:ext cx="10136340" cy="646331"/>
          </a:xfrm>
        </p:spPr>
        <p:txBody>
          <a:bodyPr wrap="square">
            <a:spAutoFit/>
          </a:bodyPr>
          <a:lstStyle/>
          <a:p>
            <a:r>
              <a:rPr lang="en-US" sz="3600" b="1" dirty="0"/>
              <a:t>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2F90-5611-43A4-8558-B398CD20C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6747" y="1571167"/>
            <a:ext cx="4849167" cy="4278094"/>
          </a:xfrm>
        </p:spPr>
        <p:txBody>
          <a:bodyPr>
            <a:spAutoFit/>
          </a:bodyPr>
          <a:lstStyle/>
          <a:p>
            <a:pPr marL="166688" indent="-166688"/>
            <a:r>
              <a:rPr lang="en-US" sz="2000" dirty="0"/>
              <a:t>Local</a:t>
            </a:r>
          </a:p>
          <a:p>
            <a:pPr marL="511175" lvl="1" indent="-171450"/>
            <a:r>
              <a:rPr lang="en-US" sz="2000" dirty="0"/>
              <a:t>Link volumes on ATS, by period</a:t>
            </a:r>
          </a:p>
          <a:p>
            <a:pPr marL="511175" lvl="1" indent="-171450"/>
            <a:r>
              <a:rPr lang="en-US" sz="2000" dirty="0"/>
              <a:t>Ridership at each ATS station</a:t>
            </a:r>
          </a:p>
          <a:p>
            <a:pPr marL="166688" indent="-166688"/>
            <a:r>
              <a:rPr lang="en-US" sz="2000" dirty="0"/>
              <a:t>Regional</a:t>
            </a:r>
          </a:p>
          <a:p>
            <a:pPr marL="511175" lvl="1" indent="-171450"/>
            <a:r>
              <a:rPr lang="en-US" sz="2000" dirty="0"/>
              <a:t>Link volumes on regional system</a:t>
            </a:r>
          </a:p>
          <a:p>
            <a:pPr marL="511175" lvl="1" indent="-171450"/>
            <a:r>
              <a:rPr lang="en-US" sz="2000" dirty="0"/>
              <a:t>Ridership at stations</a:t>
            </a:r>
          </a:p>
          <a:p>
            <a:pPr marL="511175" lvl="1" indent="-171450"/>
            <a:r>
              <a:rPr lang="en-US" sz="2000" dirty="0"/>
              <a:t>Ridership to/from local Automated Transit System</a:t>
            </a:r>
          </a:p>
          <a:p>
            <a:pPr marL="511175" lvl="1" indent="-171450"/>
            <a:r>
              <a:rPr lang="en-US" sz="2000" dirty="0"/>
              <a:t>“Through” traffic</a:t>
            </a:r>
          </a:p>
          <a:p>
            <a:pPr marL="166688" indent="-166688"/>
            <a:r>
              <a:rPr lang="en-US" sz="2000" dirty="0"/>
              <a:t>How to integrate?</a:t>
            </a:r>
            <a:endParaRPr lang="en-US" dirty="0"/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DC8BC5AC-5AAA-4C37-B3D8-516AEA4470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6000" y="2137905"/>
            <a:ext cx="5169516" cy="3653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397C48D4-0B77-4A13-93B2-1BC17A014B1F}"/>
              </a:ext>
            </a:extLst>
          </p:cNvPr>
          <p:cNvSpPr/>
          <p:nvPr/>
        </p:nvSpPr>
        <p:spPr>
          <a:xfrm rot="20412969">
            <a:off x="6257436" y="3948735"/>
            <a:ext cx="2103000" cy="185250"/>
          </a:xfrm>
          <a:prstGeom prst="left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092C25A2-BFFF-42F3-A81F-1BB3B603D50A}"/>
              </a:ext>
            </a:extLst>
          </p:cNvPr>
          <p:cNvSpPr/>
          <p:nvPr/>
        </p:nvSpPr>
        <p:spPr>
          <a:xfrm rot="1490285">
            <a:off x="8629134" y="4044387"/>
            <a:ext cx="2852118" cy="18288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873D2ECD-3AE4-4970-AD5F-C7F60BA9DB9E}"/>
              </a:ext>
            </a:extLst>
          </p:cNvPr>
          <p:cNvSpPr/>
          <p:nvPr/>
        </p:nvSpPr>
        <p:spPr>
          <a:xfrm rot="5105230">
            <a:off x="7931687" y="2681362"/>
            <a:ext cx="1096864" cy="182880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CF59EDA-FE2C-4100-96F6-FF6FBDC16A64}"/>
              </a:ext>
            </a:extLst>
          </p:cNvPr>
          <p:cNvSpPr/>
          <p:nvPr/>
        </p:nvSpPr>
        <p:spPr>
          <a:xfrm>
            <a:off x="8267021" y="3322297"/>
            <a:ext cx="465560" cy="371789"/>
          </a:xfrm>
          <a:prstGeom prst="star5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388A5E-9C68-4ACE-B69D-8DD992536C20}"/>
              </a:ext>
            </a:extLst>
          </p:cNvPr>
          <p:cNvSpPr txBox="1"/>
          <p:nvPr/>
        </p:nvSpPr>
        <p:spPr>
          <a:xfrm>
            <a:off x="7445160" y="1793500"/>
            <a:ext cx="20699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Cotton Belt CRT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F08DC1-7435-411E-9327-22DEBE3AE04C}"/>
              </a:ext>
            </a:extLst>
          </p:cNvPr>
          <p:cNvSpPr txBox="1"/>
          <p:nvPr/>
        </p:nvSpPr>
        <p:spPr>
          <a:xfrm rot="16200000">
            <a:off x="5072011" y="4178057"/>
            <a:ext cx="1921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Green Line LRT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F08B3-3756-4020-89B5-693F3133DDE3}"/>
              </a:ext>
            </a:extLst>
          </p:cNvPr>
          <p:cNvSpPr txBox="1"/>
          <p:nvPr/>
        </p:nvSpPr>
        <p:spPr>
          <a:xfrm rot="5400000">
            <a:off x="10492415" y="4724496"/>
            <a:ext cx="22556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Red/Blue Line LRT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6BA25450-6DD0-4A00-B2AE-F47CE23F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7" y="6475622"/>
            <a:ext cx="551167" cy="365125"/>
          </a:xfrm>
        </p:spPr>
        <p:txBody>
          <a:bodyPr/>
          <a:lstStyle/>
          <a:p>
            <a:fld id="{746D960A-FB7E-4652-AF28-01138D12C4FA}" type="slidenum">
              <a:rPr lang="en-US" sz="1400" smtClean="0"/>
              <a:t>8</a:t>
            </a:fld>
            <a:endParaRPr lang="en-US" sz="140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DC311C3-DC14-452E-B215-8B0877C37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9552" y="1874520"/>
            <a:ext cx="6432051" cy="44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1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E02E-962F-4EAE-9910-E4FA1160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79" y="2743200"/>
            <a:ext cx="8930747" cy="646331"/>
          </a:xfrm>
        </p:spPr>
        <p:txBody>
          <a:bodyPr>
            <a:spAutoFit/>
          </a:bodyPr>
          <a:lstStyle/>
          <a:p>
            <a:r>
              <a:rPr lang="en-US" sz="3600" b="1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4B1A2-82EF-4532-B628-44E36C76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2278" y="3657600"/>
            <a:ext cx="8930748" cy="1815882"/>
          </a:xfrm>
        </p:spPr>
        <p:txBody>
          <a:bodyPr>
            <a:spAutoFit/>
          </a:bodyPr>
          <a:lstStyle/>
          <a:p>
            <a:r>
              <a:rPr lang="en-US" sz="3000" dirty="0"/>
              <a:t>Donald Parker</a:t>
            </a:r>
          </a:p>
          <a:p>
            <a:r>
              <a:rPr lang="en-US" sz="3000" dirty="0"/>
              <a:t>Email:  </a:t>
            </a:r>
            <a:r>
              <a:rPr lang="en-US" sz="3000" dirty="0">
                <a:hlinkClick r:id="rId2"/>
              </a:rPr>
              <a:t>dparker@nctcog.org</a:t>
            </a:r>
            <a:endParaRPr lang="en-US" sz="3000" dirty="0"/>
          </a:p>
          <a:p>
            <a:r>
              <a:rPr lang="en-US" sz="3000" dirty="0"/>
              <a:t>Phone:  817-608-2380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3362C3B-D2CC-4DAB-8653-9FD8D942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447" y="6475622"/>
            <a:ext cx="551167" cy="365125"/>
          </a:xfrm>
        </p:spPr>
        <p:txBody>
          <a:bodyPr/>
          <a:lstStyle/>
          <a:p>
            <a:fld id="{746D960A-FB7E-4652-AF28-01138D12C4FA}" type="slidenum">
              <a:rPr lang="en-US" sz="1400" smtClean="0"/>
              <a:t>9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540949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15483</TotalTime>
  <Words>195</Words>
  <Application>Microsoft Office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Parallax</vt:lpstr>
      <vt:lpstr>Innovative Ridership Estimation Modeling for an Automated People Mover in a Mixed-Use Development</vt:lpstr>
      <vt:lpstr>Dallas Midtown</vt:lpstr>
      <vt:lpstr>Issue 1: Regional Connectivity vs. Small-Area Resolution</vt:lpstr>
      <vt:lpstr>Issue 2:  Reuse and Adaptability</vt:lpstr>
      <vt:lpstr>Issue 3:  What is a “People Mover”?</vt:lpstr>
      <vt:lpstr>Two-Step Solution—Regional Movement</vt:lpstr>
      <vt:lpstr>Two-Step Solution—Local Movement</vt:lpstr>
      <vt:lpstr>Outputs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Ridership Estimation Modeling for an Automated People Mover in a Mixed-Use Development</dc:title>
  <dc:creator>Donald Parker</dc:creator>
  <cp:lastModifiedBy>Donald Parker</cp:lastModifiedBy>
  <cp:revision>87</cp:revision>
  <cp:lastPrinted>2019-05-30T14:16:07Z</cp:lastPrinted>
  <dcterms:created xsi:type="dcterms:W3CDTF">2019-04-18T19:44:15Z</dcterms:created>
  <dcterms:modified xsi:type="dcterms:W3CDTF">2019-05-31T22:48:17Z</dcterms:modified>
</cp:coreProperties>
</file>