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5"/>
  </p:notesMasterIdLst>
  <p:sldIdLst>
    <p:sldId id="256" r:id="rId5"/>
    <p:sldId id="313" r:id="rId6"/>
    <p:sldId id="323" r:id="rId7"/>
    <p:sldId id="327" r:id="rId8"/>
    <p:sldId id="325" r:id="rId9"/>
    <p:sldId id="293" r:id="rId10"/>
    <p:sldId id="307" r:id="rId11"/>
    <p:sldId id="332" r:id="rId12"/>
    <p:sldId id="306" r:id="rId13"/>
    <p:sldId id="316" r:id="rId14"/>
  </p:sldIdLst>
  <p:sldSz cx="12192000" cy="6858000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bby Morgan" initials="AM" lastIdx="0" clrIdx="0">
    <p:extLst>
      <p:ext uri="{19B8F6BF-5375-455C-9EA6-DF929625EA0E}">
        <p15:presenceInfo xmlns:p15="http://schemas.microsoft.com/office/powerpoint/2012/main" userId="S::amorgan@kittelson.com::2cf16d47-6ecf-44b0-9ec8-42ed705081a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55A"/>
    <a:srgbClr val="FEC94C"/>
    <a:srgbClr val="FFC26C"/>
    <a:srgbClr val="FFA851"/>
    <a:srgbClr val="C6745E"/>
    <a:srgbClr val="F6A260"/>
    <a:srgbClr val="FFC891"/>
    <a:srgbClr val="E78A2D"/>
    <a:srgbClr val="FA9500"/>
    <a:srgbClr val="FFE8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1338" autoAdjust="0"/>
    <p:restoredTop sz="96727" autoAdjust="0"/>
  </p:normalViewPr>
  <p:slideViewPr>
    <p:cSldViewPr snapToGrid="0">
      <p:cViewPr varScale="1">
        <p:scale>
          <a:sx n="63" d="100"/>
          <a:sy n="63" d="100"/>
        </p:scale>
        <p:origin x="84" y="14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6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8" d="100"/>
          <a:sy n="98" d="100"/>
        </p:scale>
        <p:origin x="70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075433355087173"/>
          <c:y val="0.17207144514033867"/>
          <c:w val="0.8019099653359657"/>
          <c:h val="0.6828588734100544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Sheet1!$A$1</c:f>
              <c:strCache>
                <c:ptCount val="1"/>
                <c:pt idx="0">
                  <c:v>AV Cautious (%)</c:v>
                </c:pt>
              </c:strCache>
            </c:strRef>
          </c:tx>
          <c:spPr>
            <a:ln w="28575" cap="rnd">
              <a:solidFill>
                <a:srgbClr val="C6745E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6745E"/>
              </a:solidFill>
              <a:ln w="28575">
                <a:solidFill>
                  <a:srgbClr val="C6745E"/>
                </a:solidFill>
              </a:ln>
              <a:effectLst/>
            </c:spPr>
          </c:marker>
          <c:xVal>
            <c:numRef>
              <c:f>Sheet1!$A$2:$A$12</c:f>
              <c:numCache>
                <c:formatCode>0%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2428</c:v>
                </c:pt>
                <c:pt idx="1">
                  <c:v>2381</c:v>
                </c:pt>
                <c:pt idx="2">
                  <c:v>2352</c:v>
                </c:pt>
                <c:pt idx="3">
                  <c:v>2315</c:v>
                </c:pt>
                <c:pt idx="4">
                  <c:v>2205</c:v>
                </c:pt>
                <c:pt idx="5">
                  <c:v>2045</c:v>
                </c:pt>
                <c:pt idx="6">
                  <c:v>1929</c:v>
                </c:pt>
                <c:pt idx="7">
                  <c:v>1812</c:v>
                </c:pt>
                <c:pt idx="8">
                  <c:v>1720</c:v>
                </c:pt>
                <c:pt idx="9">
                  <c:v>1625</c:v>
                </c:pt>
                <c:pt idx="10">
                  <c:v>1527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D70-42CB-A026-99CCB0D0BD3C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AV Normal (%)</c:v>
                </c:pt>
              </c:strCache>
            </c:strRef>
          </c:tx>
          <c:spPr>
            <a:ln w="28575" cap="rnd">
              <a:solidFill>
                <a:srgbClr val="4F271C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4F271C"/>
              </a:solidFill>
              <a:ln w="28575">
                <a:solidFill>
                  <a:srgbClr val="4F271C"/>
                </a:solidFill>
              </a:ln>
              <a:effectLst/>
            </c:spPr>
          </c:marker>
          <c:xVal>
            <c:numRef>
              <c:f>Sheet1!$D$2:$D$12</c:f>
              <c:numCache>
                <c:formatCode>0%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</c:numCache>
            </c:numRef>
          </c:xVal>
          <c:yVal>
            <c:numRef>
              <c:f>Sheet1!$E$2:$E$12</c:f>
              <c:numCache>
                <c:formatCode>General</c:formatCode>
                <c:ptCount val="11"/>
                <c:pt idx="0">
                  <c:v>2429</c:v>
                </c:pt>
                <c:pt idx="1">
                  <c:v>2472</c:v>
                </c:pt>
                <c:pt idx="2">
                  <c:v>2507</c:v>
                </c:pt>
                <c:pt idx="3">
                  <c:v>2498</c:v>
                </c:pt>
                <c:pt idx="4">
                  <c:v>2553</c:v>
                </c:pt>
                <c:pt idx="5">
                  <c:v>2580</c:v>
                </c:pt>
                <c:pt idx="6">
                  <c:v>2564</c:v>
                </c:pt>
                <c:pt idx="7">
                  <c:v>2606</c:v>
                </c:pt>
                <c:pt idx="8">
                  <c:v>2657</c:v>
                </c:pt>
                <c:pt idx="9">
                  <c:v>2665</c:v>
                </c:pt>
                <c:pt idx="10">
                  <c:v>2818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D70-42CB-A026-99CCB0D0BD3C}"/>
            </c:ext>
          </c:extLst>
        </c:ser>
        <c:ser>
          <c:idx val="2"/>
          <c:order val="2"/>
          <c:tx>
            <c:strRef>
              <c:f>Sheet1!$G$1</c:f>
              <c:strCache>
                <c:ptCount val="1"/>
                <c:pt idx="0">
                  <c:v>AV All-Knowing (%)</c:v>
                </c:pt>
              </c:strCache>
            </c:strRef>
          </c:tx>
          <c:spPr>
            <a:ln w="28575" cap="rnd">
              <a:solidFill>
                <a:srgbClr val="FF9933">
                  <a:lumMod val="75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9933">
                  <a:lumMod val="75000"/>
                </a:srgbClr>
              </a:solidFill>
              <a:ln w="28575">
                <a:solidFill>
                  <a:srgbClr val="FF9933">
                    <a:lumMod val="75000"/>
                  </a:srgbClr>
                </a:solidFill>
              </a:ln>
              <a:effectLst/>
            </c:spPr>
          </c:marker>
          <c:xVal>
            <c:numRef>
              <c:f>Sheet1!$G$2:$G$12</c:f>
              <c:numCache>
                <c:formatCode>0%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</c:numCache>
            </c:numRef>
          </c:xVal>
          <c:yVal>
            <c:numRef>
              <c:f>Sheet1!$H$2:$H$12</c:f>
              <c:numCache>
                <c:formatCode>General</c:formatCode>
                <c:ptCount val="11"/>
                <c:pt idx="0">
                  <c:v>2431</c:v>
                </c:pt>
                <c:pt idx="1">
                  <c:v>2515</c:v>
                </c:pt>
                <c:pt idx="2">
                  <c:v>2521</c:v>
                </c:pt>
                <c:pt idx="3">
                  <c:v>2626</c:v>
                </c:pt>
                <c:pt idx="4">
                  <c:v>2743</c:v>
                </c:pt>
                <c:pt idx="5">
                  <c:v>2860</c:v>
                </c:pt>
                <c:pt idx="6">
                  <c:v>2873</c:v>
                </c:pt>
                <c:pt idx="7">
                  <c:v>3052</c:v>
                </c:pt>
                <c:pt idx="8">
                  <c:v>3161</c:v>
                </c:pt>
                <c:pt idx="9">
                  <c:v>3239</c:v>
                </c:pt>
                <c:pt idx="10">
                  <c:v>3255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DD70-42CB-A026-99CCB0D0BD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96171768"/>
        <c:axId val="763887192"/>
      </c:scatterChart>
      <c:valAx>
        <c:axId val="696171768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Market Penetration Rate</a:t>
                </a:r>
              </a:p>
            </c:rich>
          </c:tx>
          <c:layout>
            <c:manualLayout>
              <c:xMode val="edge"/>
              <c:yMode val="edge"/>
              <c:x val="0.3727200978453663"/>
              <c:y val="0.9394273466179571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3887192"/>
        <c:crosses val="autoZero"/>
        <c:crossBetween val="midCat"/>
      </c:valAx>
      <c:valAx>
        <c:axId val="763887192"/>
        <c:scaling>
          <c:orientation val="minMax"/>
          <c:max val="3600"/>
          <c:min val="14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Capacity (veh/h/ln)</a:t>
                </a:r>
              </a:p>
            </c:rich>
          </c:tx>
          <c:layout>
            <c:manualLayout>
              <c:xMode val="edge"/>
              <c:yMode val="edge"/>
              <c:x val="2.5104411217510718E-2"/>
              <c:y val="0.3752249764135071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6171768"/>
        <c:crosses val="autoZero"/>
        <c:crossBetween val="midCat"/>
        <c:majorUnit val="2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011317959063126"/>
          <c:y val="5.8619196548181839E-2"/>
          <c:w val="0.69646762209396429"/>
          <c:h val="5.83225717975383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5.png"/><Relationship Id="rId6" Type="http://schemas.openxmlformats.org/officeDocument/2006/relationships/image" Target="../media/image9.svg"/><Relationship Id="rId5" Type="http://schemas.openxmlformats.org/officeDocument/2006/relationships/image" Target="../media/image7.png"/><Relationship Id="rId4" Type="http://schemas.openxmlformats.org/officeDocument/2006/relationships/image" Target="../media/image7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13.svg"/><Relationship Id="rId1" Type="http://schemas.openxmlformats.org/officeDocument/2006/relationships/image" Target="../media/image8.png"/><Relationship Id="rId6" Type="http://schemas.openxmlformats.org/officeDocument/2006/relationships/image" Target="../media/image17.svg"/><Relationship Id="rId5" Type="http://schemas.openxmlformats.org/officeDocument/2006/relationships/image" Target="../media/image10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5.png"/><Relationship Id="rId6" Type="http://schemas.openxmlformats.org/officeDocument/2006/relationships/image" Target="../media/image9.svg"/><Relationship Id="rId5" Type="http://schemas.openxmlformats.org/officeDocument/2006/relationships/image" Target="../media/image7.png"/><Relationship Id="rId4" Type="http://schemas.openxmlformats.org/officeDocument/2006/relationships/image" Target="../media/image7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13.svg"/><Relationship Id="rId1" Type="http://schemas.openxmlformats.org/officeDocument/2006/relationships/image" Target="../media/image8.png"/><Relationship Id="rId6" Type="http://schemas.openxmlformats.org/officeDocument/2006/relationships/image" Target="../media/image17.svg"/><Relationship Id="rId5" Type="http://schemas.openxmlformats.org/officeDocument/2006/relationships/image" Target="../media/image10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19E076-8F17-4E2D-AAC2-AA462F71BD90}" type="doc">
      <dgm:prSet loTypeId="urn:microsoft.com/office/officeart/2018/2/layout/IconVerticalSolidList" loCatId="icon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C548F3E-7794-49A0-BDB9-D9ED1509029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200" b="1" dirty="0"/>
            <a:t>Objectives: </a:t>
          </a:r>
          <a:endParaRPr lang="en-US" sz="2200" dirty="0"/>
        </a:p>
      </dgm:t>
    </dgm:pt>
    <dgm:pt modelId="{0AEAB24F-3FD3-4221-B29F-4E1F8B1C9DAD}" type="parTrans" cxnId="{4EAF7CF4-C2DE-42A7-80EB-91A67A9AFBFC}">
      <dgm:prSet/>
      <dgm:spPr/>
      <dgm:t>
        <a:bodyPr/>
        <a:lstStyle/>
        <a:p>
          <a:endParaRPr lang="en-US"/>
        </a:p>
      </dgm:t>
    </dgm:pt>
    <dgm:pt modelId="{6DF88D07-DCE7-4217-9243-33C98495314E}" type="sibTrans" cxnId="{4EAF7CF4-C2DE-42A7-80EB-91A67A9AFBFC}">
      <dgm:prSet/>
      <dgm:spPr/>
      <dgm:t>
        <a:bodyPr/>
        <a:lstStyle/>
        <a:p>
          <a:endParaRPr lang="en-US"/>
        </a:p>
      </dgm:t>
    </dgm:pt>
    <dgm:pt modelId="{C885667F-A7D1-439B-81DC-B9C08D124E3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500" dirty="0"/>
            <a:t>Develop highway capacity adjustments for CAVs at different levels of volume and market penetration</a:t>
          </a:r>
        </a:p>
      </dgm:t>
    </dgm:pt>
    <dgm:pt modelId="{41E7E5A5-C4EA-46D6-B48C-0388F310F6AC}" type="parTrans" cxnId="{EA60F3D8-EF88-4B71-B871-498477DC5861}">
      <dgm:prSet/>
      <dgm:spPr/>
      <dgm:t>
        <a:bodyPr/>
        <a:lstStyle/>
        <a:p>
          <a:endParaRPr lang="en-US"/>
        </a:p>
      </dgm:t>
    </dgm:pt>
    <dgm:pt modelId="{6F803B4A-2459-4DDA-AC4B-BBE0A463B241}" type="sibTrans" cxnId="{EA60F3D8-EF88-4B71-B871-498477DC5861}">
      <dgm:prSet/>
      <dgm:spPr/>
      <dgm:t>
        <a:bodyPr/>
        <a:lstStyle/>
        <a:p>
          <a:endParaRPr lang="en-US"/>
        </a:p>
      </dgm:t>
    </dgm:pt>
    <dgm:pt modelId="{71AC44C4-F849-4617-A632-39BDAB87967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200" b="1" dirty="0"/>
            <a:t>Agent-Based Approach:</a:t>
          </a:r>
          <a:endParaRPr lang="en-US" sz="2200" dirty="0"/>
        </a:p>
      </dgm:t>
    </dgm:pt>
    <dgm:pt modelId="{2ACFE2C6-EA94-4A29-AE09-324BA4FCF6A4}" type="parTrans" cxnId="{F93A7FB8-BB22-4073-B036-AD93D6D8BBCC}">
      <dgm:prSet/>
      <dgm:spPr/>
      <dgm:t>
        <a:bodyPr/>
        <a:lstStyle/>
        <a:p>
          <a:endParaRPr lang="en-US"/>
        </a:p>
      </dgm:t>
    </dgm:pt>
    <dgm:pt modelId="{C2F4F3FE-D755-47FA-B38D-D7473A4DF561}" type="sibTrans" cxnId="{F93A7FB8-BB22-4073-B036-AD93D6D8BBCC}">
      <dgm:prSet/>
      <dgm:spPr/>
      <dgm:t>
        <a:bodyPr/>
        <a:lstStyle/>
        <a:p>
          <a:endParaRPr lang="en-US"/>
        </a:p>
      </dgm:t>
    </dgm:pt>
    <dgm:pt modelId="{1CF86E34-F4FA-48CC-9E57-3C724B5D8A3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500" dirty="0"/>
            <a:t>Vehicle and driver behavior will be fully customizable for simulation scenarios</a:t>
          </a:r>
        </a:p>
      </dgm:t>
    </dgm:pt>
    <dgm:pt modelId="{95F39DA3-4556-4491-B5F5-8E75756FCDF9}" type="parTrans" cxnId="{321F0335-8F05-436C-AF9A-DC23E5F4E0D4}">
      <dgm:prSet/>
      <dgm:spPr/>
      <dgm:t>
        <a:bodyPr/>
        <a:lstStyle/>
        <a:p>
          <a:endParaRPr lang="en-US"/>
        </a:p>
      </dgm:t>
    </dgm:pt>
    <dgm:pt modelId="{583F8FEB-7745-4769-98D5-70BA050983BE}" type="sibTrans" cxnId="{321F0335-8F05-436C-AF9A-DC23E5F4E0D4}">
      <dgm:prSet/>
      <dgm:spPr/>
      <dgm:t>
        <a:bodyPr/>
        <a:lstStyle/>
        <a:p>
          <a:endParaRPr lang="en-US"/>
        </a:p>
      </dgm:t>
    </dgm:pt>
    <dgm:pt modelId="{E1D2075D-C3DE-4BDC-9E1A-2784E258553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500" dirty="0"/>
            <a:t>Focused on CAVs (not CV or AV separately)</a:t>
          </a:r>
        </a:p>
      </dgm:t>
    </dgm:pt>
    <dgm:pt modelId="{60862465-79E6-44B7-B821-D1499E3564E6}" type="parTrans" cxnId="{5089E55D-3C9A-438A-B024-07DCCDC4A3C0}">
      <dgm:prSet/>
      <dgm:spPr/>
      <dgm:t>
        <a:bodyPr/>
        <a:lstStyle/>
        <a:p>
          <a:endParaRPr lang="en-US"/>
        </a:p>
      </dgm:t>
    </dgm:pt>
    <dgm:pt modelId="{1220F223-303B-4A60-ADD6-4C7D647300F2}" type="sibTrans" cxnId="{5089E55D-3C9A-438A-B024-07DCCDC4A3C0}">
      <dgm:prSet/>
      <dgm:spPr/>
      <dgm:t>
        <a:bodyPr/>
        <a:lstStyle/>
        <a:p>
          <a:endParaRPr lang="en-US"/>
        </a:p>
      </dgm:t>
    </dgm:pt>
    <dgm:pt modelId="{DE0442FF-DEF8-465B-8339-B1E69A713A5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200" b="1" dirty="0"/>
            <a:t>HCQS Committee </a:t>
          </a:r>
          <a:br>
            <a:rPr lang="en-US" sz="2200" b="1" dirty="0"/>
          </a:br>
          <a:r>
            <a:rPr lang="en-US" sz="2200" b="1" dirty="0"/>
            <a:t>Touch Points</a:t>
          </a:r>
          <a:endParaRPr lang="en-US" sz="2200" dirty="0"/>
        </a:p>
      </dgm:t>
    </dgm:pt>
    <dgm:pt modelId="{88C25C98-6479-4EFB-BE1A-AB6FEFC4D192}" type="parTrans" cxnId="{5386A9E5-01E4-4491-8EDE-A9E3CD96FAFA}">
      <dgm:prSet/>
      <dgm:spPr/>
      <dgm:t>
        <a:bodyPr/>
        <a:lstStyle/>
        <a:p>
          <a:endParaRPr lang="en-US"/>
        </a:p>
      </dgm:t>
    </dgm:pt>
    <dgm:pt modelId="{C0CF440A-6BBA-4A12-8D7A-931F9D768CD0}" type="sibTrans" cxnId="{5386A9E5-01E4-4491-8EDE-A9E3CD96FAFA}">
      <dgm:prSet/>
      <dgm:spPr/>
      <dgm:t>
        <a:bodyPr/>
        <a:lstStyle/>
        <a:p>
          <a:endParaRPr lang="en-US"/>
        </a:p>
      </dgm:t>
    </dgm:pt>
    <dgm:pt modelId="{9335BDCA-2DF2-4F63-9064-558445A075C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500" dirty="0"/>
            <a:t>Annual meetings January 2019/2020</a:t>
          </a:r>
        </a:p>
      </dgm:t>
    </dgm:pt>
    <dgm:pt modelId="{A3CE6A13-DCF2-48B4-A661-52788220CAF2}" type="parTrans" cxnId="{17A87D1C-D272-4529-AF20-50EF37B008BE}">
      <dgm:prSet/>
      <dgm:spPr/>
      <dgm:t>
        <a:bodyPr/>
        <a:lstStyle/>
        <a:p>
          <a:endParaRPr lang="en-US"/>
        </a:p>
      </dgm:t>
    </dgm:pt>
    <dgm:pt modelId="{149C1F0D-D477-41F6-A85F-F21DF3A51476}" type="sibTrans" cxnId="{17A87D1C-D272-4529-AF20-50EF37B008BE}">
      <dgm:prSet/>
      <dgm:spPr/>
      <dgm:t>
        <a:bodyPr/>
        <a:lstStyle/>
        <a:p>
          <a:endParaRPr lang="en-US"/>
        </a:p>
      </dgm:t>
    </dgm:pt>
    <dgm:pt modelId="{E9D3A95B-6018-4F94-AA00-641AF0E6A96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500" dirty="0"/>
            <a:t>Mid-year meetings 2019/2020</a:t>
          </a:r>
        </a:p>
      </dgm:t>
    </dgm:pt>
    <dgm:pt modelId="{FAC29F73-5BE1-4F16-91B1-3C0347389103}" type="parTrans" cxnId="{DAED3566-8CA2-4666-A8FB-D28E33BD151A}">
      <dgm:prSet/>
      <dgm:spPr/>
      <dgm:t>
        <a:bodyPr/>
        <a:lstStyle/>
        <a:p>
          <a:endParaRPr lang="en-US"/>
        </a:p>
      </dgm:t>
    </dgm:pt>
    <dgm:pt modelId="{A952D548-F3A4-4553-8F07-3F8734A1AB03}" type="sibTrans" cxnId="{DAED3566-8CA2-4666-A8FB-D28E33BD151A}">
      <dgm:prSet/>
      <dgm:spPr/>
      <dgm:t>
        <a:bodyPr/>
        <a:lstStyle/>
        <a:p>
          <a:endParaRPr lang="en-US"/>
        </a:p>
      </dgm:t>
    </dgm:pt>
    <dgm:pt modelId="{74C8D96F-1815-438E-9E5A-8EDBE3A035F7}" type="pres">
      <dgm:prSet presAssocID="{2C19E076-8F17-4E2D-AAC2-AA462F71BD90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87555F9-FEDC-4822-9592-06244BD5B81C}" type="pres">
      <dgm:prSet presAssocID="{3C548F3E-7794-49A0-BDB9-D9ED15090294}" presName="compNode" presStyleCnt="0"/>
      <dgm:spPr/>
    </dgm:pt>
    <dgm:pt modelId="{58AE1ABA-16C8-4A4A-99E0-3447A00437FF}" type="pres">
      <dgm:prSet presAssocID="{3C548F3E-7794-49A0-BDB9-D9ED15090294}" presName="bgRect" presStyleLbl="bgShp" presStyleIdx="0" presStyleCnt="3" custLinFactNeighborX="3493" custLinFactNeighborY="5560"/>
      <dgm:spPr>
        <a:solidFill>
          <a:schemeClr val="accent2">
            <a:lumMod val="20000"/>
            <a:lumOff val="80000"/>
          </a:schemeClr>
        </a:solidFill>
      </dgm:spPr>
    </dgm:pt>
    <dgm:pt modelId="{D1922622-1C28-4766-A03B-B856C89CB3D4}" type="pres">
      <dgm:prSet presAssocID="{3C548F3E-7794-49A0-BDB9-D9ED15090294}" presName="iconRect" presStyleLbl="node1" presStyleIdx="0" presStyleCnt="3"/>
      <dgm:spPr>
        <a:blipFill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5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B8BD8B52-1F21-4D51-89E1-5254A80B5619}" type="pres">
      <dgm:prSet presAssocID="{3C548F3E-7794-49A0-BDB9-D9ED15090294}" presName="spaceRect" presStyleCnt="0"/>
      <dgm:spPr/>
    </dgm:pt>
    <dgm:pt modelId="{934576D0-E334-430A-BD27-D7C32BA5431E}" type="pres">
      <dgm:prSet presAssocID="{3C548F3E-7794-49A0-BDB9-D9ED15090294}" presName="parTx" presStyleLbl="revTx" presStyleIdx="0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DA4B5A51-A90E-405F-B57A-9DEA90700D1A}" type="pres">
      <dgm:prSet presAssocID="{3C548F3E-7794-49A0-BDB9-D9ED15090294}" presName="desTx" presStyleLbl="revTx" presStyleIdx="1" presStyleCnt="6" custScaleX="129853" custLinFactNeighborX="-3218" custLinFactNeighborY="5926">
        <dgm:presLayoutVars/>
      </dgm:prSet>
      <dgm:spPr/>
      <dgm:t>
        <a:bodyPr/>
        <a:lstStyle/>
        <a:p>
          <a:endParaRPr lang="en-US"/>
        </a:p>
      </dgm:t>
    </dgm:pt>
    <dgm:pt modelId="{4D680C83-4BE8-443D-83CF-142E7212CDE4}" type="pres">
      <dgm:prSet presAssocID="{6DF88D07-DCE7-4217-9243-33C98495314E}" presName="sibTrans" presStyleCnt="0"/>
      <dgm:spPr/>
    </dgm:pt>
    <dgm:pt modelId="{0016A976-DD08-4883-A602-F1D48592D827}" type="pres">
      <dgm:prSet presAssocID="{71AC44C4-F849-4617-A632-39BDAB879670}" presName="compNode" presStyleCnt="0"/>
      <dgm:spPr/>
    </dgm:pt>
    <dgm:pt modelId="{FC2A3EF9-B846-49CE-A9F2-EF48C19E0B20}" type="pres">
      <dgm:prSet presAssocID="{71AC44C4-F849-4617-A632-39BDAB879670}" presName="bgRect" presStyleLbl="bgShp" presStyleIdx="1" presStyleCnt="3" custLinFactNeighborX="5092" custLinFactNeighborY="1428"/>
      <dgm:spPr>
        <a:solidFill>
          <a:schemeClr val="accent2">
            <a:lumMod val="40000"/>
            <a:lumOff val="60000"/>
          </a:schemeClr>
        </a:solidFill>
      </dgm:spPr>
    </dgm:pt>
    <dgm:pt modelId="{38E39807-E5AF-4534-AB64-80A6E3E8158B}" type="pres">
      <dgm:prSet presAssocID="{71AC44C4-F849-4617-A632-39BDAB879670}" presName="iconRect" presStyleLbl="node1" presStyleIdx="1" presStyleCnt="3"/>
      <dgm:spPr>
        <a:blipFill>
          <a:blip xmlns:r="http://schemas.openxmlformats.org/officeDocument/2006/relationships" r:embed="rId3">
            <a:duotone>
              <a:schemeClr val="accent5">
                <a:hueOff val="6150002"/>
                <a:satOff val="50000"/>
                <a:lumOff val="-6078"/>
                <a:alphaOff val="0"/>
                <a:shade val="20000"/>
                <a:satMod val="200000"/>
              </a:schemeClr>
              <a:schemeClr val="accent5">
                <a:hueOff val="6150002"/>
                <a:satOff val="50000"/>
                <a:lumOff val="-6078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2C34E78D-ACDD-4CFF-90A6-511514523227}" type="pres">
      <dgm:prSet presAssocID="{71AC44C4-F849-4617-A632-39BDAB879670}" presName="spaceRect" presStyleCnt="0"/>
      <dgm:spPr/>
    </dgm:pt>
    <dgm:pt modelId="{7768DFE5-B8B2-46FC-8671-F9CC6CE06D91}" type="pres">
      <dgm:prSet presAssocID="{71AC44C4-F849-4617-A632-39BDAB879670}" presName="parTx" presStyleLbl="revTx" presStyleIdx="2" presStyleCnt="6" custScaleX="83733" custLinFactNeighborX="-7981" custLinFactNeighborY="1428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204F1CB5-FCA5-465D-ADB4-C454AC738536}" type="pres">
      <dgm:prSet presAssocID="{71AC44C4-F849-4617-A632-39BDAB879670}" presName="desTx" presStyleLbl="revTx" presStyleIdx="3" presStyleCnt="6" custScaleX="109482" custLinFactNeighborX="4991" custLinFactNeighborY="1537">
        <dgm:presLayoutVars/>
      </dgm:prSet>
      <dgm:spPr/>
      <dgm:t>
        <a:bodyPr/>
        <a:lstStyle/>
        <a:p>
          <a:endParaRPr lang="en-US"/>
        </a:p>
      </dgm:t>
    </dgm:pt>
    <dgm:pt modelId="{051D9083-B2AC-4618-B369-52AE7868A68A}" type="pres">
      <dgm:prSet presAssocID="{C2F4F3FE-D755-47FA-B38D-D7473A4DF561}" presName="sibTrans" presStyleCnt="0"/>
      <dgm:spPr/>
    </dgm:pt>
    <dgm:pt modelId="{F414464A-FEA1-4F83-AF0C-960CAB117F0F}" type="pres">
      <dgm:prSet presAssocID="{DE0442FF-DEF8-465B-8339-B1E69A713A55}" presName="compNode" presStyleCnt="0"/>
      <dgm:spPr/>
    </dgm:pt>
    <dgm:pt modelId="{5B9A273E-1AAF-42D9-92B4-DB960E0C8E78}" type="pres">
      <dgm:prSet presAssocID="{DE0442FF-DEF8-465B-8339-B1E69A713A55}" presName="bgRect" presStyleLbl="bgShp" presStyleIdx="2" presStyleCnt="3" custLinFactNeighborX="3044" custLinFactNeighborY="-1459"/>
      <dgm:spPr>
        <a:solidFill>
          <a:schemeClr val="accent2">
            <a:lumMod val="60000"/>
            <a:lumOff val="40000"/>
          </a:schemeClr>
        </a:solidFill>
      </dgm:spPr>
    </dgm:pt>
    <dgm:pt modelId="{52BD1E87-0D02-4010-B321-E933160280D3}" type="pres">
      <dgm:prSet presAssocID="{DE0442FF-DEF8-465B-8339-B1E69A713A55}" presName="iconRect" presStyleLbl="node1" presStyleIdx="2" presStyleCnt="3"/>
      <dgm:spPr>
        <a:blipFill>
          <a:blip xmlns:r="http://schemas.openxmlformats.org/officeDocument/2006/relationships" r:embed="rId5">
            <a:duotone>
              <a:schemeClr val="accent5">
                <a:hueOff val="12300005"/>
                <a:satOff val="100000"/>
                <a:lumOff val="-12157"/>
                <a:alphaOff val="0"/>
                <a:shade val="20000"/>
                <a:satMod val="200000"/>
              </a:schemeClr>
              <a:schemeClr val="accent5">
                <a:hueOff val="12300005"/>
                <a:satOff val="100000"/>
                <a:lumOff val="-12157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Daily Calendar"/>
        </a:ext>
      </dgm:extLst>
    </dgm:pt>
    <dgm:pt modelId="{483C1A83-2BB8-4813-A0D9-9AAD93474959}" type="pres">
      <dgm:prSet presAssocID="{DE0442FF-DEF8-465B-8339-B1E69A713A55}" presName="spaceRect" presStyleCnt="0"/>
      <dgm:spPr/>
    </dgm:pt>
    <dgm:pt modelId="{88D759DF-6819-4992-93D0-1591837A814F}" type="pres">
      <dgm:prSet presAssocID="{DE0442FF-DEF8-465B-8339-B1E69A713A55}" presName="parTx" presStyleLbl="revTx" presStyleIdx="4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E2D7901C-52E6-4950-A483-C0C159B527BF}" type="pres">
      <dgm:prSet presAssocID="{DE0442FF-DEF8-465B-8339-B1E69A713A55}" presName="desTx" presStyleLbl="revTx" presStyleIdx="5" presStyleCnt="6" custScaleX="129853" custLinFactNeighborX="-3218" custLinFactNeighborY="2570">
        <dgm:presLayoutVars/>
      </dgm:prSet>
      <dgm:spPr/>
      <dgm:t>
        <a:bodyPr/>
        <a:lstStyle/>
        <a:p>
          <a:endParaRPr lang="en-US"/>
        </a:p>
      </dgm:t>
    </dgm:pt>
  </dgm:ptLst>
  <dgm:cxnLst>
    <dgm:cxn modelId="{EA60F3D8-EF88-4B71-B871-498477DC5861}" srcId="{3C548F3E-7794-49A0-BDB9-D9ED15090294}" destId="{C885667F-A7D1-439B-81DC-B9C08D124E32}" srcOrd="0" destOrd="0" parTransId="{41E7E5A5-C4EA-46D6-B48C-0388F310F6AC}" sibTransId="{6F803B4A-2459-4DDA-AC4B-BBE0A463B241}"/>
    <dgm:cxn modelId="{17A87D1C-D272-4529-AF20-50EF37B008BE}" srcId="{DE0442FF-DEF8-465B-8339-B1E69A713A55}" destId="{9335BDCA-2DF2-4F63-9064-558445A075C6}" srcOrd="0" destOrd="0" parTransId="{A3CE6A13-DCF2-48B4-A661-52788220CAF2}" sibTransId="{149C1F0D-D477-41F6-A85F-F21DF3A51476}"/>
    <dgm:cxn modelId="{6C76502C-0050-49E9-A3ED-8BB8BB6BCCE2}" type="presOf" srcId="{DE0442FF-DEF8-465B-8339-B1E69A713A55}" destId="{88D759DF-6819-4992-93D0-1591837A814F}" srcOrd="0" destOrd="0" presId="urn:microsoft.com/office/officeart/2018/2/layout/IconVerticalSolidList"/>
    <dgm:cxn modelId="{C12615EE-7DD1-40A8-A827-02B35608068C}" type="presOf" srcId="{E1D2075D-C3DE-4BDC-9E1A-2784E258553E}" destId="{204F1CB5-FCA5-465D-ADB4-C454AC738536}" srcOrd="0" destOrd="1" presId="urn:microsoft.com/office/officeart/2018/2/layout/IconVerticalSolidList"/>
    <dgm:cxn modelId="{5089E55D-3C9A-438A-B024-07DCCDC4A3C0}" srcId="{71AC44C4-F849-4617-A632-39BDAB879670}" destId="{E1D2075D-C3DE-4BDC-9E1A-2784E258553E}" srcOrd="1" destOrd="0" parTransId="{60862465-79E6-44B7-B821-D1499E3564E6}" sibTransId="{1220F223-303B-4A60-ADD6-4C7D647300F2}"/>
    <dgm:cxn modelId="{DAED3566-8CA2-4666-A8FB-D28E33BD151A}" srcId="{DE0442FF-DEF8-465B-8339-B1E69A713A55}" destId="{E9D3A95B-6018-4F94-AA00-641AF0E6A966}" srcOrd="1" destOrd="0" parTransId="{FAC29F73-5BE1-4F16-91B1-3C0347389103}" sibTransId="{A952D548-F3A4-4553-8F07-3F8734A1AB03}"/>
    <dgm:cxn modelId="{F93A7FB8-BB22-4073-B036-AD93D6D8BBCC}" srcId="{2C19E076-8F17-4E2D-AAC2-AA462F71BD90}" destId="{71AC44C4-F849-4617-A632-39BDAB879670}" srcOrd="1" destOrd="0" parTransId="{2ACFE2C6-EA94-4A29-AE09-324BA4FCF6A4}" sibTransId="{C2F4F3FE-D755-47FA-B38D-D7473A4DF561}"/>
    <dgm:cxn modelId="{5386A9E5-01E4-4491-8EDE-A9E3CD96FAFA}" srcId="{2C19E076-8F17-4E2D-AAC2-AA462F71BD90}" destId="{DE0442FF-DEF8-465B-8339-B1E69A713A55}" srcOrd="2" destOrd="0" parTransId="{88C25C98-6479-4EFB-BE1A-AB6FEFC4D192}" sibTransId="{C0CF440A-6BBA-4A12-8D7A-931F9D768CD0}"/>
    <dgm:cxn modelId="{9469AFED-C4C3-47BC-968D-99C6C7C435F7}" type="presOf" srcId="{1CF86E34-F4FA-48CC-9E57-3C724B5D8A36}" destId="{204F1CB5-FCA5-465D-ADB4-C454AC738536}" srcOrd="0" destOrd="0" presId="urn:microsoft.com/office/officeart/2018/2/layout/IconVerticalSolidList"/>
    <dgm:cxn modelId="{D521D2A9-E969-442E-AB41-CB7F53A7D312}" type="presOf" srcId="{C885667F-A7D1-439B-81DC-B9C08D124E32}" destId="{DA4B5A51-A90E-405F-B57A-9DEA90700D1A}" srcOrd="0" destOrd="0" presId="urn:microsoft.com/office/officeart/2018/2/layout/IconVerticalSolidList"/>
    <dgm:cxn modelId="{9C1C74EA-516D-4EF9-90B1-27EB1F649E4E}" type="presOf" srcId="{3C548F3E-7794-49A0-BDB9-D9ED15090294}" destId="{934576D0-E334-430A-BD27-D7C32BA5431E}" srcOrd="0" destOrd="0" presId="urn:microsoft.com/office/officeart/2018/2/layout/IconVerticalSolidList"/>
    <dgm:cxn modelId="{041984E1-6950-471D-B29C-552FEA2E4FF0}" type="presOf" srcId="{E9D3A95B-6018-4F94-AA00-641AF0E6A966}" destId="{E2D7901C-52E6-4950-A483-C0C159B527BF}" srcOrd="0" destOrd="1" presId="urn:microsoft.com/office/officeart/2018/2/layout/IconVerticalSolidList"/>
    <dgm:cxn modelId="{4EAF7CF4-C2DE-42A7-80EB-91A67A9AFBFC}" srcId="{2C19E076-8F17-4E2D-AAC2-AA462F71BD90}" destId="{3C548F3E-7794-49A0-BDB9-D9ED15090294}" srcOrd="0" destOrd="0" parTransId="{0AEAB24F-3FD3-4221-B29F-4E1F8B1C9DAD}" sibTransId="{6DF88D07-DCE7-4217-9243-33C98495314E}"/>
    <dgm:cxn modelId="{321F0335-8F05-436C-AF9A-DC23E5F4E0D4}" srcId="{71AC44C4-F849-4617-A632-39BDAB879670}" destId="{1CF86E34-F4FA-48CC-9E57-3C724B5D8A36}" srcOrd="0" destOrd="0" parTransId="{95F39DA3-4556-4491-B5F5-8E75756FCDF9}" sibTransId="{583F8FEB-7745-4769-98D5-70BA050983BE}"/>
    <dgm:cxn modelId="{5C76DE08-BDC8-4DE9-B869-8393B5525D56}" type="presOf" srcId="{2C19E076-8F17-4E2D-AAC2-AA462F71BD90}" destId="{74C8D96F-1815-438E-9E5A-8EDBE3A035F7}" srcOrd="0" destOrd="0" presId="urn:microsoft.com/office/officeart/2018/2/layout/IconVerticalSolidList"/>
    <dgm:cxn modelId="{B1E997D8-93C4-4E59-B374-08A5B7928FDD}" type="presOf" srcId="{9335BDCA-2DF2-4F63-9064-558445A075C6}" destId="{E2D7901C-52E6-4950-A483-C0C159B527BF}" srcOrd="0" destOrd="0" presId="urn:microsoft.com/office/officeart/2018/2/layout/IconVerticalSolidList"/>
    <dgm:cxn modelId="{E11BDEEC-7210-4C83-B339-FA09FC9E9B78}" type="presOf" srcId="{71AC44C4-F849-4617-A632-39BDAB879670}" destId="{7768DFE5-B8B2-46FC-8671-F9CC6CE06D91}" srcOrd="0" destOrd="0" presId="urn:microsoft.com/office/officeart/2018/2/layout/IconVerticalSolidList"/>
    <dgm:cxn modelId="{F03F48F9-38BD-4A0D-ABA8-C40EF25DC3A5}" type="presParOf" srcId="{74C8D96F-1815-438E-9E5A-8EDBE3A035F7}" destId="{187555F9-FEDC-4822-9592-06244BD5B81C}" srcOrd="0" destOrd="0" presId="urn:microsoft.com/office/officeart/2018/2/layout/IconVerticalSolidList"/>
    <dgm:cxn modelId="{260F47B5-E796-421E-A078-9DF3882846FB}" type="presParOf" srcId="{187555F9-FEDC-4822-9592-06244BD5B81C}" destId="{58AE1ABA-16C8-4A4A-99E0-3447A00437FF}" srcOrd="0" destOrd="0" presId="urn:microsoft.com/office/officeart/2018/2/layout/IconVerticalSolidList"/>
    <dgm:cxn modelId="{942EC1A9-F7F7-4536-B241-1DCB930295F4}" type="presParOf" srcId="{187555F9-FEDC-4822-9592-06244BD5B81C}" destId="{D1922622-1C28-4766-A03B-B856C89CB3D4}" srcOrd="1" destOrd="0" presId="urn:microsoft.com/office/officeart/2018/2/layout/IconVerticalSolidList"/>
    <dgm:cxn modelId="{07C79B14-00C4-4114-B3A9-1BD70632A1EF}" type="presParOf" srcId="{187555F9-FEDC-4822-9592-06244BD5B81C}" destId="{B8BD8B52-1F21-4D51-89E1-5254A80B5619}" srcOrd="2" destOrd="0" presId="urn:microsoft.com/office/officeart/2018/2/layout/IconVerticalSolidList"/>
    <dgm:cxn modelId="{BBE3278F-0C3D-466C-B7DF-6B9B6C0950FC}" type="presParOf" srcId="{187555F9-FEDC-4822-9592-06244BD5B81C}" destId="{934576D0-E334-430A-BD27-D7C32BA5431E}" srcOrd="3" destOrd="0" presId="urn:microsoft.com/office/officeart/2018/2/layout/IconVerticalSolidList"/>
    <dgm:cxn modelId="{40882B7D-999C-4B51-A5F1-3B6AFF97C950}" type="presParOf" srcId="{187555F9-FEDC-4822-9592-06244BD5B81C}" destId="{DA4B5A51-A90E-405F-B57A-9DEA90700D1A}" srcOrd="4" destOrd="0" presId="urn:microsoft.com/office/officeart/2018/2/layout/IconVerticalSolidList"/>
    <dgm:cxn modelId="{B0E85F7B-EECA-4082-88F9-33655B750270}" type="presParOf" srcId="{74C8D96F-1815-438E-9E5A-8EDBE3A035F7}" destId="{4D680C83-4BE8-443D-83CF-142E7212CDE4}" srcOrd="1" destOrd="0" presId="urn:microsoft.com/office/officeart/2018/2/layout/IconVerticalSolidList"/>
    <dgm:cxn modelId="{360AA9EB-432A-4158-B176-29E572530F9E}" type="presParOf" srcId="{74C8D96F-1815-438E-9E5A-8EDBE3A035F7}" destId="{0016A976-DD08-4883-A602-F1D48592D827}" srcOrd="2" destOrd="0" presId="urn:microsoft.com/office/officeart/2018/2/layout/IconVerticalSolidList"/>
    <dgm:cxn modelId="{1FA6E2B6-8AD1-4DAD-906D-27721D7CF100}" type="presParOf" srcId="{0016A976-DD08-4883-A602-F1D48592D827}" destId="{FC2A3EF9-B846-49CE-A9F2-EF48C19E0B20}" srcOrd="0" destOrd="0" presId="urn:microsoft.com/office/officeart/2018/2/layout/IconVerticalSolidList"/>
    <dgm:cxn modelId="{7154CE75-FF32-41C0-A986-7867F90ABC19}" type="presParOf" srcId="{0016A976-DD08-4883-A602-F1D48592D827}" destId="{38E39807-E5AF-4534-AB64-80A6E3E8158B}" srcOrd="1" destOrd="0" presId="urn:microsoft.com/office/officeart/2018/2/layout/IconVerticalSolidList"/>
    <dgm:cxn modelId="{1294A766-6927-414C-9C06-B2C40C640CCD}" type="presParOf" srcId="{0016A976-DD08-4883-A602-F1D48592D827}" destId="{2C34E78D-ACDD-4CFF-90A6-511514523227}" srcOrd="2" destOrd="0" presId="urn:microsoft.com/office/officeart/2018/2/layout/IconVerticalSolidList"/>
    <dgm:cxn modelId="{06BDA675-9582-4289-935C-EC312460C448}" type="presParOf" srcId="{0016A976-DD08-4883-A602-F1D48592D827}" destId="{7768DFE5-B8B2-46FC-8671-F9CC6CE06D91}" srcOrd="3" destOrd="0" presId="urn:microsoft.com/office/officeart/2018/2/layout/IconVerticalSolidList"/>
    <dgm:cxn modelId="{73E689A5-EF17-4AA2-9095-2BA914FBDBEE}" type="presParOf" srcId="{0016A976-DD08-4883-A602-F1D48592D827}" destId="{204F1CB5-FCA5-465D-ADB4-C454AC738536}" srcOrd="4" destOrd="0" presId="urn:microsoft.com/office/officeart/2018/2/layout/IconVerticalSolidList"/>
    <dgm:cxn modelId="{58D38BB6-ACC2-4B7B-97B4-B109E9DE81D8}" type="presParOf" srcId="{74C8D96F-1815-438E-9E5A-8EDBE3A035F7}" destId="{051D9083-B2AC-4618-B369-52AE7868A68A}" srcOrd="3" destOrd="0" presId="urn:microsoft.com/office/officeart/2018/2/layout/IconVerticalSolidList"/>
    <dgm:cxn modelId="{D5E0DE09-1F70-4E93-8F9F-F21720112D5C}" type="presParOf" srcId="{74C8D96F-1815-438E-9E5A-8EDBE3A035F7}" destId="{F414464A-FEA1-4F83-AF0C-960CAB117F0F}" srcOrd="4" destOrd="0" presId="urn:microsoft.com/office/officeart/2018/2/layout/IconVerticalSolidList"/>
    <dgm:cxn modelId="{31AE6A91-7097-42AB-A141-A14D1522A436}" type="presParOf" srcId="{F414464A-FEA1-4F83-AF0C-960CAB117F0F}" destId="{5B9A273E-1AAF-42D9-92B4-DB960E0C8E78}" srcOrd="0" destOrd="0" presId="urn:microsoft.com/office/officeart/2018/2/layout/IconVerticalSolidList"/>
    <dgm:cxn modelId="{B284CBD7-08D7-485A-997D-914C3027C8CE}" type="presParOf" srcId="{F414464A-FEA1-4F83-AF0C-960CAB117F0F}" destId="{52BD1E87-0D02-4010-B321-E933160280D3}" srcOrd="1" destOrd="0" presId="urn:microsoft.com/office/officeart/2018/2/layout/IconVerticalSolidList"/>
    <dgm:cxn modelId="{8436F8B9-4293-4688-9355-E33231B285A5}" type="presParOf" srcId="{F414464A-FEA1-4F83-AF0C-960CAB117F0F}" destId="{483C1A83-2BB8-4813-A0D9-9AAD93474959}" srcOrd="2" destOrd="0" presId="urn:microsoft.com/office/officeart/2018/2/layout/IconVerticalSolidList"/>
    <dgm:cxn modelId="{E80E5D46-99BF-4A4F-A24C-F96B0351228D}" type="presParOf" srcId="{F414464A-FEA1-4F83-AF0C-960CAB117F0F}" destId="{88D759DF-6819-4992-93D0-1591837A814F}" srcOrd="3" destOrd="0" presId="urn:microsoft.com/office/officeart/2018/2/layout/IconVerticalSolidList"/>
    <dgm:cxn modelId="{AB7D9842-2BEC-4BC8-834B-AF1C58504A94}" type="presParOf" srcId="{F414464A-FEA1-4F83-AF0C-960CAB117F0F}" destId="{E2D7901C-52E6-4950-A483-C0C159B527BF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334479-A7CA-447F-9CB8-7A8132C49EF7}" type="doc">
      <dgm:prSet loTypeId="urn:microsoft.com/office/officeart/2018/2/layout/IconLabelList" loCatId="icon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EA51967A-7B3A-4639-B1CF-8CEA25DB860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Geometry</a:t>
          </a:r>
        </a:p>
      </dgm:t>
    </dgm:pt>
    <dgm:pt modelId="{B49C36A0-9D92-4877-A0C7-85D65918FF8B}" type="parTrans" cxnId="{58E8A111-67CC-4CC8-A93D-37950ADB97E1}">
      <dgm:prSet/>
      <dgm:spPr/>
      <dgm:t>
        <a:bodyPr/>
        <a:lstStyle/>
        <a:p>
          <a:endParaRPr lang="en-US"/>
        </a:p>
      </dgm:t>
    </dgm:pt>
    <dgm:pt modelId="{AA87FB74-7DA4-4DC5-AFDB-5E7178948E4D}" type="sibTrans" cxnId="{58E8A111-67CC-4CC8-A93D-37950ADB97E1}">
      <dgm:prSet/>
      <dgm:spPr/>
      <dgm:t>
        <a:bodyPr/>
        <a:lstStyle/>
        <a:p>
          <a:endParaRPr lang="en-US"/>
        </a:p>
      </dgm:t>
    </dgm:pt>
    <dgm:pt modelId="{F4115ED4-CFE5-40DB-88EF-94E68B07CFF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Vehicle Composition</a:t>
          </a:r>
        </a:p>
      </dgm:t>
    </dgm:pt>
    <dgm:pt modelId="{9775F5C6-6F9C-4C86-8614-BE24F5576CFE}" type="parTrans" cxnId="{AA0B195F-46DA-4DCC-A136-F4378EEC97D9}">
      <dgm:prSet/>
      <dgm:spPr/>
      <dgm:t>
        <a:bodyPr/>
        <a:lstStyle/>
        <a:p>
          <a:endParaRPr lang="en-US"/>
        </a:p>
      </dgm:t>
    </dgm:pt>
    <dgm:pt modelId="{5615B6C4-22D5-45FF-9F1A-C20F36D38D14}" type="sibTrans" cxnId="{AA0B195F-46DA-4DCC-A136-F4378EEC97D9}">
      <dgm:prSet/>
      <dgm:spPr/>
      <dgm:t>
        <a:bodyPr/>
        <a:lstStyle/>
        <a:p>
          <a:endParaRPr lang="en-US"/>
        </a:p>
      </dgm:t>
    </dgm:pt>
    <dgm:pt modelId="{5F5BAABE-F63A-46B6-93E7-448BAD2D36B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Truck Percentage</a:t>
          </a:r>
        </a:p>
      </dgm:t>
    </dgm:pt>
    <dgm:pt modelId="{39A00352-01B0-4F90-A697-5872CAB6875B}" type="parTrans" cxnId="{7281D172-043A-4192-84D3-0A12C415CC5F}">
      <dgm:prSet/>
      <dgm:spPr/>
      <dgm:t>
        <a:bodyPr/>
        <a:lstStyle/>
        <a:p>
          <a:endParaRPr lang="en-US"/>
        </a:p>
      </dgm:t>
    </dgm:pt>
    <dgm:pt modelId="{35712BCE-7DB6-4115-AB69-AD5BF17ADF6B}" type="sibTrans" cxnId="{7281D172-043A-4192-84D3-0A12C415CC5F}">
      <dgm:prSet/>
      <dgm:spPr/>
      <dgm:t>
        <a:bodyPr/>
        <a:lstStyle/>
        <a:p>
          <a:endParaRPr lang="en-US"/>
        </a:p>
      </dgm:t>
    </dgm:pt>
    <dgm:pt modelId="{F507D96E-AD63-4E51-B7C7-FDA8E460033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Driver Behavior</a:t>
          </a:r>
        </a:p>
      </dgm:t>
    </dgm:pt>
    <dgm:pt modelId="{1BF4A777-4DDA-4640-A333-3A332CD68C31}" type="parTrans" cxnId="{F2882745-BCA4-4C8D-A138-257A977F2B5D}">
      <dgm:prSet/>
      <dgm:spPr/>
      <dgm:t>
        <a:bodyPr/>
        <a:lstStyle/>
        <a:p>
          <a:endParaRPr lang="en-US"/>
        </a:p>
      </dgm:t>
    </dgm:pt>
    <dgm:pt modelId="{AEA49699-D3AB-4987-8AB8-D6EA6AB2BD4C}" type="sibTrans" cxnId="{F2882745-BCA4-4C8D-A138-257A977F2B5D}">
      <dgm:prSet/>
      <dgm:spPr/>
      <dgm:t>
        <a:bodyPr/>
        <a:lstStyle/>
        <a:p>
          <a:endParaRPr lang="en-US"/>
        </a:p>
      </dgm:t>
    </dgm:pt>
    <dgm:pt modelId="{829155BC-0F39-4552-8647-DC7A502EDED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Other Factors Impacting Capacity</a:t>
          </a:r>
        </a:p>
      </dgm:t>
    </dgm:pt>
    <dgm:pt modelId="{DC5E2D8B-8690-435D-A690-45D7299EE1EF}" type="parTrans" cxnId="{D904A5A6-F416-45F5-A7E1-6719C80947E1}">
      <dgm:prSet/>
      <dgm:spPr/>
      <dgm:t>
        <a:bodyPr/>
        <a:lstStyle/>
        <a:p>
          <a:endParaRPr lang="en-US"/>
        </a:p>
      </dgm:t>
    </dgm:pt>
    <dgm:pt modelId="{50182C5F-427F-4BF1-9226-83A7C6CB129D}" type="sibTrans" cxnId="{D904A5A6-F416-45F5-A7E1-6719C80947E1}">
      <dgm:prSet/>
      <dgm:spPr/>
      <dgm:t>
        <a:bodyPr/>
        <a:lstStyle/>
        <a:p>
          <a:endParaRPr lang="en-US"/>
        </a:p>
      </dgm:t>
    </dgm:pt>
    <dgm:pt modelId="{DEDD4974-E45F-46D3-A742-B59527C54CF5}" type="pres">
      <dgm:prSet presAssocID="{D2334479-A7CA-447F-9CB8-7A8132C49EF7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BA3361-0B45-4C09-BC7E-6AB4D4827296}" type="pres">
      <dgm:prSet presAssocID="{EA51967A-7B3A-4639-B1CF-8CEA25DB8606}" presName="compNode" presStyleCnt="0"/>
      <dgm:spPr/>
    </dgm:pt>
    <dgm:pt modelId="{04BE7A90-7FE6-4357-8879-49F747C21B67}" type="pres">
      <dgm:prSet presAssocID="{EA51967A-7B3A-4639-B1CF-8CEA25DB8606}" presName="iconRect" presStyleLbl="node1" presStyleIdx="0" presStyleCnt="5" custScaleX="132594" custScaleY="13259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uler"/>
        </a:ext>
      </dgm:extLst>
    </dgm:pt>
    <dgm:pt modelId="{5F292494-5069-46DB-B8F4-531A67C10B12}" type="pres">
      <dgm:prSet presAssocID="{EA51967A-7B3A-4639-B1CF-8CEA25DB8606}" presName="spaceRect" presStyleCnt="0"/>
      <dgm:spPr/>
    </dgm:pt>
    <dgm:pt modelId="{A66B89B2-5DB4-43FB-BEE9-8440469F13B5}" type="pres">
      <dgm:prSet presAssocID="{EA51967A-7B3A-4639-B1CF-8CEA25DB8606}" presName="textRect" presStyleLbl="revTx" presStyleIdx="0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0F372160-01D2-4410-8984-A4C851C7A806}" type="pres">
      <dgm:prSet presAssocID="{AA87FB74-7DA4-4DC5-AFDB-5E7178948E4D}" presName="sibTrans" presStyleCnt="0"/>
      <dgm:spPr/>
    </dgm:pt>
    <dgm:pt modelId="{90C69D3E-A636-48A7-BB4B-C1899F4D9456}" type="pres">
      <dgm:prSet presAssocID="{F4115ED4-CFE5-40DB-88EF-94E68B07CFFB}" presName="compNode" presStyleCnt="0"/>
      <dgm:spPr/>
    </dgm:pt>
    <dgm:pt modelId="{03EEE975-3787-471D-A30D-40ABBCF3B8B8}" type="pres">
      <dgm:prSet presAssocID="{F4115ED4-CFE5-40DB-88EF-94E68B07CFFB}" presName="iconRect" presStyleLbl="node1" presStyleIdx="1" presStyleCnt="5" custScaleX="132594" custScaleY="13259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r"/>
        </a:ext>
      </dgm:extLst>
    </dgm:pt>
    <dgm:pt modelId="{1A453861-8F58-48D9-A323-B3F99D92C14A}" type="pres">
      <dgm:prSet presAssocID="{F4115ED4-CFE5-40DB-88EF-94E68B07CFFB}" presName="spaceRect" presStyleCnt="0"/>
      <dgm:spPr/>
    </dgm:pt>
    <dgm:pt modelId="{BA1C0760-DA65-4AE6-AF12-36B8545A4363}" type="pres">
      <dgm:prSet presAssocID="{F4115ED4-CFE5-40DB-88EF-94E68B07CFFB}" presName="textRect" presStyleLbl="revTx" presStyleIdx="1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DF143586-8399-44AA-B445-0C2A688E0767}" type="pres">
      <dgm:prSet presAssocID="{5615B6C4-22D5-45FF-9F1A-C20F36D38D14}" presName="sibTrans" presStyleCnt="0"/>
      <dgm:spPr/>
    </dgm:pt>
    <dgm:pt modelId="{072B0ACB-02DA-4CDB-866A-7FD66F3A355C}" type="pres">
      <dgm:prSet presAssocID="{5F5BAABE-F63A-46B6-93E7-448BAD2D36BC}" presName="compNode" presStyleCnt="0"/>
      <dgm:spPr/>
    </dgm:pt>
    <dgm:pt modelId="{52E4EEB3-FA13-4CA2-BDAB-3E787975F7B0}" type="pres">
      <dgm:prSet presAssocID="{5F5BAABE-F63A-46B6-93E7-448BAD2D36BC}" presName="iconRect" presStyleLbl="node1" presStyleIdx="2" presStyleCnt="5" custScaleX="132594" custScaleY="13259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ruck"/>
        </a:ext>
      </dgm:extLst>
    </dgm:pt>
    <dgm:pt modelId="{0AF2D9A0-13CE-4C09-81AF-2734D1054259}" type="pres">
      <dgm:prSet presAssocID="{5F5BAABE-F63A-46B6-93E7-448BAD2D36BC}" presName="spaceRect" presStyleCnt="0"/>
      <dgm:spPr/>
    </dgm:pt>
    <dgm:pt modelId="{23718F28-6EE5-4919-8FCA-6BD687CE4B56}" type="pres">
      <dgm:prSet presAssocID="{5F5BAABE-F63A-46B6-93E7-448BAD2D36BC}" presName="textRect" presStyleLbl="revTx" presStyleIdx="2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76CFA3C8-0A26-42A9-8226-636292F58A15}" type="pres">
      <dgm:prSet presAssocID="{35712BCE-7DB6-4115-AB69-AD5BF17ADF6B}" presName="sibTrans" presStyleCnt="0"/>
      <dgm:spPr/>
    </dgm:pt>
    <dgm:pt modelId="{A86A5C71-E7B8-4A5F-B1FA-0845A66FEF94}" type="pres">
      <dgm:prSet presAssocID="{F507D96E-AD63-4E51-B7C7-FDA8E4600338}" presName="compNode" presStyleCnt="0"/>
      <dgm:spPr/>
    </dgm:pt>
    <dgm:pt modelId="{E8D12F11-4CE8-46FD-B40A-B52372127001}" type="pres">
      <dgm:prSet presAssocID="{F507D96E-AD63-4E51-B7C7-FDA8E4600338}" presName="iconRect" presStyleLbl="node1" presStyleIdx="3" presStyleCnt="5" custScaleX="132594" custScaleY="13259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list"/>
        </a:ext>
      </dgm:extLst>
    </dgm:pt>
    <dgm:pt modelId="{A5B9039F-56B8-467D-81F4-51068AC17305}" type="pres">
      <dgm:prSet presAssocID="{F507D96E-AD63-4E51-B7C7-FDA8E4600338}" presName="spaceRect" presStyleCnt="0"/>
      <dgm:spPr/>
    </dgm:pt>
    <dgm:pt modelId="{3A43CE06-4AAD-435F-8DBD-B3DC7F09A36D}" type="pres">
      <dgm:prSet presAssocID="{F507D96E-AD63-4E51-B7C7-FDA8E4600338}" presName="textRect" presStyleLbl="revTx" presStyleIdx="3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98C67D08-BB74-457B-B7BC-93E5FD8048B8}" type="pres">
      <dgm:prSet presAssocID="{AEA49699-D3AB-4987-8AB8-D6EA6AB2BD4C}" presName="sibTrans" presStyleCnt="0"/>
      <dgm:spPr/>
    </dgm:pt>
    <dgm:pt modelId="{827959E8-FC16-42E4-B2FE-59926BEE8996}" type="pres">
      <dgm:prSet presAssocID="{829155BC-0F39-4552-8647-DC7A502EDED5}" presName="compNode" presStyleCnt="0"/>
      <dgm:spPr/>
    </dgm:pt>
    <dgm:pt modelId="{3D565496-B316-44F8-A2A9-422BEBDD4F89}" type="pres">
      <dgm:prSet presAssocID="{829155BC-0F39-4552-8647-DC7A502EDED5}" presName="iconRect" presStyleLbl="node1" presStyleIdx="4" presStyleCnt="5" custScaleX="132594" custScaleY="132594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E06D9C44-FDE6-4A38-9920-AA886AB41CF9}" type="pres">
      <dgm:prSet presAssocID="{829155BC-0F39-4552-8647-DC7A502EDED5}" presName="spaceRect" presStyleCnt="0"/>
      <dgm:spPr/>
    </dgm:pt>
    <dgm:pt modelId="{452A12FB-7CC7-4797-AD01-AD6688AC8B26}" type="pres">
      <dgm:prSet presAssocID="{829155BC-0F39-4552-8647-DC7A502EDED5}" presName="textRect" presStyleLbl="revTx" presStyleIdx="4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8CC9972-2B6D-453B-BD6E-F6DD188C8469}" type="presOf" srcId="{EA51967A-7B3A-4639-B1CF-8CEA25DB8606}" destId="{A66B89B2-5DB4-43FB-BEE9-8440469F13B5}" srcOrd="0" destOrd="0" presId="urn:microsoft.com/office/officeart/2018/2/layout/IconLabelList"/>
    <dgm:cxn modelId="{58E8A111-67CC-4CC8-A93D-37950ADB97E1}" srcId="{D2334479-A7CA-447F-9CB8-7A8132C49EF7}" destId="{EA51967A-7B3A-4639-B1CF-8CEA25DB8606}" srcOrd="0" destOrd="0" parTransId="{B49C36A0-9D92-4877-A0C7-85D65918FF8B}" sibTransId="{AA87FB74-7DA4-4DC5-AFDB-5E7178948E4D}"/>
    <dgm:cxn modelId="{D904A5A6-F416-45F5-A7E1-6719C80947E1}" srcId="{D2334479-A7CA-447F-9CB8-7A8132C49EF7}" destId="{829155BC-0F39-4552-8647-DC7A502EDED5}" srcOrd="4" destOrd="0" parTransId="{DC5E2D8B-8690-435D-A690-45D7299EE1EF}" sibTransId="{50182C5F-427F-4BF1-9226-83A7C6CB129D}"/>
    <dgm:cxn modelId="{550B8865-C8B1-433C-965F-3E82C94BE5A7}" type="presOf" srcId="{829155BC-0F39-4552-8647-DC7A502EDED5}" destId="{452A12FB-7CC7-4797-AD01-AD6688AC8B26}" srcOrd="0" destOrd="0" presId="urn:microsoft.com/office/officeart/2018/2/layout/IconLabelList"/>
    <dgm:cxn modelId="{F2882745-BCA4-4C8D-A138-257A977F2B5D}" srcId="{D2334479-A7CA-447F-9CB8-7A8132C49EF7}" destId="{F507D96E-AD63-4E51-B7C7-FDA8E4600338}" srcOrd="3" destOrd="0" parTransId="{1BF4A777-4DDA-4640-A333-3A332CD68C31}" sibTransId="{AEA49699-D3AB-4987-8AB8-D6EA6AB2BD4C}"/>
    <dgm:cxn modelId="{AA0B195F-46DA-4DCC-A136-F4378EEC97D9}" srcId="{D2334479-A7CA-447F-9CB8-7A8132C49EF7}" destId="{F4115ED4-CFE5-40DB-88EF-94E68B07CFFB}" srcOrd="1" destOrd="0" parTransId="{9775F5C6-6F9C-4C86-8614-BE24F5576CFE}" sibTransId="{5615B6C4-22D5-45FF-9F1A-C20F36D38D14}"/>
    <dgm:cxn modelId="{64D7517B-8031-4099-83E9-71A561942D05}" type="presOf" srcId="{5F5BAABE-F63A-46B6-93E7-448BAD2D36BC}" destId="{23718F28-6EE5-4919-8FCA-6BD687CE4B56}" srcOrd="0" destOrd="0" presId="urn:microsoft.com/office/officeart/2018/2/layout/IconLabelList"/>
    <dgm:cxn modelId="{7C516272-4D11-48A5-88F9-EB106B79540A}" type="presOf" srcId="{D2334479-A7CA-447F-9CB8-7A8132C49EF7}" destId="{DEDD4974-E45F-46D3-A742-B59527C54CF5}" srcOrd="0" destOrd="0" presId="urn:microsoft.com/office/officeart/2018/2/layout/IconLabelList"/>
    <dgm:cxn modelId="{7281D172-043A-4192-84D3-0A12C415CC5F}" srcId="{D2334479-A7CA-447F-9CB8-7A8132C49EF7}" destId="{5F5BAABE-F63A-46B6-93E7-448BAD2D36BC}" srcOrd="2" destOrd="0" parTransId="{39A00352-01B0-4F90-A697-5872CAB6875B}" sibTransId="{35712BCE-7DB6-4115-AB69-AD5BF17ADF6B}"/>
    <dgm:cxn modelId="{01B5F1E8-B26B-49B1-BCB6-AE6ADA7EB124}" type="presOf" srcId="{F4115ED4-CFE5-40DB-88EF-94E68B07CFFB}" destId="{BA1C0760-DA65-4AE6-AF12-36B8545A4363}" srcOrd="0" destOrd="0" presId="urn:microsoft.com/office/officeart/2018/2/layout/IconLabelList"/>
    <dgm:cxn modelId="{AA70F2BD-8024-40B6-AF82-E04EFA4628DE}" type="presOf" srcId="{F507D96E-AD63-4E51-B7C7-FDA8E4600338}" destId="{3A43CE06-4AAD-435F-8DBD-B3DC7F09A36D}" srcOrd="0" destOrd="0" presId="urn:microsoft.com/office/officeart/2018/2/layout/IconLabelList"/>
    <dgm:cxn modelId="{613C5B17-7335-421C-9BF0-56920B92F357}" type="presParOf" srcId="{DEDD4974-E45F-46D3-A742-B59527C54CF5}" destId="{60BA3361-0B45-4C09-BC7E-6AB4D4827296}" srcOrd="0" destOrd="0" presId="urn:microsoft.com/office/officeart/2018/2/layout/IconLabelList"/>
    <dgm:cxn modelId="{B13F7EDF-5101-410D-ABB8-932750BD0EAF}" type="presParOf" srcId="{60BA3361-0B45-4C09-BC7E-6AB4D4827296}" destId="{04BE7A90-7FE6-4357-8879-49F747C21B67}" srcOrd="0" destOrd="0" presId="urn:microsoft.com/office/officeart/2018/2/layout/IconLabelList"/>
    <dgm:cxn modelId="{8C548C43-0B91-40D5-9BE0-C3AF1688A3E1}" type="presParOf" srcId="{60BA3361-0B45-4C09-BC7E-6AB4D4827296}" destId="{5F292494-5069-46DB-B8F4-531A67C10B12}" srcOrd="1" destOrd="0" presId="urn:microsoft.com/office/officeart/2018/2/layout/IconLabelList"/>
    <dgm:cxn modelId="{3076D09F-DD67-40D5-BAEF-16C2A4B05D00}" type="presParOf" srcId="{60BA3361-0B45-4C09-BC7E-6AB4D4827296}" destId="{A66B89B2-5DB4-43FB-BEE9-8440469F13B5}" srcOrd="2" destOrd="0" presId="urn:microsoft.com/office/officeart/2018/2/layout/IconLabelList"/>
    <dgm:cxn modelId="{2BB8BBE4-D3D8-46D6-AEFA-2B4A40CBD49D}" type="presParOf" srcId="{DEDD4974-E45F-46D3-A742-B59527C54CF5}" destId="{0F372160-01D2-4410-8984-A4C851C7A806}" srcOrd="1" destOrd="0" presId="urn:microsoft.com/office/officeart/2018/2/layout/IconLabelList"/>
    <dgm:cxn modelId="{C00D40A0-687B-47B7-B98C-E451584C9851}" type="presParOf" srcId="{DEDD4974-E45F-46D3-A742-B59527C54CF5}" destId="{90C69D3E-A636-48A7-BB4B-C1899F4D9456}" srcOrd="2" destOrd="0" presId="urn:microsoft.com/office/officeart/2018/2/layout/IconLabelList"/>
    <dgm:cxn modelId="{445AF0CE-56CB-4D2D-BD2C-74C6D57755F3}" type="presParOf" srcId="{90C69D3E-A636-48A7-BB4B-C1899F4D9456}" destId="{03EEE975-3787-471D-A30D-40ABBCF3B8B8}" srcOrd="0" destOrd="0" presId="urn:microsoft.com/office/officeart/2018/2/layout/IconLabelList"/>
    <dgm:cxn modelId="{A43F0EA3-A980-4A93-B77E-399328937D9C}" type="presParOf" srcId="{90C69D3E-A636-48A7-BB4B-C1899F4D9456}" destId="{1A453861-8F58-48D9-A323-B3F99D92C14A}" srcOrd="1" destOrd="0" presId="urn:microsoft.com/office/officeart/2018/2/layout/IconLabelList"/>
    <dgm:cxn modelId="{32E0CE73-ABF3-4F44-AE2E-38BA4F25874C}" type="presParOf" srcId="{90C69D3E-A636-48A7-BB4B-C1899F4D9456}" destId="{BA1C0760-DA65-4AE6-AF12-36B8545A4363}" srcOrd="2" destOrd="0" presId="urn:microsoft.com/office/officeart/2018/2/layout/IconLabelList"/>
    <dgm:cxn modelId="{C5CC63FD-D6AA-45A5-8847-73975C27A7E1}" type="presParOf" srcId="{DEDD4974-E45F-46D3-A742-B59527C54CF5}" destId="{DF143586-8399-44AA-B445-0C2A688E0767}" srcOrd="3" destOrd="0" presId="urn:microsoft.com/office/officeart/2018/2/layout/IconLabelList"/>
    <dgm:cxn modelId="{7516E3F7-206D-4CE3-A013-BBF514328EC5}" type="presParOf" srcId="{DEDD4974-E45F-46D3-A742-B59527C54CF5}" destId="{072B0ACB-02DA-4CDB-866A-7FD66F3A355C}" srcOrd="4" destOrd="0" presId="urn:microsoft.com/office/officeart/2018/2/layout/IconLabelList"/>
    <dgm:cxn modelId="{A6E7EC50-F9B9-40AD-8DB3-7378286FB5A9}" type="presParOf" srcId="{072B0ACB-02DA-4CDB-866A-7FD66F3A355C}" destId="{52E4EEB3-FA13-4CA2-BDAB-3E787975F7B0}" srcOrd="0" destOrd="0" presId="urn:microsoft.com/office/officeart/2018/2/layout/IconLabelList"/>
    <dgm:cxn modelId="{B389A0BA-97AE-4313-BE86-4ACF41C9A079}" type="presParOf" srcId="{072B0ACB-02DA-4CDB-866A-7FD66F3A355C}" destId="{0AF2D9A0-13CE-4C09-81AF-2734D1054259}" srcOrd="1" destOrd="0" presId="urn:microsoft.com/office/officeart/2018/2/layout/IconLabelList"/>
    <dgm:cxn modelId="{F81E2E31-3C93-4318-B649-79AB0E5B5912}" type="presParOf" srcId="{072B0ACB-02DA-4CDB-866A-7FD66F3A355C}" destId="{23718F28-6EE5-4919-8FCA-6BD687CE4B56}" srcOrd="2" destOrd="0" presId="urn:microsoft.com/office/officeart/2018/2/layout/IconLabelList"/>
    <dgm:cxn modelId="{7AE33A08-AD70-40B6-81F9-29B5B386C278}" type="presParOf" srcId="{DEDD4974-E45F-46D3-A742-B59527C54CF5}" destId="{76CFA3C8-0A26-42A9-8226-636292F58A15}" srcOrd="5" destOrd="0" presId="urn:microsoft.com/office/officeart/2018/2/layout/IconLabelList"/>
    <dgm:cxn modelId="{71651E61-D1E1-49C7-8A98-FF3F6B2DC7A9}" type="presParOf" srcId="{DEDD4974-E45F-46D3-A742-B59527C54CF5}" destId="{A86A5C71-E7B8-4A5F-B1FA-0845A66FEF94}" srcOrd="6" destOrd="0" presId="urn:microsoft.com/office/officeart/2018/2/layout/IconLabelList"/>
    <dgm:cxn modelId="{791106F9-6C21-4BF3-BE26-887240190EEB}" type="presParOf" srcId="{A86A5C71-E7B8-4A5F-B1FA-0845A66FEF94}" destId="{E8D12F11-4CE8-46FD-B40A-B52372127001}" srcOrd="0" destOrd="0" presId="urn:microsoft.com/office/officeart/2018/2/layout/IconLabelList"/>
    <dgm:cxn modelId="{502D710C-B604-46E1-BC0A-D88948911636}" type="presParOf" srcId="{A86A5C71-E7B8-4A5F-B1FA-0845A66FEF94}" destId="{A5B9039F-56B8-467D-81F4-51068AC17305}" srcOrd="1" destOrd="0" presId="urn:microsoft.com/office/officeart/2018/2/layout/IconLabelList"/>
    <dgm:cxn modelId="{C79A0846-239C-4EF4-8ADE-27A8B17073FC}" type="presParOf" srcId="{A86A5C71-E7B8-4A5F-B1FA-0845A66FEF94}" destId="{3A43CE06-4AAD-435F-8DBD-B3DC7F09A36D}" srcOrd="2" destOrd="0" presId="urn:microsoft.com/office/officeart/2018/2/layout/IconLabelList"/>
    <dgm:cxn modelId="{9044682C-C203-4698-B501-C40EA1AF2DAD}" type="presParOf" srcId="{DEDD4974-E45F-46D3-A742-B59527C54CF5}" destId="{98C67D08-BB74-457B-B7BC-93E5FD8048B8}" srcOrd="7" destOrd="0" presId="urn:microsoft.com/office/officeart/2018/2/layout/IconLabelList"/>
    <dgm:cxn modelId="{6055C543-9920-43CF-9F6E-386F706A8276}" type="presParOf" srcId="{DEDD4974-E45F-46D3-A742-B59527C54CF5}" destId="{827959E8-FC16-42E4-B2FE-59926BEE8996}" srcOrd="8" destOrd="0" presId="urn:microsoft.com/office/officeart/2018/2/layout/IconLabelList"/>
    <dgm:cxn modelId="{2D278613-33B0-48C2-9AEF-230CDF999676}" type="presParOf" srcId="{827959E8-FC16-42E4-B2FE-59926BEE8996}" destId="{3D565496-B316-44F8-A2A9-422BEBDD4F89}" srcOrd="0" destOrd="0" presId="urn:microsoft.com/office/officeart/2018/2/layout/IconLabelList"/>
    <dgm:cxn modelId="{48D4FD91-B221-4C65-80A2-C031A37D304C}" type="presParOf" srcId="{827959E8-FC16-42E4-B2FE-59926BEE8996}" destId="{E06D9C44-FDE6-4A38-9920-AA886AB41CF9}" srcOrd="1" destOrd="0" presId="urn:microsoft.com/office/officeart/2018/2/layout/IconLabelList"/>
    <dgm:cxn modelId="{1602BB1C-3299-433E-A4E8-A5770F3637A4}" type="presParOf" srcId="{827959E8-FC16-42E4-B2FE-59926BEE8996}" destId="{452A12FB-7CC7-4797-AD01-AD6688AC8B26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C6A98EF-3850-484A-8777-9CEA31B65125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2ACA1488-8E12-4770-9F7B-4E547312588E}">
      <dgm:prSet phldrT="[Text]"/>
      <dgm:spPr/>
      <dgm:t>
        <a:bodyPr/>
        <a:lstStyle/>
        <a:p>
          <a:r>
            <a:rPr lang="en-US" dirty="0"/>
            <a:t>Tier I (Spring 2019) </a:t>
          </a:r>
        </a:p>
      </dgm:t>
    </dgm:pt>
    <dgm:pt modelId="{602A3D09-4799-4EBF-85C9-CF936A77322E}" type="parTrans" cxnId="{D5DEFD95-E39D-4D1E-BD7B-B28482FDD08C}">
      <dgm:prSet/>
      <dgm:spPr/>
      <dgm:t>
        <a:bodyPr/>
        <a:lstStyle/>
        <a:p>
          <a:endParaRPr lang="en-US"/>
        </a:p>
      </dgm:t>
    </dgm:pt>
    <dgm:pt modelId="{7BCFD34A-C837-4FF9-8862-5390DAC985D0}" type="sibTrans" cxnId="{D5DEFD95-E39D-4D1E-BD7B-B28482FDD08C}">
      <dgm:prSet/>
      <dgm:spPr/>
      <dgm:t>
        <a:bodyPr/>
        <a:lstStyle/>
        <a:p>
          <a:endParaRPr lang="en-US"/>
        </a:p>
      </dgm:t>
    </dgm:pt>
    <dgm:pt modelId="{0F6B7739-72D1-4A35-BDDC-DC2FB0E9E498}">
      <dgm:prSet phldrT="[Text]"/>
      <dgm:spPr/>
      <dgm:t>
        <a:bodyPr/>
        <a:lstStyle/>
        <a:p>
          <a:pPr>
            <a:buClr>
              <a:schemeClr val="accent5"/>
            </a:buClr>
            <a:buFontTx/>
            <a:buChar char="▬"/>
          </a:pPr>
          <a:r>
            <a:rPr lang="en-US" dirty="0">
              <a:solidFill>
                <a:schemeClr val="accent5"/>
              </a:solidFill>
            </a:rPr>
            <a:t>-</a:t>
          </a:r>
          <a:r>
            <a:rPr lang="en-US" dirty="0"/>
            <a:t> Basic Freeway Segments</a:t>
          </a:r>
        </a:p>
      </dgm:t>
    </dgm:pt>
    <dgm:pt modelId="{3509FE66-3D01-4617-93EF-6AEDD01B7505}" type="parTrans" cxnId="{D9921380-6A22-420C-80BD-F00600B5C2AA}">
      <dgm:prSet/>
      <dgm:spPr/>
      <dgm:t>
        <a:bodyPr/>
        <a:lstStyle/>
        <a:p>
          <a:endParaRPr lang="en-US"/>
        </a:p>
      </dgm:t>
    </dgm:pt>
    <dgm:pt modelId="{15827796-C26D-4F1C-9258-447B5CD06894}" type="sibTrans" cxnId="{D9921380-6A22-420C-80BD-F00600B5C2AA}">
      <dgm:prSet/>
      <dgm:spPr/>
      <dgm:t>
        <a:bodyPr/>
        <a:lstStyle/>
        <a:p>
          <a:endParaRPr lang="en-US"/>
        </a:p>
      </dgm:t>
    </dgm:pt>
    <dgm:pt modelId="{BA8339AD-0519-4200-93A2-65863E94BF39}">
      <dgm:prSet phldrT="[Text]"/>
      <dgm:spPr/>
      <dgm:t>
        <a:bodyPr/>
        <a:lstStyle/>
        <a:p>
          <a:r>
            <a:rPr lang="en-US" dirty="0"/>
            <a:t>Tier II (Fall 2019)</a:t>
          </a:r>
        </a:p>
      </dgm:t>
    </dgm:pt>
    <dgm:pt modelId="{54945766-4BB4-4BD2-B945-32AFC409DB5B}" type="parTrans" cxnId="{D0A119A4-170C-4A5B-B308-83D7FA645027}">
      <dgm:prSet/>
      <dgm:spPr/>
      <dgm:t>
        <a:bodyPr/>
        <a:lstStyle/>
        <a:p>
          <a:endParaRPr lang="en-US"/>
        </a:p>
      </dgm:t>
    </dgm:pt>
    <dgm:pt modelId="{427C6FB4-08F3-40CF-A6FB-75625FC315EE}" type="sibTrans" cxnId="{D0A119A4-170C-4A5B-B308-83D7FA645027}">
      <dgm:prSet/>
      <dgm:spPr/>
      <dgm:t>
        <a:bodyPr/>
        <a:lstStyle/>
        <a:p>
          <a:endParaRPr lang="en-US"/>
        </a:p>
      </dgm:t>
    </dgm:pt>
    <dgm:pt modelId="{16E86F07-460D-431B-8A50-EF8602608C49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/>
            <a:t>Tier III (Spring 2020)</a:t>
          </a:r>
        </a:p>
      </dgm:t>
    </dgm:pt>
    <dgm:pt modelId="{255CCD71-B482-4383-BAC1-3A5B12405988}" type="parTrans" cxnId="{70D6B635-542E-46CF-AD23-F28946A70B11}">
      <dgm:prSet/>
      <dgm:spPr/>
      <dgm:t>
        <a:bodyPr/>
        <a:lstStyle/>
        <a:p>
          <a:endParaRPr lang="en-US"/>
        </a:p>
      </dgm:t>
    </dgm:pt>
    <dgm:pt modelId="{2F5D8BBA-CF14-434D-80F1-24F465BB884F}" type="sibTrans" cxnId="{70D6B635-542E-46CF-AD23-F28946A70B11}">
      <dgm:prSet/>
      <dgm:spPr/>
      <dgm:t>
        <a:bodyPr/>
        <a:lstStyle/>
        <a:p>
          <a:endParaRPr lang="en-US"/>
        </a:p>
      </dgm:t>
    </dgm:pt>
    <dgm:pt modelId="{18C9766A-9CCC-486B-A47C-3DD6002D2E2C}">
      <dgm:prSet phldrT="[Text]" custT="1"/>
      <dgm:spPr/>
      <dgm:t>
        <a:bodyPr/>
        <a:lstStyle/>
        <a:p>
          <a:r>
            <a:rPr lang="en-US" sz="1800" dirty="0">
              <a:solidFill>
                <a:schemeClr val="accent5"/>
              </a:solidFill>
            </a:rPr>
            <a:t>-</a:t>
          </a:r>
          <a:r>
            <a:rPr lang="en-US" sz="1800" dirty="0"/>
            <a:t> Urban Street Segments</a:t>
          </a:r>
        </a:p>
      </dgm:t>
    </dgm:pt>
    <dgm:pt modelId="{0D5D879E-4EA2-4AB8-AB54-4DDB22F9F7AF}" type="parTrans" cxnId="{A35D485A-0B74-4FEA-8766-858973B75325}">
      <dgm:prSet/>
      <dgm:spPr/>
      <dgm:t>
        <a:bodyPr/>
        <a:lstStyle/>
        <a:p>
          <a:endParaRPr lang="en-US"/>
        </a:p>
      </dgm:t>
    </dgm:pt>
    <dgm:pt modelId="{52DDD42D-D4B2-47ED-AA79-B3B5F8DD7911}" type="sibTrans" cxnId="{A35D485A-0B74-4FEA-8766-858973B75325}">
      <dgm:prSet/>
      <dgm:spPr/>
      <dgm:t>
        <a:bodyPr/>
        <a:lstStyle/>
        <a:p>
          <a:endParaRPr lang="en-US"/>
        </a:p>
      </dgm:t>
    </dgm:pt>
    <dgm:pt modelId="{D80C8A4D-0845-4C32-B53A-A30F59CF9E92}">
      <dgm:prSet phldrT="[Text]"/>
      <dgm:spPr/>
      <dgm:t>
        <a:bodyPr/>
        <a:lstStyle/>
        <a:p>
          <a:pPr>
            <a:buNone/>
          </a:pPr>
          <a:r>
            <a:rPr lang="en-US" dirty="0">
              <a:solidFill>
                <a:schemeClr val="accent5"/>
              </a:solidFill>
            </a:rPr>
            <a:t>-</a:t>
          </a:r>
          <a:r>
            <a:rPr lang="en-US" dirty="0"/>
            <a:t> Freeway Merge Bottlenecks</a:t>
          </a:r>
        </a:p>
      </dgm:t>
    </dgm:pt>
    <dgm:pt modelId="{A0F8845D-745F-42E0-A075-F993B853372D}" type="parTrans" cxnId="{1ADCAD9F-F7A6-44A5-8A47-F08EC7E52867}">
      <dgm:prSet/>
      <dgm:spPr/>
      <dgm:t>
        <a:bodyPr/>
        <a:lstStyle/>
        <a:p>
          <a:endParaRPr lang="en-US"/>
        </a:p>
      </dgm:t>
    </dgm:pt>
    <dgm:pt modelId="{3B7C558D-E300-4E14-B0AB-638E63AF53FD}" type="sibTrans" cxnId="{1ADCAD9F-F7A6-44A5-8A47-F08EC7E52867}">
      <dgm:prSet/>
      <dgm:spPr/>
      <dgm:t>
        <a:bodyPr/>
        <a:lstStyle/>
        <a:p>
          <a:endParaRPr lang="en-US"/>
        </a:p>
      </dgm:t>
    </dgm:pt>
    <dgm:pt modelId="{2F911A27-52D0-4A21-B31D-CED6570BF97D}">
      <dgm:prSet phldrT="[Text]"/>
      <dgm:spPr/>
      <dgm:t>
        <a:bodyPr/>
        <a:lstStyle/>
        <a:p>
          <a:pPr>
            <a:buNone/>
          </a:pPr>
          <a:r>
            <a:rPr lang="en-US" dirty="0">
              <a:solidFill>
                <a:schemeClr val="accent5"/>
              </a:solidFill>
            </a:rPr>
            <a:t>-</a:t>
          </a:r>
          <a:r>
            <a:rPr lang="en-US" dirty="0"/>
            <a:t> Freeway Weaving Segments</a:t>
          </a:r>
        </a:p>
      </dgm:t>
    </dgm:pt>
    <dgm:pt modelId="{E1F7A6E8-229F-413C-89B8-0ECDADEAF1A0}" type="parTrans" cxnId="{EC9E0BD7-8F52-4FE1-9CE7-DF2A35A11DC1}">
      <dgm:prSet/>
      <dgm:spPr/>
      <dgm:t>
        <a:bodyPr/>
        <a:lstStyle/>
        <a:p>
          <a:endParaRPr lang="en-US"/>
        </a:p>
      </dgm:t>
    </dgm:pt>
    <dgm:pt modelId="{3BDF3668-DBAC-4C15-BA6C-1A26CE36640A}" type="sibTrans" cxnId="{EC9E0BD7-8F52-4FE1-9CE7-DF2A35A11DC1}">
      <dgm:prSet/>
      <dgm:spPr/>
      <dgm:t>
        <a:bodyPr/>
        <a:lstStyle/>
        <a:p>
          <a:endParaRPr lang="en-US"/>
        </a:p>
      </dgm:t>
    </dgm:pt>
    <dgm:pt modelId="{20DE6FEA-5244-4DB8-83E1-D7BFE5F00A13}">
      <dgm:prSet phldrT="[Text]"/>
      <dgm:spPr/>
      <dgm:t>
        <a:bodyPr/>
        <a:lstStyle/>
        <a:p>
          <a:r>
            <a:rPr lang="en-US" dirty="0">
              <a:solidFill>
                <a:schemeClr val="accent5"/>
              </a:solidFill>
            </a:rPr>
            <a:t>-</a:t>
          </a:r>
          <a:r>
            <a:rPr lang="en-US" dirty="0"/>
            <a:t> Roundabouts</a:t>
          </a:r>
        </a:p>
      </dgm:t>
    </dgm:pt>
    <dgm:pt modelId="{B77F82B4-E64A-4CFB-A806-543B4F73FAB3}" type="parTrans" cxnId="{5E40A907-9ADF-4995-9805-D2C06F92AB26}">
      <dgm:prSet/>
      <dgm:spPr/>
      <dgm:t>
        <a:bodyPr/>
        <a:lstStyle/>
        <a:p>
          <a:endParaRPr lang="en-US"/>
        </a:p>
      </dgm:t>
    </dgm:pt>
    <dgm:pt modelId="{62CD0F0A-E22F-4851-882C-B8EAB516CE46}" type="sibTrans" cxnId="{5E40A907-9ADF-4995-9805-D2C06F92AB26}">
      <dgm:prSet/>
      <dgm:spPr/>
      <dgm:t>
        <a:bodyPr/>
        <a:lstStyle/>
        <a:p>
          <a:endParaRPr lang="en-US"/>
        </a:p>
      </dgm:t>
    </dgm:pt>
    <dgm:pt modelId="{5A9A81DE-84F3-4371-BD42-8E5529C49963}">
      <dgm:prSet phldrT="[Text]"/>
      <dgm:spPr/>
      <dgm:t>
        <a:bodyPr/>
        <a:lstStyle/>
        <a:p>
          <a:r>
            <a:rPr lang="en-US" dirty="0">
              <a:solidFill>
                <a:schemeClr val="accent5"/>
              </a:solidFill>
            </a:rPr>
            <a:t>-</a:t>
          </a:r>
          <a:r>
            <a:rPr lang="en-US" dirty="0"/>
            <a:t> TWSC Intersections</a:t>
          </a:r>
        </a:p>
      </dgm:t>
    </dgm:pt>
    <dgm:pt modelId="{783109B7-E3E2-4EDF-AB2C-121DB7DAB3FA}" type="parTrans" cxnId="{644DD128-EB7D-40E3-8BA3-D258FDC792D0}">
      <dgm:prSet/>
      <dgm:spPr/>
      <dgm:t>
        <a:bodyPr/>
        <a:lstStyle/>
        <a:p>
          <a:endParaRPr lang="en-US"/>
        </a:p>
      </dgm:t>
    </dgm:pt>
    <dgm:pt modelId="{068E0C14-F4EE-45AB-8B69-1D970B2A1122}" type="sibTrans" cxnId="{644DD128-EB7D-40E3-8BA3-D258FDC792D0}">
      <dgm:prSet/>
      <dgm:spPr/>
      <dgm:t>
        <a:bodyPr/>
        <a:lstStyle/>
        <a:p>
          <a:endParaRPr lang="en-US"/>
        </a:p>
      </dgm:t>
    </dgm:pt>
    <dgm:pt modelId="{2A9D608A-5599-4F8B-89F6-F704F6585D88}">
      <dgm:prSet phldrT="[Text]" custT="1"/>
      <dgm:spPr/>
      <dgm:t>
        <a:bodyPr/>
        <a:lstStyle/>
        <a:p>
          <a:r>
            <a:rPr lang="en-US" sz="1800" dirty="0">
              <a:solidFill>
                <a:schemeClr val="accent5"/>
              </a:solidFill>
            </a:rPr>
            <a:t>-</a:t>
          </a:r>
          <a:r>
            <a:rPr lang="en-US" sz="1800" dirty="0"/>
            <a:t> Two-Lane Highways</a:t>
          </a:r>
        </a:p>
      </dgm:t>
    </dgm:pt>
    <dgm:pt modelId="{C9B1BC2E-54D4-43C9-AAB3-795CB2A13A9C}" type="parTrans" cxnId="{7C43E112-C84B-4668-8C52-249944F14A52}">
      <dgm:prSet/>
      <dgm:spPr/>
      <dgm:t>
        <a:bodyPr/>
        <a:lstStyle/>
        <a:p>
          <a:endParaRPr lang="en-US"/>
        </a:p>
      </dgm:t>
    </dgm:pt>
    <dgm:pt modelId="{5A025259-249E-462D-BE8E-85376D67447C}" type="sibTrans" cxnId="{7C43E112-C84B-4668-8C52-249944F14A52}">
      <dgm:prSet/>
      <dgm:spPr/>
      <dgm:t>
        <a:bodyPr/>
        <a:lstStyle/>
        <a:p>
          <a:endParaRPr lang="en-US"/>
        </a:p>
      </dgm:t>
    </dgm:pt>
    <dgm:pt modelId="{01F99B68-9DAC-4D84-8804-DDEEBB502B3A}">
      <dgm:prSet phldrT="[Text]" custT="1"/>
      <dgm:spPr/>
      <dgm:t>
        <a:bodyPr/>
        <a:lstStyle/>
        <a:p>
          <a:r>
            <a:rPr lang="en-US" sz="1800" dirty="0">
              <a:solidFill>
                <a:schemeClr val="accent5"/>
              </a:solidFill>
            </a:rPr>
            <a:t>-</a:t>
          </a:r>
          <a:r>
            <a:rPr lang="en-US" sz="1800" dirty="0"/>
            <a:t> Special Modeling</a:t>
          </a:r>
          <a:r>
            <a:rPr lang="en-US" sz="1600" dirty="0">
              <a:solidFill>
                <a:schemeClr val="accent5"/>
              </a:solidFill>
            </a:rPr>
            <a:t>*</a:t>
          </a:r>
        </a:p>
        <a:p>
          <a:endParaRPr lang="en-US" sz="1100" dirty="0"/>
        </a:p>
        <a:p>
          <a:endParaRPr lang="en-US" sz="1100" dirty="0"/>
        </a:p>
        <a:p>
          <a:r>
            <a:rPr lang="en-US" sz="900" i="1" dirty="0"/>
            <a:t>* May include weather, work zone, and incident effects</a:t>
          </a:r>
        </a:p>
      </dgm:t>
    </dgm:pt>
    <dgm:pt modelId="{FFC8E934-7BDE-48F5-9FCE-2A7FA6DEF572}" type="parTrans" cxnId="{C010BED8-A678-4DC3-8AE8-B4244FA75B86}">
      <dgm:prSet/>
      <dgm:spPr/>
      <dgm:t>
        <a:bodyPr/>
        <a:lstStyle/>
        <a:p>
          <a:endParaRPr lang="en-US"/>
        </a:p>
      </dgm:t>
    </dgm:pt>
    <dgm:pt modelId="{6DF3C3EA-B8F4-4EF0-8EF0-7844D3251ED0}" type="sibTrans" cxnId="{C010BED8-A678-4DC3-8AE8-B4244FA75B86}">
      <dgm:prSet/>
      <dgm:spPr/>
      <dgm:t>
        <a:bodyPr/>
        <a:lstStyle/>
        <a:p>
          <a:endParaRPr lang="en-US"/>
        </a:p>
      </dgm:t>
    </dgm:pt>
    <dgm:pt modelId="{1CB1B738-1F9B-4F37-91BC-4381E9929488}">
      <dgm:prSet phldrT="[Text]"/>
      <dgm:spPr/>
      <dgm:t>
        <a:bodyPr/>
        <a:lstStyle/>
        <a:p>
          <a:pPr>
            <a:buNone/>
          </a:pPr>
          <a:r>
            <a:rPr lang="en-US" dirty="0">
              <a:solidFill>
                <a:schemeClr val="accent5"/>
              </a:solidFill>
            </a:rPr>
            <a:t>-</a:t>
          </a:r>
          <a:r>
            <a:rPr lang="en-US" dirty="0"/>
            <a:t> Freeway Managed Lanes</a:t>
          </a:r>
        </a:p>
      </dgm:t>
    </dgm:pt>
    <dgm:pt modelId="{6A411715-E5FB-43ED-B6EC-0F1C7F872882}" type="parTrans" cxnId="{884F5984-C0DD-4225-8AE7-54759A5AAA55}">
      <dgm:prSet/>
      <dgm:spPr/>
      <dgm:t>
        <a:bodyPr/>
        <a:lstStyle/>
        <a:p>
          <a:endParaRPr lang="en-US"/>
        </a:p>
      </dgm:t>
    </dgm:pt>
    <dgm:pt modelId="{3A11CD03-4D9B-46C7-B58E-879C4266ABAD}" type="sibTrans" cxnId="{884F5984-C0DD-4225-8AE7-54759A5AAA55}">
      <dgm:prSet/>
      <dgm:spPr/>
      <dgm:t>
        <a:bodyPr/>
        <a:lstStyle/>
        <a:p>
          <a:endParaRPr lang="en-US"/>
        </a:p>
      </dgm:t>
    </dgm:pt>
    <dgm:pt modelId="{A68C99D9-41EA-47A9-9FD2-B48D79A358F2}">
      <dgm:prSet phldrT="[Text]"/>
      <dgm:spPr/>
      <dgm:t>
        <a:bodyPr/>
        <a:lstStyle/>
        <a:p>
          <a:r>
            <a:rPr lang="en-US" dirty="0">
              <a:solidFill>
                <a:schemeClr val="accent5"/>
              </a:solidFill>
            </a:rPr>
            <a:t>-</a:t>
          </a:r>
          <a:r>
            <a:rPr lang="en-US" dirty="0"/>
            <a:t> Signalized Intersections</a:t>
          </a:r>
        </a:p>
      </dgm:t>
    </dgm:pt>
    <dgm:pt modelId="{F680FA0C-C32F-4F6E-9D95-A82A9BF6A6C0}" type="sibTrans" cxnId="{0261CFFC-5798-49E4-82CB-E874D56B9FAC}">
      <dgm:prSet/>
      <dgm:spPr/>
      <dgm:t>
        <a:bodyPr/>
        <a:lstStyle/>
        <a:p>
          <a:endParaRPr lang="en-US"/>
        </a:p>
      </dgm:t>
    </dgm:pt>
    <dgm:pt modelId="{754A003C-1DE2-47CA-9EE6-FB8703BC55DF}" type="parTrans" cxnId="{0261CFFC-5798-49E4-82CB-E874D56B9FAC}">
      <dgm:prSet/>
      <dgm:spPr/>
      <dgm:t>
        <a:bodyPr/>
        <a:lstStyle/>
        <a:p>
          <a:endParaRPr lang="en-US"/>
        </a:p>
      </dgm:t>
    </dgm:pt>
    <dgm:pt modelId="{873EF957-8669-4305-857A-0B7A92891386}" type="pres">
      <dgm:prSet presAssocID="{5C6A98EF-3850-484A-8777-9CEA31B65125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B482600-73D0-4021-A7D0-566F9442C8EB}" type="pres">
      <dgm:prSet presAssocID="{2ACA1488-8E12-4770-9F7B-4E547312588E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6BFF2E-B047-4A84-8118-3592CC74DD91}" type="pres">
      <dgm:prSet presAssocID="{2ACA1488-8E12-4770-9F7B-4E547312588E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873FF9-AC71-430B-AE74-58D7894D14B7}" type="pres">
      <dgm:prSet presAssocID="{BA8339AD-0519-4200-93A2-65863E94BF39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CB9AE2-7D8D-472F-8E18-203081272794}" type="pres">
      <dgm:prSet presAssocID="{BA8339AD-0519-4200-93A2-65863E94BF39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AE8040-29A7-45BE-87A5-794D0ACFEF55}" type="pres">
      <dgm:prSet presAssocID="{16E86F07-460D-431B-8A50-EF8602608C49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AB80C5-83D5-49ED-BEE6-08E820CDCECB}" type="pres">
      <dgm:prSet presAssocID="{16E86F07-460D-431B-8A50-EF8602608C49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35D485A-0B74-4FEA-8766-858973B75325}" srcId="{16E86F07-460D-431B-8A50-EF8602608C49}" destId="{18C9766A-9CCC-486B-A47C-3DD6002D2E2C}" srcOrd="0" destOrd="0" parTransId="{0D5D879E-4EA2-4AB8-AB54-4DDB22F9F7AF}" sibTransId="{52DDD42D-D4B2-47ED-AA79-B3B5F8DD7911}"/>
    <dgm:cxn modelId="{9FF26E61-8BDF-458C-AE65-ED1E5AADFB3F}" type="presOf" srcId="{2F911A27-52D0-4A21-B31D-CED6570BF97D}" destId="{E46BFF2E-B047-4A84-8118-3592CC74DD91}" srcOrd="0" destOrd="2" presId="urn:microsoft.com/office/officeart/2009/3/layout/IncreasingArrowsProcess"/>
    <dgm:cxn modelId="{7C43E112-C84B-4668-8C52-249944F14A52}" srcId="{16E86F07-460D-431B-8A50-EF8602608C49}" destId="{2A9D608A-5599-4F8B-89F6-F704F6585D88}" srcOrd="1" destOrd="0" parTransId="{C9B1BC2E-54D4-43C9-AAB3-795CB2A13A9C}" sibTransId="{5A025259-249E-462D-BE8E-85376D67447C}"/>
    <dgm:cxn modelId="{721A7CF7-1066-4217-8668-9A71082C73D8}" type="presOf" srcId="{2A9D608A-5599-4F8B-89F6-F704F6585D88}" destId="{97AB80C5-83D5-49ED-BEE6-08E820CDCECB}" srcOrd="0" destOrd="1" presId="urn:microsoft.com/office/officeart/2009/3/layout/IncreasingArrowsProcess"/>
    <dgm:cxn modelId="{20533E39-0824-4660-B27C-5F2F0B6B6BD1}" type="presOf" srcId="{2ACA1488-8E12-4770-9F7B-4E547312588E}" destId="{6B482600-73D0-4021-A7D0-566F9442C8EB}" srcOrd="0" destOrd="0" presId="urn:microsoft.com/office/officeart/2009/3/layout/IncreasingArrowsProcess"/>
    <dgm:cxn modelId="{F1A51D83-5E27-4043-8FDD-A6324C8BF9C3}" type="presOf" srcId="{1CB1B738-1F9B-4F37-91BC-4381E9929488}" destId="{E46BFF2E-B047-4A84-8118-3592CC74DD91}" srcOrd="0" destOrd="3" presId="urn:microsoft.com/office/officeart/2009/3/layout/IncreasingArrowsProcess"/>
    <dgm:cxn modelId="{DF095C32-1EA3-4B77-9366-790F10BE53DB}" type="presOf" srcId="{0F6B7739-72D1-4A35-BDDC-DC2FB0E9E498}" destId="{E46BFF2E-B047-4A84-8118-3592CC74DD91}" srcOrd="0" destOrd="0" presId="urn:microsoft.com/office/officeart/2009/3/layout/IncreasingArrowsProcess"/>
    <dgm:cxn modelId="{3370E7DA-4FF1-464E-AECE-3F2E8F29FA6C}" type="presOf" srcId="{16E86F07-460D-431B-8A50-EF8602608C49}" destId="{98AE8040-29A7-45BE-87A5-794D0ACFEF55}" srcOrd="0" destOrd="0" presId="urn:microsoft.com/office/officeart/2009/3/layout/IncreasingArrowsProcess"/>
    <dgm:cxn modelId="{1ADCAD9F-F7A6-44A5-8A47-F08EC7E52867}" srcId="{2ACA1488-8E12-4770-9F7B-4E547312588E}" destId="{D80C8A4D-0845-4C32-B53A-A30F59CF9E92}" srcOrd="1" destOrd="0" parTransId="{A0F8845D-745F-42E0-A075-F993B853372D}" sibTransId="{3B7C558D-E300-4E14-B0AB-638E63AF53FD}"/>
    <dgm:cxn modelId="{EC9E0BD7-8F52-4FE1-9CE7-DF2A35A11DC1}" srcId="{2ACA1488-8E12-4770-9F7B-4E547312588E}" destId="{2F911A27-52D0-4A21-B31D-CED6570BF97D}" srcOrd="2" destOrd="0" parTransId="{E1F7A6E8-229F-413C-89B8-0ECDADEAF1A0}" sibTransId="{3BDF3668-DBAC-4C15-BA6C-1A26CE36640A}"/>
    <dgm:cxn modelId="{FF7D952D-B5CB-40F7-977D-C5D9F327FC6E}" type="presOf" srcId="{5C6A98EF-3850-484A-8777-9CEA31B65125}" destId="{873EF957-8669-4305-857A-0B7A92891386}" srcOrd="0" destOrd="0" presId="urn:microsoft.com/office/officeart/2009/3/layout/IncreasingArrowsProcess"/>
    <dgm:cxn modelId="{D9921380-6A22-420C-80BD-F00600B5C2AA}" srcId="{2ACA1488-8E12-4770-9F7B-4E547312588E}" destId="{0F6B7739-72D1-4A35-BDDC-DC2FB0E9E498}" srcOrd="0" destOrd="0" parTransId="{3509FE66-3D01-4617-93EF-6AEDD01B7505}" sibTransId="{15827796-C26D-4F1C-9258-447B5CD06894}"/>
    <dgm:cxn modelId="{7591A131-A946-484E-AAD6-AC303647F7D5}" type="presOf" srcId="{A68C99D9-41EA-47A9-9FD2-B48D79A358F2}" destId="{FBCB9AE2-7D8D-472F-8E18-203081272794}" srcOrd="0" destOrd="0" presId="urn:microsoft.com/office/officeart/2009/3/layout/IncreasingArrowsProcess"/>
    <dgm:cxn modelId="{AB39D95C-236C-4A4D-8CED-69E5CE7E1F2C}" type="presOf" srcId="{5A9A81DE-84F3-4371-BD42-8E5529C49963}" destId="{FBCB9AE2-7D8D-472F-8E18-203081272794}" srcOrd="0" destOrd="2" presId="urn:microsoft.com/office/officeart/2009/3/layout/IncreasingArrowsProcess"/>
    <dgm:cxn modelId="{B14047A9-00A2-43B8-BAE0-4CC01C7411AD}" type="presOf" srcId="{01F99B68-9DAC-4D84-8804-DDEEBB502B3A}" destId="{97AB80C5-83D5-49ED-BEE6-08E820CDCECB}" srcOrd="0" destOrd="2" presId="urn:microsoft.com/office/officeart/2009/3/layout/IncreasingArrowsProcess"/>
    <dgm:cxn modelId="{D5DEFD95-E39D-4D1E-BD7B-B28482FDD08C}" srcId="{5C6A98EF-3850-484A-8777-9CEA31B65125}" destId="{2ACA1488-8E12-4770-9F7B-4E547312588E}" srcOrd="0" destOrd="0" parTransId="{602A3D09-4799-4EBF-85C9-CF936A77322E}" sibTransId="{7BCFD34A-C837-4FF9-8862-5390DAC985D0}"/>
    <dgm:cxn modelId="{5E40A907-9ADF-4995-9805-D2C06F92AB26}" srcId="{BA8339AD-0519-4200-93A2-65863E94BF39}" destId="{20DE6FEA-5244-4DB8-83E1-D7BFE5F00A13}" srcOrd="1" destOrd="0" parTransId="{B77F82B4-E64A-4CFB-A806-543B4F73FAB3}" sibTransId="{62CD0F0A-E22F-4851-882C-B8EAB516CE46}"/>
    <dgm:cxn modelId="{644DD128-EB7D-40E3-8BA3-D258FDC792D0}" srcId="{BA8339AD-0519-4200-93A2-65863E94BF39}" destId="{5A9A81DE-84F3-4371-BD42-8E5529C49963}" srcOrd="2" destOrd="0" parTransId="{783109B7-E3E2-4EDF-AB2C-121DB7DAB3FA}" sibTransId="{068E0C14-F4EE-45AB-8B69-1D970B2A1122}"/>
    <dgm:cxn modelId="{70D6B635-542E-46CF-AD23-F28946A70B11}" srcId="{5C6A98EF-3850-484A-8777-9CEA31B65125}" destId="{16E86F07-460D-431B-8A50-EF8602608C49}" srcOrd="2" destOrd="0" parTransId="{255CCD71-B482-4383-BAC1-3A5B12405988}" sibTransId="{2F5D8BBA-CF14-434D-80F1-24F465BB884F}"/>
    <dgm:cxn modelId="{6D6FFCEF-1755-493C-BEE1-E562D1E4186D}" type="presOf" srcId="{18C9766A-9CCC-486B-A47C-3DD6002D2E2C}" destId="{97AB80C5-83D5-49ED-BEE6-08E820CDCECB}" srcOrd="0" destOrd="0" presId="urn:microsoft.com/office/officeart/2009/3/layout/IncreasingArrowsProcess"/>
    <dgm:cxn modelId="{0261CFFC-5798-49E4-82CB-E874D56B9FAC}" srcId="{BA8339AD-0519-4200-93A2-65863E94BF39}" destId="{A68C99D9-41EA-47A9-9FD2-B48D79A358F2}" srcOrd="0" destOrd="0" parTransId="{754A003C-1DE2-47CA-9EE6-FB8703BC55DF}" sibTransId="{F680FA0C-C32F-4F6E-9D95-A82A9BF6A6C0}"/>
    <dgm:cxn modelId="{A5A6C38C-0BA5-4ACB-80B1-E3BDE4AACC41}" type="presOf" srcId="{BA8339AD-0519-4200-93A2-65863E94BF39}" destId="{C5873FF9-AC71-430B-AE74-58D7894D14B7}" srcOrd="0" destOrd="0" presId="urn:microsoft.com/office/officeart/2009/3/layout/IncreasingArrowsProcess"/>
    <dgm:cxn modelId="{D0A119A4-170C-4A5B-B308-83D7FA645027}" srcId="{5C6A98EF-3850-484A-8777-9CEA31B65125}" destId="{BA8339AD-0519-4200-93A2-65863E94BF39}" srcOrd="1" destOrd="0" parTransId="{54945766-4BB4-4BD2-B945-32AFC409DB5B}" sibTransId="{427C6FB4-08F3-40CF-A6FB-75625FC315EE}"/>
    <dgm:cxn modelId="{A42A821A-A071-495B-AD3E-1166DA5B6E61}" type="presOf" srcId="{20DE6FEA-5244-4DB8-83E1-D7BFE5F00A13}" destId="{FBCB9AE2-7D8D-472F-8E18-203081272794}" srcOrd="0" destOrd="1" presId="urn:microsoft.com/office/officeart/2009/3/layout/IncreasingArrowsProcess"/>
    <dgm:cxn modelId="{C010BED8-A678-4DC3-8AE8-B4244FA75B86}" srcId="{16E86F07-460D-431B-8A50-EF8602608C49}" destId="{01F99B68-9DAC-4D84-8804-DDEEBB502B3A}" srcOrd="2" destOrd="0" parTransId="{FFC8E934-7BDE-48F5-9FCE-2A7FA6DEF572}" sibTransId="{6DF3C3EA-B8F4-4EF0-8EF0-7844D3251ED0}"/>
    <dgm:cxn modelId="{884F5984-C0DD-4225-8AE7-54759A5AAA55}" srcId="{2ACA1488-8E12-4770-9F7B-4E547312588E}" destId="{1CB1B738-1F9B-4F37-91BC-4381E9929488}" srcOrd="3" destOrd="0" parTransId="{6A411715-E5FB-43ED-B6EC-0F1C7F872882}" sibTransId="{3A11CD03-4D9B-46C7-B58E-879C4266ABAD}"/>
    <dgm:cxn modelId="{349262F2-2E4F-4EFD-8C9A-02FC1D958681}" type="presOf" srcId="{D80C8A4D-0845-4C32-B53A-A30F59CF9E92}" destId="{E46BFF2E-B047-4A84-8118-3592CC74DD91}" srcOrd="0" destOrd="1" presId="urn:microsoft.com/office/officeart/2009/3/layout/IncreasingArrowsProcess"/>
    <dgm:cxn modelId="{151AB0CC-A782-423C-B0C3-F7ED2244C6A7}" type="presParOf" srcId="{873EF957-8669-4305-857A-0B7A92891386}" destId="{6B482600-73D0-4021-A7D0-566F9442C8EB}" srcOrd="0" destOrd="0" presId="urn:microsoft.com/office/officeart/2009/3/layout/IncreasingArrowsProcess"/>
    <dgm:cxn modelId="{16657D3F-E674-40B3-B4CD-329F1D16447B}" type="presParOf" srcId="{873EF957-8669-4305-857A-0B7A92891386}" destId="{E46BFF2E-B047-4A84-8118-3592CC74DD91}" srcOrd="1" destOrd="0" presId="urn:microsoft.com/office/officeart/2009/3/layout/IncreasingArrowsProcess"/>
    <dgm:cxn modelId="{837B698A-896A-4CE0-94F0-12482A853CD8}" type="presParOf" srcId="{873EF957-8669-4305-857A-0B7A92891386}" destId="{C5873FF9-AC71-430B-AE74-58D7894D14B7}" srcOrd="2" destOrd="0" presId="urn:microsoft.com/office/officeart/2009/3/layout/IncreasingArrowsProcess"/>
    <dgm:cxn modelId="{40CFAE91-CFE5-43CF-99C3-8250F20EE284}" type="presParOf" srcId="{873EF957-8669-4305-857A-0B7A92891386}" destId="{FBCB9AE2-7D8D-472F-8E18-203081272794}" srcOrd="3" destOrd="0" presId="urn:microsoft.com/office/officeart/2009/3/layout/IncreasingArrowsProcess"/>
    <dgm:cxn modelId="{94A93231-730B-41C2-ABC3-86796C29656A}" type="presParOf" srcId="{873EF957-8669-4305-857A-0B7A92891386}" destId="{98AE8040-29A7-45BE-87A5-794D0ACFEF55}" srcOrd="4" destOrd="0" presId="urn:microsoft.com/office/officeart/2009/3/layout/IncreasingArrowsProcess"/>
    <dgm:cxn modelId="{1DB63B6E-7526-43E6-A784-C8217C8E1AA6}" type="presParOf" srcId="{873EF957-8669-4305-857A-0B7A92891386}" destId="{97AB80C5-83D5-49ED-BEE6-08E820CDCECB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F338FF1-30A8-43C3-A035-7FFFF7EBB768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D8A0A67-5A76-446C-886D-1F7FF7F7B911}">
      <dgm:prSet/>
      <dgm:spPr/>
      <dgm:t>
        <a:bodyPr/>
        <a:lstStyle/>
        <a:p>
          <a:r>
            <a:rPr lang="en-US" b="1"/>
            <a:t>CAVs may increase freeway capacities by 30-40% at 100% penetration rate</a:t>
          </a:r>
          <a:endParaRPr lang="en-US"/>
        </a:p>
      </dgm:t>
    </dgm:pt>
    <dgm:pt modelId="{1D06E019-D3D2-4865-A5CE-C562DE62DB78}" type="parTrans" cxnId="{D3EDF305-C888-4846-ADB9-CE33464DDF4C}">
      <dgm:prSet/>
      <dgm:spPr/>
      <dgm:t>
        <a:bodyPr/>
        <a:lstStyle/>
        <a:p>
          <a:endParaRPr lang="en-US"/>
        </a:p>
      </dgm:t>
    </dgm:pt>
    <dgm:pt modelId="{70240535-8C6A-414D-8884-3B781DD20748}" type="sibTrans" cxnId="{D3EDF305-C888-4846-ADB9-CE33464DDF4C}">
      <dgm:prSet/>
      <dgm:spPr/>
      <dgm:t>
        <a:bodyPr/>
        <a:lstStyle/>
        <a:p>
          <a:endParaRPr lang="en-US"/>
        </a:p>
      </dgm:t>
    </dgm:pt>
    <dgm:pt modelId="{2C6E45B7-01E0-4E61-87D1-A6ABD2362645}">
      <dgm:prSet/>
      <dgm:spPr/>
      <dgm:t>
        <a:bodyPr/>
        <a:lstStyle/>
        <a:p>
          <a:r>
            <a:rPr lang="en-US" b="1"/>
            <a:t>Capacities will NOT double, much less triple! </a:t>
          </a:r>
          <a:endParaRPr lang="en-US"/>
        </a:p>
      </dgm:t>
    </dgm:pt>
    <dgm:pt modelId="{DD757ED7-D24F-4CD9-A5BC-E7FF6CCF3539}" type="parTrans" cxnId="{DF059D6A-64D2-4B0B-8F14-C6EF916ABB7A}">
      <dgm:prSet/>
      <dgm:spPr/>
      <dgm:t>
        <a:bodyPr/>
        <a:lstStyle/>
        <a:p>
          <a:endParaRPr lang="en-US"/>
        </a:p>
      </dgm:t>
    </dgm:pt>
    <dgm:pt modelId="{92B1C7DE-6E4E-45E1-914C-0CDE28D2226D}" type="sibTrans" cxnId="{DF059D6A-64D2-4B0B-8F14-C6EF916ABB7A}">
      <dgm:prSet/>
      <dgm:spPr/>
      <dgm:t>
        <a:bodyPr/>
        <a:lstStyle/>
        <a:p>
          <a:endParaRPr lang="en-US"/>
        </a:p>
      </dgm:t>
    </dgm:pt>
    <dgm:pt modelId="{5D803826-2207-4F7B-90C9-54C0A285FE1D}">
      <dgm:prSet/>
      <dgm:spPr/>
      <dgm:t>
        <a:bodyPr/>
        <a:lstStyle/>
        <a:p>
          <a:r>
            <a:rPr lang="en-US" b="1"/>
            <a:t>100% Penetration of CAVs across the entire vehicle fleet will happen post 2070 (best case)</a:t>
          </a:r>
          <a:endParaRPr lang="en-US"/>
        </a:p>
      </dgm:t>
    </dgm:pt>
    <dgm:pt modelId="{35DA2F96-01CE-43F6-A0CF-B6E67EFF0A54}" type="parTrans" cxnId="{BBD9DEBB-C5C7-487F-8924-7100EDE25763}">
      <dgm:prSet/>
      <dgm:spPr/>
      <dgm:t>
        <a:bodyPr/>
        <a:lstStyle/>
        <a:p>
          <a:endParaRPr lang="en-US"/>
        </a:p>
      </dgm:t>
    </dgm:pt>
    <dgm:pt modelId="{B8265B96-99FC-4E35-B9FC-062B216A22D0}" type="sibTrans" cxnId="{BBD9DEBB-C5C7-487F-8924-7100EDE25763}">
      <dgm:prSet/>
      <dgm:spPr/>
      <dgm:t>
        <a:bodyPr/>
        <a:lstStyle/>
        <a:p>
          <a:endParaRPr lang="en-US"/>
        </a:p>
      </dgm:t>
    </dgm:pt>
    <dgm:pt modelId="{AE059F1C-9AE9-4961-9E23-E70D411B276A}">
      <dgm:prSet/>
      <dgm:spPr/>
      <dgm:t>
        <a:bodyPr/>
        <a:lstStyle/>
        <a:p>
          <a:r>
            <a:rPr lang="en-US" b="1"/>
            <a:t>Devil is in the details – capacities are function of assumptions on vehicle technology, legislation, public acceptance, etc. </a:t>
          </a:r>
          <a:endParaRPr lang="en-US"/>
        </a:p>
      </dgm:t>
    </dgm:pt>
    <dgm:pt modelId="{10F5DAD0-4F06-40C4-AFD6-077F7DECB702}" type="parTrans" cxnId="{ADB8D0BB-299B-417F-87F3-C784D72BBFF8}">
      <dgm:prSet/>
      <dgm:spPr/>
      <dgm:t>
        <a:bodyPr/>
        <a:lstStyle/>
        <a:p>
          <a:endParaRPr lang="en-US"/>
        </a:p>
      </dgm:t>
    </dgm:pt>
    <dgm:pt modelId="{0423F57E-0438-4406-8B2F-7AD3541CD994}" type="sibTrans" cxnId="{ADB8D0BB-299B-417F-87F3-C784D72BBFF8}">
      <dgm:prSet/>
      <dgm:spPr/>
      <dgm:t>
        <a:bodyPr/>
        <a:lstStyle/>
        <a:p>
          <a:endParaRPr lang="en-US"/>
        </a:p>
      </dgm:t>
    </dgm:pt>
    <dgm:pt modelId="{A7BF33CF-6EE1-41AA-8D25-D8B93685588E}" type="pres">
      <dgm:prSet presAssocID="{4F338FF1-30A8-43C3-A035-7FFFF7EBB76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B16B78-B47A-4BC5-BE46-7B17654E97CD}" type="pres">
      <dgm:prSet presAssocID="{3D8A0A67-5A76-446C-886D-1F7FF7F7B911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2AFA53-CF96-4C36-931D-FA783927CDBF}" type="pres">
      <dgm:prSet presAssocID="{70240535-8C6A-414D-8884-3B781DD20748}" presName="spacer" presStyleCnt="0"/>
      <dgm:spPr/>
    </dgm:pt>
    <dgm:pt modelId="{641682E9-CF25-443A-B953-196C37C54893}" type="pres">
      <dgm:prSet presAssocID="{2C6E45B7-01E0-4E61-87D1-A6ABD2362645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E85535-79FD-4475-9545-4B2D3E18A5BA}" type="pres">
      <dgm:prSet presAssocID="{92B1C7DE-6E4E-45E1-914C-0CDE28D2226D}" presName="spacer" presStyleCnt="0"/>
      <dgm:spPr/>
    </dgm:pt>
    <dgm:pt modelId="{D8162ABA-29D2-4CD9-9875-779D3D5D92AE}" type="pres">
      <dgm:prSet presAssocID="{5D803826-2207-4F7B-90C9-54C0A285FE1D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97F109-9F5D-49BE-B5DB-C4538B753F61}" type="pres">
      <dgm:prSet presAssocID="{B8265B96-99FC-4E35-B9FC-062B216A22D0}" presName="spacer" presStyleCnt="0"/>
      <dgm:spPr/>
    </dgm:pt>
    <dgm:pt modelId="{08D9D487-68EF-4A4B-ACBF-D9DF63B755F1}" type="pres">
      <dgm:prSet presAssocID="{AE059F1C-9AE9-4961-9E23-E70D411B276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70AB7C5-3C0C-4CB9-A670-396591DBF8CE}" type="presOf" srcId="{3D8A0A67-5A76-446C-886D-1F7FF7F7B911}" destId="{CBB16B78-B47A-4BC5-BE46-7B17654E97CD}" srcOrd="0" destOrd="0" presId="urn:microsoft.com/office/officeart/2005/8/layout/vList2"/>
    <dgm:cxn modelId="{D3EDF305-C888-4846-ADB9-CE33464DDF4C}" srcId="{4F338FF1-30A8-43C3-A035-7FFFF7EBB768}" destId="{3D8A0A67-5A76-446C-886D-1F7FF7F7B911}" srcOrd="0" destOrd="0" parTransId="{1D06E019-D3D2-4865-A5CE-C562DE62DB78}" sibTransId="{70240535-8C6A-414D-8884-3B781DD20748}"/>
    <dgm:cxn modelId="{BBD9DEBB-C5C7-487F-8924-7100EDE25763}" srcId="{4F338FF1-30A8-43C3-A035-7FFFF7EBB768}" destId="{5D803826-2207-4F7B-90C9-54C0A285FE1D}" srcOrd="2" destOrd="0" parTransId="{35DA2F96-01CE-43F6-A0CF-B6E67EFF0A54}" sibTransId="{B8265B96-99FC-4E35-B9FC-062B216A22D0}"/>
    <dgm:cxn modelId="{28BEB354-556F-422E-839D-C1500ABAB04D}" type="presOf" srcId="{5D803826-2207-4F7B-90C9-54C0A285FE1D}" destId="{D8162ABA-29D2-4CD9-9875-779D3D5D92AE}" srcOrd="0" destOrd="0" presId="urn:microsoft.com/office/officeart/2005/8/layout/vList2"/>
    <dgm:cxn modelId="{ADB8D0BB-299B-417F-87F3-C784D72BBFF8}" srcId="{4F338FF1-30A8-43C3-A035-7FFFF7EBB768}" destId="{AE059F1C-9AE9-4961-9E23-E70D411B276A}" srcOrd="3" destOrd="0" parTransId="{10F5DAD0-4F06-40C4-AFD6-077F7DECB702}" sibTransId="{0423F57E-0438-4406-8B2F-7AD3541CD994}"/>
    <dgm:cxn modelId="{9946720A-BF5D-4802-AD16-3C4B2F1191ED}" type="presOf" srcId="{AE059F1C-9AE9-4961-9E23-E70D411B276A}" destId="{08D9D487-68EF-4A4B-ACBF-D9DF63B755F1}" srcOrd="0" destOrd="0" presId="urn:microsoft.com/office/officeart/2005/8/layout/vList2"/>
    <dgm:cxn modelId="{9618057C-2E53-4FA0-8276-6E394A3B7B34}" type="presOf" srcId="{4F338FF1-30A8-43C3-A035-7FFFF7EBB768}" destId="{A7BF33CF-6EE1-41AA-8D25-D8B93685588E}" srcOrd="0" destOrd="0" presId="urn:microsoft.com/office/officeart/2005/8/layout/vList2"/>
    <dgm:cxn modelId="{DF059D6A-64D2-4B0B-8F14-C6EF916ABB7A}" srcId="{4F338FF1-30A8-43C3-A035-7FFFF7EBB768}" destId="{2C6E45B7-01E0-4E61-87D1-A6ABD2362645}" srcOrd="1" destOrd="0" parTransId="{DD757ED7-D24F-4CD9-A5BC-E7FF6CCF3539}" sibTransId="{92B1C7DE-6E4E-45E1-914C-0CDE28D2226D}"/>
    <dgm:cxn modelId="{3006800F-D758-4CBA-A1BB-2B759C0CF998}" type="presOf" srcId="{2C6E45B7-01E0-4E61-87D1-A6ABD2362645}" destId="{641682E9-CF25-443A-B953-196C37C54893}" srcOrd="0" destOrd="0" presId="urn:microsoft.com/office/officeart/2005/8/layout/vList2"/>
    <dgm:cxn modelId="{9CBC8110-64A4-4866-B2CE-02B6CF5557ED}" type="presParOf" srcId="{A7BF33CF-6EE1-41AA-8D25-D8B93685588E}" destId="{CBB16B78-B47A-4BC5-BE46-7B17654E97CD}" srcOrd="0" destOrd="0" presId="urn:microsoft.com/office/officeart/2005/8/layout/vList2"/>
    <dgm:cxn modelId="{2743BF61-2993-4F14-8099-22880CFE8033}" type="presParOf" srcId="{A7BF33CF-6EE1-41AA-8D25-D8B93685588E}" destId="{742AFA53-CF96-4C36-931D-FA783927CDBF}" srcOrd="1" destOrd="0" presId="urn:microsoft.com/office/officeart/2005/8/layout/vList2"/>
    <dgm:cxn modelId="{32C769C9-F644-4F9F-92A5-8AB115CF4147}" type="presParOf" srcId="{A7BF33CF-6EE1-41AA-8D25-D8B93685588E}" destId="{641682E9-CF25-443A-B953-196C37C54893}" srcOrd="2" destOrd="0" presId="urn:microsoft.com/office/officeart/2005/8/layout/vList2"/>
    <dgm:cxn modelId="{BBBD1810-027A-4902-A7B7-09C4AFE2D31F}" type="presParOf" srcId="{A7BF33CF-6EE1-41AA-8D25-D8B93685588E}" destId="{7AE85535-79FD-4475-9545-4B2D3E18A5BA}" srcOrd="3" destOrd="0" presId="urn:microsoft.com/office/officeart/2005/8/layout/vList2"/>
    <dgm:cxn modelId="{4F9A15E8-FEEA-4E69-9AA7-A0E1B73C06F7}" type="presParOf" srcId="{A7BF33CF-6EE1-41AA-8D25-D8B93685588E}" destId="{D8162ABA-29D2-4CD9-9875-779D3D5D92AE}" srcOrd="4" destOrd="0" presId="urn:microsoft.com/office/officeart/2005/8/layout/vList2"/>
    <dgm:cxn modelId="{1E199735-154B-43F6-98BF-2A8ECE599FA2}" type="presParOf" srcId="{A7BF33CF-6EE1-41AA-8D25-D8B93685588E}" destId="{8597F109-9F5D-49BE-B5DB-C4538B753F61}" srcOrd="5" destOrd="0" presId="urn:microsoft.com/office/officeart/2005/8/layout/vList2"/>
    <dgm:cxn modelId="{687804BB-7025-4662-8D46-14FBC0EB0596}" type="presParOf" srcId="{A7BF33CF-6EE1-41AA-8D25-D8B93685588E}" destId="{08D9D487-68EF-4A4B-ACBF-D9DF63B755F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AE1ABA-16C8-4A4A-99E0-3447A00437FF}">
      <dsp:nvSpPr>
        <dsp:cNvPr id="0" name=""/>
        <dsp:cNvSpPr/>
      </dsp:nvSpPr>
      <dsp:spPr>
        <a:xfrm>
          <a:off x="0" y="77297"/>
          <a:ext cx="9618133" cy="1263740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1922622-1C28-4766-A03B-B856C89CB3D4}">
      <dsp:nvSpPr>
        <dsp:cNvPr id="0" name=""/>
        <dsp:cNvSpPr/>
      </dsp:nvSpPr>
      <dsp:spPr>
        <a:xfrm>
          <a:off x="98053" y="291375"/>
          <a:ext cx="695057" cy="695057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5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4576D0-E334-430A-BD27-D7C32BA5431E}">
      <dsp:nvSpPr>
        <dsp:cNvPr id="0" name=""/>
        <dsp:cNvSpPr/>
      </dsp:nvSpPr>
      <dsp:spPr>
        <a:xfrm>
          <a:off x="1175392" y="7033"/>
          <a:ext cx="4328159" cy="1263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746" tIns="133746" rIns="133746" bIns="133746" numCol="1" spcCol="1270" anchor="ctr" anchorCtr="0">
          <a:noAutofit/>
        </a:bodyPr>
        <a:lstStyle/>
        <a:p>
          <a:pPr lvl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/>
            <a:t>Objectives: </a:t>
          </a:r>
          <a:endParaRPr lang="en-US" sz="2200" kern="1200" dirty="0"/>
        </a:p>
      </dsp:txBody>
      <dsp:txXfrm>
        <a:off x="1175392" y="7033"/>
        <a:ext cx="4328159" cy="1263740"/>
      </dsp:txXfrm>
    </dsp:sp>
    <dsp:sp modelId="{DA4B5A51-A90E-405F-B57A-9DEA90700D1A}">
      <dsp:nvSpPr>
        <dsp:cNvPr id="0" name=""/>
        <dsp:cNvSpPr/>
      </dsp:nvSpPr>
      <dsp:spPr>
        <a:xfrm>
          <a:off x="4809072" y="81922"/>
          <a:ext cx="4970120" cy="1263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746" tIns="133746" rIns="133746" bIns="133746" numCol="1" spcCol="1270" anchor="ctr" anchorCtr="0">
          <a:noAutofit/>
        </a:bodyPr>
        <a:lstStyle/>
        <a:p>
          <a:pPr lvl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Develop highway capacity adjustments for CAVs at different levels of volume and market penetration</a:t>
          </a:r>
        </a:p>
      </dsp:txBody>
      <dsp:txXfrm>
        <a:off x="4809072" y="81922"/>
        <a:ext cx="4970120" cy="1263740"/>
      </dsp:txXfrm>
    </dsp:sp>
    <dsp:sp modelId="{FC2A3EF9-B846-49CE-A9F2-EF48C19E0B20}">
      <dsp:nvSpPr>
        <dsp:cNvPr id="0" name=""/>
        <dsp:cNvSpPr/>
      </dsp:nvSpPr>
      <dsp:spPr>
        <a:xfrm>
          <a:off x="0" y="1604755"/>
          <a:ext cx="9618133" cy="1263740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8E39807-E5AF-4534-AB64-80A6E3E8158B}">
      <dsp:nvSpPr>
        <dsp:cNvPr id="0" name=""/>
        <dsp:cNvSpPr/>
      </dsp:nvSpPr>
      <dsp:spPr>
        <a:xfrm>
          <a:off x="98053" y="1871051"/>
          <a:ext cx="695057" cy="695057"/>
        </a:xfrm>
        <a:prstGeom prst="rect">
          <a:avLst/>
        </a:prstGeom>
        <a:blipFill>
          <a:blip xmlns:r="http://schemas.openxmlformats.org/officeDocument/2006/relationships" r:embed="rId3">
            <a:duotone>
              <a:schemeClr val="accent5">
                <a:hueOff val="6150002"/>
                <a:satOff val="50000"/>
                <a:lumOff val="-6078"/>
                <a:alphaOff val="0"/>
                <a:shade val="20000"/>
                <a:satMod val="200000"/>
              </a:schemeClr>
              <a:schemeClr val="accent5">
                <a:hueOff val="6150002"/>
                <a:satOff val="50000"/>
                <a:lumOff val="-6078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768DFE5-B8B2-46FC-8671-F9CC6CE06D91}">
      <dsp:nvSpPr>
        <dsp:cNvPr id="0" name=""/>
        <dsp:cNvSpPr/>
      </dsp:nvSpPr>
      <dsp:spPr>
        <a:xfrm>
          <a:off x="1180919" y="1604755"/>
          <a:ext cx="3034566" cy="1263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746" tIns="133746" rIns="133746" bIns="133746" numCol="1" spcCol="1270" anchor="ctr" anchorCtr="0">
          <a:noAutofit/>
        </a:bodyPr>
        <a:lstStyle/>
        <a:p>
          <a:pPr lvl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/>
            <a:t>Agent-Based Approach:</a:t>
          </a:r>
          <a:endParaRPr lang="en-US" sz="2200" kern="1200" dirty="0"/>
        </a:p>
      </dsp:txBody>
      <dsp:txXfrm>
        <a:off x="1180919" y="1604755"/>
        <a:ext cx="3034566" cy="1263740"/>
      </dsp:txXfrm>
    </dsp:sp>
    <dsp:sp modelId="{204F1CB5-FCA5-465D-ADB4-C454AC738536}">
      <dsp:nvSpPr>
        <dsp:cNvPr id="0" name=""/>
        <dsp:cNvSpPr/>
      </dsp:nvSpPr>
      <dsp:spPr>
        <a:xfrm>
          <a:off x="4809059" y="1606133"/>
          <a:ext cx="4190420" cy="1263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746" tIns="133746" rIns="133746" bIns="133746" numCol="1" spcCol="1270" anchor="ctr" anchorCtr="0">
          <a:noAutofit/>
        </a:bodyPr>
        <a:lstStyle/>
        <a:p>
          <a:pPr lvl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Vehicle and driver behavior will be fully customizable for simulation scenarios</a:t>
          </a:r>
        </a:p>
        <a:p>
          <a:pPr lvl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Focused on CAVs (not CV or AV separately)</a:t>
          </a:r>
        </a:p>
      </dsp:txBody>
      <dsp:txXfrm>
        <a:off x="4809059" y="1606133"/>
        <a:ext cx="4190420" cy="1263740"/>
      </dsp:txXfrm>
    </dsp:sp>
    <dsp:sp modelId="{5B9A273E-1AAF-42D9-92B4-DB960E0C8E78}">
      <dsp:nvSpPr>
        <dsp:cNvPr id="0" name=""/>
        <dsp:cNvSpPr/>
      </dsp:nvSpPr>
      <dsp:spPr>
        <a:xfrm>
          <a:off x="0" y="3147947"/>
          <a:ext cx="9618133" cy="1263740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2BD1E87-0D02-4010-B321-E933160280D3}">
      <dsp:nvSpPr>
        <dsp:cNvPr id="0" name=""/>
        <dsp:cNvSpPr/>
      </dsp:nvSpPr>
      <dsp:spPr>
        <a:xfrm>
          <a:off x="98053" y="3450727"/>
          <a:ext cx="695057" cy="695057"/>
        </a:xfrm>
        <a:prstGeom prst="rect">
          <a:avLst/>
        </a:prstGeom>
        <a:blipFill>
          <a:blip xmlns:r="http://schemas.openxmlformats.org/officeDocument/2006/relationships" r:embed="rId5">
            <a:duotone>
              <a:schemeClr val="accent5">
                <a:hueOff val="12300005"/>
                <a:satOff val="100000"/>
                <a:lumOff val="-12157"/>
                <a:alphaOff val="0"/>
                <a:shade val="20000"/>
                <a:satMod val="200000"/>
              </a:schemeClr>
              <a:schemeClr val="accent5">
                <a:hueOff val="12300005"/>
                <a:satOff val="100000"/>
                <a:lumOff val="-12157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8D759DF-6819-4992-93D0-1591837A814F}">
      <dsp:nvSpPr>
        <dsp:cNvPr id="0" name=""/>
        <dsp:cNvSpPr/>
      </dsp:nvSpPr>
      <dsp:spPr>
        <a:xfrm>
          <a:off x="1175392" y="3166385"/>
          <a:ext cx="4328159" cy="1263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746" tIns="133746" rIns="133746" bIns="133746" numCol="1" spcCol="1270" anchor="ctr" anchorCtr="0">
          <a:noAutofit/>
        </a:bodyPr>
        <a:lstStyle/>
        <a:p>
          <a:pPr lvl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/>
            <a:t>HCQS Committee </a:t>
          </a:r>
          <a:br>
            <a:rPr lang="en-US" sz="2200" b="1" kern="1200" dirty="0"/>
          </a:br>
          <a:r>
            <a:rPr lang="en-US" sz="2200" b="1" kern="1200" dirty="0"/>
            <a:t>Touch Points</a:t>
          </a:r>
          <a:endParaRPr lang="en-US" sz="2200" kern="1200" dirty="0"/>
        </a:p>
      </dsp:txBody>
      <dsp:txXfrm>
        <a:off x="1175392" y="3166385"/>
        <a:ext cx="4328159" cy="1263740"/>
      </dsp:txXfrm>
    </dsp:sp>
    <dsp:sp modelId="{E2D7901C-52E6-4950-A483-C0C159B527BF}">
      <dsp:nvSpPr>
        <dsp:cNvPr id="0" name=""/>
        <dsp:cNvSpPr/>
      </dsp:nvSpPr>
      <dsp:spPr>
        <a:xfrm>
          <a:off x="4809072" y="3173419"/>
          <a:ext cx="4970120" cy="1263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746" tIns="133746" rIns="133746" bIns="133746" numCol="1" spcCol="1270" anchor="ctr" anchorCtr="0">
          <a:noAutofit/>
        </a:bodyPr>
        <a:lstStyle/>
        <a:p>
          <a:pPr lvl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Annual meetings January 2019/2020</a:t>
          </a:r>
        </a:p>
        <a:p>
          <a:pPr lvl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Mid-year meetings 2019/2020</a:t>
          </a:r>
        </a:p>
      </dsp:txBody>
      <dsp:txXfrm>
        <a:off x="4809072" y="3173419"/>
        <a:ext cx="4970120" cy="12637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BE7A90-7FE6-4357-8879-49F747C21B67}">
      <dsp:nvSpPr>
        <dsp:cNvPr id="0" name=""/>
        <dsp:cNvSpPr/>
      </dsp:nvSpPr>
      <dsp:spPr>
        <a:xfrm>
          <a:off x="344653" y="1067651"/>
          <a:ext cx="1005836" cy="100583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66B89B2-5DB4-43FB-BEE9-8440469F13B5}">
      <dsp:nvSpPr>
        <dsp:cNvPr id="0" name=""/>
        <dsp:cNvSpPr/>
      </dsp:nvSpPr>
      <dsp:spPr>
        <a:xfrm>
          <a:off x="4701" y="2225102"/>
          <a:ext cx="1685742" cy="800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Geometry</a:t>
          </a:r>
        </a:p>
      </dsp:txBody>
      <dsp:txXfrm>
        <a:off x="4701" y="2225102"/>
        <a:ext cx="1685742" cy="800727"/>
      </dsp:txXfrm>
    </dsp:sp>
    <dsp:sp modelId="{03EEE975-3787-471D-A30D-40ABBCF3B8B8}">
      <dsp:nvSpPr>
        <dsp:cNvPr id="0" name=""/>
        <dsp:cNvSpPr/>
      </dsp:nvSpPr>
      <dsp:spPr>
        <a:xfrm>
          <a:off x="2325401" y="1067651"/>
          <a:ext cx="1005836" cy="100583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A1C0760-DA65-4AE6-AF12-36B8545A4363}">
      <dsp:nvSpPr>
        <dsp:cNvPr id="0" name=""/>
        <dsp:cNvSpPr/>
      </dsp:nvSpPr>
      <dsp:spPr>
        <a:xfrm>
          <a:off x="1985448" y="2225102"/>
          <a:ext cx="1685742" cy="800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Vehicle Composition</a:t>
          </a:r>
        </a:p>
      </dsp:txBody>
      <dsp:txXfrm>
        <a:off x="1985448" y="2225102"/>
        <a:ext cx="1685742" cy="800727"/>
      </dsp:txXfrm>
    </dsp:sp>
    <dsp:sp modelId="{52E4EEB3-FA13-4CA2-BDAB-3E787975F7B0}">
      <dsp:nvSpPr>
        <dsp:cNvPr id="0" name=""/>
        <dsp:cNvSpPr/>
      </dsp:nvSpPr>
      <dsp:spPr>
        <a:xfrm>
          <a:off x="4306148" y="1067651"/>
          <a:ext cx="1005836" cy="100583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718F28-6EE5-4919-8FCA-6BD687CE4B56}">
      <dsp:nvSpPr>
        <dsp:cNvPr id="0" name=""/>
        <dsp:cNvSpPr/>
      </dsp:nvSpPr>
      <dsp:spPr>
        <a:xfrm>
          <a:off x="3966195" y="2225102"/>
          <a:ext cx="1685742" cy="800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Truck Percentage</a:t>
          </a:r>
        </a:p>
      </dsp:txBody>
      <dsp:txXfrm>
        <a:off x="3966195" y="2225102"/>
        <a:ext cx="1685742" cy="800727"/>
      </dsp:txXfrm>
    </dsp:sp>
    <dsp:sp modelId="{E8D12F11-4CE8-46FD-B40A-B52372127001}">
      <dsp:nvSpPr>
        <dsp:cNvPr id="0" name=""/>
        <dsp:cNvSpPr/>
      </dsp:nvSpPr>
      <dsp:spPr>
        <a:xfrm>
          <a:off x="6286895" y="1067651"/>
          <a:ext cx="1005836" cy="100583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A43CE06-4AAD-435F-8DBD-B3DC7F09A36D}">
      <dsp:nvSpPr>
        <dsp:cNvPr id="0" name=""/>
        <dsp:cNvSpPr/>
      </dsp:nvSpPr>
      <dsp:spPr>
        <a:xfrm>
          <a:off x="5946942" y="2225102"/>
          <a:ext cx="1685742" cy="800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Driver Behavior</a:t>
          </a:r>
        </a:p>
      </dsp:txBody>
      <dsp:txXfrm>
        <a:off x="5946942" y="2225102"/>
        <a:ext cx="1685742" cy="800727"/>
      </dsp:txXfrm>
    </dsp:sp>
    <dsp:sp modelId="{3D565496-B316-44F8-A2A9-422BEBDD4F89}">
      <dsp:nvSpPr>
        <dsp:cNvPr id="0" name=""/>
        <dsp:cNvSpPr/>
      </dsp:nvSpPr>
      <dsp:spPr>
        <a:xfrm>
          <a:off x="8267642" y="1067651"/>
          <a:ext cx="1005836" cy="100583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52A12FB-7CC7-4797-AD01-AD6688AC8B26}">
      <dsp:nvSpPr>
        <dsp:cNvPr id="0" name=""/>
        <dsp:cNvSpPr/>
      </dsp:nvSpPr>
      <dsp:spPr>
        <a:xfrm>
          <a:off x="7927689" y="2225102"/>
          <a:ext cx="1685742" cy="800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Other Factors Impacting Capacity</a:t>
          </a:r>
        </a:p>
      </dsp:txBody>
      <dsp:txXfrm>
        <a:off x="7927689" y="2225102"/>
        <a:ext cx="1685742" cy="8007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482600-73D0-4021-A7D0-566F9442C8EB}">
      <dsp:nvSpPr>
        <dsp:cNvPr id="0" name=""/>
        <dsp:cNvSpPr/>
      </dsp:nvSpPr>
      <dsp:spPr>
        <a:xfrm>
          <a:off x="95854" y="10009"/>
          <a:ext cx="8899585" cy="1296118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205759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Tier I (Spring 2019) </a:t>
          </a:r>
        </a:p>
      </dsp:txBody>
      <dsp:txXfrm>
        <a:off x="95854" y="334039"/>
        <a:ext cx="8575556" cy="648059"/>
      </dsp:txXfrm>
    </dsp:sp>
    <dsp:sp modelId="{E46BFF2E-B047-4A84-8118-3592CC74DD91}">
      <dsp:nvSpPr>
        <dsp:cNvPr id="0" name=""/>
        <dsp:cNvSpPr/>
      </dsp:nvSpPr>
      <dsp:spPr>
        <a:xfrm>
          <a:off x="95854" y="1009504"/>
          <a:ext cx="2741072" cy="24968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accent5"/>
            </a:buClr>
            <a:buFontTx/>
            <a:buChar char="▬"/>
          </a:pPr>
          <a:r>
            <a:rPr lang="en-US" sz="1800" kern="1200" dirty="0">
              <a:solidFill>
                <a:schemeClr val="accent5"/>
              </a:solidFill>
            </a:rPr>
            <a:t>-</a:t>
          </a:r>
          <a:r>
            <a:rPr lang="en-US" sz="1800" kern="1200" dirty="0"/>
            <a:t> Basic Freeway Segments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accent5"/>
              </a:solidFill>
            </a:rPr>
            <a:t>-</a:t>
          </a:r>
          <a:r>
            <a:rPr lang="en-US" sz="1800" kern="1200" dirty="0"/>
            <a:t> Freeway Merge Bottlenecks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accent5"/>
              </a:solidFill>
            </a:rPr>
            <a:t>-</a:t>
          </a:r>
          <a:r>
            <a:rPr lang="en-US" sz="1800" kern="1200" dirty="0"/>
            <a:t> Freeway Weaving Segments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accent5"/>
              </a:solidFill>
            </a:rPr>
            <a:t>-</a:t>
          </a:r>
          <a:r>
            <a:rPr lang="en-US" sz="1800" kern="1200" dirty="0"/>
            <a:t> Freeway Managed Lanes</a:t>
          </a:r>
        </a:p>
      </dsp:txBody>
      <dsp:txXfrm>
        <a:off x="95854" y="1009504"/>
        <a:ext cx="2741072" cy="2496801"/>
      </dsp:txXfrm>
    </dsp:sp>
    <dsp:sp modelId="{C5873FF9-AC71-430B-AE74-58D7894D14B7}">
      <dsp:nvSpPr>
        <dsp:cNvPr id="0" name=""/>
        <dsp:cNvSpPr/>
      </dsp:nvSpPr>
      <dsp:spPr>
        <a:xfrm>
          <a:off x="2836927" y="442049"/>
          <a:ext cx="6158513" cy="1296118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shade val="80000"/>
            <a:hueOff val="-234890"/>
            <a:satOff val="10222"/>
            <a:lumOff val="13006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205759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Tier II (Fall 2019)</a:t>
          </a:r>
        </a:p>
      </dsp:txBody>
      <dsp:txXfrm>
        <a:off x="2836927" y="766079"/>
        <a:ext cx="5834484" cy="648059"/>
      </dsp:txXfrm>
    </dsp:sp>
    <dsp:sp modelId="{FBCB9AE2-7D8D-472F-8E18-203081272794}">
      <dsp:nvSpPr>
        <dsp:cNvPr id="0" name=""/>
        <dsp:cNvSpPr/>
      </dsp:nvSpPr>
      <dsp:spPr>
        <a:xfrm>
          <a:off x="2836927" y="1441543"/>
          <a:ext cx="2741072" cy="24968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chemeClr val="accent5"/>
              </a:solidFill>
            </a:rPr>
            <a:t>-</a:t>
          </a:r>
          <a:r>
            <a:rPr lang="en-US" sz="1800" kern="1200" dirty="0"/>
            <a:t> Signalized Intersections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chemeClr val="accent5"/>
              </a:solidFill>
            </a:rPr>
            <a:t>-</a:t>
          </a:r>
          <a:r>
            <a:rPr lang="en-US" sz="1800" kern="1200" dirty="0"/>
            <a:t> Roundabouts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chemeClr val="accent5"/>
              </a:solidFill>
            </a:rPr>
            <a:t>-</a:t>
          </a:r>
          <a:r>
            <a:rPr lang="en-US" sz="1800" kern="1200" dirty="0"/>
            <a:t> TWSC Intersections</a:t>
          </a:r>
        </a:p>
      </dsp:txBody>
      <dsp:txXfrm>
        <a:off x="2836927" y="1441543"/>
        <a:ext cx="2741072" cy="2496801"/>
      </dsp:txXfrm>
    </dsp:sp>
    <dsp:sp modelId="{98AE8040-29A7-45BE-87A5-794D0ACFEF55}">
      <dsp:nvSpPr>
        <dsp:cNvPr id="0" name=""/>
        <dsp:cNvSpPr/>
      </dsp:nvSpPr>
      <dsp:spPr>
        <a:xfrm>
          <a:off x="5577999" y="874088"/>
          <a:ext cx="3417440" cy="1296118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205759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Tier III (Spring 2020)</a:t>
          </a:r>
        </a:p>
      </dsp:txBody>
      <dsp:txXfrm>
        <a:off x="5577999" y="1198118"/>
        <a:ext cx="3093411" cy="648059"/>
      </dsp:txXfrm>
    </dsp:sp>
    <dsp:sp modelId="{97AB80C5-83D5-49ED-BEE6-08E820CDCECB}">
      <dsp:nvSpPr>
        <dsp:cNvPr id="0" name=""/>
        <dsp:cNvSpPr/>
      </dsp:nvSpPr>
      <dsp:spPr>
        <a:xfrm>
          <a:off x="5577999" y="1873583"/>
          <a:ext cx="2741072" cy="24602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chemeClr val="accent5"/>
              </a:solidFill>
            </a:rPr>
            <a:t>-</a:t>
          </a:r>
          <a:r>
            <a:rPr lang="en-US" sz="1800" kern="1200" dirty="0"/>
            <a:t> Urban Street Segments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chemeClr val="accent5"/>
              </a:solidFill>
            </a:rPr>
            <a:t>-</a:t>
          </a:r>
          <a:r>
            <a:rPr lang="en-US" sz="1800" kern="1200" dirty="0"/>
            <a:t> Two-Lane Highways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chemeClr val="accent5"/>
              </a:solidFill>
            </a:rPr>
            <a:t>-</a:t>
          </a:r>
          <a:r>
            <a:rPr lang="en-US" sz="1800" kern="1200" dirty="0"/>
            <a:t> Special Modeling</a:t>
          </a:r>
          <a:r>
            <a:rPr lang="en-US" sz="1600" kern="1200" dirty="0">
              <a:solidFill>
                <a:schemeClr val="accent5"/>
              </a:solidFill>
            </a:rPr>
            <a:t>*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i="1" kern="1200" dirty="0"/>
            <a:t>* May include weather, work zone, and incident effects</a:t>
          </a:r>
        </a:p>
      </dsp:txBody>
      <dsp:txXfrm>
        <a:off x="5577999" y="1873583"/>
        <a:ext cx="2741072" cy="246026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B16B78-B47A-4BC5-BE46-7B17654E97CD}">
      <dsp:nvSpPr>
        <dsp:cNvPr id="0" name=""/>
        <dsp:cNvSpPr/>
      </dsp:nvSpPr>
      <dsp:spPr>
        <a:xfrm>
          <a:off x="0" y="49564"/>
          <a:ext cx="6628804" cy="117475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/>
            <a:t>CAVs may increase freeway capacities by 30-40% at 100% penetration rate</a:t>
          </a:r>
          <a:endParaRPr lang="en-US" sz="2100" kern="1200"/>
        </a:p>
      </dsp:txBody>
      <dsp:txXfrm>
        <a:off x="57347" y="106911"/>
        <a:ext cx="6514110" cy="1060059"/>
      </dsp:txXfrm>
    </dsp:sp>
    <dsp:sp modelId="{641682E9-CF25-443A-B953-196C37C54893}">
      <dsp:nvSpPr>
        <dsp:cNvPr id="0" name=""/>
        <dsp:cNvSpPr/>
      </dsp:nvSpPr>
      <dsp:spPr>
        <a:xfrm>
          <a:off x="0" y="1284797"/>
          <a:ext cx="6628804" cy="1174753"/>
        </a:xfrm>
        <a:prstGeom prst="roundRect">
          <a:avLst/>
        </a:prstGeom>
        <a:gradFill rotWithShape="0">
          <a:gsLst>
            <a:gs pos="0">
              <a:schemeClr val="accent2">
                <a:hueOff val="3222860"/>
                <a:satOff val="448"/>
                <a:lumOff val="-6928"/>
                <a:alphaOff val="0"/>
                <a:tint val="96000"/>
                <a:lumMod val="100000"/>
              </a:schemeClr>
            </a:gs>
            <a:gs pos="78000">
              <a:schemeClr val="accent2">
                <a:hueOff val="3222860"/>
                <a:satOff val="448"/>
                <a:lumOff val="-6928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/>
            <a:t>Capacities will NOT double, much less triple! </a:t>
          </a:r>
          <a:endParaRPr lang="en-US" sz="2100" kern="1200"/>
        </a:p>
      </dsp:txBody>
      <dsp:txXfrm>
        <a:off x="57347" y="1342144"/>
        <a:ext cx="6514110" cy="1060059"/>
      </dsp:txXfrm>
    </dsp:sp>
    <dsp:sp modelId="{D8162ABA-29D2-4CD9-9875-779D3D5D92AE}">
      <dsp:nvSpPr>
        <dsp:cNvPr id="0" name=""/>
        <dsp:cNvSpPr/>
      </dsp:nvSpPr>
      <dsp:spPr>
        <a:xfrm>
          <a:off x="0" y="2520030"/>
          <a:ext cx="6628804" cy="1174753"/>
        </a:xfrm>
        <a:prstGeom prst="roundRect">
          <a:avLst/>
        </a:prstGeom>
        <a:gradFill rotWithShape="0">
          <a:gsLst>
            <a:gs pos="0">
              <a:schemeClr val="accent2">
                <a:hueOff val="6445721"/>
                <a:satOff val="895"/>
                <a:lumOff val="-13856"/>
                <a:alphaOff val="0"/>
                <a:tint val="96000"/>
                <a:lumMod val="100000"/>
              </a:schemeClr>
            </a:gs>
            <a:gs pos="78000">
              <a:schemeClr val="accent2">
                <a:hueOff val="6445721"/>
                <a:satOff val="895"/>
                <a:lumOff val="-13856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/>
            <a:t>100% Penetration of CAVs across the entire vehicle fleet will happen post 2070 (best case)</a:t>
          </a:r>
          <a:endParaRPr lang="en-US" sz="2100" kern="1200"/>
        </a:p>
      </dsp:txBody>
      <dsp:txXfrm>
        <a:off x="57347" y="2577377"/>
        <a:ext cx="6514110" cy="1060059"/>
      </dsp:txXfrm>
    </dsp:sp>
    <dsp:sp modelId="{08D9D487-68EF-4A4B-ACBF-D9DF63B755F1}">
      <dsp:nvSpPr>
        <dsp:cNvPr id="0" name=""/>
        <dsp:cNvSpPr/>
      </dsp:nvSpPr>
      <dsp:spPr>
        <a:xfrm>
          <a:off x="0" y="3755263"/>
          <a:ext cx="6628804" cy="1174753"/>
        </a:xfrm>
        <a:prstGeom prst="roundRect">
          <a:avLst/>
        </a:prstGeom>
        <a:gradFill rotWithShape="0">
          <a:gsLst>
            <a:gs pos="0">
              <a:schemeClr val="accent2">
                <a:hueOff val="9668581"/>
                <a:satOff val="1343"/>
                <a:lumOff val="-20784"/>
                <a:alphaOff val="0"/>
                <a:tint val="96000"/>
                <a:lumMod val="100000"/>
              </a:schemeClr>
            </a:gs>
            <a:gs pos="78000">
              <a:schemeClr val="accent2">
                <a:hueOff val="9668581"/>
                <a:satOff val="1343"/>
                <a:lumOff val="-20784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/>
            <a:t>Devil is in the details – capacities are function of assumptions on vehicle technology, legislation, public acceptance, etc. </a:t>
          </a:r>
          <a:endParaRPr lang="en-US" sz="2100" kern="1200"/>
        </a:p>
      </dsp:txBody>
      <dsp:txXfrm>
        <a:off x="57347" y="3812610"/>
        <a:ext cx="6514110" cy="10600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2156AE-12A9-4D3F-97CB-72162B79643E}" type="datetimeFigureOut">
              <a:rPr lang="en-US" smtClean="0"/>
              <a:t>5/31/2019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A90468-12E6-4B58-94C9-4B35FB361B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38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96900" y="1185481"/>
            <a:ext cx="5575300" cy="3136900"/>
          </a:xfrm>
        </p:spPr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4654" y="1195007"/>
            <a:ext cx="487159" cy="457582"/>
          </a:xfrm>
          <a:prstGeom prst="rect">
            <a:avLst/>
          </a:prstGeom>
        </p:spPr>
      </p:pic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90468-12E6-4B58-94C9-4B35FB361B0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4334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90468-12E6-4B58-94C9-4B35FB361B0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20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</a:t>
            </a:r>
            <a:r>
              <a:rPr lang="en-US" dirty="0" smtClean="0"/>
              <a:t>pooled </a:t>
            </a:r>
            <a:r>
              <a:rPr lang="en-US" dirty="0" smtClean="0"/>
              <a:t>fund study </a:t>
            </a:r>
            <a:r>
              <a:rPr lang="en-US" dirty="0" smtClean="0"/>
              <a:t>was initiated </a:t>
            </a:r>
            <a:r>
              <a:rPr lang="en-US" dirty="0" smtClean="0"/>
              <a:t>by the Oregon Department of </a:t>
            </a:r>
            <a:r>
              <a:rPr lang="en-US" dirty="0" smtClean="0"/>
              <a:t>Transportation in 2017.   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There are 10 DOT’s involved in the study.</a:t>
            </a:r>
          </a:p>
          <a:p>
            <a:endParaRPr lang="en-US" dirty="0"/>
          </a:p>
          <a:p>
            <a:r>
              <a:rPr lang="en-US" dirty="0" err="1" smtClean="0"/>
              <a:t>Kittelson</a:t>
            </a:r>
            <a:r>
              <a:rPr lang="en-US" dirty="0" smtClean="0"/>
              <a:t> and Associates and the University of </a:t>
            </a:r>
            <a:r>
              <a:rPr lang="en-US" dirty="0" err="1" smtClean="0"/>
              <a:t>Cincinatti</a:t>
            </a:r>
            <a:r>
              <a:rPr lang="en-US" dirty="0" smtClean="0"/>
              <a:t> are heading up the research effort.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90468-12E6-4B58-94C9-4B35FB361B0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086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73891"/>
            <a:ext cx="5486400" cy="4183725"/>
          </a:xfrm>
        </p:spPr>
        <p:txBody>
          <a:bodyPr/>
          <a:lstStyle/>
          <a:p>
            <a:r>
              <a:rPr lang="en-US" dirty="0" smtClean="0"/>
              <a:t>We have all been getting a lot of questions about the </a:t>
            </a:r>
            <a:r>
              <a:rPr lang="en-US" dirty="0" smtClean="0"/>
              <a:t>affect </a:t>
            </a:r>
            <a:r>
              <a:rPr lang="en-US" dirty="0" smtClean="0"/>
              <a:t>that automated vehicles will have on the transportation system.</a:t>
            </a:r>
          </a:p>
          <a:p>
            <a:endParaRPr lang="en-US" dirty="0"/>
          </a:p>
          <a:p>
            <a:r>
              <a:rPr lang="en-US" dirty="0" smtClean="0"/>
              <a:t>There are demand related questions  and capacity related questions.  This project is focused on the capacity related questions. </a:t>
            </a:r>
          </a:p>
          <a:p>
            <a:endParaRPr lang="en-US" dirty="0"/>
          </a:p>
          <a:p>
            <a:r>
              <a:rPr lang="en-US" dirty="0" smtClean="0"/>
              <a:t>The objective is to develop a range of capacity adjustment factors that can be used in planning.  </a:t>
            </a:r>
          </a:p>
          <a:p>
            <a:endParaRPr lang="en-US" dirty="0" smtClean="0"/>
          </a:p>
          <a:p>
            <a:r>
              <a:rPr lang="en-US" dirty="0" smtClean="0"/>
              <a:t>The analysis is using an Agent Based scenario simulation framework where CAV and non-CAV behavior are coded differently.  </a:t>
            </a:r>
          </a:p>
          <a:p>
            <a:endParaRPr lang="en-US" dirty="0"/>
          </a:p>
          <a:p>
            <a:r>
              <a:rPr lang="en-US" dirty="0" smtClean="0"/>
              <a:t>In this </a:t>
            </a:r>
            <a:r>
              <a:rPr lang="en-US" dirty="0" smtClean="0"/>
              <a:t>effort we are looking at vehicles that </a:t>
            </a:r>
            <a:r>
              <a:rPr lang="en-US" dirty="0" smtClean="0"/>
              <a:t>are both </a:t>
            </a:r>
            <a:r>
              <a:rPr lang="en-US" dirty="0" smtClean="0"/>
              <a:t>fully automated and connected. 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smtClean="0"/>
              <a:t>expected product from this effort is a </a:t>
            </a:r>
            <a:r>
              <a:rPr lang="en-US" dirty="0"/>
              <a:t> </a:t>
            </a:r>
            <a:r>
              <a:rPr lang="en-US" dirty="0" smtClean="0"/>
              <a:t>set of capacity adjustment lookup tables and figures.  </a:t>
            </a:r>
          </a:p>
          <a:p>
            <a:endParaRPr lang="en-US" dirty="0"/>
          </a:p>
          <a:p>
            <a:r>
              <a:rPr lang="en-US" dirty="0" smtClean="0"/>
              <a:t>This effort is being coordinated with the HCQS committee that is responsible for the HCM.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90468-12E6-4B58-94C9-4B35FB361B0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086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As you can see here, there are a lot of factors that </a:t>
            </a:r>
            <a:r>
              <a:rPr lang="en-US" dirty="0" smtClean="0"/>
              <a:t>affect </a:t>
            </a:r>
            <a:r>
              <a:rPr lang="en-US" dirty="0" smtClean="0"/>
              <a:t>the capacity impact of CAV’s.</a:t>
            </a:r>
          </a:p>
          <a:p>
            <a:endParaRPr lang="en-US" dirty="0"/>
          </a:p>
          <a:p>
            <a:r>
              <a:rPr lang="en-US" dirty="0"/>
              <a:t>The modeling approach allows us to look at many different factors where vehicles and driver behavior are fully customizable. 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 are evaluating a lot of scenarios using a range of assumptions and facility types. 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90468-12E6-4B58-94C9-4B35FB361B0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028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73891"/>
            <a:ext cx="5486400" cy="4533921"/>
          </a:xfrm>
        </p:spPr>
        <p:txBody>
          <a:bodyPr/>
          <a:lstStyle/>
          <a:p>
            <a:r>
              <a:rPr lang="en-US" dirty="0" smtClean="0"/>
              <a:t>We have all heard people say that automated vehicles will double, triple, maybe even quadruple capacity.  </a:t>
            </a:r>
          </a:p>
          <a:p>
            <a:endParaRPr lang="en-US" dirty="0" smtClean="0"/>
          </a:p>
          <a:p>
            <a:r>
              <a:rPr lang="en-US" dirty="0" smtClean="0"/>
              <a:t>As we looked into the work that shows these increases, we found out most of them are not real world applications. </a:t>
            </a:r>
          </a:p>
          <a:p>
            <a:endParaRPr lang="en-US" dirty="0"/>
          </a:p>
          <a:p>
            <a:r>
              <a:rPr lang="en-US" dirty="0" smtClean="0"/>
              <a:t>In this example you can see that according the HCM, an ideal freeway segment has a capacity of 2,400 PC/H/ln based on a 1.5 sec headway.  You would have to get down to something like a 0.5 sec headway to triple the capacity.  Note that headway is typically measured from front bumper to front bumper.  </a:t>
            </a:r>
          </a:p>
          <a:p>
            <a:endParaRPr lang="en-US" dirty="0" smtClean="0"/>
          </a:p>
          <a:p>
            <a:r>
              <a:rPr lang="en-US" dirty="0" smtClean="0"/>
              <a:t>They also rely on some pretty unrealistic assumptions – such as no merge and diverge activity  and a single lane freeway where no lane changing activity occurs.  </a:t>
            </a:r>
          </a:p>
          <a:p>
            <a:endParaRPr lang="en-US" dirty="0"/>
          </a:p>
          <a:p>
            <a:r>
              <a:rPr lang="en-US" dirty="0"/>
              <a:t>In this project, we plan to evaluate a range of possible headways and associated capacities.  That will allow an analyst to test a range of possible outcomes. 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90468-12E6-4B58-94C9-4B35FB361B0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9384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addition to headway, vehicle adoption rates and fleet </a:t>
            </a:r>
            <a:r>
              <a:rPr lang="en-US" dirty="0" err="1" smtClean="0"/>
              <a:t>composistion</a:t>
            </a:r>
            <a:r>
              <a:rPr lang="en-US" dirty="0" smtClean="0"/>
              <a:t> will be a significant factor on capacity.</a:t>
            </a:r>
          </a:p>
          <a:p>
            <a:endParaRPr lang="en-US" dirty="0"/>
          </a:p>
          <a:p>
            <a:r>
              <a:rPr lang="en-US" dirty="0" smtClean="0"/>
              <a:t>As you can see here, there are a range of possible CAV adoption rates.  If you look at the year 2040 in the graph, you can see an optimistic sales projection of around </a:t>
            </a:r>
            <a:r>
              <a:rPr lang="en-US" dirty="0" err="1" smtClean="0"/>
              <a:t>ound</a:t>
            </a:r>
            <a:r>
              <a:rPr lang="en-US" dirty="0" smtClean="0"/>
              <a:t> 40%.  However, they would only make up about 25% of the overall fleet.  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Since we do not know exactly how CAV’s will be incorporated into the fleet, we intend to look at a range of scenarios that have varying CAV adoption rates. </a:t>
            </a:r>
            <a:endParaRPr lang="en-US" dirty="0"/>
          </a:p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90468-12E6-4B58-94C9-4B35FB361B0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3248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are using a tiered approach for this effort, looking at freeways followed by intersection and the urban streets and Two lane highways.  </a:t>
            </a:r>
          </a:p>
          <a:p>
            <a:endParaRPr lang="en-US" dirty="0"/>
          </a:p>
          <a:p>
            <a:r>
              <a:rPr lang="en-US" dirty="0" smtClean="0"/>
              <a:t>As you can see we have completed most of the freeway effort, those results will be reviewed by the Pooled Fund TAC and the HCQS later this month.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90468-12E6-4B58-94C9-4B35FB361B0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2042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do not have the official freeway numbers at this point, but I wanted to share an example of what we hope to have for a final product.  </a:t>
            </a:r>
          </a:p>
          <a:p>
            <a:endParaRPr lang="en-US" dirty="0"/>
          </a:p>
          <a:p>
            <a:r>
              <a:rPr lang="en-US" dirty="0" smtClean="0"/>
              <a:t>We hope to have something that can easily be used to facilitate a conversation and analysis of CAV’s.  For example, as shown here, we could have a range of possible capacities that vary based on assumptions that are being made.    </a:t>
            </a:r>
          </a:p>
          <a:p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 smtClean="0"/>
              <a:t>In this example, we can see how the capacity varies for 3 CAV scenarios that could be tested  at various penetration rates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90468-12E6-4B58-94C9-4B35FB361B0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2139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Early findings suggest  CAVs will probably not double or tripe capacity.</a:t>
            </a:r>
          </a:p>
          <a:p>
            <a:endParaRPr lang="en-US" dirty="0"/>
          </a:p>
          <a:p>
            <a:r>
              <a:rPr lang="en-US" dirty="0" smtClean="0"/>
              <a:t>When we have full penetration of CAVs we could see a 30 to 40% increase</a:t>
            </a:r>
          </a:p>
          <a:p>
            <a:endParaRPr lang="en-US" dirty="0"/>
          </a:p>
          <a:p>
            <a:r>
              <a:rPr lang="en-US" dirty="0" smtClean="0"/>
              <a:t>However, full penetration wont happen in the near future. </a:t>
            </a:r>
          </a:p>
          <a:p>
            <a:endParaRPr lang="en-US" dirty="0"/>
          </a:p>
          <a:p>
            <a:r>
              <a:rPr lang="en-US" dirty="0" smtClean="0"/>
              <a:t>Finally,  the devil is in the details ….</a:t>
            </a:r>
          </a:p>
          <a:p>
            <a:endParaRPr lang="en-US" dirty="0"/>
          </a:p>
          <a:p>
            <a:r>
              <a:rPr lang="en-US" dirty="0" smtClean="0"/>
              <a:t>At the end of this project, we hope information that we develop will be useful for planning and </a:t>
            </a:r>
            <a:r>
              <a:rPr lang="en-US" smtClean="0"/>
              <a:t>policy conversations.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90468-12E6-4B58-94C9-4B35FB361B0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414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7510D69-42BE-495B-8B6D-82A5311331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71" y="0"/>
            <a:ext cx="11151139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24C7D14-0FBB-46E9-98DD-C114F279AD46}"/>
              </a:ext>
            </a:extLst>
          </p:cNvPr>
          <p:cNvSpPr/>
          <p:nvPr userDrawn="1"/>
        </p:nvSpPr>
        <p:spPr>
          <a:xfrm>
            <a:off x="-155864" y="-249382"/>
            <a:ext cx="12510655" cy="7242464"/>
          </a:xfrm>
          <a:prstGeom prst="rect">
            <a:avLst/>
          </a:prstGeom>
          <a:solidFill>
            <a:srgbClr val="7F7F7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 flipV="1">
            <a:off x="4021252" y="-1357431"/>
            <a:ext cx="8333539" cy="2375348"/>
          </a:xfrm>
          <a:custGeom>
            <a:avLst/>
            <a:gdLst>
              <a:gd name="connsiteX0" fmla="*/ 0 w 6538018"/>
              <a:gd name="connsiteY0" fmla="*/ 0 h 2385753"/>
              <a:gd name="connsiteX1" fmla="*/ 6538018 w 6538018"/>
              <a:gd name="connsiteY1" fmla="*/ 0 h 2385753"/>
              <a:gd name="connsiteX2" fmla="*/ 6538018 w 6538018"/>
              <a:gd name="connsiteY2" fmla="*/ 2385753 h 2385753"/>
              <a:gd name="connsiteX3" fmla="*/ 0 w 6538018"/>
              <a:gd name="connsiteY3" fmla="*/ 2385753 h 2385753"/>
              <a:gd name="connsiteX4" fmla="*/ 0 w 6538018"/>
              <a:gd name="connsiteY4" fmla="*/ 0 h 2385753"/>
              <a:gd name="connsiteX0" fmla="*/ 1246909 w 7784927"/>
              <a:gd name="connsiteY0" fmla="*/ 0 h 2385753"/>
              <a:gd name="connsiteX1" fmla="*/ 7784927 w 7784927"/>
              <a:gd name="connsiteY1" fmla="*/ 0 h 2385753"/>
              <a:gd name="connsiteX2" fmla="*/ 7784927 w 7784927"/>
              <a:gd name="connsiteY2" fmla="*/ 2385753 h 2385753"/>
              <a:gd name="connsiteX3" fmla="*/ 0 w 7784927"/>
              <a:gd name="connsiteY3" fmla="*/ 2385753 h 2385753"/>
              <a:gd name="connsiteX4" fmla="*/ 1246909 w 7784927"/>
              <a:gd name="connsiteY4" fmla="*/ 0 h 238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84927" h="2385753">
                <a:moveTo>
                  <a:pt x="1246909" y="0"/>
                </a:moveTo>
                <a:lnTo>
                  <a:pt x="7784927" y="0"/>
                </a:lnTo>
                <a:lnTo>
                  <a:pt x="7784927" y="2385753"/>
                </a:lnTo>
                <a:lnTo>
                  <a:pt x="0" y="2385753"/>
                </a:lnTo>
                <a:lnTo>
                  <a:pt x="124690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04604" y="6452203"/>
            <a:ext cx="64091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369" y="268885"/>
            <a:ext cx="2209654" cy="5644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5726787-944B-4D65-84D4-61C47D1E3ED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12179" y="177839"/>
            <a:ext cx="2209654" cy="72930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27340" y="6452203"/>
            <a:ext cx="338637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AE7BEE2-3D04-4CBB-AE82-95F74806C0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03253" y="6186291"/>
            <a:ext cx="2224087" cy="7340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5/31/2019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20394" y="6452203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76698" y="6452203"/>
            <a:ext cx="52370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42" y="6339781"/>
            <a:ext cx="1853892" cy="47358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0245" y="6452203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accent5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0" cap="all" dirty="0"/>
              <a:t>HCM CAV CAFs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394003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/>
              <a:t>Capacity Adjustment Factors for Connected and Autonomous Vehicles in the Highway Capacity Manual</a:t>
            </a:r>
          </a:p>
          <a:p>
            <a:r>
              <a:rPr lang="en-US" sz="2000" dirty="0"/>
              <a:t>June 2019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E1CF27D-2853-496D-B1F7-39C093F82850}"/>
              </a:ext>
            </a:extLst>
          </p:cNvPr>
          <p:cNvSpPr txBox="1">
            <a:spLocks/>
          </p:cNvSpPr>
          <p:nvPr/>
        </p:nvSpPr>
        <p:spPr>
          <a:xfrm>
            <a:off x="11280245" y="6452203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1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04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53376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133042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24631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6597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5488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655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4821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0AD6E5-03D6-46FC-854E-E4940207C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3843375" cy="5175624"/>
          </a:xfrm>
        </p:spPr>
        <p:txBody>
          <a:bodyPr anchor="ctr">
            <a:normAutofit/>
          </a:bodyPr>
          <a:lstStyle/>
          <a:p>
            <a:r>
              <a:rPr lang="en-US" b="0" cap="all">
                <a:solidFill>
                  <a:schemeClr val="tx1">
                    <a:lumMod val="85000"/>
                    <a:lumOff val="15000"/>
                  </a:schemeClr>
                </a:solidFill>
              </a:rPr>
              <a:t>Questions and Discussion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42BFA2A-77A0-4F60-A32A-685681C848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2154" y="-8467"/>
            <a:ext cx="7109846" cy="6866467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052F02-4692-45A8-AE80-8715D73B3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6084" y="609601"/>
            <a:ext cx="5511296" cy="5175624"/>
          </a:xfrm>
        </p:spPr>
        <p:txBody>
          <a:bodyPr anchor="ctr">
            <a:normAutofit/>
          </a:bodyPr>
          <a:lstStyle/>
          <a:p>
            <a:pPr marL="0" indent="0">
              <a:buClr>
                <a:schemeClr val="accent5"/>
              </a:buClr>
              <a:buNone/>
            </a:pPr>
            <a:endParaRPr lang="en-US" dirty="0">
              <a:solidFill>
                <a:srgbClr val="FFFFFF"/>
              </a:solidFill>
            </a:endParaRPr>
          </a:p>
          <a:p>
            <a:pPr>
              <a:buClr>
                <a:schemeClr val="accent5"/>
              </a:buClr>
            </a:pPr>
            <a:endParaRPr lang="en-U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1486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6BCA3-3361-40D3-950A-65F2DCF31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cap="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Introductions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26D9D-8D21-404B-AB81-FA7163EB50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1513490"/>
            <a:ext cx="4667176" cy="4527871"/>
          </a:xfrm>
        </p:spPr>
        <p:txBody>
          <a:bodyPr>
            <a:normAutofit/>
          </a:bodyPr>
          <a:lstStyle/>
          <a:p>
            <a:pPr>
              <a:buClr>
                <a:schemeClr val="accent5"/>
              </a:buClr>
            </a:pPr>
            <a:r>
              <a:rPr lang="en-US" b="1" dirty="0"/>
              <a:t>Technical Advisory Committee (TAC)</a:t>
            </a:r>
          </a:p>
          <a:p>
            <a:pPr lvl="1">
              <a:buClr>
                <a:schemeClr val="accent5"/>
              </a:buClr>
            </a:pPr>
            <a:r>
              <a:rPr lang="en-US" b="1" dirty="0"/>
              <a:t>Brian Dunn, Oregon DOT</a:t>
            </a:r>
          </a:p>
          <a:p>
            <a:pPr lvl="1">
              <a:buClr>
                <a:schemeClr val="accent5"/>
              </a:buClr>
            </a:pPr>
            <a:r>
              <a:rPr lang="en-US" b="1" dirty="0"/>
              <a:t>Tony Knudson, Oregon DOT</a:t>
            </a:r>
          </a:p>
          <a:p>
            <a:pPr lvl="1">
              <a:buClr>
                <a:schemeClr val="accent5"/>
              </a:buClr>
            </a:pPr>
            <a:r>
              <a:rPr lang="en-US" dirty="0"/>
              <a:t>Peter Calcaterra, Connecticut DOT</a:t>
            </a:r>
          </a:p>
          <a:p>
            <a:pPr lvl="1">
              <a:buClr>
                <a:schemeClr val="accent5"/>
              </a:buClr>
            </a:pPr>
            <a:r>
              <a:rPr lang="en-US" dirty="0"/>
              <a:t>Grant Farnsworth, Utah DOT</a:t>
            </a:r>
          </a:p>
          <a:p>
            <a:pPr lvl="1">
              <a:buClr>
                <a:schemeClr val="accent5"/>
              </a:buClr>
            </a:pPr>
            <a:r>
              <a:rPr lang="en-US" dirty="0"/>
              <a:t>Joe Hummer, NCDOT</a:t>
            </a:r>
          </a:p>
          <a:p>
            <a:pPr lvl="1">
              <a:buClr>
                <a:schemeClr val="accent5"/>
              </a:buClr>
            </a:pPr>
            <a:r>
              <a:rPr lang="en-US" dirty="0"/>
              <a:t>Jessie Jones, Arkansas DOT</a:t>
            </a:r>
          </a:p>
          <a:p>
            <a:pPr lvl="1">
              <a:buClr>
                <a:schemeClr val="accent5"/>
              </a:buClr>
            </a:pPr>
            <a:r>
              <a:rPr lang="en-US" dirty="0"/>
              <a:t>Jim Mahugh, Washington State DOT</a:t>
            </a:r>
          </a:p>
          <a:p>
            <a:pPr lvl="1">
              <a:buClr>
                <a:schemeClr val="accent5"/>
              </a:buClr>
            </a:pPr>
            <a:r>
              <a:rPr lang="en-US" dirty="0"/>
              <a:t>Bill Knowles, TXDOT</a:t>
            </a:r>
          </a:p>
          <a:p>
            <a:pPr lvl="1">
              <a:buClr>
                <a:schemeClr val="accent5"/>
              </a:buClr>
            </a:pPr>
            <a:r>
              <a:rPr lang="en-US" dirty="0"/>
              <a:t>Subrat Mahapatra, MDOT SHA</a:t>
            </a:r>
          </a:p>
          <a:p>
            <a:pPr lvl="1">
              <a:buClr>
                <a:schemeClr val="accent5"/>
              </a:buClr>
            </a:pPr>
            <a:r>
              <a:rPr lang="en-US" dirty="0"/>
              <a:t>Maria Overton, Florida DOT</a:t>
            </a:r>
          </a:p>
          <a:p>
            <a:pPr lvl="1">
              <a:buClr>
                <a:schemeClr val="accent5"/>
              </a:buClr>
            </a:pPr>
            <a:r>
              <a:rPr lang="en-US" dirty="0"/>
              <a:t>Brad Steckler, Indiana DOT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260372-DABB-49E5-A2F8-00831BED82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09777" y="1513491"/>
            <a:ext cx="4184034" cy="4527872"/>
          </a:xfrm>
        </p:spPr>
        <p:txBody>
          <a:bodyPr>
            <a:normAutofit/>
          </a:bodyPr>
          <a:lstStyle/>
          <a:p>
            <a:r>
              <a:rPr lang="en-US" b="1" dirty="0"/>
              <a:t>Research Team</a:t>
            </a:r>
          </a:p>
          <a:p>
            <a:pPr lvl="1"/>
            <a:r>
              <a:rPr lang="en-US" dirty="0"/>
              <a:t>Kittelson and Associates</a:t>
            </a:r>
          </a:p>
          <a:p>
            <a:pPr lvl="2"/>
            <a:r>
              <a:rPr lang="en-US" dirty="0"/>
              <a:t>Bastian Schroeder (PI)</a:t>
            </a:r>
          </a:p>
          <a:p>
            <a:pPr lvl="2"/>
            <a:r>
              <a:rPr lang="en-US" dirty="0"/>
              <a:t>Abby Morgan</a:t>
            </a:r>
          </a:p>
          <a:p>
            <a:pPr lvl="2"/>
            <a:r>
              <a:rPr lang="en-US" dirty="0"/>
              <a:t>Paul Ryus</a:t>
            </a:r>
          </a:p>
          <a:p>
            <a:pPr lvl="2"/>
            <a:r>
              <a:rPr lang="en-US" dirty="0"/>
              <a:t>Burak Cesme</a:t>
            </a:r>
          </a:p>
          <a:p>
            <a:pPr lvl="2"/>
            <a:r>
              <a:rPr lang="en-US" dirty="0"/>
              <a:t>Anxi Jia</a:t>
            </a:r>
          </a:p>
          <a:p>
            <a:pPr lvl="2"/>
            <a:r>
              <a:rPr lang="en-US" dirty="0"/>
              <a:t>Lake Trask</a:t>
            </a:r>
          </a:p>
          <a:p>
            <a:pPr lvl="2"/>
            <a:r>
              <a:rPr lang="en-US" dirty="0"/>
              <a:t>Alicia Hunter</a:t>
            </a:r>
          </a:p>
          <a:p>
            <a:pPr lvl="1"/>
            <a:r>
              <a:rPr lang="en-US" dirty="0"/>
              <a:t>University of Cincinnati</a:t>
            </a:r>
          </a:p>
          <a:p>
            <a:pPr lvl="2"/>
            <a:r>
              <a:rPr lang="en-US" dirty="0"/>
              <a:t>Jiaqi Ma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82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DCF93AA9-1241-46BA-A456-C91A98919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0" cap="all" dirty="0"/>
              <a:t>Project Overview</a:t>
            </a:r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20" name="Content Placeholder 5">
            <a:extLst>
              <a:ext uri="{FF2B5EF4-FFF2-40B4-BE49-F238E27FC236}">
                <a16:creationId xmlns:a16="http://schemas.microsoft.com/office/drawing/2014/main" id="{F1F4215C-E852-4121-A3DC-BDD579D2AC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2523409"/>
              </p:ext>
            </p:extLst>
          </p:nvPr>
        </p:nvGraphicFramePr>
        <p:xfrm>
          <a:off x="1286933" y="1604865"/>
          <a:ext cx="9618133" cy="4437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9065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34FE9F-6322-409E-85DC-FA8F6146B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 b="0" cap="all" dirty="0"/>
              <a:t>What factors impact capacity?</a:t>
            </a:r>
            <a:endParaRPr lang="en-US" dirty="0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966A942-9C7D-4320-8CD4-686C492132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2650311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0067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99557-27F0-4C7A-83B7-64AA9C8C3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038" y="300579"/>
            <a:ext cx="4940026" cy="1320800"/>
          </a:xfrm>
        </p:spPr>
        <p:txBody>
          <a:bodyPr>
            <a:normAutofit/>
          </a:bodyPr>
          <a:lstStyle/>
          <a:p>
            <a:r>
              <a:rPr lang="en-US" sz="4000" b="0" cap="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CAV Headways in the Literature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EB8D06-0015-4D5E-B7BD-451AA6B42D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145" y="1966282"/>
            <a:ext cx="8853511" cy="4133962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69A1E8D3-C32A-4933-A1D5-B6EF6ABA2B86}"/>
              </a:ext>
            </a:extLst>
          </p:cNvPr>
          <p:cNvSpPr/>
          <p:nvPr/>
        </p:nvSpPr>
        <p:spPr>
          <a:xfrm rot="10800000" flipV="1">
            <a:off x="9208166" y="4211049"/>
            <a:ext cx="2679032" cy="529389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2,400 pc/h/ln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F745FF8A-C4D0-435E-B279-9A8F406B197E}"/>
              </a:ext>
            </a:extLst>
          </p:cNvPr>
          <p:cNvSpPr/>
          <p:nvPr/>
        </p:nvSpPr>
        <p:spPr>
          <a:xfrm rot="10800000" flipV="1">
            <a:off x="9208166" y="4692310"/>
            <a:ext cx="2679032" cy="52938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3,600 pc/h/ln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EBE5F054-BC3E-4190-85DF-56C17290CE17}"/>
              </a:ext>
            </a:extLst>
          </p:cNvPr>
          <p:cNvSpPr/>
          <p:nvPr/>
        </p:nvSpPr>
        <p:spPr>
          <a:xfrm rot="10800000" flipV="1">
            <a:off x="9208166" y="5131582"/>
            <a:ext cx="2679032" cy="52938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7,200 pc/h/ln</a:t>
            </a:r>
          </a:p>
        </p:txBody>
      </p:sp>
      <p:sp>
        <p:nvSpPr>
          <p:cNvPr id="7" name="Explosion: 8 Points 6">
            <a:extLst>
              <a:ext uri="{FF2B5EF4-FFF2-40B4-BE49-F238E27FC236}">
                <a16:creationId xmlns:a16="http://schemas.microsoft.com/office/drawing/2014/main" id="{4EAD0F38-01B4-40BB-B9F1-96A444751723}"/>
              </a:ext>
            </a:extLst>
          </p:cNvPr>
          <p:cNvSpPr/>
          <p:nvPr/>
        </p:nvSpPr>
        <p:spPr>
          <a:xfrm>
            <a:off x="6713621" y="21936"/>
            <a:ext cx="5463751" cy="3571496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To date, most CAV research assumed a single-lane freeway “pipe” facility, without ramps!!</a:t>
            </a:r>
          </a:p>
        </p:txBody>
      </p:sp>
    </p:spTree>
    <p:extLst>
      <p:ext uri="{BB962C8B-B14F-4D97-AF65-F5344CB8AC3E}">
        <p14:creationId xmlns:p14="http://schemas.microsoft.com/office/powerpoint/2010/main" val="749526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55F2C-BF9D-45CA-8A26-DE7D10D77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62712"/>
            <a:ext cx="8596668" cy="907288"/>
          </a:xfrm>
        </p:spPr>
        <p:txBody>
          <a:bodyPr>
            <a:normAutofit/>
          </a:bodyPr>
          <a:lstStyle/>
          <a:p>
            <a:r>
              <a:rPr lang="en-US" sz="4000" b="0" cap="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CAV Adoption Rates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8B4CA60-CD70-4AE7-8316-E81FD8015D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41889" y="1270000"/>
            <a:ext cx="8405890" cy="4821936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EFD3A7-C8BA-4973-903A-FF9C0A2EA3C2}"/>
              </a:ext>
            </a:extLst>
          </p:cNvPr>
          <p:cNvSpPr txBox="1"/>
          <p:nvPr/>
        </p:nvSpPr>
        <p:spPr>
          <a:xfrm>
            <a:off x="3265470" y="6091936"/>
            <a:ext cx="67823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i="1" dirty="0">
                <a:latin typeface="Calibri" panose="020F0502020204030204" pitchFamily="34" charset="0"/>
                <a:cs typeface="Calibri" panose="020F0502020204030204" pitchFamily="34" charset="0"/>
              </a:rPr>
              <a:t>Source: Litman, Todd, 2018. Autonomous Vehicle Implementation Predictions. https://www.vtpi.org/avip.pdf</a:t>
            </a:r>
          </a:p>
        </p:txBody>
      </p:sp>
    </p:spTree>
    <p:extLst>
      <p:ext uri="{BB962C8B-B14F-4D97-AF65-F5344CB8AC3E}">
        <p14:creationId xmlns:p14="http://schemas.microsoft.com/office/powerpoint/2010/main" val="50182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6D011-0284-4656-A400-AC48972BF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0" cap="all" dirty="0"/>
              <a:t>Tiered Modeling Approach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00043E2-7B54-405E-B838-E035FDA903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77098"/>
              </p:ext>
            </p:extLst>
          </p:nvPr>
        </p:nvGraphicFramePr>
        <p:xfrm>
          <a:off x="430020" y="1558836"/>
          <a:ext cx="9091295" cy="4343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7014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5F65514-ED0D-471A-8F46-DF91F04B8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287383"/>
            <a:ext cx="9597734" cy="758779"/>
          </a:xfrm>
        </p:spPr>
        <p:txBody>
          <a:bodyPr>
            <a:normAutofit/>
          </a:bodyPr>
          <a:lstStyle/>
          <a:p>
            <a:r>
              <a:rPr lang="en-US" b="0" cap="all" dirty="0"/>
              <a:t>Early Sensitivity Tests of Parameters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94B8C285-AD2D-4624-8A92-99856DF875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4363716"/>
              </p:ext>
            </p:extLst>
          </p:nvPr>
        </p:nvGraphicFramePr>
        <p:xfrm>
          <a:off x="1333501" y="1216547"/>
          <a:ext cx="8596313" cy="388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36EC47C-4971-4159-BC3E-65094A5B00A1}"/>
              </a:ext>
            </a:extLst>
          </p:cNvPr>
          <p:cNvSpPr txBox="1">
            <a:spLocks/>
          </p:cNvSpPr>
          <p:nvPr/>
        </p:nvSpPr>
        <p:spPr>
          <a:xfrm>
            <a:off x="1333501" y="5495108"/>
            <a:ext cx="9597734" cy="1001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5"/>
              </a:buClr>
              <a:buNone/>
            </a:pPr>
            <a:r>
              <a:rPr lang="en-US" dirty="0"/>
              <a:t>Freeway Capacity in Vehicles per Hour per Lane (</a:t>
            </a:r>
            <a:r>
              <a:rPr lang="en-US" dirty="0" err="1"/>
              <a:t>veh</a:t>
            </a:r>
            <a:r>
              <a:rPr lang="en-US" dirty="0"/>
              <a:t>/h/ln) as a Function of Market Penetration Rate with </a:t>
            </a:r>
            <a:r>
              <a:rPr lang="en-US" dirty="0" err="1"/>
              <a:t>VISSIM</a:t>
            </a:r>
            <a:r>
              <a:rPr lang="en-US" dirty="0"/>
              <a:t> 11’s Pre-Defined “AV Cautious”, “AV Normal”, and “AV All-Knowing” Driving Behaviors</a:t>
            </a:r>
            <a:endParaRPr lang="en-US" b="1" dirty="0"/>
          </a:p>
          <a:p>
            <a:pPr marL="0" indent="0">
              <a:buClr>
                <a:schemeClr val="accent5"/>
              </a:buClr>
              <a:buFont typeface="Wingdings 3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08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F7FC34-2790-4B92-A56E-B8E8F4048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en-US" sz="4400" b="0" cap="all"/>
              <a:t>Key Findings (To Date)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B8C84F9-7764-4507-A2D6-7220628196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4315516"/>
              </p:ext>
            </p:extLst>
          </p:nvPr>
        </p:nvGraphicFramePr>
        <p:xfrm>
          <a:off x="4916553" y="944563"/>
          <a:ext cx="6628804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5632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Custom 8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FF9933"/>
      </a:accent1>
      <a:accent2>
        <a:srgbClr val="FED46B"/>
      </a:accent2>
      <a:accent3>
        <a:srgbClr val="0099FF"/>
      </a:accent3>
      <a:accent4>
        <a:srgbClr val="84AA33"/>
      </a:accent4>
      <a:accent5>
        <a:srgbClr val="7F7F7F"/>
      </a:accent5>
      <a:accent6>
        <a:srgbClr val="0070C0"/>
      </a:accent6>
      <a:hlink>
        <a:srgbClr val="AA8A14"/>
      </a:hlink>
      <a:folHlink>
        <a:srgbClr val="AA8A14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KAI 2018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2D6DB6"/>
    </a:accent1>
    <a:accent2>
      <a:srgbClr val="F26722"/>
    </a:accent2>
    <a:accent3>
      <a:srgbClr val="BCBEC0"/>
    </a:accent3>
    <a:accent4>
      <a:srgbClr val="FEC553"/>
    </a:accent4>
    <a:accent5>
      <a:srgbClr val="FED697"/>
    </a:accent5>
    <a:accent6>
      <a:srgbClr val="B9C000"/>
    </a:accent6>
    <a:hlink>
      <a:srgbClr val="EE1C25"/>
    </a:hlink>
    <a:folHlink>
      <a:srgbClr val="C69C6D"/>
    </a:folHlink>
  </a:clrScheme>
  <a:fontScheme name="Custom 1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7F15043584E041AF5DD5E3218A00FB" ma:contentTypeVersion="2" ma:contentTypeDescription="Create a new document." ma:contentTypeScope="" ma:versionID="dc87149311dcfb83400d8f82fef2ec01">
  <xsd:schema xmlns:xsd="http://www.w3.org/2001/XMLSchema" xmlns:xs="http://www.w3.org/2001/XMLSchema" xmlns:p="http://schemas.microsoft.com/office/2006/metadata/properties" xmlns:ns2="f33db498-b0d7-4e0b-81f5-35e6d502577c" targetNamespace="http://schemas.microsoft.com/office/2006/metadata/properties" ma:root="true" ma:fieldsID="e107d73dd208c26e4e747acb091a7554" ns2:_="">
    <xsd:import namespace="f33db498-b0d7-4e0b-81f5-35e6d50257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3db498-b0d7-4e0b-81f5-35e6d50257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B40D108-BDED-4770-A02B-F8E2F0702BD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1CB8B7A-BD47-437E-A1A6-B561F286DD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3db498-b0d7-4e0b-81f5-35e6d50257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A47554E-5395-4AC7-9FD5-CB3ECE0C58D3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f33db498-b0d7-4e0b-81f5-35e6d502577c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1128</Words>
  <Application>Microsoft Office PowerPoint</Application>
  <PresentationFormat>Widescreen</PresentationFormat>
  <Paragraphs>146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Century Gothic</vt:lpstr>
      <vt:lpstr>Wingdings 3</vt:lpstr>
      <vt:lpstr>Facet</vt:lpstr>
      <vt:lpstr>HCM CAV CAFs</vt:lpstr>
      <vt:lpstr>Introductions</vt:lpstr>
      <vt:lpstr>Project Overview</vt:lpstr>
      <vt:lpstr>What factors impact capacity?</vt:lpstr>
      <vt:lpstr>CAV Headways in the Literature</vt:lpstr>
      <vt:lpstr>CAV Adoption Rates</vt:lpstr>
      <vt:lpstr>Tiered Modeling Approach</vt:lpstr>
      <vt:lpstr>Early Sensitivity Tests of Parameters</vt:lpstr>
      <vt:lpstr>Key Findings (To Date)</vt:lpstr>
      <vt:lpstr>Questions and 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HCM CAV CAFs</dc:title>
  <dc:creator>Bastian Schroeder</dc:creator>
  <cp:lastModifiedBy>DUNN Brian G</cp:lastModifiedBy>
  <cp:revision>28</cp:revision>
  <cp:lastPrinted>2019-05-29T14:50:27Z</cp:lastPrinted>
  <dcterms:created xsi:type="dcterms:W3CDTF">2019-05-02T17:22:56Z</dcterms:created>
  <dcterms:modified xsi:type="dcterms:W3CDTF">2019-05-31T14:37:53Z</dcterms:modified>
</cp:coreProperties>
</file>