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61" r:id="rId2"/>
    <p:sldId id="576" r:id="rId3"/>
    <p:sldId id="577" r:id="rId4"/>
    <p:sldId id="567" r:id="rId5"/>
    <p:sldId id="573" r:id="rId6"/>
    <p:sldId id="563" r:id="rId7"/>
    <p:sldId id="298" r:id="rId8"/>
    <p:sldId id="575" r:id="rId9"/>
    <p:sldId id="578" r:id="rId10"/>
    <p:sldId id="311" r:id="rId11"/>
    <p:sldId id="328" r:id="rId12"/>
    <p:sldId id="571" r:id="rId13"/>
    <p:sldId id="574" r:id="rId14"/>
    <p:sldId id="308" r:id="rId15"/>
  </p:sldIdLst>
  <p:sldSz cx="9144000" cy="5143500" type="screen16x9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8">
          <p15:clr>
            <a:srgbClr val="A4A3A4"/>
          </p15:clr>
        </p15:guide>
        <p15:guide id="2" pos="11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 Naito" initials="CN" lastIdx="2" clrIdx="0">
    <p:extLst>
      <p:ext uri="{19B8F6BF-5375-455C-9EA6-DF929625EA0E}">
        <p15:presenceInfo xmlns:p15="http://schemas.microsoft.com/office/powerpoint/2012/main" userId="S-1-5-21-1665239067-3429948207-1669014756-1623" providerId="AD"/>
      </p:ext>
    </p:extLst>
  </p:cmAuthor>
  <p:cmAuthor id="2" name="Michael Hubner" initials="MH" lastIdx="3" clrIdx="1">
    <p:extLst>
      <p:ext uri="{19B8F6BF-5375-455C-9EA6-DF929625EA0E}">
        <p15:presenceInfo xmlns:p15="http://schemas.microsoft.com/office/powerpoint/2012/main" userId="S-1-5-21-1665239067-3429948207-1669014756-1547" providerId="AD"/>
      </p:ext>
    </p:extLst>
  </p:cmAuthor>
  <p:cmAuthor id="3" name="Suzanne Childress" initials="SC" lastIdx="1" clrIdx="2">
    <p:extLst>
      <p:ext uri="{19B8F6BF-5375-455C-9EA6-DF929625EA0E}">
        <p15:presenceInfo xmlns:p15="http://schemas.microsoft.com/office/powerpoint/2012/main" userId="S::SChildress@psrc.org::f4bbc6b3-e17e-4329-bb5b-6bb40d254b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A7A1"/>
    <a:srgbClr val="FFFFFF"/>
    <a:srgbClr val="000000"/>
    <a:srgbClr val="77787B"/>
    <a:srgbClr val="B0C3CC"/>
    <a:srgbClr val="8DC63F"/>
    <a:srgbClr val="F15A29"/>
    <a:srgbClr val="C7FFFF"/>
    <a:srgbClr val="B0C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1539" autoAdjust="0"/>
  </p:normalViewPr>
  <p:slideViewPr>
    <p:cSldViewPr snapToGrid="0" snapToObjects="1">
      <p:cViewPr varScale="1">
        <p:scale>
          <a:sx n="133" d="100"/>
          <a:sy n="133" d="100"/>
        </p:scale>
        <p:origin x="96" y="114"/>
      </p:cViewPr>
      <p:guideLst>
        <p:guide orient="horz" pos="2428"/>
        <p:guide pos="1115"/>
      </p:guideLst>
    </p:cSldViewPr>
  </p:slideViewPr>
  <p:outlineViewPr>
    <p:cViewPr>
      <p:scale>
        <a:sx n="33" d="100"/>
        <a:sy n="33" d="100"/>
      </p:scale>
      <p:origin x="0" y="-15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ildress\Documents\presentation\apps_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ildress\Documents\presentation\apps_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ildress\Documents\presentation\apps_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98947513637488"/>
          <c:y val="2.9907879702518972E-2"/>
          <c:w val="0.69810974682532256"/>
          <c:h val="0.7251458520413638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costs!$G$5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costs!$E$6:$E$8</c:f>
              <c:strCache>
                <c:ptCount val="3"/>
                <c:pt idx="0">
                  <c:v>Region</c:v>
                </c:pt>
                <c:pt idx="1">
                  <c:v>People of Color</c:v>
                </c:pt>
                <c:pt idx="2">
                  <c:v>People with Low Income</c:v>
                </c:pt>
              </c:strCache>
            </c:strRef>
          </c:cat>
          <c:val>
            <c:numRef>
              <c:f>costs!$G$6:$G$8</c:f>
              <c:numCache>
                <c:formatCode>_("$"* #,##0_);_("$"* \(#,##0\);_("$"* "-"??_);_(@_)</c:formatCode>
                <c:ptCount val="3"/>
                <c:pt idx="0">
                  <c:v>4300</c:v>
                </c:pt>
                <c:pt idx="1">
                  <c:v>3900</c:v>
                </c:pt>
                <c:pt idx="2">
                  <c:v>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8C-4F93-AEB8-C2E9BB59312D}"/>
            </c:ext>
          </c:extLst>
        </c:ser>
        <c:ser>
          <c:idx val="0"/>
          <c:order val="1"/>
          <c:tx>
            <c:strRef>
              <c:f>costs!$F$5</c:f>
              <c:strCache>
                <c:ptCount val="1"/>
                <c:pt idx="0">
                  <c:v>Today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costs!$E$6:$E$8</c:f>
              <c:strCache>
                <c:ptCount val="3"/>
                <c:pt idx="0">
                  <c:v>Region</c:v>
                </c:pt>
                <c:pt idx="1">
                  <c:v>People of Color</c:v>
                </c:pt>
                <c:pt idx="2">
                  <c:v>People with Low Income</c:v>
                </c:pt>
              </c:strCache>
            </c:strRef>
          </c:cat>
          <c:val>
            <c:numRef>
              <c:f>costs!$F$6:$F$8</c:f>
              <c:numCache>
                <c:formatCode>_("$"* #,##0_);_("$"* \(#,##0\);_("$"* "-"??_);_(@_)</c:formatCode>
                <c:ptCount val="3"/>
                <c:pt idx="0">
                  <c:v>3400</c:v>
                </c:pt>
                <c:pt idx="1">
                  <c:v>3100</c:v>
                </c:pt>
                <c:pt idx="2">
                  <c:v>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8C-4F93-AEB8-C2E9BB593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0730096"/>
        <c:axId val="480727472"/>
      </c:barChart>
      <c:catAx>
        <c:axId val="48073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agmatica Cond Light" panose="020B0406040502020204" pitchFamily="34" charset="0"/>
                <a:ea typeface="+mn-ea"/>
                <a:cs typeface="+mn-cs"/>
              </a:defRPr>
            </a:pPr>
            <a:endParaRPr lang="en-US"/>
          </a:p>
        </c:txPr>
        <c:crossAx val="480727472"/>
        <c:crosses val="autoZero"/>
        <c:auto val="1"/>
        <c:lblAlgn val="ctr"/>
        <c:lblOffset val="100"/>
        <c:noMultiLvlLbl val="0"/>
      </c:catAx>
      <c:valAx>
        <c:axId val="48072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ragmatica Cond Light" panose="020B0406040502020204" pitchFamily="34" charset="0"/>
                    <a:ea typeface="+mn-ea"/>
                    <a:cs typeface="+mn-cs"/>
                  </a:defRPr>
                </a:pPr>
                <a:r>
                  <a:rPr lang="en-US"/>
                  <a:t>Household Out of Pocket Costs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agmatica Cond Light" panose="020B04060405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agmatica Cond Light" panose="020B0406040502020204" pitchFamily="34" charset="0"/>
                <a:ea typeface="+mn-ea"/>
                <a:cs typeface="+mn-cs"/>
              </a:defRPr>
            </a:pPr>
            <a:endParaRPr lang="en-US"/>
          </a:p>
        </c:txPr>
        <c:crossAx val="48073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91017574186418"/>
          <c:y val="0.90385895564772212"/>
          <c:w val="0.20590815814102723"/>
          <c:h val="9.6141044352277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agmatica Cond Light" panose="020B04060405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Pragmatica Cond Light" panose="020B04060405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traffic!$F$5</c:f>
              <c:strCache>
                <c:ptCount val="1"/>
                <c:pt idx="0">
                  <c:v>Hours Spent Sitting in Traffic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traffic!$E$6:$E$8</c:f>
              <c:strCache>
                <c:ptCount val="3"/>
                <c:pt idx="0">
                  <c:v>Today</c:v>
                </c:pt>
                <c:pt idx="1">
                  <c:v>2040 Baseline</c:v>
                </c:pt>
                <c:pt idx="2">
                  <c:v>2040 Plan</c:v>
                </c:pt>
              </c:strCache>
            </c:strRef>
          </c:cat>
          <c:val>
            <c:numRef>
              <c:f>traffic!$F$6:$F$8</c:f>
              <c:numCache>
                <c:formatCode>0</c:formatCode>
                <c:ptCount val="3"/>
                <c:pt idx="0">
                  <c:v>36</c:v>
                </c:pt>
                <c:pt idx="1">
                  <c:v>49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6-4BAF-9003-79812AEDD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7"/>
        <c:axId val="473153048"/>
        <c:axId val="473153376"/>
      </c:barChart>
      <c:catAx>
        <c:axId val="473153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ragmatica Cond Light" panose="020B0406040502020204" pitchFamily="34" charset="0"/>
                    <a:ea typeface="+mn-ea"/>
                    <a:cs typeface="+mn-cs"/>
                  </a:defRPr>
                </a:pPr>
                <a:r>
                  <a:rPr lang="en-US"/>
                  <a:t>Scenario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agmatica Cond Light" panose="020B04060405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agmatica Cond Light" panose="020B0406040502020204" pitchFamily="34" charset="0"/>
                <a:ea typeface="+mn-ea"/>
                <a:cs typeface="+mn-cs"/>
              </a:defRPr>
            </a:pPr>
            <a:endParaRPr lang="en-US"/>
          </a:p>
        </c:txPr>
        <c:crossAx val="473153376"/>
        <c:crosses val="autoZero"/>
        <c:auto val="1"/>
        <c:lblAlgn val="ctr"/>
        <c:lblOffset val="100"/>
        <c:noMultiLvlLbl val="0"/>
      </c:catAx>
      <c:valAx>
        <c:axId val="47315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ragmatica Cond Light" panose="020B0406040502020204" pitchFamily="34" charset="0"/>
                    <a:ea typeface="+mn-ea"/>
                    <a:cs typeface="+mn-cs"/>
                  </a:defRPr>
                </a:pPr>
                <a:r>
                  <a:rPr lang="en-US"/>
                  <a:t>Hours Spent Sitting in Traffic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agmatica Cond Light" panose="020B04060405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agmatica Cond Light" panose="020B0406040502020204" pitchFamily="34" charset="0"/>
                <a:ea typeface="+mn-ea"/>
                <a:cs typeface="+mn-cs"/>
              </a:defRPr>
            </a:pPr>
            <a:endParaRPr lang="en-US"/>
          </a:p>
        </c:txPr>
        <c:crossAx val="473153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Pragmatica Cond Light" panose="020B04060405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'transit-access'!$G$5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'transit-access'!$E$6:$E$8</c:f>
              <c:strCache>
                <c:ptCount val="3"/>
                <c:pt idx="0">
                  <c:v>Region</c:v>
                </c:pt>
                <c:pt idx="1">
                  <c:v>People of Color</c:v>
                </c:pt>
                <c:pt idx="2">
                  <c:v>People with Low Income</c:v>
                </c:pt>
              </c:strCache>
            </c:strRef>
          </c:cat>
          <c:val>
            <c:numRef>
              <c:f>'transit-access'!$G$6:$G$8</c:f>
              <c:numCache>
                <c:formatCode>0%</c:formatCode>
                <c:ptCount val="3"/>
                <c:pt idx="0">
                  <c:v>0.37</c:v>
                </c:pt>
                <c:pt idx="1">
                  <c:v>0.57999999999999996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F-4935-A1CC-FD29AD1A766E}"/>
            </c:ext>
          </c:extLst>
        </c:ser>
        <c:ser>
          <c:idx val="0"/>
          <c:order val="1"/>
          <c:tx>
            <c:strRef>
              <c:f>'transit-access'!$F$5</c:f>
              <c:strCache>
                <c:ptCount val="1"/>
                <c:pt idx="0">
                  <c:v>Today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'transit-access'!$E$6:$E$8</c:f>
              <c:strCache>
                <c:ptCount val="3"/>
                <c:pt idx="0">
                  <c:v>Region</c:v>
                </c:pt>
                <c:pt idx="1">
                  <c:v>People of Color</c:v>
                </c:pt>
                <c:pt idx="2">
                  <c:v>People with Low Income</c:v>
                </c:pt>
              </c:strCache>
            </c:strRef>
          </c:cat>
          <c:val>
            <c:numRef>
              <c:f>'transit-access'!$F$6:$F$8</c:f>
              <c:numCache>
                <c:formatCode>0%</c:formatCode>
                <c:ptCount val="3"/>
                <c:pt idx="0">
                  <c:v>0.31</c:v>
                </c:pt>
                <c:pt idx="1">
                  <c:v>0.48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3F-4935-A1CC-FD29AD1A7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0730096"/>
        <c:axId val="480727472"/>
      </c:barChart>
      <c:catAx>
        <c:axId val="48073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agmatica Cond Light" panose="020B0406040502020204" pitchFamily="34" charset="0"/>
                <a:ea typeface="+mn-ea"/>
                <a:cs typeface="+mn-cs"/>
              </a:defRPr>
            </a:pPr>
            <a:endParaRPr lang="en-US"/>
          </a:p>
        </c:txPr>
        <c:crossAx val="480727472"/>
        <c:crosses val="autoZero"/>
        <c:auto val="1"/>
        <c:lblAlgn val="ctr"/>
        <c:lblOffset val="100"/>
        <c:noMultiLvlLbl val="0"/>
      </c:catAx>
      <c:valAx>
        <c:axId val="48072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agmatica Cond Light" panose="020B0406040502020204" pitchFamily="34" charset="0"/>
                <a:ea typeface="+mn-ea"/>
                <a:cs typeface="+mn-cs"/>
              </a:defRPr>
            </a:pPr>
            <a:endParaRPr lang="en-US"/>
          </a:p>
        </c:txPr>
        <c:crossAx val="48073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agmatica Cond Light" panose="020B04060405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Pragmatica Cond Light" panose="020B04060405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walkingandbiking!$G$5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walkingandbiking!$E$6:$E$8</c:f>
              <c:strCache>
                <c:ptCount val="3"/>
                <c:pt idx="0">
                  <c:v>Region</c:v>
                </c:pt>
                <c:pt idx="1">
                  <c:v>People of Color</c:v>
                </c:pt>
                <c:pt idx="2">
                  <c:v>People with Low Income</c:v>
                </c:pt>
              </c:strCache>
            </c:strRef>
          </c:cat>
          <c:val>
            <c:numRef>
              <c:f>walkingandbiking!$G$6:$G$8</c:f>
              <c:numCache>
                <c:formatCode>0%</c:formatCode>
                <c:ptCount val="3"/>
                <c:pt idx="0">
                  <c:v>0.36</c:v>
                </c:pt>
                <c:pt idx="1">
                  <c:v>0.39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9-4573-BE64-1942EE99207F}"/>
            </c:ext>
          </c:extLst>
        </c:ser>
        <c:ser>
          <c:idx val="0"/>
          <c:order val="1"/>
          <c:tx>
            <c:strRef>
              <c:f>walkingandbiking!$F$5</c:f>
              <c:strCache>
                <c:ptCount val="1"/>
                <c:pt idx="0">
                  <c:v>Today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walkingandbiking!$E$6:$E$8</c:f>
              <c:strCache>
                <c:ptCount val="3"/>
                <c:pt idx="0">
                  <c:v>Region</c:v>
                </c:pt>
                <c:pt idx="1">
                  <c:v>People of Color</c:v>
                </c:pt>
                <c:pt idx="2">
                  <c:v>People with Low Income</c:v>
                </c:pt>
              </c:strCache>
            </c:strRef>
          </c:cat>
          <c:val>
            <c:numRef>
              <c:f>walkingandbiking!$F$6:$F$8</c:f>
              <c:numCache>
                <c:formatCode>0%</c:formatCode>
                <c:ptCount val="3"/>
                <c:pt idx="0">
                  <c:v>0.31</c:v>
                </c:pt>
                <c:pt idx="1">
                  <c:v>0.32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D9-4573-BE64-1942EE992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0730096"/>
        <c:axId val="480727472"/>
      </c:barChart>
      <c:catAx>
        <c:axId val="48073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agmatica Cond Light" panose="020B0406040502020204" pitchFamily="34" charset="0"/>
                <a:ea typeface="+mn-ea"/>
                <a:cs typeface="+mn-cs"/>
              </a:defRPr>
            </a:pPr>
            <a:endParaRPr lang="en-US"/>
          </a:p>
        </c:txPr>
        <c:crossAx val="480727472"/>
        <c:crosses val="autoZero"/>
        <c:auto val="1"/>
        <c:lblAlgn val="ctr"/>
        <c:lblOffset val="100"/>
        <c:noMultiLvlLbl val="0"/>
      </c:catAx>
      <c:valAx>
        <c:axId val="48072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ragmatica Cond Light" panose="020B04060405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  <a:r>
                  <a:rPr lang="en-US" baseline="0" dirty="0"/>
                  <a:t> of Residents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agmatica Cond Light" panose="020B04060405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agmatica Cond Light" panose="020B0406040502020204" pitchFamily="34" charset="0"/>
                <a:ea typeface="+mn-ea"/>
                <a:cs typeface="+mn-cs"/>
              </a:defRPr>
            </a:pPr>
            <a:endParaRPr lang="en-US"/>
          </a:p>
        </c:txPr>
        <c:crossAx val="48073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agmatica Cond Light" panose="020B04060405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Pragmatica Cond Light" panose="020B04060405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B7EE85-20EA-4141-B56F-A039E3FAB9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0FD2A-D0AB-4A55-8590-77F7E9DB82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14789" y="0"/>
            <a:ext cx="3070225" cy="4699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1CDE812-12D8-4209-B08C-4C2EE8ABCCA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A0B75-2977-412F-A09E-249907C77D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99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E5905-0A65-434F-8056-CB73446D76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14789" y="8902700"/>
            <a:ext cx="3070225" cy="4699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E180901-F1CB-4D67-928D-504A35C5D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3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1168" cy="468010"/>
          </a:xfrm>
          <a:prstGeom prst="rect">
            <a:avLst/>
          </a:prstGeom>
        </p:spPr>
        <p:txBody>
          <a:bodyPr vert="horz" lIns="88952" tIns="44476" rIns="88952" bIns="444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3896" y="1"/>
            <a:ext cx="3071168" cy="468010"/>
          </a:xfrm>
          <a:prstGeom prst="rect">
            <a:avLst/>
          </a:prstGeom>
        </p:spPr>
        <p:txBody>
          <a:bodyPr vert="horz" lIns="88952" tIns="44476" rIns="88952" bIns="44476" rtlCol="0"/>
          <a:lstStyle>
            <a:lvl1pPr algn="r">
              <a:defRPr sz="1200"/>
            </a:lvl1pPr>
          </a:lstStyle>
          <a:p>
            <a:fld id="{71F60655-1E1C-453C-AABE-A517255A6F0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4850"/>
            <a:ext cx="62484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952" tIns="44476" rIns="88952" bIns="444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969" y="4452298"/>
            <a:ext cx="5668664" cy="4216739"/>
          </a:xfrm>
          <a:prstGeom prst="rect">
            <a:avLst/>
          </a:prstGeom>
        </p:spPr>
        <p:txBody>
          <a:bodyPr vert="horz" lIns="88952" tIns="44476" rIns="88952" bIns="444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03043"/>
            <a:ext cx="3071168" cy="468010"/>
          </a:xfrm>
          <a:prstGeom prst="rect">
            <a:avLst/>
          </a:prstGeom>
        </p:spPr>
        <p:txBody>
          <a:bodyPr vert="horz" lIns="88952" tIns="44476" rIns="88952" bIns="444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3896" y="8903043"/>
            <a:ext cx="3071168" cy="468010"/>
          </a:xfrm>
          <a:prstGeom prst="rect">
            <a:avLst/>
          </a:prstGeom>
        </p:spPr>
        <p:txBody>
          <a:bodyPr vert="horz" lIns="88952" tIns="44476" rIns="88952" bIns="44476" rtlCol="0" anchor="b"/>
          <a:lstStyle>
            <a:lvl1pPr algn="r">
              <a:defRPr sz="1200"/>
            </a:lvl1pPr>
          </a:lstStyle>
          <a:p>
            <a:fld id="{D5A9068C-F506-40FA-A4A2-78C08ADF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6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full/10.1111/cogs.1202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D783B-F0BE-4C73-BD7D-90785DF099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9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Too much abstraction, too many assumptions. Avoidance of translation steps such as converting time into money, “Despite their importance in public discourse, numbers in the range of 1 million to 1 trillion are notoriously difficult to understand.</a:t>
            </a:r>
            <a:r>
              <a:rPr lang="en-US" dirty="0">
                <a:hlinkClick r:id="rId3"/>
              </a:rPr>
              <a:t>”</a:t>
            </a: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https://onlinelibrary.wiley.com/doi/full/10.1111/cogs.12028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9068C-F506-40FA-A4A2-78C08ADF0E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9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Jargon ridden.  inaccessible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9068C-F506-40FA-A4A2-78C08ADF0E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17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Easier from an </a:t>
            </a:r>
            <a:r>
              <a:rPr lang="en-US" dirty="0" err="1"/>
              <a:t>abm</a:t>
            </a:r>
            <a:r>
              <a:rPr lang="en-US" dirty="0"/>
              <a:t>, but can be done with other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9068C-F506-40FA-A4A2-78C08ADF0E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5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Ensuring the timescale makes the measure meaningful, such as daily or annually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agmatica Cond Light" panose="020B0406040502020204" pitchFamily="34" charset="0"/>
              </a:rPr>
              <a:t>Use of simple bar charts where appropriate, use animations carefully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9068C-F506-40FA-A4A2-78C08ADF0E1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445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Avoiding jargon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9068C-F506-40FA-A4A2-78C08ADF0E1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897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Aggregation of geographic metrics to home locations as opposed to trip ends, about where people live. Maps also help understanding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9068C-F506-40FA-A4A2-78C08ADF0E1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384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agmatica Cond Light" panose="020B0406040502020204" pitchFamily="34" charset="0"/>
              </a:rPr>
              <a:t>Analysis of how low-income people are impacted differently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9068C-F506-40FA-A4A2-78C08ADF0E1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5556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 of a few measures that tell a story, instead of every possible measure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of measures that correlate with human happiness and health such as short commutes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Avoidance of indices or measures that have several interlocking layers and weights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Aggregation of geographic metrics to home locations as opposed to trip ends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the timescale makes the measure meaningful, such as daily or annually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 of how low-income people are impacted differently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Avoidance of translation steps such as converting time into money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of simple bar charts where appropriate, as opposed to complex animations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9068C-F506-40FA-A4A2-78C08ADF0E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1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.pd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.pd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C7E32BF-C76C-9946-9C54-60F126DDDA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522948" cy="85725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FF6600"/>
                </a:solidFill>
                <a:latin typeface="Pragmatica Cond Bold" panose="020B07060405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ragmatica Cond Bold" panose="020B07060405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Pragmatica Cond Bold" panose="020B07060405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Pragmatica Cond Bold" panose="020B07060405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Pragmatica Cond Bold" panose="020B07060405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Pragmatica Cond Bold" panose="020B07060405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476E6EC-91C7-4BD0-B4CE-840913360B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RegionalGem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l="33544" t="39259" r="33224" b="38519"/>
              <a:stretch>
                <a:fillRect/>
              </a:stretch>
            </p:blipFill>
          </mc:Choice>
          <mc:Fallback>
            <p:blipFill>
              <a:blip r:embed="rId5"/>
              <a:srcRect l="33544" t="39259" r="33224" b="38519"/>
              <a:stretch>
                <a:fillRect/>
              </a:stretch>
            </p:blipFill>
          </mc:Fallback>
        </mc:AlternateContent>
        <p:spPr>
          <a:xfrm>
            <a:off x="8199646" y="163727"/>
            <a:ext cx="752967" cy="651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C7E32BF-C76C-9946-9C54-60F126DDDA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C7E32BF-C76C-9946-9C54-60F126DDDA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gionalGem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l="33544" t="39259" r="33224" b="38519"/>
              <a:stretch>
                <a:fillRect/>
              </a:stretch>
            </p:blipFill>
          </mc:Choice>
          <mc:Fallback>
            <p:blipFill>
              <a:blip r:embed="rId5"/>
              <a:srcRect l="33544" t="39259" r="33224" b="38519"/>
              <a:stretch>
                <a:fillRect/>
              </a:stretch>
            </p:blipFill>
          </mc:Fallback>
        </mc:AlternateContent>
        <p:spPr>
          <a:xfrm>
            <a:off x="8199646" y="163727"/>
            <a:ext cx="752967" cy="651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no Navig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475" y="184595"/>
            <a:ext cx="7042150" cy="5143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2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819150"/>
            <a:ext cx="3276600" cy="396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 content</a:t>
            </a:r>
          </a:p>
          <a:p>
            <a:pPr lvl="2"/>
            <a:r>
              <a:rPr lang="en-US" dirty="0"/>
              <a:t>Third level content</a:t>
            </a:r>
          </a:p>
        </p:txBody>
      </p:sp>
      <p:pic>
        <p:nvPicPr>
          <p:cNvPr id="8" name="Picture 7" descr="RegionalGem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l="33544" t="39259" r="33224" b="38519"/>
              <a:stretch>
                <a:fillRect/>
              </a:stretch>
            </p:blipFill>
          </mc:Choice>
          <mc:Fallback>
            <p:blipFill>
              <a:blip r:embed="rId5"/>
              <a:srcRect l="33544" t="39259" r="33224" b="38519"/>
              <a:stretch>
                <a:fillRect/>
              </a:stretch>
            </p:blipFill>
          </mc:Fallback>
        </mc:AlternateContent>
        <p:spPr>
          <a:xfrm>
            <a:off x="76200" y="4371243"/>
            <a:ext cx="914400" cy="7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82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61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arymoorParkWalkers.jpg">
            <a:extLst>
              <a:ext uri="{FF2B5EF4-FFF2-40B4-BE49-F238E27FC236}">
                <a16:creationId xmlns:a16="http://schemas.microsoft.com/office/drawing/2014/main" id="{A42F8269-6DB5-441F-83FD-883720A32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/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841771"/>
            <a:ext cx="6858000" cy="21753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02884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Towards human-scale transport metrics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867604-F38F-46AB-8F1D-10EF87FA3AC1}"/>
              </a:ext>
            </a:extLst>
          </p:cNvPr>
          <p:cNvSpPr txBox="1"/>
          <p:nvPr/>
        </p:nvSpPr>
        <p:spPr>
          <a:xfrm>
            <a:off x="5117689" y="3650226"/>
            <a:ext cx="4395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Transportation Planning Applications Suzanne Childress, Principal Data Scientist</a:t>
            </a:r>
          </a:p>
          <a:p>
            <a:r>
              <a:rPr lang="en-US" dirty="0"/>
              <a:t>Puget Sound Regional Council</a:t>
            </a:r>
          </a:p>
          <a:p>
            <a:r>
              <a:rPr lang="en-US" dirty="0"/>
              <a:t>June 5,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99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70" y="4432635"/>
            <a:ext cx="614942" cy="52237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80F48B-7259-4D90-9E9D-C1E2A7C7C35A}"/>
              </a:ext>
            </a:extLst>
          </p:cNvPr>
          <p:cNvGrpSpPr/>
          <p:nvPr/>
        </p:nvGrpSpPr>
        <p:grpSpPr>
          <a:xfrm>
            <a:off x="765219" y="671208"/>
            <a:ext cx="3189716" cy="4093298"/>
            <a:chOff x="228600" y="1143000"/>
            <a:chExt cx="4252954" cy="54577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414114-4437-4962-9792-3A931B74C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7" t="23732" r="42016" b="13821"/>
            <a:stretch/>
          </p:blipFill>
          <p:spPr>
            <a:xfrm>
              <a:off x="228600" y="1143000"/>
              <a:ext cx="4252954" cy="544235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A849E2-51D1-4366-B6CF-5D0D4CBDCD0F}"/>
                </a:ext>
              </a:extLst>
            </p:cNvPr>
            <p:cNvSpPr txBox="1"/>
            <p:nvPr/>
          </p:nvSpPr>
          <p:spPr>
            <a:xfrm>
              <a:off x="228600" y="1371600"/>
              <a:ext cx="14635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b="1" kern="0" dirty="0">
                  <a:solidFill>
                    <a:srgbClr val="77787B"/>
                  </a:solidFill>
                  <a:latin typeface="Arial" panose="020B0604020202020204" pitchFamily="34" charset="0"/>
                </a:rPr>
                <a:t>Today</a:t>
              </a:r>
              <a:endParaRPr lang="en-US" b="1" kern="0" dirty="0">
                <a:solidFill>
                  <a:srgbClr val="77787B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41C37B-A5F5-4765-944B-9EA98FD5E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8" t="90519" r="26584" b="2074"/>
            <a:stretch/>
          </p:blipFill>
          <p:spPr>
            <a:xfrm>
              <a:off x="836157" y="6092730"/>
              <a:ext cx="3037840" cy="508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F378EA4-E0D6-4458-9398-EA6EE99355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0" t="24000" r="41939" b="13820"/>
          <a:stretch/>
        </p:blipFill>
        <p:spPr>
          <a:xfrm>
            <a:off x="4471861" y="700190"/>
            <a:ext cx="3177142" cy="40643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B1B70-A737-49A0-A41F-091FB8627B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8" t="90519" r="26584" b="2074"/>
          <a:stretch/>
        </p:blipFill>
        <p:spPr>
          <a:xfrm>
            <a:off x="5106838" y="4399798"/>
            <a:ext cx="2278380" cy="381000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F7ED7DE6-F3F1-4FB2-8235-8FF631CCF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41" y="171450"/>
            <a:ext cx="8770751" cy="51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086">
              <a:lnSpc>
                <a:spcPct val="90000"/>
              </a:lnSpc>
              <a:defRPr/>
            </a:pPr>
            <a:r>
              <a:rPr lang="en-US" sz="3600" b="1" kern="0" dirty="0">
                <a:solidFill>
                  <a:srgbClr val="FF6600"/>
                </a:solidFill>
                <a:latin typeface="Pragmatica Cond Bold" panose="020B0706040502020204" pitchFamily="34" charset="0"/>
                <a:ea typeface="+mj-ea"/>
                <a:cs typeface="Arial" panose="020B0604020202020204" pitchFamily="34" charset="0"/>
              </a:rPr>
              <a:t>Percent of People Walking and Biking</a:t>
            </a:r>
            <a:endParaRPr lang="en-US" sz="2250" b="1" kern="0" dirty="0">
              <a:solidFill>
                <a:prstClr val="black"/>
              </a:solidFill>
              <a:latin typeface="Calibri heading"/>
              <a:ea typeface="Arial" pitchFamily="-111" charset="0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8D717F-A73E-4ACF-B063-26EC9AFA644D}"/>
              </a:ext>
            </a:extLst>
          </p:cNvPr>
          <p:cNvSpPr txBox="1"/>
          <p:nvPr/>
        </p:nvSpPr>
        <p:spPr>
          <a:xfrm>
            <a:off x="4558016" y="1009650"/>
            <a:ext cx="109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 kern="0" dirty="0">
                <a:solidFill>
                  <a:srgbClr val="77787B"/>
                </a:solidFill>
                <a:latin typeface="Arial" panose="020B0604020202020204" pitchFamily="34" charset="0"/>
              </a:rPr>
              <a:t>2040</a:t>
            </a:r>
            <a:endParaRPr lang="en-US" b="1" kern="0" dirty="0">
              <a:solidFill>
                <a:srgbClr val="777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6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70" y="4432635"/>
            <a:ext cx="614942" cy="522371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2641" y="171449"/>
            <a:ext cx="8118510" cy="89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086">
              <a:lnSpc>
                <a:spcPct val="90000"/>
              </a:lnSpc>
              <a:defRPr/>
            </a:pPr>
            <a:r>
              <a:rPr lang="en-US" sz="3200" b="1" kern="0" dirty="0">
                <a:solidFill>
                  <a:srgbClr val="FF6600"/>
                </a:solidFill>
                <a:latin typeface="Pragmatica Cond Bold" panose="020B0706040502020204" pitchFamily="34" charset="0"/>
                <a:cs typeface="Arial" panose="020B0604020202020204" pitchFamily="34" charset="0"/>
              </a:rPr>
              <a:t>Percent of People Walking and Biking-</a:t>
            </a:r>
          </a:p>
          <a:p>
            <a:pPr defTabSz="457086">
              <a:lnSpc>
                <a:spcPct val="90000"/>
              </a:lnSpc>
              <a:defRPr/>
            </a:pPr>
            <a:r>
              <a:rPr lang="en-US" sz="3200" b="1" kern="0" dirty="0">
                <a:solidFill>
                  <a:srgbClr val="FF6600"/>
                </a:solidFill>
                <a:latin typeface="Pragmatica Cond Bold" panose="020B0706040502020204" pitchFamily="34" charset="0"/>
                <a:ea typeface="Arial" pitchFamily="-111" charset="0"/>
                <a:cs typeface="Arial" panose="020B0604020202020204" pitchFamily="34" charset="0"/>
              </a:rPr>
              <a:t>Describing Equity Groups</a:t>
            </a:r>
            <a:endParaRPr lang="en-US" sz="3200" b="1" kern="0" dirty="0">
              <a:solidFill>
                <a:prstClr val="black"/>
              </a:solidFill>
              <a:latin typeface="Calibri heading"/>
              <a:ea typeface="Arial" pitchFamily="-111" charset="0"/>
              <a:cs typeface="Arial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A4E84AE-40D6-41CD-96D8-94419F249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677268"/>
              </p:ext>
            </p:extLst>
          </p:nvPr>
        </p:nvGraphicFramePr>
        <p:xfrm>
          <a:off x="346362" y="1115291"/>
          <a:ext cx="8118509" cy="385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584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0594-3654-4B07-9544-30501F65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Handy Principles for Better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092AA-E975-44CC-B036-22E402748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1200"/>
            <a:ext cx="8229600" cy="3615423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latin typeface="Pragmatica Cond Light" panose="020B0406040502020204" pitchFamily="34" charset="0"/>
              </a:rPr>
              <a:t>1. Keep it </a:t>
            </a:r>
            <a:r>
              <a:rPr lang="en-US" sz="2800" b="1" dirty="0">
                <a:solidFill>
                  <a:srgbClr val="7030A0"/>
                </a:solidFill>
                <a:latin typeface="Pragmatica Cond Light" panose="020B0406040502020204" pitchFamily="34" charset="0"/>
              </a:rPr>
              <a:t>simple</a:t>
            </a:r>
            <a:r>
              <a:rPr lang="en-US" sz="2800" dirty="0">
                <a:latin typeface="Pragmatica Cond Light" panose="020B0406040502020204" pitchFamily="34" charset="0"/>
              </a:rPr>
              <a:t> :</a:t>
            </a:r>
          </a:p>
          <a:p>
            <a:pPr marL="0" lvl="0" indent="0">
              <a:buNone/>
            </a:pPr>
            <a:r>
              <a:rPr lang="en-US" sz="2800" dirty="0">
                <a:latin typeface="Pragmatica Cond Light" panose="020B0406040502020204" pitchFamily="34" charset="0"/>
              </a:rPr>
              <a:t>	- Relatable to regular life</a:t>
            </a:r>
          </a:p>
          <a:p>
            <a:pPr marL="0" lvl="0" indent="0">
              <a:buNone/>
            </a:pPr>
            <a:r>
              <a:rPr lang="en-US" sz="2800" dirty="0">
                <a:latin typeface="Pragmatica Cond Light" panose="020B0406040502020204" pitchFamily="34" charset="0"/>
              </a:rPr>
              <a:t>	- No indices or translation steps</a:t>
            </a:r>
          </a:p>
          <a:p>
            <a:pPr marL="0" lvl="0" indent="0">
              <a:buNone/>
            </a:pPr>
            <a:r>
              <a:rPr lang="en-US" sz="2800" dirty="0">
                <a:latin typeface="Pragmatica Cond Light" panose="020B0406040502020204" pitchFamily="34" charset="0"/>
              </a:rPr>
              <a:t>	- A few metrics instead of everything possible</a:t>
            </a:r>
          </a:p>
          <a:p>
            <a:pPr marL="0" lvl="0" indent="0">
              <a:buNone/>
            </a:pPr>
            <a:endParaRPr lang="en-US" sz="2800" dirty="0">
              <a:latin typeface="Pragmatica Cond Light" panose="020B0406040502020204" pitchFamily="34" charset="0"/>
            </a:endParaRPr>
          </a:p>
          <a:p>
            <a:pPr marL="0" lvl="0" indent="0">
              <a:buNone/>
            </a:pPr>
            <a:r>
              <a:rPr lang="en-US" sz="2800" dirty="0">
                <a:latin typeface="Pragmatica Cond Light" panose="020B0406040502020204" pitchFamily="34" charset="0"/>
              </a:rPr>
              <a:t>2. About</a:t>
            </a:r>
            <a:r>
              <a:rPr lang="en-US" sz="2800" dirty="0">
                <a:solidFill>
                  <a:schemeClr val="accent3"/>
                </a:solidFill>
                <a:latin typeface="Pragmatica Cond Light" panose="020B0406040502020204" pitchFamily="34" charset="0"/>
              </a:rPr>
              <a:t> </a:t>
            </a:r>
            <a:r>
              <a:rPr lang="en-US" sz="2800" b="1" dirty="0">
                <a:solidFill>
                  <a:schemeClr val="accent3"/>
                </a:solidFill>
                <a:latin typeface="Pragmatica Cond Light" panose="020B0406040502020204" pitchFamily="34" charset="0"/>
              </a:rPr>
              <a:t>people</a:t>
            </a:r>
            <a:r>
              <a:rPr lang="en-US" sz="2800" dirty="0">
                <a:latin typeface="Pragmatica Cond Light" panose="020B0406040502020204" pitchFamily="34" charset="0"/>
              </a:rPr>
              <a:t>:</a:t>
            </a:r>
          </a:p>
          <a:p>
            <a:pPr marL="0" lvl="0" indent="0">
              <a:buNone/>
            </a:pPr>
            <a:r>
              <a:rPr lang="en-US" sz="2800" dirty="0">
                <a:latin typeface="Pragmatica Cond Light" panose="020B0406040502020204" pitchFamily="34" charset="0"/>
              </a:rPr>
              <a:t>	- Consider planning populations of interest</a:t>
            </a:r>
          </a:p>
          <a:p>
            <a:pPr marL="0" lvl="0" indent="0">
              <a:buNone/>
            </a:pPr>
            <a:r>
              <a:rPr lang="en-US" sz="2800" dirty="0">
                <a:latin typeface="Pragmatica Cond Light" panose="020B0406040502020204" pitchFamily="34" charset="0"/>
              </a:rPr>
              <a:t>	- Aggregate to home locations instead of trip ends</a:t>
            </a:r>
          </a:p>
          <a:p>
            <a:pPr lvl="0"/>
            <a:endParaRPr lang="en-US" dirty="0">
              <a:latin typeface="Pragmatica Cond Light" panose="020B0406040502020204" pitchFamily="34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C5AC7-767E-48B9-9CCF-E1527F5F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E6EC-91C7-4BD0-B4CE-840913360BA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0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3D47C-90FA-4741-BBF7-C4B8105FA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1109"/>
            <a:ext cx="8229600" cy="4033514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How do we best combine the metrics about the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individual human experience</a:t>
            </a:r>
            <a:r>
              <a:rPr lang="en-US" sz="4000" dirty="0"/>
              <a:t> with 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societal benefits and costs</a:t>
            </a:r>
            <a:r>
              <a:rPr lang="en-US" sz="4000" dirty="0"/>
              <a:t>?</a:t>
            </a:r>
          </a:p>
          <a:p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430AA-637C-4A5D-A7B9-7F74FA65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E6EC-91C7-4BD0-B4CE-840913360BA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2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ymoorParkWalk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3" y="-54864"/>
            <a:ext cx="9146133" cy="5143500"/>
          </a:xfrm>
          <a:prstGeom prst="rect">
            <a:avLst/>
          </a:prstGeom>
        </p:spPr>
      </p:pic>
      <p:pic>
        <p:nvPicPr>
          <p:cNvPr id="6" name="Picture 5" descr="PSRClogo2016reversed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22" y="2152309"/>
            <a:ext cx="4540925" cy="1350368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455614" y="251779"/>
            <a:ext cx="5028217" cy="64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dirty="0">
                <a:solidFill>
                  <a:srgbClr val="FF6600"/>
                </a:solidFill>
                <a:latin typeface="Arial Black"/>
                <a:cs typeface="Arial Black"/>
              </a:rPr>
              <a:t>thank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207" y="2959368"/>
            <a:ext cx="3983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agmatica Cond Medium" panose="020B0606040502020204" pitchFamily="34" charset="0"/>
              </a:rPr>
              <a:t>Suzanne Childress</a:t>
            </a:r>
          </a:p>
          <a:p>
            <a:r>
              <a:rPr lang="en-US" dirty="0">
                <a:solidFill>
                  <a:schemeClr val="bg1"/>
                </a:solidFill>
                <a:latin typeface="Pragmatica Cond Medium" panose="020B0606040502020204" pitchFamily="34" charset="0"/>
              </a:rPr>
              <a:t>Schildress@psrc.org</a:t>
            </a:r>
          </a:p>
          <a:p>
            <a:endParaRPr lang="en-US" dirty="0">
              <a:solidFill>
                <a:schemeClr val="bg1"/>
              </a:solidFill>
              <a:latin typeface="Pragmatica Cond Medium" panose="020B0606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4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18193-87B1-4C5F-AAA2-FFB3F9305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00" y="942302"/>
            <a:ext cx="8154000" cy="38409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volume of data to create the first image of a black hole was </a:t>
            </a:r>
            <a:r>
              <a:rPr lang="en-US" sz="4800" dirty="0">
                <a:solidFill>
                  <a:srgbClr val="FF6600"/>
                </a:solidFill>
              </a:rPr>
              <a:t>four petabytes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5F663-4963-455B-A11C-E4C2E2B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E6EC-91C7-4BD0-B4CE-840913360BA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1D4E8-8860-4134-97A1-7FF29BA07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101" y="285749"/>
            <a:ext cx="628419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41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2B9CCD-AAD4-4A43-8550-404827F5B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" r="4198" b="1"/>
          <a:stretch/>
        </p:blipFill>
        <p:spPr>
          <a:xfrm>
            <a:off x="1431036" y="323999"/>
            <a:ext cx="6281928" cy="3695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B5C0E-7C2A-4308-A707-4E6A5ED4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E6EC-91C7-4BD0-B4CE-840913360BA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03FCCE-A2A0-4A00-A015-33E1C8270F51}"/>
              </a:ext>
            </a:extLst>
          </p:cNvPr>
          <p:cNvSpPr/>
          <p:nvPr/>
        </p:nvSpPr>
        <p:spPr>
          <a:xfrm>
            <a:off x="1325880" y="415604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6600"/>
                </a:solidFill>
              </a:rPr>
              <a:t>Human-scale</a:t>
            </a:r>
          </a:p>
        </p:txBody>
      </p:sp>
    </p:spTree>
    <p:extLst>
      <p:ext uri="{BB962C8B-B14F-4D97-AF65-F5344CB8AC3E}">
        <p14:creationId xmlns:p14="http://schemas.microsoft.com/office/powerpoint/2010/main" val="427551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F410C-B88A-4E0A-B8F4-C0EBD787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7613374" cy="821532"/>
          </a:xfrm>
        </p:spPr>
        <p:txBody>
          <a:bodyPr/>
          <a:lstStyle/>
          <a:p>
            <a:r>
              <a:rPr lang="en-US" dirty="0"/>
              <a:t>From the 2010 Regional Transportation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C6479-3048-48F0-885D-E99213C53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058" y="1509713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Pragmatica Cond Light" panose="020B0406040502020204" pitchFamily="34" charset="0"/>
              </a:rPr>
              <a:t>“As illustrated in Figure 13, as a result of the plan’s projects and actions, the region’s households and businesses would realize over </a:t>
            </a:r>
            <a:r>
              <a:rPr lang="en-US" sz="3600" dirty="0">
                <a:solidFill>
                  <a:schemeClr val="accent2"/>
                </a:solidFill>
                <a:latin typeface="Pragmatica Cond Light" panose="020B0406040502020204" pitchFamily="34" charset="0"/>
              </a:rPr>
              <a:t>$6 billion </a:t>
            </a:r>
            <a:r>
              <a:rPr lang="en-US" sz="3600" dirty="0">
                <a:latin typeface="Pragmatica Cond Light" panose="020B0406040502020204" pitchFamily="34" charset="0"/>
              </a:rPr>
              <a:t>in annual travel time savings in the year 2040.”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80E9-D415-4E5D-890A-59F4F54F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E6EC-91C7-4BD0-B4CE-840913360BA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1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DEBA-CAB1-4F9E-B387-D6A6782C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typical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F53A5-01C6-478E-B7F7-F1EAE52C8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Pragmatica Cond Light" panose="020B0406040502020204" pitchFamily="34" charset="0"/>
              </a:rPr>
              <a:t>Vehicle Miles Traveled by Facility Type</a:t>
            </a:r>
          </a:p>
          <a:p>
            <a:r>
              <a:rPr lang="en-US" sz="3600" dirty="0">
                <a:latin typeface="Pragmatica Cond Light" panose="020B0406040502020204" pitchFamily="34" charset="0"/>
              </a:rPr>
              <a:t>Daily Shared Ride Auto Mode Share</a:t>
            </a:r>
          </a:p>
          <a:p>
            <a:r>
              <a:rPr lang="en-US" sz="3600" dirty="0">
                <a:latin typeface="Pragmatica Cond Light" panose="020B0406040502020204" pitchFamily="34" charset="0"/>
              </a:rPr>
              <a:t>Vehicle Hours of Delay by Time of Day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82EFD-2445-4A04-8B5E-0F22E865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E6EC-91C7-4BD0-B4CE-840913360BA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6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F767-570B-4747-9978-13AD65A0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95" y="188654"/>
            <a:ext cx="3948411" cy="1316095"/>
          </a:xfrm>
        </p:spPr>
        <p:txBody>
          <a:bodyPr/>
          <a:lstStyle/>
          <a:p>
            <a:r>
              <a:rPr lang="en-US" sz="2800" dirty="0"/>
              <a:t>Traffic engineering metrics are about optimizing the system.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9D5A7-0F69-4B8F-903D-8161A54F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E6EC-91C7-4BD0-B4CE-840913360BA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52D8C9-63AA-416A-B174-CA94D89B1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88"/>
          <a:stretch/>
        </p:blipFill>
        <p:spPr>
          <a:xfrm>
            <a:off x="521039" y="1904469"/>
            <a:ext cx="3179290" cy="28627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3F7292B1-6CD0-4D9E-9650-FAE481109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858229" y="2005493"/>
            <a:ext cx="3151808" cy="237173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27B6973-38C7-4F0D-BF16-A5260630A3FE}"/>
              </a:ext>
            </a:extLst>
          </p:cNvPr>
          <p:cNvSpPr txBox="1">
            <a:spLocks/>
          </p:cNvSpPr>
          <p:nvPr/>
        </p:nvSpPr>
        <p:spPr>
          <a:xfrm>
            <a:off x="4002296" y="197356"/>
            <a:ext cx="4507106" cy="11442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6600"/>
                </a:solidFill>
                <a:latin typeface="Pragmatica Cond Bold" panose="020B07060405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New planning metrics are about describing people’s experiences.</a:t>
            </a:r>
          </a:p>
        </p:txBody>
      </p:sp>
    </p:spTree>
    <p:extLst>
      <p:ext uri="{BB962C8B-B14F-4D97-AF65-F5344CB8AC3E}">
        <p14:creationId xmlns:p14="http://schemas.microsoft.com/office/powerpoint/2010/main" val="186199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70" y="4432635"/>
            <a:ext cx="614942" cy="522371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2641" y="171450"/>
            <a:ext cx="8770751" cy="51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086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6600"/>
                </a:solidFill>
                <a:latin typeface="Pragmatica Cond Bold" panose="020B0706040502020204" pitchFamily="34" charset="0"/>
                <a:ea typeface="+mj-ea"/>
                <a:cs typeface="Arial" panose="020B0604020202020204" pitchFamily="34" charset="0"/>
              </a:rPr>
              <a:t>Household Out-of-Pocket Travel Costs</a:t>
            </a:r>
            <a:endParaRPr lang="en-US" sz="2250" b="1" kern="0" dirty="0">
              <a:solidFill>
                <a:prstClr val="black"/>
              </a:solidFill>
              <a:latin typeface="Calibri heading"/>
              <a:ea typeface="Arial" pitchFamily="-111" charset="0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6A8598-4939-4DFA-8FC0-F80780162912}"/>
              </a:ext>
            </a:extLst>
          </p:cNvPr>
          <p:cNvSpPr txBox="1"/>
          <p:nvPr/>
        </p:nvSpPr>
        <p:spPr>
          <a:xfrm>
            <a:off x="111953" y="786497"/>
            <a:ext cx="86284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350" b="1" kern="0" dirty="0">
                <a:solidFill>
                  <a:srgbClr val="F15A29"/>
                </a:solidFill>
                <a:latin typeface="Arial" panose="020B0604020202020204" pitchFamily="34" charset="0"/>
              </a:rPr>
              <a:t>How much do households pay in travel costs each year (gas, fees, tolls, parking, fares)?</a:t>
            </a:r>
            <a:endParaRPr lang="en-US" sz="1350" b="1" kern="0" dirty="0">
              <a:solidFill>
                <a:srgbClr val="F4795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855A0E2-B82E-45BF-B588-0628B555C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945879"/>
              </p:ext>
            </p:extLst>
          </p:nvPr>
        </p:nvGraphicFramePr>
        <p:xfrm>
          <a:off x="0" y="1108364"/>
          <a:ext cx="8333509" cy="403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94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70" y="4432635"/>
            <a:ext cx="614942" cy="522371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2641" y="171449"/>
            <a:ext cx="811851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086">
              <a:lnSpc>
                <a:spcPct val="90000"/>
              </a:lnSpc>
              <a:defRPr/>
            </a:pPr>
            <a:r>
              <a:rPr lang="en-US" sz="2400" b="1" kern="0" dirty="0">
                <a:solidFill>
                  <a:srgbClr val="FF6600"/>
                </a:solidFill>
                <a:latin typeface="Pragmatica Cond Bold" panose="020B0706040502020204" pitchFamily="34" charset="0"/>
                <a:cs typeface="Arial" panose="020B0604020202020204" pitchFamily="34" charset="0"/>
              </a:rPr>
              <a:t>How much time do people spend sitting in traffic annually?</a:t>
            </a:r>
            <a:endParaRPr lang="en-US" sz="2400" b="1" kern="0" dirty="0">
              <a:solidFill>
                <a:prstClr val="black"/>
              </a:solidFill>
              <a:latin typeface="Calibri heading"/>
              <a:ea typeface="Arial" pitchFamily="-111" charset="0"/>
              <a:cs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4CA4F39-3E72-4252-803D-091751B95E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892826"/>
              </p:ext>
            </p:extLst>
          </p:nvPr>
        </p:nvGraphicFramePr>
        <p:xfrm>
          <a:off x="270164" y="651164"/>
          <a:ext cx="8148906" cy="430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245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5571-A71A-4552-8156-76011424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percent of people close to frequent transit service?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E550F-5C25-4151-87E5-76F66CC6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E6EC-91C7-4BD0-B4CE-840913360BA1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2833042-8B4D-442D-A740-169F4B7D9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823163"/>
              </p:ext>
            </p:extLst>
          </p:nvPr>
        </p:nvGraphicFramePr>
        <p:xfrm>
          <a:off x="457200" y="1063230"/>
          <a:ext cx="8334000" cy="353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5350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459</Words>
  <Application>Microsoft Office PowerPoint</Application>
  <PresentationFormat>On-screen Show (16:9)</PresentationFormat>
  <Paragraphs>83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heading</vt:lpstr>
      <vt:lpstr>Pragmatica Cond Bold</vt:lpstr>
      <vt:lpstr>Pragmatica Cond Light</vt:lpstr>
      <vt:lpstr>Pragmatica Cond Medium</vt:lpstr>
      <vt:lpstr>Office Theme</vt:lpstr>
      <vt:lpstr>PowerPoint Presentation</vt:lpstr>
      <vt:lpstr>PowerPoint Presentation</vt:lpstr>
      <vt:lpstr>PowerPoint Presentation</vt:lpstr>
      <vt:lpstr>From the 2010 Regional Transportation Plan</vt:lpstr>
      <vt:lpstr>Other typical metrics</vt:lpstr>
      <vt:lpstr>Traffic engineering metrics are about optimizing the system.</vt:lpstr>
      <vt:lpstr>PowerPoint Presentation</vt:lpstr>
      <vt:lpstr>PowerPoint Presentation</vt:lpstr>
      <vt:lpstr>What percent of people close to frequent transit service?</vt:lpstr>
      <vt:lpstr>PowerPoint Presentation</vt:lpstr>
      <vt:lpstr>PowerPoint Presentation</vt:lpstr>
      <vt:lpstr>Handy Principles for Better Metrics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Childress</dc:creator>
  <cp:lastModifiedBy>Suzanne Childress</cp:lastModifiedBy>
  <cp:revision>33</cp:revision>
  <dcterms:created xsi:type="dcterms:W3CDTF">2019-05-07T20:20:21Z</dcterms:created>
  <dcterms:modified xsi:type="dcterms:W3CDTF">2019-05-21T17:18:57Z</dcterms:modified>
</cp:coreProperties>
</file>