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302" r:id="rId5"/>
    <p:sldId id="351" r:id="rId6"/>
    <p:sldId id="324" r:id="rId7"/>
    <p:sldId id="325" r:id="rId8"/>
    <p:sldId id="328" r:id="rId9"/>
    <p:sldId id="329" r:id="rId10"/>
    <p:sldId id="346" r:id="rId11"/>
    <p:sldId id="350" r:id="rId12"/>
    <p:sldId id="349" r:id="rId13"/>
    <p:sldId id="338" r:id="rId14"/>
    <p:sldId id="330" r:id="rId15"/>
    <p:sldId id="340" r:id="rId16"/>
    <p:sldId id="331" r:id="rId17"/>
    <p:sldId id="332" r:id="rId18"/>
    <p:sldId id="342" r:id="rId19"/>
    <p:sldId id="341" r:id="rId20"/>
    <p:sldId id="343" r:id="rId21"/>
    <p:sldId id="344" r:id="rId22"/>
    <p:sldId id="335" r:id="rId23"/>
    <p:sldId id="336" r:id="rId24"/>
    <p:sldId id="337" r:id="rId25"/>
    <p:sldId id="345" r:id="rId26"/>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4" userDrawn="1">
          <p15:clr>
            <a:srgbClr val="A4A3A4"/>
          </p15:clr>
        </p15:guide>
        <p15:guide id="2" pos="7276" userDrawn="1">
          <p15:clr>
            <a:srgbClr val="A4A3A4"/>
          </p15:clr>
        </p15:guide>
        <p15:guide id="3" pos="405"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48484A"/>
    <a:srgbClr val="DCDDDE"/>
    <a:srgbClr val="B1B3B6"/>
    <a:srgbClr val="77787B"/>
    <a:srgbClr val="BA1222"/>
    <a:srgbClr val="524D85"/>
    <a:srgbClr val="FFC20E"/>
    <a:srgbClr val="63AF5E"/>
    <a:srgbClr val="75BE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9" autoAdjust="0"/>
    <p:restoredTop sz="65576" autoAdjust="0"/>
  </p:normalViewPr>
  <p:slideViewPr>
    <p:cSldViewPr snapToGrid="0" snapToObjects="1">
      <p:cViewPr varScale="1">
        <p:scale>
          <a:sx n="57" d="100"/>
          <a:sy n="57" d="100"/>
        </p:scale>
        <p:origin x="1469" y="43"/>
      </p:cViewPr>
      <p:guideLst>
        <p:guide orient="horz" pos="4264"/>
        <p:guide pos="7276"/>
        <p:guide pos="4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snapToGrid="0" snapToObjects="1">
      <p:cViewPr varScale="1">
        <p:scale>
          <a:sx n="82" d="100"/>
          <a:sy n="82" d="100"/>
        </p:scale>
        <p:origin x="-3180"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B85EB-0D26-4D70-B989-9E198B854BBD}"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0C4F5FA7-EF22-4264-92FB-BCE0B962C2DD}">
      <dgm:prSet phldrT="[Text]" custT="1"/>
      <dgm:spPr/>
      <dgm:t>
        <a:bodyPr/>
        <a:lstStyle/>
        <a:p>
          <a:r>
            <a:rPr lang="en-US" sz="1800" b="1" dirty="0"/>
            <a:t>Forecasting Travel Behavior in the Context of CAVs	</a:t>
          </a:r>
        </a:p>
      </dgm:t>
    </dgm:pt>
    <dgm:pt modelId="{B6B139E0-7461-4C61-BA42-0C3069ACBA32}" type="parTrans" cxnId="{E3510629-73B1-433C-AC41-2AF8BB2ABF2D}">
      <dgm:prSet/>
      <dgm:spPr/>
      <dgm:t>
        <a:bodyPr/>
        <a:lstStyle/>
        <a:p>
          <a:endParaRPr lang="en-US"/>
        </a:p>
      </dgm:t>
    </dgm:pt>
    <dgm:pt modelId="{0B472738-F96A-417A-B179-C0E5A94BAF08}" type="sibTrans" cxnId="{E3510629-73B1-433C-AC41-2AF8BB2ABF2D}">
      <dgm:prSet/>
      <dgm:spPr/>
      <dgm:t>
        <a:bodyPr/>
        <a:lstStyle/>
        <a:p>
          <a:endParaRPr lang="en-US"/>
        </a:p>
      </dgm:t>
    </dgm:pt>
    <dgm:pt modelId="{1CA36EEE-A149-4EA4-BA86-7B7170B46FE5}">
      <dgm:prSet custT="1"/>
      <dgm:spPr/>
      <dgm:t>
        <a:bodyPr/>
        <a:lstStyle/>
        <a:p>
          <a:r>
            <a:rPr lang="en-US" sz="1800" b="1" dirty="0"/>
            <a:t>Definitions of AVs and CVs	</a:t>
          </a:r>
        </a:p>
      </dgm:t>
    </dgm:pt>
    <dgm:pt modelId="{5544BB8B-E0C8-479E-9551-B2049FDACA2B}" type="parTrans" cxnId="{C757E25D-5948-40E3-A892-3E7822CF580D}">
      <dgm:prSet/>
      <dgm:spPr/>
      <dgm:t>
        <a:bodyPr/>
        <a:lstStyle/>
        <a:p>
          <a:endParaRPr lang="en-US"/>
        </a:p>
      </dgm:t>
    </dgm:pt>
    <dgm:pt modelId="{74300411-59C4-4A96-80B1-8C9D55215672}" type="sibTrans" cxnId="{C757E25D-5948-40E3-A892-3E7822CF580D}">
      <dgm:prSet/>
      <dgm:spPr/>
      <dgm:t>
        <a:bodyPr/>
        <a:lstStyle/>
        <a:p>
          <a:endParaRPr lang="en-US"/>
        </a:p>
      </dgm:t>
    </dgm:pt>
    <dgm:pt modelId="{DD01084A-276E-400F-8FEA-F8C3A95A54E1}">
      <dgm:prSet custT="1"/>
      <dgm:spPr/>
      <dgm:t>
        <a:bodyPr/>
        <a:lstStyle/>
        <a:p>
          <a:r>
            <a:rPr lang="en-US" sz="1800" b="1" dirty="0"/>
            <a:t>Framework for Planning and Modeling CAVs</a:t>
          </a:r>
        </a:p>
      </dgm:t>
    </dgm:pt>
    <dgm:pt modelId="{617BCBA4-E24A-4344-A0EA-1F2C0CEBE354}" type="parTrans" cxnId="{BC1CCC0C-B18D-4A54-9010-49E9B049A51C}">
      <dgm:prSet/>
      <dgm:spPr/>
      <dgm:t>
        <a:bodyPr/>
        <a:lstStyle/>
        <a:p>
          <a:endParaRPr lang="en-US"/>
        </a:p>
      </dgm:t>
    </dgm:pt>
    <dgm:pt modelId="{06C9B914-3A98-4686-A92C-0AC186844D99}" type="sibTrans" cxnId="{BC1CCC0C-B18D-4A54-9010-49E9B049A51C}">
      <dgm:prSet/>
      <dgm:spPr/>
      <dgm:t>
        <a:bodyPr/>
        <a:lstStyle/>
        <a:p>
          <a:endParaRPr lang="en-US"/>
        </a:p>
      </dgm:t>
    </dgm:pt>
    <dgm:pt modelId="{6DEC0C45-8E36-446B-A78D-38EB3394E423}">
      <dgm:prSet custT="1"/>
      <dgm:spPr/>
      <dgm:t>
        <a:bodyPr/>
        <a:lstStyle/>
        <a:p>
          <a:r>
            <a:rPr lang="en-US" sz="1800" b="1" dirty="0"/>
            <a:t>Planning Context	</a:t>
          </a:r>
        </a:p>
      </dgm:t>
    </dgm:pt>
    <dgm:pt modelId="{5BAD68E2-12E0-4F57-8DA9-A254649BE381}" type="parTrans" cxnId="{B24E4ECA-D7FF-4EFF-9933-E120091CB689}">
      <dgm:prSet/>
      <dgm:spPr/>
      <dgm:t>
        <a:bodyPr/>
        <a:lstStyle/>
        <a:p>
          <a:endParaRPr lang="en-US"/>
        </a:p>
      </dgm:t>
    </dgm:pt>
    <dgm:pt modelId="{2E307194-2649-4E6B-B799-00874FFCB6FB}" type="sibTrans" cxnId="{B24E4ECA-D7FF-4EFF-9933-E120091CB689}">
      <dgm:prSet/>
      <dgm:spPr/>
      <dgm:t>
        <a:bodyPr/>
        <a:lstStyle/>
        <a:p>
          <a:endParaRPr lang="en-US"/>
        </a:p>
      </dgm:t>
    </dgm:pt>
    <dgm:pt modelId="{C5D91016-13AF-49A4-8479-B0008E0B7E12}">
      <dgm:prSet custT="1"/>
      <dgm:spPr/>
      <dgm:t>
        <a:bodyPr/>
        <a:lstStyle/>
        <a:p>
          <a:r>
            <a:rPr lang="en-US" sz="1800" b="1" dirty="0"/>
            <a:t>Modeling Systems	</a:t>
          </a:r>
        </a:p>
      </dgm:t>
    </dgm:pt>
    <dgm:pt modelId="{7013F00A-6E90-4771-BC3B-5B4DB301C6A6}" type="parTrans" cxnId="{DF1C7D3F-A0A4-44B9-A7A0-EFE497C07503}">
      <dgm:prSet/>
      <dgm:spPr/>
      <dgm:t>
        <a:bodyPr/>
        <a:lstStyle/>
        <a:p>
          <a:endParaRPr lang="en-US"/>
        </a:p>
      </dgm:t>
    </dgm:pt>
    <dgm:pt modelId="{2A0E195B-0784-434F-9654-67E24977248A}" type="sibTrans" cxnId="{DF1C7D3F-A0A4-44B9-A7A0-EFE497C07503}">
      <dgm:prSet/>
      <dgm:spPr/>
      <dgm:t>
        <a:bodyPr/>
        <a:lstStyle/>
        <a:p>
          <a:endParaRPr lang="en-US"/>
        </a:p>
      </dgm:t>
    </dgm:pt>
    <dgm:pt modelId="{CA2419CA-1579-45C4-A0CC-DA909E2C0144}">
      <dgm:prSet custT="1"/>
      <dgm:spPr/>
      <dgm:t>
        <a:bodyPr/>
        <a:lstStyle/>
        <a:p>
          <a:r>
            <a:rPr lang="en-US" sz="1800" b="1" dirty="0"/>
            <a:t>Communicating Under Uncertainty	</a:t>
          </a:r>
        </a:p>
      </dgm:t>
    </dgm:pt>
    <dgm:pt modelId="{CB1E131A-8615-4282-8C8C-5090E7C3F86C}" type="parTrans" cxnId="{8DE9B382-2BE4-437A-B092-85AE38AFFE48}">
      <dgm:prSet/>
      <dgm:spPr/>
      <dgm:t>
        <a:bodyPr/>
        <a:lstStyle/>
        <a:p>
          <a:endParaRPr lang="en-US"/>
        </a:p>
      </dgm:t>
    </dgm:pt>
    <dgm:pt modelId="{544E501D-3244-419F-9BD2-9AC9635B4954}" type="sibTrans" cxnId="{8DE9B382-2BE4-437A-B092-85AE38AFFE48}">
      <dgm:prSet/>
      <dgm:spPr/>
      <dgm:t>
        <a:bodyPr/>
        <a:lstStyle/>
        <a:p>
          <a:endParaRPr lang="en-US"/>
        </a:p>
      </dgm:t>
    </dgm:pt>
    <dgm:pt modelId="{0A6776DD-E8C4-4085-ACDD-8BA2D396F766}">
      <dgm:prSet custT="1"/>
      <dgm:spPr/>
      <dgm:t>
        <a:bodyPr/>
        <a:lstStyle/>
        <a:p>
          <a:r>
            <a:rPr lang="en-US" sz="1800" b="1" dirty="0"/>
            <a:t>Conclusions	</a:t>
          </a:r>
        </a:p>
      </dgm:t>
    </dgm:pt>
    <dgm:pt modelId="{8C0EDA20-40D2-4828-9CD2-D9A0DA3B9DE5}" type="parTrans" cxnId="{E8E6D43C-4CF4-4C29-BE64-2A5DA5A9D842}">
      <dgm:prSet/>
      <dgm:spPr/>
      <dgm:t>
        <a:bodyPr/>
        <a:lstStyle/>
        <a:p>
          <a:endParaRPr lang="en-US"/>
        </a:p>
      </dgm:t>
    </dgm:pt>
    <dgm:pt modelId="{BD50A609-126B-4F11-BACB-F060881B6DD9}" type="sibTrans" cxnId="{E8E6D43C-4CF4-4C29-BE64-2A5DA5A9D842}">
      <dgm:prSet/>
      <dgm:spPr/>
      <dgm:t>
        <a:bodyPr/>
        <a:lstStyle/>
        <a:p>
          <a:endParaRPr lang="en-US"/>
        </a:p>
      </dgm:t>
    </dgm:pt>
    <dgm:pt modelId="{0473FD6F-F641-434C-B7A6-C517D4D382C1}" type="pres">
      <dgm:prSet presAssocID="{C2EB85EB-0D26-4D70-B989-9E198B854BBD}" presName="Name0" presStyleCnt="0">
        <dgm:presLayoutVars>
          <dgm:chMax val="7"/>
          <dgm:chPref val="5"/>
        </dgm:presLayoutVars>
      </dgm:prSet>
      <dgm:spPr/>
    </dgm:pt>
    <dgm:pt modelId="{D1D2C36D-8001-4704-9574-3C6F92231195}" type="pres">
      <dgm:prSet presAssocID="{C2EB85EB-0D26-4D70-B989-9E198B854BBD}" presName="arrowNode" presStyleLbl="node1" presStyleIdx="0" presStyleCnt="1"/>
      <dgm:spPr/>
    </dgm:pt>
    <dgm:pt modelId="{E0D69F22-7ECB-4596-BBCD-64D2ED57B179}" type="pres">
      <dgm:prSet presAssocID="{0C4F5FA7-EF22-4264-92FB-BCE0B962C2DD}" presName="txNode1" presStyleLbl="revTx" presStyleIdx="0" presStyleCnt="7" custLinFactNeighborY="23272">
        <dgm:presLayoutVars>
          <dgm:bulletEnabled val="1"/>
        </dgm:presLayoutVars>
      </dgm:prSet>
      <dgm:spPr/>
    </dgm:pt>
    <dgm:pt modelId="{49077CEB-BF15-4C38-9427-CF4F770BEE74}" type="pres">
      <dgm:prSet presAssocID="{1CA36EEE-A149-4EA4-BA86-7B7170B46FE5}" presName="txNode2" presStyleLbl="revTx" presStyleIdx="1" presStyleCnt="7" custLinFactNeighborX="3208" custLinFactNeighborY="38541">
        <dgm:presLayoutVars>
          <dgm:bulletEnabled val="1"/>
        </dgm:presLayoutVars>
      </dgm:prSet>
      <dgm:spPr/>
    </dgm:pt>
    <dgm:pt modelId="{BA43D5C3-6CCF-486D-A916-F2D35ED75E3E}" type="pres">
      <dgm:prSet presAssocID="{74300411-59C4-4A96-80B1-8C9D55215672}" presName="dotNode2" presStyleCnt="0"/>
      <dgm:spPr/>
    </dgm:pt>
    <dgm:pt modelId="{2A4D7429-F24B-4AE0-BFB8-7B47883AC67F}" type="pres">
      <dgm:prSet presAssocID="{74300411-59C4-4A96-80B1-8C9D55215672}" presName="dotRepeatNode" presStyleLbl="fgShp" presStyleIdx="0" presStyleCnt="5"/>
      <dgm:spPr/>
    </dgm:pt>
    <dgm:pt modelId="{C939F885-A168-40FE-983F-B2C936A52F5A}" type="pres">
      <dgm:prSet presAssocID="{DD01084A-276E-400F-8FEA-F8C3A95A54E1}" presName="txNode3" presStyleLbl="revTx" presStyleIdx="2" presStyleCnt="7" custLinFactNeighborX="-10257" custLinFactNeighborY="9309">
        <dgm:presLayoutVars>
          <dgm:bulletEnabled val="1"/>
        </dgm:presLayoutVars>
      </dgm:prSet>
      <dgm:spPr/>
    </dgm:pt>
    <dgm:pt modelId="{E66F847D-E5F7-4CE9-8FAF-F896FBE7DA38}" type="pres">
      <dgm:prSet presAssocID="{06C9B914-3A98-4686-A92C-0AC186844D99}" presName="dotNode3" presStyleCnt="0"/>
      <dgm:spPr/>
    </dgm:pt>
    <dgm:pt modelId="{7BE70C5E-D581-46D4-ACBD-E5CAB3A10C54}" type="pres">
      <dgm:prSet presAssocID="{06C9B914-3A98-4686-A92C-0AC186844D99}" presName="dotRepeatNode" presStyleLbl="fgShp" presStyleIdx="1" presStyleCnt="5"/>
      <dgm:spPr/>
    </dgm:pt>
    <dgm:pt modelId="{CEA9DC99-B9B9-4F22-8594-A0FA39A00FBB}" type="pres">
      <dgm:prSet presAssocID="{6DEC0C45-8E36-446B-A78D-38EB3394E423}" presName="txNode4" presStyleLbl="revTx" presStyleIdx="3" presStyleCnt="7" custScaleY="50900" custLinFactNeighborX="-17166" custLinFactNeighborY="-8275">
        <dgm:presLayoutVars>
          <dgm:bulletEnabled val="1"/>
        </dgm:presLayoutVars>
      </dgm:prSet>
      <dgm:spPr/>
    </dgm:pt>
    <dgm:pt modelId="{2CC81174-5ACE-4BBB-AFD6-1078A02493B9}" type="pres">
      <dgm:prSet presAssocID="{2E307194-2649-4E6B-B799-00874FFCB6FB}" presName="dotNode4" presStyleCnt="0"/>
      <dgm:spPr/>
    </dgm:pt>
    <dgm:pt modelId="{0C88D2FE-A67F-4680-B916-D670759EFACB}" type="pres">
      <dgm:prSet presAssocID="{2E307194-2649-4E6B-B799-00874FFCB6FB}" presName="dotRepeatNode" presStyleLbl="fgShp" presStyleIdx="2" presStyleCnt="5"/>
      <dgm:spPr/>
    </dgm:pt>
    <dgm:pt modelId="{9405213D-213B-407D-BA52-D0E557735BCC}" type="pres">
      <dgm:prSet presAssocID="{C5D91016-13AF-49A4-8479-B0008E0B7E12}" presName="txNode5" presStyleLbl="revTx" presStyleIdx="4" presStyleCnt="7" custScaleX="80777" custScaleY="61401" custLinFactNeighborX="17903" custLinFactNeighborY="23788">
        <dgm:presLayoutVars>
          <dgm:bulletEnabled val="1"/>
        </dgm:presLayoutVars>
      </dgm:prSet>
      <dgm:spPr/>
    </dgm:pt>
    <dgm:pt modelId="{7479E8B8-7F2B-49EC-9A6F-1EAE7E673B83}" type="pres">
      <dgm:prSet presAssocID="{2A0E195B-0784-434F-9654-67E24977248A}" presName="dotNode5" presStyleCnt="0"/>
      <dgm:spPr/>
    </dgm:pt>
    <dgm:pt modelId="{E6462B7B-270D-47E5-B55E-B813E4DCEBBD}" type="pres">
      <dgm:prSet presAssocID="{2A0E195B-0784-434F-9654-67E24977248A}" presName="dotRepeatNode" presStyleLbl="fgShp" presStyleIdx="3" presStyleCnt="5"/>
      <dgm:spPr/>
    </dgm:pt>
    <dgm:pt modelId="{BB1FD78F-2F0D-4D72-B781-B3D04EEF3E4B}" type="pres">
      <dgm:prSet presAssocID="{CA2419CA-1579-45C4-A0CC-DA909E2C0144}" presName="txNode6" presStyleLbl="revTx" presStyleIdx="5" presStyleCnt="7" custScaleX="159872" custLinFactNeighborX="24901" custLinFactNeighborY="-31029">
        <dgm:presLayoutVars>
          <dgm:bulletEnabled val="1"/>
        </dgm:presLayoutVars>
      </dgm:prSet>
      <dgm:spPr/>
    </dgm:pt>
    <dgm:pt modelId="{3132EAFC-0A64-47CC-8B29-326FFABB08BC}" type="pres">
      <dgm:prSet presAssocID="{544E501D-3244-419F-9BD2-9AC9635B4954}" presName="dotNode6" presStyleCnt="0"/>
      <dgm:spPr/>
    </dgm:pt>
    <dgm:pt modelId="{D8781DE5-0915-46A8-B78B-054282EBC6EA}" type="pres">
      <dgm:prSet presAssocID="{544E501D-3244-419F-9BD2-9AC9635B4954}" presName="dotRepeatNode" presStyleLbl="fgShp" presStyleIdx="4" presStyleCnt="5"/>
      <dgm:spPr/>
    </dgm:pt>
    <dgm:pt modelId="{69701B71-E816-4064-A421-FC12F1553913}" type="pres">
      <dgm:prSet presAssocID="{0A6776DD-E8C4-4085-ACDD-8BA2D396F766}" presName="txNode7" presStyleLbl="revTx" presStyleIdx="6" presStyleCnt="7">
        <dgm:presLayoutVars>
          <dgm:bulletEnabled val="1"/>
        </dgm:presLayoutVars>
      </dgm:prSet>
      <dgm:spPr/>
    </dgm:pt>
  </dgm:ptLst>
  <dgm:cxnLst>
    <dgm:cxn modelId="{BC1CCC0C-B18D-4A54-9010-49E9B049A51C}" srcId="{C2EB85EB-0D26-4D70-B989-9E198B854BBD}" destId="{DD01084A-276E-400F-8FEA-F8C3A95A54E1}" srcOrd="2" destOrd="0" parTransId="{617BCBA4-E24A-4344-A0EA-1F2C0CEBE354}" sibTransId="{06C9B914-3A98-4686-A92C-0AC186844D99}"/>
    <dgm:cxn modelId="{E3510629-73B1-433C-AC41-2AF8BB2ABF2D}" srcId="{C2EB85EB-0D26-4D70-B989-9E198B854BBD}" destId="{0C4F5FA7-EF22-4264-92FB-BCE0B962C2DD}" srcOrd="0" destOrd="0" parTransId="{B6B139E0-7461-4C61-BA42-0C3069ACBA32}" sibTransId="{0B472738-F96A-417A-B179-C0E5A94BAF08}"/>
    <dgm:cxn modelId="{79882B34-148A-4DDF-9164-5F5965CD08A9}" type="presOf" srcId="{C5D91016-13AF-49A4-8479-B0008E0B7E12}" destId="{9405213D-213B-407D-BA52-D0E557735BCC}" srcOrd="0" destOrd="0" presId="urn:microsoft.com/office/officeart/2009/3/layout/DescendingProcess"/>
    <dgm:cxn modelId="{E8E6D43C-4CF4-4C29-BE64-2A5DA5A9D842}" srcId="{C2EB85EB-0D26-4D70-B989-9E198B854BBD}" destId="{0A6776DD-E8C4-4085-ACDD-8BA2D396F766}" srcOrd="6" destOrd="0" parTransId="{8C0EDA20-40D2-4828-9CD2-D9A0DA3B9DE5}" sibTransId="{BD50A609-126B-4F11-BACB-F060881B6DD9}"/>
    <dgm:cxn modelId="{DF1C7D3F-A0A4-44B9-A7A0-EFE497C07503}" srcId="{C2EB85EB-0D26-4D70-B989-9E198B854BBD}" destId="{C5D91016-13AF-49A4-8479-B0008E0B7E12}" srcOrd="4" destOrd="0" parTransId="{7013F00A-6E90-4771-BC3B-5B4DB301C6A6}" sibTransId="{2A0E195B-0784-434F-9654-67E24977248A}"/>
    <dgm:cxn modelId="{C757E25D-5948-40E3-A892-3E7822CF580D}" srcId="{C2EB85EB-0D26-4D70-B989-9E198B854BBD}" destId="{1CA36EEE-A149-4EA4-BA86-7B7170B46FE5}" srcOrd="1" destOrd="0" parTransId="{5544BB8B-E0C8-479E-9551-B2049FDACA2B}" sibTransId="{74300411-59C4-4A96-80B1-8C9D55215672}"/>
    <dgm:cxn modelId="{03875D64-8E7D-449B-8006-25E3B73678CD}" type="presOf" srcId="{0A6776DD-E8C4-4085-ACDD-8BA2D396F766}" destId="{69701B71-E816-4064-A421-FC12F1553913}" srcOrd="0" destOrd="0" presId="urn:microsoft.com/office/officeart/2009/3/layout/DescendingProcess"/>
    <dgm:cxn modelId="{D171B074-8A74-4BDE-A3F0-7CB2BF06230D}" type="presOf" srcId="{2A0E195B-0784-434F-9654-67E24977248A}" destId="{E6462B7B-270D-47E5-B55E-B813E4DCEBBD}" srcOrd="0" destOrd="0" presId="urn:microsoft.com/office/officeart/2009/3/layout/DescendingProcess"/>
    <dgm:cxn modelId="{0B0F1880-0BBD-4C4C-BC12-9F8117DAB5DE}" type="presOf" srcId="{C2EB85EB-0D26-4D70-B989-9E198B854BBD}" destId="{0473FD6F-F641-434C-B7A6-C517D4D382C1}" srcOrd="0" destOrd="0" presId="urn:microsoft.com/office/officeart/2009/3/layout/DescendingProcess"/>
    <dgm:cxn modelId="{8DE9B382-2BE4-437A-B092-85AE38AFFE48}" srcId="{C2EB85EB-0D26-4D70-B989-9E198B854BBD}" destId="{CA2419CA-1579-45C4-A0CC-DA909E2C0144}" srcOrd="5" destOrd="0" parTransId="{CB1E131A-8615-4282-8C8C-5090E7C3F86C}" sibTransId="{544E501D-3244-419F-9BD2-9AC9635B4954}"/>
    <dgm:cxn modelId="{DAAC819B-81D6-4B43-91B7-41D44B7D7788}" type="presOf" srcId="{6DEC0C45-8E36-446B-A78D-38EB3394E423}" destId="{CEA9DC99-B9B9-4F22-8594-A0FA39A00FBB}" srcOrd="0" destOrd="0" presId="urn:microsoft.com/office/officeart/2009/3/layout/DescendingProcess"/>
    <dgm:cxn modelId="{3AC068A6-9714-4158-B2A8-C25524D97A64}" type="presOf" srcId="{1CA36EEE-A149-4EA4-BA86-7B7170B46FE5}" destId="{49077CEB-BF15-4C38-9427-CF4F770BEE74}" srcOrd="0" destOrd="0" presId="urn:microsoft.com/office/officeart/2009/3/layout/DescendingProcess"/>
    <dgm:cxn modelId="{B68AB0A6-42B2-47A1-8EA5-50FAA2DBCDFB}" type="presOf" srcId="{74300411-59C4-4A96-80B1-8C9D55215672}" destId="{2A4D7429-F24B-4AE0-BFB8-7B47883AC67F}" srcOrd="0" destOrd="0" presId="urn:microsoft.com/office/officeart/2009/3/layout/DescendingProcess"/>
    <dgm:cxn modelId="{243168AD-8165-4F01-8638-7BC69088AE48}" type="presOf" srcId="{544E501D-3244-419F-9BD2-9AC9635B4954}" destId="{D8781DE5-0915-46A8-B78B-054282EBC6EA}" srcOrd="0" destOrd="0" presId="urn:microsoft.com/office/officeart/2009/3/layout/DescendingProcess"/>
    <dgm:cxn modelId="{0FF6E6BA-C5B5-4202-9964-4719B48DD107}" type="presOf" srcId="{0C4F5FA7-EF22-4264-92FB-BCE0B962C2DD}" destId="{E0D69F22-7ECB-4596-BBCD-64D2ED57B179}" srcOrd="0" destOrd="0" presId="urn:microsoft.com/office/officeart/2009/3/layout/DescendingProcess"/>
    <dgm:cxn modelId="{91A7C4BE-2631-4645-AB35-0FEABEAAF868}" type="presOf" srcId="{2E307194-2649-4E6B-B799-00874FFCB6FB}" destId="{0C88D2FE-A67F-4680-B916-D670759EFACB}" srcOrd="0" destOrd="0" presId="urn:microsoft.com/office/officeart/2009/3/layout/DescendingProcess"/>
    <dgm:cxn modelId="{756DC0C2-8E44-41C1-9D21-8542053E54A6}" type="presOf" srcId="{CA2419CA-1579-45C4-A0CC-DA909E2C0144}" destId="{BB1FD78F-2F0D-4D72-B781-B3D04EEF3E4B}" srcOrd="0" destOrd="0" presId="urn:microsoft.com/office/officeart/2009/3/layout/DescendingProcess"/>
    <dgm:cxn modelId="{B24E4ECA-D7FF-4EFF-9933-E120091CB689}" srcId="{C2EB85EB-0D26-4D70-B989-9E198B854BBD}" destId="{6DEC0C45-8E36-446B-A78D-38EB3394E423}" srcOrd="3" destOrd="0" parTransId="{5BAD68E2-12E0-4F57-8DA9-A254649BE381}" sibTransId="{2E307194-2649-4E6B-B799-00874FFCB6FB}"/>
    <dgm:cxn modelId="{7FA646F6-E92E-4BAA-992E-9B4B4D0481D7}" type="presOf" srcId="{06C9B914-3A98-4686-A92C-0AC186844D99}" destId="{7BE70C5E-D581-46D4-ACBD-E5CAB3A10C54}" srcOrd="0" destOrd="0" presId="urn:microsoft.com/office/officeart/2009/3/layout/DescendingProcess"/>
    <dgm:cxn modelId="{159CD2FD-6421-403F-B036-3BE24D1147CC}" type="presOf" srcId="{DD01084A-276E-400F-8FEA-F8C3A95A54E1}" destId="{C939F885-A168-40FE-983F-B2C936A52F5A}" srcOrd="0" destOrd="0" presId="urn:microsoft.com/office/officeart/2009/3/layout/DescendingProcess"/>
    <dgm:cxn modelId="{3B58EF7B-D9E7-4924-8EFA-4544D0193429}" type="presParOf" srcId="{0473FD6F-F641-434C-B7A6-C517D4D382C1}" destId="{D1D2C36D-8001-4704-9574-3C6F92231195}" srcOrd="0" destOrd="0" presId="urn:microsoft.com/office/officeart/2009/3/layout/DescendingProcess"/>
    <dgm:cxn modelId="{3C42862F-9E3B-41E9-B45A-2D63B9198B7C}" type="presParOf" srcId="{0473FD6F-F641-434C-B7A6-C517D4D382C1}" destId="{E0D69F22-7ECB-4596-BBCD-64D2ED57B179}" srcOrd="1" destOrd="0" presId="urn:microsoft.com/office/officeart/2009/3/layout/DescendingProcess"/>
    <dgm:cxn modelId="{1FC7DEC5-3D54-4628-B573-5F10E54D72B4}" type="presParOf" srcId="{0473FD6F-F641-434C-B7A6-C517D4D382C1}" destId="{49077CEB-BF15-4C38-9427-CF4F770BEE74}" srcOrd="2" destOrd="0" presId="urn:microsoft.com/office/officeart/2009/3/layout/DescendingProcess"/>
    <dgm:cxn modelId="{1020C37E-1767-453B-9D61-831726FB90A4}" type="presParOf" srcId="{0473FD6F-F641-434C-B7A6-C517D4D382C1}" destId="{BA43D5C3-6CCF-486D-A916-F2D35ED75E3E}" srcOrd="3" destOrd="0" presId="urn:microsoft.com/office/officeart/2009/3/layout/DescendingProcess"/>
    <dgm:cxn modelId="{54DE63E5-CD15-4AC6-BAEF-B9EE3791A2DE}" type="presParOf" srcId="{BA43D5C3-6CCF-486D-A916-F2D35ED75E3E}" destId="{2A4D7429-F24B-4AE0-BFB8-7B47883AC67F}" srcOrd="0" destOrd="0" presId="urn:microsoft.com/office/officeart/2009/3/layout/DescendingProcess"/>
    <dgm:cxn modelId="{A7E4FD49-9A73-4520-A277-9C1E58510943}" type="presParOf" srcId="{0473FD6F-F641-434C-B7A6-C517D4D382C1}" destId="{C939F885-A168-40FE-983F-B2C936A52F5A}" srcOrd="4" destOrd="0" presId="urn:microsoft.com/office/officeart/2009/3/layout/DescendingProcess"/>
    <dgm:cxn modelId="{7F743C1F-1FAB-4AB7-B600-A7935A5316F1}" type="presParOf" srcId="{0473FD6F-F641-434C-B7A6-C517D4D382C1}" destId="{E66F847D-E5F7-4CE9-8FAF-F896FBE7DA38}" srcOrd="5" destOrd="0" presId="urn:microsoft.com/office/officeart/2009/3/layout/DescendingProcess"/>
    <dgm:cxn modelId="{93F24CBC-FADE-4D29-8524-24BD0C63A7B7}" type="presParOf" srcId="{E66F847D-E5F7-4CE9-8FAF-F896FBE7DA38}" destId="{7BE70C5E-D581-46D4-ACBD-E5CAB3A10C54}" srcOrd="0" destOrd="0" presId="urn:microsoft.com/office/officeart/2009/3/layout/DescendingProcess"/>
    <dgm:cxn modelId="{560B8A8E-77D3-433F-A561-E8E5046B42E6}" type="presParOf" srcId="{0473FD6F-F641-434C-B7A6-C517D4D382C1}" destId="{CEA9DC99-B9B9-4F22-8594-A0FA39A00FBB}" srcOrd="6" destOrd="0" presId="urn:microsoft.com/office/officeart/2009/3/layout/DescendingProcess"/>
    <dgm:cxn modelId="{1289D16E-7531-4153-9DC5-C526EC5FE5BE}" type="presParOf" srcId="{0473FD6F-F641-434C-B7A6-C517D4D382C1}" destId="{2CC81174-5ACE-4BBB-AFD6-1078A02493B9}" srcOrd="7" destOrd="0" presId="urn:microsoft.com/office/officeart/2009/3/layout/DescendingProcess"/>
    <dgm:cxn modelId="{FFD46583-9978-4284-8C2E-93092FAEC752}" type="presParOf" srcId="{2CC81174-5ACE-4BBB-AFD6-1078A02493B9}" destId="{0C88D2FE-A67F-4680-B916-D670759EFACB}" srcOrd="0" destOrd="0" presId="urn:microsoft.com/office/officeart/2009/3/layout/DescendingProcess"/>
    <dgm:cxn modelId="{C8111FBF-60E5-40AB-9A27-DE7FD143150E}" type="presParOf" srcId="{0473FD6F-F641-434C-B7A6-C517D4D382C1}" destId="{9405213D-213B-407D-BA52-D0E557735BCC}" srcOrd="8" destOrd="0" presId="urn:microsoft.com/office/officeart/2009/3/layout/DescendingProcess"/>
    <dgm:cxn modelId="{22281BC1-49FA-4F13-9CED-910542CA2269}" type="presParOf" srcId="{0473FD6F-F641-434C-B7A6-C517D4D382C1}" destId="{7479E8B8-7F2B-49EC-9A6F-1EAE7E673B83}" srcOrd="9" destOrd="0" presId="urn:microsoft.com/office/officeart/2009/3/layout/DescendingProcess"/>
    <dgm:cxn modelId="{4057C9A7-F184-41A9-9581-A0C6350A7C87}" type="presParOf" srcId="{7479E8B8-7F2B-49EC-9A6F-1EAE7E673B83}" destId="{E6462B7B-270D-47E5-B55E-B813E4DCEBBD}" srcOrd="0" destOrd="0" presId="urn:microsoft.com/office/officeart/2009/3/layout/DescendingProcess"/>
    <dgm:cxn modelId="{FCF0616B-50D4-4F54-8F8D-4B1E620367C2}" type="presParOf" srcId="{0473FD6F-F641-434C-B7A6-C517D4D382C1}" destId="{BB1FD78F-2F0D-4D72-B781-B3D04EEF3E4B}" srcOrd="10" destOrd="0" presId="urn:microsoft.com/office/officeart/2009/3/layout/DescendingProcess"/>
    <dgm:cxn modelId="{8C948D03-B72B-4E8C-B1D0-DF0C4B164E93}" type="presParOf" srcId="{0473FD6F-F641-434C-B7A6-C517D4D382C1}" destId="{3132EAFC-0A64-47CC-8B29-326FFABB08BC}" srcOrd="11" destOrd="0" presId="urn:microsoft.com/office/officeart/2009/3/layout/DescendingProcess"/>
    <dgm:cxn modelId="{8CDF0AFC-5276-40D5-947C-5209AD28DDBA}" type="presParOf" srcId="{3132EAFC-0A64-47CC-8B29-326FFABB08BC}" destId="{D8781DE5-0915-46A8-B78B-054282EBC6EA}" srcOrd="0" destOrd="0" presId="urn:microsoft.com/office/officeart/2009/3/layout/DescendingProcess"/>
    <dgm:cxn modelId="{15A5634A-6765-4662-AEDB-A5B69169DF89}" type="presParOf" srcId="{0473FD6F-F641-434C-B7A6-C517D4D382C1}" destId="{69701B71-E816-4064-A421-FC12F1553913}"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697AE-AF47-4EDA-A1DF-C76292F5B958}"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en-US"/>
        </a:p>
      </dgm:t>
    </dgm:pt>
    <dgm:pt modelId="{23E3BDBD-5495-4777-AB1F-934872C43572}">
      <dgm:prSet phldrT="[Text]"/>
      <dgm:spPr/>
      <dgm:t>
        <a:bodyPr/>
        <a:lstStyle/>
        <a:p>
          <a:r>
            <a:rPr lang="en-US" dirty="0"/>
            <a:t>Early Deployment</a:t>
          </a:r>
        </a:p>
      </dgm:t>
    </dgm:pt>
    <dgm:pt modelId="{51B2C044-3089-49DE-9863-1D08E3EB0D7B}" type="parTrans" cxnId="{4FD0831C-2759-4CAD-A035-6DA0A6570053}">
      <dgm:prSet/>
      <dgm:spPr/>
      <dgm:t>
        <a:bodyPr/>
        <a:lstStyle/>
        <a:p>
          <a:endParaRPr lang="en-US"/>
        </a:p>
      </dgm:t>
    </dgm:pt>
    <dgm:pt modelId="{D1AF0E3A-55D8-41F4-95A3-D0C122152C6D}" type="sibTrans" cxnId="{4FD0831C-2759-4CAD-A035-6DA0A6570053}">
      <dgm:prSet/>
      <dgm:spPr/>
      <dgm:t>
        <a:bodyPr/>
        <a:lstStyle/>
        <a:p>
          <a:endParaRPr lang="en-US"/>
        </a:p>
      </dgm:t>
    </dgm:pt>
    <dgm:pt modelId="{A0A36AFF-F331-46D8-8816-F5607A1E7C71}">
      <dgm:prSet phldrT="[Text]"/>
      <dgm:spPr/>
      <dgm:t>
        <a:bodyPr/>
        <a:lstStyle/>
        <a:p>
          <a:r>
            <a:rPr lang="en-US" dirty="0"/>
            <a:t>Fleet Turnover every 7 years</a:t>
          </a:r>
        </a:p>
      </dgm:t>
    </dgm:pt>
    <dgm:pt modelId="{E04F3E55-A3D7-48A6-A516-4AB335A91A1F}" type="parTrans" cxnId="{7819B4F1-8B21-4C80-ABA8-DF1651159690}">
      <dgm:prSet/>
      <dgm:spPr/>
      <dgm:t>
        <a:bodyPr/>
        <a:lstStyle/>
        <a:p>
          <a:endParaRPr lang="en-US"/>
        </a:p>
      </dgm:t>
    </dgm:pt>
    <dgm:pt modelId="{0E780162-19A5-4E9D-BDEC-49E7EBE5FF58}" type="sibTrans" cxnId="{7819B4F1-8B21-4C80-ABA8-DF1651159690}">
      <dgm:prSet/>
      <dgm:spPr/>
      <dgm:t>
        <a:bodyPr/>
        <a:lstStyle/>
        <a:p>
          <a:endParaRPr lang="en-US"/>
        </a:p>
      </dgm:t>
    </dgm:pt>
    <dgm:pt modelId="{FDB70C1D-514E-45B5-8366-292C7426E016}">
      <dgm:prSet phldrT="[Text]"/>
      <dgm:spPr/>
      <dgm:t>
        <a:bodyPr/>
        <a:lstStyle/>
        <a:p>
          <a:r>
            <a:rPr lang="en-US" dirty="0"/>
            <a:t>Initial Adoption</a:t>
          </a:r>
        </a:p>
      </dgm:t>
    </dgm:pt>
    <dgm:pt modelId="{E58733F8-821F-42FD-8029-AC4DFC1C22F6}" type="parTrans" cxnId="{8DB76884-CFD1-410E-8D8F-05DA08A44E3B}">
      <dgm:prSet/>
      <dgm:spPr/>
      <dgm:t>
        <a:bodyPr/>
        <a:lstStyle/>
        <a:p>
          <a:endParaRPr lang="en-US"/>
        </a:p>
      </dgm:t>
    </dgm:pt>
    <dgm:pt modelId="{A3464173-0C23-4B61-A177-EC47099FB9E7}" type="sibTrans" cxnId="{8DB76884-CFD1-410E-8D8F-05DA08A44E3B}">
      <dgm:prSet/>
      <dgm:spPr/>
      <dgm:t>
        <a:bodyPr/>
        <a:lstStyle/>
        <a:p>
          <a:endParaRPr lang="en-US"/>
        </a:p>
      </dgm:t>
    </dgm:pt>
    <dgm:pt modelId="{E42A0D73-E018-45C8-B759-88D1267F93D3}">
      <dgm:prSet phldrT="[Text]"/>
      <dgm:spPr/>
      <dgm:t>
        <a:bodyPr/>
        <a:lstStyle/>
        <a:p>
          <a:r>
            <a:rPr lang="en-US" dirty="0"/>
            <a:t>Road operators need to implement coordinated rules of the road for their safe operation. </a:t>
          </a:r>
        </a:p>
      </dgm:t>
    </dgm:pt>
    <dgm:pt modelId="{7208573D-3AFD-4DC6-A7D1-AA1DA0D60B81}" type="parTrans" cxnId="{C4A15B5F-D9B5-44CA-A2D8-D10A911690DC}">
      <dgm:prSet/>
      <dgm:spPr/>
      <dgm:t>
        <a:bodyPr/>
        <a:lstStyle/>
        <a:p>
          <a:endParaRPr lang="en-US"/>
        </a:p>
      </dgm:t>
    </dgm:pt>
    <dgm:pt modelId="{33604E1A-9E7C-44A5-9EC0-CCDE4E9B0189}" type="sibTrans" cxnId="{C4A15B5F-D9B5-44CA-A2D8-D10A911690DC}">
      <dgm:prSet/>
      <dgm:spPr/>
      <dgm:t>
        <a:bodyPr/>
        <a:lstStyle/>
        <a:p>
          <a:endParaRPr lang="en-US"/>
        </a:p>
      </dgm:t>
    </dgm:pt>
    <dgm:pt modelId="{45D6A112-2B2F-4644-BD1A-B87E69B3D861}">
      <dgm:prSet phldrT="[Text]"/>
      <dgm:spPr/>
      <dgm:t>
        <a:bodyPr/>
        <a:lstStyle/>
        <a:p>
          <a:r>
            <a:rPr lang="en-US" dirty="0"/>
            <a:t>Predominant Adoption</a:t>
          </a:r>
        </a:p>
      </dgm:t>
    </dgm:pt>
    <dgm:pt modelId="{6675601E-D71F-4977-892B-16463EAD32D9}" type="parTrans" cxnId="{5E5861E3-C4B1-4D63-B6C2-261D1739F835}">
      <dgm:prSet/>
      <dgm:spPr/>
      <dgm:t>
        <a:bodyPr/>
        <a:lstStyle/>
        <a:p>
          <a:endParaRPr lang="en-US"/>
        </a:p>
      </dgm:t>
    </dgm:pt>
    <dgm:pt modelId="{62A0336E-D686-4035-9FAF-6FC2C1E8BEEF}" type="sibTrans" cxnId="{5E5861E3-C4B1-4D63-B6C2-261D1739F835}">
      <dgm:prSet/>
      <dgm:spPr/>
      <dgm:t>
        <a:bodyPr/>
        <a:lstStyle/>
        <a:p>
          <a:endParaRPr lang="en-US"/>
        </a:p>
      </dgm:t>
    </dgm:pt>
    <dgm:pt modelId="{9DB3574A-0F05-4117-B523-AAD0CF0C03BD}">
      <dgm:prSet phldrT="[Text]"/>
      <dgm:spPr/>
      <dgm:t>
        <a:bodyPr/>
        <a:lstStyle/>
        <a:p>
          <a:r>
            <a:rPr lang="en-US" dirty="0"/>
            <a:t>Usage will be widespread enough to achieve systematic route and flow optimization</a:t>
          </a:r>
        </a:p>
      </dgm:t>
    </dgm:pt>
    <dgm:pt modelId="{3EE816CD-3258-4E01-98CB-EF8DDE7A54D7}" type="parTrans" cxnId="{1907B978-27AB-44EF-BA41-C60506E774B2}">
      <dgm:prSet/>
      <dgm:spPr/>
      <dgm:t>
        <a:bodyPr/>
        <a:lstStyle/>
        <a:p>
          <a:endParaRPr lang="en-US"/>
        </a:p>
      </dgm:t>
    </dgm:pt>
    <dgm:pt modelId="{D599EE93-4805-4566-9D37-924CFEA2AFB4}" type="sibTrans" cxnId="{1907B978-27AB-44EF-BA41-C60506E774B2}">
      <dgm:prSet/>
      <dgm:spPr/>
      <dgm:t>
        <a:bodyPr/>
        <a:lstStyle/>
        <a:p>
          <a:endParaRPr lang="en-US"/>
        </a:p>
      </dgm:t>
    </dgm:pt>
    <dgm:pt modelId="{EEF6CCAD-14FA-4839-8FC8-C75D7B0580D3}">
      <dgm:prSet phldrT="[Text]"/>
      <dgm:spPr/>
      <dgm:t>
        <a:bodyPr/>
        <a:lstStyle/>
        <a:p>
          <a:r>
            <a:rPr lang="en-US" dirty="0"/>
            <a:t>Could take decades to reach full automation</a:t>
          </a:r>
        </a:p>
      </dgm:t>
    </dgm:pt>
    <dgm:pt modelId="{78BD5ECB-62F9-4D38-A65A-5C546ED1DA4A}" type="parTrans" cxnId="{F7CA99D4-404C-4640-80AF-5AD634A4BF20}">
      <dgm:prSet/>
      <dgm:spPr/>
      <dgm:t>
        <a:bodyPr/>
        <a:lstStyle/>
        <a:p>
          <a:endParaRPr lang="en-US"/>
        </a:p>
      </dgm:t>
    </dgm:pt>
    <dgm:pt modelId="{63A65ABE-5CFC-4E4A-83F0-52B894DF479D}" type="sibTrans" cxnId="{F7CA99D4-404C-4640-80AF-5AD634A4BF20}">
      <dgm:prSet/>
      <dgm:spPr/>
      <dgm:t>
        <a:bodyPr/>
        <a:lstStyle/>
        <a:p>
          <a:endParaRPr lang="en-US"/>
        </a:p>
      </dgm:t>
    </dgm:pt>
    <dgm:pt modelId="{01EAFCF1-A633-40F5-8925-A1BB991E9EC5}" type="pres">
      <dgm:prSet presAssocID="{085697AE-AF47-4EDA-A1DF-C76292F5B958}" presName="Name0" presStyleCnt="0">
        <dgm:presLayoutVars>
          <dgm:chMax val="7"/>
          <dgm:chPref val="7"/>
          <dgm:dir/>
          <dgm:animOne val="branch"/>
          <dgm:animLvl val="lvl"/>
        </dgm:presLayoutVars>
      </dgm:prSet>
      <dgm:spPr/>
    </dgm:pt>
    <dgm:pt modelId="{49FAC67A-3D6A-4E45-AC40-F86C62D89B10}" type="pres">
      <dgm:prSet presAssocID="{23E3BDBD-5495-4777-AB1F-934872C43572}" presName="ParentComposite" presStyleCnt="0"/>
      <dgm:spPr/>
    </dgm:pt>
    <dgm:pt modelId="{71382175-E0B6-4725-A3E1-8200BB367B74}" type="pres">
      <dgm:prSet presAssocID="{23E3BDBD-5495-4777-AB1F-934872C43572}" presName="Chord" presStyleLbl="bgShp" presStyleIdx="0" presStyleCnt="3"/>
      <dgm:spPr/>
    </dgm:pt>
    <dgm:pt modelId="{0510859F-E2E7-46BF-8775-0EA945B1045F}" type="pres">
      <dgm:prSet presAssocID="{23E3BDBD-5495-4777-AB1F-934872C43572}" presName="Pie" presStyleLbl="alignNode1" presStyleIdx="0" presStyleCnt="3"/>
      <dgm:spPr/>
    </dgm:pt>
    <dgm:pt modelId="{A7C8710B-483A-4BB9-B562-459F4F5F0B1D}" type="pres">
      <dgm:prSet presAssocID="{23E3BDBD-5495-4777-AB1F-934872C43572}" presName="Parent" presStyleLbl="revTx" presStyleIdx="0" presStyleCnt="6">
        <dgm:presLayoutVars>
          <dgm:chMax val="1"/>
          <dgm:chPref val="1"/>
          <dgm:bulletEnabled val="1"/>
        </dgm:presLayoutVars>
      </dgm:prSet>
      <dgm:spPr/>
    </dgm:pt>
    <dgm:pt modelId="{F65DCD78-934A-4120-B2E6-42AF42858931}" type="pres">
      <dgm:prSet presAssocID="{0E780162-19A5-4E9D-BDEC-49E7EBE5FF58}" presName="negSibTrans" presStyleCnt="0"/>
      <dgm:spPr/>
    </dgm:pt>
    <dgm:pt modelId="{554475CF-7FEE-45A4-B2A9-8FF2D9BE47C3}" type="pres">
      <dgm:prSet presAssocID="{23E3BDBD-5495-4777-AB1F-934872C43572}" presName="composite" presStyleCnt="0"/>
      <dgm:spPr/>
    </dgm:pt>
    <dgm:pt modelId="{C2C509EC-36BD-420B-B7C7-9C9151841950}" type="pres">
      <dgm:prSet presAssocID="{23E3BDBD-5495-4777-AB1F-934872C43572}" presName="Child" presStyleLbl="revTx" presStyleIdx="1" presStyleCnt="6">
        <dgm:presLayoutVars>
          <dgm:chMax val="0"/>
          <dgm:chPref val="0"/>
          <dgm:bulletEnabled val="1"/>
        </dgm:presLayoutVars>
      </dgm:prSet>
      <dgm:spPr/>
    </dgm:pt>
    <dgm:pt modelId="{71F6E574-B601-48E8-957F-D961BCA1D2A1}" type="pres">
      <dgm:prSet presAssocID="{D1AF0E3A-55D8-41F4-95A3-D0C122152C6D}" presName="sibTrans" presStyleCnt="0"/>
      <dgm:spPr/>
    </dgm:pt>
    <dgm:pt modelId="{F81725D3-657D-4A5D-A051-E4487BDDB8B9}" type="pres">
      <dgm:prSet presAssocID="{FDB70C1D-514E-45B5-8366-292C7426E016}" presName="ParentComposite" presStyleCnt="0"/>
      <dgm:spPr/>
    </dgm:pt>
    <dgm:pt modelId="{F560CB5C-463F-45E0-9A3B-784A0C831F9F}" type="pres">
      <dgm:prSet presAssocID="{FDB70C1D-514E-45B5-8366-292C7426E016}" presName="Chord" presStyleLbl="bgShp" presStyleIdx="1" presStyleCnt="3"/>
      <dgm:spPr/>
    </dgm:pt>
    <dgm:pt modelId="{01723380-6030-460A-95E7-85E72B82390C}" type="pres">
      <dgm:prSet presAssocID="{FDB70C1D-514E-45B5-8366-292C7426E016}" presName="Pie" presStyleLbl="alignNode1" presStyleIdx="1" presStyleCnt="3"/>
      <dgm:spPr/>
    </dgm:pt>
    <dgm:pt modelId="{1510F367-1761-4A0F-A47A-760BCBCFBED8}" type="pres">
      <dgm:prSet presAssocID="{FDB70C1D-514E-45B5-8366-292C7426E016}" presName="Parent" presStyleLbl="revTx" presStyleIdx="2" presStyleCnt="6">
        <dgm:presLayoutVars>
          <dgm:chMax val="1"/>
          <dgm:chPref val="1"/>
          <dgm:bulletEnabled val="1"/>
        </dgm:presLayoutVars>
      </dgm:prSet>
      <dgm:spPr/>
    </dgm:pt>
    <dgm:pt modelId="{C94512AF-1411-49E1-9CE1-D9B4E8FD4483}" type="pres">
      <dgm:prSet presAssocID="{33604E1A-9E7C-44A5-9EC0-CCDE4E9B0189}" presName="negSibTrans" presStyleCnt="0"/>
      <dgm:spPr/>
    </dgm:pt>
    <dgm:pt modelId="{53EFDB09-2D19-4A0F-B7D7-57681E42F615}" type="pres">
      <dgm:prSet presAssocID="{FDB70C1D-514E-45B5-8366-292C7426E016}" presName="composite" presStyleCnt="0"/>
      <dgm:spPr/>
    </dgm:pt>
    <dgm:pt modelId="{81C1F160-EF7C-4C2A-B6BA-8463DB162544}" type="pres">
      <dgm:prSet presAssocID="{FDB70C1D-514E-45B5-8366-292C7426E016}" presName="Child" presStyleLbl="revTx" presStyleIdx="3" presStyleCnt="6">
        <dgm:presLayoutVars>
          <dgm:chMax val="0"/>
          <dgm:chPref val="0"/>
          <dgm:bulletEnabled val="1"/>
        </dgm:presLayoutVars>
      </dgm:prSet>
      <dgm:spPr/>
    </dgm:pt>
    <dgm:pt modelId="{BD5331C3-1F77-449C-B86C-3D1B0545F3AE}" type="pres">
      <dgm:prSet presAssocID="{A3464173-0C23-4B61-A177-EC47099FB9E7}" presName="sibTrans" presStyleCnt="0"/>
      <dgm:spPr/>
    </dgm:pt>
    <dgm:pt modelId="{709D46F9-3A4E-4EE7-BFC6-FC2EC353BC34}" type="pres">
      <dgm:prSet presAssocID="{45D6A112-2B2F-4644-BD1A-B87E69B3D861}" presName="ParentComposite" presStyleCnt="0"/>
      <dgm:spPr/>
    </dgm:pt>
    <dgm:pt modelId="{6EA261D7-B048-4D84-9671-6A031ED38F8C}" type="pres">
      <dgm:prSet presAssocID="{45D6A112-2B2F-4644-BD1A-B87E69B3D861}" presName="Chord" presStyleLbl="bgShp" presStyleIdx="2" presStyleCnt="3"/>
      <dgm:spPr/>
    </dgm:pt>
    <dgm:pt modelId="{293CDBD6-7228-4B9D-9A53-442E35D3DD49}" type="pres">
      <dgm:prSet presAssocID="{45D6A112-2B2F-4644-BD1A-B87E69B3D861}" presName="Pie" presStyleLbl="alignNode1" presStyleIdx="2" presStyleCnt="3"/>
      <dgm:spPr/>
    </dgm:pt>
    <dgm:pt modelId="{6CF549CC-1027-4121-950C-5307D95B43C0}" type="pres">
      <dgm:prSet presAssocID="{45D6A112-2B2F-4644-BD1A-B87E69B3D861}" presName="Parent" presStyleLbl="revTx" presStyleIdx="4" presStyleCnt="6">
        <dgm:presLayoutVars>
          <dgm:chMax val="1"/>
          <dgm:chPref val="1"/>
          <dgm:bulletEnabled val="1"/>
        </dgm:presLayoutVars>
      </dgm:prSet>
      <dgm:spPr/>
    </dgm:pt>
    <dgm:pt modelId="{052D8959-7956-44F6-B11F-BA541F8B9C71}" type="pres">
      <dgm:prSet presAssocID="{D599EE93-4805-4566-9D37-924CFEA2AFB4}" presName="negSibTrans" presStyleCnt="0"/>
      <dgm:spPr/>
    </dgm:pt>
    <dgm:pt modelId="{31CE8F32-78DD-431A-A448-ABE914233209}" type="pres">
      <dgm:prSet presAssocID="{45D6A112-2B2F-4644-BD1A-B87E69B3D861}" presName="composite" presStyleCnt="0"/>
      <dgm:spPr/>
    </dgm:pt>
    <dgm:pt modelId="{60E3AE71-0FE1-4DAD-A0B1-7649A2BDB25D}" type="pres">
      <dgm:prSet presAssocID="{45D6A112-2B2F-4644-BD1A-B87E69B3D861}" presName="Child" presStyleLbl="revTx" presStyleIdx="5" presStyleCnt="6">
        <dgm:presLayoutVars>
          <dgm:chMax val="0"/>
          <dgm:chPref val="0"/>
          <dgm:bulletEnabled val="1"/>
        </dgm:presLayoutVars>
      </dgm:prSet>
      <dgm:spPr/>
    </dgm:pt>
  </dgm:ptLst>
  <dgm:cxnLst>
    <dgm:cxn modelId="{7C77D109-FD77-4DA8-83C9-0AD97DF7C1D1}" type="presOf" srcId="{9DB3574A-0F05-4117-B523-AAD0CF0C03BD}" destId="{60E3AE71-0FE1-4DAD-A0B1-7649A2BDB25D}" srcOrd="0" destOrd="0" presId="urn:microsoft.com/office/officeart/2009/3/layout/PieProcess"/>
    <dgm:cxn modelId="{A3984312-DB79-4C15-8C5D-5C23735E72FD}" type="presOf" srcId="{45D6A112-2B2F-4644-BD1A-B87E69B3D861}" destId="{6CF549CC-1027-4121-950C-5307D95B43C0}" srcOrd="0" destOrd="0" presId="urn:microsoft.com/office/officeart/2009/3/layout/PieProcess"/>
    <dgm:cxn modelId="{43574314-3C9A-4146-902A-5D79EA3B0AD7}" type="presOf" srcId="{EEF6CCAD-14FA-4839-8FC8-C75D7B0580D3}" destId="{C2C509EC-36BD-420B-B7C7-9C9151841950}" srcOrd="0" destOrd="1" presId="urn:microsoft.com/office/officeart/2009/3/layout/PieProcess"/>
    <dgm:cxn modelId="{4FD0831C-2759-4CAD-A035-6DA0A6570053}" srcId="{085697AE-AF47-4EDA-A1DF-C76292F5B958}" destId="{23E3BDBD-5495-4777-AB1F-934872C43572}" srcOrd="0" destOrd="0" parTransId="{51B2C044-3089-49DE-9863-1D08E3EB0D7B}" sibTransId="{D1AF0E3A-55D8-41F4-95A3-D0C122152C6D}"/>
    <dgm:cxn modelId="{A97E0C2E-6995-434B-ADF7-A12CB0B38FB5}" type="presOf" srcId="{A0A36AFF-F331-46D8-8816-F5607A1E7C71}" destId="{C2C509EC-36BD-420B-B7C7-9C9151841950}" srcOrd="0" destOrd="0" presId="urn:microsoft.com/office/officeart/2009/3/layout/PieProcess"/>
    <dgm:cxn modelId="{C4A15B5F-D9B5-44CA-A2D8-D10A911690DC}" srcId="{FDB70C1D-514E-45B5-8366-292C7426E016}" destId="{E42A0D73-E018-45C8-B759-88D1267F93D3}" srcOrd="0" destOrd="0" parTransId="{7208573D-3AFD-4DC6-A7D1-AA1DA0D60B81}" sibTransId="{33604E1A-9E7C-44A5-9EC0-CCDE4E9B0189}"/>
    <dgm:cxn modelId="{43261D61-1C74-40F2-B4BE-E07E48CEB87D}" type="presOf" srcId="{085697AE-AF47-4EDA-A1DF-C76292F5B958}" destId="{01EAFCF1-A633-40F5-8925-A1BB991E9EC5}" srcOrd="0" destOrd="0" presId="urn:microsoft.com/office/officeart/2009/3/layout/PieProcess"/>
    <dgm:cxn modelId="{1907B978-27AB-44EF-BA41-C60506E774B2}" srcId="{45D6A112-2B2F-4644-BD1A-B87E69B3D861}" destId="{9DB3574A-0F05-4117-B523-AAD0CF0C03BD}" srcOrd="0" destOrd="0" parTransId="{3EE816CD-3258-4E01-98CB-EF8DDE7A54D7}" sibTransId="{D599EE93-4805-4566-9D37-924CFEA2AFB4}"/>
    <dgm:cxn modelId="{678B1682-F9B5-4009-B2B0-BC4543898977}" type="presOf" srcId="{FDB70C1D-514E-45B5-8366-292C7426E016}" destId="{1510F367-1761-4A0F-A47A-760BCBCFBED8}" srcOrd="0" destOrd="0" presId="urn:microsoft.com/office/officeart/2009/3/layout/PieProcess"/>
    <dgm:cxn modelId="{8DB76884-CFD1-410E-8D8F-05DA08A44E3B}" srcId="{085697AE-AF47-4EDA-A1DF-C76292F5B958}" destId="{FDB70C1D-514E-45B5-8366-292C7426E016}" srcOrd="1" destOrd="0" parTransId="{E58733F8-821F-42FD-8029-AC4DFC1C22F6}" sibTransId="{A3464173-0C23-4B61-A177-EC47099FB9E7}"/>
    <dgm:cxn modelId="{B8A6A7CB-76B1-411F-8C37-02AB17A8DA85}" type="presOf" srcId="{E42A0D73-E018-45C8-B759-88D1267F93D3}" destId="{81C1F160-EF7C-4C2A-B6BA-8463DB162544}" srcOrd="0" destOrd="0" presId="urn:microsoft.com/office/officeart/2009/3/layout/PieProcess"/>
    <dgm:cxn modelId="{F7CA99D4-404C-4640-80AF-5AD634A4BF20}" srcId="{23E3BDBD-5495-4777-AB1F-934872C43572}" destId="{EEF6CCAD-14FA-4839-8FC8-C75D7B0580D3}" srcOrd="1" destOrd="0" parTransId="{78BD5ECB-62F9-4D38-A65A-5C546ED1DA4A}" sibTransId="{63A65ABE-5CFC-4E4A-83F0-52B894DF479D}"/>
    <dgm:cxn modelId="{5E5861E3-C4B1-4D63-B6C2-261D1739F835}" srcId="{085697AE-AF47-4EDA-A1DF-C76292F5B958}" destId="{45D6A112-2B2F-4644-BD1A-B87E69B3D861}" srcOrd="2" destOrd="0" parTransId="{6675601E-D71F-4977-892B-16463EAD32D9}" sibTransId="{62A0336E-D686-4035-9FAF-6FC2C1E8BEEF}"/>
    <dgm:cxn modelId="{08E8E5E4-74C1-4FD8-89EF-ABA5C75053E3}" type="presOf" srcId="{23E3BDBD-5495-4777-AB1F-934872C43572}" destId="{A7C8710B-483A-4BB9-B562-459F4F5F0B1D}" srcOrd="0" destOrd="0" presId="urn:microsoft.com/office/officeart/2009/3/layout/PieProcess"/>
    <dgm:cxn modelId="{7819B4F1-8B21-4C80-ABA8-DF1651159690}" srcId="{23E3BDBD-5495-4777-AB1F-934872C43572}" destId="{A0A36AFF-F331-46D8-8816-F5607A1E7C71}" srcOrd="0" destOrd="0" parTransId="{E04F3E55-A3D7-48A6-A516-4AB335A91A1F}" sibTransId="{0E780162-19A5-4E9D-BDEC-49E7EBE5FF58}"/>
    <dgm:cxn modelId="{3659B949-2C70-47FF-8FBC-8D47673BC810}" type="presParOf" srcId="{01EAFCF1-A633-40F5-8925-A1BB991E9EC5}" destId="{49FAC67A-3D6A-4E45-AC40-F86C62D89B10}" srcOrd="0" destOrd="0" presId="urn:microsoft.com/office/officeart/2009/3/layout/PieProcess"/>
    <dgm:cxn modelId="{CB7DE9F9-36F1-4D8D-8965-7CF0FCC1F9FC}" type="presParOf" srcId="{49FAC67A-3D6A-4E45-AC40-F86C62D89B10}" destId="{71382175-E0B6-4725-A3E1-8200BB367B74}" srcOrd="0" destOrd="0" presId="urn:microsoft.com/office/officeart/2009/3/layout/PieProcess"/>
    <dgm:cxn modelId="{714E1344-F377-4FED-AE29-48E2AB44C2D0}" type="presParOf" srcId="{49FAC67A-3D6A-4E45-AC40-F86C62D89B10}" destId="{0510859F-E2E7-46BF-8775-0EA945B1045F}" srcOrd="1" destOrd="0" presId="urn:microsoft.com/office/officeart/2009/3/layout/PieProcess"/>
    <dgm:cxn modelId="{BCFDD11D-D800-4CBA-8808-76A734410F19}" type="presParOf" srcId="{49FAC67A-3D6A-4E45-AC40-F86C62D89B10}" destId="{A7C8710B-483A-4BB9-B562-459F4F5F0B1D}" srcOrd="2" destOrd="0" presId="urn:microsoft.com/office/officeart/2009/3/layout/PieProcess"/>
    <dgm:cxn modelId="{E189A3DB-DEBB-4420-AA7A-46B0369FDCFB}" type="presParOf" srcId="{01EAFCF1-A633-40F5-8925-A1BB991E9EC5}" destId="{F65DCD78-934A-4120-B2E6-42AF42858931}" srcOrd="1" destOrd="0" presId="urn:microsoft.com/office/officeart/2009/3/layout/PieProcess"/>
    <dgm:cxn modelId="{16156F4C-C9E6-4DD8-BF4A-F38655A6A98D}" type="presParOf" srcId="{01EAFCF1-A633-40F5-8925-A1BB991E9EC5}" destId="{554475CF-7FEE-45A4-B2A9-8FF2D9BE47C3}" srcOrd="2" destOrd="0" presId="urn:microsoft.com/office/officeart/2009/3/layout/PieProcess"/>
    <dgm:cxn modelId="{39FABCD3-F242-49CF-A3FF-9FDAB4E4EDB3}" type="presParOf" srcId="{554475CF-7FEE-45A4-B2A9-8FF2D9BE47C3}" destId="{C2C509EC-36BD-420B-B7C7-9C9151841950}" srcOrd="0" destOrd="0" presId="urn:microsoft.com/office/officeart/2009/3/layout/PieProcess"/>
    <dgm:cxn modelId="{607DC3C8-7AC2-4AA8-A7A1-DAB0335B4B89}" type="presParOf" srcId="{01EAFCF1-A633-40F5-8925-A1BB991E9EC5}" destId="{71F6E574-B601-48E8-957F-D961BCA1D2A1}" srcOrd="3" destOrd="0" presId="urn:microsoft.com/office/officeart/2009/3/layout/PieProcess"/>
    <dgm:cxn modelId="{19918D6D-A5EE-405E-B706-43074FA801DD}" type="presParOf" srcId="{01EAFCF1-A633-40F5-8925-A1BB991E9EC5}" destId="{F81725D3-657D-4A5D-A051-E4487BDDB8B9}" srcOrd="4" destOrd="0" presId="urn:microsoft.com/office/officeart/2009/3/layout/PieProcess"/>
    <dgm:cxn modelId="{9FD14970-C32A-45F4-B7F4-8F581B1DF98C}" type="presParOf" srcId="{F81725D3-657D-4A5D-A051-E4487BDDB8B9}" destId="{F560CB5C-463F-45E0-9A3B-784A0C831F9F}" srcOrd="0" destOrd="0" presId="urn:microsoft.com/office/officeart/2009/3/layout/PieProcess"/>
    <dgm:cxn modelId="{A2A8E8E3-9CF8-4C72-8575-415EC60A4629}" type="presParOf" srcId="{F81725D3-657D-4A5D-A051-E4487BDDB8B9}" destId="{01723380-6030-460A-95E7-85E72B82390C}" srcOrd="1" destOrd="0" presId="urn:microsoft.com/office/officeart/2009/3/layout/PieProcess"/>
    <dgm:cxn modelId="{8F47EB64-A2D0-438C-B8A1-70DF3F5A2823}" type="presParOf" srcId="{F81725D3-657D-4A5D-A051-E4487BDDB8B9}" destId="{1510F367-1761-4A0F-A47A-760BCBCFBED8}" srcOrd="2" destOrd="0" presId="urn:microsoft.com/office/officeart/2009/3/layout/PieProcess"/>
    <dgm:cxn modelId="{CB67537F-085F-44EB-80B1-E2F2F18599C4}" type="presParOf" srcId="{01EAFCF1-A633-40F5-8925-A1BB991E9EC5}" destId="{C94512AF-1411-49E1-9CE1-D9B4E8FD4483}" srcOrd="5" destOrd="0" presId="urn:microsoft.com/office/officeart/2009/3/layout/PieProcess"/>
    <dgm:cxn modelId="{0A3BCD1F-258E-44EA-8C8F-B9D643DA70A1}" type="presParOf" srcId="{01EAFCF1-A633-40F5-8925-A1BB991E9EC5}" destId="{53EFDB09-2D19-4A0F-B7D7-57681E42F615}" srcOrd="6" destOrd="0" presId="urn:microsoft.com/office/officeart/2009/3/layout/PieProcess"/>
    <dgm:cxn modelId="{FE1E6889-CA45-4E72-AC4F-8E1252C4BFEC}" type="presParOf" srcId="{53EFDB09-2D19-4A0F-B7D7-57681E42F615}" destId="{81C1F160-EF7C-4C2A-B6BA-8463DB162544}" srcOrd="0" destOrd="0" presId="urn:microsoft.com/office/officeart/2009/3/layout/PieProcess"/>
    <dgm:cxn modelId="{B4DD25F1-8050-4B32-BC7E-74280A3829FB}" type="presParOf" srcId="{01EAFCF1-A633-40F5-8925-A1BB991E9EC5}" destId="{BD5331C3-1F77-449C-B86C-3D1B0545F3AE}" srcOrd="7" destOrd="0" presId="urn:microsoft.com/office/officeart/2009/3/layout/PieProcess"/>
    <dgm:cxn modelId="{A4DF7BD9-6AAA-4A41-AC06-C905C7B48E37}" type="presParOf" srcId="{01EAFCF1-A633-40F5-8925-A1BB991E9EC5}" destId="{709D46F9-3A4E-4EE7-BFC6-FC2EC353BC34}" srcOrd="8" destOrd="0" presId="urn:microsoft.com/office/officeart/2009/3/layout/PieProcess"/>
    <dgm:cxn modelId="{EE8C9942-8DA4-47E3-B737-A37686E0EA68}" type="presParOf" srcId="{709D46F9-3A4E-4EE7-BFC6-FC2EC353BC34}" destId="{6EA261D7-B048-4D84-9671-6A031ED38F8C}" srcOrd="0" destOrd="0" presId="urn:microsoft.com/office/officeart/2009/3/layout/PieProcess"/>
    <dgm:cxn modelId="{8D371F00-F1B4-4A43-99AD-EEE5E364D16B}" type="presParOf" srcId="{709D46F9-3A4E-4EE7-BFC6-FC2EC353BC34}" destId="{293CDBD6-7228-4B9D-9A53-442E35D3DD49}" srcOrd="1" destOrd="0" presId="urn:microsoft.com/office/officeart/2009/3/layout/PieProcess"/>
    <dgm:cxn modelId="{345F0896-D257-44EB-9846-E1E8A9FAE8A1}" type="presParOf" srcId="{709D46F9-3A4E-4EE7-BFC6-FC2EC353BC34}" destId="{6CF549CC-1027-4121-950C-5307D95B43C0}" srcOrd="2" destOrd="0" presId="urn:microsoft.com/office/officeart/2009/3/layout/PieProcess"/>
    <dgm:cxn modelId="{DBE600B3-EB70-4C8B-AEA2-C9753B04F8EE}" type="presParOf" srcId="{01EAFCF1-A633-40F5-8925-A1BB991E9EC5}" destId="{052D8959-7956-44F6-B11F-BA541F8B9C71}" srcOrd="9" destOrd="0" presId="urn:microsoft.com/office/officeart/2009/3/layout/PieProcess"/>
    <dgm:cxn modelId="{1773D1D1-7095-4252-826C-DFDFEC74F8D3}" type="presParOf" srcId="{01EAFCF1-A633-40F5-8925-A1BB991E9EC5}" destId="{31CE8F32-78DD-431A-A448-ABE914233209}" srcOrd="10" destOrd="0" presId="urn:microsoft.com/office/officeart/2009/3/layout/PieProcess"/>
    <dgm:cxn modelId="{F9D5702E-2602-4BEE-AC69-EB101C077ADE}" type="presParOf" srcId="{31CE8F32-78DD-431A-A448-ABE914233209}" destId="{60E3AE71-0FE1-4DAD-A0B1-7649A2BDB25D}"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2C36D-8001-4704-9574-3C6F92231195}">
      <dsp:nvSpPr>
        <dsp:cNvPr id="0" name=""/>
        <dsp:cNvSpPr/>
      </dsp:nvSpPr>
      <dsp:spPr>
        <a:xfrm rot="4396374">
          <a:off x="1284929" y="1018089"/>
          <a:ext cx="4416631" cy="3080049"/>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D7429-F24B-4AE0-BFB8-7B47883AC67F}">
      <dsp:nvSpPr>
        <dsp:cNvPr id="0" name=""/>
        <dsp:cNvSpPr/>
      </dsp:nvSpPr>
      <dsp:spPr>
        <a:xfrm>
          <a:off x="2790275" y="1322033"/>
          <a:ext cx="111533" cy="11153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70C5E-D581-46D4-ACBD-E5CAB3A10C54}">
      <dsp:nvSpPr>
        <dsp:cNvPr id="0" name=""/>
        <dsp:cNvSpPr/>
      </dsp:nvSpPr>
      <dsp:spPr>
        <a:xfrm>
          <a:off x="3324921" y="1696029"/>
          <a:ext cx="111533" cy="11153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8D2FE-A67F-4680-B916-D670759EFACB}">
      <dsp:nvSpPr>
        <dsp:cNvPr id="0" name=""/>
        <dsp:cNvSpPr/>
      </dsp:nvSpPr>
      <dsp:spPr>
        <a:xfrm>
          <a:off x="3775149" y="2131932"/>
          <a:ext cx="111533" cy="11153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D69F22-7ECB-4596-BBCD-64D2ED57B179}">
      <dsp:nvSpPr>
        <dsp:cNvPr id="0" name=""/>
        <dsp:cNvSpPr/>
      </dsp:nvSpPr>
      <dsp:spPr>
        <a:xfrm>
          <a:off x="988851" y="190503"/>
          <a:ext cx="2082304" cy="81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ctr" defTabSz="800100">
            <a:lnSpc>
              <a:spcPct val="90000"/>
            </a:lnSpc>
            <a:spcBef>
              <a:spcPct val="0"/>
            </a:spcBef>
            <a:spcAft>
              <a:spcPct val="35000"/>
            </a:spcAft>
            <a:buNone/>
          </a:pPr>
          <a:r>
            <a:rPr lang="en-US" sz="1800" b="1" kern="1200" dirty="0"/>
            <a:t>Forecasting Travel Behavior in the Context of CAVs	</a:t>
          </a:r>
        </a:p>
      </dsp:txBody>
      <dsp:txXfrm>
        <a:off x="988851" y="190503"/>
        <a:ext cx="2082304" cy="818596"/>
      </dsp:txXfrm>
    </dsp:sp>
    <dsp:sp modelId="{49077CEB-BF15-4C38-9427-CF4F770BEE74}">
      <dsp:nvSpPr>
        <dsp:cNvPr id="0" name=""/>
        <dsp:cNvSpPr/>
      </dsp:nvSpPr>
      <dsp:spPr>
        <a:xfrm>
          <a:off x="3566209" y="1283997"/>
          <a:ext cx="3151596" cy="81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Definitions of AVs and CVs	</a:t>
          </a:r>
        </a:p>
      </dsp:txBody>
      <dsp:txXfrm>
        <a:off x="3566209" y="1283997"/>
        <a:ext cx="3151596" cy="818596"/>
      </dsp:txXfrm>
    </dsp:sp>
    <dsp:sp modelId="{C939F885-A168-40FE-983F-B2C936A52F5A}">
      <dsp:nvSpPr>
        <dsp:cNvPr id="0" name=""/>
        <dsp:cNvSpPr/>
      </dsp:nvSpPr>
      <dsp:spPr>
        <a:xfrm>
          <a:off x="798359" y="1418701"/>
          <a:ext cx="1857190" cy="81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r" defTabSz="800100">
            <a:lnSpc>
              <a:spcPct val="90000"/>
            </a:lnSpc>
            <a:spcBef>
              <a:spcPct val="0"/>
            </a:spcBef>
            <a:spcAft>
              <a:spcPct val="35000"/>
            </a:spcAft>
            <a:buNone/>
          </a:pPr>
          <a:r>
            <a:rPr lang="en-US" sz="1800" b="1" kern="1200" dirty="0"/>
            <a:t>Framework for Planning and Modeling CAVs</a:t>
          </a:r>
        </a:p>
      </dsp:txBody>
      <dsp:txXfrm>
        <a:off x="798359" y="1418701"/>
        <a:ext cx="1857190" cy="818596"/>
      </dsp:txXfrm>
    </dsp:sp>
    <dsp:sp modelId="{E6462B7B-270D-47E5-B55E-B813E4DCEBBD}">
      <dsp:nvSpPr>
        <dsp:cNvPr id="0" name=""/>
        <dsp:cNvSpPr/>
      </dsp:nvSpPr>
      <dsp:spPr>
        <a:xfrm>
          <a:off x="4164596" y="2613880"/>
          <a:ext cx="111533" cy="11153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A9DC99-B9B9-4F22-8594-A0FA39A00FBB}">
      <dsp:nvSpPr>
        <dsp:cNvPr id="0" name=""/>
        <dsp:cNvSpPr/>
      </dsp:nvSpPr>
      <dsp:spPr>
        <a:xfrm>
          <a:off x="4045070" y="1911627"/>
          <a:ext cx="2194861" cy="416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Planning Context	</a:t>
          </a:r>
        </a:p>
      </dsp:txBody>
      <dsp:txXfrm>
        <a:off x="4045070" y="1911627"/>
        <a:ext cx="2194861" cy="416665"/>
      </dsp:txXfrm>
    </dsp:sp>
    <dsp:sp modelId="{9405213D-213B-407D-BA52-D0E557735BCC}">
      <dsp:nvSpPr>
        <dsp:cNvPr id="0" name=""/>
        <dsp:cNvSpPr/>
      </dsp:nvSpPr>
      <dsp:spPr>
        <a:xfrm>
          <a:off x="1763089" y="2613062"/>
          <a:ext cx="2273004" cy="502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r" defTabSz="800100">
            <a:lnSpc>
              <a:spcPct val="90000"/>
            </a:lnSpc>
            <a:spcBef>
              <a:spcPct val="0"/>
            </a:spcBef>
            <a:spcAft>
              <a:spcPct val="35000"/>
            </a:spcAft>
            <a:buNone/>
          </a:pPr>
          <a:r>
            <a:rPr lang="en-US" sz="1800" b="1" kern="1200" dirty="0"/>
            <a:t>Modeling Systems	</a:t>
          </a:r>
        </a:p>
      </dsp:txBody>
      <dsp:txXfrm>
        <a:off x="1763089" y="2613062"/>
        <a:ext cx="2273004" cy="502626"/>
      </dsp:txXfrm>
    </dsp:sp>
    <dsp:sp modelId="{D8781DE5-0915-46A8-B78B-054282EBC6EA}">
      <dsp:nvSpPr>
        <dsp:cNvPr id="0" name=""/>
        <dsp:cNvSpPr/>
      </dsp:nvSpPr>
      <dsp:spPr>
        <a:xfrm>
          <a:off x="4478630" y="3105550"/>
          <a:ext cx="111533" cy="11153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1FD78F-2F0D-4D72-B781-B3D04EEF3E4B}">
      <dsp:nvSpPr>
        <dsp:cNvPr id="0" name=""/>
        <dsp:cNvSpPr/>
      </dsp:nvSpPr>
      <dsp:spPr>
        <a:xfrm>
          <a:off x="4902450" y="2498016"/>
          <a:ext cx="2609233" cy="81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b="1" kern="1200" dirty="0"/>
            <a:t>Communicating Under Uncertainty	</a:t>
          </a:r>
        </a:p>
      </dsp:txBody>
      <dsp:txXfrm>
        <a:off x="4902450" y="2498016"/>
        <a:ext cx="2609233" cy="818596"/>
      </dsp:txXfrm>
    </dsp:sp>
    <dsp:sp modelId="{69701B71-E816-4064-A421-FC12F1553913}">
      <dsp:nvSpPr>
        <dsp:cNvPr id="0" name=""/>
        <dsp:cNvSpPr/>
      </dsp:nvSpPr>
      <dsp:spPr>
        <a:xfrm>
          <a:off x="3802777" y="4297631"/>
          <a:ext cx="2813925" cy="81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ctr" defTabSz="800100">
            <a:lnSpc>
              <a:spcPct val="90000"/>
            </a:lnSpc>
            <a:spcBef>
              <a:spcPct val="0"/>
            </a:spcBef>
            <a:spcAft>
              <a:spcPct val="35000"/>
            </a:spcAft>
            <a:buNone/>
          </a:pPr>
          <a:r>
            <a:rPr lang="en-US" sz="1800" b="1" kern="1200" dirty="0"/>
            <a:t>Conclusions	</a:t>
          </a:r>
        </a:p>
      </dsp:txBody>
      <dsp:txXfrm>
        <a:off x="3802777" y="4297631"/>
        <a:ext cx="2813925" cy="818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82175-E0B6-4725-A3E1-8200BB367B74}">
      <dsp:nvSpPr>
        <dsp:cNvPr id="0" name=""/>
        <dsp:cNvSpPr/>
      </dsp:nvSpPr>
      <dsp:spPr>
        <a:xfrm>
          <a:off x="897" y="290269"/>
          <a:ext cx="931806" cy="931806"/>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10859F-E2E7-46BF-8775-0EA945B1045F}">
      <dsp:nvSpPr>
        <dsp:cNvPr id="0" name=""/>
        <dsp:cNvSpPr/>
      </dsp:nvSpPr>
      <dsp:spPr>
        <a:xfrm>
          <a:off x="94078" y="383449"/>
          <a:ext cx="745445" cy="745445"/>
        </a:xfrm>
        <a:prstGeom prst="pie">
          <a:avLst>
            <a:gd name="adj1" fmla="val 126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8710B-483A-4BB9-B562-459F4F5F0B1D}">
      <dsp:nvSpPr>
        <dsp:cNvPr id="0" name=""/>
        <dsp:cNvSpPr/>
      </dsp:nvSpPr>
      <dsp:spPr>
        <a:xfrm rot="16200000">
          <a:off x="-1070679" y="2386833"/>
          <a:ext cx="2702238" cy="559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933450">
            <a:lnSpc>
              <a:spcPct val="90000"/>
            </a:lnSpc>
            <a:spcBef>
              <a:spcPct val="0"/>
            </a:spcBef>
            <a:spcAft>
              <a:spcPct val="35000"/>
            </a:spcAft>
            <a:buNone/>
          </a:pPr>
          <a:r>
            <a:rPr lang="en-US" sz="2100" kern="1200" dirty="0"/>
            <a:t>Early Deployment</a:t>
          </a:r>
        </a:p>
      </dsp:txBody>
      <dsp:txXfrm>
        <a:off x="-1070679" y="2386833"/>
        <a:ext cx="2702238" cy="559083"/>
      </dsp:txXfrm>
    </dsp:sp>
    <dsp:sp modelId="{C2C509EC-36BD-420B-B7C7-9C9151841950}">
      <dsp:nvSpPr>
        <dsp:cNvPr id="0" name=""/>
        <dsp:cNvSpPr/>
      </dsp:nvSpPr>
      <dsp:spPr>
        <a:xfrm>
          <a:off x="653162" y="290269"/>
          <a:ext cx="1863612" cy="372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Fleet Turnover every 7 years</a:t>
          </a:r>
        </a:p>
        <a:p>
          <a:pPr marL="0" lvl="0" indent="0" algn="l" defTabSz="933450">
            <a:lnSpc>
              <a:spcPct val="90000"/>
            </a:lnSpc>
            <a:spcBef>
              <a:spcPct val="0"/>
            </a:spcBef>
            <a:spcAft>
              <a:spcPct val="35000"/>
            </a:spcAft>
            <a:buNone/>
          </a:pPr>
          <a:r>
            <a:rPr lang="en-US" sz="2100" kern="1200" dirty="0"/>
            <a:t>Could take decades to reach full automation</a:t>
          </a:r>
        </a:p>
      </dsp:txBody>
      <dsp:txXfrm>
        <a:off x="653162" y="290269"/>
        <a:ext cx="1863612" cy="3727225"/>
      </dsp:txXfrm>
    </dsp:sp>
    <dsp:sp modelId="{F560CB5C-463F-45E0-9A3B-784A0C831F9F}">
      <dsp:nvSpPr>
        <dsp:cNvPr id="0" name=""/>
        <dsp:cNvSpPr/>
      </dsp:nvSpPr>
      <dsp:spPr>
        <a:xfrm>
          <a:off x="2816423" y="290269"/>
          <a:ext cx="931806" cy="931806"/>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23380-6030-460A-95E7-85E72B82390C}">
      <dsp:nvSpPr>
        <dsp:cNvPr id="0" name=""/>
        <dsp:cNvSpPr/>
      </dsp:nvSpPr>
      <dsp:spPr>
        <a:xfrm>
          <a:off x="2909604" y="383449"/>
          <a:ext cx="745445" cy="745445"/>
        </a:xfrm>
        <a:prstGeom prst="pie">
          <a:avLst>
            <a:gd name="adj1" fmla="val 90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0F367-1761-4A0F-A47A-760BCBCFBED8}">
      <dsp:nvSpPr>
        <dsp:cNvPr id="0" name=""/>
        <dsp:cNvSpPr/>
      </dsp:nvSpPr>
      <dsp:spPr>
        <a:xfrm rot="16200000">
          <a:off x="1744846" y="2386833"/>
          <a:ext cx="2702238" cy="559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933450">
            <a:lnSpc>
              <a:spcPct val="90000"/>
            </a:lnSpc>
            <a:spcBef>
              <a:spcPct val="0"/>
            </a:spcBef>
            <a:spcAft>
              <a:spcPct val="35000"/>
            </a:spcAft>
            <a:buNone/>
          </a:pPr>
          <a:r>
            <a:rPr lang="en-US" sz="2100" kern="1200" dirty="0"/>
            <a:t>Initial Adoption</a:t>
          </a:r>
        </a:p>
      </dsp:txBody>
      <dsp:txXfrm>
        <a:off x="1744846" y="2386833"/>
        <a:ext cx="2702238" cy="559083"/>
      </dsp:txXfrm>
    </dsp:sp>
    <dsp:sp modelId="{81C1F160-EF7C-4C2A-B6BA-8463DB162544}">
      <dsp:nvSpPr>
        <dsp:cNvPr id="0" name=""/>
        <dsp:cNvSpPr/>
      </dsp:nvSpPr>
      <dsp:spPr>
        <a:xfrm>
          <a:off x="3468687" y="290269"/>
          <a:ext cx="1863612" cy="372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Road operators need to implement coordinated rules of the road for their safe operation. </a:t>
          </a:r>
        </a:p>
      </dsp:txBody>
      <dsp:txXfrm>
        <a:off x="3468687" y="290269"/>
        <a:ext cx="1863612" cy="3727225"/>
      </dsp:txXfrm>
    </dsp:sp>
    <dsp:sp modelId="{6EA261D7-B048-4D84-9671-6A031ED38F8C}">
      <dsp:nvSpPr>
        <dsp:cNvPr id="0" name=""/>
        <dsp:cNvSpPr/>
      </dsp:nvSpPr>
      <dsp:spPr>
        <a:xfrm>
          <a:off x="5631949" y="290269"/>
          <a:ext cx="931806" cy="931806"/>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3CDBD6-7228-4B9D-9A53-442E35D3DD49}">
      <dsp:nvSpPr>
        <dsp:cNvPr id="0" name=""/>
        <dsp:cNvSpPr/>
      </dsp:nvSpPr>
      <dsp:spPr>
        <a:xfrm>
          <a:off x="5725129" y="383449"/>
          <a:ext cx="745445" cy="745445"/>
        </a:xfrm>
        <a:prstGeom prst="pie">
          <a:avLst>
            <a:gd name="adj1" fmla="val 54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F549CC-1027-4121-950C-5307D95B43C0}">
      <dsp:nvSpPr>
        <dsp:cNvPr id="0" name=""/>
        <dsp:cNvSpPr/>
      </dsp:nvSpPr>
      <dsp:spPr>
        <a:xfrm rot="16200000">
          <a:off x="4560371" y="2386833"/>
          <a:ext cx="2702238" cy="559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933450">
            <a:lnSpc>
              <a:spcPct val="90000"/>
            </a:lnSpc>
            <a:spcBef>
              <a:spcPct val="0"/>
            </a:spcBef>
            <a:spcAft>
              <a:spcPct val="35000"/>
            </a:spcAft>
            <a:buNone/>
          </a:pPr>
          <a:r>
            <a:rPr lang="en-US" sz="2100" kern="1200" dirty="0"/>
            <a:t>Predominant Adoption</a:t>
          </a:r>
        </a:p>
      </dsp:txBody>
      <dsp:txXfrm>
        <a:off x="4560371" y="2386833"/>
        <a:ext cx="2702238" cy="559083"/>
      </dsp:txXfrm>
    </dsp:sp>
    <dsp:sp modelId="{60E3AE71-0FE1-4DAD-A0B1-7649A2BDB25D}">
      <dsp:nvSpPr>
        <dsp:cNvPr id="0" name=""/>
        <dsp:cNvSpPr/>
      </dsp:nvSpPr>
      <dsp:spPr>
        <a:xfrm>
          <a:off x="6284213" y="290269"/>
          <a:ext cx="1863612" cy="372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Usage will be widespread enough to achieve systematic route and flow optimization</a:t>
          </a:r>
        </a:p>
      </dsp:txBody>
      <dsp:txXfrm>
        <a:off x="6284213" y="290269"/>
        <a:ext cx="1863612" cy="3727225"/>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5BB3D4B-E7F6-4A42-853B-40C1A88C262E}" type="datetimeFigureOut">
              <a:rPr lang="en-US" smtClean="0"/>
              <a:t>5/30/2019</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577C7C1A-D5B2-4BB7-A8A5-88681A8C6345}" type="slidenum">
              <a:rPr lang="en-US" smtClean="0"/>
              <a:t>‹#›</a:t>
            </a:fld>
            <a:endParaRPr lang="en-US" dirty="0"/>
          </a:p>
        </p:txBody>
      </p:sp>
    </p:spTree>
    <p:extLst>
      <p:ext uri="{BB962C8B-B14F-4D97-AF65-F5344CB8AC3E}">
        <p14:creationId xmlns:p14="http://schemas.microsoft.com/office/powerpoint/2010/main" val="4046364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2686A57-3D42-1746-A4F9-9BA3F9944E9C}" type="datetimeFigureOut">
              <a:rPr lang="en-US" smtClean="0"/>
              <a:t>5/30/2019</a:t>
            </a:fld>
            <a:endParaRPr lang="en-US" dirty="0"/>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3746EF74-4753-DA47-9B34-F93D23E42F59}" type="slidenum">
              <a:rPr lang="en-US" smtClean="0"/>
              <a:t>‹#›</a:t>
            </a:fld>
            <a:endParaRPr lang="en-US" dirty="0"/>
          </a:p>
        </p:txBody>
      </p:sp>
    </p:spTree>
    <p:extLst>
      <p:ext uri="{BB962C8B-B14F-4D97-AF65-F5344CB8AC3E}">
        <p14:creationId xmlns:p14="http://schemas.microsoft.com/office/powerpoint/2010/main" val="981006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defTabSz="462458">
              <a:defRPr/>
            </a:pPr>
            <a:r>
              <a:rPr lang="en-US" dirty="0"/>
              <a:t>The NCHRP 20-102(9) report presents guidance related to modeling and forecasting tool updates for planners and modelers in state departments of transportation (DOTs) and regional metropolitan planning organizations (MPOs) to more appropriately account for the impacts of connected and automated vehicles (CAVs) on transportation supply, road capacity, and travel demand components. The authors acknowledge that considerations in the CAV space are changing rapidly and that this report may need updating in the next three to five years.</a:t>
            </a:r>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a:t>
            </a:fld>
            <a:endParaRPr lang="en-US" dirty="0"/>
          </a:p>
        </p:txBody>
      </p:sp>
    </p:spTree>
    <p:extLst>
      <p:ext uri="{BB962C8B-B14F-4D97-AF65-F5344CB8AC3E}">
        <p14:creationId xmlns:p14="http://schemas.microsoft.com/office/powerpoint/2010/main" val="200625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defTabSz="462458">
              <a:defRPr/>
            </a:pPr>
            <a:r>
              <a:rPr lang="en-US" dirty="0"/>
              <a:t>Potential changes include:</a:t>
            </a:r>
          </a:p>
          <a:p>
            <a:pPr defTabSz="462458">
              <a:defRPr/>
            </a:pPr>
            <a:r>
              <a:rPr lang="en-US" dirty="0"/>
              <a:t>New sub-models.</a:t>
            </a:r>
          </a:p>
          <a:p>
            <a:pPr lvl="1"/>
            <a:r>
              <a:rPr lang="en-US" dirty="0"/>
              <a:t>CAVs.</a:t>
            </a:r>
          </a:p>
          <a:p>
            <a:pPr lvl="1"/>
            <a:r>
              <a:rPr lang="en-US" dirty="0"/>
              <a:t>SAVs.</a:t>
            </a:r>
          </a:p>
          <a:p>
            <a:pPr lvl="1"/>
            <a:r>
              <a:rPr lang="en-US" dirty="0"/>
              <a:t>SAV access to transit.</a:t>
            </a:r>
          </a:p>
          <a:p>
            <a:pPr lvl="0"/>
            <a:r>
              <a:rPr lang="en-US" dirty="0"/>
              <a:t>Additional sub-models.</a:t>
            </a:r>
          </a:p>
          <a:p>
            <a:pPr lvl="1"/>
            <a:r>
              <a:rPr lang="en-US" dirty="0"/>
              <a:t>Auto availability models that reflect the level of market penetration of CAVs. </a:t>
            </a:r>
          </a:p>
          <a:p>
            <a:pPr lvl="1"/>
            <a:r>
              <a:rPr lang="en-US" dirty="0"/>
              <a:t>Market penetration models to determine fleet composition changes over time.</a:t>
            </a:r>
          </a:p>
          <a:p>
            <a:pPr lvl="0"/>
            <a:r>
              <a:rPr lang="en-US" dirty="0"/>
              <a:t>New algorithms/processes.</a:t>
            </a:r>
          </a:p>
          <a:p>
            <a:pPr lvl="1"/>
            <a:r>
              <a:rPr lang="en-US" dirty="0"/>
              <a:t>Routing routines to model dynamic ridesharing (e.g., Uber Pool).</a:t>
            </a:r>
          </a:p>
          <a:p>
            <a:pPr lvl="1"/>
            <a:r>
              <a:rPr lang="en-US" dirty="0"/>
              <a:t>Coordinated multimodal mobility services modeling (e.g., MaaS).Network flow coordination (real-time speed governing and predicted arrival rates).</a:t>
            </a:r>
          </a:p>
          <a:p>
            <a:pPr lvl="1"/>
            <a:r>
              <a:rPr lang="en-US" dirty="0"/>
              <a:t>New supply models to reflect CAV impacts on roadway space.</a:t>
            </a:r>
          </a:p>
          <a:p>
            <a:br>
              <a:rPr lang="en-US" dirty="0"/>
            </a:b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13</a:t>
            </a:fld>
            <a:endParaRPr lang="en-US" dirty="0"/>
          </a:p>
        </p:txBody>
      </p:sp>
    </p:spTree>
    <p:extLst>
      <p:ext uri="{BB962C8B-B14F-4D97-AF65-F5344CB8AC3E}">
        <p14:creationId xmlns:p14="http://schemas.microsoft.com/office/powerpoint/2010/main" val="92688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defTabSz="462458">
              <a:defRPr/>
            </a:pPr>
            <a:r>
              <a:rPr lang="en-US" dirty="0"/>
              <a:t>In AB models, the travel of each individual household and person in the region is simulated across the course of a day. Trips are simulated as parts of home-based trip chains (tours), and tours are scheduled within the time available during the day. Travel decisions are simulated as discrete choices based on the model probabilities. </a:t>
            </a:r>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14</a:t>
            </a:fld>
            <a:endParaRPr lang="en-US" dirty="0"/>
          </a:p>
        </p:txBody>
      </p:sp>
    </p:spTree>
    <p:extLst>
      <p:ext uri="{BB962C8B-B14F-4D97-AF65-F5344CB8AC3E}">
        <p14:creationId xmlns:p14="http://schemas.microsoft.com/office/powerpoint/2010/main" val="3077692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The typical disaggregate modeling system focuses on individual characteristics of the people and vehicles in the system. DTA reveals traffic congestion levels and effective capacities through the simulation of how vehicles navigate the roads and intersections. Because no observed data exist on how the introduction of CAVs will affect aggregate speed-flow relationships, the use of DTA may be the most promising approach for learning how CAVs will influence traffic capacity and congestion levels. Use of DTA methods for region-wide long-range forecasting is still in the initial implementation stages, but combining DTA with AB demand models may become more widespread in the future as the methods and software mature and network data become more plentiful and accessible. </a:t>
            </a:r>
          </a:p>
        </p:txBody>
      </p:sp>
      <p:sp>
        <p:nvSpPr>
          <p:cNvPr id="4" name="Slide Number Placeholder 3"/>
          <p:cNvSpPr>
            <a:spLocks noGrp="1"/>
          </p:cNvSpPr>
          <p:nvPr>
            <p:ph type="sldNum" sz="quarter" idx="10"/>
          </p:nvPr>
        </p:nvSpPr>
        <p:spPr/>
        <p:txBody>
          <a:bodyPr/>
          <a:lstStyle/>
          <a:p>
            <a:fld id="{3746EF74-4753-DA47-9B34-F93D23E42F59}" type="slidenum">
              <a:rPr lang="en-US" smtClean="0"/>
              <a:t>15</a:t>
            </a:fld>
            <a:endParaRPr lang="en-US" dirty="0"/>
          </a:p>
        </p:txBody>
      </p:sp>
    </p:spTree>
    <p:extLst>
      <p:ext uri="{BB962C8B-B14F-4D97-AF65-F5344CB8AC3E}">
        <p14:creationId xmlns:p14="http://schemas.microsoft.com/office/powerpoint/2010/main" val="2089418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The study report discusses adapting the components of </a:t>
            </a:r>
            <a:r>
              <a:rPr lang="en-US" b="1" dirty="0"/>
              <a:t>AB and DTA models </a:t>
            </a:r>
            <a:r>
              <a:rPr lang="en-US" dirty="0"/>
              <a:t>to account for CAVs: Sociodemographics, Land use/built environment, Auto ownership/mobility models, Activity generation and scheduling, Destination/location choice, Mode choice, Routing and traffic assignment, Pricing, Truck and commercial vehicles.</a:t>
            </a:r>
          </a:p>
          <a:p>
            <a:br>
              <a:rPr lang="en-US" dirty="0"/>
            </a:b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16</a:t>
            </a:fld>
            <a:endParaRPr lang="en-US" dirty="0"/>
          </a:p>
        </p:txBody>
      </p:sp>
    </p:spTree>
    <p:extLst>
      <p:ext uri="{BB962C8B-B14F-4D97-AF65-F5344CB8AC3E}">
        <p14:creationId xmlns:p14="http://schemas.microsoft.com/office/powerpoint/2010/main" val="3779560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defTabSz="462458">
              <a:defRPr/>
            </a:pPr>
            <a:r>
              <a:rPr lang="en-US" b="1" dirty="0"/>
              <a:t>Strategic models </a:t>
            </a:r>
            <a:r>
              <a:rPr lang="en-US" dirty="0"/>
              <a:t>for used as visioning tools have existed in various forms for a long time. They are designed for fast processing speed. Processing speed is accelerated by not including detailed multimodal transport networks but describing the built environment and transportation supply using aggregate measures. These models are developed and applied as disaggregate models, maintaining detailed personal, household, and firm characteristics that influence travel demand, combined with the aggregate land use and transport supply measures. </a:t>
            </a:r>
          </a:p>
        </p:txBody>
      </p:sp>
      <p:sp>
        <p:nvSpPr>
          <p:cNvPr id="4" name="Slide Number Placeholder 3"/>
          <p:cNvSpPr>
            <a:spLocks noGrp="1"/>
          </p:cNvSpPr>
          <p:nvPr>
            <p:ph type="sldNum" sz="quarter" idx="10"/>
          </p:nvPr>
        </p:nvSpPr>
        <p:spPr/>
        <p:txBody>
          <a:bodyPr/>
          <a:lstStyle/>
          <a:p>
            <a:fld id="{3746EF74-4753-DA47-9B34-F93D23E42F59}" type="slidenum">
              <a:rPr lang="en-US" smtClean="0"/>
              <a:t>17</a:t>
            </a:fld>
            <a:endParaRPr lang="en-US" dirty="0"/>
          </a:p>
        </p:txBody>
      </p:sp>
    </p:spTree>
    <p:extLst>
      <p:ext uri="{BB962C8B-B14F-4D97-AF65-F5344CB8AC3E}">
        <p14:creationId xmlns:p14="http://schemas.microsoft.com/office/powerpoint/2010/main" val="1059259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Another important feature of strategic visioning frameworks is ensuring that the interaction between different policies or future scenarios is integrated so that population, land use, employment, transport supply, and travel behavior are linked. These linkages are important to understand how the combination of policies or transport supply or demographics on travel demand can influence each other (and not be double-counted). Sometimes transport policies target similar demographic populations and are more or less effective in combination with other policies. The land use and transport interactions are used to quantify induced demand for travel, which is a critical aspect of uncertain futures. </a:t>
            </a:r>
          </a:p>
        </p:txBody>
      </p:sp>
      <p:sp>
        <p:nvSpPr>
          <p:cNvPr id="4" name="Slide Number Placeholder 3"/>
          <p:cNvSpPr>
            <a:spLocks noGrp="1"/>
          </p:cNvSpPr>
          <p:nvPr>
            <p:ph type="sldNum" sz="quarter" idx="10"/>
          </p:nvPr>
        </p:nvSpPr>
        <p:spPr/>
        <p:txBody>
          <a:bodyPr/>
          <a:lstStyle/>
          <a:p>
            <a:fld id="{3746EF74-4753-DA47-9B34-F93D23E42F59}" type="slidenum">
              <a:rPr lang="en-US" smtClean="0"/>
              <a:t>18</a:t>
            </a:fld>
            <a:endParaRPr lang="en-US" dirty="0"/>
          </a:p>
        </p:txBody>
      </p:sp>
    </p:spTree>
    <p:extLst>
      <p:ext uri="{BB962C8B-B14F-4D97-AF65-F5344CB8AC3E}">
        <p14:creationId xmlns:p14="http://schemas.microsoft.com/office/powerpoint/2010/main" val="2059530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defTabSz="462458">
              <a:defRPr/>
            </a:pPr>
            <a:r>
              <a:rPr lang="en-US" dirty="0"/>
              <a:t>The study report discusses adapting the following components of </a:t>
            </a:r>
            <a:r>
              <a:rPr lang="en-US" b="1" dirty="0"/>
              <a:t>strategic models</a:t>
            </a:r>
            <a:r>
              <a:rPr lang="en-US" dirty="0"/>
              <a:t> to account for CAVs: Sociodemographics, Built environment, Mobility, Accessibility, Travel demand, Mode choice, Pricing, Truck and commercial vehicles.</a:t>
            </a:r>
          </a:p>
          <a:p>
            <a:endParaRPr lang="en-US" i="0" dirty="0"/>
          </a:p>
        </p:txBody>
      </p:sp>
      <p:sp>
        <p:nvSpPr>
          <p:cNvPr id="4" name="Slide Number Placeholder 3"/>
          <p:cNvSpPr>
            <a:spLocks noGrp="1"/>
          </p:cNvSpPr>
          <p:nvPr>
            <p:ph type="sldNum" sz="quarter" idx="10"/>
          </p:nvPr>
        </p:nvSpPr>
        <p:spPr/>
        <p:txBody>
          <a:bodyPr/>
          <a:lstStyle/>
          <a:p>
            <a:fld id="{3746EF74-4753-DA47-9B34-F93D23E42F59}" type="slidenum">
              <a:rPr lang="en-US" smtClean="0"/>
              <a:t>19</a:t>
            </a:fld>
            <a:endParaRPr lang="en-US" dirty="0"/>
          </a:p>
        </p:txBody>
      </p:sp>
    </p:spTree>
    <p:extLst>
      <p:ext uri="{BB962C8B-B14F-4D97-AF65-F5344CB8AC3E}">
        <p14:creationId xmlns:p14="http://schemas.microsoft.com/office/powerpoint/2010/main" val="2806989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a:p>
            <a:pPr defTabSz="462458">
              <a:defRPr/>
            </a:pPr>
            <a:r>
              <a:rPr lang="en-US" dirty="0">
                <a:effectLst/>
              </a:rPr>
              <a:t>As the transportation planning industry strives to find ways to anticipate impacts under highly unstable conditions, planners and modelers are also challenged to communicate this uncertainty with senior decision makers and elected officials. How does a responsible planning or modeling professional present forecasts that are steeped in uncertainty without leaving decision makers in high-risk situations and leaving stakeholders suspicious? </a:t>
            </a:r>
            <a:r>
              <a:rPr lang="en-US" dirty="0"/>
              <a:t>The goal should be to intentionally communicate what we are </a:t>
            </a:r>
            <a:r>
              <a:rPr lang="en-US" i="1" dirty="0"/>
              <a:t>certain</a:t>
            </a:r>
            <a:r>
              <a:rPr lang="en-US" dirty="0"/>
              <a:t> about while being clear about </a:t>
            </a:r>
            <a:r>
              <a:rPr lang="en-US" i="1" dirty="0"/>
              <a:t>uncertainties</a:t>
            </a:r>
            <a:r>
              <a:rPr lang="en-US" dirty="0"/>
              <a:t>, and to emphasize where there </a:t>
            </a:r>
            <a:r>
              <a:rPr lang="en-US" i="1" dirty="0"/>
              <a:t>is</a:t>
            </a:r>
            <a:r>
              <a:rPr lang="en-US" dirty="0"/>
              <a:t> control while being honest about where there is </a:t>
            </a:r>
            <a:r>
              <a:rPr lang="en-US" i="1" dirty="0"/>
              <a:t>no</a:t>
            </a:r>
            <a:r>
              <a:rPr lang="en-US" dirty="0"/>
              <a:t> control.  Planners must learn to explain that we can’t model our way out of uncertainty, but we can use models effectively to understand it sources and its consequences.</a:t>
            </a:r>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20</a:t>
            </a:fld>
            <a:endParaRPr lang="en-US" dirty="0"/>
          </a:p>
        </p:txBody>
      </p:sp>
    </p:spTree>
    <p:extLst>
      <p:ext uri="{BB962C8B-B14F-4D97-AF65-F5344CB8AC3E}">
        <p14:creationId xmlns:p14="http://schemas.microsoft.com/office/powerpoint/2010/main" val="1121434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Different MPOs and DOTs have unique needs when addressing the uncertainties posed by future CAV deployment and use. While the approach to development of methods may differ among regions and states, what all agencies have in common is the need to develop new planning and modeling processes that include CAVs in the transportation environment. Go to slide text.</a:t>
            </a:r>
          </a:p>
        </p:txBody>
      </p:sp>
      <p:sp>
        <p:nvSpPr>
          <p:cNvPr id="4" name="Slide Number Placeholder 3"/>
          <p:cNvSpPr>
            <a:spLocks noGrp="1"/>
          </p:cNvSpPr>
          <p:nvPr>
            <p:ph type="sldNum" sz="quarter" idx="10"/>
          </p:nvPr>
        </p:nvSpPr>
        <p:spPr/>
        <p:txBody>
          <a:bodyPr/>
          <a:lstStyle/>
          <a:p>
            <a:fld id="{3746EF74-4753-DA47-9B34-F93D23E42F59}" type="slidenum">
              <a:rPr lang="en-US" smtClean="0"/>
              <a:t>21</a:t>
            </a:fld>
            <a:endParaRPr lang="en-US" dirty="0"/>
          </a:p>
        </p:txBody>
      </p:sp>
    </p:spTree>
    <p:extLst>
      <p:ext uri="{BB962C8B-B14F-4D97-AF65-F5344CB8AC3E}">
        <p14:creationId xmlns:p14="http://schemas.microsoft.com/office/powerpoint/2010/main" val="3059053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22</a:t>
            </a:fld>
            <a:endParaRPr lang="en-US" dirty="0"/>
          </a:p>
        </p:txBody>
      </p:sp>
    </p:spTree>
    <p:extLst>
      <p:ext uri="{BB962C8B-B14F-4D97-AF65-F5344CB8AC3E}">
        <p14:creationId xmlns:p14="http://schemas.microsoft.com/office/powerpoint/2010/main" val="388874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defTabSz="462458">
              <a:defRPr/>
            </a:pPr>
            <a:r>
              <a:rPr lang="en-US" dirty="0"/>
              <a:t>Planners and modelers are concerned with long-range forecasting of travel and related consequences in urban regions. Forecasting the impacts of CAVs on transportation systems is challenging. Since long-range forecasts are made for 20 to 30 years into the future, planners can expect that this system of technologies will, by that future time, have significant impacts on the transportation system and travel choices. This report describes the challenges of forecasting travel behavior in the context of CAVs, defines AVs and CVs, provides a framework for planning and modeling CAVs, discussing addressing uncertainty in the planning context, describes needed updates to three different modeling systems (trip-based, activity-based or dynamic, and strategic models, and presents best practices for communicating under uncertainty.</a:t>
            </a:r>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3</a:t>
            </a:fld>
            <a:endParaRPr lang="en-US" dirty="0"/>
          </a:p>
        </p:txBody>
      </p:sp>
    </p:spTree>
    <p:extLst>
      <p:ext uri="{BB962C8B-B14F-4D97-AF65-F5344CB8AC3E}">
        <p14:creationId xmlns:p14="http://schemas.microsoft.com/office/powerpoint/2010/main" val="3139255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Expected areas of impact from CAVs on travel behavior are critical considerations for planners and modelers. These are:</a:t>
            </a:r>
          </a:p>
          <a:p>
            <a:pPr defTabSz="462458">
              <a:defRPr/>
            </a:pPr>
            <a:r>
              <a:rPr lang="en-US" dirty="0"/>
              <a:t>Transportation cost impacts: The economics of CAV technology imply that vehicle cost will certainly rise, but the cost per mile may decrease. However, the overall transportation cost to the consumer is uncertain and is most likely tied to vehicle ownership versus distributed vehicle ownership, vehicle club membership, or ride sharing.</a:t>
            </a:r>
          </a:p>
          <a:p>
            <a:r>
              <a:rPr lang="en-US" dirty="0"/>
              <a:t>Transportation safety</a:t>
            </a:r>
            <a:r>
              <a:rPr lang="en-US" baseline="0" dirty="0"/>
              <a:t> impacts: </a:t>
            </a:r>
            <a:r>
              <a:rPr lang="en-US" dirty="0"/>
              <a:t>A reduction in crashes would improve the reliability of travel times and reduce property damage, injuries, and fatality crashes. As of yet, the evidence is still building on the safety impacts.</a:t>
            </a:r>
          </a:p>
          <a:p>
            <a:pPr defTabSz="462458">
              <a:defRPr/>
            </a:pPr>
            <a:r>
              <a:rPr lang="en-US" dirty="0"/>
              <a:t>Vehicle operations impacts:  Much research has focused on the impact of connecting vehicles dramatically shortening headway space and thereby improving coordinated acceleration and vehicle throughput. The  coordination of flow, through the concept of synchronized arrivals and reserved time/space, may indeed  prove to reduce queuing and congestion. But is unproven.</a:t>
            </a:r>
          </a:p>
          <a:p>
            <a:pPr defTabSz="462458">
              <a:defRPr/>
            </a:pPr>
            <a:r>
              <a:rPr lang="en-US" dirty="0"/>
              <a:t>Electrification (Fuel) impacts: . If shared AVs are used, the user would not need to be concerned with refueling because the fleet owner/operator would use optimizing algorithms to reduce cost. This could impact the petroleum industry, fuel delivery services, gas station land use, and the need for strategically located electric refueling stations.</a:t>
            </a:r>
          </a:p>
          <a:p>
            <a:pPr defTabSz="462458">
              <a:defRPr/>
            </a:pPr>
            <a:r>
              <a:rPr lang="en-US" dirty="0"/>
              <a:t>Personal mobility and convenience impacts: With CAVs, the prospect of the elderly, young teens, and mobility-limited individuals gaining increased transportation freedom could greatly improve. But the overall impact on the (dis)utility and (in)convenience of travel time—a key component of the value of travel time—from CAV technology is uncertain. How will the perception of the cost of travel time will change if more operators become passengers in SAVs and if the capital cost of vehicle ownership is replaced by paying on a per-trip basis. </a:t>
            </a:r>
          </a:p>
          <a:p>
            <a:pPr defTabSz="462458">
              <a:defRPr/>
            </a:pPr>
            <a:endParaRPr lang="en-US" dirty="0"/>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4</a:t>
            </a:fld>
            <a:endParaRPr lang="en-US" dirty="0"/>
          </a:p>
        </p:txBody>
      </p:sp>
    </p:spTree>
    <p:extLst>
      <p:ext uri="{BB962C8B-B14F-4D97-AF65-F5344CB8AC3E}">
        <p14:creationId xmlns:p14="http://schemas.microsoft.com/office/powerpoint/2010/main" val="199120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6EF74-4753-DA47-9B34-F93D23E42F59}" type="slidenum">
              <a:rPr lang="en-US" smtClean="0"/>
              <a:t>5</a:t>
            </a:fld>
            <a:endParaRPr lang="en-US" dirty="0"/>
          </a:p>
        </p:txBody>
      </p:sp>
    </p:spTree>
    <p:extLst>
      <p:ext uri="{BB962C8B-B14F-4D97-AF65-F5344CB8AC3E}">
        <p14:creationId xmlns:p14="http://schemas.microsoft.com/office/powerpoint/2010/main" val="1743182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A framework for forecasting CAVs includes five elements: Data, Planning context, Modeling, CAV adoption timeline, Communication of uncertainty.</a:t>
            </a:r>
          </a:p>
          <a:p>
            <a:r>
              <a:rPr lang="en-US" dirty="0"/>
              <a:t>The first three elements of data, planning, and modeling combine to create a forecasting environment. The typical planning process includes developing a vision for transportation in a region, setting goals and performance measures as targets, collecting data, building models from the data, and using models in either a predictive or exploratory mode to evaluate alternative transportation investments. </a:t>
            </a:r>
          </a:p>
          <a:p>
            <a:pPr defTabSz="462458">
              <a:defRPr/>
            </a:pPr>
            <a:r>
              <a:rPr lang="en-US" dirty="0"/>
              <a:t>The fourth aspect, the CAV adoption timeline, indicates that data are collected in the past and planning occurs in the present time. The CAV adoption timeline box/arrow indicates that an agreement needs to be made on the level of adoption/advancement of CAV technology—and the rate of adoption of the technology—over the planning/modeling timeline period. No assumed time period is indicated in the diagram. Communication is the last element. It involves the need for the analyst to convey the level of uncertainty associated with the model results to decision makers and stakeholders. Using this framework, a situation that analysts commonly face is a de facto interpretation of results as predictive. A better method is to determine at initial project scoping if the analysis is going to be based on predictive, data-supported modeling or on exploratory techniques, which should not be taken as a prediction.</a:t>
            </a:r>
          </a:p>
          <a:p>
            <a:endParaRPr lang="en-US" dirty="0"/>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6</a:t>
            </a:fld>
            <a:endParaRPr lang="en-US" dirty="0"/>
          </a:p>
        </p:txBody>
      </p:sp>
    </p:spTree>
    <p:extLst>
      <p:ext uri="{BB962C8B-B14F-4D97-AF65-F5344CB8AC3E}">
        <p14:creationId xmlns:p14="http://schemas.microsoft.com/office/powerpoint/2010/main" val="330330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8</a:t>
            </a:fld>
            <a:endParaRPr lang="en-US" dirty="0"/>
          </a:p>
        </p:txBody>
      </p:sp>
    </p:spTree>
    <p:extLst>
      <p:ext uri="{BB962C8B-B14F-4D97-AF65-F5344CB8AC3E}">
        <p14:creationId xmlns:p14="http://schemas.microsoft.com/office/powerpoint/2010/main" val="383584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Strategic models are typically applied in a scenario planning context to evaluate the impacts of a variety of policies and investments. Trip-based and AB or DTA models are applied to explore detailed impacts of policies and investments on the transportation system. However, these three modeling systems also could be applied in parallel to provide a range of potential options to address uncertainty in CAV planning and modeling.</a:t>
            </a:r>
          </a:p>
          <a:p>
            <a:endParaRPr lang="en-US" dirty="0"/>
          </a:p>
          <a:p>
            <a:r>
              <a:rPr lang="en-US" dirty="0"/>
              <a:t>It is important to note that the point in adapting models for CAV is to select the sensible adaptations based on what we hope to learn from the models. It makes no sense to blindly build in more and more adaptations as a way of addressing uncertainty. More complex models will not by themselves lead to better planning outcomes.</a:t>
            </a:r>
          </a:p>
        </p:txBody>
      </p:sp>
      <p:sp>
        <p:nvSpPr>
          <p:cNvPr id="4" name="Slide Number Placeholder 3"/>
          <p:cNvSpPr>
            <a:spLocks noGrp="1"/>
          </p:cNvSpPr>
          <p:nvPr>
            <p:ph type="sldNum" sz="quarter" idx="10"/>
          </p:nvPr>
        </p:nvSpPr>
        <p:spPr/>
        <p:txBody>
          <a:bodyPr/>
          <a:lstStyle/>
          <a:p>
            <a:fld id="{3746EF74-4753-DA47-9B34-F93D23E42F59}" type="slidenum">
              <a:rPr lang="en-US" smtClean="0"/>
              <a:t>10</a:t>
            </a:fld>
            <a:endParaRPr lang="en-US" dirty="0"/>
          </a:p>
        </p:txBody>
      </p:sp>
    </p:spTree>
    <p:extLst>
      <p:ext uri="{BB962C8B-B14F-4D97-AF65-F5344CB8AC3E}">
        <p14:creationId xmlns:p14="http://schemas.microsoft.com/office/powerpoint/2010/main" val="3283239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t>The framework presented on the previous slide suggests a simple idea: the longer the planning horizon, the less certainty about predictive processes. The report explains two qualitative and three quantitative methods for addressing uncertainty in the planning context. </a:t>
            </a:r>
          </a:p>
          <a:p>
            <a:endParaRPr lang="en-US" dirty="0"/>
          </a:p>
          <a:p>
            <a:r>
              <a:rPr lang="en-US" dirty="0"/>
              <a:t>The most common qualitative method for addressing uncertainty is </a:t>
            </a:r>
            <a:r>
              <a:rPr lang="en-US" b="1" dirty="0"/>
              <a:t>scenario planning</a:t>
            </a:r>
            <a:r>
              <a:rPr lang="en-US" dirty="0"/>
              <a:t>. </a:t>
            </a:r>
            <a:r>
              <a:rPr lang="en-US" b="1" dirty="0"/>
              <a:t>Assumption-based planning</a:t>
            </a:r>
            <a:r>
              <a:rPr lang="en-US" dirty="0"/>
              <a:t> hinges on identifying load-bearing assumptions (assumptions that, if broken, would require major revision of the course of action) and, subsequently, the vulnerability of those load-bearing assumptions in future conditions. </a:t>
            </a:r>
          </a:p>
          <a:p>
            <a:pPr defTabSz="462458">
              <a:defRPr/>
            </a:pPr>
            <a:r>
              <a:rPr lang="en-US" b="1" dirty="0"/>
              <a:t>RDM</a:t>
            </a:r>
            <a:r>
              <a:rPr lang="en-US" dirty="0"/>
              <a:t> runs models over hundreds to thousands of different sets of assumptions to describe how plans perform in many plausible conditions. These model runs are used to stress-test strategies and helps decision makers identify robust strategies—those that perform well regardless of the assumptions or future conditions. </a:t>
            </a:r>
            <a:r>
              <a:rPr lang="en-US" b="1" dirty="0"/>
              <a:t>Info-gap </a:t>
            </a:r>
            <a:r>
              <a:rPr lang="en-US" dirty="0"/>
              <a:t>uses models to compute how options perform as a function of uncertainty and , it informs decision makers on trade-offs, risks, and vulnerabilities. </a:t>
            </a:r>
            <a:r>
              <a:rPr lang="en-US" b="1" dirty="0"/>
              <a:t>Dynamic adaptive pathways planning</a:t>
            </a:r>
            <a:r>
              <a:rPr lang="en-US" dirty="0"/>
              <a:t> </a:t>
            </a:r>
            <a:r>
              <a:rPr lang="en-US" b="1" dirty="0"/>
              <a:t>(DAPP)</a:t>
            </a:r>
            <a:r>
              <a:rPr lang="en-US" dirty="0"/>
              <a:t> approach starts from the premise that policies or decisions have a design life and might fail as the operating conditions change. Once actions fail, other actions are needed to achieve objectives, and a series of pathways emerge. By exploring different pathways, planners can design an adaptive plan that includes short-term actions and long-term options. The plan is monitored for signals that indicate when the next step of a pathway should be applied or whether reassessment of the plan is needed. </a:t>
            </a:r>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11</a:t>
            </a:fld>
            <a:endParaRPr lang="en-US" dirty="0"/>
          </a:p>
        </p:txBody>
      </p:sp>
    </p:spTree>
    <p:extLst>
      <p:ext uri="{BB962C8B-B14F-4D97-AF65-F5344CB8AC3E}">
        <p14:creationId xmlns:p14="http://schemas.microsoft.com/office/powerpoint/2010/main" val="1711344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3746EF74-4753-DA47-9B34-F93D23E42F59}" type="slidenum">
              <a:rPr lang="en-US" smtClean="0"/>
              <a:t>12</a:t>
            </a:fld>
            <a:endParaRPr lang="en-US" dirty="0"/>
          </a:p>
        </p:txBody>
      </p:sp>
    </p:spTree>
    <p:extLst>
      <p:ext uri="{BB962C8B-B14F-4D97-AF65-F5344CB8AC3E}">
        <p14:creationId xmlns:p14="http://schemas.microsoft.com/office/powerpoint/2010/main" val="272844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 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3" y="-6968"/>
            <a:ext cx="12204389" cy="6864968"/>
          </a:xfrm>
          <a:prstGeom prst="rect">
            <a:avLst/>
          </a:prstGeom>
        </p:spPr>
      </p:pic>
      <p:sp>
        <p:nvSpPr>
          <p:cNvPr id="6" name="Text Placeholder 5"/>
          <p:cNvSpPr>
            <a:spLocks noGrp="1"/>
          </p:cNvSpPr>
          <p:nvPr>
            <p:ph type="body" sz="quarter" idx="10" hasCustomPrompt="1"/>
          </p:nvPr>
        </p:nvSpPr>
        <p:spPr>
          <a:xfrm>
            <a:off x="4346459" y="2950341"/>
            <a:ext cx="6584949" cy="934919"/>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0608" y="3094355"/>
            <a:ext cx="3226024" cy="687652"/>
          </a:xfrm>
          <a:prstGeom prst="rect">
            <a:avLst/>
          </a:prstGeom>
        </p:spPr>
      </p:pic>
      <p:cxnSp>
        <p:nvCxnSpPr>
          <p:cNvPr id="8" name="Straight Connector 7"/>
          <p:cNvCxnSpPr/>
          <p:nvPr userDrawn="1"/>
        </p:nvCxnSpPr>
        <p:spPr>
          <a:xfrm>
            <a:off x="4141097" y="2950340"/>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2" hasCustomPrompt="1"/>
          </p:nvPr>
        </p:nvSpPr>
        <p:spPr>
          <a:xfrm>
            <a:off x="4346459" y="4372054"/>
            <a:ext cx="6584949"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fld id="{39FCBEF0-3C4C-914F-863F-22A07B9ADD49}" type="datetime4">
              <a:rPr lang="en-US" smtClean="0"/>
              <a:t>August 12, 2015</a:t>
            </a:fld>
            <a:endParaRPr lang="en-US" dirty="0"/>
          </a:p>
        </p:txBody>
      </p:sp>
      <p:sp>
        <p:nvSpPr>
          <p:cNvPr id="22" name="Content Placeholder 21"/>
          <p:cNvSpPr>
            <a:spLocks noGrp="1"/>
          </p:cNvSpPr>
          <p:nvPr>
            <p:ph sz="quarter" idx="13" hasCustomPrompt="1"/>
          </p:nvPr>
        </p:nvSpPr>
        <p:spPr>
          <a:xfrm>
            <a:off x="4345518" y="4116389"/>
            <a:ext cx="6584949" cy="255587"/>
          </a:xfrm>
        </p:spPr>
        <p:txBody>
          <a:bodyPr>
            <a:noAutofit/>
          </a:bodyPr>
          <a:lstStyle>
            <a:lvl1pPr marL="0" indent="0">
              <a:buNone/>
              <a:defRPr sz="140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Tree>
    <p:extLst>
      <p:ext uri="{BB962C8B-B14F-4D97-AF65-F5344CB8AC3E}">
        <p14:creationId xmlns:p14="http://schemas.microsoft.com/office/powerpoint/2010/main" val="191994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9" name="Table Placeholder 8"/>
          <p:cNvSpPr>
            <a:spLocks noGrp="1"/>
          </p:cNvSpPr>
          <p:nvPr>
            <p:ph type="tbl" sz="quarter" idx="10"/>
          </p:nvPr>
        </p:nvSpPr>
        <p:spPr>
          <a:xfrm>
            <a:off x="789517" y="1420814"/>
            <a:ext cx="10792883" cy="4656137"/>
          </a:xfrm>
        </p:spPr>
        <p:txBody>
          <a:bodyPr>
            <a:noAutofit/>
          </a:bodyPr>
          <a:lstStyle>
            <a:lvl1pPr marL="344488" indent="-225425">
              <a:defRPr sz="1800">
                <a:solidFill>
                  <a:schemeClr val="tx2"/>
                </a:solidFill>
              </a:defRPr>
            </a:lvl1pPr>
          </a:lstStyle>
          <a:p>
            <a:r>
              <a:rPr lang="en-US" dirty="0"/>
              <a:t>Click icon to add table</a:t>
            </a:r>
          </a:p>
        </p:txBody>
      </p:sp>
    </p:spTree>
    <p:extLst>
      <p:ext uri="{BB962C8B-B14F-4D97-AF65-F5344CB8AC3E}">
        <p14:creationId xmlns:p14="http://schemas.microsoft.com/office/powerpoint/2010/main" val="58496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_white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0"/>
            <a:ext cx="12203288" cy="6864350"/>
          </a:xfrm>
          <a:prstGeom prst="rect">
            <a:avLst/>
          </a:prstGeom>
        </p:spPr>
      </p:pic>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val="0"/>
              </a:ext>
            </a:extLst>
          </a:blip>
          <a:srcRect r="77133"/>
          <a:stretch/>
        </p:blipFill>
        <p:spPr>
          <a:xfrm>
            <a:off x="1031885" y="3131031"/>
            <a:ext cx="797785" cy="802828"/>
          </a:xfrm>
          <a:prstGeom prst="rect">
            <a:avLst/>
          </a:prstGeom>
        </p:spPr>
      </p:pic>
      <p:cxnSp>
        <p:nvCxnSpPr>
          <p:cNvPr id="6" name="Straight Connector 5"/>
          <p:cNvCxnSpPr/>
          <p:nvPr userDrawn="1"/>
        </p:nvCxnSpPr>
        <p:spPr>
          <a:xfrm>
            <a:off x="2016433" y="2931665"/>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2145597" y="2931664"/>
            <a:ext cx="7407627" cy="1002195"/>
          </a:xfrm>
        </p:spPr>
        <p:txBody>
          <a:bodyPr anchor="ctr" anchorCtr="0">
            <a:noAutofit/>
          </a:bodyPr>
          <a:lstStyle>
            <a:lvl1pPr marL="0" indent="0">
              <a:buNone/>
              <a:defRPr sz="2800" b="1">
                <a:solidFill>
                  <a:srgbClr val="FFFFFF"/>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a:t>Edit Master text styles</a:t>
            </a:r>
          </a:p>
        </p:txBody>
      </p:sp>
    </p:spTree>
    <p:extLst>
      <p:ext uri="{BB962C8B-B14F-4D97-AF65-F5344CB8AC3E}">
        <p14:creationId xmlns:p14="http://schemas.microsoft.com/office/powerpoint/2010/main" val="147847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0"/>
            <a:ext cx="12203288" cy="6864350"/>
          </a:xfrm>
          <a:prstGeom prst="rect">
            <a:avLst/>
          </a:prstGeom>
        </p:spPr>
      </p:pic>
      <p:sp>
        <p:nvSpPr>
          <p:cNvPr id="7" name="Rectangle 10"/>
          <p:cNvSpPr/>
          <p:nvPr userDrawn="1"/>
        </p:nvSpPr>
        <p:spPr>
          <a:xfrm>
            <a:off x="146082" y="2824745"/>
            <a:ext cx="10941740"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p>
        </p:txBody>
      </p:sp>
      <p:cxnSp>
        <p:nvCxnSpPr>
          <p:cNvPr id="6" name="Straight Connector 5"/>
          <p:cNvCxnSpPr/>
          <p:nvPr userDrawn="1"/>
        </p:nvCxnSpPr>
        <p:spPr>
          <a:xfrm>
            <a:off x="2016433" y="2931665"/>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2145597" y="2931664"/>
            <a:ext cx="7407627" cy="1002195"/>
          </a:xfrm>
        </p:spPr>
        <p:txBody>
          <a:bodyPr anchor="ctr" anchorCtr="0">
            <a:noAutofit/>
          </a:bodyPr>
          <a:lstStyle>
            <a:lvl1pPr marL="0" indent="0">
              <a:buNone/>
              <a:defRPr sz="2800" b="1">
                <a:solidFill>
                  <a:schemeClr val="tx2"/>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a:t>Edit Master text styles</a:t>
            </a: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959033" y="3142804"/>
            <a:ext cx="687016" cy="791055"/>
          </a:xfrm>
          <a:prstGeom prst="rect">
            <a:avLst/>
          </a:prstGeom>
        </p:spPr>
      </p:pic>
    </p:spTree>
    <p:extLst>
      <p:ext uri="{BB962C8B-B14F-4D97-AF65-F5344CB8AC3E}">
        <p14:creationId xmlns:p14="http://schemas.microsoft.com/office/powerpoint/2010/main" val="5529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_Ma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4572"/>
            <a:ext cx="12253459" cy="6892571"/>
          </a:xfrm>
          <a:prstGeom prst="rect">
            <a:avLst/>
          </a:prstGeom>
        </p:spPr>
      </p:pic>
      <p:sp>
        <p:nvSpPr>
          <p:cNvPr id="8" name="Rounded Rectangle 7"/>
          <p:cNvSpPr/>
          <p:nvPr userDrawn="1"/>
        </p:nvSpPr>
        <p:spPr>
          <a:xfrm>
            <a:off x="-1" y="3756115"/>
            <a:ext cx="3603103" cy="999738"/>
          </a:xfrm>
          <a:prstGeom prst="roundRect">
            <a:avLst>
              <a:gd name="adj" fmla="val 115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p>
        </p:txBody>
      </p:sp>
      <p:sp>
        <p:nvSpPr>
          <p:cNvPr id="9" name="TextBox 8"/>
          <p:cNvSpPr txBox="1"/>
          <p:nvPr userDrawn="1"/>
        </p:nvSpPr>
        <p:spPr>
          <a:xfrm>
            <a:off x="210591" y="4816174"/>
            <a:ext cx="3392512" cy="553998"/>
          </a:xfrm>
          <a:prstGeom prst="rect">
            <a:avLst/>
          </a:prstGeom>
          <a:noFill/>
        </p:spPr>
        <p:txBody>
          <a:bodyPr wrap="square" rtlCol="0">
            <a:noAutofit/>
          </a:bodyPr>
          <a:lstStyle/>
          <a:p>
            <a:pPr algn="ctr"/>
            <a:r>
              <a:rPr lang="en-US" sz="1600" b="1" spc="100" dirty="0">
                <a:solidFill>
                  <a:srgbClr val="FFFFFF"/>
                </a:solidFill>
                <a:latin typeface="Arial"/>
                <a:cs typeface="Arial"/>
              </a:rPr>
              <a:t>www.rsginc.com</a:t>
            </a:r>
          </a:p>
          <a:p>
            <a:pPr algn="ctr" defTabSz="914608">
              <a:tabLst>
                <a:tab pos="4665639" algn="l"/>
              </a:tabLst>
            </a:pPr>
            <a:endParaRPr lang="en-US" sz="1400" spc="100" dirty="0">
              <a:solidFill>
                <a:schemeClr val="bg1"/>
              </a:solidFill>
              <a:latin typeface="Arial"/>
              <a:cs typeface="Arial"/>
            </a:endParaRP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626534" y="4045304"/>
            <a:ext cx="595604" cy="685800"/>
          </a:xfrm>
          <a:prstGeom prst="rect">
            <a:avLst/>
          </a:prstGeom>
        </p:spPr>
      </p:pic>
      <p:sp>
        <p:nvSpPr>
          <p:cNvPr id="11" name="TextBox 10"/>
          <p:cNvSpPr txBox="1"/>
          <p:nvPr userDrawn="1"/>
        </p:nvSpPr>
        <p:spPr>
          <a:xfrm>
            <a:off x="1405481" y="3926261"/>
            <a:ext cx="1741297" cy="655641"/>
          </a:xfrm>
          <a:prstGeom prst="rect">
            <a:avLst/>
          </a:prstGeom>
          <a:noFill/>
        </p:spPr>
        <p:txBody>
          <a:bodyPr wrap="square" rtlCol="0" anchor="ctr" anchorCtr="0">
            <a:noAutofit/>
          </a:bodyPr>
          <a:lstStyle/>
          <a:p>
            <a:r>
              <a:rPr lang="en-US" sz="2000" b="1" dirty="0">
                <a:solidFill>
                  <a:schemeClr val="tx2"/>
                </a:solidFill>
                <a:latin typeface="Arial"/>
                <a:cs typeface="Arial"/>
              </a:rPr>
              <a:t>Contacts</a:t>
            </a:r>
          </a:p>
        </p:txBody>
      </p:sp>
      <p:cxnSp>
        <p:nvCxnSpPr>
          <p:cNvPr id="12" name="Straight Connector 11"/>
          <p:cNvCxnSpPr/>
          <p:nvPr userDrawn="1"/>
        </p:nvCxnSpPr>
        <p:spPr>
          <a:xfrm>
            <a:off x="1368868" y="3926261"/>
            <a:ext cx="0" cy="655641"/>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4260851" y="3660775"/>
            <a:ext cx="5883627" cy="285219"/>
          </a:xfr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18" name="Text Placeholder 17"/>
          <p:cNvSpPr>
            <a:spLocks noGrp="1"/>
          </p:cNvSpPr>
          <p:nvPr>
            <p:ph type="body" sz="quarter" idx="11" hasCustomPrompt="1"/>
          </p:nvPr>
        </p:nvSpPr>
        <p:spPr>
          <a:xfrm>
            <a:off x="4260851" y="3888633"/>
            <a:ext cx="5884333" cy="222407"/>
          </a:xfrm>
        </p:spPr>
        <p:txBody>
          <a:bodyPr anchor="ctr" anchorCtr="0">
            <a:noAutofit/>
          </a:bodyPr>
          <a:lstStyle>
            <a:lvl1pPr marL="0" indent="0">
              <a:buNone/>
              <a:defRPr sz="1200">
                <a:solidFill>
                  <a:schemeClr val="bg2"/>
                </a:solidFill>
              </a:defRPr>
            </a:lvl1pPr>
          </a:lstStyle>
          <a:p>
            <a:pPr lvl="0"/>
            <a:r>
              <a:rPr lang="en-US" dirty="0"/>
              <a:t>TITLE</a:t>
            </a:r>
          </a:p>
        </p:txBody>
      </p:sp>
      <p:sp>
        <p:nvSpPr>
          <p:cNvPr id="20" name="Text Placeholder 19"/>
          <p:cNvSpPr>
            <a:spLocks noGrp="1"/>
          </p:cNvSpPr>
          <p:nvPr>
            <p:ph type="body" sz="quarter" idx="12" hasCustomPrompt="1"/>
          </p:nvPr>
        </p:nvSpPr>
        <p:spPr>
          <a:xfrm>
            <a:off x="4260851" y="4196179"/>
            <a:ext cx="5884333" cy="460077"/>
          </a:xfr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
        <p:nvSpPr>
          <p:cNvPr id="21" name="Text Placeholder 15"/>
          <p:cNvSpPr>
            <a:spLocks noGrp="1"/>
          </p:cNvSpPr>
          <p:nvPr>
            <p:ph type="body" sz="quarter" idx="13" hasCustomPrompt="1"/>
          </p:nvPr>
        </p:nvSpPr>
        <p:spPr>
          <a:xfrm>
            <a:off x="4262263" y="5118127"/>
            <a:ext cx="5883627" cy="285219"/>
          </a:xfrm>
        </p:spPr>
        <p:txBody>
          <a:bodyPr>
            <a:noAutofit/>
          </a:bodyPr>
          <a:lstStyle>
            <a:lvl1pPr marL="0" indent="0">
              <a:buNone/>
              <a:defRPr sz="1400" b="1" baseline="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ANOTHER NAME</a:t>
            </a:r>
          </a:p>
        </p:txBody>
      </p:sp>
      <p:sp>
        <p:nvSpPr>
          <p:cNvPr id="22" name="Text Placeholder 17"/>
          <p:cNvSpPr>
            <a:spLocks noGrp="1"/>
          </p:cNvSpPr>
          <p:nvPr>
            <p:ph type="body" sz="quarter" idx="14" hasCustomPrompt="1"/>
          </p:nvPr>
        </p:nvSpPr>
        <p:spPr>
          <a:xfrm>
            <a:off x="4262262" y="5319213"/>
            <a:ext cx="5884333" cy="295275"/>
          </a:xfrm>
        </p:spPr>
        <p:txBody>
          <a:bodyPr>
            <a:noAutofit/>
          </a:bodyPr>
          <a:lstStyle>
            <a:lvl1pPr marL="0" indent="0">
              <a:buNone/>
              <a:defRPr sz="1200">
                <a:solidFill>
                  <a:schemeClr val="bg2"/>
                </a:solidFill>
              </a:defRPr>
            </a:lvl1pPr>
          </a:lstStyle>
          <a:p>
            <a:pPr lvl="0"/>
            <a:r>
              <a:rPr lang="en-US" dirty="0"/>
              <a:t>TITLE</a:t>
            </a:r>
          </a:p>
        </p:txBody>
      </p:sp>
      <p:sp>
        <p:nvSpPr>
          <p:cNvPr id="23" name="Text Placeholder 19"/>
          <p:cNvSpPr>
            <a:spLocks noGrp="1"/>
          </p:cNvSpPr>
          <p:nvPr>
            <p:ph type="body" sz="quarter" idx="15" hasCustomPrompt="1"/>
          </p:nvPr>
        </p:nvSpPr>
        <p:spPr>
          <a:xfrm>
            <a:off x="4262263" y="5700264"/>
            <a:ext cx="5884333" cy="554919"/>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8245" y="-269462"/>
            <a:ext cx="7312515" cy="4237935"/>
          </a:xfrm>
          <a:prstGeom prst="rect">
            <a:avLst/>
          </a:prstGeom>
        </p:spPr>
      </p:pic>
    </p:spTree>
    <p:extLst>
      <p:ext uri="{BB962C8B-B14F-4D97-AF65-F5344CB8AC3E}">
        <p14:creationId xmlns:p14="http://schemas.microsoft.com/office/powerpoint/2010/main" val="94765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4572"/>
            <a:ext cx="12253459" cy="6892571"/>
          </a:xfrm>
          <a:prstGeom prst="rect">
            <a:avLst/>
          </a:prstGeom>
        </p:spPr>
      </p:pic>
      <p:sp>
        <p:nvSpPr>
          <p:cNvPr id="15" name="Rounded Rectangle 14"/>
          <p:cNvSpPr/>
          <p:nvPr userDrawn="1"/>
        </p:nvSpPr>
        <p:spPr>
          <a:xfrm>
            <a:off x="-1" y="998396"/>
            <a:ext cx="3603103" cy="999738"/>
          </a:xfrm>
          <a:prstGeom prst="roundRect">
            <a:avLst>
              <a:gd name="adj" fmla="val 954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dirty="0"/>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626534" y="1312334"/>
            <a:ext cx="595604" cy="685800"/>
          </a:xfrm>
          <a:prstGeom prst="rect">
            <a:avLst/>
          </a:prstGeom>
        </p:spPr>
      </p:pic>
      <p:sp>
        <p:nvSpPr>
          <p:cNvPr id="19" name="TextBox 18"/>
          <p:cNvSpPr txBox="1"/>
          <p:nvPr userDrawn="1"/>
        </p:nvSpPr>
        <p:spPr>
          <a:xfrm>
            <a:off x="1405480" y="1193291"/>
            <a:ext cx="1805581" cy="655641"/>
          </a:xfrm>
          <a:prstGeom prst="rect">
            <a:avLst/>
          </a:prstGeom>
          <a:noFill/>
        </p:spPr>
        <p:txBody>
          <a:bodyPr wrap="square" rtlCol="0" anchor="ctr" anchorCtr="0">
            <a:noAutofit/>
          </a:bodyPr>
          <a:lstStyle/>
          <a:p>
            <a:r>
              <a:rPr lang="en-US" sz="2000" b="1" dirty="0">
                <a:solidFill>
                  <a:schemeClr val="tx2"/>
                </a:solidFill>
                <a:latin typeface="Arial"/>
                <a:cs typeface="Arial"/>
              </a:rPr>
              <a:t>Contacts</a:t>
            </a:r>
          </a:p>
        </p:txBody>
      </p:sp>
      <p:cxnSp>
        <p:nvCxnSpPr>
          <p:cNvPr id="24" name="Straight Connector 23"/>
          <p:cNvCxnSpPr/>
          <p:nvPr userDrawn="1"/>
        </p:nvCxnSpPr>
        <p:spPr>
          <a:xfrm>
            <a:off x="1368868" y="1193291"/>
            <a:ext cx="0" cy="655641"/>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userDrawn="1"/>
        </p:nvSpPr>
        <p:spPr>
          <a:xfrm>
            <a:off x="454677" y="1994315"/>
            <a:ext cx="3025953" cy="584776"/>
          </a:xfrm>
          <a:prstGeom prst="rect">
            <a:avLst/>
          </a:prstGeom>
          <a:noFill/>
        </p:spPr>
        <p:txBody>
          <a:bodyPr wrap="square" rtlCol="0">
            <a:noAutofit/>
          </a:bodyPr>
          <a:lstStyle/>
          <a:p>
            <a:pPr algn="ctr"/>
            <a:r>
              <a:rPr lang="en-US" sz="1800" b="1" spc="100" dirty="0">
                <a:solidFill>
                  <a:srgbClr val="FFFFFF"/>
                </a:solidFill>
                <a:latin typeface="Arial"/>
                <a:cs typeface="Arial"/>
              </a:rPr>
              <a:t>www.rsginc.com</a:t>
            </a:r>
          </a:p>
          <a:p>
            <a:pPr algn="ctr" defTabSz="914608">
              <a:tabLst>
                <a:tab pos="4665639" algn="l"/>
              </a:tabLst>
            </a:pPr>
            <a:endParaRPr lang="en-US" sz="1400" spc="100" dirty="0">
              <a:solidFill>
                <a:schemeClr val="bg1"/>
              </a:solidFill>
              <a:latin typeface="Arial"/>
              <a:cs typeface="Arial"/>
            </a:endParaRPr>
          </a:p>
        </p:txBody>
      </p:sp>
      <p:sp>
        <p:nvSpPr>
          <p:cNvPr id="26" name="Text Placeholder 15"/>
          <p:cNvSpPr>
            <a:spLocks noGrp="1"/>
          </p:cNvSpPr>
          <p:nvPr>
            <p:ph type="body" sz="quarter" idx="10" hasCustomPrompt="1"/>
          </p:nvPr>
        </p:nvSpPr>
        <p:spPr>
          <a:xfrm>
            <a:off x="4260851" y="1233489"/>
            <a:ext cx="5883627" cy="285219"/>
          </a:xfr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27" name="Text Placeholder 17"/>
          <p:cNvSpPr>
            <a:spLocks noGrp="1"/>
          </p:cNvSpPr>
          <p:nvPr>
            <p:ph type="body" sz="quarter" idx="11" hasCustomPrompt="1"/>
          </p:nvPr>
        </p:nvSpPr>
        <p:spPr>
          <a:xfrm>
            <a:off x="4260851" y="1461346"/>
            <a:ext cx="5884333" cy="222407"/>
          </a:xfrm>
        </p:spPr>
        <p:txBody>
          <a:bodyPr anchor="ctr" anchorCtr="0">
            <a:noAutofit/>
          </a:bodyPr>
          <a:lstStyle>
            <a:lvl1pPr marL="0" indent="0">
              <a:buNone/>
              <a:defRPr sz="1200">
                <a:solidFill>
                  <a:srgbClr val="F68B1F"/>
                </a:solidFill>
              </a:defRPr>
            </a:lvl1pPr>
          </a:lstStyle>
          <a:p>
            <a:pPr lvl="0"/>
            <a:r>
              <a:rPr lang="en-US" dirty="0"/>
              <a:t>TITLE</a:t>
            </a:r>
          </a:p>
        </p:txBody>
      </p:sp>
      <p:sp>
        <p:nvSpPr>
          <p:cNvPr id="28" name="Text Placeholder 19"/>
          <p:cNvSpPr>
            <a:spLocks noGrp="1"/>
          </p:cNvSpPr>
          <p:nvPr>
            <p:ph type="body" sz="quarter" idx="12" hasCustomPrompt="1"/>
          </p:nvPr>
        </p:nvSpPr>
        <p:spPr>
          <a:xfrm>
            <a:off x="4260851" y="1768891"/>
            <a:ext cx="5884333" cy="460077"/>
          </a:xfr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
        <p:nvSpPr>
          <p:cNvPr id="29" name="Text Placeholder 15"/>
          <p:cNvSpPr>
            <a:spLocks noGrp="1"/>
          </p:cNvSpPr>
          <p:nvPr>
            <p:ph type="body" sz="quarter" idx="13" hasCustomPrompt="1"/>
          </p:nvPr>
        </p:nvSpPr>
        <p:spPr>
          <a:xfrm>
            <a:off x="4262263" y="2690840"/>
            <a:ext cx="5883627" cy="285219"/>
          </a:xfrm>
        </p:spPr>
        <p:txBody>
          <a:bodyPr>
            <a:noAutofit/>
          </a:bodyPr>
          <a:lstStyle>
            <a:lvl1pPr marL="0" indent="0">
              <a:buNone/>
              <a:defRPr sz="1400" b="1" baseline="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ANOTHER NAME</a:t>
            </a:r>
          </a:p>
        </p:txBody>
      </p:sp>
      <p:sp>
        <p:nvSpPr>
          <p:cNvPr id="30" name="Text Placeholder 17"/>
          <p:cNvSpPr>
            <a:spLocks noGrp="1"/>
          </p:cNvSpPr>
          <p:nvPr>
            <p:ph type="body" sz="quarter" idx="14" hasCustomPrompt="1"/>
          </p:nvPr>
        </p:nvSpPr>
        <p:spPr>
          <a:xfrm>
            <a:off x="4262262" y="2891926"/>
            <a:ext cx="5884333" cy="295275"/>
          </a:xfrm>
        </p:spPr>
        <p:txBody>
          <a:bodyPr>
            <a:noAutofit/>
          </a:bodyPr>
          <a:lstStyle>
            <a:lvl1pPr marL="0" indent="0">
              <a:buNone/>
              <a:defRPr sz="1200">
                <a:solidFill>
                  <a:srgbClr val="F68B1F"/>
                </a:solidFill>
              </a:defRPr>
            </a:lvl1pPr>
          </a:lstStyle>
          <a:p>
            <a:pPr lvl="0"/>
            <a:r>
              <a:rPr lang="en-US" dirty="0"/>
              <a:t>TITLE</a:t>
            </a:r>
          </a:p>
        </p:txBody>
      </p:sp>
      <p:sp>
        <p:nvSpPr>
          <p:cNvPr id="31" name="Text Placeholder 19"/>
          <p:cNvSpPr>
            <a:spLocks noGrp="1"/>
          </p:cNvSpPr>
          <p:nvPr>
            <p:ph type="body" sz="quarter" idx="15" hasCustomPrompt="1"/>
          </p:nvPr>
        </p:nvSpPr>
        <p:spPr>
          <a:xfrm>
            <a:off x="4262263" y="3272977"/>
            <a:ext cx="5884333" cy="554919"/>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Tree>
    <p:extLst>
      <p:ext uri="{BB962C8B-B14F-4D97-AF65-F5344CB8AC3E}">
        <p14:creationId xmlns:p14="http://schemas.microsoft.com/office/powerpoint/2010/main" val="1776648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This is the RSG Palette</a:t>
            </a:r>
          </a:p>
        </p:txBody>
      </p:sp>
      <p:sp>
        <p:nvSpPr>
          <p:cNvPr id="3" name="Text Placeholder 5"/>
          <p:cNvSpPr>
            <a:spLocks noGrp="1"/>
          </p:cNvSpPr>
          <p:nvPr>
            <p:ph type="body" sz="quarter" idx="10"/>
          </p:nvPr>
        </p:nvSpPr>
        <p:spPr>
          <a:xfrm>
            <a:off x="790221" y="1454150"/>
            <a:ext cx="10792179" cy="1143000"/>
          </a:xfrm>
        </p:spPr>
        <p:txBody>
          <a:bodyPr/>
          <a:lstStyle>
            <a:lvl1pPr marL="0" indent="0">
              <a:buNone/>
              <a:defRPr sz="1800">
                <a:solidFill>
                  <a:schemeClr val="bg1">
                    <a:lumMod val="50000"/>
                  </a:schemeClr>
                </a:solidFill>
              </a:defRPr>
            </a:lvl1pPr>
          </a:lstStyle>
          <a:p>
            <a:pPr lvl="0"/>
            <a:r>
              <a:rPr lang="en-US"/>
              <a:t>Edit Master text styles</a:t>
            </a:r>
          </a:p>
        </p:txBody>
      </p:sp>
      <p:grpSp>
        <p:nvGrpSpPr>
          <p:cNvPr id="4" name="Group 3"/>
          <p:cNvGrpSpPr/>
          <p:nvPr userDrawn="1"/>
        </p:nvGrpSpPr>
        <p:grpSpPr>
          <a:xfrm>
            <a:off x="965860" y="2968830"/>
            <a:ext cx="9626931" cy="1840676"/>
            <a:chOff x="724395" y="2968830"/>
            <a:chExt cx="7220198" cy="1318161"/>
          </a:xfrm>
        </p:grpSpPr>
        <p:sp>
          <p:nvSpPr>
            <p:cNvPr id="5" name="Rectangle 4"/>
            <p:cNvSpPr/>
            <p:nvPr/>
          </p:nvSpPr>
          <p:spPr>
            <a:xfrm>
              <a:off x="724395" y="2968830"/>
              <a:ext cx="1472540" cy="131816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Rectangle 5"/>
            <p:cNvSpPr/>
            <p:nvPr/>
          </p:nvSpPr>
          <p:spPr>
            <a:xfrm>
              <a:off x="2315689" y="2968830"/>
              <a:ext cx="1472540" cy="13181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p:nvSpPr>
          <p:spPr>
            <a:xfrm>
              <a:off x="3906983" y="2968830"/>
              <a:ext cx="593765" cy="1009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p:cNvSpPr/>
            <p:nvPr/>
          </p:nvSpPr>
          <p:spPr>
            <a:xfrm>
              <a:off x="4595752" y="2968830"/>
              <a:ext cx="593765" cy="100940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5272646" y="2968830"/>
              <a:ext cx="593765" cy="10094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5961415" y="2968830"/>
              <a:ext cx="593765" cy="10094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6650184" y="2968830"/>
              <a:ext cx="593765" cy="10094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7350828" y="2968830"/>
              <a:ext cx="593765" cy="10094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p:nvSpPr>
          <p:spPr>
            <a:xfrm>
              <a:off x="3906984" y="4085111"/>
              <a:ext cx="1282534" cy="20188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p:nvSpPr>
          <p:spPr>
            <a:xfrm>
              <a:off x="5296399" y="4085111"/>
              <a:ext cx="1282534" cy="20188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p:nvSpPr>
          <p:spPr>
            <a:xfrm>
              <a:off x="6650184" y="4085111"/>
              <a:ext cx="1282534" cy="20188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6" name="TextBox 15"/>
          <p:cNvSpPr txBox="1"/>
          <p:nvPr userDrawn="1"/>
        </p:nvSpPr>
        <p:spPr>
          <a:xfrm>
            <a:off x="839193" y="4785758"/>
            <a:ext cx="4085112" cy="307777"/>
          </a:xfrm>
          <a:prstGeom prst="rect">
            <a:avLst/>
          </a:prstGeom>
          <a:noFill/>
        </p:spPr>
        <p:txBody>
          <a:bodyPr wrap="square" rtlCol="0">
            <a:spAutoFit/>
          </a:bodyPr>
          <a:lstStyle/>
          <a:p>
            <a:r>
              <a:rPr lang="en-US" sz="1400" dirty="0">
                <a:solidFill>
                  <a:schemeClr val="tx2"/>
                </a:solidFill>
              </a:rPr>
              <a:t>main colors</a:t>
            </a:r>
          </a:p>
        </p:txBody>
      </p:sp>
      <p:sp>
        <p:nvSpPr>
          <p:cNvPr id="17" name="TextBox 16"/>
          <p:cNvSpPr txBox="1"/>
          <p:nvPr userDrawn="1"/>
        </p:nvSpPr>
        <p:spPr>
          <a:xfrm>
            <a:off x="6491845" y="2701036"/>
            <a:ext cx="4085112" cy="261610"/>
          </a:xfrm>
          <a:prstGeom prst="rect">
            <a:avLst/>
          </a:prstGeom>
          <a:noFill/>
        </p:spPr>
        <p:txBody>
          <a:bodyPr wrap="square" rtlCol="0">
            <a:spAutoFit/>
          </a:bodyPr>
          <a:lstStyle/>
          <a:p>
            <a:pPr algn="r"/>
            <a:r>
              <a:rPr lang="en-US" sz="1100" dirty="0">
                <a:solidFill>
                  <a:schemeClr val="tx2"/>
                </a:solidFill>
              </a:rPr>
              <a:t>Pop/accent colors</a:t>
            </a:r>
          </a:p>
        </p:txBody>
      </p:sp>
      <p:sp>
        <p:nvSpPr>
          <p:cNvPr id="18" name="TextBox 17"/>
          <p:cNvSpPr txBox="1"/>
          <p:nvPr userDrawn="1"/>
        </p:nvSpPr>
        <p:spPr>
          <a:xfrm>
            <a:off x="5668488" y="4833257"/>
            <a:ext cx="4908469" cy="261610"/>
          </a:xfrm>
          <a:prstGeom prst="rect">
            <a:avLst/>
          </a:prstGeom>
          <a:noFill/>
        </p:spPr>
        <p:txBody>
          <a:bodyPr wrap="square" rtlCol="0">
            <a:spAutoFit/>
          </a:bodyPr>
          <a:lstStyle/>
          <a:p>
            <a:pPr algn="r"/>
            <a:r>
              <a:rPr lang="en-US" sz="1100" dirty="0">
                <a:solidFill>
                  <a:schemeClr val="tx2"/>
                </a:solidFill>
              </a:rPr>
              <a:t>Neutrals of grey and light warm yellow</a:t>
            </a:r>
          </a:p>
        </p:txBody>
      </p:sp>
    </p:spTree>
    <p:extLst>
      <p:ext uri="{BB962C8B-B14F-4D97-AF65-F5344CB8AC3E}">
        <p14:creationId xmlns:p14="http://schemas.microsoft.com/office/powerpoint/2010/main" val="31575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rey co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6349"/>
            <a:ext cx="12203287" cy="6864349"/>
          </a:xfrm>
          <a:prstGeom prst="rect">
            <a:avLst/>
          </a:prstGeom>
        </p:spPr>
      </p:pic>
      <p:sp>
        <p:nvSpPr>
          <p:cNvPr id="10" name="Rectangle 10"/>
          <p:cNvSpPr/>
          <p:nvPr userDrawn="1"/>
        </p:nvSpPr>
        <p:spPr>
          <a:xfrm>
            <a:off x="146082" y="2824745"/>
            <a:ext cx="10941740"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ext Placeholder 5"/>
          <p:cNvSpPr>
            <a:spLocks noGrp="1"/>
          </p:cNvSpPr>
          <p:nvPr>
            <p:ph type="body" sz="quarter" idx="10" hasCustomPrompt="1"/>
          </p:nvPr>
        </p:nvSpPr>
        <p:spPr>
          <a:xfrm>
            <a:off x="4346459" y="2950341"/>
            <a:ext cx="6584949" cy="916104"/>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0608" y="3094355"/>
            <a:ext cx="3226024" cy="687652"/>
          </a:xfrm>
          <a:prstGeom prst="rect">
            <a:avLst/>
          </a:prstGeom>
        </p:spPr>
      </p:pic>
      <p:cxnSp>
        <p:nvCxnSpPr>
          <p:cNvPr id="8" name="Straight Connector 7"/>
          <p:cNvCxnSpPr/>
          <p:nvPr userDrawn="1"/>
        </p:nvCxnSpPr>
        <p:spPr>
          <a:xfrm>
            <a:off x="4141097" y="2950340"/>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4346459" y="4076096"/>
            <a:ext cx="6584949" cy="290286"/>
          </a:xfrm>
        </p:spPr>
        <p:txBody>
          <a:bodyPr anchor="ctr" anchorCtr="0">
            <a:noAutofit/>
          </a:bodyPr>
          <a:lstStyle>
            <a:lvl1pPr marL="0" indent="0">
              <a:buNone/>
              <a:defRPr sz="1400">
                <a:solidFill>
                  <a:srgbClr val="FFFFFF"/>
                </a:solidFill>
              </a:defRPr>
            </a:lvl1pPr>
            <a:lvl2pPr marL="457200" indent="0">
              <a:buNone/>
              <a:defRPr sz="1200">
                <a:solidFill>
                  <a:schemeClr val="bg2"/>
                </a:solidFill>
              </a:defRPr>
            </a:lvl2pPr>
          </a:lstStyle>
          <a:p>
            <a:pPr lvl="0"/>
            <a:r>
              <a:rPr lang="en-US" dirty="0"/>
              <a:t>CLICK TO EDIT MASTER TEXT STYLES</a:t>
            </a:r>
          </a:p>
        </p:txBody>
      </p:sp>
      <p:sp>
        <p:nvSpPr>
          <p:cNvPr id="19" name="Text Placeholder 18"/>
          <p:cNvSpPr>
            <a:spLocks noGrp="1"/>
          </p:cNvSpPr>
          <p:nvPr>
            <p:ph type="body" sz="quarter" idx="12" hasCustomPrompt="1"/>
          </p:nvPr>
        </p:nvSpPr>
        <p:spPr>
          <a:xfrm>
            <a:off x="4346459" y="4372054"/>
            <a:ext cx="6584949"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fld id="{39FCBEF0-3C4C-914F-863F-22A07B9ADD49}" type="datetime4">
              <a:rPr lang="en-US" smtClean="0"/>
              <a:t>August 12, 2015</a:t>
            </a:fld>
            <a:endParaRPr lang="en-US" dirty="0"/>
          </a:p>
        </p:txBody>
      </p:sp>
    </p:spTree>
    <p:extLst>
      <p:ext uri="{BB962C8B-B14F-4D97-AF65-F5344CB8AC3E}">
        <p14:creationId xmlns:p14="http://schemas.microsoft.com/office/powerpoint/2010/main" val="123232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cover">
    <p:spTree>
      <p:nvGrpSpPr>
        <p:cNvPr id="1" name=""/>
        <p:cNvGrpSpPr/>
        <p:nvPr/>
      </p:nvGrpSpPr>
      <p:grpSpPr>
        <a:xfrm>
          <a:off x="0" y="0"/>
          <a:ext cx="0" cy="0"/>
          <a:chOff x="0" y="0"/>
          <a:chExt cx="0" cy="0"/>
        </a:xfrm>
      </p:grpSpPr>
      <p:sp>
        <p:nvSpPr>
          <p:cNvPr id="11" name="Rectangle 10"/>
          <p:cNvSpPr/>
          <p:nvPr userDrawn="1"/>
        </p:nvSpPr>
        <p:spPr>
          <a:xfrm>
            <a:off x="210589" y="4755511"/>
            <a:ext cx="11785600" cy="19319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1" name="Rectangle 10"/>
          <p:cNvSpPr/>
          <p:nvPr userDrawn="1"/>
        </p:nvSpPr>
        <p:spPr>
          <a:xfrm>
            <a:off x="146082" y="4034481"/>
            <a:ext cx="10941740"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ext Placeholder 5"/>
          <p:cNvSpPr>
            <a:spLocks noGrp="1"/>
          </p:cNvSpPr>
          <p:nvPr>
            <p:ph type="body" sz="quarter" idx="10" hasCustomPrompt="1"/>
          </p:nvPr>
        </p:nvSpPr>
        <p:spPr>
          <a:xfrm>
            <a:off x="4327644" y="4198682"/>
            <a:ext cx="6584949" cy="900134"/>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pic>
        <p:nvPicPr>
          <p:cNvPr id="10" name="Picture 9">
            <a:extLst>
              <a:ext uri="{FF2B5EF4-FFF2-40B4-BE49-F238E27FC236}">
                <a16:creationId xmlns:a16="http://schemas.microsoft.com/office/drawing/2014/main" id="{4426A7FA-D022-47DE-851E-0AA7D08C408B}"/>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l="-10004" t="16887" r="1058" b="-16022"/>
          <a:stretch/>
        </p:blipFill>
        <p:spPr>
          <a:xfrm>
            <a:off x="-2088946" y="-1210290"/>
            <a:ext cx="16369892" cy="625631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8" name="Straight Connector 7"/>
          <p:cNvCxnSpPr/>
          <p:nvPr userDrawn="1"/>
        </p:nvCxnSpPr>
        <p:spPr>
          <a:xfrm>
            <a:off x="4141097" y="4198682"/>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4327644" y="5324438"/>
            <a:ext cx="6584949" cy="290286"/>
          </a:xfrm>
        </p:spPr>
        <p:txBody>
          <a:bodyPr anchor="ctr" anchorCtr="0">
            <a:noAutofit/>
          </a:bodyPr>
          <a:lstStyle>
            <a:lvl1pPr marL="0" indent="0">
              <a:buNone/>
              <a:defRPr sz="1400">
                <a:solidFill>
                  <a:schemeClr val="bg1"/>
                </a:solidFill>
              </a:defRPr>
            </a:lvl1pPr>
            <a:lvl2pPr marL="457200" indent="0">
              <a:buNone/>
              <a:defRPr sz="1200">
                <a:solidFill>
                  <a:schemeClr val="bg2"/>
                </a:solidFill>
              </a:defRPr>
            </a:lvl2pPr>
          </a:lstStyle>
          <a:p>
            <a:pPr lvl="0"/>
            <a:r>
              <a:rPr lang="en-US" dirty="0"/>
              <a:t>CLICK TO EDIT MASTER TEXT STYLES</a:t>
            </a:r>
          </a:p>
        </p:txBody>
      </p:sp>
      <p:sp>
        <p:nvSpPr>
          <p:cNvPr id="19" name="Text Placeholder 18"/>
          <p:cNvSpPr>
            <a:spLocks noGrp="1"/>
          </p:cNvSpPr>
          <p:nvPr>
            <p:ph type="body" sz="quarter" idx="12" hasCustomPrompt="1"/>
          </p:nvPr>
        </p:nvSpPr>
        <p:spPr>
          <a:xfrm>
            <a:off x="4327644" y="5620396"/>
            <a:ext cx="6584949"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fld id="{39FCBEF0-3C4C-914F-863F-22A07B9ADD49}" type="datetime4">
              <a:rPr lang="en-US" smtClean="0"/>
              <a:t>August 12, 2015</a:t>
            </a:fld>
            <a:endParaRPr lang="en-US" dirty="0"/>
          </a:p>
        </p:txBody>
      </p:sp>
      <p:sp>
        <p:nvSpPr>
          <p:cNvPr id="2" name="AutoShape 2" descr="Image result for nchrp logo">
            <a:extLst>
              <a:ext uri="{FF2B5EF4-FFF2-40B4-BE49-F238E27FC236}">
                <a16:creationId xmlns:a16="http://schemas.microsoft.com/office/drawing/2014/main" id="{134BD9CF-475F-415D-889A-58DDEA21D105}"/>
              </a:ext>
            </a:extLst>
          </p:cNvPr>
          <p:cNvSpPr>
            <a:spLocks noChangeAspect="1" noChangeArrowheads="1"/>
          </p:cNvSpPr>
          <p:nvPr userDrawn="1"/>
        </p:nvSpPr>
        <p:spPr bwMode="auto">
          <a:xfrm>
            <a:off x="5892800" y="3256110"/>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p>
        </p:txBody>
      </p:sp>
      <p:sp>
        <p:nvSpPr>
          <p:cNvPr id="3" name="AutoShape 4" descr="Image result for nchrp logo">
            <a:extLst>
              <a:ext uri="{FF2B5EF4-FFF2-40B4-BE49-F238E27FC236}">
                <a16:creationId xmlns:a16="http://schemas.microsoft.com/office/drawing/2014/main" id="{36A01CD4-AFE7-4F06-A3B1-C7E587320FB8}"/>
              </a:ext>
            </a:extLst>
          </p:cNvPr>
          <p:cNvSpPr>
            <a:spLocks noChangeAspect="1" noChangeArrowheads="1"/>
          </p:cNvSpPr>
          <p:nvPr userDrawn="1"/>
        </p:nvSpPr>
        <p:spPr bwMode="auto">
          <a:xfrm>
            <a:off x="5892800" y="3276600"/>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dirty="0"/>
          </a:p>
        </p:txBody>
      </p:sp>
      <p:pic>
        <p:nvPicPr>
          <p:cNvPr id="4" name="Picture 3">
            <a:extLst>
              <a:ext uri="{FF2B5EF4-FFF2-40B4-BE49-F238E27FC236}">
                <a16:creationId xmlns:a16="http://schemas.microsoft.com/office/drawing/2014/main" id="{015415EC-486F-4B6C-BCB4-838581B4B288}"/>
              </a:ext>
            </a:extLst>
          </p:cNvPr>
          <p:cNvPicPr>
            <a:picLocks noChangeAspect="1"/>
          </p:cNvPicPr>
          <p:nvPr userDrawn="1"/>
        </p:nvPicPr>
        <p:blipFill rotWithShape="1">
          <a:blip r:embed="rId4"/>
          <a:srcRect l="36943" t="25604" r="37557" b="25505"/>
          <a:stretch/>
        </p:blipFill>
        <p:spPr>
          <a:xfrm>
            <a:off x="938865" y="4147845"/>
            <a:ext cx="2072640" cy="1676483"/>
          </a:xfrm>
          <a:prstGeom prst="rect">
            <a:avLst/>
          </a:prstGeom>
        </p:spPr>
      </p:pic>
    </p:spTree>
    <p:extLst>
      <p:ext uri="{BB962C8B-B14F-4D97-AF65-F5344CB8AC3E}">
        <p14:creationId xmlns:p14="http://schemas.microsoft.com/office/powerpoint/2010/main" val="124427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789517" y="1436689"/>
            <a:ext cx="10792883" cy="4370387"/>
          </a:xfrm>
        </p:spPr>
        <p:txBody>
          <a:bodyPr/>
          <a:lstStyle>
            <a:lvl1pPr>
              <a:defRPr sz="2800">
                <a:solidFill>
                  <a:schemeClr val="tx2"/>
                </a:solidFill>
              </a:defRPr>
            </a:lvl1pPr>
            <a:lvl2pPr>
              <a:defRPr sz="24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56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grey intr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790221" y="1454150"/>
            <a:ext cx="10792179" cy="1143000"/>
          </a:xfrm>
        </p:spPr>
        <p:txBody>
          <a:bodyPr>
            <a:noAutofit/>
          </a:bodyPr>
          <a:lstStyle>
            <a:lvl1pPr marL="0" indent="0">
              <a:lnSpc>
                <a:spcPct val="100000"/>
              </a:lnSpc>
              <a:buNone/>
              <a:defRPr sz="1800">
                <a:solidFill>
                  <a:schemeClr val="tx2"/>
                </a:solidFill>
              </a:defRPr>
            </a:lvl1pPr>
            <a:lvl2pPr marL="457200" indent="0">
              <a:buNone/>
              <a:defRPr sz="2400">
                <a:solidFill>
                  <a:schemeClr val="tx2"/>
                </a:solidFill>
              </a:defRPr>
            </a:lvl2pPr>
            <a:lvl3pPr marL="914400" indent="0">
              <a:buNone/>
              <a:defRPr sz="2400">
                <a:solidFill>
                  <a:schemeClr val="bg1">
                    <a:lumMod val="50000"/>
                  </a:schemeClr>
                </a:solidFill>
              </a:defRPr>
            </a:lvl3pPr>
            <a:lvl4pPr marL="1371600" indent="0">
              <a:buNone/>
              <a:defRPr sz="2400">
                <a:solidFill>
                  <a:schemeClr val="bg1">
                    <a:lumMod val="50000"/>
                  </a:schemeClr>
                </a:solidFill>
              </a:defRPr>
            </a:lvl4pPr>
            <a:lvl5pPr marL="1828800" indent="0">
              <a:buNone/>
              <a:defRPr sz="2400">
                <a:solidFill>
                  <a:schemeClr val="bg1">
                    <a:lumMod val="50000"/>
                  </a:schemeClr>
                </a:solidFill>
              </a:defRPr>
            </a:lvl5pPr>
          </a:lstStyle>
          <a:p>
            <a:pPr lvl="0"/>
            <a:r>
              <a:rPr lang="en-US"/>
              <a:t>Edit Master text styles</a:t>
            </a:r>
          </a:p>
          <a:p>
            <a:pPr lvl="1"/>
            <a:r>
              <a:rPr lang="en-US"/>
              <a:t>Second level</a:t>
            </a:r>
          </a:p>
        </p:txBody>
      </p:sp>
      <p:sp>
        <p:nvSpPr>
          <p:cNvPr id="11" name="Text Placeholder 10"/>
          <p:cNvSpPr>
            <a:spLocks noGrp="1"/>
          </p:cNvSpPr>
          <p:nvPr>
            <p:ph type="body" sz="quarter" idx="11" hasCustomPrompt="1"/>
          </p:nvPr>
        </p:nvSpPr>
        <p:spPr>
          <a:xfrm>
            <a:off x="790221" y="2724150"/>
            <a:ext cx="10792179" cy="3005138"/>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8741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245120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4" name="Picture Placeholder 3"/>
          <p:cNvSpPr>
            <a:spLocks noGrp="1"/>
          </p:cNvSpPr>
          <p:nvPr>
            <p:ph type="pic" sz="quarter" idx="10" hasCustomPrompt="1"/>
          </p:nvPr>
        </p:nvSpPr>
        <p:spPr>
          <a:xfrm>
            <a:off x="789517" y="1533526"/>
            <a:ext cx="10792883" cy="1928813"/>
          </a:xfrm>
        </p:spPr>
        <p:txBody>
          <a:bodyPr>
            <a:noAutofit/>
          </a:bodyPr>
          <a:lstStyle>
            <a:lvl1pPr>
              <a:defRPr sz="1800"/>
            </a:lvl1pPr>
          </a:lstStyle>
          <a:p>
            <a:r>
              <a:rPr lang="en-US" dirty="0"/>
              <a:t>Click to add photo</a:t>
            </a:r>
          </a:p>
        </p:txBody>
      </p:sp>
      <p:sp>
        <p:nvSpPr>
          <p:cNvPr id="5" name="Text Placeholder 10"/>
          <p:cNvSpPr>
            <a:spLocks noGrp="1"/>
          </p:cNvSpPr>
          <p:nvPr>
            <p:ph type="body" sz="quarter" idx="11" hasCustomPrompt="1"/>
          </p:nvPr>
        </p:nvSpPr>
        <p:spPr>
          <a:xfrm>
            <a:off x="790221" y="3636670"/>
            <a:ext cx="10792179" cy="2496961"/>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8499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000" b="1">
                <a:solidFill>
                  <a:srgbClr val="F68B1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noAutofit/>
          </a:bodyPr>
          <a:lstStyle>
            <a:lvl1pPr marL="231775" indent="-231775">
              <a:defRPr sz="1800"/>
            </a:lvl1pPr>
            <a:lvl2pPr marL="688975" indent="-231775">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a:t>Edit Master text styles</a:t>
            </a:r>
          </a:p>
        </p:txBody>
      </p:sp>
      <p:sp>
        <p:nvSpPr>
          <p:cNvPr id="6" name="Content Placeholder 5"/>
          <p:cNvSpPr>
            <a:spLocks noGrp="1"/>
          </p:cNvSpPr>
          <p:nvPr>
            <p:ph sz="quarter" idx="4"/>
          </p:nvPr>
        </p:nvSpPr>
        <p:spPr>
          <a:xfrm>
            <a:off x="6193368" y="2174875"/>
            <a:ext cx="5389033" cy="3951288"/>
          </a:xfrm>
        </p:spPr>
        <p:txBody>
          <a:bodyPr>
            <a:noAutofit/>
          </a:bodyPr>
          <a:lstStyle>
            <a:lvl1pPr marL="2317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4pPr>
            <a:lvl5pPr algn="l" defTabSz="457200" rtl="0" eaLnBrk="1" latinLnBrk="0" hangingPunct="1">
              <a:spcBef>
                <a:spcPct val="20000"/>
              </a:spcBef>
              <a:buFont typeface="Arial"/>
              <a:defRPr lang="en-US" sz="1800" kern="1200" dirty="0">
                <a:solidFill>
                  <a:schemeClr val="tx1">
                    <a:lumMod val="65000"/>
                    <a:lumOff val="35000"/>
                  </a:schemeClr>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282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5" name="Text Placeholder 4"/>
          <p:cNvSpPr>
            <a:spLocks noGrp="1"/>
          </p:cNvSpPr>
          <p:nvPr>
            <p:ph type="body" sz="quarter" idx="3"/>
          </p:nvPr>
        </p:nvSpPr>
        <p:spPr>
          <a:xfrm>
            <a:off x="4390125" y="1535113"/>
            <a:ext cx="7192276" cy="639762"/>
          </a:xfrm>
        </p:spPr>
        <p:txBody>
          <a:bodyPr anchor="t" anchorCtr="0">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a:t>Edit Master text styles</a:t>
            </a:r>
          </a:p>
        </p:txBody>
      </p:sp>
      <p:sp>
        <p:nvSpPr>
          <p:cNvPr id="6" name="Content Placeholder 5"/>
          <p:cNvSpPr>
            <a:spLocks noGrp="1"/>
          </p:cNvSpPr>
          <p:nvPr>
            <p:ph sz="quarter" idx="4"/>
          </p:nvPr>
        </p:nvSpPr>
        <p:spPr>
          <a:xfrm>
            <a:off x="4390124" y="2174875"/>
            <a:ext cx="7192277" cy="3951288"/>
          </a:xfrm>
        </p:spPr>
        <p:txBody>
          <a:bodyPr>
            <a:noAutofit/>
          </a:bodyPr>
          <a:lstStyle>
            <a:lvl1pPr marL="346075" indent="-230188" algn="l" defTabSz="457200" rtl="0" eaLnBrk="1" latinLnBrk="0" hangingPunct="1">
              <a:spcBef>
                <a:spcPct val="20000"/>
              </a:spcBef>
              <a:buFont typeface="Arial"/>
              <a:defRPr lang="en-US" sz="1800" kern="1200" dirty="0" smtClean="0">
                <a:solidFill>
                  <a:schemeClr val="tx2"/>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2"/>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2"/>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2"/>
                </a:solidFill>
                <a:latin typeface="+mn-lt"/>
                <a:ea typeface="+mn-ea"/>
                <a:cs typeface="+mn-cs"/>
              </a:defRPr>
            </a:lvl4pPr>
            <a:lvl5pPr algn="l" defTabSz="457200" rtl="0" eaLnBrk="1" latinLnBrk="0" hangingPunct="1">
              <a:spcBef>
                <a:spcPct val="20000"/>
              </a:spcBef>
              <a:buFont typeface="Arial"/>
              <a:defRPr lang="en-US" sz="1800" kern="1200" dirty="0">
                <a:solidFill>
                  <a:schemeClr val="tx2"/>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0" hasCustomPrompt="1"/>
          </p:nvPr>
        </p:nvSpPr>
        <p:spPr>
          <a:xfrm>
            <a:off x="789519" y="1535113"/>
            <a:ext cx="3437544" cy="4591050"/>
          </a:xfrm>
        </p:spPr>
        <p:txBody>
          <a:bodyPr>
            <a:noAutofit/>
          </a:bodyPr>
          <a:lstStyle>
            <a:lvl1pPr marL="344488" indent="-225425">
              <a:defRPr sz="1800"/>
            </a:lvl1pPr>
          </a:lstStyle>
          <a:p>
            <a:r>
              <a:rPr lang="en-US" dirty="0"/>
              <a:t>Click to add photo</a:t>
            </a:r>
          </a:p>
        </p:txBody>
      </p:sp>
    </p:spTree>
    <p:extLst>
      <p:ext uri="{BB962C8B-B14F-4D97-AF65-F5344CB8AC3E}">
        <p14:creationId xmlns:p14="http://schemas.microsoft.com/office/powerpoint/2010/main" val="20252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0222" y="274638"/>
            <a:ext cx="10792177" cy="960728"/>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636077" y="275704"/>
            <a:ext cx="0" cy="959662"/>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2" y="6265267"/>
            <a:ext cx="12191999" cy="89537"/>
            <a:chOff x="1" y="6276051"/>
            <a:chExt cx="9143999" cy="89537"/>
          </a:xfrm>
        </p:grpSpPr>
        <p:cxnSp>
          <p:nvCxnSpPr>
            <p:cNvPr id="11" name="Straight Connector 10"/>
            <p:cNvCxnSpPr/>
            <p:nvPr/>
          </p:nvCxnSpPr>
          <p:spPr>
            <a:xfrm flipH="1">
              <a:off x="1" y="6365588"/>
              <a:ext cx="856543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565431" y="6276051"/>
              <a:ext cx="95250"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60681" y="6276051"/>
              <a:ext cx="81015"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741696" y="6365588"/>
              <a:ext cx="402304"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11276344" y="6439474"/>
            <a:ext cx="508000" cy="230832"/>
          </a:xfrm>
          <a:prstGeom prst="rect">
            <a:avLst/>
          </a:prstGeom>
          <a:noFill/>
        </p:spPr>
        <p:txBody>
          <a:bodyPr wrap="square" rtlCol="0" anchor="ctr" anchorCtr="1">
            <a:spAutoFit/>
          </a:bodyPr>
          <a:lstStyle/>
          <a:p>
            <a:pPr algn="r"/>
            <a:fld id="{6AFB2962-CD7A-BA4A-83EB-E335D01B9653}" type="slidenum">
              <a:rPr lang="en-US" sz="900" smtClean="0">
                <a:solidFill>
                  <a:schemeClr val="tx2"/>
                </a:solidFill>
              </a:rPr>
              <a:pPr algn="r"/>
              <a:t>‹#›</a:t>
            </a:fld>
            <a:endParaRPr lang="en-US" sz="900" dirty="0">
              <a:solidFill>
                <a:schemeClr val="tx2"/>
              </a:solidFill>
            </a:endParaRPr>
          </a:p>
        </p:txBody>
      </p:sp>
    </p:spTree>
    <p:extLst>
      <p:ext uri="{BB962C8B-B14F-4D97-AF65-F5344CB8AC3E}">
        <p14:creationId xmlns:p14="http://schemas.microsoft.com/office/powerpoint/2010/main" val="417558015"/>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5" r:id="rId3"/>
    <p:sldLayoutId id="2147483674" r:id="rId4"/>
    <p:sldLayoutId id="2147483660" r:id="rId5"/>
    <p:sldLayoutId id="2147483661" r:id="rId6"/>
    <p:sldLayoutId id="2147483672" r:id="rId7"/>
    <p:sldLayoutId id="2147483653" r:id="rId8"/>
    <p:sldLayoutId id="2147483673" r:id="rId9"/>
    <p:sldLayoutId id="2147483671" r:id="rId10"/>
    <p:sldLayoutId id="2147483667" r:id="rId11"/>
    <p:sldLayoutId id="2147483668" r:id="rId12"/>
    <p:sldLayoutId id="2147483669" r:id="rId13"/>
    <p:sldLayoutId id="2147483670" r:id="rId14"/>
    <p:sldLayoutId id="2147483675" r:id="rId15"/>
  </p:sldLayoutIdLst>
  <p:txStyles>
    <p:titleStyle>
      <a:lvl1pPr algn="l" defTabSz="457200" rtl="0" eaLnBrk="1" latinLnBrk="0" hangingPunct="1">
        <a:lnSpc>
          <a:spcPct val="100000"/>
        </a:lnSpc>
        <a:spcBef>
          <a:spcPct val="0"/>
        </a:spcBef>
        <a:buNone/>
        <a:defRPr sz="2800" b="1" kern="1200" baseline="0">
          <a:solidFill>
            <a:schemeClr val="tx2"/>
          </a:solidFill>
          <a:latin typeface="+mj-lt"/>
          <a:ea typeface="+mj-ea"/>
          <a:cs typeface="+mj-cs"/>
        </a:defRPr>
      </a:lvl1pPr>
    </p:titleStyle>
    <p:bodyStyle>
      <a:lvl1pPr marL="398463" indent="-2794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769733" y="4198682"/>
            <a:ext cx="5659431" cy="900134"/>
          </a:xfrm>
        </p:spPr>
        <p:txBody>
          <a:bodyPr/>
          <a:lstStyle/>
          <a:p>
            <a:r>
              <a:rPr lang="en-US" sz="2400" dirty="0"/>
              <a:t>A Framework for Planning, Modeling, and Communicating CAV Impacts</a:t>
            </a:r>
            <a:endParaRPr lang="en-US" sz="1800" dirty="0"/>
          </a:p>
        </p:txBody>
      </p:sp>
      <p:sp>
        <p:nvSpPr>
          <p:cNvPr id="4" name="Text Placeholder 3"/>
          <p:cNvSpPr>
            <a:spLocks noGrp="1"/>
          </p:cNvSpPr>
          <p:nvPr>
            <p:ph type="body" sz="quarter" idx="11"/>
          </p:nvPr>
        </p:nvSpPr>
        <p:spPr/>
        <p:txBody>
          <a:bodyPr/>
          <a:lstStyle/>
          <a:p>
            <a:r>
              <a:rPr lang="en-US" dirty="0"/>
              <a:t>NCHRP 896</a:t>
            </a:r>
          </a:p>
        </p:txBody>
      </p:sp>
      <p:sp>
        <p:nvSpPr>
          <p:cNvPr id="5" name="Text Placeholder 4"/>
          <p:cNvSpPr>
            <a:spLocks noGrp="1"/>
          </p:cNvSpPr>
          <p:nvPr>
            <p:ph type="body" sz="quarter" idx="12"/>
          </p:nvPr>
        </p:nvSpPr>
        <p:spPr/>
        <p:txBody>
          <a:bodyPr/>
          <a:lstStyle/>
          <a:p>
            <a:r>
              <a:rPr lang="en-US" dirty="0"/>
              <a:t>June, 2019 TRB Transportation Planning and Applications Conference</a:t>
            </a:r>
          </a:p>
        </p:txBody>
      </p:sp>
    </p:spTree>
    <p:extLst>
      <p:ext uri="{BB962C8B-B14F-4D97-AF65-F5344CB8AC3E}">
        <p14:creationId xmlns:p14="http://schemas.microsoft.com/office/powerpoint/2010/main" val="298327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0176-10AB-47E6-A006-A5A0EBD9A961}"/>
              </a:ext>
            </a:extLst>
          </p:cNvPr>
          <p:cNvSpPr>
            <a:spLocks noGrp="1"/>
          </p:cNvSpPr>
          <p:nvPr>
            <p:ph type="title"/>
          </p:nvPr>
        </p:nvSpPr>
        <p:spPr/>
        <p:txBody>
          <a:bodyPr>
            <a:normAutofit/>
          </a:bodyPr>
          <a:lstStyle/>
          <a:p>
            <a:r>
              <a:rPr lang="en-US" dirty="0"/>
              <a:t>The CAV framework addresses three types of modeling systems.</a:t>
            </a:r>
          </a:p>
        </p:txBody>
      </p:sp>
      <p:sp>
        <p:nvSpPr>
          <p:cNvPr id="3" name="Rectangle 2"/>
          <p:cNvSpPr/>
          <p:nvPr/>
        </p:nvSpPr>
        <p:spPr>
          <a:xfrm>
            <a:off x="1947332" y="1613377"/>
            <a:ext cx="7992535" cy="3046988"/>
          </a:xfrm>
          <a:prstGeom prst="rect">
            <a:avLst/>
          </a:prstGeom>
        </p:spPr>
        <p:txBody>
          <a:bodyPr wrap="square">
            <a:spAutoFit/>
          </a:bodyPr>
          <a:lstStyle/>
          <a:p>
            <a:pPr marL="342900" indent="-342900">
              <a:spcBef>
                <a:spcPts val="600"/>
              </a:spcBef>
              <a:spcAft>
                <a:spcPts val="600"/>
              </a:spcAft>
              <a:buClr>
                <a:srgbClr val="C00000"/>
              </a:buClr>
              <a:buFont typeface="Wingdings" panose="05000000000000000000" pitchFamily="2" charset="2"/>
              <a:buChar char=""/>
            </a:pPr>
            <a:r>
              <a:rPr lang="en-US" b="1" dirty="0">
                <a:latin typeface="Garamond Premr Pro"/>
                <a:ea typeface="Times New Roman" panose="02020603050405020304" pitchFamily="18" charset="0"/>
                <a:cs typeface="Times New Roman" panose="02020603050405020304" pitchFamily="18" charset="0"/>
              </a:rPr>
              <a:t>Trip-based models</a:t>
            </a:r>
            <a:r>
              <a:rPr lang="en-US" dirty="0">
                <a:latin typeface="Garamond Premr Pro"/>
                <a:ea typeface="Times New Roman" panose="02020603050405020304" pitchFamily="18" charset="0"/>
                <a:cs typeface="Times New Roman" panose="02020603050405020304" pitchFamily="18" charset="0"/>
              </a:rPr>
              <a:t> are developed as aggregate models of population and employment in a region with disaggregate measures of transportation supply and an aggregate assignment process. </a:t>
            </a:r>
          </a:p>
          <a:p>
            <a:pPr marL="342900" indent="-342900">
              <a:spcBef>
                <a:spcPts val="600"/>
              </a:spcBef>
              <a:spcAft>
                <a:spcPts val="600"/>
              </a:spcAft>
              <a:buClr>
                <a:srgbClr val="C00000"/>
              </a:buClr>
              <a:buFont typeface="Wingdings" panose="05000000000000000000" pitchFamily="2" charset="2"/>
              <a:buChar char=""/>
            </a:pPr>
            <a:r>
              <a:rPr lang="en-US" b="1" dirty="0">
                <a:latin typeface="Garamond Premr Pro"/>
                <a:ea typeface="Times New Roman" panose="02020603050405020304" pitchFamily="18" charset="0"/>
                <a:cs typeface="Times New Roman" panose="02020603050405020304" pitchFamily="18" charset="0"/>
              </a:rPr>
              <a:t>Activity-based (AB) and dynamic traffic assignment (DTA) models</a:t>
            </a:r>
            <a:r>
              <a:rPr lang="en-US" dirty="0">
                <a:latin typeface="Garamond Premr Pro"/>
                <a:ea typeface="Times New Roman" panose="02020603050405020304" pitchFamily="18" charset="0"/>
                <a:cs typeface="Times New Roman" panose="02020603050405020304" pitchFamily="18" charset="0"/>
              </a:rPr>
              <a:t> are developed as disaggregate models of persons and firms in a region with disaggregate measures of transportation supply. </a:t>
            </a:r>
          </a:p>
          <a:p>
            <a:pPr marL="342900" indent="-342900">
              <a:spcBef>
                <a:spcPts val="600"/>
              </a:spcBef>
              <a:spcAft>
                <a:spcPts val="600"/>
              </a:spcAft>
              <a:buClr>
                <a:srgbClr val="C00000"/>
              </a:buClr>
              <a:buFont typeface="Wingdings" panose="05000000000000000000" pitchFamily="2" charset="2"/>
              <a:buChar char=""/>
            </a:pPr>
            <a:r>
              <a:rPr lang="en-US" b="1" dirty="0">
                <a:latin typeface="Garamond Premr Pro"/>
                <a:ea typeface="Times New Roman" panose="02020603050405020304" pitchFamily="18" charset="0"/>
                <a:cs typeface="Times New Roman" panose="02020603050405020304" pitchFamily="18" charset="0"/>
              </a:rPr>
              <a:t>Strategic models</a:t>
            </a:r>
            <a:r>
              <a:rPr lang="en-US" dirty="0">
                <a:latin typeface="Garamond Premr Pro"/>
                <a:ea typeface="Times New Roman" panose="02020603050405020304" pitchFamily="18" charset="0"/>
                <a:cs typeface="Times New Roman" panose="02020603050405020304" pitchFamily="18" charset="0"/>
              </a:rPr>
              <a:t> are developed as disaggregate models of persons and firms in a region with aggregate measures of transportation supply.</a:t>
            </a:r>
          </a:p>
          <a:p>
            <a:pPr marL="342900" indent="-342900">
              <a:spcBef>
                <a:spcPts val="600"/>
              </a:spcBef>
              <a:spcAft>
                <a:spcPts val="600"/>
              </a:spcAft>
              <a:buClr>
                <a:srgbClr val="C00000"/>
              </a:buClr>
              <a:buFont typeface="Wingdings" panose="05000000000000000000" pitchFamily="2" charset="2"/>
              <a:buChar char=""/>
            </a:pPr>
            <a:endParaRPr lang="en-US" dirty="0">
              <a:latin typeface="Garamond Premr Pro"/>
              <a:ea typeface="Times New Roman" panose="02020603050405020304" pitchFamily="18" charset="0"/>
              <a:cs typeface="Times New Roman" panose="02020603050405020304" pitchFamily="18" charset="0"/>
            </a:endParaRPr>
          </a:p>
        </p:txBody>
      </p:sp>
      <p:sp>
        <p:nvSpPr>
          <p:cNvPr id="7" name="Speech Bubble: Rectangle 3">
            <a:extLst>
              <a:ext uri="{FF2B5EF4-FFF2-40B4-BE49-F238E27FC236}">
                <a16:creationId xmlns:a16="http://schemas.microsoft.com/office/drawing/2014/main" id="{C95CB9A4-7A8E-4D0E-9370-DF927FF56C9A}"/>
              </a:ext>
            </a:extLst>
          </p:cNvPr>
          <p:cNvSpPr/>
          <p:nvPr/>
        </p:nvSpPr>
        <p:spPr>
          <a:xfrm>
            <a:off x="2438401" y="4783541"/>
            <a:ext cx="7051431" cy="1344305"/>
          </a:xfrm>
          <a:prstGeom prst="wedgeRectCallout">
            <a:avLst>
              <a:gd name="adj1" fmla="val -20536"/>
              <a:gd name="adj2" fmla="val 4981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t>The following slides present a panorama of the possible with respect to model adaptations. Which ones to implement depend on what one hopes to learn from the models.</a:t>
            </a:r>
          </a:p>
        </p:txBody>
      </p:sp>
    </p:spTree>
    <p:extLst>
      <p:ext uri="{BB962C8B-B14F-4D97-AF65-F5344CB8AC3E}">
        <p14:creationId xmlns:p14="http://schemas.microsoft.com/office/powerpoint/2010/main" val="303358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BBC3-D6D5-4975-8A8D-17DFA14E76DE}"/>
              </a:ext>
            </a:extLst>
          </p:cNvPr>
          <p:cNvSpPr>
            <a:spLocks noGrp="1"/>
          </p:cNvSpPr>
          <p:nvPr>
            <p:ph type="title"/>
          </p:nvPr>
        </p:nvSpPr>
        <p:spPr/>
        <p:txBody>
          <a:bodyPr/>
          <a:lstStyle/>
          <a:p>
            <a:r>
              <a:rPr lang="en-US" dirty="0"/>
              <a:t>The context of planning for CAV technology is one of deep uncertainty.</a:t>
            </a:r>
          </a:p>
        </p:txBody>
      </p:sp>
      <p:sp>
        <p:nvSpPr>
          <p:cNvPr id="3" name="Text Placeholder 2">
            <a:extLst>
              <a:ext uri="{FF2B5EF4-FFF2-40B4-BE49-F238E27FC236}">
                <a16:creationId xmlns:a16="http://schemas.microsoft.com/office/drawing/2014/main" id="{54467E53-9DA9-4477-8543-E1C770EC2319}"/>
              </a:ext>
            </a:extLst>
          </p:cNvPr>
          <p:cNvSpPr>
            <a:spLocks noGrp="1"/>
          </p:cNvSpPr>
          <p:nvPr>
            <p:ph type="body" idx="1"/>
          </p:nvPr>
        </p:nvSpPr>
        <p:spPr/>
        <p:txBody>
          <a:bodyPr/>
          <a:lstStyle/>
          <a:p>
            <a:r>
              <a:rPr lang="en-US" dirty="0"/>
              <a:t>Qualitative Methods</a:t>
            </a:r>
          </a:p>
        </p:txBody>
      </p:sp>
      <p:sp>
        <p:nvSpPr>
          <p:cNvPr id="4" name="Content Placeholder 3">
            <a:extLst>
              <a:ext uri="{FF2B5EF4-FFF2-40B4-BE49-F238E27FC236}">
                <a16:creationId xmlns:a16="http://schemas.microsoft.com/office/drawing/2014/main" id="{9AF4DFF5-0AAD-4428-936E-3A568EE1036C}"/>
              </a:ext>
            </a:extLst>
          </p:cNvPr>
          <p:cNvSpPr>
            <a:spLocks noGrp="1"/>
          </p:cNvSpPr>
          <p:nvPr>
            <p:ph sz="half" idx="2"/>
          </p:nvPr>
        </p:nvSpPr>
        <p:spPr/>
        <p:txBody>
          <a:bodyPr/>
          <a:lstStyle/>
          <a:p>
            <a:r>
              <a:rPr lang="en-US" dirty="0"/>
              <a:t>Scenario Planning</a:t>
            </a:r>
          </a:p>
          <a:p>
            <a:pPr lvl="1"/>
            <a:r>
              <a:rPr lang="en-US" dirty="0"/>
              <a:t>Has limitations in linking multiple, diverse futures to near-term policy choices</a:t>
            </a:r>
          </a:p>
          <a:p>
            <a:r>
              <a:rPr lang="en-US" dirty="0"/>
              <a:t>Assumption-based Planning</a:t>
            </a:r>
          </a:p>
          <a:p>
            <a:pPr lvl="1"/>
            <a:r>
              <a:rPr lang="en-US" dirty="0"/>
              <a:t>Has evolved to address limitations in scenario planning</a:t>
            </a:r>
          </a:p>
        </p:txBody>
      </p:sp>
      <p:sp>
        <p:nvSpPr>
          <p:cNvPr id="5" name="Text Placeholder 4">
            <a:extLst>
              <a:ext uri="{FF2B5EF4-FFF2-40B4-BE49-F238E27FC236}">
                <a16:creationId xmlns:a16="http://schemas.microsoft.com/office/drawing/2014/main" id="{FF0971F8-88DB-4BE6-B163-63F2333DB4AA}"/>
              </a:ext>
            </a:extLst>
          </p:cNvPr>
          <p:cNvSpPr>
            <a:spLocks noGrp="1"/>
          </p:cNvSpPr>
          <p:nvPr>
            <p:ph type="body" sz="quarter" idx="3"/>
          </p:nvPr>
        </p:nvSpPr>
        <p:spPr/>
        <p:txBody>
          <a:bodyPr/>
          <a:lstStyle/>
          <a:p>
            <a:r>
              <a:rPr lang="en-US" dirty="0"/>
              <a:t>Quantitative Methods</a:t>
            </a:r>
          </a:p>
        </p:txBody>
      </p:sp>
      <p:sp>
        <p:nvSpPr>
          <p:cNvPr id="6" name="Content Placeholder 5">
            <a:extLst>
              <a:ext uri="{FF2B5EF4-FFF2-40B4-BE49-F238E27FC236}">
                <a16:creationId xmlns:a16="http://schemas.microsoft.com/office/drawing/2014/main" id="{DDF2F940-74A8-44B0-AB05-CB2107ABA5C7}"/>
              </a:ext>
            </a:extLst>
          </p:cNvPr>
          <p:cNvSpPr>
            <a:spLocks noGrp="1"/>
          </p:cNvSpPr>
          <p:nvPr>
            <p:ph sz="quarter" idx="4"/>
          </p:nvPr>
        </p:nvSpPr>
        <p:spPr/>
        <p:txBody>
          <a:bodyPr/>
          <a:lstStyle/>
          <a:p>
            <a:r>
              <a:rPr lang="en-US" dirty="0">
                <a:solidFill>
                  <a:schemeClr val="tx1"/>
                </a:solidFill>
              </a:rPr>
              <a:t>Robust Decision Making (RDM)</a:t>
            </a:r>
          </a:p>
          <a:p>
            <a:r>
              <a:rPr lang="en-US" dirty="0">
                <a:solidFill>
                  <a:schemeClr val="tx1"/>
                </a:solidFill>
              </a:rPr>
              <a:t>Infogap</a:t>
            </a:r>
          </a:p>
          <a:p>
            <a:r>
              <a:rPr lang="en-US" dirty="0">
                <a:solidFill>
                  <a:schemeClr val="tx1"/>
                </a:solidFill>
              </a:rPr>
              <a:t>Dynamic Adaptive Pathways Planning (DAPP)</a:t>
            </a:r>
          </a:p>
        </p:txBody>
      </p:sp>
      <p:sp>
        <p:nvSpPr>
          <p:cNvPr id="7" name="Speech Bubble: Rectangle with Corners Rounded 6">
            <a:extLst>
              <a:ext uri="{FF2B5EF4-FFF2-40B4-BE49-F238E27FC236}">
                <a16:creationId xmlns:a16="http://schemas.microsoft.com/office/drawing/2014/main" id="{54F663A1-9177-44F8-8329-B05A480FA84E}"/>
              </a:ext>
            </a:extLst>
          </p:cNvPr>
          <p:cNvSpPr/>
          <p:nvPr/>
        </p:nvSpPr>
        <p:spPr>
          <a:xfrm>
            <a:off x="6635087" y="3841845"/>
            <a:ext cx="3186752" cy="2108579"/>
          </a:xfrm>
          <a:prstGeom prst="wedgeRoundRectCallout">
            <a:avLst>
              <a:gd name="adj1" fmla="val -22760"/>
              <a:gd name="adj2" fmla="val -62743"/>
              <a:gd name="adj3" fmla="val 16667"/>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Rather than ask, “What will happen?” these methods ask, “What should we do today to most effectively manage the range of events that might happen?”</a:t>
            </a:r>
          </a:p>
        </p:txBody>
      </p:sp>
    </p:spTree>
    <p:extLst>
      <p:ext uri="{BB962C8B-B14F-4D97-AF65-F5344CB8AC3E}">
        <p14:creationId xmlns:p14="http://schemas.microsoft.com/office/powerpoint/2010/main" val="2970927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0176-10AB-47E6-A006-A5A0EBD9A961}"/>
              </a:ext>
            </a:extLst>
          </p:cNvPr>
          <p:cNvSpPr>
            <a:spLocks noGrp="1"/>
          </p:cNvSpPr>
          <p:nvPr>
            <p:ph type="title"/>
          </p:nvPr>
        </p:nvSpPr>
        <p:spPr/>
        <p:txBody>
          <a:bodyPr>
            <a:normAutofit/>
          </a:bodyPr>
          <a:lstStyle/>
          <a:p>
            <a:r>
              <a:rPr lang="en-US" dirty="0"/>
              <a:t>Adapting Trip-Based Models to CAVs.</a:t>
            </a:r>
          </a:p>
        </p:txBody>
      </p:sp>
      <p:sp>
        <p:nvSpPr>
          <p:cNvPr id="3" name="Rectangle 2"/>
          <p:cNvSpPr/>
          <p:nvPr/>
        </p:nvSpPr>
        <p:spPr>
          <a:xfrm>
            <a:off x="1947332" y="1613378"/>
            <a:ext cx="7992535" cy="3323987"/>
          </a:xfrm>
          <a:prstGeom prst="rect">
            <a:avLst/>
          </a:prstGeom>
        </p:spPr>
        <p:txBody>
          <a:bodyPr wrap="square">
            <a:spAutoFit/>
          </a:bodyPr>
          <a:lstStyle/>
          <a:p>
            <a:pPr marL="342900" indent="-342900">
              <a:spcBef>
                <a:spcPts val="600"/>
              </a:spcBef>
              <a:spcAft>
                <a:spcPts val="600"/>
              </a:spcAft>
              <a:buClr>
                <a:srgbClr val="C00000"/>
              </a:buClr>
              <a:buFont typeface="Wingdings" panose="05000000000000000000" pitchFamily="2" charset="2"/>
              <a:buChar char=""/>
            </a:pPr>
            <a:r>
              <a:rPr lang="en-US" b="1" dirty="0"/>
              <a:t>Trip-based models </a:t>
            </a:r>
            <a:r>
              <a:rPr lang="en-US" dirty="0"/>
              <a:t>are long-range travel demand models that follow the conventional four-step process of trip generation, trip distribution, mode choice, and traffic assignment. </a:t>
            </a:r>
          </a:p>
          <a:p>
            <a:pPr marL="342900" indent="-342900">
              <a:spcBef>
                <a:spcPts val="600"/>
              </a:spcBef>
              <a:spcAft>
                <a:spcPts val="600"/>
              </a:spcAft>
              <a:buClr>
                <a:srgbClr val="C00000"/>
              </a:buClr>
              <a:buFont typeface="Wingdings" panose="05000000000000000000" pitchFamily="2" charset="2"/>
              <a:buChar char=""/>
            </a:pPr>
            <a:r>
              <a:rPr lang="en-US" dirty="0"/>
              <a:t>These models have been calibrated, validated, and tested throughout the world, and they are used extensively across most MPOs and state DOTs.</a:t>
            </a:r>
          </a:p>
          <a:p>
            <a:pPr marL="342900" indent="-342900">
              <a:spcBef>
                <a:spcPts val="600"/>
              </a:spcBef>
              <a:spcAft>
                <a:spcPts val="600"/>
              </a:spcAft>
              <a:buClr>
                <a:srgbClr val="C00000"/>
              </a:buClr>
              <a:buFont typeface="Wingdings" panose="05000000000000000000" pitchFamily="2" charset="2"/>
              <a:buChar char=""/>
            </a:pPr>
            <a:r>
              <a:rPr lang="en-US" dirty="0"/>
              <a:t>The study report discusses adapting the following components of </a:t>
            </a:r>
            <a:r>
              <a:rPr lang="en-US" b="1" dirty="0"/>
              <a:t>trip-based models </a:t>
            </a:r>
            <a:r>
              <a:rPr lang="en-US" dirty="0"/>
              <a:t>to account for CAVs: Land use modeling, Auto availability and mobility choices, Trip generation, Trip distribution, Mode choice, Routing and traffic assignment.</a:t>
            </a:r>
          </a:p>
          <a:p>
            <a:pPr>
              <a:spcBef>
                <a:spcPts val="600"/>
              </a:spcBef>
              <a:spcAft>
                <a:spcPts val="600"/>
              </a:spcAft>
              <a:buClr>
                <a:srgbClr val="C00000"/>
              </a:buClr>
            </a:pPr>
            <a:endParaRPr lang="en-US" dirty="0">
              <a:latin typeface="Garamond Premr Pro"/>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06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0176-10AB-47E6-A006-A5A0EBD9A961}"/>
              </a:ext>
            </a:extLst>
          </p:cNvPr>
          <p:cNvSpPr>
            <a:spLocks noGrp="1"/>
          </p:cNvSpPr>
          <p:nvPr>
            <p:ph type="title"/>
          </p:nvPr>
        </p:nvSpPr>
        <p:spPr/>
        <p:txBody>
          <a:bodyPr>
            <a:normAutofit/>
          </a:bodyPr>
          <a:lstStyle/>
          <a:p>
            <a:r>
              <a:rPr lang="en-US" dirty="0"/>
              <a:t>Potential changes to the trip-based modeling system from CAV impacts </a:t>
            </a:r>
          </a:p>
        </p:txBody>
      </p:sp>
      <p:graphicFrame>
        <p:nvGraphicFramePr>
          <p:cNvPr id="4" name="Table 3">
            <a:extLst>
              <a:ext uri="{FF2B5EF4-FFF2-40B4-BE49-F238E27FC236}">
                <a16:creationId xmlns:a16="http://schemas.microsoft.com/office/drawing/2014/main" id="{658FF84F-E439-4EA0-8342-199E7AD435F6}"/>
              </a:ext>
            </a:extLst>
          </p:cNvPr>
          <p:cNvGraphicFramePr>
            <a:graphicFrameLocks noGrp="1"/>
          </p:cNvGraphicFramePr>
          <p:nvPr>
            <p:extLst>
              <p:ext uri="{D42A27DB-BD31-4B8C-83A1-F6EECF244321}">
                <p14:modId xmlns:p14="http://schemas.microsoft.com/office/powerpoint/2010/main" val="1561053681"/>
              </p:ext>
            </p:extLst>
          </p:nvPr>
        </p:nvGraphicFramePr>
        <p:xfrm>
          <a:off x="2116666" y="1463979"/>
          <a:ext cx="8340318" cy="4813728"/>
        </p:xfrm>
        <a:graphic>
          <a:graphicData uri="http://schemas.openxmlformats.org/drawingml/2006/table">
            <a:tbl>
              <a:tblPr firstRow="1" firstCol="1" bandRow="1">
                <a:tableStyleId>{B301B821-A1FF-4177-AEE7-76D212191A09}</a:tableStyleId>
              </a:tblPr>
              <a:tblGrid>
                <a:gridCol w="2962481">
                  <a:extLst>
                    <a:ext uri="{9D8B030D-6E8A-4147-A177-3AD203B41FA5}">
                      <a16:colId xmlns:a16="http://schemas.microsoft.com/office/drawing/2014/main" val="3809239389"/>
                    </a:ext>
                  </a:extLst>
                </a:gridCol>
                <a:gridCol w="5377837">
                  <a:extLst>
                    <a:ext uri="{9D8B030D-6E8A-4147-A177-3AD203B41FA5}">
                      <a16:colId xmlns:a16="http://schemas.microsoft.com/office/drawing/2014/main" val="1527517292"/>
                    </a:ext>
                  </a:extLst>
                </a:gridCol>
              </a:tblGrid>
              <a:tr h="274834">
                <a:tc>
                  <a:txBody>
                    <a:bodyPr/>
                    <a:lstStyle/>
                    <a:p>
                      <a:pPr marL="0" marR="0">
                        <a:lnSpc>
                          <a:spcPct val="115000"/>
                        </a:lnSpc>
                        <a:spcBef>
                          <a:spcPts val="0"/>
                        </a:spcBef>
                        <a:spcAft>
                          <a:spcPts val="0"/>
                        </a:spcAft>
                      </a:pPr>
                      <a:r>
                        <a:rPr lang="en-US" sz="1600" dirty="0">
                          <a:effectLst/>
                        </a:rPr>
                        <a:t>Model Component </a:t>
                      </a:r>
                      <a:endParaRPr lang="en-U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Trip-Based Model Improvements</a:t>
                      </a:r>
                      <a:endParaRPr lang="en-U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77390050"/>
                  </a:ext>
                </a:extLst>
              </a:tr>
              <a:tr h="274834">
                <a:tc gridSpan="2">
                  <a:txBody>
                    <a:bodyPr/>
                    <a:lstStyle/>
                    <a:p>
                      <a:pPr marL="0" marR="0">
                        <a:lnSpc>
                          <a:spcPct val="115000"/>
                        </a:lnSpc>
                        <a:spcBef>
                          <a:spcPts val="0"/>
                        </a:spcBef>
                        <a:spcAft>
                          <a:spcPts val="0"/>
                        </a:spcAft>
                      </a:pPr>
                      <a:r>
                        <a:rPr lang="en-US" sz="1600" b="0" dirty="0">
                          <a:effectLst/>
                        </a:rPr>
                        <a:t>Sociodemographics</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1764953426"/>
                  </a:ext>
                </a:extLst>
              </a:tr>
              <a:tr h="274834">
                <a:tc>
                  <a:txBody>
                    <a:bodyPr/>
                    <a:lstStyle/>
                    <a:p>
                      <a:pPr marL="0" marR="0">
                        <a:lnSpc>
                          <a:spcPct val="115000"/>
                        </a:lnSpc>
                        <a:spcBef>
                          <a:spcPts val="0"/>
                        </a:spcBef>
                        <a:spcAft>
                          <a:spcPts val="0"/>
                        </a:spcAft>
                      </a:pPr>
                      <a:r>
                        <a:rPr lang="en-US" sz="1600" b="0" dirty="0">
                          <a:effectLst/>
                        </a:rPr>
                        <a:t>Land use/demographic model</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Account for parking reuse, </a:t>
                      </a:r>
                      <a:r>
                        <a:rPr lang="en-US" sz="1600" baseline="0" dirty="0">
                          <a:effectLst/>
                        </a:rPr>
                        <a:t>new mobile populations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15387911"/>
                  </a:ext>
                </a:extLst>
              </a:tr>
              <a:tr h="274834">
                <a:tc gridSpan="2">
                  <a:txBody>
                    <a:bodyPr/>
                    <a:lstStyle/>
                    <a:p>
                      <a:pPr marL="0" marR="0">
                        <a:lnSpc>
                          <a:spcPct val="115000"/>
                        </a:lnSpc>
                        <a:spcBef>
                          <a:spcPts val="0"/>
                        </a:spcBef>
                        <a:spcAft>
                          <a:spcPts val="0"/>
                        </a:spcAft>
                      </a:pPr>
                      <a:r>
                        <a:rPr lang="en-US" sz="1600" b="0" dirty="0">
                          <a:effectLst/>
                        </a:rPr>
                        <a:t>Market/Fleet Models </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1987441714"/>
                  </a:ext>
                </a:extLst>
              </a:tr>
              <a:tr h="274834">
                <a:tc>
                  <a:txBody>
                    <a:bodyPr/>
                    <a:lstStyle/>
                    <a:p>
                      <a:pPr marL="0" marR="0">
                        <a:lnSpc>
                          <a:spcPct val="115000"/>
                        </a:lnSpc>
                        <a:spcBef>
                          <a:spcPts val="0"/>
                        </a:spcBef>
                        <a:spcAft>
                          <a:spcPts val="0"/>
                        </a:spcAft>
                      </a:pPr>
                      <a:r>
                        <a:rPr lang="en-US" sz="1600" b="0" dirty="0">
                          <a:effectLst/>
                        </a:rPr>
                        <a:t>Fleet composition models</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Estimate and forecast types of vehicles and technology</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51501101"/>
                  </a:ext>
                </a:extLst>
              </a:tr>
              <a:tr h="327406">
                <a:tc gridSpan="2">
                  <a:txBody>
                    <a:bodyPr/>
                    <a:lstStyle/>
                    <a:p>
                      <a:pPr marL="0" marR="0">
                        <a:lnSpc>
                          <a:spcPct val="115000"/>
                        </a:lnSpc>
                        <a:spcBef>
                          <a:spcPts val="0"/>
                        </a:spcBef>
                        <a:spcAft>
                          <a:spcPts val="0"/>
                        </a:spcAft>
                      </a:pPr>
                      <a:r>
                        <a:rPr lang="en-US" sz="1600" b="0" dirty="0">
                          <a:effectLst/>
                        </a:rPr>
                        <a:t>Auto Ownership Models </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3256032223"/>
                  </a:ext>
                </a:extLst>
              </a:tr>
              <a:tr h="274834">
                <a:tc>
                  <a:txBody>
                    <a:bodyPr/>
                    <a:lstStyle/>
                    <a:p>
                      <a:pPr marL="0" marR="0">
                        <a:lnSpc>
                          <a:spcPct val="115000"/>
                        </a:lnSpc>
                        <a:spcBef>
                          <a:spcPts val="0"/>
                        </a:spcBef>
                        <a:spcAft>
                          <a:spcPts val="0"/>
                        </a:spcAft>
                      </a:pPr>
                      <a:r>
                        <a:rPr lang="en-US" sz="1600" b="0" dirty="0">
                          <a:effectLst/>
                        </a:rPr>
                        <a:t>Auto ownership</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Estimate and forecast CAV or manual vehicle ownership</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64889489"/>
                  </a:ext>
                </a:extLst>
              </a:tr>
              <a:tr h="274834">
                <a:tc>
                  <a:txBody>
                    <a:bodyPr/>
                    <a:lstStyle/>
                    <a:p>
                      <a:pPr marL="0" marR="0">
                        <a:lnSpc>
                          <a:spcPct val="115000"/>
                        </a:lnSpc>
                        <a:spcBef>
                          <a:spcPts val="0"/>
                        </a:spcBef>
                        <a:spcAft>
                          <a:spcPts val="0"/>
                        </a:spcAft>
                      </a:pPr>
                      <a:r>
                        <a:rPr lang="en-US" sz="1600" b="0" dirty="0">
                          <a:effectLst/>
                        </a:rPr>
                        <a:t>Auto availability</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Estimate and forecast availability of SAVs and carsharing</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63705432"/>
                  </a:ext>
                </a:extLst>
              </a:tr>
              <a:tr h="274834">
                <a:tc gridSpan="2">
                  <a:txBody>
                    <a:bodyPr/>
                    <a:lstStyle/>
                    <a:p>
                      <a:pPr marL="0" marR="0">
                        <a:lnSpc>
                          <a:spcPct val="115000"/>
                        </a:lnSpc>
                        <a:spcBef>
                          <a:spcPts val="0"/>
                        </a:spcBef>
                        <a:spcAft>
                          <a:spcPts val="0"/>
                        </a:spcAft>
                      </a:pPr>
                      <a:r>
                        <a:rPr lang="en-US" sz="1600" b="0" dirty="0">
                          <a:effectLst/>
                        </a:rPr>
                        <a:t>Trip Generation </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3767708155"/>
                  </a:ext>
                </a:extLst>
              </a:tr>
              <a:tr h="619685">
                <a:tc>
                  <a:txBody>
                    <a:bodyPr/>
                    <a:lstStyle/>
                    <a:p>
                      <a:pPr marL="0" marR="0">
                        <a:lnSpc>
                          <a:spcPct val="115000"/>
                        </a:lnSpc>
                        <a:spcBef>
                          <a:spcPts val="0"/>
                        </a:spcBef>
                        <a:spcAft>
                          <a:spcPts val="0"/>
                        </a:spcAft>
                      </a:pPr>
                      <a:r>
                        <a:rPr lang="en-US" sz="1600" b="0" dirty="0">
                          <a:effectLst/>
                        </a:rPr>
                        <a:t>Trip rates</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Estimate rates for new mobile populations, account for zero-occupant</a:t>
                      </a:r>
                      <a:r>
                        <a:rPr lang="en-US" sz="1600" baseline="0" dirty="0">
                          <a:effectLst/>
                        </a:rPr>
                        <a:t> trips, adjust rates for improved accessibility</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53043815"/>
                  </a:ext>
                </a:extLst>
              </a:tr>
              <a:tr h="274834">
                <a:tc gridSpan="2">
                  <a:txBody>
                    <a:bodyPr/>
                    <a:lstStyle/>
                    <a:p>
                      <a:pPr marL="0" marR="0">
                        <a:lnSpc>
                          <a:spcPct val="115000"/>
                        </a:lnSpc>
                        <a:spcBef>
                          <a:spcPts val="0"/>
                        </a:spcBef>
                        <a:spcAft>
                          <a:spcPts val="0"/>
                        </a:spcAft>
                      </a:pPr>
                      <a:r>
                        <a:rPr lang="en-US" sz="1600" b="0" dirty="0">
                          <a:effectLst/>
                        </a:rPr>
                        <a:t>Trip Distribution</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1455666445"/>
                  </a:ext>
                </a:extLst>
              </a:tr>
              <a:tr h="274834">
                <a:tc>
                  <a:txBody>
                    <a:bodyPr/>
                    <a:lstStyle/>
                    <a:p>
                      <a:pPr marL="0" marR="0">
                        <a:lnSpc>
                          <a:spcPct val="115000"/>
                        </a:lnSpc>
                        <a:spcBef>
                          <a:spcPts val="0"/>
                        </a:spcBef>
                        <a:spcAft>
                          <a:spcPts val="0"/>
                        </a:spcAft>
                      </a:pPr>
                      <a:r>
                        <a:rPr lang="en-US" sz="1600" b="0" dirty="0">
                          <a:effectLst/>
                        </a:rPr>
                        <a:t>Impedance to travel</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Estimate network cost &amp; friction factor matrices</a:t>
                      </a:r>
                      <a:r>
                        <a:rPr lang="en-US" sz="1600" baseline="0" dirty="0">
                          <a:effectLst/>
                        </a:rPr>
                        <a:t> for </a:t>
                      </a:r>
                      <a:r>
                        <a:rPr lang="en-US" sz="1600" dirty="0">
                          <a:effectLst/>
                        </a:rPr>
                        <a:t>CAVs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47091445"/>
                  </a:ext>
                </a:extLst>
              </a:tr>
              <a:tr h="274834">
                <a:tc gridSpan="2">
                  <a:txBody>
                    <a:bodyPr/>
                    <a:lstStyle/>
                    <a:p>
                      <a:pPr marL="0" marR="0">
                        <a:lnSpc>
                          <a:spcPct val="115000"/>
                        </a:lnSpc>
                        <a:spcBef>
                          <a:spcPts val="0"/>
                        </a:spcBef>
                        <a:spcAft>
                          <a:spcPts val="0"/>
                        </a:spcAft>
                      </a:pPr>
                      <a:r>
                        <a:rPr lang="en-US" sz="1600" b="0" dirty="0">
                          <a:effectLst/>
                        </a:rPr>
                        <a:t>Mode Choice</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3817982943"/>
                  </a:ext>
                </a:extLst>
              </a:tr>
              <a:tr h="568629">
                <a:tc>
                  <a:txBody>
                    <a:bodyPr/>
                    <a:lstStyle/>
                    <a:p>
                      <a:pPr marL="0" marR="0">
                        <a:lnSpc>
                          <a:spcPct val="115000"/>
                        </a:lnSpc>
                        <a:spcBef>
                          <a:spcPts val="0"/>
                        </a:spcBef>
                        <a:spcAft>
                          <a:spcPts val="0"/>
                        </a:spcAft>
                      </a:pPr>
                      <a:r>
                        <a:rPr lang="en-US" sz="1600" b="0" dirty="0">
                          <a:effectLst/>
                        </a:rPr>
                        <a:t>Mode choice model</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Design new nesting structure: CAVs, SAVs, and SAV to transit; account for MaaS impacts to multimodal tour plans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00085218"/>
                  </a:ext>
                </a:extLst>
              </a:tr>
              <a:tr h="274834">
                <a:tc>
                  <a:txBody>
                    <a:bodyPr/>
                    <a:lstStyle/>
                    <a:p>
                      <a:pPr marL="0" marR="0">
                        <a:lnSpc>
                          <a:spcPct val="115000"/>
                        </a:lnSpc>
                        <a:spcBef>
                          <a:spcPts val="0"/>
                        </a:spcBef>
                        <a:spcAft>
                          <a:spcPts val="0"/>
                        </a:spcAft>
                      </a:pPr>
                      <a:r>
                        <a:rPr lang="en-US" sz="1600" b="0" dirty="0">
                          <a:effectLst/>
                        </a:rPr>
                        <a:t>Value of time</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Account for improved value of time for CAV modes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83402695"/>
                  </a:ext>
                </a:extLst>
              </a:tr>
            </a:tbl>
          </a:graphicData>
        </a:graphic>
      </p:graphicFrame>
    </p:spTree>
    <p:extLst>
      <p:ext uri="{BB962C8B-B14F-4D97-AF65-F5344CB8AC3E}">
        <p14:creationId xmlns:p14="http://schemas.microsoft.com/office/powerpoint/2010/main" val="222310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0235-F880-4A7D-B6D8-10524792765C}"/>
              </a:ext>
            </a:extLst>
          </p:cNvPr>
          <p:cNvSpPr>
            <a:spLocks noGrp="1"/>
          </p:cNvSpPr>
          <p:nvPr>
            <p:ph type="title"/>
          </p:nvPr>
        </p:nvSpPr>
        <p:spPr>
          <a:xfrm>
            <a:off x="2116667" y="274638"/>
            <a:ext cx="8094133" cy="1595105"/>
          </a:xfrm>
        </p:spPr>
        <p:txBody>
          <a:bodyPr>
            <a:normAutofit/>
          </a:bodyPr>
          <a:lstStyle/>
          <a:p>
            <a:r>
              <a:rPr lang="en-US" dirty="0"/>
              <a:t>Adapting activity-based and dynamic traffic assignment models to CAVs. </a:t>
            </a:r>
            <a:br>
              <a:rPr lang="en-US" dirty="0"/>
            </a:br>
            <a:endParaRPr lang="en-US" dirty="0"/>
          </a:p>
        </p:txBody>
      </p:sp>
      <p:sp>
        <p:nvSpPr>
          <p:cNvPr id="3" name="Text Placeholder 2">
            <a:extLst>
              <a:ext uri="{FF2B5EF4-FFF2-40B4-BE49-F238E27FC236}">
                <a16:creationId xmlns:a16="http://schemas.microsoft.com/office/drawing/2014/main" id="{09D05402-997C-44EE-B88B-C7CDA0441949}"/>
              </a:ext>
            </a:extLst>
          </p:cNvPr>
          <p:cNvSpPr>
            <a:spLocks noGrp="1"/>
          </p:cNvSpPr>
          <p:nvPr>
            <p:ph type="body" sz="quarter" idx="10"/>
          </p:nvPr>
        </p:nvSpPr>
        <p:spPr>
          <a:xfrm>
            <a:off x="2116137" y="1684488"/>
            <a:ext cx="8094662" cy="3800854"/>
          </a:xfrm>
        </p:spPr>
        <p:txBody>
          <a:bodyPr/>
          <a:lstStyle/>
          <a:p>
            <a:r>
              <a:rPr lang="en-US" sz="1800" dirty="0"/>
              <a:t>The primary difference between </a:t>
            </a:r>
            <a:r>
              <a:rPr lang="en-US" sz="1800" b="1" dirty="0"/>
              <a:t>AB methods </a:t>
            </a:r>
            <a:r>
              <a:rPr lang="en-US" sz="1800" dirty="0"/>
              <a:t>and more traditional trip-based methods is that AB models incorporate a more flexible and detailed simulation of human behavior. </a:t>
            </a:r>
          </a:p>
          <a:p>
            <a:r>
              <a:rPr lang="en-US" sz="1800" dirty="0"/>
              <a:t>Using disaggregate discrete choices tends to make the model structure more flexible and able to incorporate several different levels and types of choice behavior. The flexibility is valuable in incorporating new aspects of travel behavior that may be associated with CAVs. </a:t>
            </a:r>
          </a:p>
          <a:p>
            <a:r>
              <a:rPr lang="en-US" sz="1800" dirty="0"/>
              <a:t>DTA can represent detailed differences in the ways that human operators and AVs will navigate road networks and are a promising approach for learning how CAVs will influence traffic capacity and congestion levels.</a:t>
            </a:r>
          </a:p>
        </p:txBody>
      </p:sp>
    </p:spTree>
    <p:extLst>
      <p:ext uri="{BB962C8B-B14F-4D97-AF65-F5344CB8AC3E}">
        <p14:creationId xmlns:p14="http://schemas.microsoft.com/office/powerpoint/2010/main" val="414193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0235-F880-4A7D-B6D8-10524792765C}"/>
              </a:ext>
            </a:extLst>
          </p:cNvPr>
          <p:cNvSpPr>
            <a:spLocks noGrp="1"/>
          </p:cNvSpPr>
          <p:nvPr>
            <p:ph type="title"/>
          </p:nvPr>
        </p:nvSpPr>
        <p:spPr>
          <a:xfrm>
            <a:off x="2116667" y="274638"/>
            <a:ext cx="8094133" cy="1595105"/>
          </a:xfrm>
        </p:spPr>
        <p:txBody>
          <a:bodyPr>
            <a:normAutofit/>
          </a:bodyPr>
          <a:lstStyle/>
          <a:p>
            <a:r>
              <a:rPr lang="en-US" dirty="0"/>
              <a:t>Typical Disaggregate AB and DTA Model Components.</a:t>
            </a:r>
            <a:br>
              <a:rPr lang="en-US" dirty="0"/>
            </a:b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815788" y="1517719"/>
            <a:ext cx="3645145" cy="4859933"/>
          </a:xfrm>
          <a:prstGeom prst="rect">
            <a:avLst/>
          </a:prstGeom>
          <a:noFill/>
          <a:ln>
            <a:noFill/>
          </a:ln>
        </p:spPr>
      </p:pic>
    </p:spTree>
    <p:extLst>
      <p:ext uri="{BB962C8B-B14F-4D97-AF65-F5344CB8AC3E}">
        <p14:creationId xmlns:p14="http://schemas.microsoft.com/office/powerpoint/2010/main" val="237030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0176-10AB-47E6-A006-A5A0EBD9A961}"/>
              </a:ext>
            </a:extLst>
          </p:cNvPr>
          <p:cNvSpPr>
            <a:spLocks noGrp="1"/>
          </p:cNvSpPr>
          <p:nvPr>
            <p:ph type="title"/>
          </p:nvPr>
        </p:nvSpPr>
        <p:spPr/>
        <p:txBody>
          <a:bodyPr>
            <a:normAutofit/>
          </a:bodyPr>
          <a:lstStyle/>
          <a:p>
            <a:r>
              <a:rPr lang="en-US" dirty="0"/>
              <a:t>Potential changes to AB and DTA modeling system from CAV impacts.</a:t>
            </a:r>
          </a:p>
        </p:txBody>
      </p:sp>
      <p:graphicFrame>
        <p:nvGraphicFramePr>
          <p:cNvPr id="5" name="Table 4">
            <a:extLst>
              <a:ext uri="{FF2B5EF4-FFF2-40B4-BE49-F238E27FC236}">
                <a16:creationId xmlns:a16="http://schemas.microsoft.com/office/drawing/2014/main" id="{40BDBB91-12C4-42B1-8CD8-8A290A65E824}"/>
              </a:ext>
            </a:extLst>
          </p:cNvPr>
          <p:cNvGraphicFramePr>
            <a:graphicFrameLocks noGrp="1"/>
          </p:cNvGraphicFramePr>
          <p:nvPr>
            <p:extLst>
              <p:ext uri="{D42A27DB-BD31-4B8C-83A1-F6EECF244321}">
                <p14:modId xmlns:p14="http://schemas.microsoft.com/office/powerpoint/2010/main" val="3673063656"/>
              </p:ext>
            </p:extLst>
          </p:nvPr>
        </p:nvGraphicFramePr>
        <p:xfrm>
          <a:off x="2116666" y="1401468"/>
          <a:ext cx="8305150" cy="4768074"/>
        </p:xfrm>
        <a:graphic>
          <a:graphicData uri="http://schemas.openxmlformats.org/drawingml/2006/table">
            <a:tbl>
              <a:tblPr firstRow="1" firstCol="1" bandRow="1">
                <a:tableStyleId>{B301B821-A1FF-4177-AEE7-76D212191A09}</a:tableStyleId>
              </a:tblPr>
              <a:tblGrid>
                <a:gridCol w="1866166">
                  <a:extLst>
                    <a:ext uri="{9D8B030D-6E8A-4147-A177-3AD203B41FA5}">
                      <a16:colId xmlns:a16="http://schemas.microsoft.com/office/drawing/2014/main" val="3637643327"/>
                    </a:ext>
                  </a:extLst>
                </a:gridCol>
                <a:gridCol w="637874">
                  <a:extLst>
                    <a:ext uri="{9D8B030D-6E8A-4147-A177-3AD203B41FA5}">
                      <a16:colId xmlns:a16="http://schemas.microsoft.com/office/drawing/2014/main" val="1191389663"/>
                    </a:ext>
                  </a:extLst>
                </a:gridCol>
                <a:gridCol w="5801110">
                  <a:extLst>
                    <a:ext uri="{9D8B030D-6E8A-4147-A177-3AD203B41FA5}">
                      <a16:colId xmlns:a16="http://schemas.microsoft.com/office/drawing/2014/main" val="2004215421"/>
                    </a:ext>
                  </a:extLst>
                </a:gridCol>
              </a:tblGrid>
              <a:tr h="264893">
                <a:tc gridSpan="2">
                  <a:txBody>
                    <a:bodyPr/>
                    <a:lstStyle/>
                    <a:p>
                      <a:pPr marL="0" marR="0">
                        <a:lnSpc>
                          <a:spcPct val="115000"/>
                        </a:lnSpc>
                        <a:spcBef>
                          <a:spcPts val="0"/>
                        </a:spcBef>
                        <a:spcAft>
                          <a:spcPts val="0"/>
                        </a:spcAft>
                      </a:pPr>
                      <a:r>
                        <a:rPr lang="en-US" sz="1600" dirty="0">
                          <a:effectLst/>
                        </a:rPr>
                        <a:t>Model Component </a:t>
                      </a:r>
                      <a:endParaRPr lang="en-U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Disaggregate AB/DTA Model Improvements</a:t>
                      </a:r>
                      <a:endParaRPr lang="en-U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3919398740"/>
                  </a:ext>
                </a:extLst>
              </a:tr>
              <a:tr h="264893">
                <a:tc gridSpan="3">
                  <a:txBody>
                    <a:bodyPr/>
                    <a:lstStyle/>
                    <a:p>
                      <a:pPr marL="0" marR="0">
                        <a:lnSpc>
                          <a:spcPct val="115000"/>
                        </a:lnSpc>
                        <a:spcBef>
                          <a:spcPts val="0"/>
                        </a:spcBef>
                        <a:spcAft>
                          <a:spcPts val="0"/>
                        </a:spcAft>
                      </a:pPr>
                      <a:r>
                        <a:rPr lang="en-US" sz="1600" dirty="0">
                          <a:effectLst/>
                        </a:rPr>
                        <a:t>Mobility Models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8631451"/>
                  </a:ext>
                </a:extLst>
              </a:tr>
              <a:tr h="264893">
                <a:tc>
                  <a:txBody>
                    <a:bodyPr/>
                    <a:lstStyle/>
                    <a:p>
                      <a:pPr marL="0" marR="0">
                        <a:lnSpc>
                          <a:spcPct val="115000"/>
                        </a:lnSpc>
                        <a:spcBef>
                          <a:spcPts val="0"/>
                        </a:spcBef>
                        <a:spcAft>
                          <a:spcPts val="0"/>
                        </a:spcAft>
                      </a:pPr>
                      <a:r>
                        <a:rPr lang="en-US" sz="1600" dirty="0">
                          <a:effectLst/>
                        </a:rPr>
                        <a:t>Vehicle  own</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gridSpan="2">
                  <a:txBody>
                    <a:bodyPr/>
                    <a:lstStyle/>
                    <a:p>
                      <a:pPr marL="457200" marR="0" lvl="1">
                        <a:lnSpc>
                          <a:spcPct val="115000"/>
                        </a:lnSpc>
                        <a:spcBef>
                          <a:spcPts val="0"/>
                        </a:spcBef>
                        <a:spcAft>
                          <a:spcPts val="0"/>
                        </a:spcAft>
                      </a:pPr>
                      <a:r>
                        <a:rPr lang="en-US" sz="1600" dirty="0">
                          <a:effectLst/>
                        </a:rPr>
                        <a:t>   Add CAVs as an option,</a:t>
                      </a:r>
                      <a:r>
                        <a:rPr lang="en-US" sz="1600" baseline="0" dirty="0">
                          <a:effectLst/>
                        </a:rPr>
                        <a:t> add purchase cost, parking cost</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r>
                        <a:rPr lang="en-US" sz="1000">
                          <a:effectLst/>
                        </a:rPr>
                        <a:t>Add CAVs as an option for households to own</a:t>
                      </a: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1795971191"/>
                  </a:ext>
                </a:extLst>
              </a:tr>
              <a:tr h="264893">
                <a:tc>
                  <a:txBody>
                    <a:bodyPr/>
                    <a:lstStyle/>
                    <a:p>
                      <a:pPr marL="0" marR="0">
                        <a:lnSpc>
                          <a:spcPct val="115000"/>
                        </a:lnSpc>
                        <a:spcBef>
                          <a:spcPts val="0"/>
                        </a:spcBef>
                        <a:spcAft>
                          <a:spcPts val="0"/>
                        </a:spcAft>
                      </a:pPr>
                      <a:r>
                        <a:rPr lang="en-US" sz="1600" dirty="0">
                          <a:solidFill>
                            <a:schemeClr val="dk1"/>
                          </a:solidFill>
                          <a:effectLst/>
                          <a:latin typeface="+mn-lt"/>
                          <a:ea typeface="+mn-ea"/>
                          <a:cs typeface="+mn-cs"/>
                        </a:rPr>
                        <a:t>Shared mobility</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gridSpan="2">
                  <a:txBody>
                    <a:bodyPr/>
                    <a:lstStyle/>
                    <a:p>
                      <a:pPr marL="457200" marR="0" lvl="1">
                        <a:lnSpc>
                          <a:spcPct val="115000"/>
                        </a:lnSpc>
                        <a:spcBef>
                          <a:spcPts val="0"/>
                        </a:spcBef>
                        <a:spcAft>
                          <a:spcPts val="0"/>
                        </a:spcAft>
                      </a:pPr>
                      <a:r>
                        <a:rPr lang="en-US" sz="1600" dirty="0">
                          <a:effectLst/>
                        </a:rPr>
                        <a:t>   Add carsharing, ride-hailing, bikesharing memberships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r>
                        <a:rPr lang="en-US" sz="1000" dirty="0">
                          <a:effectLst/>
                        </a:rPr>
                        <a:t>Add carsharing, ride-hailing, </a:t>
                      </a:r>
                      <a:r>
                        <a:rPr lang="en-US" sz="1000" dirty="0" err="1">
                          <a:effectLst/>
                        </a:rPr>
                        <a:t>bikesharing</a:t>
                      </a:r>
                      <a:r>
                        <a:rPr lang="en-US" sz="1000" dirty="0">
                          <a:effectLst/>
                        </a:rPr>
                        <a:t> memberships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3303280455"/>
                  </a:ext>
                </a:extLst>
              </a:tr>
              <a:tr h="264893">
                <a:tc gridSpan="3">
                  <a:txBody>
                    <a:bodyPr/>
                    <a:lstStyle/>
                    <a:p>
                      <a:pPr marL="0" marR="0">
                        <a:lnSpc>
                          <a:spcPct val="115000"/>
                        </a:lnSpc>
                        <a:spcBef>
                          <a:spcPts val="0"/>
                        </a:spcBef>
                        <a:spcAft>
                          <a:spcPts val="0"/>
                        </a:spcAft>
                      </a:pPr>
                      <a:r>
                        <a:rPr lang="en-US" sz="1600" dirty="0">
                          <a:effectLst/>
                        </a:rPr>
                        <a:t>Activity Generation and Scheduling</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0082076"/>
                  </a:ext>
                </a:extLst>
              </a:tr>
              <a:tr h="264893">
                <a:tc gridSpan="2">
                  <a:txBody>
                    <a:bodyPr/>
                    <a:lstStyle/>
                    <a:p>
                      <a:pPr marL="0" marR="0">
                        <a:lnSpc>
                          <a:spcPct val="115000"/>
                        </a:lnSpc>
                        <a:spcBef>
                          <a:spcPts val="0"/>
                        </a:spcBef>
                        <a:spcAft>
                          <a:spcPts val="0"/>
                        </a:spcAft>
                      </a:pPr>
                      <a:r>
                        <a:rPr lang="en-US" sz="1600" dirty="0">
                          <a:effectLst/>
                        </a:rPr>
                        <a:t>Activity generation</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Lift age restrictions for CAVs, adjust</a:t>
                      </a:r>
                      <a:r>
                        <a:rPr lang="en-US" sz="1600" baseline="0" dirty="0">
                          <a:effectLst/>
                        </a:rPr>
                        <a:t> VOT, add empty car trips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3064145283"/>
                  </a:ext>
                </a:extLst>
              </a:tr>
              <a:tr h="264893">
                <a:tc gridSpan="3">
                  <a:txBody>
                    <a:bodyPr/>
                    <a:lstStyle/>
                    <a:p>
                      <a:pPr marL="0" marR="0">
                        <a:lnSpc>
                          <a:spcPct val="115000"/>
                        </a:lnSpc>
                        <a:spcBef>
                          <a:spcPts val="0"/>
                        </a:spcBef>
                        <a:spcAft>
                          <a:spcPts val="0"/>
                        </a:spcAft>
                      </a:pPr>
                      <a:r>
                        <a:rPr lang="en-US" sz="1600" dirty="0">
                          <a:effectLst/>
                        </a:rPr>
                        <a:t>Destination/Location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620435"/>
                  </a:ext>
                </a:extLst>
              </a:tr>
              <a:tr h="264893">
                <a:tc gridSpan="2">
                  <a:txBody>
                    <a:bodyPr/>
                    <a:lstStyle/>
                    <a:p>
                      <a:pPr marL="0" marR="0">
                        <a:lnSpc>
                          <a:spcPct val="115000"/>
                        </a:lnSpc>
                        <a:spcBef>
                          <a:spcPts val="0"/>
                        </a:spcBef>
                        <a:spcAft>
                          <a:spcPts val="0"/>
                        </a:spcAft>
                      </a:pPr>
                      <a:r>
                        <a:rPr lang="en-US" sz="1600" dirty="0">
                          <a:effectLst/>
                        </a:rPr>
                        <a:t>Work/school locations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Integrate with land use model to provide sensitivity</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1287756665"/>
                  </a:ext>
                </a:extLst>
              </a:tr>
              <a:tr h="264893">
                <a:tc gridSpan="3">
                  <a:txBody>
                    <a:bodyPr/>
                    <a:lstStyle/>
                    <a:p>
                      <a:pPr marL="0" marR="0">
                        <a:lnSpc>
                          <a:spcPct val="115000"/>
                        </a:lnSpc>
                        <a:spcBef>
                          <a:spcPts val="0"/>
                        </a:spcBef>
                        <a:spcAft>
                          <a:spcPts val="0"/>
                        </a:spcAft>
                      </a:pPr>
                      <a:r>
                        <a:rPr lang="en-US" sz="1600" dirty="0">
                          <a:effectLst/>
                        </a:rPr>
                        <a:t>Mode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9848675"/>
                  </a:ext>
                </a:extLst>
              </a:tr>
              <a:tr h="264893">
                <a:tc gridSpan="2">
                  <a:txBody>
                    <a:bodyPr/>
                    <a:lstStyle/>
                    <a:p>
                      <a:pPr marL="0" marR="0">
                        <a:lnSpc>
                          <a:spcPct val="115000"/>
                        </a:lnSpc>
                        <a:spcBef>
                          <a:spcPts val="0"/>
                        </a:spcBef>
                        <a:spcAft>
                          <a:spcPts val="0"/>
                        </a:spcAft>
                      </a:pPr>
                      <a:r>
                        <a:rPr lang="en-US" sz="1600" dirty="0">
                          <a:effectLst/>
                        </a:rPr>
                        <a:t>Mode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Add new modes;</a:t>
                      </a:r>
                      <a:r>
                        <a:rPr lang="en-US" sz="1600" baseline="0" dirty="0">
                          <a:effectLst/>
                        </a:rPr>
                        <a:t> adjust VOT for CAVs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1737749676"/>
                  </a:ext>
                </a:extLst>
              </a:tr>
              <a:tr h="264893">
                <a:tc gridSpan="2">
                  <a:txBody>
                    <a:bodyPr/>
                    <a:lstStyle/>
                    <a:p>
                      <a:pPr marL="0" marR="0">
                        <a:lnSpc>
                          <a:spcPct val="115000"/>
                        </a:lnSpc>
                        <a:spcBef>
                          <a:spcPts val="0"/>
                        </a:spcBef>
                        <a:spcAft>
                          <a:spcPts val="0"/>
                        </a:spcAft>
                      </a:pPr>
                      <a:r>
                        <a:rPr lang="en-US" sz="1600" dirty="0">
                          <a:effectLst/>
                        </a:rPr>
                        <a:t>Access/egress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Add new access and egress modes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3407548342"/>
                  </a:ext>
                </a:extLst>
              </a:tr>
              <a:tr h="264893">
                <a:tc gridSpan="2">
                  <a:txBody>
                    <a:bodyPr/>
                    <a:lstStyle/>
                    <a:p>
                      <a:pPr marL="0" marR="0">
                        <a:lnSpc>
                          <a:spcPct val="115000"/>
                        </a:lnSpc>
                        <a:spcBef>
                          <a:spcPts val="0"/>
                        </a:spcBef>
                        <a:spcAft>
                          <a:spcPts val="0"/>
                        </a:spcAft>
                      </a:pPr>
                      <a:r>
                        <a:rPr lang="en-US" sz="1600" dirty="0">
                          <a:effectLst/>
                        </a:rPr>
                        <a:t>Mode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Add dynamic pricing, adjust parking costs for CAVs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2453378819"/>
                  </a:ext>
                </a:extLst>
              </a:tr>
              <a:tr h="264893">
                <a:tc gridSpan="2">
                  <a:txBody>
                    <a:bodyPr/>
                    <a:lstStyle/>
                    <a:p>
                      <a:pPr marL="0" marR="0">
                        <a:lnSpc>
                          <a:spcPct val="115000"/>
                        </a:lnSpc>
                        <a:spcBef>
                          <a:spcPts val="0"/>
                        </a:spcBef>
                        <a:spcAft>
                          <a:spcPts val="0"/>
                        </a:spcAft>
                      </a:pPr>
                      <a:r>
                        <a:rPr lang="en-US" sz="1600" dirty="0">
                          <a:effectLst/>
                        </a:rPr>
                        <a:t>Parking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Add parking choice model to include off-site parking</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3250599542"/>
                  </a:ext>
                </a:extLst>
              </a:tr>
              <a:tr h="264893">
                <a:tc gridSpan="3">
                  <a:txBody>
                    <a:bodyPr/>
                    <a:lstStyle/>
                    <a:p>
                      <a:pPr marL="0" marR="0">
                        <a:lnSpc>
                          <a:spcPct val="115000"/>
                        </a:lnSpc>
                        <a:spcBef>
                          <a:spcPts val="0"/>
                        </a:spcBef>
                        <a:spcAft>
                          <a:spcPts val="0"/>
                        </a:spcAft>
                      </a:pPr>
                      <a:r>
                        <a:rPr lang="en-US" sz="1600" dirty="0">
                          <a:effectLst/>
                        </a:rPr>
                        <a:t>Routing and Traffic Assignment</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9875018"/>
                  </a:ext>
                </a:extLst>
              </a:tr>
              <a:tr h="264893">
                <a:tc gridSpan="2">
                  <a:txBody>
                    <a:bodyPr/>
                    <a:lstStyle/>
                    <a:p>
                      <a:pPr marL="0" marR="0">
                        <a:lnSpc>
                          <a:spcPct val="115000"/>
                        </a:lnSpc>
                        <a:spcBef>
                          <a:spcPts val="0"/>
                        </a:spcBef>
                        <a:spcAft>
                          <a:spcPts val="0"/>
                        </a:spcAft>
                      </a:pPr>
                      <a:r>
                        <a:rPr lang="en-US" sz="1600" dirty="0">
                          <a:effectLst/>
                        </a:rPr>
                        <a:t>Vehicle operations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Track empty vehicles and their travel characteristics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2549612012"/>
                  </a:ext>
                </a:extLst>
              </a:tr>
              <a:tr h="264893">
                <a:tc gridSpan="2">
                  <a:txBody>
                    <a:bodyPr/>
                    <a:lstStyle/>
                    <a:p>
                      <a:pPr marL="0" marR="0">
                        <a:lnSpc>
                          <a:spcPct val="115000"/>
                        </a:lnSpc>
                        <a:spcBef>
                          <a:spcPts val="0"/>
                        </a:spcBef>
                        <a:spcAft>
                          <a:spcPts val="0"/>
                        </a:spcAft>
                      </a:pPr>
                      <a:r>
                        <a:rPr lang="en-US" sz="1600" dirty="0">
                          <a:effectLst/>
                        </a:rPr>
                        <a:t>Dynamic assignment</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Simulate different levels of CVs in mixed traffic</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3856558238"/>
                  </a:ext>
                </a:extLst>
              </a:tr>
              <a:tr h="264893">
                <a:tc gridSpan="3">
                  <a:txBody>
                    <a:bodyPr/>
                    <a:lstStyle/>
                    <a:p>
                      <a:pPr marL="0" marR="0">
                        <a:lnSpc>
                          <a:spcPct val="115000"/>
                        </a:lnSpc>
                        <a:spcBef>
                          <a:spcPts val="0"/>
                        </a:spcBef>
                        <a:spcAft>
                          <a:spcPts val="0"/>
                        </a:spcAft>
                      </a:pPr>
                      <a:r>
                        <a:rPr lang="en-US" sz="1600" dirty="0">
                          <a:effectLst/>
                        </a:rPr>
                        <a:t>Pricing</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9340281"/>
                  </a:ext>
                </a:extLst>
              </a:tr>
              <a:tr h="264893">
                <a:tc gridSpan="2">
                  <a:txBody>
                    <a:bodyPr/>
                    <a:lstStyle/>
                    <a:p>
                      <a:pPr marL="0" marR="0">
                        <a:lnSpc>
                          <a:spcPct val="115000"/>
                        </a:lnSpc>
                        <a:spcBef>
                          <a:spcPts val="0"/>
                        </a:spcBef>
                        <a:spcAft>
                          <a:spcPts val="0"/>
                        </a:spcAft>
                      </a:pPr>
                      <a:r>
                        <a:rPr lang="en-US" sz="1600" dirty="0">
                          <a:effectLst/>
                        </a:rPr>
                        <a:t>Cost models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Determine cost per mile for each new mode by time period</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4118329605"/>
                  </a:ext>
                </a:extLst>
              </a:tr>
            </a:tbl>
          </a:graphicData>
        </a:graphic>
      </p:graphicFrame>
    </p:spTree>
    <p:extLst>
      <p:ext uri="{BB962C8B-B14F-4D97-AF65-F5344CB8AC3E}">
        <p14:creationId xmlns:p14="http://schemas.microsoft.com/office/powerpoint/2010/main" val="158362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0235-F880-4A7D-B6D8-10524792765C}"/>
              </a:ext>
            </a:extLst>
          </p:cNvPr>
          <p:cNvSpPr>
            <a:spLocks noGrp="1"/>
          </p:cNvSpPr>
          <p:nvPr>
            <p:ph type="title"/>
          </p:nvPr>
        </p:nvSpPr>
        <p:spPr>
          <a:xfrm>
            <a:off x="2116667" y="274638"/>
            <a:ext cx="8094133" cy="1595105"/>
          </a:xfrm>
        </p:spPr>
        <p:txBody>
          <a:bodyPr>
            <a:normAutofit/>
          </a:bodyPr>
          <a:lstStyle/>
          <a:p>
            <a:r>
              <a:rPr lang="en-US" dirty="0"/>
              <a:t>Adapting strategic models to CAVs. </a:t>
            </a:r>
            <a:br>
              <a:rPr lang="en-US" dirty="0"/>
            </a:br>
            <a:endParaRPr lang="en-US" dirty="0"/>
          </a:p>
        </p:txBody>
      </p:sp>
      <p:sp>
        <p:nvSpPr>
          <p:cNvPr id="3" name="Text Placeholder 2">
            <a:extLst>
              <a:ext uri="{FF2B5EF4-FFF2-40B4-BE49-F238E27FC236}">
                <a16:creationId xmlns:a16="http://schemas.microsoft.com/office/drawing/2014/main" id="{09D05402-997C-44EE-B88B-C7CDA0441949}"/>
              </a:ext>
            </a:extLst>
          </p:cNvPr>
          <p:cNvSpPr>
            <a:spLocks noGrp="1"/>
          </p:cNvSpPr>
          <p:nvPr>
            <p:ph type="body" sz="quarter" idx="10"/>
          </p:nvPr>
        </p:nvSpPr>
        <p:spPr>
          <a:xfrm>
            <a:off x="2116137" y="1684488"/>
            <a:ext cx="8094662" cy="3800854"/>
          </a:xfrm>
        </p:spPr>
        <p:txBody>
          <a:bodyPr/>
          <a:lstStyle/>
          <a:p>
            <a:r>
              <a:rPr lang="en-US" sz="1800" b="1" dirty="0"/>
              <a:t>Strategic models </a:t>
            </a:r>
            <a:r>
              <a:rPr lang="en-US" sz="1800" dirty="0"/>
              <a:t>are intended for use as visioning tools, specifically to help guide transportation policies and investments. </a:t>
            </a:r>
          </a:p>
          <a:p>
            <a:r>
              <a:rPr lang="en-US" sz="1800" dirty="0"/>
              <a:t>Several forms of strategic models have been developed in recent years for transportation planning to address a gap in the technical understanding of an uncertain future.</a:t>
            </a:r>
          </a:p>
          <a:p>
            <a:r>
              <a:rPr lang="en-US" sz="1800" dirty="0"/>
              <a:t>The current strategic visioning frameworks were designed to be faster, allowing for extensive scenario testing. </a:t>
            </a:r>
          </a:p>
          <a:p>
            <a:r>
              <a:rPr lang="en-US" sz="1800" dirty="0"/>
              <a:t>Strategic models run many (even hundreds of) scenarios quickly, so that visualizers can interpret them interactively to assess the impacts derived from various combinations of policies and investments.</a:t>
            </a:r>
          </a:p>
        </p:txBody>
      </p:sp>
    </p:spTree>
    <p:extLst>
      <p:ext uri="{BB962C8B-B14F-4D97-AF65-F5344CB8AC3E}">
        <p14:creationId xmlns:p14="http://schemas.microsoft.com/office/powerpoint/2010/main" val="3693496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6616" y="1033478"/>
            <a:ext cx="6013939" cy="5824522"/>
          </a:xfrm>
          <a:prstGeom prst="rect">
            <a:avLst/>
          </a:prstGeom>
          <a:noFill/>
          <a:ln>
            <a:noFill/>
          </a:ln>
        </p:spPr>
      </p:pic>
      <p:sp>
        <p:nvSpPr>
          <p:cNvPr id="2" name="Title 1">
            <a:extLst>
              <a:ext uri="{FF2B5EF4-FFF2-40B4-BE49-F238E27FC236}">
                <a16:creationId xmlns:a16="http://schemas.microsoft.com/office/drawing/2014/main" id="{959C0235-F880-4A7D-B6D8-10524792765C}"/>
              </a:ext>
            </a:extLst>
          </p:cNvPr>
          <p:cNvSpPr>
            <a:spLocks noGrp="1"/>
          </p:cNvSpPr>
          <p:nvPr>
            <p:ph type="title"/>
          </p:nvPr>
        </p:nvSpPr>
        <p:spPr>
          <a:xfrm>
            <a:off x="2116667" y="274638"/>
            <a:ext cx="8094133" cy="1595105"/>
          </a:xfrm>
        </p:spPr>
        <p:txBody>
          <a:bodyPr>
            <a:normAutofit/>
          </a:bodyPr>
          <a:lstStyle/>
          <a:p>
            <a:r>
              <a:rPr lang="en-US" dirty="0"/>
              <a:t>Typical strategic model components.</a:t>
            </a:r>
            <a:br>
              <a:rPr lang="en-US" dirty="0"/>
            </a:br>
            <a:endParaRPr lang="en-US" dirty="0"/>
          </a:p>
        </p:txBody>
      </p:sp>
    </p:spTree>
    <p:extLst>
      <p:ext uri="{BB962C8B-B14F-4D97-AF65-F5344CB8AC3E}">
        <p14:creationId xmlns:p14="http://schemas.microsoft.com/office/powerpoint/2010/main" val="3470951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3ECA-1293-49DE-B902-03D79D292659}"/>
              </a:ext>
            </a:extLst>
          </p:cNvPr>
          <p:cNvSpPr>
            <a:spLocks noGrp="1"/>
          </p:cNvSpPr>
          <p:nvPr>
            <p:ph type="title"/>
          </p:nvPr>
        </p:nvSpPr>
        <p:spPr/>
        <p:txBody>
          <a:bodyPr/>
          <a:lstStyle/>
          <a:p>
            <a:r>
              <a:rPr lang="en-US" dirty="0"/>
              <a:t>Potential changes to strategic models from CAV impacts.</a:t>
            </a:r>
          </a:p>
        </p:txBody>
      </p:sp>
      <p:graphicFrame>
        <p:nvGraphicFramePr>
          <p:cNvPr id="4" name="Table Placeholder 3">
            <a:extLst>
              <a:ext uri="{FF2B5EF4-FFF2-40B4-BE49-F238E27FC236}">
                <a16:creationId xmlns:a16="http://schemas.microsoft.com/office/drawing/2014/main" id="{F6B8FEAE-043A-4247-BCC5-CAC8CD6385E7}"/>
              </a:ext>
            </a:extLst>
          </p:cNvPr>
          <p:cNvGraphicFramePr>
            <a:graphicFrameLocks noGrp="1"/>
          </p:cNvGraphicFramePr>
          <p:nvPr>
            <p:ph type="tbl" sz="quarter" idx="10"/>
            <p:extLst>
              <p:ext uri="{D42A27DB-BD31-4B8C-83A1-F6EECF244321}">
                <p14:modId xmlns:p14="http://schemas.microsoft.com/office/powerpoint/2010/main" val="780446140"/>
              </p:ext>
            </p:extLst>
          </p:nvPr>
        </p:nvGraphicFramePr>
        <p:xfrm>
          <a:off x="1946031" y="1441937"/>
          <a:ext cx="8598876" cy="4721742"/>
        </p:xfrm>
        <a:graphic>
          <a:graphicData uri="http://schemas.openxmlformats.org/drawingml/2006/table">
            <a:tbl>
              <a:tblPr firstRow="1" firstCol="1" bandRow="1">
                <a:tableStyleId>{B301B821-A1FF-4177-AEE7-76D212191A09}</a:tableStyleId>
              </a:tblPr>
              <a:tblGrid>
                <a:gridCol w="2950887">
                  <a:extLst>
                    <a:ext uri="{9D8B030D-6E8A-4147-A177-3AD203B41FA5}">
                      <a16:colId xmlns:a16="http://schemas.microsoft.com/office/drawing/2014/main" val="3953060351"/>
                    </a:ext>
                  </a:extLst>
                </a:gridCol>
                <a:gridCol w="5647989">
                  <a:extLst>
                    <a:ext uri="{9D8B030D-6E8A-4147-A177-3AD203B41FA5}">
                      <a16:colId xmlns:a16="http://schemas.microsoft.com/office/drawing/2014/main" val="409209163"/>
                    </a:ext>
                  </a:extLst>
                </a:gridCol>
              </a:tblGrid>
              <a:tr h="254000">
                <a:tc>
                  <a:txBody>
                    <a:bodyPr/>
                    <a:lstStyle/>
                    <a:p>
                      <a:pPr marL="0" marR="0">
                        <a:lnSpc>
                          <a:spcPct val="115000"/>
                        </a:lnSpc>
                        <a:spcBef>
                          <a:spcPts val="0"/>
                        </a:spcBef>
                        <a:spcAft>
                          <a:spcPts val="0"/>
                        </a:spcAft>
                      </a:pPr>
                      <a:r>
                        <a:rPr lang="en-US" sz="1600" dirty="0">
                          <a:effectLst/>
                        </a:rPr>
                        <a:t>Model Component </a:t>
                      </a:r>
                      <a:endParaRPr lang="en-U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Strategic Model Improvements</a:t>
                      </a:r>
                      <a:endParaRPr lang="en-U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3262194704"/>
                  </a:ext>
                </a:extLst>
              </a:tr>
              <a:tr h="254000">
                <a:tc gridSpan="2">
                  <a:txBody>
                    <a:bodyPr/>
                    <a:lstStyle/>
                    <a:p>
                      <a:pPr marL="0" marR="0">
                        <a:lnSpc>
                          <a:spcPct val="115000"/>
                        </a:lnSpc>
                        <a:spcBef>
                          <a:spcPts val="0"/>
                        </a:spcBef>
                        <a:spcAft>
                          <a:spcPts val="0"/>
                        </a:spcAft>
                      </a:pPr>
                      <a:r>
                        <a:rPr lang="en-US" sz="1600" dirty="0">
                          <a:effectLst/>
                        </a:rPr>
                        <a:t>Mobility Models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2151026095"/>
                  </a:ext>
                </a:extLst>
              </a:tr>
              <a:tr h="254000">
                <a:tc>
                  <a:txBody>
                    <a:bodyPr/>
                    <a:lstStyle/>
                    <a:p>
                      <a:pPr marL="0" marR="0">
                        <a:lnSpc>
                          <a:spcPct val="115000"/>
                        </a:lnSpc>
                        <a:spcBef>
                          <a:spcPts val="0"/>
                        </a:spcBef>
                        <a:spcAft>
                          <a:spcPts val="0"/>
                        </a:spcAft>
                      </a:pPr>
                      <a:r>
                        <a:rPr lang="en-US" sz="1600" dirty="0">
                          <a:effectLst/>
                        </a:rPr>
                        <a:t>Vehicle ownership</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household vehicle ownership costs for CAVs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3463200571"/>
                  </a:ext>
                </a:extLst>
              </a:tr>
              <a:tr h="254000">
                <a:tc>
                  <a:txBody>
                    <a:bodyPr/>
                    <a:lstStyle/>
                    <a:p>
                      <a:pPr marL="0" marR="0">
                        <a:lnSpc>
                          <a:spcPct val="115000"/>
                        </a:lnSpc>
                        <a:spcBef>
                          <a:spcPts val="0"/>
                        </a:spcBef>
                        <a:spcAft>
                          <a:spcPts val="0"/>
                        </a:spcAft>
                      </a:pPr>
                      <a:r>
                        <a:rPr lang="en-US" sz="1600" dirty="0">
                          <a:effectLst/>
                        </a:rPr>
                        <a:t>Vehicle age model</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Represent higher turnover for buying CAVs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953028870"/>
                  </a:ext>
                </a:extLst>
              </a:tr>
              <a:tr h="254000">
                <a:tc>
                  <a:txBody>
                    <a:bodyPr/>
                    <a:lstStyle/>
                    <a:p>
                      <a:pPr marL="0" marR="0">
                        <a:lnSpc>
                          <a:spcPct val="115000"/>
                        </a:lnSpc>
                        <a:spcBef>
                          <a:spcPts val="0"/>
                        </a:spcBef>
                        <a:spcAft>
                          <a:spcPts val="0"/>
                        </a:spcAft>
                      </a:pPr>
                      <a:r>
                        <a:rPr lang="en-US" sz="1600" dirty="0">
                          <a:effectLst/>
                        </a:rPr>
                        <a:t>Vehicle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household AV choice model for vehicle use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1813630200"/>
                  </a:ext>
                </a:extLst>
              </a:tr>
              <a:tr h="254000">
                <a:tc gridSpan="2">
                  <a:txBody>
                    <a:bodyPr/>
                    <a:lstStyle/>
                    <a:p>
                      <a:pPr marL="0" marR="0">
                        <a:lnSpc>
                          <a:spcPct val="115000"/>
                        </a:lnSpc>
                        <a:spcBef>
                          <a:spcPts val="0"/>
                        </a:spcBef>
                        <a:spcAft>
                          <a:spcPts val="0"/>
                        </a:spcAft>
                      </a:pPr>
                      <a:r>
                        <a:rPr lang="en-US" sz="1600" dirty="0">
                          <a:effectLst/>
                        </a:rPr>
                        <a:t>Pricing</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6791727"/>
                  </a:ext>
                </a:extLst>
              </a:tr>
              <a:tr h="254000">
                <a:tc>
                  <a:txBody>
                    <a:bodyPr/>
                    <a:lstStyle/>
                    <a:p>
                      <a:pPr marL="0" marR="0">
                        <a:lnSpc>
                          <a:spcPct val="115000"/>
                        </a:lnSpc>
                        <a:spcBef>
                          <a:spcPts val="0"/>
                        </a:spcBef>
                        <a:spcAft>
                          <a:spcPts val="0"/>
                        </a:spcAft>
                      </a:pPr>
                      <a:r>
                        <a:rPr lang="en-US" sz="1600" dirty="0">
                          <a:effectLst/>
                        </a:rPr>
                        <a:t>Household budgets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Incorporate all aspects of cost for CAVs and MaaS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4224582068"/>
                  </a:ext>
                </a:extLst>
              </a:tr>
              <a:tr h="254000">
                <a:tc>
                  <a:txBody>
                    <a:bodyPr/>
                    <a:lstStyle/>
                    <a:p>
                      <a:pPr marL="0" marR="0">
                        <a:lnSpc>
                          <a:spcPct val="115000"/>
                        </a:lnSpc>
                        <a:spcBef>
                          <a:spcPts val="0"/>
                        </a:spcBef>
                        <a:spcAft>
                          <a:spcPts val="0"/>
                        </a:spcAft>
                      </a:pPr>
                      <a:r>
                        <a:rPr lang="en-US" sz="1600" dirty="0">
                          <a:effectLst/>
                        </a:rPr>
                        <a:t>Parking costs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Segment parking cost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742026282"/>
                  </a:ext>
                </a:extLst>
              </a:tr>
              <a:tr h="254000">
                <a:tc gridSpan="2">
                  <a:txBody>
                    <a:bodyPr/>
                    <a:lstStyle/>
                    <a:p>
                      <a:pPr marL="0" marR="0">
                        <a:lnSpc>
                          <a:spcPct val="115000"/>
                        </a:lnSpc>
                        <a:spcBef>
                          <a:spcPts val="0"/>
                        </a:spcBef>
                        <a:spcAft>
                          <a:spcPts val="0"/>
                        </a:spcAft>
                      </a:pPr>
                      <a:r>
                        <a:rPr lang="en-US" sz="1600" dirty="0">
                          <a:effectLst/>
                        </a:rPr>
                        <a:t>Travel Demand Models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1599274177"/>
                  </a:ext>
                </a:extLst>
              </a:tr>
              <a:tr h="254000">
                <a:tc>
                  <a:txBody>
                    <a:bodyPr/>
                    <a:lstStyle/>
                    <a:p>
                      <a:pPr marL="0" marR="0">
                        <a:lnSpc>
                          <a:spcPct val="115000"/>
                        </a:lnSpc>
                        <a:spcBef>
                          <a:spcPts val="0"/>
                        </a:spcBef>
                        <a:spcAft>
                          <a:spcPts val="0"/>
                        </a:spcAft>
                      </a:pPr>
                      <a:r>
                        <a:rPr lang="en-US" sz="1600" dirty="0">
                          <a:effectLst/>
                        </a:rPr>
                        <a:t>VMT model by vehicle type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Adjust VMT for households owning CAVs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4210122561"/>
                  </a:ext>
                </a:extLst>
              </a:tr>
              <a:tr h="254000">
                <a:tc>
                  <a:txBody>
                    <a:bodyPr/>
                    <a:lstStyle/>
                    <a:p>
                      <a:pPr marL="0" marR="0">
                        <a:lnSpc>
                          <a:spcPct val="115000"/>
                        </a:lnSpc>
                        <a:spcBef>
                          <a:spcPts val="0"/>
                        </a:spcBef>
                        <a:spcAft>
                          <a:spcPts val="0"/>
                        </a:spcAft>
                      </a:pPr>
                      <a:r>
                        <a:rPr lang="en-US" sz="1600" dirty="0">
                          <a:effectLst/>
                        </a:rPr>
                        <a:t>VMT model by vehicle type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VMT for fleet-owned CAVs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1013607302"/>
                  </a:ext>
                </a:extLst>
              </a:tr>
              <a:tr h="254000">
                <a:tc>
                  <a:txBody>
                    <a:bodyPr/>
                    <a:lstStyle/>
                    <a:p>
                      <a:pPr marL="0" marR="0">
                        <a:lnSpc>
                          <a:spcPct val="115000"/>
                        </a:lnSpc>
                        <a:spcBef>
                          <a:spcPts val="0"/>
                        </a:spcBef>
                        <a:spcAft>
                          <a:spcPts val="0"/>
                        </a:spcAft>
                      </a:pPr>
                      <a:r>
                        <a:rPr lang="en-US" sz="1600" dirty="0">
                          <a:effectLst/>
                        </a:rPr>
                        <a:t>Feedback for congestion</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Separate VMT models for AVs and SAVs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2056671781"/>
                  </a:ext>
                </a:extLst>
              </a:tr>
              <a:tr h="254000">
                <a:tc>
                  <a:txBody>
                    <a:bodyPr/>
                    <a:lstStyle/>
                    <a:p>
                      <a:pPr marL="0" marR="0">
                        <a:lnSpc>
                          <a:spcPct val="115000"/>
                        </a:lnSpc>
                        <a:spcBef>
                          <a:spcPts val="0"/>
                        </a:spcBef>
                        <a:spcAft>
                          <a:spcPts val="0"/>
                        </a:spcAft>
                      </a:pPr>
                      <a:r>
                        <a:rPr lang="en-US" sz="1600" dirty="0">
                          <a:effectLst/>
                        </a:rPr>
                        <a:t>Feedback induced demand</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VMT adjustment for induced demand</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2603018121"/>
                  </a:ext>
                </a:extLst>
              </a:tr>
              <a:tr h="254000">
                <a:tc gridSpan="2">
                  <a:txBody>
                    <a:bodyPr/>
                    <a:lstStyle/>
                    <a:p>
                      <a:pPr marL="0" marR="0">
                        <a:lnSpc>
                          <a:spcPct val="115000"/>
                        </a:lnSpc>
                        <a:spcBef>
                          <a:spcPts val="0"/>
                        </a:spcBef>
                        <a:spcAft>
                          <a:spcPts val="0"/>
                        </a:spcAft>
                      </a:pPr>
                      <a:r>
                        <a:rPr lang="en-US" sz="1600" dirty="0">
                          <a:effectLst/>
                        </a:rPr>
                        <a:t>Mode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3011715632"/>
                  </a:ext>
                </a:extLst>
              </a:tr>
              <a:tr h="254000">
                <a:tc>
                  <a:txBody>
                    <a:bodyPr/>
                    <a:lstStyle/>
                    <a:p>
                      <a:pPr marL="0" marR="0">
                        <a:lnSpc>
                          <a:spcPct val="115000"/>
                        </a:lnSpc>
                        <a:spcBef>
                          <a:spcPts val="0"/>
                        </a:spcBef>
                        <a:spcAft>
                          <a:spcPts val="0"/>
                        </a:spcAft>
                      </a:pPr>
                      <a:r>
                        <a:rPr lang="en-US" sz="1600" dirty="0">
                          <a:effectLst/>
                        </a:rPr>
                        <a:t>VMT by mode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CAVs and TNCs based on cost per mile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571910812"/>
                  </a:ext>
                </a:extLst>
              </a:tr>
              <a:tr h="254000">
                <a:tc gridSpan="2">
                  <a:txBody>
                    <a:bodyPr/>
                    <a:lstStyle/>
                    <a:p>
                      <a:pPr marL="0" marR="0">
                        <a:lnSpc>
                          <a:spcPct val="115000"/>
                        </a:lnSpc>
                        <a:spcBef>
                          <a:spcPts val="0"/>
                        </a:spcBef>
                        <a:spcAft>
                          <a:spcPts val="0"/>
                        </a:spcAft>
                      </a:pPr>
                      <a:r>
                        <a:rPr lang="en-US" sz="1600" dirty="0">
                          <a:effectLst/>
                        </a:rPr>
                        <a:t>Truck and Commercial Vehicles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3782223986"/>
                  </a:ext>
                </a:extLst>
              </a:tr>
              <a:tr h="254000">
                <a:tc>
                  <a:txBody>
                    <a:bodyPr/>
                    <a:lstStyle/>
                    <a:p>
                      <a:pPr marL="0" marR="0">
                        <a:lnSpc>
                          <a:spcPct val="115000"/>
                        </a:lnSpc>
                        <a:spcBef>
                          <a:spcPts val="0"/>
                        </a:spcBef>
                        <a:spcAft>
                          <a:spcPts val="0"/>
                        </a:spcAft>
                      </a:pPr>
                      <a:r>
                        <a:rPr lang="en-US" sz="1600" dirty="0">
                          <a:effectLst/>
                        </a:rPr>
                        <a:t>Vehicle type/short haul</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choice model for light/med/heavy trucks and AV/drones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318446835"/>
                  </a:ext>
                </a:extLst>
              </a:tr>
              <a:tr h="254000">
                <a:tc>
                  <a:txBody>
                    <a:bodyPr/>
                    <a:lstStyle/>
                    <a:p>
                      <a:pPr marL="0" marR="0">
                        <a:lnSpc>
                          <a:spcPct val="115000"/>
                        </a:lnSpc>
                        <a:spcBef>
                          <a:spcPts val="0"/>
                        </a:spcBef>
                        <a:spcAft>
                          <a:spcPts val="0"/>
                        </a:spcAft>
                      </a:pPr>
                      <a:r>
                        <a:rPr lang="en-US" sz="1600" dirty="0">
                          <a:effectLst/>
                        </a:rPr>
                        <a:t>CV VMT model</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feedback for congestion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947748361"/>
                  </a:ext>
                </a:extLst>
              </a:tr>
            </a:tbl>
          </a:graphicData>
        </a:graphic>
      </p:graphicFrame>
    </p:spTree>
    <p:extLst>
      <p:ext uri="{BB962C8B-B14F-4D97-AF65-F5344CB8AC3E}">
        <p14:creationId xmlns:p14="http://schemas.microsoft.com/office/powerpoint/2010/main" val="2596103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8CB9-21E5-4789-A4BF-719CF8AEDC1F}"/>
              </a:ext>
            </a:extLst>
          </p:cNvPr>
          <p:cNvSpPr>
            <a:spLocks noGrp="1"/>
          </p:cNvSpPr>
          <p:nvPr>
            <p:ph type="title"/>
          </p:nvPr>
        </p:nvSpPr>
        <p:spPr/>
        <p:txBody>
          <a:bodyPr/>
          <a:lstStyle/>
          <a:p>
            <a:r>
              <a:rPr lang="en-US" dirty="0"/>
              <a:t>It’s the Year 2045…</a:t>
            </a:r>
          </a:p>
        </p:txBody>
      </p:sp>
      <p:sp>
        <p:nvSpPr>
          <p:cNvPr id="3" name="Text Placeholder 2">
            <a:extLst>
              <a:ext uri="{FF2B5EF4-FFF2-40B4-BE49-F238E27FC236}">
                <a16:creationId xmlns:a16="http://schemas.microsoft.com/office/drawing/2014/main" id="{8E2D8A92-81BC-495D-A451-F6D2F8D8A31D}"/>
              </a:ext>
            </a:extLst>
          </p:cNvPr>
          <p:cNvSpPr>
            <a:spLocks noGrp="1"/>
          </p:cNvSpPr>
          <p:nvPr>
            <p:ph type="body" sz="quarter" idx="10"/>
          </p:nvPr>
        </p:nvSpPr>
        <p:spPr>
          <a:xfrm>
            <a:off x="1333500" y="1055689"/>
            <a:ext cx="9563100" cy="4370387"/>
          </a:xfrm>
        </p:spPr>
        <p:txBody>
          <a:bodyPr/>
          <a:lstStyle/>
          <a:p>
            <a:r>
              <a:rPr lang="en-US" sz="2400" dirty="0"/>
              <a:t>Congestion is managed thru VMT fees, cordon line pricing, priced lanes and services…</a:t>
            </a:r>
          </a:p>
          <a:p>
            <a:r>
              <a:rPr lang="en-US" sz="2400" dirty="0"/>
              <a:t>SpaceX NET has turned every mobile device into a workstation, anywhere, anytime…</a:t>
            </a:r>
          </a:p>
          <a:p>
            <a:r>
              <a:rPr lang="en-US" sz="2400" dirty="0"/>
              <a:t>There are 50% fewer brick &amp; mortar stores than in 2020…</a:t>
            </a:r>
          </a:p>
          <a:p>
            <a:r>
              <a:rPr lang="en-US" sz="2400" dirty="0"/>
              <a:t>Light Weight EVs zoom safely around with kids and grandparents…</a:t>
            </a:r>
          </a:p>
          <a:p>
            <a:r>
              <a:rPr lang="en-US" sz="2400" dirty="0"/>
              <a:t>Pricing is variable according to means…</a:t>
            </a:r>
          </a:p>
          <a:p>
            <a:endParaRPr lang="en-US" sz="2400" dirty="0"/>
          </a:p>
          <a:p>
            <a:endParaRPr lang="en-US" sz="2400" dirty="0"/>
          </a:p>
        </p:txBody>
      </p:sp>
      <p:sp>
        <p:nvSpPr>
          <p:cNvPr id="4" name="TextBox 3">
            <a:extLst>
              <a:ext uri="{FF2B5EF4-FFF2-40B4-BE49-F238E27FC236}">
                <a16:creationId xmlns:a16="http://schemas.microsoft.com/office/drawing/2014/main" id="{E6FCEF37-747B-40E1-8AC4-13E65403BDF2}"/>
              </a:ext>
            </a:extLst>
          </p:cNvPr>
          <p:cNvSpPr txBox="1"/>
          <p:nvPr/>
        </p:nvSpPr>
        <p:spPr>
          <a:xfrm>
            <a:off x="2349500" y="4949022"/>
            <a:ext cx="7594600" cy="954107"/>
          </a:xfrm>
          <a:prstGeom prst="rect">
            <a:avLst/>
          </a:prstGeom>
          <a:noFill/>
        </p:spPr>
        <p:txBody>
          <a:bodyPr wrap="square" rtlCol="0">
            <a:spAutoFit/>
          </a:bodyPr>
          <a:lstStyle/>
          <a:p>
            <a:pPr algn="ctr"/>
            <a:r>
              <a:rPr lang="en-US" sz="2800" b="1" dirty="0">
                <a:solidFill>
                  <a:srgbClr val="C00000"/>
                </a:solidFill>
              </a:rPr>
              <a:t>Is this part of your current 2045 planning/modeling process?</a:t>
            </a:r>
          </a:p>
        </p:txBody>
      </p:sp>
    </p:spTree>
    <p:extLst>
      <p:ext uri="{BB962C8B-B14F-4D97-AF65-F5344CB8AC3E}">
        <p14:creationId xmlns:p14="http://schemas.microsoft.com/office/powerpoint/2010/main" val="375581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7770D-FEDD-49BB-9FB4-72BBF0F6C157}"/>
              </a:ext>
            </a:extLst>
          </p:cNvPr>
          <p:cNvSpPr>
            <a:spLocks noGrp="1"/>
          </p:cNvSpPr>
          <p:nvPr>
            <p:ph type="title"/>
          </p:nvPr>
        </p:nvSpPr>
        <p:spPr/>
        <p:txBody>
          <a:bodyPr>
            <a:normAutofit/>
          </a:bodyPr>
          <a:lstStyle/>
          <a:p>
            <a:r>
              <a:rPr lang="en-US" dirty="0"/>
              <a:t>Planners and modelers are challenged to communicate uncertainty with decision makers. </a:t>
            </a:r>
          </a:p>
        </p:txBody>
      </p:sp>
      <p:pic>
        <p:nvPicPr>
          <p:cNvPr id="4" name="Picture 3">
            <a:extLst>
              <a:ext uri="{FF2B5EF4-FFF2-40B4-BE49-F238E27FC236}">
                <a16:creationId xmlns:a16="http://schemas.microsoft.com/office/drawing/2014/main" id="{C990E3F4-C794-46D1-AA21-0657A1A02E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3202" y="3611660"/>
            <a:ext cx="3956537" cy="251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3"/>
          </p:nvPr>
        </p:nvSpPr>
        <p:spPr>
          <a:xfrm>
            <a:off x="2119490" y="1540364"/>
            <a:ext cx="5394207" cy="639762"/>
          </a:xfrm>
        </p:spPr>
        <p:txBody>
          <a:bodyPr/>
          <a:lstStyle/>
          <a:p>
            <a:r>
              <a:rPr lang="en-US" sz="2400" dirty="0"/>
              <a:t>Planners must:</a:t>
            </a:r>
          </a:p>
        </p:txBody>
      </p:sp>
      <p:sp>
        <p:nvSpPr>
          <p:cNvPr id="8" name="Text Placeholder 2">
            <a:extLst>
              <a:ext uri="{FF2B5EF4-FFF2-40B4-BE49-F238E27FC236}">
                <a16:creationId xmlns:a16="http://schemas.microsoft.com/office/drawing/2014/main" id="{734B7CE9-47F0-46B0-83FD-FF395D9887F2}"/>
              </a:ext>
            </a:extLst>
          </p:cNvPr>
          <p:cNvSpPr>
            <a:spLocks noGrp="1"/>
          </p:cNvSpPr>
          <p:nvPr>
            <p:ph sz="quarter" idx="4"/>
          </p:nvPr>
        </p:nvSpPr>
        <p:spPr>
          <a:xfrm>
            <a:off x="2119371" y="2180126"/>
            <a:ext cx="8091428" cy="3951288"/>
          </a:xfrm>
        </p:spPr>
        <p:txBody>
          <a:bodyPr/>
          <a:lstStyle/>
          <a:p>
            <a:pPr marL="404813" indent="-285750"/>
            <a:r>
              <a:rPr lang="en-US" sz="2400" dirty="0"/>
              <a:t>Communicate what they are certain about while being clear about uncertainties.</a:t>
            </a:r>
          </a:p>
          <a:p>
            <a:pPr marL="404813" indent="-285750"/>
            <a:r>
              <a:rPr lang="en-US" sz="2400" dirty="0"/>
              <a:t>Learn to explain that we can’t model our way out of uncertainty.</a:t>
            </a:r>
          </a:p>
          <a:p>
            <a:pPr marL="404813" indent="-285750"/>
            <a:r>
              <a:rPr lang="en-US" sz="2400" dirty="0"/>
              <a:t>Use models to understand                                            sources and consequences                                            of uncertainty.</a:t>
            </a:r>
          </a:p>
        </p:txBody>
      </p:sp>
    </p:spTree>
    <p:extLst>
      <p:ext uri="{BB962C8B-B14F-4D97-AF65-F5344CB8AC3E}">
        <p14:creationId xmlns:p14="http://schemas.microsoft.com/office/powerpoint/2010/main" val="3988771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FCED-7097-4F53-8199-43E2AE25282A}"/>
              </a:ext>
            </a:extLst>
          </p:cNvPr>
          <p:cNvSpPr>
            <a:spLocks noGrp="1"/>
          </p:cNvSpPr>
          <p:nvPr>
            <p:ph type="title"/>
          </p:nvPr>
        </p:nvSpPr>
        <p:spPr>
          <a:xfrm>
            <a:off x="2116666" y="274638"/>
            <a:ext cx="8551334" cy="1399417"/>
          </a:xfrm>
        </p:spPr>
        <p:txBody>
          <a:bodyPr>
            <a:normAutofit fontScale="90000"/>
          </a:bodyPr>
          <a:lstStyle/>
          <a:p>
            <a:r>
              <a:rPr lang="en-US" dirty="0"/>
              <a:t>While different agencies have unique needs, all should develop new planning and modeling processes for CAVs in the transportation environment. </a:t>
            </a:r>
            <a:br>
              <a:rPr lang="en-US" dirty="0"/>
            </a:br>
            <a:endParaRPr lang="en-US" dirty="0"/>
          </a:p>
        </p:txBody>
      </p:sp>
      <p:sp>
        <p:nvSpPr>
          <p:cNvPr id="3" name="Text Placeholder 2">
            <a:extLst>
              <a:ext uri="{FF2B5EF4-FFF2-40B4-BE49-F238E27FC236}">
                <a16:creationId xmlns:a16="http://schemas.microsoft.com/office/drawing/2014/main" id="{C2CB426A-BD40-491B-8FE0-C3B73F5CF0DB}"/>
              </a:ext>
            </a:extLst>
          </p:cNvPr>
          <p:cNvSpPr>
            <a:spLocks noGrp="1"/>
          </p:cNvSpPr>
          <p:nvPr>
            <p:ph type="body" sz="quarter" idx="10"/>
          </p:nvPr>
        </p:nvSpPr>
        <p:spPr>
          <a:xfrm>
            <a:off x="2116138" y="1610751"/>
            <a:ext cx="8094662" cy="4196324"/>
          </a:xfrm>
        </p:spPr>
        <p:txBody>
          <a:bodyPr/>
          <a:lstStyle/>
          <a:p>
            <a:r>
              <a:rPr lang="en-US" sz="2400" dirty="0"/>
              <a:t>MPOs and DOTs should consider adapting their planning processes to address the uncertainties posed by future CAV deployment and use.</a:t>
            </a:r>
          </a:p>
          <a:p>
            <a:r>
              <a:rPr lang="en-US" sz="2400" dirty="0"/>
              <a:t>Models can inform decision-making under uncertainty, but they cannot reduce that uncertainty.</a:t>
            </a:r>
          </a:p>
          <a:p>
            <a:r>
              <a:rPr lang="en-US" sz="2400" dirty="0"/>
              <a:t>Careful attention to model assumptions is the key to risk management and confident decision-making</a:t>
            </a:r>
            <a:r>
              <a:rPr lang="en-US" dirty="0"/>
              <a:t>.</a:t>
            </a:r>
          </a:p>
        </p:txBody>
      </p:sp>
    </p:spTree>
    <p:extLst>
      <p:ext uri="{BB962C8B-B14F-4D97-AF65-F5344CB8AC3E}">
        <p14:creationId xmlns:p14="http://schemas.microsoft.com/office/powerpoint/2010/main" val="3548613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NCHRP 20-102(9) Providing Support to the Introduction of CAV Impacts into Regional Transportation Planning and Modeling Tools</a:t>
            </a:r>
          </a:p>
        </p:txBody>
      </p:sp>
      <p:sp>
        <p:nvSpPr>
          <p:cNvPr id="3" name="Text Placeholder 2"/>
          <p:cNvSpPr>
            <a:spLocks noGrp="1"/>
          </p:cNvSpPr>
          <p:nvPr>
            <p:ph type="body" sz="quarter" idx="10"/>
          </p:nvPr>
        </p:nvSpPr>
        <p:spPr>
          <a:xfrm>
            <a:off x="2116137" y="4398380"/>
            <a:ext cx="8094662" cy="1319514"/>
          </a:xfrm>
        </p:spPr>
        <p:txBody>
          <a:bodyPr/>
          <a:lstStyle/>
          <a:p>
            <a:pPr marL="119063" indent="0">
              <a:buNone/>
            </a:pPr>
            <a:r>
              <a:rPr lang="en-US" sz="2000" b="1" dirty="0"/>
              <a:t>Research Team</a:t>
            </a:r>
          </a:p>
          <a:p>
            <a:pPr marL="119063" indent="0">
              <a:buNone/>
            </a:pPr>
            <a:r>
              <a:rPr lang="en-US" sz="2000" dirty="0"/>
              <a:t>Johanna Zmud, Texas A&amp;M Transportation Institute</a:t>
            </a:r>
          </a:p>
          <a:p>
            <a:pPr marL="119063" indent="0">
              <a:buNone/>
            </a:pPr>
            <a:r>
              <a:rPr lang="en-US" sz="2000" dirty="0"/>
              <a:t>Tom Williams, DKS Associates</a:t>
            </a:r>
          </a:p>
          <a:p>
            <a:pPr marL="119063" indent="0">
              <a:buNone/>
            </a:pPr>
            <a:r>
              <a:rPr lang="en-US" sz="2000" dirty="0"/>
              <a:t>Maren Outwater and Mark Bradley, Resource Systems Group</a:t>
            </a:r>
          </a:p>
          <a:p>
            <a:pPr marL="119063" indent="0">
              <a:buNone/>
            </a:pPr>
            <a:r>
              <a:rPr lang="en-US" sz="2000" dirty="0"/>
              <a:t>Nidhi Kalra, RAND Corporation</a:t>
            </a:r>
          </a:p>
          <a:p>
            <a:pPr marL="119063" indent="0">
              <a:buNone/>
            </a:pPr>
            <a:r>
              <a:rPr lang="en-US" sz="2000" dirty="0"/>
              <a:t>Shelley Row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299" y="1436689"/>
            <a:ext cx="8387460" cy="2938542"/>
          </a:xfrm>
          <a:prstGeom prst="rect">
            <a:avLst/>
          </a:prstGeom>
        </p:spPr>
      </p:pic>
    </p:spTree>
    <p:extLst>
      <p:ext uri="{BB962C8B-B14F-4D97-AF65-F5344CB8AC3E}">
        <p14:creationId xmlns:p14="http://schemas.microsoft.com/office/powerpoint/2010/main" val="374960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3305-DE8E-4A42-A05A-49188F7804A1}"/>
              </a:ext>
            </a:extLst>
          </p:cNvPr>
          <p:cNvSpPr>
            <a:spLocks noGrp="1"/>
          </p:cNvSpPr>
          <p:nvPr>
            <p:ph type="title"/>
          </p:nvPr>
        </p:nvSpPr>
        <p:spPr/>
        <p:txBody>
          <a:bodyPr/>
          <a:lstStyle/>
          <a:p>
            <a:r>
              <a:rPr lang="en-US" dirty="0"/>
              <a:t>Disruption is upon us. As a planner or modeler, how should you respond?</a:t>
            </a:r>
          </a:p>
        </p:txBody>
      </p:sp>
      <p:graphicFrame>
        <p:nvGraphicFramePr>
          <p:cNvPr id="4" name="Diagram 3">
            <a:extLst>
              <a:ext uri="{FF2B5EF4-FFF2-40B4-BE49-F238E27FC236}">
                <a16:creationId xmlns:a16="http://schemas.microsoft.com/office/drawing/2014/main" id="{26750CFC-D342-44F2-B927-018CCDBD0897}"/>
              </a:ext>
            </a:extLst>
          </p:cNvPr>
          <p:cNvGraphicFramePr/>
          <p:nvPr>
            <p:extLst>
              <p:ext uri="{D42A27DB-BD31-4B8C-83A1-F6EECF244321}">
                <p14:modId xmlns:p14="http://schemas.microsoft.com/office/powerpoint/2010/main" val="630047965"/>
              </p:ext>
            </p:extLst>
          </p:nvPr>
        </p:nvGraphicFramePr>
        <p:xfrm>
          <a:off x="2353230" y="1735706"/>
          <a:ext cx="8094133" cy="5116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B06CD54-CD86-4C16-9BD5-A99364BF192F}"/>
              </a:ext>
            </a:extLst>
          </p:cNvPr>
          <p:cNvSpPr txBox="1"/>
          <p:nvPr/>
        </p:nvSpPr>
        <p:spPr>
          <a:xfrm>
            <a:off x="7177992" y="1552681"/>
            <a:ext cx="2156296" cy="954107"/>
          </a:xfrm>
          <a:prstGeom prst="rect">
            <a:avLst/>
          </a:prstGeom>
          <a:noFill/>
        </p:spPr>
        <p:txBody>
          <a:bodyPr wrap="none" rtlCol="0">
            <a:spAutoFit/>
          </a:bodyPr>
          <a:lstStyle/>
          <a:p>
            <a:pPr algn="ctr"/>
            <a:r>
              <a:rPr lang="en-US" sz="2800" b="1" dirty="0">
                <a:solidFill>
                  <a:srgbClr val="C00000"/>
                </a:solidFill>
              </a:rPr>
              <a:t>NCHRP 896</a:t>
            </a:r>
          </a:p>
          <a:p>
            <a:pPr algn="ctr"/>
            <a:r>
              <a:rPr lang="en-US" sz="2800" b="1" dirty="0">
                <a:solidFill>
                  <a:srgbClr val="C00000"/>
                </a:solidFill>
              </a:rPr>
              <a:t>Chapters</a:t>
            </a:r>
          </a:p>
        </p:txBody>
      </p:sp>
    </p:spTree>
    <p:extLst>
      <p:ext uri="{BB962C8B-B14F-4D97-AF65-F5344CB8AC3E}">
        <p14:creationId xmlns:p14="http://schemas.microsoft.com/office/powerpoint/2010/main" val="285944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6EEF63-48C2-4450-8620-DDDBABCCA925}"/>
              </a:ext>
            </a:extLst>
          </p:cNvPr>
          <p:cNvSpPr>
            <a:spLocks noGrp="1"/>
          </p:cNvSpPr>
          <p:nvPr>
            <p:ph type="title"/>
          </p:nvPr>
        </p:nvSpPr>
        <p:spPr/>
        <p:txBody>
          <a:bodyPr/>
          <a:lstStyle/>
          <a:p>
            <a:r>
              <a:rPr lang="en-US" dirty="0"/>
              <a:t>CAVs put pressure on traditional planning assumptions.</a:t>
            </a:r>
          </a:p>
        </p:txBody>
      </p:sp>
      <p:sp>
        <p:nvSpPr>
          <p:cNvPr id="5" name="Text Placeholder 4">
            <a:extLst>
              <a:ext uri="{FF2B5EF4-FFF2-40B4-BE49-F238E27FC236}">
                <a16:creationId xmlns:a16="http://schemas.microsoft.com/office/drawing/2014/main" id="{7EA37800-5B42-4C09-9769-71677B38A164}"/>
              </a:ext>
            </a:extLst>
          </p:cNvPr>
          <p:cNvSpPr>
            <a:spLocks noGrp="1"/>
          </p:cNvSpPr>
          <p:nvPr>
            <p:ph type="body" sz="quarter" idx="10"/>
          </p:nvPr>
        </p:nvSpPr>
        <p:spPr/>
        <p:txBody>
          <a:bodyPr/>
          <a:lstStyle/>
          <a:p>
            <a:r>
              <a:rPr lang="en-US" dirty="0"/>
              <a:t>This study provides information about how state DOTs and MPOs can begin accounting for CAVs in planning and modeling activities.</a:t>
            </a:r>
          </a:p>
        </p:txBody>
      </p:sp>
      <p:sp>
        <p:nvSpPr>
          <p:cNvPr id="6" name="Text Placeholder 5">
            <a:extLst>
              <a:ext uri="{FF2B5EF4-FFF2-40B4-BE49-F238E27FC236}">
                <a16:creationId xmlns:a16="http://schemas.microsoft.com/office/drawing/2014/main" id="{AAA0AD59-3362-43C7-A20F-2E89F3BE8A8C}"/>
              </a:ext>
            </a:extLst>
          </p:cNvPr>
          <p:cNvSpPr>
            <a:spLocks noGrp="1"/>
          </p:cNvSpPr>
          <p:nvPr>
            <p:ph type="body" sz="quarter" idx="11"/>
          </p:nvPr>
        </p:nvSpPr>
        <p:spPr/>
        <p:txBody>
          <a:bodyPr/>
          <a:lstStyle/>
          <a:p>
            <a:r>
              <a:rPr lang="en-US" dirty="0"/>
              <a:t>New assumptions may need to address:</a:t>
            </a:r>
          </a:p>
          <a:p>
            <a:pPr marL="285750" indent="-285750">
              <a:buFont typeface="Arial" panose="020B0604020202020204" pitchFamily="34" charset="0"/>
              <a:buChar char="•"/>
            </a:pPr>
            <a:r>
              <a:rPr lang="en-US" b="0" dirty="0">
                <a:solidFill>
                  <a:schemeClr val="tx1"/>
                </a:solidFill>
              </a:rPr>
              <a:t>Transportation Cost Impacts</a:t>
            </a:r>
          </a:p>
          <a:p>
            <a:pPr marL="285750" indent="-285750">
              <a:buFont typeface="Arial" panose="020B0604020202020204" pitchFamily="34" charset="0"/>
              <a:buChar char="•"/>
            </a:pPr>
            <a:r>
              <a:rPr lang="en-US" b="0" dirty="0">
                <a:solidFill>
                  <a:schemeClr val="tx1"/>
                </a:solidFill>
              </a:rPr>
              <a:t>Transportation Safety Impacts</a:t>
            </a:r>
          </a:p>
          <a:p>
            <a:pPr marL="285750" indent="-285750">
              <a:buFont typeface="Arial" panose="020B0604020202020204" pitchFamily="34" charset="0"/>
              <a:buChar char="•"/>
            </a:pPr>
            <a:r>
              <a:rPr lang="en-US" b="0" dirty="0">
                <a:solidFill>
                  <a:schemeClr val="tx1"/>
                </a:solidFill>
              </a:rPr>
              <a:t>Vehicle Operations Impacts</a:t>
            </a:r>
          </a:p>
          <a:p>
            <a:pPr marL="285750" indent="-285750">
              <a:buFont typeface="Arial" panose="020B0604020202020204" pitchFamily="34" charset="0"/>
              <a:buChar char="•"/>
            </a:pPr>
            <a:r>
              <a:rPr lang="en-US" b="0" dirty="0">
                <a:solidFill>
                  <a:schemeClr val="tx1"/>
                </a:solidFill>
              </a:rPr>
              <a:t>Electrification (fuel) impacts</a:t>
            </a:r>
          </a:p>
          <a:p>
            <a:pPr marL="285750" indent="-285750">
              <a:buFont typeface="Arial" panose="020B0604020202020204" pitchFamily="34" charset="0"/>
              <a:buChar char="•"/>
            </a:pPr>
            <a:r>
              <a:rPr lang="en-US" b="0" dirty="0">
                <a:solidFill>
                  <a:schemeClr val="tx1"/>
                </a:solidFill>
              </a:rPr>
              <a:t>Personal mobility and convenience impacts</a:t>
            </a:r>
          </a:p>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42009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989B-D988-4A95-985B-B94FC3D818C0}"/>
              </a:ext>
            </a:extLst>
          </p:cNvPr>
          <p:cNvSpPr>
            <a:spLocks noGrp="1"/>
          </p:cNvSpPr>
          <p:nvPr>
            <p:ph type="title"/>
          </p:nvPr>
        </p:nvSpPr>
        <p:spPr/>
        <p:txBody>
          <a:bodyPr/>
          <a:lstStyle/>
          <a:p>
            <a:r>
              <a:rPr lang="en-US" dirty="0"/>
              <a:t>Adoption timelines remain uncertain; three general phases of adoption are assumed. </a:t>
            </a:r>
          </a:p>
        </p:txBody>
      </p:sp>
      <p:graphicFrame>
        <p:nvGraphicFramePr>
          <p:cNvPr id="3" name="Diagram 2">
            <a:extLst>
              <a:ext uri="{FF2B5EF4-FFF2-40B4-BE49-F238E27FC236}">
                <a16:creationId xmlns:a16="http://schemas.microsoft.com/office/drawing/2014/main" id="{C0DD3FDF-7AAF-4968-A020-97D09D51FE2A}"/>
              </a:ext>
            </a:extLst>
          </p:cNvPr>
          <p:cNvGraphicFramePr/>
          <p:nvPr>
            <p:extLst>
              <p:ext uri="{D42A27DB-BD31-4B8C-83A1-F6EECF244321}">
                <p14:modId xmlns:p14="http://schemas.microsoft.com/office/powerpoint/2010/main" val="4116102442"/>
              </p:ext>
            </p:extLst>
          </p:nvPr>
        </p:nvGraphicFramePr>
        <p:xfrm>
          <a:off x="2116667" y="1397000"/>
          <a:ext cx="8148724" cy="4307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C95CB9A4-7A8E-4D0E-9370-DF927FF56C9A}"/>
              </a:ext>
            </a:extLst>
          </p:cNvPr>
          <p:cNvSpPr/>
          <p:nvPr/>
        </p:nvSpPr>
        <p:spPr>
          <a:xfrm>
            <a:off x="3161731" y="4783541"/>
            <a:ext cx="4592472" cy="1344305"/>
          </a:xfrm>
          <a:prstGeom prst="wedgeRectCallout">
            <a:avLst>
              <a:gd name="adj1" fmla="val -20536"/>
              <a:gd name="adj2" fmla="val 4981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t>Modeling and planning tools can be developed to address the short-, mid-, and long-term impacts to travel behavior that each of these phases promulgates.</a:t>
            </a:r>
          </a:p>
        </p:txBody>
      </p:sp>
    </p:spTree>
    <p:extLst>
      <p:ext uri="{BB962C8B-B14F-4D97-AF65-F5344CB8AC3E}">
        <p14:creationId xmlns:p14="http://schemas.microsoft.com/office/powerpoint/2010/main" val="47435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CDE6-B112-49AA-BC5F-62C778C5A50F}"/>
              </a:ext>
            </a:extLst>
          </p:cNvPr>
          <p:cNvSpPr>
            <a:spLocks noGrp="1"/>
          </p:cNvSpPr>
          <p:nvPr>
            <p:ph type="title"/>
          </p:nvPr>
        </p:nvSpPr>
        <p:spPr/>
        <p:txBody>
          <a:bodyPr/>
          <a:lstStyle/>
          <a:p>
            <a:r>
              <a:rPr lang="en-US" dirty="0"/>
              <a:t>Exploratory modeling is more useful for understanding uncertain futures. </a:t>
            </a:r>
          </a:p>
        </p:txBody>
      </p:sp>
      <p:pic>
        <p:nvPicPr>
          <p:cNvPr id="3" name="Picture 2">
            <a:extLst>
              <a:ext uri="{FF2B5EF4-FFF2-40B4-BE49-F238E27FC236}">
                <a16:creationId xmlns:a16="http://schemas.microsoft.com/office/drawing/2014/main" id="{7DC11BD9-8F57-4A15-882D-A370C96FE12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116667" y="1351129"/>
            <a:ext cx="7479984" cy="4722126"/>
          </a:xfrm>
          <a:prstGeom prst="rect">
            <a:avLst/>
          </a:prstGeom>
        </p:spPr>
      </p:pic>
    </p:spTree>
    <p:extLst>
      <p:ext uri="{BB962C8B-B14F-4D97-AF65-F5344CB8AC3E}">
        <p14:creationId xmlns:p14="http://schemas.microsoft.com/office/powerpoint/2010/main" val="220785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406B-13AC-44AD-8F32-5087F24A2577}"/>
              </a:ext>
            </a:extLst>
          </p:cNvPr>
          <p:cNvSpPr>
            <a:spLocks noGrp="1"/>
          </p:cNvSpPr>
          <p:nvPr>
            <p:ph type="title"/>
          </p:nvPr>
        </p:nvSpPr>
        <p:spPr/>
        <p:txBody>
          <a:bodyPr/>
          <a:lstStyle/>
          <a:p>
            <a:r>
              <a:rPr lang="en-US" dirty="0"/>
              <a:t>Critical Questions: Going Forward</a:t>
            </a:r>
          </a:p>
        </p:txBody>
      </p:sp>
      <p:sp>
        <p:nvSpPr>
          <p:cNvPr id="3" name="Rectangle 2">
            <a:extLst>
              <a:ext uri="{FF2B5EF4-FFF2-40B4-BE49-F238E27FC236}">
                <a16:creationId xmlns:a16="http://schemas.microsoft.com/office/drawing/2014/main" id="{7FF3235E-0DE8-4C0A-B5D8-9E656B3B487A}"/>
              </a:ext>
            </a:extLst>
          </p:cNvPr>
          <p:cNvSpPr/>
          <p:nvPr/>
        </p:nvSpPr>
        <p:spPr>
          <a:xfrm>
            <a:off x="1947332" y="1613378"/>
            <a:ext cx="7992535" cy="4185761"/>
          </a:xfrm>
          <a:prstGeom prst="rect">
            <a:avLst/>
          </a:prstGeom>
        </p:spPr>
        <p:txBody>
          <a:bodyPr wrap="square">
            <a:spAutoFit/>
          </a:bodyPr>
          <a:lstStyle/>
          <a:p>
            <a:pPr marL="342900" indent="-342900">
              <a:spcBef>
                <a:spcPts val="600"/>
              </a:spcBef>
              <a:spcAft>
                <a:spcPts val="600"/>
              </a:spcAft>
              <a:buClr>
                <a:srgbClr val="C00000"/>
              </a:buClr>
              <a:buFont typeface="Wingdings" panose="05000000000000000000" pitchFamily="2" charset="2"/>
              <a:buChar char=""/>
            </a:pPr>
            <a:r>
              <a:rPr lang="en-US" sz="2400" b="1" dirty="0">
                <a:latin typeface="Garamond Premr Pro"/>
                <a:ea typeface="Times New Roman" panose="02020603050405020304" pitchFamily="18" charset="0"/>
                <a:cs typeface="Times New Roman" panose="02020603050405020304" pitchFamily="18" charset="0"/>
              </a:rPr>
              <a:t>Is it OK to continue {</a:t>
            </a:r>
            <a:r>
              <a:rPr lang="en-US" sz="2400" b="1" i="1" dirty="0">
                <a:latin typeface="Garamond Premr Pro"/>
                <a:ea typeface="Times New Roman" panose="02020603050405020304" pitchFamily="18" charset="0"/>
                <a:cs typeface="Times New Roman" panose="02020603050405020304" pitchFamily="18" charset="0"/>
              </a:rPr>
              <a:t>Trend</a:t>
            </a:r>
            <a:r>
              <a:rPr lang="en-US" sz="2400" b="1" dirty="0">
                <a:latin typeface="Garamond Premr Pro"/>
                <a:ea typeface="Times New Roman" panose="02020603050405020304" pitchFamily="18" charset="0"/>
                <a:cs typeface="Times New Roman" panose="02020603050405020304" pitchFamily="18" charset="0"/>
              </a:rPr>
              <a:t>} forecasting &gt; 10 Years into the future?</a:t>
            </a:r>
          </a:p>
          <a:p>
            <a:pPr marL="342900" indent="-342900">
              <a:spcBef>
                <a:spcPts val="600"/>
              </a:spcBef>
              <a:spcAft>
                <a:spcPts val="600"/>
              </a:spcAft>
              <a:buClr>
                <a:srgbClr val="C00000"/>
              </a:buClr>
              <a:buFont typeface="Wingdings" panose="05000000000000000000" pitchFamily="2" charset="2"/>
              <a:buChar char=""/>
            </a:pPr>
            <a:r>
              <a:rPr lang="en-US" sz="2400" b="1" dirty="0">
                <a:latin typeface="Garamond Premr Pro"/>
                <a:ea typeface="Times New Roman" panose="02020603050405020304" pitchFamily="18" charset="0"/>
                <a:cs typeface="Times New Roman" panose="02020603050405020304" pitchFamily="18" charset="0"/>
              </a:rPr>
              <a:t>Should we continue to invest $Billions in Big Infrastructure?</a:t>
            </a:r>
          </a:p>
          <a:p>
            <a:pPr marL="342900" indent="-342900">
              <a:spcBef>
                <a:spcPts val="600"/>
              </a:spcBef>
              <a:spcAft>
                <a:spcPts val="600"/>
              </a:spcAft>
              <a:buClr>
                <a:srgbClr val="C00000"/>
              </a:buClr>
              <a:buFont typeface="Wingdings" panose="05000000000000000000" pitchFamily="2" charset="2"/>
              <a:buChar char=""/>
            </a:pPr>
            <a:r>
              <a:rPr lang="en-US" sz="2400" b="1" dirty="0">
                <a:latin typeface="Garamond Premr Pro"/>
                <a:ea typeface="Times New Roman" panose="02020603050405020304" pitchFamily="18" charset="0"/>
                <a:cs typeface="Times New Roman" panose="02020603050405020304" pitchFamily="18" charset="0"/>
              </a:rPr>
              <a:t>What/Who defines the Scenarios? </a:t>
            </a:r>
          </a:p>
          <a:p>
            <a:pPr marL="342900" indent="-342900">
              <a:spcBef>
                <a:spcPts val="600"/>
              </a:spcBef>
              <a:spcAft>
                <a:spcPts val="600"/>
              </a:spcAft>
              <a:buClr>
                <a:srgbClr val="C00000"/>
              </a:buClr>
              <a:buFont typeface="Wingdings" panose="05000000000000000000" pitchFamily="2" charset="2"/>
              <a:buChar char=""/>
            </a:pPr>
            <a:r>
              <a:rPr lang="en-US" sz="2400" b="1" dirty="0">
                <a:latin typeface="Garamond Premr Pro"/>
                <a:ea typeface="Times New Roman" panose="02020603050405020304" pitchFamily="18" charset="0"/>
                <a:cs typeface="Times New Roman" panose="02020603050405020304" pitchFamily="18" charset="0"/>
              </a:rPr>
              <a:t>Can the Regional Planning Process – and Project Programming – adapt to Scenario Planning/Modeling?</a:t>
            </a:r>
          </a:p>
          <a:p>
            <a:pPr marL="342900" indent="-342900">
              <a:spcBef>
                <a:spcPts val="600"/>
              </a:spcBef>
              <a:spcAft>
                <a:spcPts val="600"/>
              </a:spcAft>
              <a:buClr>
                <a:srgbClr val="C00000"/>
              </a:buClr>
              <a:buFont typeface="Wingdings" panose="05000000000000000000" pitchFamily="2" charset="2"/>
              <a:buChar char=""/>
            </a:pPr>
            <a:endParaRPr lang="en-US" sz="2400" dirty="0">
              <a:latin typeface="Garamond Premr Pro"/>
              <a:ea typeface="Times New Roman" panose="02020603050405020304" pitchFamily="18" charset="0"/>
              <a:cs typeface="Times New Roman" panose="02020603050405020304" pitchFamily="18" charset="0"/>
            </a:endParaRPr>
          </a:p>
          <a:p>
            <a:pPr marL="342900" indent="-342900">
              <a:spcBef>
                <a:spcPts val="600"/>
              </a:spcBef>
              <a:spcAft>
                <a:spcPts val="600"/>
              </a:spcAft>
              <a:buClr>
                <a:srgbClr val="C00000"/>
              </a:buClr>
              <a:buFont typeface="Wingdings" panose="05000000000000000000" pitchFamily="2" charset="2"/>
              <a:buChar char=""/>
            </a:pPr>
            <a:endParaRPr lang="en-US" sz="2400" dirty="0">
              <a:latin typeface="Garamond Premr Pro"/>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345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u="sng" dirty="0"/>
              <a:t>NCHRP 896:</a:t>
            </a:r>
            <a:r>
              <a:rPr lang="en-US" sz="2400" dirty="0"/>
              <a:t> Providing Support to the Introduction of CAV Impacts into Regional Transportation Planning and Modeling Tools</a:t>
            </a:r>
          </a:p>
        </p:txBody>
      </p:sp>
      <p:sp>
        <p:nvSpPr>
          <p:cNvPr id="3" name="Text Placeholder 2"/>
          <p:cNvSpPr>
            <a:spLocks noGrp="1"/>
          </p:cNvSpPr>
          <p:nvPr>
            <p:ph type="body" sz="quarter" idx="10"/>
          </p:nvPr>
        </p:nvSpPr>
        <p:spPr>
          <a:xfrm>
            <a:off x="2116137" y="4398380"/>
            <a:ext cx="8094662" cy="1319514"/>
          </a:xfrm>
        </p:spPr>
        <p:txBody>
          <a:bodyPr/>
          <a:lstStyle/>
          <a:p>
            <a:pPr marL="119063" indent="0">
              <a:buNone/>
            </a:pPr>
            <a:r>
              <a:rPr lang="en-US" sz="2000" b="1" dirty="0"/>
              <a:t>Research Team</a:t>
            </a:r>
          </a:p>
          <a:p>
            <a:pPr marL="119063" indent="0">
              <a:buNone/>
            </a:pPr>
            <a:r>
              <a:rPr lang="en-US" sz="2000" dirty="0"/>
              <a:t>Johanna Zmud, Texas A&amp;M Transportation Institute</a:t>
            </a:r>
          </a:p>
          <a:p>
            <a:pPr marL="119063" indent="0">
              <a:buNone/>
            </a:pPr>
            <a:r>
              <a:rPr lang="en-US" sz="2000" dirty="0"/>
              <a:t>Tom Williams, DKS Associates</a:t>
            </a:r>
          </a:p>
          <a:p>
            <a:pPr marL="119063" indent="0">
              <a:buNone/>
            </a:pPr>
            <a:r>
              <a:rPr lang="en-US" sz="2000" dirty="0"/>
              <a:t>Maren Outwater and Mark Bradley, Resource Systems Group</a:t>
            </a:r>
          </a:p>
          <a:p>
            <a:pPr marL="119063" indent="0">
              <a:buNone/>
            </a:pPr>
            <a:r>
              <a:rPr lang="en-US" sz="2000" dirty="0"/>
              <a:t>Nidhi Kalra, RAND Corporation</a:t>
            </a:r>
          </a:p>
          <a:p>
            <a:pPr marL="119063" indent="0">
              <a:buNone/>
            </a:pPr>
            <a:r>
              <a:rPr lang="en-US" sz="2000" dirty="0"/>
              <a:t>Shelley Row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299" y="1436689"/>
            <a:ext cx="8387460" cy="2938542"/>
          </a:xfrm>
          <a:prstGeom prst="rect">
            <a:avLst/>
          </a:prstGeom>
        </p:spPr>
      </p:pic>
    </p:spTree>
    <p:extLst>
      <p:ext uri="{BB962C8B-B14F-4D97-AF65-F5344CB8AC3E}">
        <p14:creationId xmlns:p14="http://schemas.microsoft.com/office/powerpoint/2010/main" val="97534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ACCF5-793C-4F86-8888-EF04219A9D74}"/>
              </a:ext>
            </a:extLst>
          </p:cNvPr>
          <p:cNvSpPr>
            <a:spLocks noGrp="1"/>
          </p:cNvSpPr>
          <p:nvPr>
            <p:ph type="title"/>
          </p:nvPr>
        </p:nvSpPr>
        <p:spPr/>
        <p:txBody>
          <a:bodyPr/>
          <a:lstStyle/>
          <a:p>
            <a:r>
              <a:rPr lang="en-US" dirty="0"/>
              <a:t>Extras</a:t>
            </a:r>
          </a:p>
        </p:txBody>
      </p:sp>
    </p:spTree>
    <p:extLst>
      <p:ext uri="{BB962C8B-B14F-4D97-AF65-F5344CB8AC3E}">
        <p14:creationId xmlns:p14="http://schemas.microsoft.com/office/powerpoint/2010/main" val="2811333357"/>
      </p:ext>
    </p:extLst>
  </p:cSld>
  <p:clrMapOvr>
    <a:masterClrMapping/>
  </p:clrMapOvr>
</p:sld>
</file>

<file path=ppt/theme/theme1.xml><?xml version="1.0" encoding="utf-8"?>
<a:theme xmlns:a="http://schemas.openxmlformats.org/drawingml/2006/main" name="PowerPoint Presentation">
  <a:themeElements>
    <a:clrScheme name="Custom 7">
      <a:dk1>
        <a:srgbClr val="48484A"/>
      </a:dk1>
      <a:lt1>
        <a:sysClr val="window" lastClr="FFFFFF"/>
      </a:lt1>
      <a:dk2>
        <a:srgbClr val="262626"/>
      </a:dk2>
      <a:lt2>
        <a:srgbClr val="F68B1F"/>
      </a:lt2>
      <a:accent1>
        <a:srgbClr val="006FA1"/>
      </a:accent1>
      <a:accent2>
        <a:srgbClr val="88CADE"/>
      </a:accent2>
      <a:accent3>
        <a:srgbClr val="65B360"/>
      </a:accent3>
      <a:accent4>
        <a:srgbClr val="FFC20E"/>
      </a:accent4>
      <a:accent5>
        <a:srgbClr val="514D85"/>
      </a:accent5>
      <a:accent6>
        <a:srgbClr val="BA1222"/>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a:solidFill>
              <a:schemeClr val="tx1">
                <a:lumMod val="50000"/>
                <a:lumOff val="50000"/>
              </a:schemeClr>
            </a:solidFill>
          </a:defRPr>
        </a:defPPr>
      </a:lstStyle>
    </a:txDef>
  </a:objectDefaults>
  <a:extraClrSchemeLst/>
  <a:extLst>
    <a:ext uri="{05A4C25C-085E-4340-85A3-A5531E510DB2}">
      <thm15:themeFamily xmlns:thm15="http://schemas.microsoft.com/office/thememl/2012/main" name="PowerPoint Presentation.potx" id="{2282F849-DE3D-4F9B-9A95-78CD204BD376}" vid="{D2DCF89A-21CE-4BD2-9314-40B42567F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4322EC559C6C46AD7C246A9C6A9593" ma:contentTypeVersion="2" ma:contentTypeDescription="Create a new document." ma:contentTypeScope="" ma:versionID="a38972bdc2a28b491e8b5d76cc384854">
  <xsd:schema xmlns:xsd="http://www.w3.org/2001/XMLSchema" xmlns:xs="http://www.w3.org/2001/XMLSchema" xmlns:p="http://schemas.microsoft.com/office/2006/metadata/properties" xmlns:ns2="4c265f44-5553-4b88-8776-487c6beffe03" targetNamespace="http://schemas.microsoft.com/office/2006/metadata/properties" ma:root="true" ma:fieldsID="596bb8cd0db947c7da86bc56901a4608" ns2:_="">
    <xsd:import namespace="4c265f44-5553-4b88-8776-487c6beffe03"/>
    <xsd:element name="properties">
      <xsd:complexType>
        <xsd:sequence>
          <xsd:element name="documentManagement">
            <xsd:complexType>
              <xsd:all>
                <xsd:element ref="ns2:Category" minOccurs="0"/>
                <xsd:element ref="ns2:Pract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65f44-5553-4b88-8776-487c6beffe03" elementFormDefault="qualified">
    <xsd:import namespace="http://schemas.microsoft.com/office/2006/documentManagement/types"/>
    <xsd:import namespace="http://schemas.microsoft.com/office/infopath/2007/PartnerControls"/>
    <xsd:element name="Category" ma:index="2" nillable="true" ma:displayName="Category" ma:default="Acoustics Output" ma:format="Dropdown" ma:internalName="Category">
      <xsd:simpleType>
        <xsd:restriction base="dms:Choice">
          <xsd:enumeration value="Acoustics Output"/>
          <xsd:enumeration value="AutoCAD"/>
          <xsd:enumeration value="Other"/>
          <xsd:enumeration value="Power Point"/>
          <xsd:enumeration value="Proposal and Report"/>
          <xsd:enumeration value="Questionnaire"/>
          <xsd:enumeration value="Resume"/>
          <xsd:enumeration value="Stationery"/>
          <xsd:enumeration value="Guidance Document"/>
          <xsd:enumeration value="Contracting"/>
        </xsd:restriction>
      </xsd:simpleType>
    </xsd:element>
    <xsd:element name="Practice" ma:index="3" nillable="true" ma:displayName="Practice" ma:default="CORP" ma:format="Dropdown" ma:internalName="Practice">
      <xsd:simpleType>
        <xsd:restriction base="dms:Choice">
          <xsd:enumeration value="CORP"/>
          <xsd:enumeration value="MIS"/>
          <xsd:enumeration value="TAE"/>
          <xsd:enumeration value="TQ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4c265f44-5553-4b88-8776-487c6beffe03">Power Point</Category>
    <Practice xmlns="4c265f44-5553-4b88-8776-487c6beffe03">CORP</Practice>
  </documentManagement>
</p:properties>
</file>

<file path=customXml/itemProps1.xml><?xml version="1.0" encoding="utf-8"?>
<ds:datastoreItem xmlns:ds="http://schemas.openxmlformats.org/officeDocument/2006/customXml" ds:itemID="{E5F42501-FD43-4347-8465-A1634AD52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65f44-5553-4b88-8776-487c6beffe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3E702B-A4A8-49D1-8100-74D24C5D8E81}">
  <ds:schemaRefs>
    <ds:schemaRef ds:uri="http://schemas.microsoft.com/sharepoint/v3/contenttype/forms"/>
  </ds:schemaRefs>
</ds:datastoreItem>
</file>

<file path=customXml/itemProps3.xml><?xml version="1.0" encoding="utf-8"?>
<ds:datastoreItem xmlns:ds="http://schemas.openxmlformats.org/officeDocument/2006/customXml" ds:itemID="{0AB548D2-16E5-4D59-9228-B99A31CAF826}">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4c265f44-5553-4b88-8776-487c6beffe03"/>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Presentation</Template>
  <TotalTime>1648</TotalTime>
  <Words>3538</Words>
  <Application>Microsoft Office PowerPoint</Application>
  <PresentationFormat>Widescreen</PresentationFormat>
  <Paragraphs>246</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Garamond Premr Pro</vt:lpstr>
      <vt:lpstr>Lucida Grande</vt:lpstr>
      <vt:lpstr>Times New Roman</vt:lpstr>
      <vt:lpstr>Wingdings</vt:lpstr>
      <vt:lpstr>PowerPoint Presentation</vt:lpstr>
      <vt:lpstr>PowerPoint Presentation</vt:lpstr>
      <vt:lpstr>It’s the Year 2045…</vt:lpstr>
      <vt:lpstr>Disruption is upon us. As a planner or modeler, how should you respond?</vt:lpstr>
      <vt:lpstr>CAVs put pressure on traditional planning assumptions.</vt:lpstr>
      <vt:lpstr>Adoption timelines remain uncertain; three general phases of adoption are assumed. </vt:lpstr>
      <vt:lpstr>Exploratory modeling is more useful for understanding uncertain futures. </vt:lpstr>
      <vt:lpstr>Critical Questions: Going Forward</vt:lpstr>
      <vt:lpstr>NCHRP 896: Providing Support to the Introduction of CAV Impacts into Regional Transportation Planning and Modeling Tools</vt:lpstr>
      <vt:lpstr>Extras</vt:lpstr>
      <vt:lpstr>The CAV framework addresses three types of modeling systems.</vt:lpstr>
      <vt:lpstr>The context of planning for CAV technology is one of deep uncertainty.</vt:lpstr>
      <vt:lpstr>Adapting Trip-Based Models to CAVs.</vt:lpstr>
      <vt:lpstr>Potential changes to the trip-based modeling system from CAV impacts </vt:lpstr>
      <vt:lpstr>Adapting activity-based and dynamic traffic assignment models to CAVs.  </vt:lpstr>
      <vt:lpstr>Typical Disaggregate AB and DTA Model Components. </vt:lpstr>
      <vt:lpstr>Potential changes to AB and DTA modeling system from CAV impacts.</vt:lpstr>
      <vt:lpstr>Adapting strategic models to CAVs.  </vt:lpstr>
      <vt:lpstr>Typical strategic model components. </vt:lpstr>
      <vt:lpstr>Potential changes to strategic models from CAV impacts.</vt:lpstr>
      <vt:lpstr>Planners and modelers are challenged to communicate uncertainty with decision makers. </vt:lpstr>
      <vt:lpstr>While different agencies have unique needs, all should develop new planning and modeling processes for CAVs in the transportation environment.  </vt:lpstr>
      <vt:lpstr>NCHRP 20-102(9) Providing Support to the Introduction of CAV Impacts into Regional Transportation Planning and Modeling Tools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Maren Outwater</dc:creator>
  <cp:lastModifiedBy>Tom Williams</cp:lastModifiedBy>
  <cp:revision>68</cp:revision>
  <cp:lastPrinted>2018-09-06T10:48:12Z</cp:lastPrinted>
  <dcterms:created xsi:type="dcterms:W3CDTF">2018-07-07T03:49:11Z</dcterms:created>
  <dcterms:modified xsi:type="dcterms:W3CDTF">2019-05-31T00:32:51Z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0x010100654322EC559C6C46AD7C246A9C6A9593</vt:lpwstr>
  </property>
</Properties>
</file>