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42" r:id="rId1"/>
  </p:sldMasterIdLst>
  <p:notesMasterIdLst>
    <p:notesMasterId r:id="rId25"/>
  </p:notesMasterIdLst>
  <p:handoutMasterIdLst>
    <p:handoutMasterId r:id="rId26"/>
  </p:handoutMasterIdLst>
  <p:sldIdLst>
    <p:sldId id="451" r:id="rId2"/>
    <p:sldId id="541" r:id="rId3"/>
    <p:sldId id="488" r:id="rId4"/>
    <p:sldId id="544" r:id="rId5"/>
    <p:sldId id="546" r:id="rId6"/>
    <p:sldId id="547" r:id="rId7"/>
    <p:sldId id="539" r:id="rId8"/>
    <p:sldId id="495" r:id="rId9"/>
    <p:sldId id="540" r:id="rId10"/>
    <p:sldId id="490" r:id="rId11"/>
    <p:sldId id="492" r:id="rId12"/>
    <p:sldId id="479" r:id="rId13"/>
    <p:sldId id="498" r:id="rId14"/>
    <p:sldId id="499" r:id="rId15"/>
    <p:sldId id="509" r:id="rId16"/>
    <p:sldId id="511" r:id="rId17"/>
    <p:sldId id="526" r:id="rId18"/>
    <p:sldId id="527" r:id="rId19"/>
    <p:sldId id="482" r:id="rId20"/>
    <p:sldId id="525" r:id="rId21"/>
    <p:sldId id="465" r:id="rId22"/>
    <p:sldId id="542" r:id="rId23"/>
    <p:sldId id="524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y Shapiro" initials="CS" lastIdx="1" clrIdx="0">
    <p:extLst>
      <p:ext uri="{19B8F6BF-5375-455C-9EA6-DF929625EA0E}">
        <p15:presenceInfo xmlns:p15="http://schemas.microsoft.com/office/powerpoint/2012/main" userId="S-1-5-21-92405826-1669691511-123036360-255433" providerId="AD"/>
      </p:ext>
    </p:extLst>
  </p:cmAuthor>
  <p:cmAuthor id="2" name="Binkowski, Sarah" initials="BS" lastIdx="1" clrIdx="1">
    <p:extLst>
      <p:ext uri="{19B8F6BF-5375-455C-9EA6-DF929625EA0E}">
        <p15:presenceInfo xmlns:p15="http://schemas.microsoft.com/office/powerpoint/2012/main" userId="S::binkowski@semcog.org::cef31a4e-8e1a-4346-a745-86d419bf64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  <a:srgbClr val="00FF00"/>
    <a:srgbClr val="FF6600"/>
    <a:srgbClr val="3C3C3C"/>
    <a:srgbClr val="DFDFDF"/>
    <a:srgbClr val="527E47"/>
    <a:srgbClr val="527E46"/>
    <a:srgbClr val="5A8E51"/>
    <a:srgbClr val="5A8B4C"/>
    <a:srgbClr val="5383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8" autoAdjust="0"/>
    <p:restoredTop sz="96532" autoAdjust="0"/>
  </p:normalViewPr>
  <p:slideViewPr>
    <p:cSldViewPr snapToGrid="0">
      <p:cViewPr varScale="1">
        <p:scale>
          <a:sx n="100" d="100"/>
          <a:sy n="100" d="100"/>
        </p:scale>
        <p:origin x="114" y="2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1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67A7A-3AD8-4556-96E8-50A524340A7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1DBA51-89CF-4ED6-96CD-36B9EEA28F5B}">
      <dgm:prSet phldrT="[Text]"/>
      <dgm:spPr/>
      <dgm:t>
        <a:bodyPr/>
        <a:lstStyle/>
        <a:p>
          <a:r>
            <a:rPr lang="en-US" dirty="0"/>
            <a:t>AM Peak Period</a:t>
          </a:r>
        </a:p>
        <a:p>
          <a:r>
            <a:rPr lang="en-US" dirty="0"/>
            <a:t>6:30 - 9:00 AM</a:t>
          </a:r>
        </a:p>
        <a:p>
          <a:r>
            <a:rPr lang="en-US" dirty="0"/>
            <a:t>1,293,422 trips (2015)</a:t>
          </a:r>
        </a:p>
        <a:p>
          <a:r>
            <a:rPr lang="en-US" dirty="0"/>
            <a:t>1,380,081 trips (2045)</a:t>
          </a:r>
        </a:p>
      </dgm:t>
    </dgm:pt>
    <dgm:pt modelId="{ABE7D3EC-4882-458B-B68A-50CCCB82FE06}" type="parTrans" cxnId="{0B8BD8BA-23BA-49D7-B5EC-E43E8401082C}">
      <dgm:prSet/>
      <dgm:spPr/>
      <dgm:t>
        <a:bodyPr/>
        <a:lstStyle/>
        <a:p>
          <a:endParaRPr lang="en-US"/>
        </a:p>
      </dgm:t>
    </dgm:pt>
    <dgm:pt modelId="{67031EF4-D23A-4D3B-9B7D-476D754E33A5}" type="sibTrans" cxnId="{0B8BD8BA-23BA-49D7-B5EC-E43E8401082C}">
      <dgm:prSet/>
      <dgm:spPr/>
      <dgm:t>
        <a:bodyPr/>
        <a:lstStyle/>
        <a:p>
          <a:endParaRPr lang="en-US"/>
        </a:p>
      </dgm:t>
    </dgm:pt>
    <dgm:pt modelId="{01B222B8-7143-4D59-839E-6DC4914695F8}">
      <dgm:prSet phldrT="[Text]"/>
      <dgm:spPr/>
      <dgm:t>
        <a:bodyPr/>
        <a:lstStyle/>
        <a:p>
          <a:r>
            <a:rPr lang="en-US" dirty="0"/>
            <a:t>Mid-day</a:t>
          </a:r>
        </a:p>
        <a:p>
          <a:r>
            <a:rPr lang="en-US" dirty="0"/>
            <a:t>9:00 AM – 2:30 PM</a:t>
          </a:r>
        </a:p>
        <a:p>
          <a:r>
            <a:rPr lang="en-US" dirty="0"/>
            <a:t>2,450,922 trips (2015)</a:t>
          </a:r>
        </a:p>
        <a:p>
          <a:r>
            <a:rPr lang="en-US" dirty="0"/>
            <a:t>2,640,451 trips (2045)</a:t>
          </a:r>
        </a:p>
      </dgm:t>
    </dgm:pt>
    <dgm:pt modelId="{DA6C311D-D092-44AB-BF8F-996CDF67A90D}" type="parTrans" cxnId="{56F80346-742C-47A0-A648-F074D85E7A9B}">
      <dgm:prSet/>
      <dgm:spPr/>
      <dgm:t>
        <a:bodyPr/>
        <a:lstStyle/>
        <a:p>
          <a:endParaRPr lang="en-US"/>
        </a:p>
      </dgm:t>
    </dgm:pt>
    <dgm:pt modelId="{261AAE14-C2D9-42FF-B1BD-99E4455FF805}" type="sibTrans" cxnId="{56F80346-742C-47A0-A648-F074D85E7A9B}">
      <dgm:prSet/>
      <dgm:spPr/>
      <dgm:t>
        <a:bodyPr/>
        <a:lstStyle/>
        <a:p>
          <a:endParaRPr lang="en-US"/>
        </a:p>
      </dgm:t>
    </dgm:pt>
    <dgm:pt modelId="{B28DB9E2-F534-4300-B1EF-F4D01A2B3E9A}">
      <dgm:prSet phldrT="[Text]"/>
      <dgm:spPr/>
      <dgm:t>
        <a:bodyPr/>
        <a:lstStyle/>
        <a:p>
          <a:r>
            <a:rPr lang="en-US" dirty="0"/>
            <a:t>PM Peak Period</a:t>
          </a:r>
        </a:p>
        <a:p>
          <a:r>
            <a:rPr lang="en-US" dirty="0"/>
            <a:t>2:30 – 6:30 PM</a:t>
          </a:r>
        </a:p>
        <a:p>
          <a:r>
            <a:rPr lang="en-US" dirty="0"/>
            <a:t>2,833,827 trips (2015)</a:t>
          </a:r>
        </a:p>
        <a:p>
          <a:r>
            <a:rPr lang="en-US" dirty="0"/>
            <a:t>3,048.382 trips (2045)</a:t>
          </a:r>
        </a:p>
      </dgm:t>
    </dgm:pt>
    <dgm:pt modelId="{7BBA38E6-8686-4199-8A32-11CCB5B444F7}" type="parTrans" cxnId="{8B75E296-FB30-482C-B502-E2153F88B804}">
      <dgm:prSet/>
      <dgm:spPr/>
      <dgm:t>
        <a:bodyPr/>
        <a:lstStyle/>
        <a:p>
          <a:endParaRPr lang="en-US"/>
        </a:p>
      </dgm:t>
    </dgm:pt>
    <dgm:pt modelId="{E89F62D0-F53C-42DE-9CAC-F7B235662D43}" type="sibTrans" cxnId="{8B75E296-FB30-482C-B502-E2153F88B804}">
      <dgm:prSet/>
      <dgm:spPr/>
      <dgm:t>
        <a:bodyPr/>
        <a:lstStyle/>
        <a:p>
          <a:endParaRPr lang="en-US"/>
        </a:p>
      </dgm:t>
    </dgm:pt>
    <dgm:pt modelId="{3955DEC3-7BC7-4D48-96F1-6A6B4CBB529B}">
      <dgm:prSet phldrT="[Text]"/>
      <dgm:spPr/>
      <dgm:t>
        <a:bodyPr/>
        <a:lstStyle/>
        <a:p>
          <a:r>
            <a:rPr lang="en-US" dirty="0"/>
            <a:t>Evening</a:t>
          </a:r>
        </a:p>
        <a:p>
          <a:r>
            <a:rPr lang="en-US" dirty="0"/>
            <a:t>6:30 – 10:00 PM</a:t>
          </a:r>
        </a:p>
        <a:p>
          <a:r>
            <a:rPr lang="en-US" dirty="0"/>
            <a:t>1,655,311 trips (2015)</a:t>
          </a:r>
        </a:p>
        <a:p>
          <a:r>
            <a:rPr lang="en-US" dirty="0"/>
            <a:t>1,787,216 trips (2045)</a:t>
          </a:r>
        </a:p>
      </dgm:t>
    </dgm:pt>
    <dgm:pt modelId="{9341318E-2444-4638-BCF6-53D2C95C54B5}" type="parTrans" cxnId="{101FBA00-1A7A-4699-BCDB-5CC3701E09D0}">
      <dgm:prSet/>
      <dgm:spPr/>
      <dgm:t>
        <a:bodyPr/>
        <a:lstStyle/>
        <a:p>
          <a:endParaRPr lang="en-US"/>
        </a:p>
      </dgm:t>
    </dgm:pt>
    <dgm:pt modelId="{931EF4A3-9E1E-41E4-8FA4-D87126F95ABC}" type="sibTrans" cxnId="{101FBA00-1A7A-4699-BCDB-5CC3701E09D0}">
      <dgm:prSet/>
      <dgm:spPr/>
      <dgm:t>
        <a:bodyPr/>
        <a:lstStyle/>
        <a:p>
          <a:endParaRPr lang="en-US"/>
        </a:p>
      </dgm:t>
    </dgm:pt>
    <dgm:pt modelId="{182CCE61-6CE8-4823-84A1-657FC3304C0D}">
      <dgm:prSet phldrT="[Text]"/>
      <dgm:spPr/>
      <dgm:t>
        <a:bodyPr/>
        <a:lstStyle/>
        <a:p>
          <a:r>
            <a:rPr lang="en-US" dirty="0"/>
            <a:t>Overnight</a:t>
          </a:r>
        </a:p>
        <a:p>
          <a:r>
            <a:rPr lang="en-US" dirty="0"/>
            <a:t>10:00 PM – 6:30 AM</a:t>
          </a:r>
        </a:p>
        <a:p>
          <a:r>
            <a:rPr lang="en-US" dirty="0"/>
            <a:t>997,962 trips (2015)</a:t>
          </a:r>
        </a:p>
        <a:p>
          <a:r>
            <a:rPr lang="en-US" dirty="0"/>
            <a:t>1,074,653 trips (2045)</a:t>
          </a:r>
        </a:p>
      </dgm:t>
    </dgm:pt>
    <dgm:pt modelId="{79B529B4-ED1B-4A8D-8383-59B5BF0A7899}" type="parTrans" cxnId="{B3896A1D-4105-4848-A206-9E0A1A12C90D}">
      <dgm:prSet/>
      <dgm:spPr/>
      <dgm:t>
        <a:bodyPr/>
        <a:lstStyle/>
        <a:p>
          <a:endParaRPr lang="en-US"/>
        </a:p>
      </dgm:t>
    </dgm:pt>
    <dgm:pt modelId="{161D379A-E4B3-4D1E-A347-6154DF4DBEBE}" type="sibTrans" cxnId="{B3896A1D-4105-4848-A206-9E0A1A12C90D}">
      <dgm:prSet/>
      <dgm:spPr/>
      <dgm:t>
        <a:bodyPr/>
        <a:lstStyle/>
        <a:p>
          <a:endParaRPr lang="en-US"/>
        </a:p>
      </dgm:t>
    </dgm:pt>
    <dgm:pt modelId="{3F8C8766-34B9-4B85-A923-3BE9230AEDF8}" type="pres">
      <dgm:prSet presAssocID="{F3567A7A-3AD8-4556-96E8-50A524340A7D}" presName="diagram" presStyleCnt="0">
        <dgm:presLayoutVars>
          <dgm:dir/>
          <dgm:resizeHandles val="exact"/>
        </dgm:presLayoutVars>
      </dgm:prSet>
      <dgm:spPr/>
    </dgm:pt>
    <dgm:pt modelId="{68D5ADBC-9E9D-42F1-BE59-13E3560C196B}" type="pres">
      <dgm:prSet presAssocID="{181DBA51-89CF-4ED6-96CD-36B9EEA28F5B}" presName="node" presStyleLbl="node1" presStyleIdx="0" presStyleCnt="5" custScaleX="114763">
        <dgm:presLayoutVars>
          <dgm:bulletEnabled val="1"/>
        </dgm:presLayoutVars>
      </dgm:prSet>
      <dgm:spPr/>
    </dgm:pt>
    <dgm:pt modelId="{2B34ACD2-6B00-4D39-BD07-5D2AE3DBD333}" type="pres">
      <dgm:prSet presAssocID="{67031EF4-D23A-4D3B-9B7D-476D754E33A5}" presName="sibTrans" presStyleCnt="0"/>
      <dgm:spPr/>
    </dgm:pt>
    <dgm:pt modelId="{EB658393-BC98-476F-886B-E0650135302D}" type="pres">
      <dgm:prSet presAssocID="{01B222B8-7143-4D59-839E-6DC4914695F8}" presName="node" presStyleLbl="node1" presStyleIdx="1" presStyleCnt="5" custScaleX="117633">
        <dgm:presLayoutVars>
          <dgm:bulletEnabled val="1"/>
        </dgm:presLayoutVars>
      </dgm:prSet>
      <dgm:spPr/>
    </dgm:pt>
    <dgm:pt modelId="{14348F71-55E3-4B2D-A594-550398698558}" type="pres">
      <dgm:prSet presAssocID="{261AAE14-C2D9-42FF-B1BD-99E4455FF805}" presName="sibTrans" presStyleCnt="0"/>
      <dgm:spPr/>
    </dgm:pt>
    <dgm:pt modelId="{3826C758-7DA7-4E30-B817-C1BE5BA8A46E}" type="pres">
      <dgm:prSet presAssocID="{B28DB9E2-F534-4300-B1EF-F4D01A2B3E9A}" presName="node" presStyleLbl="node1" presStyleIdx="2" presStyleCnt="5" custScaleX="111546">
        <dgm:presLayoutVars>
          <dgm:bulletEnabled val="1"/>
        </dgm:presLayoutVars>
      </dgm:prSet>
      <dgm:spPr/>
    </dgm:pt>
    <dgm:pt modelId="{8F748D64-BA71-4088-95C3-8155F22C179C}" type="pres">
      <dgm:prSet presAssocID="{E89F62D0-F53C-42DE-9CAC-F7B235662D43}" presName="sibTrans" presStyleCnt="0"/>
      <dgm:spPr/>
    </dgm:pt>
    <dgm:pt modelId="{9EFC773F-408F-44EB-BE56-072BBEAABA35}" type="pres">
      <dgm:prSet presAssocID="{3955DEC3-7BC7-4D48-96F1-6A6B4CBB529B}" presName="node" presStyleLbl="node1" presStyleIdx="3" presStyleCnt="5" custScaleX="115220">
        <dgm:presLayoutVars>
          <dgm:bulletEnabled val="1"/>
        </dgm:presLayoutVars>
      </dgm:prSet>
      <dgm:spPr/>
    </dgm:pt>
    <dgm:pt modelId="{AA5E91C8-C181-4BF2-99E2-CAC4F1AF185E}" type="pres">
      <dgm:prSet presAssocID="{931EF4A3-9E1E-41E4-8FA4-D87126F95ABC}" presName="sibTrans" presStyleCnt="0"/>
      <dgm:spPr/>
    </dgm:pt>
    <dgm:pt modelId="{249A303C-2C9A-44CE-B9EC-1B4C6356E638}" type="pres">
      <dgm:prSet presAssocID="{182CCE61-6CE8-4823-84A1-657FC3304C0D}" presName="node" presStyleLbl="node1" presStyleIdx="4" presStyleCnt="5" custScaleX="139958">
        <dgm:presLayoutVars>
          <dgm:bulletEnabled val="1"/>
        </dgm:presLayoutVars>
      </dgm:prSet>
      <dgm:spPr/>
    </dgm:pt>
  </dgm:ptLst>
  <dgm:cxnLst>
    <dgm:cxn modelId="{101FBA00-1A7A-4699-BCDB-5CC3701E09D0}" srcId="{F3567A7A-3AD8-4556-96E8-50A524340A7D}" destId="{3955DEC3-7BC7-4D48-96F1-6A6B4CBB529B}" srcOrd="3" destOrd="0" parTransId="{9341318E-2444-4638-BCF6-53D2C95C54B5}" sibTransId="{931EF4A3-9E1E-41E4-8FA4-D87126F95ABC}"/>
    <dgm:cxn modelId="{62996816-643F-4D36-B827-C236976688B5}" type="presOf" srcId="{182CCE61-6CE8-4823-84A1-657FC3304C0D}" destId="{249A303C-2C9A-44CE-B9EC-1B4C6356E638}" srcOrd="0" destOrd="0" presId="urn:microsoft.com/office/officeart/2005/8/layout/default"/>
    <dgm:cxn modelId="{B3896A1D-4105-4848-A206-9E0A1A12C90D}" srcId="{F3567A7A-3AD8-4556-96E8-50A524340A7D}" destId="{182CCE61-6CE8-4823-84A1-657FC3304C0D}" srcOrd="4" destOrd="0" parTransId="{79B529B4-ED1B-4A8D-8383-59B5BF0A7899}" sibTransId="{161D379A-E4B3-4D1E-A347-6154DF4DBEBE}"/>
    <dgm:cxn modelId="{10CD3C2B-A748-4375-9D28-BAEFD1D8C91C}" type="presOf" srcId="{3955DEC3-7BC7-4D48-96F1-6A6B4CBB529B}" destId="{9EFC773F-408F-44EB-BE56-072BBEAABA35}" srcOrd="0" destOrd="0" presId="urn:microsoft.com/office/officeart/2005/8/layout/default"/>
    <dgm:cxn modelId="{56F80346-742C-47A0-A648-F074D85E7A9B}" srcId="{F3567A7A-3AD8-4556-96E8-50A524340A7D}" destId="{01B222B8-7143-4D59-839E-6DC4914695F8}" srcOrd="1" destOrd="0" parTransId="{DA6C311D-D092-44AB-BF8F-996CDF67A90D}" sibTransId="{261AAE14-C2D9-42FF-B1BD-99E4455FF805}"/>
    <dgm:cxn modelId="{FA03908B-BA2D-4822-9B8B-F32C119299ED}" type="presOf" srcId="{01B222B8-7143-4D59-839E-6DC4914695F8}" destId="{EB658393-BC98-476F-886B-E0650135302D}" srcOrd="0" destOrd="0" presId="urn:microsoft.com/office/officeart/2005/8/layout/default"/>
    <dgm:cxn modelId="{8B75E296-FB30-482C-B502-E2153F88B804}" srcId="{F3567A7A-3AD8-4556-96E8-50A524340A7D}" destId="{B28DB9E2-F534-4300-B1EF-F4D01A2B3E9A}" srcOrd="2" destOrd="0" parTransId="{7BBA38E6-8686-4199-8A32-11CCB5B444F7}" sibTransId="{E89F62D0-F53C-42DE-9CAC-F7B235662D43}"/>
    <dgm:cxn modelId="{0B8BD8BA-23BA-49D7-B5EC-E43E8401082C}" srcId="{F3567A7A-3AD8-4556-96E8-50A524340A7D}" destId="{181DBA51-89CF-4ED6-96CD-36B9EEA28F5B}" srcOrd="0" destOrd="0" parTransId="{ABE7D3EC-4882-458B-B68A-50CCCB82FE06}" sibTransId="{67031EF4-D23A-4D3B-9B7D-476D754E33A5}"/>
    <dgm:cxn modelId="{9D7AE8BD-B6AB-4059-8AD1-5AA5AFA99474}" type="presOf" srcId="{181DBA51-89CF-4ED6-96CD-36B9EEA28F5B}" destId="{68D5ADBC-9E9D-42F1-BE59-13E3560C196B}" srcOrd="0" destOrd="0" presId="urn:microsoft.com/office/officeart/2005/8/layout/default"/>
    <dgm:cxn modelId="{57CADCC5-82D0-4657-B3DF-305168CCEC1B}" type="presOf" srcId="{F3567A7A-3AD8-4556-96E8-50A524340A7D}" destId="{3F8C8766-34B9-4B85-A923-3BE9230AEDF8}" srcOrd="0" destOrd="0" presId="urn:microsoft.com/office/officeart/2005/8/layout/default"/>
    <dgm:cxn modelId="{ED0668D1-46FF-41D0-8AE6-DE86175E95DB}" type="presOf" srcId="{B28DB9E2-F534-4300-B1EF-F4D01A2B3E9A}" destId="{3826C758-7DA7-4E30-B817-C1BE5BA8A46E}" srcOrd="0" destOrd="0" presId="urn:microsoft.com/office/officeart/2005/8/layout/default"/>
    <dgm:cxn modelId="{71BE0BBA-3E2D-442B-9B96-4669F213B10A}" type="presParOf" srcId="{3F8C8766-34B9-4B85-A923-3BE9230AEDF8}" destId="{68D5ADBC-9E9D-42F1-BE59-13E3560C196B}" srcOrd="0" destOrd="0" presId="urn:microsoft.com/office/officeart/2005/8/layout/default"/>
    <dgm:cxn modelId="{94AECF25-CFE2-4830-8578-C5CE64D1987C}" type="presParOf" srcId="{3F8C8766-34B9-4B85-A923-3BE9230AEDF8}" destId="{2B34ACD2-6B00-4D39-BD07-5D2AE3DBD333}" srcOrd="1" destOrd="0" presId="urn:microsoft.com/office/officeart/2005/8/layout/default"/>
    <dgm:cxn modelId="{D839CF14-63B5-4B96-AAE3-93F310860FBF}" type="presParOf" srcId="{3F8C8766-34B9-4B85-A923-3BE9230AEDF8}" destId="{EB658393-BC98-476F-886B-E0650135302D}" srcOrd="2" destOrd="0" presId="urn:microsoft.com/office/officeart/2005/8/layout/default"/>
    <dgm:cxn modelId="{2DE8FAB3-A449-43CA-A90D-E9E3857B17BF}" type="presParOf" srcId="{3F8C8766-34B9-4B85-A923-3BE9230AEDF8}" destId="{14348F71-55E3-4B2D-A594-550398698558}" srcOrd="3" destOrd="0" presId="urn:microsoft.com/office/officeart/2005/8/layout/default"/>
    <dgm:cxn modelId="{FF24AE9B-6097-4571-9950-AB9FCC7464C4}" type="presParOf" srcId="{3F8C8766-34B9-4B85-A923-3BE9230AEDF8}" destId="{3826C758-7DA7-4E30-B817-C1BE5BA8A46E}" srcOrd="4" destOrd="0" presId="urn:microsoft.com/office/officeart/2005/8/layout/default"/>
    <dgm:cxn modelId="{7A360EAB-EE0D-4B07-8838-6313DC5034A3}" type="presParOf" srcId="{3F8C8766-34B9-4B85-A923-3BE9230AEDF8}" destId="{8F748D64-BA71-4088-95C3-8155F22C179C}" srcOrd="5" destOrd="0" presId="urn:microsoft.com/office/officeart/2005/8/layout/default"/>
    <dgm:cxn modelId="{A9D87E53-3C60-45FF-9582-EB7B2CB2494B}" type="presParOf" srcId="{3F8C8766-34B9-4B85-A923-3BE9230AEDF8}" destId="{9EFC773F-408F-44EB-BE56-072BBEAABA35}" srcOrd="6" destOrd="0" presId="urn:microsoft.com/office/officeart/2005/8/layout/default"/>
    <dgm:cxn modelId="{CDB0038F-3051-4B1A-9BBA-C79424169133}" type="presParOf" srcId="{3F8C8766-34B9-4B85-A923-3BE9230AEDF8}" destId="{AA5E91C8-C181-4BF2-99E2-CAC4F1AF185E}" srcOrd="7" destOrd="0" presId="urn:microsoft.com/office/officeart/2005/8/layout/default"/>
    <dgm:cxn modelId="{02C034F8-071F-40D8-8295-50690058D252}" type="presParOf" srcId="{3F8C8766-34B9-4B85-A923-3BE9230AEDF8}" destId="{249A303C-2C9A-44CE-B9EC-1B4C6356E6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5ADBC-9E9D-42F1-BE59-13E3560C196B}">
      <dsp:nvSpPr>
        <dsp:cNvPr id="0" name=""/>
        <dsp:cNvSpPr/>
      </dsp:nvSpPr>
      <dsp:spPr>
        <a:xfrm>
          <a:off x="514823" y="1316"/>
          <a:ext cx="2659415" cy="13903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AM Peak Period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6:30 - 9:00 AM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1,293,422 trips (2015)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1,380,081 trips (2045)</a:t>
          </a:r>
        </a:p>
      </dsp:txBody>
      <dsp:txXfrm>
        <a:off x="514823" y="1316"/>
        <a:ext cx="2659415" cy="1390386"/>
      </dsp:txXfrm>
    </dsp:sp>
    <dsp:sp modelId="{EB658393-BC98-476F-886B-E0650135302D}">
      <dsp:nvSpPr>
        <dsp:cNvPr id="0" name=""/>
        <dsp:cNvSpPr/>
      </dsp:nvSpPr>
      <dsp:spPr>
        <a:xfrm>
          <a:off x="3405970" y="1316"/>
          <a:ext cx="2725922" cy="13903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Mid-day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9:00 AM – 2:30 PM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2,450,922 trips (2015)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2,640,451 trips (2045)</a:t>
          </a:r>
        </a:p>
      </dsp:txBody>
      <dsp:txXfrm>
        <a:off x="3405970" y="1316"/>
        <a:ext cx="2725922" cy="1390386"/>
      </dsp:txXfrm>
    </dsp:sp>
    <dsp:sp modelId="{3826C758-7DA7-4E30-B817-C1BE5BA8A46E}">
      <dsp:nvSpPr>
        <dsp:cNvPr id="0" name=""/>
        <dsp:cNvSpPr/>
      </dsp:nvSpPr>
      <dsp:spPr>
        <a:xfrm>
          <a:off x="6363623" y="1316"/>
          <a:ext cx="2584867" cy="13903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PM Peak Period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2:30 – 6:30 PM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2,833,827 trips (2015)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3,048.382 trips (2045)</a:t>
          </a:r>
        </a:p>
      </dsp:txBody>
      <dsp:txXfrm>
        <a:off x="6363623" y="1316"/>
        <a:ext cx="2584867" cy="1390386"/>
      </dsp:txXfrm>
    </dsp:sp>
    <dsp:sp modelId="{9EFC773F-408F-44EB-BE56-072BBEAABA35}">
      <dsp:nvSpPr>
        <dsp:cNvPr id="0" name=""/>
        <dsp:cNvSpPr/>
      </dsp:nvSpPr>
      <dsp:spPr>
        <a:xfrm>
          <a:off x="1659158" y="1623434"/>
          <a:ext cx="2670005" cy="13903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Evening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6:30 – 10:00 PM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1,655,311 trips (2015)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1,787,216 trips (2045)</a:t>
          </a:r>
        </a:p>
      </dsp:txBody>
      <dsp:txXfrm>
        <a:off x="1659158" y="1623434"/>
        <a:ext cx="2670005" cy="1390386"/>
      </dsp:txXfrm>
    </dsp:sp>
    <dsp:sp modelId="{249A303C-2C9A-44CE-B9EC-1B4C6356E638}">
      <dsp:nvSpPr>
        <dsp:cNvPr id="0" name=""/>
        <dsp:cNvSpPr/>
      </dsp:nvSpPr>
      <dsp:spPr>
        <a:xfrm>
          <a:off x="4560894" y="1623434"/>
          <a:ext cx="3243261" cy="13903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Overnight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10:00 PM – 6:30 AM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997,962 trips (2015)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1,074,653 trips (2045)</a:t>
          </a:r>
        </a:p>
      </dsp:txBody>
      <dsp:txXfrm>
        <a:off x="4560894" y="1623434"/>
        <a:ext cx="3243261" cy="1390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08B9F3F-4F27-440B-9B52-41763494498E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112B05D-FE1B-4FE9-AB28-BC4574F9C2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C27B0B-7F14-4204-A113-41141851AC9A}" type="datetimeFigureOut">
              <a:rPr lang="en-US" smtClean="0"/>
              <a:t>5/23/2019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8D7AD7-3B68-45A6-B1A5-560D3E380B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9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7AD7-3B68-45A6-B1A5-560D3E380B3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5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D7AD7-3B68-45A6-B1A5-560D3E380B3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C0F0-0118-4250-BBD7-3ED776277EB2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90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3596-911C-4A0C-A9D7-DC58F295D666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3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DC69-F5B8-4390-9A51-6457E853613D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6C1F-8325-4594-B8C5-61A9E9FDD75F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38B82-B1F3-40C1-8EDA-8999E4CA27BA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52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B980-2AE2-4751-BCB3-4E812A887691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8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C7C-AF76-4677-9252-58E2E91892CE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4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B180-B324-46BD-82A2-03BC4EEEEC6F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2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097C-0145-4377-904F-DF9908D8B99F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9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0F72BC93-0FD0-405C-A488-C018AE09F1F3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8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5F98-21AA-43D2-B6C1-C3DAF04AC0DA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1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DBB1134-5516-48AD-A456-F7320E5C5B84}" type="datetime1">
              <a:rPr lang="en-US" smtClean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fld id="{615F5536-3DA2-416B-B847-A043679F645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33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hf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79" y="1591622"/>
            <a:ext cx="10058400" cy="356616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Interstate-Black" panose="02000603040000020004" pitchFamily="2" charset="0"/>
              </a:rPr>
              <a:t>I-375 Improvement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79" y="5165989"/>
            <a:ext cx="100584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Interstate-Light" panose="02000606030000020004" pitchFamily="2" charset="0"/>
              </a:rPr>
              <a:t>The conversion of a Freeway to a surface street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905" y="78104"/>
            <a:ext cx="8254799" cy="4145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0DD94-B25D-4B05-94FC-1916F4D7C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9873" r="5322" b="19477"/>
          <a:stretch/>
        </p:blipFill>
        <p:spPr>
          <a:xfrm>
            <a:off x="142240" y="6441440"/>
            <a:ext cx="1035136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16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4A48-D5E1-44D0-BBDE-0873797B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SEMCOG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59769-E3B5-4155-BC1A-4D116A76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39A414-F917-4081-A49F-C8CB0969D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/>
              <a:t>Traditional Four-Step Model (Trip Generation, Trip Distribution, Mode Choice, Assignment)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/>
              <a:t>5 Time Periods 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/>
              <a:t>6 Different Vehicle Classes (SOV, HOV2, HOV3, Light Truck, Medium Truck, Heavy Truck) 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dirty="0"/>
              <a:t>9.2 million trips in 2015 and 9.9 million trips in 2045 (7.6% increase)</a:t>
            </a:r>
          </a:p>
          <a:p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82150D9-72B4-44C1-9A3B-8DFAF1006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253718"/>
              </p:ext>
            </p:extLst>
          </p:nvPr>
        </p:nvGraphicFramePr>
        <p:xfrm>
          <a:off x="1187268" y="3664336"/>
          <a:ext cx="9463315" cy="3015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4326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FE26-FF75-4991-B112-0B3A5FC0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the 2040 PM TDM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54BFA-902D-4DFA-A100-56E015FE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11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3504E0-0358-4E8E-BBDE-AD4FAB199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3"/>
          <a:stretch/>
        </p:blipFill>
        <p:spPr>
          <a:xfrm>
            <a:off x="1483409" y="1916602"/>
            <a:ext cx="4113524" cy="402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1DDABA-C720-440E-8017-0AF7EDB13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86" y="2404882"/>
            <a:ext cx="4561460" cy="3524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0BC26-C6F1-4CB9-891B-0402CBEA4E09}"/>
              </a:ext>
            </a:extLst>
          </p:cNvPr>
          <p:cNvSpPr txBox="1"/>
          <p:nvPr/>
        </p:nvSpPr>
        <p:spPr>
          <a:xfrm>
            <a:off x="6274588" y="1900569"/>
            <a:ext cx="452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Comparison of No-Build versus the Build</a:t>
            </a:r>
          </a:p>
        </p:txBody>
      </p:sp>
    </p:spTree>
    <p:extLst>
      <p:ext uri="{BB962C8B-B14F-4D97-AF65-F5344CB8AC3E}">
        <p14:creationId xmlns:p14="http://schemas.microsoft.com/office/powerpoint/2010/main" val="252738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129B2-7708-45CF-8210-B6D94BEB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 DTA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64F87-603C-4DB5-8971-9052714D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415246" cy="4023360"/>
          </a:xfrm>
        </p:spPr>
        <p:txBody>
          <a:bodyPr>
            <a:normAutofit fontScale="85000" lnSpcReduction="10000"/>
          </a:bodyPr>
          <a:lstStyle/>
          <a:p>
            <a:pPr marL="287338" indent="-287338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Able to have a more refined time periods</a:t>
            </a:r>
          </a:p>
          <a:p>
            <a:pPr marL="287338" indent="-287338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Trips are divided into individual vehicles, which have individual routes</a:t>
            </a:r>
          </a:p>
          <a:p>
            <a:pPr marL="287338" indent="-287338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Includes traffic signals and turn lanes</a:t>
            </a:r>
          </a:p>
          <a:p>
            <a:pPr marL="287338" indent="-287338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More realistic response to queueing and delays</a:t>
            </a:r>
          </a:p>
          <a:p>
            <a:pPr marL="287338" indent="-287338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Includes a percentage of those using GPS and real-time traffic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83368-2BCC-432F-9C42-DB5FC959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DC638-A6F5-48C1-A9C1-82D7567E8B7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26" y="1918302"/>
            <a:ext cx="6000750" cy="4360545"/>
          </a:xfrm>
          <a:prstGeom prst="rect">
            <a:avLst/>
          </a:prstGeom>
          <a:noFill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7B2AC8-87FC-4D6B-B623-B4EF290C6982}"/>
              </a:ext>
            </a:extLst>
          </p:cNvPr>
          <p:cNvCxnSpPr>
            <a:cxnSpLocks/>
          </p:cNvCxnSpPr>
          <p:nvPr/>
        </p:nvCxnSpPr>
        <p:spPr>
          <a:xfrm flipV="1">
            <a:off x="7470949" y="1918302"/>
            <a:ext cx="0" cy="40403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168565-2710-4AA1-9EC9-F5BF5C053E55}"/>
              </a:ext>
            </a:extLst>
          </p:cNvPr>
          <p:cNvCxnSpPr>
            <a:cxnSpLocks/>
          </p:cNvCxnSpPr>
          <p:nvPr/>
        </p:nvCxnSpPr>
        <p:spPr>
          <a:xfrm flipV="1">
            <a:off x="7980064" y="1918302"/>
            <a:ext cx="0" cy="40403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39D57-9908-463B-998A-0BFBCE81BC4B}"/>
              </a:ext>
            </a:extLst>
          </p:cNvPr>
          <p:cNvCxnSpPr>
            <a:cxnSpLocks/>
          </p:cNvCxnSpPr>
          <p:nvPr/>
        </p:nvCxnSpPr>
        <p:spPr>
          <a:xfrm flipV="1">
            <a:off x="9167445" y="1918302"/>
            <a:ext cx="0" cy="40403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2B920-8C41-4D32-9005-A04233EC1D71}"/>
              </a:ext>
            </a:extLst>
          </p:cNvPr>
          <p:cNvCxnSpPr>
            <a:cxnSpLocks/>
          </p:cNvCxnSpPr>
          <p:nvPr/>
        </p:nvCxnSpPr>
        <p:spPr>
          <a:xfrm flipV="1">
            <a:off x="9875338" y="1918302"/>
            <a:ext cx="0" cy="40403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1C82A9-03BB-4B3B-89AF-97592D16DAAB}"/>
              </a:ext>
            </a:extLst>
          </p:cNvPr>
          <p:cNvCxnSpPr>
            <a:cxnSpLocks/>
          </p:cNvCxnSpPr>
          <p:nvPr/>
        </p:nvCxnSpPr>
        <p:spPr>
          <a:xfrm flipV="1">
            <a:off x="10565324" y="1918302"/>
            <a:ext cx="0" cy="40403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521DAF-5722-4001-8A37-D1AEC2BB9D48}"/>
              </a:ext>
            </a:extLst>
          </p:cNvPr>
          <p:cNvSpPr txBox="1"/>
          <p:nvPr/>
        </p:nvSpPr>
        <p:spPr>
          <a:xfrm>
            <a:off x="9875337" y="1981218"/>
            <a:ext cx="689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Evening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507FAB-6B04-4CF9-BDB5-BCF64477D353}"/>
              </a:ext>
            </a:extLst>
          </p:cNvPr>
          <p:cNvSpPr txBox="1"/>
          <p:nvPr/>
        </p:nvSpPr>
        <p:spPr>
          <a:xfrm>
            <a:off x="9167441" y="1989962"/>
            <a:ext cx="707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PM Peak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F468BB-640D-4894-8B53-5EA886327D30}"/>
              </a:ext>
            </a:extLst>
          </p:cNvPr>
          <p:cNvSpPr txBox="1"/>
          <p:nvPr/>
        </p:nvSpPr>
        <p:spPr>
          <a:xfrm>
            <a:off x="7997976" y="1976071"/>
            <a:ext cx="1187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Mid-day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AEAF20-B7D2-4686-8198-F530A75504C5}"/>
              </a:ext>
            </a:extLst>
          </p:cNvPr>
          <p:cNvSpPr txBox="1"/>
          <p:nvPr/>
        </p:nvSpPr>
        <p:spPr>
          <a:xfrm>
            <a:off x="7470941" y="1976071"/>
            <a:ext cx="5091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AM Peak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9CDAF2-EFC1-4894-859D-34ED44888BDA}"/>
              </a:ext>
            </a:extLst>
          </p:cNvPr>
          <p:cNvSpPr txBox="1"/>
          <p:nvPr/>
        </p:nvSpPr>
        <p:spPr>
          <a:xfrm>
            <a:off x="6153660" y="1976071"/>
            <a:ext cx="1278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Overnight</a:t>
            </a:r>
          </a:p>
        </p:txBody>
      </p:sp>
    </p:spTree>
    <p:extLst>
      <p:ext uri="{BB962C8B-B14F-4D97-AF65-F5344CB8AC3E}">
        <p14:creationId xmlns:p14="http://schemas.microsoft.com/office/powerpoint/2010/main" val="2795154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C384-09D1-4179-BB85-6F5D33514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DTA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046D9-3B14-46B5-8683-DB3FE458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Define the Subarea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Software Platform (</a:t>
            </a:r>
            <a:r>
              <a:rPr lang="en-US" dirty="0" err="1"/>
              <a:t>DynusT</a:t>
            </a:r>
            <a:r>
              <a:rPr lang="en-US" dirty="0"/>
              <a:t> / </a:t>
            </a:r>
            <a:r>
              <a:rPr lang="en-US" dirty="0" err="1"/>
              <a:t>DynuStudio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the Roadway Network / TAZ Layer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Determine Signal Timing Locations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Traffic Count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Origin-Destination (OD) Matrix Development for 2015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Travel Time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Model Calibration for 2015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Development of 2045 Future Year Model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2BA89-5A22-4666-8BFE-620CD69E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7934D-3B6C-4B82-9D32-9526BA6348FA}"/>
              </a:ext>
            </a:extLst>
          </p:cNvPr>
          <p:cNvSpPr txBox="1"/>
          <p:nvPr/>
        </p:nvSpPr>
        <p:spPr>
          <a:xfrm>
            <a:off x="7520051" y="2328055"/>
            <a:ext cx="36924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Started development of the DTA model in </a:t>
            </a:r>
          </a:p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June 2018 </a:t>
            </a:r>
          </a:p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and finalized in </a:t>
            </a:r>
          </a:p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August 2018</a:t>
            </a:r>
          </a:p>
          <a:p>
            <a:pPr algn="ctr"/>
            <a:endParaRPr lang="en-US" sz="24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Development of the 2045 model occurred in October 2018</a:t>
            </a:r>
          </a:p>
        </p:txBody>
      </p:sp>
    </p:spTree>
    <p:extLst>
      <p:ext uri="{BB962C8B-B14F-4D97-AF65-F5344CB8AC3E}">
        <p14:creationId xmlns:p14="http://schemas.microsoft.com/office/powerpoint/2010/main" val="89494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878B-778C-46E0-A1E9-C206C70E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Subarea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57EBD-D699-4243-BA18-8DAC28DD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1B84B5-53C2-4B44-ACE4-A7621A82743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41" y="2932986"/>
            <a:ext cx="3995167" cy="3085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2840A-2118-4870-872E-B74BE8BC33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62" y="2932987"/>
            <a:ext cx="3992227" cy="3085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718C2-5330-478E-B037-ED2BA83E88C9}"/>
              </a:ext>
            </a:extLst>
          </p:cNvPr>
          <p:cNvSpPr txBox="1"/>
          <p:nvPr/>
        </p:nvSpPr>
        <p:spPr>
          <a:xfrm>
            <a:off x="2367451" y="6022810"/>
            <a:ext cx="294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 Peak Period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E32D5-15AA-4A4B-AE36-2B7C008A5140}"/>
              </a:ext>
            </a:extLst>
          </p:cNvPr>
          <p:cNvSpPr txBox="1"/>
          <p:nvPr/>
        </p:nvSpPr>
        <p:spPr>
          <a:xfrm>
            <a:off x="6917875" y="6022810"/>
            <a:ext cx="294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PM Peak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3859C-7274-4F7E-818D-E3E53F63258F}"/>
              </a:ext>
            </a:extLst>
          </p:cNvPr>
          <p:cNvSpPr txBox="1"/>
          <p:nvPr/>
        </p:nvSpPr>
        <p:spPr>
          <a:xfrm>
            <a:off x="2037806" y="1802674"/>
            <a:ext cx="802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 the AM and PM Peak Period E6 2015 Model with the roadway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Determined which roadways had a change in 100 vehicles per hour OR a &gt;10% change in traffic volumes</a:t>
            </a:r>
          </a:p>
        </p:txBody>
      </p:sp>
    </p:spTree>
    <p:extLst>
      <p:ext uri="{BB962C8B-B14F-4D97-AF65-F5344CB8AC3E}">
        <p14:creationId xmlns:p14="http://schemas.microsoft.com/office/powerpoint/2010/main" val="3855733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7A0D-425C-4C1A-A0E3-5B5400052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E8DE9-851F-428B-A360-A6856A744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CB332-9F3A-4D66-A8E5-C9854024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66D23-7478-40C2-B48C-FB55D9F9F2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66" y="2298531"/>
            <a:ext cx="4196686" cy="302473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916E1-0D02-4953-AEC9-5D56CADB7C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98531"/>
            <a:ext cx="4196686" cy="3024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214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5FAF-2D02-4A93-8FC2-1A7734FE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and 2045 Subarea Trips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0A9CF2A-FBE4-438B-A514-15647D5A41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4716"/>
              </p:ext>
            </p:extLst>
          </p:nvPr>
        </p:nvGraphicFramePr>
        <p:xfrm>
          <a:off x="2394857" y="1872343"/>
          <a:ext cx="7097483" cy="4274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3292">
                  <a:extLst>
                    <a:ext uri="{9D8B030D-6E8A-4147-A177-3AD203B41FA5}">
                      <a16:colId xmlns:a16="http://schemas.microsoft.com/office/drawing/2014/main" val="2137975364"/>
                    </a:ext>
                  </a:extLst>
                </a:gridCol>
                <a:gridCol w="945066">
                  <a:extLst>
                    <a:ext uri="{9D8B030D-6E8A-4147-A177-3AD203B41FA5}">
                      <a16:colId xmlns:a16="http://schemas.microsoft.com/office/drawing/2014/main" val="3942332260"/>
                    </a:ext>
                  </a:extLst>
                </a:gridCol>
                <a:gridCol w="945825">
                  <a:extLst>
                    <a:ext uri="{9D8B030D-6E8A-4147-A177-3AD203B41FA5}">
                      <a16:colId xmlns:a16="http://schemas.microsoft.com/office/drawing/2014/main" val="3856182888"/>
                    </a:ext>
                  </a:extLst>
                </a:gridCol>
                <a:gridCol w="945825">
                  <a:extLst>
                    <a:ext uri="{9D8B030D-6E8A-4147-A177-3AD203B41FA5}">
                      <a16:colId xmlns:a16="http://schemas.microsoft.com/office/drawing/2014/main" val="1035695237"/>
                    </a:ext>
                  </a:extLst>
                </a:gridCol>
                <a:gridCol w="945825">
                  <a:extLst>
                    <a:ext uri="{9D8B030D-6E8A-4147-A177-3AD203B41FA5}">
                      <a16:colId xmlns:a16="http://schemas.microsoft.com/office/drawing/2014/main" val="263282995"/>
                    </a:ext>
                  </a:extLst>
                </a:gridCol>
                <a:gridCol w="945825">
                  <a:extLst>
                    <a:ext uri="{9D8B030D-6E8A-4147-A177-3AD203B41FA5}">
                      <a16:colId xmlns:a16="http://schemas.microsoft.com/office/drawing/2014/main" val="3211726433"/>
                    </a:ext>
                  </a:extLst>
                </a:gridCol>
                <a:gridCol w="945825">
                  <a:extLst>
                    <a:ext uri="{9D8B030D-6E8A-4147-A177-3AD203B41FA5}">
                      <a16:colId xmlns:a16="http://schemas.microsoft.com/office/drawing/2014/main" val="2547340371"/>
                    </a:ext>
                  </a:extLst>
                </a:gridCol>
              </a:tblGrid>
              <a:tr h="3235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Year and Class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MD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EV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NT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3387804"/>
                  </a:ext>
                </a:extLst>
              </a:tr>
              <a:tr h="2571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2015 Cars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187,790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339,290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377,489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182,379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117,346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1,204,294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2832978"/>
                  </a:ext>
                </a:extLst>
              </a:tr>
              <a:tr h="2571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2015 Trucks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10,657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51,342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12,909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3,705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3,604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82,218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5320666"/>
                  </a:ext>
                </a:extLst>
              </a:tr>
              <a:tr h="261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2015 Total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198,447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390,633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390,398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186,085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120,950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1,286,512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0196322"/>
                  </a:ext>
                </a:extLst>
              </a:tr>
              <a:tr h="2571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2045 Cars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205,032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370,081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412,193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203,661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130,339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1,321,306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052510"/>
                  </a:ext>
                </a:extLst>
              </a:tr>
              <a:tr h="2571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2045 Trucks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10,445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50,303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12,518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3,632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3,532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80,431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109947"/>
                  </a:ext>
                </a:extLst>
              </a:tr>
              <a:tr h="261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2045 Total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215,478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420,384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424,711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207,292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133,871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1,401,737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94155"/>
                  </a:ext>
                </a:extLst>
              </a:tr>
              <a:tr h="531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Car Difference (2045-2015)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17,243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30,791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34,704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21,281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12,993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117,012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2486010"/>
                  </a:ext>
                </a:extLst>
              </a:tr>
              <a:tr h="261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Car % Diff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9.1%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11.7%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11.1%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9.7%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1105599"/>
                  </a:ext>
                </a:extLst>
              </a:tr>
              <a:tr h="531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Truck Difference (2045-2015)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-212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-1,039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-391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-74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-72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-1,787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4992711"/>
                  </a:ext>
                </a:extLst>
              </a:tr>
              <a:tr h="261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Truck % Diff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-3%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014681"/>
                  </a:ext>
                </a:extLst>
              </a:tr>
              <a:tr h="25711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Difference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17,031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29,752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34,313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21,208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12,921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115,224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2904337"/>
                  </a:ext>
                </a:extLst>
              </a:tr>
              <a:tr h="261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% Diff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8.6%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7.6%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8.8%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11.4%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10.7%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9.0%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3105195"/>
                  </a:ext>
                </a:extLst>
              </a:tr>
              <a:tr h="261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2045 % Trucks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3%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6%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56670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F63F6-FEED-46DB-BE5E-C419E7C2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3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06A6-3FED-4D67-9D3F-61EBB9783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DTA Model 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3831656-77B4-46F4-8D47-5DB131BBE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228756"/>
              </p:ext>
            </p:extLst>
          </p:nvPr>
        </p:nvGraphicFramePr>
        <p:xfrm>
          <a:off x="1393372" y="1885469"/>
          <a:ext cx="9004661" cy="46859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091">
                  <a:extLst>
                    <a:ext uri="{9D8B030D-6E8A-4147-A177-3AD203B41FA5}">
                      <a16:colId xmlns:a16="http://schemas.microsoft.com/office/drawing/2014/main" val="70697896"/>
                    </a:ext>
                  </a:extLst>
                </a:gridCol>
                <a:gridCol w="1017324">
                  <a:extLst>
                    <a:ext uri="{9D8B030D-6E8A-4147-A177-3AD203B41FA5}">
                      <a16:colId xmlns:a16="http://schemas.microsoft.com/office/drawing/2014/main" val="496310717"/>
                    </a:ext>
                  </a:extLst>
                </a:gridCol>
                <a:gridCol w="1063238">
                  <a:extLst>
                    <a:ext uri="{9D8B030D-6E8A-4147-A177-3AD203B41FA5}">
                      <a16:colId xmlns:a16="http://schemas.microsoft.com/office/drawing/2014/main" val="3041806134"/>
                    </a:ext>
                  </a:extLst>
                </a:gridCol>
                <a:gridCol w="1469266">
                  <a:extLst>
                    <a:ext uri="{9D8B030D-6E8A-4147-A177-3AD203B41FA5}">
                      <a16:colId xmlns:a16="http://schemas.microsoft.com/office/drawing/2014/main" val="1162013016"/>
                    </a:ext>
                  </a:extLst>
                </a:gridCol>
                <a:gridCol w="1469266">
                  <a:extLst>
                    <a:ext uri="{9D8B030D-6E8A-4147-A177-3AD203B41FA5}">
                      <a16:colId xmlns:a16="http://schemas.microsoft.com/office/drawing/2014/main" val="1785646293"/>
                    </a:ext>
                  </a:extLst>
                </a:gridCol>
                <a:gridCol w="1063238">
                  <a:extLst>
                    <a:ext uri="{9D8B030D-6E8A-4147-A177-3AD203B41FA5}">
                      <a16:colId xmlns:a16="http://schemas.microsoft.com/office/drawing/2014/main" val="4108185757"/>
                    </a:ext>
                  </a:extLst>
                </a:gridCol>
                <a:gridCol w="1063238">
                  <a:extLst>
                    <a:ext uri="{9D8B030D-6E8A-4147-A177-3AD203B41FA5}">
                      <a16:colId xmlns:a16="http://schemas.microsoft.com/office/drawing/2014/main" val="255383447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With Freeway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(No-Build)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With Boulevard</a:t>
                      </a:r>
                      <a:endParaRPr lang="en-US" sz="20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(Build)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03826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Vehicles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Travel Time (min)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Travel Distance (miles)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Vehicles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Travel Time (min)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Travel Distance (miles)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071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Subarea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1,246,121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1,246,121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7.9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4.3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14941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SB I-375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41,908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24,247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6337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NB I-375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44,664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11.5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30,979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13.5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7.4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384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SB Madison Ramp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4,722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12.8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6,094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10.9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0312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NB Madison Ramp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4,816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11.1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6.3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7380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EB Gratiot Connector*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10,986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9.8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5982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WB Gratiot Connector*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21,245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10.9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808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SB Gratiot Ramp (without Madison)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16,308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6800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NB Gratiot Ramp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13,632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11.6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3890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EB/NB Brush Ramp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1,341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5,723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10.9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9409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SB Brush Ramp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3,816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14.6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770817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 (without Subarea)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129,682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10.9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100,792 (-22%)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11.7 (+0.8)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974693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DD299-A32B-4E72-AB4E-FFFA4D9B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6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C9C9B-9E86-47A6-8DD0-5464C66B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DTA Model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03A9C-C3B2-4067-987F-917A9F8D7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870135" cy="4023360"/>
          </a:xfrm>
        </p:spPr>
        <p:txBody>
          <a:bodyPr>
            <a:normAutofit fontScale="77500" lnSpcReduction="20000"/>
          </a:bodyPr>
          <a:lstStyle/>
          <a:p>
            <a:pPr marL="287338" indent="-287338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/>
              <a:t>Volumes within the I-375 corridor will decrease by 30% to 60%</a:t>
            </a:r>
          </a:p>
          <a:p>
            <a:pPr marL="287338" lvl="0" indent="-287338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/>
              <a:t>Volumes on Gratiot Avenue will decrease north of the Gratiot Connector and increase south of Antietam Avenue</a:t>
            </a:r>
          </a:p>
          <a:p>
            <a:pPr marL="287338" lvl="0" indent="-287338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/>
              <a:t>Volumes will increase on Clinton, Macomb, Lafayette, Brush, Beaubien, </a:t>
            </a:r>
            <a:r>
              <a:rPr lang="en-US" dirty="0" err="1"/>
              <a:t>Larned</a:t>
            </a:r>
            <a:r>
              <a:rPr lang="en-US" dirty="0"/>
              <a:t>, and Congress</a:t>
            </a:r>
          </a:p>
          <a:p>
            <a:pPr marL="287338" lvl="0" indent="-287338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/>
              <a:t>Volumes will decrease on Monroe</a:t>
            </a:r>
          </a:p>
          <a:p>
            <a:pPr marL="287338" lvl="0" indent="-287338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/>
              <a:t>Volumes along WB Jefferson Avenue west of I-375 may increase</a:t>
            </a:r>
          </a:p>
          <a:p>
            <a:pPr marL="287338" lvl="0" indent="-287338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/>
              <a:t>Volumes along the NB I-375 Service Drive / New Road will increase</a:t>
            </a:r>
          </a:p>
          <a:p>
            <a:pPr marL="287338" lvl="0" indent="-287338">
              <a:buFont typeface="Arial" panose="020B0604020202020204" pitchFamily="34" charset="0"/>
              <a:buChar char="•"/>
              <a:tabLst>
                <a:tab pos="287338" algn="l"/>
              </a:tabLst>
            </a:pPr>
            <a:r>
              <a:rPr lang="en-US" dirty="0"/>
              <a:t>No roadways are near or over capacity before or after the conversion, except for the New Local Road north of Clinton Street, which is close to capacity but not over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61A44-5998-4952-AB2A-BC6626B9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1C9B1F-EC94-41F8-BBC1-07DE8F51EFE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3733" b="664"/>
          <a:stretch/>
        </p:blipFill>
        <p:spPr bwMode="auto">
          <a:xfrm>
            <a:off x="5973535" y="1772552"/>
            <a:ext cx="5421296" cy="4478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8031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2A50-B276-459D-B541-869812CD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2045 AM Peak Comparison – Regional vs DTA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FCFC0-FF04-4F3E-B14A-E4A632D9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35531D-F6E6-4BB8-A1D1-68BD28DB0A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6" y="1851469"/>
            <a:ext cx="5058367" cy="4008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B5A717-A862-49F4-AB66-14B62BAC8E0B}"/>
              </a:ext>
            </a:extLst>
          </p:cNvPr>
          <p:cNvSpPr txBox="1"/>
          <p:nvPr/>
        </p:nvSpPr>
        <p:spPr>
          <a:xfrm>
            <a:off x="585026" y="5908848"/>
            <a:ext cx="514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Regional Model Results – AM Peak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0FF24-412D-4D07-BA19-B65FCE572577}"/>
              </a:ext>
            </a:extLst>
          </p:cNvPr>
          <p:cNvSpPr txBox="1"/>
          <p:nvPr/>
        </p:nvSpPr>
        <p:spPr>
          <a:xfrm>
            <a:off x="6862420" y="5908848"/>
            <a:ext cx="420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DTA Model Results – AM Peak HOUR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DD7A7F-194F-40A4-91D7-F09A08EC36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851469"/>
            <a:ext cx="5346584" cy="4008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4951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66429-25D7-4CE5-8A34-C37967BE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Project  Location and Partners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DCB2A-78E9-4239-84D0-9A36CAEC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15223" y="5468768"/>
            <a:ext cx="1312025" cy="365125"/>
          </a:xfrm>
        </p:spPr>
        <p:txBody>
          <a:bodyPr/>
          <a:lstStyle/>
          <a:p>
            <a:fld id="{615F5536-3DA2-416B-B847-A043679F645C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http://www.thesalinepost.com/sites/default/files/main/articles/mdot-logo.png">
            <a:extLst>
              <a:ext uri="{FF2B5EF4-FFF2-40B4-BE49-F238E27FC236}">
                <a16:creationId xmlns:a16="http://schemas.microsoft.com/office/drawing/2014/main" id="{484CB0F4-6695-4C47-A86F-730BA462F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8725"/>
          <a:stretch/>
        </p:blipFill>
        <p:spPr bwMode="auto">
          <a:xfrm>
            <a:off x="9374775" y="2259849"/>
            <a:ext cx="2450393" cy="73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thumb/e/e9/Interstate_375_(Michigan)_map.svg/1215px-Interstate_375_(Michigan)_map.svg.png">
            <a:extLst>
              <a:ext uri="{FF2B5EF4-FFF2-40B4-BE49-F238E27FC236}">
                <a16:creationId xmlns:a16="http://schemas.microsoft.com/office/drawing/2014/main" id="{D2001B7B-BCDA-4E9D-9546-22C728D64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4"/>
          <a:stretch/>
        </p:blipFill>
        <p:spPr bwMode="auto">
          <a:xfrm>
            <a:off x="5423015" y="2208782"/>
            <a:ext cx="3720986" cy="36421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9CC47F-98BD-45A1-B356-B0B3D0260DF3}"/>
              </a:ext>
            </a:extLst>
          </p:cNvPr>
          <p:cNvGrpSpPr/>
          <p:nvPr/>
        </p:nvGrpSpPr>
        <p:grpSpPr>
          <a:xfrm>
            <a:off x="0" y="2208782"/>
            <a:ext cx="5252168" cy="3543973"/>
            <a:chOff x="185324" y="1959419"/>
            <a:chExt cx="6440122" cy="4345561"/>
          </a:xfrm>
        </p:grpSpPr>
        <p:pic>
          <p:nvPicPr>
            <p:cNvPr id="3" name="Picture 2" descr="http://www.map-of-the-world.info/mapserver/michigan-maps/interactive-maps/region/southern-michigan.gif">
              <a:extLst>
                <a:ext uri="{FF2B5EF4-FFF2-40B4-BE49-F238E27FC236}">
                  <a16:creationId xmlns:a16="http://schemas.microsoft.com/office/drawing/2014/main" id="{544B3DC5-97AB-4C22-9CDA-727F453AF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24" y="1959419"/>
              <a:ext cx="6440122" cy="434556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99199C-0450-4227-9641-1D6323940BD0}"/>
                </a:ext>
              </a:extLst>
            </p:cNvPr>
            <p:cNvSpPr/>
            <p:nvPr/>
          </p:nvSpPr>
          <p:spPr>
            <a:xfrm>
              <a:off x="5249917" y="5162990"/>
              <a:ext cx="378373" cy="220717"/>
            </a:xfrm>
            <a:prstGeom prst="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 descr="https://upload.wikimedia.org/wikipedia/commons/thumb/3/3d/HNTB_Logo.svg/1024px-HNTB_Logo.svg.png">
            <a:extLst>
              <a:ext uri="{FF2B5EF4-FFF2-40B4-BE49-F238E27FC236}">
                <a16:creationId xmlns:a16="http://schemas.microsoft.com/office/drawing/2014/main" id="{EA97521B-45F8-40D1-A446-340EAE7E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842" y="3340144"/>
            <a:ext cx="1782050" cy="5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lideplayer.com/11/3131308/big_thumb.jpg">
            <a:extLst>
              <a:ext uri="{FF2B5EF4-FFF2-40B4-BE49-F238E27FC236}">
                <a16:creationId xmlns:a16="http://schemas.microsoft.com/office/drawing/2014/main" id="{B0EC054B-DBB6-41E6-84B0-FA8C6CF4B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84" r="11240" b="32468"/>
          <a:stretch/>
        </p:blipFill>
        <p:spPr bwMode="auto">
          <a:xfrm>
            <a:off x="9302950" y="4199641"/>
            <a:ext cx="2594041" cy="73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6/6c/FHWA_logo.svg/800px-FHWA_logo.svg.png">
            <a:extLst>
              <a:ext uri="{FF2B5EF4-FFF2-40B4-BE49-F238E27FC236}">
                <a16:creationId xmlns:a16="http://schemas.microsoft.com/office/drawing/2014/main" id="{74095D00-E682-414B-BEBC-AB8CC861F9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126" y="5240168"/>
            <a:ext cx="259404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2BF91B-CA9B-4172-B069-EEB6AC91B5D5}"/>
              </a:ext>
            </a:extLst>
          </p:cNvPr>
          <p:cNvCxnSpPr>
            <a:stCxn id="6" idx="1"/>
          </p:cNvCxnSpPr>
          <p:nvPr/>
        </p:nvCxnSpPr>
        <p:spPr>
          <a:xfrm flipV="1">
            <a:off x="4130371" y="2208782"/>
            <a:ext cx="1292644" cy="2702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007975-AC1E-457F-9519-2318EE96C160}"/>
              </a:ext>
            </a:extLst>
          </p:cNvPr>
          <p:cNvCxnSpPr>
            <a:cxnSpLocks/>
          </p:cNvCxnSpPr>
          <p:nvPr/>
        </p:nvCxnSpPr>
        <p:spPr>
          <a:xfrm>
            <a:off x="4130371" y="5001421"/>
            <a:ext cx="1292644" cy="849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370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2A50-B276-459D-B541-869812CD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2045 PM Peak Comparison – Regional vs DTA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FCFC0-FF04-4F3E-B14A-E4A632D9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5A717-A862-49F4-AB66-14B62BAC8E0B}"/>
              </a:ext>
            </a:extLst>
          </p:cNvPr>
          <p:cNvSpPr txBox="1"/>
          <p:nvPr/>
        </p:nvSpPr>
        <p:spPr>
          <a:xfrm>
            <a:off x="585026" y="5908848"/>
            <a:ext cx="514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Regional Model Results – PM Peak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0FF24-412D-4D07-BA19-B65FCE572577}"/>
              </a:ext>
            </a:extLst>
          </p:cNvPr>
          <p:cNvSpPr txBox="1"/>
          <p:nvPr/>
        </p:nvSpPr>
        <p:spPr>
          <a:xfrm>
            <a:off x="6862420" y="5908848"/>
            <a:ext cx="420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DTA Model Results – PM Peak HOUR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875D09-D703-43E2-BF1D-1A17435626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12" y="1989002"/>
            <a:ext cx="5072550" cy="3919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680EBD-0048-44A5-BB50-DEC533BDE9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07" y="1989002"/>
            <a:ext cx="5072550" cy="39198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7043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7E2F67-A081-4EA0-AD39-80AD2E14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5094514" cy="1450757"/>
          </a:xfrm>
        </p:spPr>
        <p:txBody>
          <a:bodyPr/>
          <a:lstStyle/>
          <a:p>
            <a:r>
              <a:rPr lang="en-US" dirty="0"/>
              <a:t>The use of the DTA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2B4245-2D82-4954-826E-ED7A9AB16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548958" cy="4023360"/>
          </a:xfrm>
        </p:spPr>
        <p:txBody>
          <a:bodyPr>
            <a:normAutofit/>
          </a:bodyPr>
          <a:lstStyle/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sz="2400" dirty="0"/>
              <a:t>Used to INFORM the microsimulation VISSIM Model</a:t>
            </a:r>
          </a:p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sz="2400" dirty="0"/>
              <a:t>Evaluated the impacts/diversion that the alternative would have in the larger subarea and not just along the corridor</a:t>
            </a:r>
          </a:p>
          <a:p>
            <a:pPr marL="234950" indent="-234950">
              <a:buFont typeface="Wingdings" panose="05000000000000000000" pitchFamily="2" charset="2"/>
              <a:buChar char="§"/>
            </a:pPr>
            <a:r>
              <a:rPr lang="en-US" sz="2400" dirty="0"/>
              <a:t>Determined which additional intersections should be evaluated due to the impacts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1C2E-5DE8-4113-A01D-60C0D6CB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C1520-40D7-4D05-B227-97D0FE23C87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4770" r="962" b="1079"/>
          <a:stretch/>
        </p:blipFill>
        <p:spPr bwMode="auto">
          <a:xfrm>
            <a:off x="5646238" y="992777"/>
            <a:ext cx="5888265" cy="48763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0F302-A5C7-4F84-9693-A42BF06994B5}"/>
              </a:ext>
            </a:extLst>
          </p:cNvPr>
          <p:cNvSpPr txBox="1"/>
          <p:nvPr/>
        </p:nvSpPr>
        <p:spPr>
          <a:xfrm>
            <a:off x="6191794" y="5869094"/>
            <a:ext cx="509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 Year Daily Model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23783C-7BD2-4E3C-8BE2-573FC5E9C286}"/>
              </a:ext>
            </a:extLst>
          </p:cNvPr>
          <p:cNvSpPr/>
          <p:nvPr/>
        </p:nvSpPr>
        <p:spPr>
          <a:xfrm>
            <a:off x="7805057" y="4539343"/>
            <a:ext cx="174172" cy="110839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972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41FF-F4DE-43EF-A1A9-30FF6D2F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Questions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D17DC-E9F6-461F-8F49-F9A24E498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44117-49C6-4F60-84E2-B540EB3C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7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AB38-43B7-4D11-9405-3CB011E0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dirty="0"/>
              <a:t>Additional Study Intersections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404E2-02F8-4602-ABDB-015E2DDB7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701143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/>
              <a:t>Collected turning movement counts at all additional study intersections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/>
              <a:t>Utilized Synchro to determine Levels of Service</a:t>
            </a:r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1 intersection was below LOS D – was already LOS F in existing</a:t>
            </a:r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dirty="0"/>
              <a:t>Suggested mitigation measures to improve LOS for individual movements with LOS E or F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AD2C1-2A37-4E02-BD9A-34BD9FDC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615F5536-3DA2-416B-B847-A043679F645C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CF3AF-97DB-4D35-A841-E4B44ACE17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66832"/>
            <a:ext cx="5943600" cy="45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1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BE7A-A3F0-4185-A4FE-A59631F9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I-375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EEB17-CEAD-453D-A691-CE2216AEF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566159" cy="4023360"/>
          </a:xfrm>
        </p:spPr>
        <p:txBody>
          <a:bodyPr/>
          <a:lstStyle/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/>
              <a:t>Built between 1959 and 1964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/>
              <a:t>Originally cost $50M to build (~$300M today)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/>
              <a:t>Approximately 1.1 miles in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0A78A-4BF4-4907-A60C-84B6278B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4C060-8138-4109-BE7A-E94C8213BA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241735"/>
            <a:ext cx="6370321" cy="4922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BBD1A-5E17-4229-8F1A-58A6703E055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857413"/>
            <a:ext cx="3566159" cy="2307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706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05403D-00CF-497A-B798-07B56A94A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6"/>
            <a:ext cx="10732048" cy="1449598"/>
          </a:xfrm>
        </p:spPr>
        <p:txBody>
          <a:bodyPr>
            <a:normAutofit/>
          </a:bodyPr>
          <a:lstStyle/>
          <a:p>
            <a:r>
              <a:rPr lang="en-US" sz="4000" dirty="0"/>
              <a:t>Existing and Proposed  Interchange Configuration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D8188B8-6BEF-4FA3-97D4-CC9BE0FFD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357" y="1904136"/>
            <a:ext cx="4480724" cy="48446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B54D44-B1A3-44F7-B1B6-E36985823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AD1D39A1-DB9E-4D97-BA61-243D0713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868590"/>
            <a:ext cx="4899949" cy="4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6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6E4D8-1BD8-4FB9-903F-203D070DA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1"/>
          <a:stretch/>
        </p:blipFill>
        <p:spPr>
          <a:xfrm>
            <a:off x="0" y="0"/>
            <a:ext cx="12188644" cy="6467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7E7D9-C7A6-417A-B275-BAE834C10D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9873" r="5322" b="19477"/>
          <a:stretch/>
        </p:blipFill>
        <p:spPr>
          <a:xfrm>
            <a:off x="142240" y="6441440"/>
            <a:ext cx="1035136" cy="3352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E2EC3-E0CC-4BE0-814E-C7C486A4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AA7C53-50C1-43FD-B0D4-73E9A87FE630}"/>
              </a:ext>
            </a:extLst>
          </p:cNvPr>
          <p:cNvGrpSpPr/>
          <p:nvPr/>
        </p:nvGrpSpPr>
        <p:grpSpPr>
          <a:xfrm>
            <a:off x="1" y="0"/>
            <a:ext cx="868100" cy="659729"/>
            <a:chOff x="1" y="0"/>
            <a:chExt cx="1177376" cy="89476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9FDC1-E21A-4631-AFF9-4DD145AB6BA8}"/>
                </a:ext>
              </a:extLst>
            </p:cNvPr>
            <p:cNvSpPr/>
            <p:nvPr/>
          </p:nvSpPr>
          <p:spPr>
            <a:xfrm>
              <a:off x="1" y="0"/>
              <a:ext cx="1177376" cy="894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6418581-C424-428A-A4B2-8C8C50887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2570">
              <a:off x="243425" y="-57684"/>
              <a:ext cx="642569" cy="929575"/>
            </a:xfrm>
            <a:prstGeom prst="rect">
              <a:avLst/>
            </a:prstGeom>
          </p:spPr>
        </p:pic>
      </p:grpSp>
      <p:sp>
        <p:nvSpPr>
          <p:cNvPr id="34" name="Title 2">
            <a:extLst>
              <a:ext uri="{FF2B5EF4-FFF2-40B4-BE49-F238E27FC236}">
                <a16:creationId xmlns:a16="http://schemas.microsoft.com/office/drawing/2014/main" id="{17BC78B6-980C-4890-BA73-03944D9F7925}"/>
              </a:ext>
            </a:extLst>
          </p:cNvPr>
          <p:cNvSpPr txBox="1">
            <a:spLocks/>
          </p:cNvSpPr>
          <p:nvPr/>
        </p:nvSpPr>
        <p:spPr>
          <a:xfrm>
            <a:off x="868101" y="-13202"/>
            <a:ext cx="8773886" cy="68587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ysClr val="windowText" lastClr="000000"/>
                </a:solidFill>
              </a:rPr>
              <a:t>Existing I-375 Configuration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F3BE63-9028-41FE-B91C-578A7853BAD5}"/>
              </a:ext>
            </a:extLst>
          </p:cNvPr>
          <p:cNvGrpSpPr/>
          <p:nvPr/>
        </p:nvGrpSpPr>
        <p:grpSpPr>
          <a:xfrm>
            <a:off x="4789715" y="828149"/>
            <a:ext cx="3578430" cy="2350480"/>
            <a:chOff x="3515097" y="5389716"/>
            <a:chExt cx="3578430" cy="235048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E1370B-8525-4719-81CB-2B0776A71E20}"/>
                </a:ext>
              </a:extLst>
            </p:cNvPr>
            <p:cNvSpPr/>
            <p:nvPr/>
          </p:nvSpPr>
          <p:spPr>
            <a:xfrm>
              <a:off x="3764070" y="5389716"/>
              <a:ext cx="33294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Two partial interchanges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EC1088A-B13F-428A-94EC-5C279E43198D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flipH="1">
              <a:off x="3515097" y="5759048"/>
              <a:ext cx="1913702" cy="19811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BA5B470-FE4C-438A-A57C-AB81EF485706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703417" y="1197481"/>
            <a:ext cx="971012" cy="19811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5CF48C-AF7C-4F26-95CF-884C2DEBAA91}"/>
              </a:ext>
            </a:extLst>
          </p:cNvPr>
          <p:cNvGrpSpPr/>
          <p:nvPr/>
        </p:nvGrpSpPr>
        <p:grpSpPr>
          <a:xfrm>
            <a:off x="8617118" y="1352959"/>
            <a:ext cx="1996453" cy="2152241"/>
            <a:chOff x="3764070" y="5389716"/>
            <a:chExt cx="1996453" cy="215224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E6022CE-70CA-4A15-A12C-1360FDA09812}"/>
                </a:ext>
              </a:extLst>
            </p:cNvPr>
            <p:cNvSpPr/>
            <p:nvPr/>
          </p:nvSpPr>
          <p:spPr>
            <a:xfrm>
              <a:off x="3764070" y="5389716"/>
              <a:ext cx="199645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Low-speed curve is a safety concern.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83A13CF-14E1-466C-A28F-844CF1B4D97F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4584867" y="6036047"/>
              <a:ext cx="177430" cy="15059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4112C4-2269-4741-A1BC-1377858CC50A}"/>
              </a:ext>
            </a:extLst>
          </p:cNvPr>
          <p:cNvGrpSpPr/>
          <p:nvPr/>
        </p:nvGrpSpPr>
        <p:grpSpPr>
          <a:xfrm>
            <a:off x="1563358" y="1482114"/>
            <a:ext cx="3329457" cy="1696144"/>
            <a:chOff x="3867171" y="5390538"/>
            <a:chExt cx="3329457" cy="169614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2849CDC-93CA-45C0-A056-40CBC7D3AE14}"/>
                </a:ext>
              </a:extLst>
            </p:cNvPr>
            <p:cNvSpPr/>
            <p:nvPr/>
          </p:nvSpPr>
          <p:spPr>
            <a:xfrm>
              <a:off x="3867171" y="5390538"/>
              <a:ext cx="33294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One-way frontage roads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F0D2CE8-3E17-4AED-BA41-67DDF25CBA54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5531900" y="5759870"/>
              <a:ext cx="147263" cy="13268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27E603A-A27C-478E-AA69-0E6EDCE15BE9}"/>
              </a:ext>
            </a:extLst>
          </p:cNvPr>
          <p:cNvCxnSpPr>
            <a:cxnSpLocks/>
          </p:cNvCxnSpPr>
          <p:nvPr/>
        </p:nvCxnSpPr>
        <p:spPr>
          <a:xfrm>
            <a:off x="3275202" y="1851446"/>
            <a:ext cx="1913703" cy="20347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603389E-979C-42DE-9330-6ABD182FFD53}"/>
              </a:ext>
            </a:extLst>
          </p:cNvPr>
          <p:cNvGrpSpPr/>
          <p:nvPr/>
        </p:nvGrpSpPr>
        <p:grpSpPr>
          <a:xfrm>
            <a:off x="4987126" y="3547961"/>
            <a:ext cx="1996453" cy="1404452"/>
            <a:chOff x="-18322" y="7432318"/>
            <a:chExt cx="1996453" cy="140445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85FD633-E5FC-4AF6-A18F-2582A60DD5F7}"/>
                </a:ext>
              </a:extLst>
            </p:cNvPr>
            <p:cNvSpPr/>
            <p:nvPr/>
          </p:nvSpPr>
          <p:spPr>
            <a:xfrm>
              <a:off x="-18322" y="8467438"/>
              <a:ext cx="19964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Depressed Freeway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FC58AC1-7BF1-4D40-B1A6-09BD503C2919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 flipV="1">
              <a:off x="840181" y="7432318"/>
              <a:ext cx="139724" cy="10351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216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35DD56-B5A6-420F-8BAD-7E1F72FEA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35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7E7D9-C7A6-417A-B275-BAE834C10D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9873" r="5322" b="19477"/>
          <a:stretch/>
        </p:blipFill>
        <p:spPr>
          <a:xfrm>
            <a:off x="142240" y="6441440"/>
            <a:ext cx="1035136" cy="3352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E2EC3-E0CC-4BE0-814E-C7C486A4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F5BD8-9CB9-45CF-B7F2-620DA02E3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29" y="5005353"/>
            <a:ext cx="1693214" cy="133059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E70197-CD18-4539-BCBF-0A755A9D2EB1}"/>
              </a:ext>
            </a:extLst>
          </p:cNvPr>
          <p:cNvCxnSpPr>
            <a:cxnSpLocks/>
          </p:cNvCxnSpPr>
          <p:nvPr/>
        </p:nvCxnSpPr>
        <p:spPr>
          <a:xfrm>
            <a:off x="2947737" y="1819101"/>
            <a:ext cx="0" cy="7934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2D8A53-C9AF-485F-82A9-E37FF962607B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2967287" y="3592945"/>
            <a:ext cx="440931" cy="7482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DE02F02-8A6A-46EE-B645-F870780F5B41}"/>
              </a:ext>
            </a:extLst>
          </p:cNvPr>
          <p:cNvSpPr txBox="1"/>
          <p:nvPr/>
        </p:nvSpPr>
        <p:spPr>
          <a:xfrm>
            <a:off x="659808" y="1212392"/>
            <a:ext cx="257668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10-ft sidewalks </a:t>
            </a:r>
            <a:r>
              <a:rPr lang="en-US" dirty="0"/>
              <a:t>proposed</a:t>
            </a:r>
            <a:r>
              <a:rPr lang="en-US" b="1" dirty="0"/>
              <a:t> </a:t>
            </a:r>
            <a:r>
              <a:rPr lang="en-US" dirty="0"/>
              <a:t>along the new local road.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309D5B-12EE-45A1-B47D-F5509EA7CEBD}"/>
              </a:ext>
            </a:extLst>
          </p:cNvPr>
          <p:cNvSpPr txBox="1"/>
          <p:nvPr/>
        </p:nvSpPr>
        <p:spPr>
          <a:xfrm>
            <a:off x="1678943" y="4341148"/>
            <a:ext cx="25766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25-ft sidewalks </a:t>
            </a:r>
            <a:r>
              <a:rPr lang="en-US" dirty="0"/>
              <a:t>proposed</a:t>
            </a:r>
            <a:r>
              <a:rPr lang="en-US" b="1" dirty="0"/>
              <a:t> </a:t>
            </a:r>
            <a:r>
              <a:rPr lang="en-US" dirty="0"/>
              <a:t>along the Boulevard.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DDB29-0856-46A3-9079-684EDC8AE6EE}"/>
              </a:ext>
            </a:extLst>
          </p:cNvPr>
          <p:cNvGrpSpPr/>
          <p:nvPr/>
        </p:nvGrpSpPr>
        <p:grpSpPr>
          <a:xfrm>
            <a:off x="3764070" y="4128760"/>
            <a:ext cx="3559810" cy="2184286"/>
            <a:chOff x="3764070" y="4128760"/>
            <a:chExt cx="3559810" cy="21842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68A04D-AA27-44A1-B277-D7C703793649}"/>
                </a:ext>
              </a:extLst>
            </p:cNvPr>
            <p:cNvSpPr/>
            <p:nvPr/>
          </p:nvSpPr>
          <p:spPr>
            <a:xfrm>
              <a:off x="3764070" y="5389716"/>
              <a:ext cx="355981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Existing</a:t>
              </a:r>
              <a:r>
                <a:rPr lang="en-US" b="1" dirty="0">
                  <a:solidFill>
                    <a:schemeClr val="tx1"/>
                  </a:solidFill>
                </a:rPr>
                <a:t> Lafayette bike lanes connected </a:t>
              </a:r>
              <a:r>
                <a:rPr lang="en-US" dirty="0">
                  <a:solidFill>
                    <a:schemeClr val="tx1"/>
                  </a:solidFill>
                </a:rPr>
                <a:t>across the Boulevard to downtown.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E916037-620F-4D85-9F3F-093C70D6C404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5543975" y="4128760"/>
              <a:ext cx="91933" cy="12609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EBAF2AD-71AE-48A6-AF67-5558C4B7C389}"/>
              </a:ext>
            </a:extLst>
          </p:cNvPr>
          <p:cNvSpPr/>
          <p:nvPr/>
        </p:nvSpPr>
        <p:spPr>
          <a:xfrm>
            <a:off x="5557502" y="672671"/>
            <a:ext cx="248156" cy="3802380"/>
          </a:xfrm>
          <a:custGeom>
            <a:avLst/>
            <a:gdLst>
              <a:gd name="connsiteX0" fmla="*/ 0 w 289367"/>
              <a:gd name="connsiteY0" fmla="*/ 0 h 3634450"/>
              <a:gd name="connsiteX1" fmla="*/ 289367 w 289367"/>
              <a:gd name="connsiteY1" fmla="*/ 3634450 h 363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367" h="3634450">
                <a:moveTo>
                  <a:pt x="0" y="0"/>
                </a:moveTo>
                <a:lnTo>
                  <a:pt x="289367" y="3634450"/>
                </a:lnTo>
              </a:path>
            </a:pathLst>
          </a:custGeom>
          <a:noFill/>
          <a:ln w="38100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CF81584-1096-4263-A51C-B901C976CDD7}"/>
              </a:ext>
            </a:extLst>
          </p:cNvPr>
          <p:cNvSpPr/>
          <p:nvPr/>
        </p:nvSpPr>
        <p:spPr>
          <a:xfrm>
            <a:off x="5799942" y="703151"/>
            <a:ext cx="249555" cy="3785235"/>
          </a:xfrm>
          <a:custGeom>
            <a:avLst/>
            <a:gdLst>
              <a:gd name="connsiteX0" fmla="*/ 0 w 289367"/>
              <a:gd name="connsiteY0" fmla="*/ 0 h 3634450"/>
              <a:gd name="connsiteX1" fmla="*/ 289367 w 289367"/>
              <a:gd name="connsiteY1" fmla="*/ 3634450 h 363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9367" h="3634450">
                <a:moveTo>
                  <a:pt x="0" y="0"/>
                </a:moveTo>
                <a:lnTo>
                  <a:pt x="289367" y="3634450"/>
                </a:lnTo>
              </a:path>
            </a:pathLst>
          </a:custGeom>
          <a:noFill/>
          <a:ln w="38100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1D8D9C3-ABFC-40D3-B7CE-018797076458}"/>
              </a:ext>
            </a:extLst>
          </p:cNvPr>
          <p:cNvSpPr/>
          <p:nvPr/>
        </p:nvSpPr>
        <p:spPr>
          <a:xfrm>
            <a:off x="659808" y="2718068"/>
            <a:ext cx="11345153" cy="697539"/>
          </a:xfrm>
          <a:custGeom>
            <a:avLst/>
            <a:gdLst>
              <a:gd name="connsiteX0" fmla="*/ 0 w 11434618"/>
              <a:gd name="connsiteY0" fmla="*/ 517695 h 536168"/>
              <a:gd name="connsiteX1" fmla="*/ 665018 w 11434618"/>
              <a:gd name="connsiteY1" fmla="*/ 296022 h 536168"/>
              <a:gd name="connsiteX2" fmla="*/ 831272 w 11434618"/>
              <a:gd name="connsiteY2" fmla="*/ 194422 h 536168"/>
              <a:gd name="connsiteX3" fmla="*/ 1773381 w 11434618"/>
              <a:gd name="connsiteY3" fmla="*/ 46640 h 536168"/>
              <a:gd name="connsiteX4" fmla="*/ 2318327 w 11434618"/>
              <a:gd name="connsiteY4" fmla="*/ 459 h 536168"/>
              <a:gd name="connsiteX5" fmla="*/ 2410691 w 11434618"/>
              <a:gd name="connsiteY5" fmla="*/ 55877 h 536168"/>
              <a:gd name="connsiteX6" fmla="*/ 2419927 w 11434618"/>
              <a:gd name="connsiteY6" fmla="*/ 416095 h 536168"/>
              <a:gd name="connsiteX7" fmla="*/ 2549236 w 11434618"/>
              <a:gd name="connsiteY7" fmla="*/ 425331 h 536168"/>
              <a:gd name="connsiteX8" fmla="*/ 2789381 w 11434618"/>
              <a:gd name="connsiteY8" fmla="*/ 453040 h 536168"/>
              <a:gd name="connsiteX9" fmla="*/ 3574472 w 11434618"/>
              <a:gd name="connsiteY9" fmla="*/ 416095 h 536168"/>
              <a:gd name="connsiteX10" fmla="*/ 3943927 w 11434618"/>
              <a:gd name="connsiteY10" fmla="*/ 379149 h 536168"/>
              <a:gd name="connsiteX11" fmla="*/ 4174836 w 11434618"/>
              <a:gd name="connsiteY11" fmla="*/ 369913 h 536168"/>
              <a:gd name="connsiteX12" fmla="*/ 4433454 w 11434618"/>
              <a:gd name="connsiteY12" fmla="*/ 388386 h 536168"/>
              <a:gd name="connsiteX13" fmla="*/ 4904509 w 11434618"/>
              <a:gd name="connsiteY13" fmla="*/ 369913 h 536168"/>
              <a:gd name="connsiteX14" fmla="*/ 5043054 w 11434618"/>
              <a:gd name="connsiteY14" fmla="*/ 369913 h 536168"/>
              <a:gd name="connsiteX15" fmla="*/ 5440218 w 11434618"/>
              <a:gd name="connsiteY15" fmla="*/ 360677 h 536168"/>
              <a:gd name="connsiteX16" fmla="*/ 5615709 w 11434618"/>
              <a:gd name="connsiteY16" fmla="*/ 379149 h 536168"/>
              <a:gd name="connsiteX17" fmla="*/ 7601527 w 11434618"/>
              <a:gd name="connsiteY17" fmla="*/ 397622 h 536168"/>
              <a:gd name="connsiteX18" fmla="*/ 7777018 w 11434618"/>
              <a:gd name="connsiteY18" fmla="*/ 369913 h 536168"/>
              <a:gd name="connsiteX19" fmla="*/ 8146472 w 11434618"/>
              <a:gd name="connsiteY19" fmla="*/ 379149 h 536168"/>
              <a:gd name="connsiteX20" fmla="*/ 8229600 w 11434618"/>
              <a:gd name="connsiteY20" fmla="*/ 406859 h 536168"/>
              <a:gd name="connsiteX21" fmla="*/ 8580581 w 11434618"/>
              <a:gd name="connsiteY21" fmla="*/ 434568 h 536168"/>
              <a:gd name="connsiteX22" fmla="*/ 8709891 w 11434618"/>
              <a:gd name="connsiteY22" fmla="*/ 425331 h 536168"/>
              <a:gd name="connsiteX23" fmla="*/ 9144000 w 11434618"/>
              <a:gd name="connsiteY23" fmla="*/ 480749 h 536168"/>
              <a:gd name="connsiteX24" fmla="*/ 9411854 w 11434618"/>
              <a:gd name="connsiteY24" fmla="*/ 526931 h 536168"/>
              <a:gd name="connsiteX25" fmla="*/ 11434618 w 11434618"/>
              <a:gd name="connsiteY25" fmla="*/ 536168 h 536168"/>
              <a:gd name="connsiteX0" fmla="*/ 0 w 11434618"/>
              <a:gd name="connsiteY0" fmla="*/ 517695 h 536168"/>
              <a:gd name="connsiteX1" fmla="*/ 665018 w 11434618"/>
              <a:gd name="connsiteY1" fmla="*/ 296022 h 536168"/>
              <a:gd name="connsiteX2" fmla="*/ 831272 w 11434618"/>
              <a:gd name="connsiteY2" fmla="*/ 194422 h 536168"/>
              <a:gd name="connsiteX3" fmla="*/ 1773381 w 11434618"/>
              <a:gd name="connsiteY3" fmla="*/ 46640 h 536168"/>
              <a:gd name="connsiteX4" fmla="*/ 2318327 w 11434618"/>
              <a:gd name="connsiteY4" fmla="*/ 459 h 536168"/>
              <a:gd name="connsiteX5" fmla="*/ 2410691 w 11434618"/>
              <a:gd name="connsiteY5" fmla="*/ 55877 h 536168"/>
              <a:gd name="connsiteX6" fmla="*/ 2419927 w 11434618"/>
              <a:gd name="connsiteY6" fmla="*/ 416095 h 536168"/>
              <a:gd name="connsiteX7" fmla="*/ 2549236 w 11434618"/>
              <a:gd name="connsiteY7" fmla="*/ 425331 h 536168"/>
              <a:gd name="connsiteX8" fmla="*/ 2789381 w 11434618"/>
              <a:gd name="connsiteY8" fmla="*/ 453040 h 536168"/>
              <a:gd name="connsiteX9" fmla="*/ 3574472 w 11434618"/>
              <a:gd name="connsiteY9" fmla="*/ 416095 h 536168"/>
              <a:gd name="connsiteX10" fmla="*/ 3943927 w 11434618"/>
              <a:gd name="connsiteY10" fmla="*/ 379149 h 536168"/>
              <a:gd name="connsiteX11" fmla="*/ 4174836 w 11434618"/>
              <a:gd name="connsiteY11" fmla="*/ 369913 h 536168"/>
              <a:gd name="connsiteX12" fmla="*/ 4433454 w 11434618"/>
              <a:gd name="connsiteY12" fmla="*/ 388386 h 536168"/>
              <a:gd name="connsiteX13" fmla="*/ 4904509 w 11434618"/>
              <a:gd name="connsiteY13" fmla="*/ 369913 h 536168"/>
              <a:gd name="connsiteX14" fmla="*/ 5043054 w 11434618"/>
              <a:gd name="connsiteY14" fmla="*/ 369913 h 536168"/>
              <a:gd name="connsiteX15" fmla="*/ 5440218 w 11434618"/>
              <a:gd name="connsiteY15" fmla="*/ 360677 h 536168"/>
              <a:gd name="connsiteX16" fmla="*/ 5615709 w 11434618"/>
              <a:gd name="connsiteY16" fmla="*/ 379149 h 536168"/>
              <a:gd name="connsiteX17" fmla="*/ 7601527 w 11434618"/>
              <a:gd name="connsiteY17" fmla="*/ 397622 h 536168"/>
              <a:gd name="connsiteX18" fmla="*/ 7777018 w 11434618"/>
              <a:gd name="connsiteY18" fmla="*/ 369913 h 536168"/>
              <a:gd name="connsiteX19" fmla="*/ 8146472 w 11434618"/>
              <a:gd name="connsiteY19" fmla="*/ 379149 h 536168"/>
              <a:gd name="connsiteX20" fmla="*/ 8229600 w 11434618"/>
              <a:gd name="connsiteY20" fmla="*/ 406859 h 536168"/>
              <a:gd name="connsiteX21" fmla="*/ 8580581 w 11434618"/>
              <a:gd name="connsiteY21" fmla="*/ 434568 h 536168"/>
              <a:gd name="connsiteX22" fmla="*/ 8709891 w 11434618"/>
              <a:gd name="connsiteY22" fmla="*/ 425331 h 536168"/>
              <a:gd name="connsiteX23" fmla="*/ 9144000 w 11434618"/>
              <a:gd name="connsiteY23" fmla="*/ 480749 h 536168"/>
              <a:gd name="connsiteX24" fmla="*/ 9411854 w 11434618"/>
              <a:gd name="connsiteY24" fmla="*/ 526931 h 536168"/>
              <a:gd name="connsiteX25" fmla="*/ 11434618 w 11434618"/>
              <a:gd name="connsiteY25" fmla="*/ 536168 h 536168"/>
              <a:gd name="connsiteX0" fmla="*/ 0 w 11434618"/>
              <a:gd name="connsiteY0" fmla="*/ 517695 h 536168"/>
              <a:gd name="connsiteX1" fmla="*/ 628442 w 11434618"/>
              <a:gd name="connsiteY1" fmla="*/ 289926 h 536168"/>
              <a:gd name="connsiteX2" fmla="*/ 831272 w 11434618"/>
              <a:gd name="connsiteY2" fmla="*/ 194422 h 536168"/>
              <a:gd name="connsiteX3" fmla="*/ 1773381 w 11434618"/>
              <a:gd name="connsiteY3" fmla="*/ 46640 h 536168"/>
              <a:gd name="connsiteX4" fmla="*/ 2318327 w 11434618"/>
              <a:gd name="connsiteY4" fmla="*/ 459 h 536168"/>
              <a:gd name="connsiteX5" fmla="*/ 2410691 w 11434618"/>
              <a:gd name="connsiteY5" fmla="*/ 55877 h 536168"/>
              <a:gd name="connsiteX6" fmla="*/ 2419927 w 11434618"/>
              <a:gd name="connsiteY6" fmla="*/ 416095 h 536168"/>
              <a:gd name="connsiteX7" fmla="*/ 2549236 w 11434618"/>
              <a:gd name="connsiteY7" fmla="*/ 425331 h 536168"/>
              <a:gd name="connsiteX8" fmla="*/ 2789381 w 11434618"/>
              <a:gd name="connsiteY8" fmla="*/ 453040 h 536168"/>
              <a:gd name="connsiteX9" fmla="*/ 3574472 w 11434618"/>
              <a:gd name="connsiteY9" fmla="*/ 416095 h 536168"/>
              <a:gd name="connsiteX10" fmla="*/ 3943927 w 11434618"/>
              <a:gd name="connsiteY10" fmla="*/ 379149 h 536168"/>
              <a:gd name="connsiteX11" fmla="*/ 4174836 w 11434618"/>
              <a:gd name="connsiteY11" fmla="*/ 369913 h 536168"/>
              <a:gd name="connsiteX12" fmla="*/ 4433454 w 11434618"/>
              <a:gd name="connsiteY12" fmla="*/ 388386 h 536168"/>
              <a:gd name="connsiteX13" fmla="*/ 4904509 w 11434618"/>
              <a:gd name="connsiteY13" fmla="*/ 369913 h 536168"/>
              <a:gd name="connsiteX14" fmla="*/ 5043054 w 11434618"/>
              <a:gd name="connsiteY14" fmla="*/ 369913 h 536168"/>
              <a:gd name="connsiteX15" fmla="*/ 5440218 w 11434618"/>
              <a:gd name="connsiteY15" fmla="*/ 360677 h 536168"/>
              <a:gd name="connsiteX16" fmla="*/ 5615709 w 11434618"/>
              <a:gd name="connsiteY16" fmla="*/ 379149 h 536168"/>
              <a:gd name="connsiteX17" fmla="*/ 7601527 w 11434618"/>
              <a:gd name="connsiteY17" fmla="*/ 397622 h 536168"/>
              <a:gd name="connsiteX18" fmla="*/ 7777018 w 11434618"/>
              <a:gd name="connsiteY18" fmla="*/ 369913 h 536168"/>
              <a:gd name="connsiteX19" fmla="*/ 8146472 w 11434618"/>
              <a:gd name="connsiteY19" fmla="*/ 379149 h 536168"/>
              <a:gd name="connsiteX20" fmla="*/ 8229600 w 11434618"/>
              <a:gd name="connsiteY20" fmla="*/ 406859 h 536168"/>
              <a:gd name="connsiteX21" fmla="*/ 8580581 w 11434618"/>
              <a:gd name="connsiteY21" fmla="*/ 434568 h 536168"/>
              <a:gd name="connsiteX22" fmla="*/ 8709891 w 11434618"/>
              <a:gd name="connsiteY22" fmla="*/ 425331 h 536168"/>
              <a:gd name="connsiteX23" fmla="*/ 9144000 w 11434618"/>
              <a:gd name="connsiteY23" fmla="*/ 480749 h 536168"/>
              <a:gd name="connsiteX24" fmla="*/ 9411854 w 11434618"/>
              <a:gd name="connsiteY24" fmla="*/ 526931 h 536168"/>
              <a:gd name="connsiteX25" fmla="*/ 11434618 w 11434618"/>
              <a:gd name="connsiteY25" fmla="*/ 536168 h 536168"/>
              <a:gd name="connsiteX0" fmla="*/ 0 w 11434618"/>
              <a:gd name="connsiteY0" fmla="*/ 517695 h 536168"/>
              <a:gd name="connsiteX1" fmla="*/ 628442 w 11434618"/>
              <a:gd name="connsiteY1" fmla="*/ 289926 h 536168"/>
              <a:gd name="connsiteX2" fmla="*/ 831272 w 11434618"/>
              <a:gd name="connsiteY2" fmla="*/ 194422 h 536168"/>
              <a:gd name="connsiteX3" fmla="*/ 1773381 w 11434618"/>
              <a:gd name="connsiteY3" fmla="*/ 46640 h 536168"/>
              <a:gd name="connsiteX4" fmla="*/ 2318327 w 11434618"/>
              <a:gd name="connsiteY4" fmla="*/ 459 h 536168"/>
              <a:gd name="connsiteX5" fmla="*/ 2410691 w 11434618"/>
              <a:gd name="connsiteY5" fmla="*/ 55877 h 536168"/>
              <a:gd name="connsiteX6" fmla="*/ 2419927 w 11434618"/>
              <a:gd name="connsiteY6" fmla="*/ 416095 h 536168"/>
              <a:gd name="connsiteX7" fmla="*/ 2549236 w 11434618"/>
              <a:gd name="connsiteY7" fmla="*/ 425331 h 536168"/>
              <a:gd name="connsiteX8" fmla="*/ 2789381 w 11434618"/>
              <a:gd name="connsiteY8" fmla="*/ 453040 h 536168"/>
              <a:gd name="connsiteX9" fmla="*/ 3574472 w 11434618"/>
              <a:gd name="connsiteY9" fmla="*/ 416095 h 536168"/>
              <a:gd name="connsiteX10" fmla="*/ 3943927 w 11434618"/>
              <a:gd name="connsiteY10" fmla="*/ 379149 h 536168"/>
              <a:gd name="connsiteX11" fmla="*/ 4174836 w 11434618"/>
              <a:gd name="connsiteY11" fmla="*/ 369913 h 536168"/>
              <a:gd name="connsiteX12" fmla="*/ 4433454 w 11434618"/>
              <a:gd name="connsiteY12" fmla="*/ 388386 h 536168"/>
              <a:gd name="connsiteX13" fmla="*/ 4904509 w 11434618"/>
              <a:gd name="connsiteY13" fmla="*/ 369913 h 536168"/>
              <a:gd name="connsiteX14" fmla="*/ 5043054 w 11434618"/>
              <a:gd name="connsiteY14" fmla="*/ 369913 h 536168"/>
              <a:gd name="connsiteX15" fmla="*/ 5440218 w 11434618"/>
              <a:gd name="connsiteY15" fmla="*/ 360677 h 536168"/>
              <a:gd name="connsiteX16" fmla="*/ 5615709 w 11434618"/>
              <a:gd name="connsiteY16" fmla="*/ 379149 h 536168"/>
              <a:gd name="connsiteX17" fmla="*/ 7601527 w 11434618"/>
              <a:gd name="connsiteY17" fmla="*/ 397622 h 536168"/>
              <a:gd name="connsiteX18" fmla="*/ 7777018 w 11434618"/>
              <a:gd name="connsiteY18" fmla="*/ 369913 h 536168"/>
              <a:gd name="connsiteX19" fmla="*/ 8146472 w 11434618"/>
              <a:gd name="connsiteY19" fmla="*/ 379149 h 536168"/>
              <a:gd name="connsiteX20" fmla="*/ 8229600 w 11434618"/>
              <a:gd name="connsiteY20" fmla="*/ 406859 h 536168"/>
              <a:gd name="connsiteX21" fmla="*/ 8580581 w 11434618"/>
              <a:gd name="connsiteY21" fmla="*/ 434568 h 536168"/>
              <a:gd name="connsiteX22" fmla="*/ 8709891 w 11434618"/>
              <a:gd name="connsiteY22" fmla="*/ 425331 h 536168"/>
              <a:gd name="connsiteX23" fmla="*/ 9144000 w 11434618"/>
              <a:gd name="connsiteY23" fmla="*/ 480749 h 536168"/>
              <a:gd name="connsiteX24" fmla="*/ 9411854 w 11434618"/>
              <a:gd name="connsiteY24" fmla="*/ 526931 h 536168"/>
              <a:gd name="connsiteX25" fmla="*/ 11434618 w 11434618"/>
              <a:gd name="connsiteY25" fmla="*/ 536168 h 536168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77018 w 11378910"/>
              <a:gd name="connsiteY18" fmla="*/ 369913 h 721691"/>
              <a:gd name="connsiteX19" fmla="*/ 8146472 w 11378910"/>
              <a:gd name="connsiteY19" fmla="*/ 379149 h 721691"/>
              <a:gd name="connsiteX20" fmla="*/ 8229600 w 11378910"/>
              <a:gd name="connsiteY20" fmla="*/ 406859 h 721691"/>
              <a:gd name="connsiteX21" fmla="*/ 8580581 w 11378910"/>
              <a:gd name="connsiteY21" fmla="*/ 434568 h 721691"/>
              <a:gd name="connsiteX22" fmla="*/ 8709891 w 11378910"/>
              <a:gd name="connsiteY22" fmla="*/ 425331 h 721691"/>
              <a:gd name="connsiteX23" fmla="*/ 9144000 w 11378910"/>
              <a:gd name="connsiteY23" fmla="*/ 480749 h 721691"/>
              <a:gd name="connsiteX24" fmla="*/ 9411854 w 11378910"/>
              <a:gd name="connsiteY24" fmla="*/ 526931 h 721691"/>
              <a:gd name="connsiteX25" fmla="*/ 11378910 w 11378910"/>
              <a:gd name="connsiteY25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77018 w 11378910"/>
              <a:gd name="connsiteY18" fmla="*/ 369913 h 721691"/>
              <a:gd name="connsiteX19" fmla="*/ 8146472 w 11378910"/>
              <a:gd name="connsiteY19" fmla="*/ 379149 h 721691"/>
              <a:gd name="connsiteX20" fmla="*/ 8229600 w 11378910"/>
              <a:gd name="connsiteY20" fmla="*/ 406859 h 721691"/>
              <a:gd name="connsiteX21" fmla="*/ 8580581 w 11378910"/>
              <a:gd name="connsiteY21" fmla="*/ 434568 h 721691"/>
              <a:gd name="connsiteX22" fmla="*/ 8709891 w 11378910"/>
              <a:gd name="connsiteY22" fmla="*/ 425331 h 721691"/>
              <a:gd name="connsiteX23" fmla="*/ 9144000 w 11378910"/>
              <a:gd name="connsiteY23" fmla="*/ 480749 h 721691"/>
              <a:gd name="connsiteX24" fmla="*/ 9560408 w 11378910"/>
              <a:gd name="connsiteY24" fmla="*/ 588772 h 721691"/>
              <a:gd name="connsiteX25" fmla="*/ 11378910 w 11378910"/>
              <a:gd name="connsiteY25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77018 w 11378910"/>
              <a:gd name="connsiteY18" fmla="*/ 369913 h 721691"/>
              <a:gd name="connsiteX19" fmla="*/ 8146472 w 11378910"/>
              <a:gd name="connsiteY19" fmla="*/ 379149 h 721691"/>
              <a:gd name="connsiteX20" fmla="*/ 8229600 w 11378910"/>
              <a:gd name="connsiteY20" fmla="*/ 406859 h 721691"/>
              <a:gd name="connsiteX21" fmla="*/ 8580581 w 11378910"/>
              <a:gd name="connsiteY21" fmla="*/ 434568 h 721691"/>
              <a:gd name="connsiteX22" fmla="*/ 8709891 w 11378910"/>
              <a:gd name="connsiteY22" fmla="*/ 425331 h 721691"/>
              <a:gd name="connsiteX23" fmla="*/ 9106861 w 11378910"/>
              <a:gd name="connsiteY23" fmla="*/ 604430 h 721691"/>
              <a:gd name="connsiteX24" fmla="*/ 9560408 w 11378910"/>
              <a:gd name="connsiteY24" fmla="*/ 588772 h 721691"/>
              <a:gd name="connsiteX25" fmla="*/ 11378910 w 11378910"/>
              <a:gd name="connsiteY25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77018 w 11378910"/>
              <a:gd name="connsiteY18" fmla="*/ 369913 h 721691"/>
              <a:gd name="connsiteX19" fmla="*/ 8146472 w 11378910"/>
              <a:gd name="connsiteY19" fmla="*/ 379149 h 721691"/>
              <a:gd name="connsiteX20" fmla="*/ 8229600 w 11378910"/>
              <a:gd name="connsiteY20" fmla="*/ 406859 h 721691"/>
              <a:gd name="connsiteX21" fmla="*/ 8580581 w 11378910"/>
              <a:gd name="connsiteY21" fmla="*/ 434568 h 721691"/>
              <a:gd name="connsiteX22" fmla="*/ 8719175 w 11378910"/>
              <a:gd name="connsiteY22" fmla="*/ 538706 h 721691"/>
              <a:gd name="connsiteX23" fmla="*/ 9106861 w 11378910"/>
              <a:gd name="connsiteY23" fmla="*/ 604430 h 721691"/>
              <a:gd name="connsiteX24" fmla="*/ 9560408 w 11378910"/>
              <a:gd name="connsiteY24" fmla="*/ 588772 h 721691"/>
              <a:gd name="connsiteX25" fmla="*/ 11378910 w 11378910"/>
              <a:gd name="connsiteY25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77018 w 11378910"/>
              <a:gd name="connsiteY18" fmla="*/ 369913 h 721691"/>
              <a:gd name="connsiteX19" fmla="*/ 8146472 w 11378910"/>
              <a:gd name="connsiteY19" fmla="*/ 379149 h 721691"/>
              <a:gd name="connsiteX20" fmla="*/ 8229600 w 11378910"/>
              <a:gd name="connsiteY20" fmla="*/ 406859 h 721691"/>
              <a:gd name="connsiteX21" fmla="*/ 8571296 w 11378910"/>
              <a:gd name="connsiteY21" fmla="*/ 537635 h 721691"/>
              <a:gd name="connsiteX22" fmla="*/ 8719175 w 11378910"/>
              <a:gd name="connsiteY22" fmla="*/ 538706 h 721691"/>
              <a:gd name="connsiteX23" fmla="*/ 9106861 w 11378910"/>
              <a:gd name="connsiteY23" fmla="*/ 604430 h 721691"/>
              <a:gd name="connsiteX24" fmla="*/ 9560408 w 11378910"/>
              <a:gd name="connsiteY24" fmla="*/ 588772 h 721691"/>
              <a:gd name="connsiteX25" fmla="*/ 11378910 w 11378910"/>
              <a:gd name="connsiteY25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77018 w 11378910"/>
              <a:gd name="connsiteY18" fmla="*/ 369913 h 721691"/>
              <a:gd name="connsiteX19" fmla="*/ 8146472 w 11378910"/>
              <a:gd name="connsiteY19" fmla="*/ 379149 h 721691"/>
              <a:gd name="connsiteX20" fmla="*/ 8276024 w 11378910"/>
              <a:gd name="connsiteY20" fmla="*/ 551154 h 721691"/>
              <a:gd name="connsiteX21" fmla="*/ 8571296 w 11378910"/>
              <a:gd name="connsiteY21" fmla="*/ 537635 h 721691"/>
              <a:gd name="connsiteX22" fmla="*/ 8719175 w 11378910"/>
              <a:gd name="connsiteY22" fmla="*/ 538706 h 721691"/>
              <a:gd name="connsiteX23" fmla="*/ 9106861 w 11378910"/>
              <a:gd name="connsiteY23" fmla="*/ 604430 h 721691"/>
              <a:gd name="connsiteX24" fmla="*/ 9560408 w 11378910"/>
              <a:gd name="connsiteY24" fmla="*/ 588772 h 721691"/>
              <a:gd name="connsiteX25" fmla="*/ 11378910 w 11378910"/>
              <a:gd name="connsiteY25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77018 w 11378910"/>
              <a:gd name="connsiteY18" fmla="*/ 369913 h 721691"/>
              <a:gd name="connsiteX19" fmla="*/ 8146472 w 11378910"/>
              <a:gd name="connsiteY19" fmla="*/ 379149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77018 w 11378910"/>
              <a:gd name="connsiteY18" fmla="*/ 369913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601527 w 11378910"/>
              <a:gd name="connsiteY17" fmla="*/ 397622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15709 w 11378910"/>
              <a:gd name="connsiteY16" fmla="*/ 379149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40218 w 11378910"/>
              <a:gd name="connsiteY15" fmla="*/ 360677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43054 w 11378910"/>
              <a:gd name="connsiteY14" fmla="*/ 369913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904509 w 11378910"/>
              <a:gd name="connsiteY13" fmla="*/ 369913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60408 w 11378910"/>
              <a:gd name="connsiteY25" fmla="*/ 588772 h 721691"/>
              <a:gd name="connsiteX26" fmla="*/ 9856233 w 11378910"/>
              <a:gd name="connsiteY26" fmla="*/ 656758 h 721691"/>
              <a:gd name="connsiteX27" fmla="*/ 11378910 w 11378910"/>
              <a:gd name="connsiteY27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66430 w 11378910"/>
              <a:gd name="connsiteY20" fmla="*/ 584611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97546 w 11378910"/>
              <a:gd name="connsiteY25" fmla="*/ 650613 h 721691"/>
              <a:gd name="connsiteX26" fmla="*/ 9856233 w 11378910"/>
              <a:gd name="connsiteY26" fmla="*/ 656758 h 721691"/>
              <a:gd name="connsiteX27" fmla="*/ 11378910 w 11378910"/>
              <a:gd name="connsiteY27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249992 w 11378910"/>
              <a:gd name="connsiteY20" fmla="*/ 543385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97546 w 11378910"/>
              <a:gd name="connsiteY25" fmla="*/ 650613 h 721691"/>
              <a:gd name="connsiteX26" fmla="*/ 9856233 w 11378910"/>
              <a:gd name="connsiteY26" fmla="*/ 656758 h 721691"/>
              <a:gd name="connsiteX27" fmla="*/ 11378910 w 11378910"/>
              <a:gd name="connsiteY27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249992 w 11378910"/>
              <a:gd name="connsiteY20" fmla="*/ 543385 h 721691"/>
              <a:gd name="connsiteX21" fmla="*/ 8276024 w 11378910"/>
              <a:gd name="connsiteY21" fmla="*/ 551154 h 721691"/>
              <a:gd name="connsiteX22" fmla="*/ 8571296 w 11378910"/>
              <a:gd name="connsiteY22" fmla="*/ 537635 h 721691"/>
              <a:gd name="connsiteX23" fmla="*/ 8719175 w 11378910"/>
              <a:gd name="connsiteY23" fmla="*/ 538706 h 721691"/>
              <a:gd name="connsiteX24" fmla="*/ 9106861 w 11378910"/>
              <a:gd name="connsiteY24" fmla="*/ 604430 h 721691"/>
              <a:gd name="connsiteX25" fmla="*/ 9597546 w 11378910"/>
              <a:gd name="connsiteY25" fmla="*/ 650613 h 721691"/>
              <a:gd name="connsiteX26" fmla="*/ 9856233 w 11378910"/>
              <a:gd name="connsiteY26" fmla="*/ 656758 h 721691"/>
              <a:gd name="connsiteX27" fmla="*/ 11378910 w 11378910"/>
              <a:gd name="connsiteY27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57145 w 11378910"/>
              <a:gd name="connsiteY20" fmla="*/ 553691 h 721691"/>
              <a:gd name="connsiteX21" fmla="*/ 8249992 w 11378910"/>
              <a:gd name="connsiteY21" fmla="*/ 543385 h 721691"/>
              <a:gd name="connsiteX22" fmla="*/ 8276024 w 11378910"/>
              <a:gd name="connsiteY22" fmla="*/ 551154 h 721691"/>
              <a:gd name="connsiteX23" fmla="*/ 8571296 w 11378910"/>
              <a:gd name="connsiteY23" fmla="*/ 537635 h 721691"/>
              <a:gd name="connsiteX24" fmla="*/ 8719175 w 11378910"/>
              <a:gd name="connsiteY24" fmla="*/ 538706 h 721691"/>
              <a:gd name="connsiteX25" fmla="*/ 9106861 w 11378910"/>
              <a:gd name="connsiteY25" fmla="*/ 604430 h 721691"/>
              <a:gd name="connsiteX26" fmla="*/ 9597546 w 11378910"/>
              <a:gd name="connsiteY26" fmla="*/ 650613 h 721691"/>
              <a:gd name="connsiteX27" fmla="*/ 9856233 w 11378910"/>
              <a:gd name="connsiteY27" fmla="*/ 656758 h 721691"/>
              <a:gd name="connsiteX28" fmla="*/ 11378910 w 11378910"/>
              <a:gd name="connsiteY28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57145 w 11378910"/>
              <a:gd name="connsiteY20" fmla="*/ 553691 h 721691"/>
              <a:gd name="connsiteX21" fmla="*/ 8249992 w 11378910"/>
              <a:gd name="connsiteY21" fmla="*/ 543385 h 721691"/>
              <a:gd name="connsiteX22" fmla="*/ 8276024 w 11378910"/>
              <a:gd name="connsiteY22" fmla="*/ 551154 h 721691"/>
              <a:gd name="connsiteX23" fmla="*/ 8580580 w 11378910"/>
              <a:gd name="connsiteY23" fmla="*/ 568555 h 721691"/>
              <a:gd name="connsiteX24" fmla="*/ 8719175 w 11378910"/>
              <a:gd name="connsiteY24" fmla="*/ 538706 h 721691"/>
              <a:gd name="connsiteX25" fmla="*/ 9106861 w 11378910"/>
              <a:gd name="connsiteY25" fmla="*/ 604430 h 721691"/>
              <a:gd name="connsiteX26" fmla="*/ 9597546 w 11378910"/>
              <a:gd name="connsiteY26" fmla="*/ 650613 h 721691"/>
              <a:gd name="connsiteX27" fmla="*/ 9856233 w 11378910"/>
              <a:gd name="connsiteY27" fmla="*/ 656758 h 721691"/>
              <a:gd name="connsiteX28" fmla="*/ 11378910 w 11378910"/>
              <a:gd name="connsiteY28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57145 w 11378910"/>
              <a:gd name="connsiteY20" fmla="*/ 553691 h 721691"/>
              <a:gd name="connsiteX21" fmla="*/ 8249992 w 11378910"/>
              <a:gd name="connsiteY21" fmla="*/ 543385 h 721691"/>
              <a:gd name="connsiteX22" fmla="*/ 8276024 w 11378910"/>
              <a:gd name="connsiteY22" fmla="*/ 551154 h 721691"/>
              <a:gd name="connsiteX23" fmla="*/ 8580580 w 11378910"/>
              <a:gd name="connsiteY23" fmla="*/ 568555 h 721691"/>
              <a:gd name="connsiteX24" fmla="*/ 8737744 w 11378910"/>
              <a:gd name="connsiteY24" fmla="*/ 590240 h 721691"/>
              <a:gd name="connsiteX25" fmla="*/ 9106861 w 11378910"/>
              <a:gd name="connsiteY25" fmla="*/ 604430 h 721691"/>
              <a:gd name="connsiteX26" fmla="*/ 9597546 w 11378910"/>
              <a:gd name="connsiteY26" fmla="*/ 650613 h 721691"/>
              <a:gd name="connsiteX27" fmla="*/ 9856233 w 11378910"/>
              <a:gd name="connsiteY27" fmla="*/ 656758 h 721691"/>
              <a:gd name="connsiteX28" fmla="*/ 11378910 w 11378910"/>
              <a:gd name="connsiteY28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157145 w 11378910"/>
              <a:gd name="connsiteY20" fmla="*/ 553691 h 721691"/>
              <a:gd name="connsiteX21" fmla="*/ 8249992 w 11378910"/>
              <a:gd name="connsiteY21" fmla="*/ 543385 h 721691"/>
              <a:gd name="connsiteX22" fmla="*/ 8580580 w 11378910"/>
              <a:gd name="connsiteY22" fmla="*/ 568555 h 721691"/>
              <a:gd name="connsiteX23" fmla="*/ 8737744 w 11378910"/>
              <a:gd name="connsiteY23" fmla="*/ 590240 h 721691"/>
              <a:gd name="connsiteX24" fmla="*/ 9106861 w 11378910"/>
              <a:gd name="connsiteY24" fmla="*/ 604430 h 721691"/>
              <a:gd name="connsiteX25" fmla="*/ 9597546 w 11378910"/>
              <a:gd name="connsiteY25" fmla="*/ 650613 h 721691"/>
              <a:gd name="connsiteX26" fmla="*/ 9856233 w 11378910"/>
              <a:gd name="connsiteY26" fmla="*/ 656758 h 721691"/>
              <a:gd name="connsiteX27" fmla="*/ 11378910 w 11378910"/>
              <a:gd name="connsiteY27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249992 w 11378910"/>
              <a:gd name="connsiteY20" fmla="*/ 543385 h 721691"/>
              <a:gd name="connsiteX21" fmla="*/ 8580580 w 11378910"/>
              <a:gd name="connsiteY21" fmla="*/ 568555 h 721691"/>
              <a:gd name="connsiteX22" fmla="*/ 8737744 w 11378910"/>
              <a:gd name="connsiteY22" fmla="*/ 590240 h 721691"/>
              <a:gd name="connsiteX23" fmla="*/ 9106861 w 11378910"/>
              <a:gd name="connsiteY23" fmla="*/ 604430 h 721691"/>
              <a:gd name="connsiteX24" fmla="*/ 9597546 w 11378910"/>
              <a:gd name="connsiteY24" fmla="*/ 650613 h 721691"/>
              <a:gd name="connsiteX25" fmla="*/ 9856233 w 11378910"/>
              <a:gd name="connsiteY25" fmla="*/ 656758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7749165 w 11378910"/>
              <a:gd name="connsiteY18" fmla="*/ 493594 h 721691"/>
              <a:gd name="connsiteX19" fmla="*/ 8090764 w 11378910"/>
              <a:gd name="connsiteY19" fmla="*/ 574978 h 721691"/>
              <a:gd name="connsiteX20" fmla="*/ 8379977 w 11378910"/>
              <a:gd name="connsiteY20" fmla="*/ 563999 h 721691"/>
              <a:gd name="connsiteX21" fmla="*/ 8580580 w 11378910"/>
              <a:gd name="connsiteY21" fmla="*/ 568555 h 721691"/>
              <a:gd name="connsiteX22" fmla="*/ 8737744 w 11378910"/>
              <a:gd name="connsiteY22" fmla="*/ 590240 h 721691"/>
              <a:gd name="connsiteX23" fmla="*/ 9106861 w 11378910"/>
              <a:gd name="connsiteY23" fmla="*/ 604430 h 721691"/>
              <a:gd name="connsiteX24" fmla="*/ 9597546 w 11378910"/>
              <a:gd name="connsiteY24" fmla="*/ 650613 h 721691"/>
              <a:gd name="connsiteX25" fmla="*/ 9856233 w 11378910"/>
              <a:gd name="connsiteY25" fmla="*/ 656758 h 721691"/>
              <a:gd name="connsiteX26" fmla="*/ 11378910 w 11378910"/>
              <a:gd name="connsiteY26" fmla="*/ 721691 h 721691"/>
              <a:gd name="connsiteX0" fmla="*/ 0 w 11378910"/>
              <a:gd name="connsiteY0" fmla="*/ 517695 h 721691"/>
              <a:gd name="connsiteX1" fmla="*/ 628442 w 11378910"/>
              <a:gd name="connsiteY1" fmla="*/ 289926 h 721691"/>
              <a:gd name="connsiteX2" fmla="*/ 831272 w 11378910"/>
              <a:gd name="connsiteY2" fmla="*/ 194422 h 721691"/>
              <a:gd name="connsiteX3" fmla="*/ 1773381 w 11378910"/>
              <a:gd name="connsiteY3" fmla="*/ 46640 h 721691"/>
              <a:gd name="connsiteX4" fmla="*/ 2318327 w 11378910"/>
              <a:gd name="connsiteY4" fmla="*/ 459 h 721691"/>
              <a:gd name="connsiteX5" fmla="*/ 2410691 w 11378910"/>
              <a:gd name="connsiteY5" fmla="*/ 55877 h 721691"/>
              <a:gd name="connsiteX6" fmla="*/ 2419927 w 11378910"/>
              <a:gd name="connsiteY6" fmla="*/ 416095 h 721691"/>
              <a:gd name="connsiteX7" fmla="*/ 2549236 w 11378910"/>
              <a:gd name="connsiteY7" fmla="*/ 425331 h 721691"/>
              <a:gd name="connsiteX8" fmla="*/ 2789381 w 11378910"/>
              <a:gd name="connsiteY8" fmla="*/ 453040 h 721691"/>
              <a:gd name="connsiteX9" fmla="*/ 3574472 w 11378910"/>
              <a:gd name="connsiteY9" fmla="*/ 416095 h 721691"/>
              <a:gd name="connsiteX10" fmla="*/ 3943927 w 11378910"/>
              <a:gd name="connsiteY10" fmla="*/ 379149 h 721691"/>
              <a:gd name="connsiteX11" fmla="*/ 4174836 w 11378910"/>
              <a:gd name="connsiteY11" fmla="*/ 369913 h 721691"/>
              <a:gd name="connsiteX12" fmla="*/ 4433454 w 11378910"/>
              <a:gd name="connsiteY12" fmla="*/ 388386 h 721691"/>
              <a:gd name="connsiteX13" fmla="*/ 4876655 w 11378910"/>
              <a:gd name="connsiteY13" fmla="*/ 421447 h 721691"/>
              <a:gd name="connsiteX14" fmla="*/ 5052338 w 11378910"/>
              <a:gd name="connsiteY14" fmla="*/ 421446 h 721691"/>
              <a:gd name="connsiteX15" fmla="*/ 5468072 w 11378910"/>
              <a:gd name="connsiteY15" fmla="*/ 432826 h 721691"/>
              <a:gd name="connsiteX16" fmla="*/ 5652848 w 11378910"/>
              <a:gd name="connsiteY16" fmla="*/ 451296 h 721691"/>
              <a:gd name="connsiteX17" fmla="*/ 7582957 w 11378910"/>
              <a:gd name="connsiteY17" fmla="*/ 531611 h 721691"/>
              <a:gd name="connsiteX18" fmla="*/ 8090764 w 11378910"/>
              <a:gd name="connsiteY18" fmla="*/ 574978 h 721691"/>
              <a:gd name="connsiteX19" fmla="*/ 8379977 w 11378910"/>
              <a:gd name="connsiteY19" fmla="*/ 563999 h 721691"/>
              <a:gd name="connsiteX20" fmla="*/ 8580580 w 11378910"/>
              <a:gd name="connsiteY20" fmla="*/ 568555 h 721691"/>
              <a:gd name="connsiteX21" fmla="*/ 8737744 w 11378910"/>
              <a:gd name="connsiteY21" fmla="*/ 590240 h 721691"/>
              <a:gd name="connsiteX22" fmla="*/ 9106861 w 11378910"/>
              <a:gd name="connsiteY22" fmla="*/ 604430 h 721691"/>
              <a:gd name="connsiteX23" fmla="*/ 9597546 w 11378910"/>
              <a:gd name="connsiteY23" fmla="*/ 650613 h 721691"/>
              <a:gd name="connsiteX24" fmla="*/ 9856233 w 11378910"/>
              <a:gd name="connsiteY24" fmla="*/ 656758 h 721691"/>
              <a:gd name="connsiteX25" fmla="*/ 11378910 w 11378910"/>
              <a:gd name="connsiteY25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74472 w 11378910"/>
              <a:gd name="connsiteY8" fmla="*/ 416095 h 721691"/>
              <a:gd name="connsiteX9" fmla="*/ 3943927 w 11378910"/>
              <a:gd name="connsiteY9" fmla="*/ 379149 h 721691"/>
              <a:gd name="connsiteX10" fmla="*/ 4174836 w 11378910"/>
              <a:gd name="connsiteY10" fmla="*/ 369913 h 721691"/>
              <a:gd name="connsiteX11" fmla="*/ 4433454 w 11378910"/>
              <a:gd name="connsiteY11" fmla="*/ 388386 h 721691"/>
              <a:gd name="connsiteX12" fmla="*/ 4876655 w 11378910"/>
              <a:gd name="connsiteY12" fmla="*/ 421447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74472 w 11378910"/>
              <a:gd name="connsiteY8" fmla="*/ 416095 h 721691"/>
              <a:gd name="connsiteX9" fmla="*/ 3949033 w 11378910"/>
              <a:gd name="connsiteY9" fmla="*/ 396155 h 721691"/>
              <a:gd name="connsiteX10" fmla="*/ 4174836 w 11378910"/>
              <a:gd name="connsiteY10" fmla="*/ 369913 h 721691"/>
              <a:gd name="connsiteX11" fmla="*/ 4433454 w 11378910"/>
              <a:gd name="connsiteY11" fmla="*/ 388386 h 721691"/>
              <a:gd name="connsiteX12" fmla="*/ 4876655 w 11378910"/>
              <a:gd name="connsiteY12" fmla="*/ 421447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84685 w 11378910"/>
              <a:gd name="connsiteY8" fmla="*/ 433101 h 721691"/>
              <a:gd name="connsiteX9" fmla="*/ 3949033 w 11378910"/>
              <a:gd name="connsiteY9" fmla="*/ 396155 h 721691"/>
              <a:gd name="connsiteX10" fmla="*/ 4174836 w 11378910"/>
              <a:gd name="connsiteY10" fmla="*/ 369913 h 721691"/>
              <a:gd name="connsiteX11" fmla="*/ 4433454 w 11378910"/>
              <a:gd name="connsiteY11" fmla="*/ 388386 h 721691"/>
              <a:gd name="connsiteX12" fmla="*/ 4876655 w 11378910"/>
              <a:gd name="connsiteY12" fmla="*/ 421447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84685 w 11378910"/>
              <a:gd name="connsiteY8" fmla="*/ 433101 h 721691"/>
              <a:gd name="connsiteX9" fmla="*/ 3949033 w 11378910"/>
              <a:gd name="connsiteY9" fmla="*/ 396155 h 721691"/>
              <a:gd name="connsiteX10" fmla="*/ 4205476 w 11378910"/>
              <a:gd name="connsiteY10" fmla="*/ 403925 h 721691"/>
              <a:gd name="connsiteX11" fmla="*/ 4433454 w 11378910"/>
              <a:gd name="connsiteY11" fmla="*/ 388386 h 721691"/>
              <a:gd name="connsiteX12" fmla="*/ 4876655 w 11378910"/>
              <a:gd name="connsiteY12" fmla="*/ 421447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84685 w 11378910"/>
              <a:gd name="connsiteY8" fmla="*/ 433101 h 721691"/>
              <a:gd name="connsiteX9" fmla="*/ 3949033 w 11378910"/>
              <a:gd name="connsiteY9" fmla="*/ 407493 h 721691"/>
              <a:gd name="connsiteX10" fmla="*/ 4205476 w 11378910"/>
              <a:gd name="connsiteY10" fmla="*/ 403925 h 721691"/>
              <a:gd name="connsiteX11" fmla="*/ 4433454 w 11378910"/>
              <a:gd name="connsiteY11" fmla="*/ 388386 h 721691"/>
              <a:gd name="connsiteX12" fmla="*/ 4876655 w 11378910"/>
              <a:gd name="connsiteY12" fmla="*/ 421447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84685 w 11378910"/>
              <a:gd name="connsiteY8" fmla="*/ 433101 h 721691"/>
              <a:gd name="connsiteX9" fmla="*/ 3949033 w 11378910"/>
              <a:gd name="connsiteY9" fmla="*/ 407493 h 721691"/>
              <a:gd name="connsiteX10" fmla="*/ 4205476 w 11378910"/>
              <a:gd name="connsiteY10" fmla="*/ 403925 h 721691"/>
              <a:gd name="connsiteX11" fmla="*/ 4438560 w 11378910"/>
              <a:gd name="connsiteY11" fmla="*/ 445074 h 721691"/>
              <a:gd name="connsiteX12" fmla="*/ 4876655 w 11378910"/>
              <a:gd name="connsiteY12" fmla="*/ 421447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84685 w 11378910"/>
              <a:gd name="connsiteY8" fmla="*/ 433101 h 721691"/>
              <a:gd name="connsiteX9" fmla="*/ 3949033 w 11378910"/>
              <a:gd name="connsiteY9" fmla="*/ 407493 h 721691"/>
              <a:gd name="connsiteX10" fmla="*/ 4205476 w 11378910"/>
              <a:gd name="connsiteY10" fmla="*/ 403925 h 721691"/>
              <a:gd name="connsiteX11" fmla="*/ 4438560 w 11378910"/>
              <a:gd name="connsiteY11" fmla="*/ 445074 h 721691"/>
              <a:gd name="connsiteX12" fmla="*/ 4876655 w 11378910"/>
              <a:gd name="connsiteY12" fmla="*/ 421447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84685 w 11378910"/>
              <a:gd name="connsiteY8" fmla="*/ 433101 h 721691"/>
              <a:gd name="connsiteX9" fmla="*/ 3949033 w 11378910"/>
              <a:gd name="connsiteY9" fmla="*/ 407493 h 721691"/>
              <a:gd name="connsiteX10" fmla="*/ 4205476 w 11378910"/>
              <a:gd name="connsiteY10" fmla="*/ 403925 h 721691"/>
              <a:gd name="connsiteX11" fmla="*/ 4438560 w 11378910"/>
              <a:gd name="connsiteY11" fmla="*/ 445074 h 721691"/>
              <a:gd name="connsiteX12" fmla="*/ 4881761 w 11378910"/>
              <a:gd name="connsiteY12" fmla="*/ 455459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84685 w 11378910"/>
              <a:gd name="connsiteY8" fmla="*/ 433101 h 721691"/>
              <a:gd name="connsiteX9" fmla="*/ 3954140 w 11378910"/>
              <a:gd name="connsiteY9" fmla="*/ 418830 h 721691"/>
              <a:gd name="connsiteX10" fmla="*/ 4205476 w 11378910"/>
              <a:gd name="connsiteY10" fmla="*/ 403925 h 721691"/>
              <a:gd name="connsiteX11" fmla="*/ 4438560 w 11378910"/>
              <a:gd name="connsiteY11" fmla="*/ 445074 h 721691"/>
              <a:gd name="connsiteX12" fmla="*/ 4881761 w 11378910"/>
              <a:gd name="connsiteY12" fmla="*/ 455459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04430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21691"/>
              <a:gd name="connsiteX1" fmla="*/ 831272 w 11378910"/>
              <a:gd name="connsiteY1" fmla="*/ 194422 h 721691"/>
              <a:gd name="connsiteX2" fmla="*/ 1773381 w 11378910"/>
              <a:gd name="connsiteY2" fmla="*/ 46640 h 721691"/>
              <a:gd name="connsiteX3" fmla="*/ 2318327 w 11378910"/>
              <a:gd name="connsiteY3" fmla="*/ 459 h 721691"/>
              <a:gd name="connsiteX4" fmla="*/ 2410691 w 11378910"/>
              <a:gd name="connsiteY4" fmla="*/ 55877 h 721691"/>
              <a:gd name="connsiteX5" fmla="*/ 2419927 w 11378910"/>
              <a:gd name="connsiteY5" fmla="*/ 416095 h 721691"/>
              <a:gd name="connsiteX6" fmla="*/ 2549236 w 11378910"/>
              <a:gd name="connsiteY6" fmla="*/ 425331 h 721691"/>
              <a:gd name="connsiteX7" fmla="*/ 2789381 w 11378910"/>
              <a:gd name="connsiteY7" fmla="*/ 453040 h 721691"/>
              <a:gd name="connsiteX8" fmla="*/ 3584685 w 11378910"/>
              <a:gd name="connsiteY8" fmla="*/ 433101 h 721691"/>
              <a:gd name="connsiteX9" fmla="*/ 3954140 w 11378910"/>
              <a:gd name="connsiteY9" fmla="*/ 418830 h 721691"/>
              <a:gd name="connsiteX10" fmla="*/ 4205476 w 11378910"/>
              <a:gd name="connsiteY10" fmla="*/ 403925 h 721691"/>
              <a:gd name="connsiteX11" fmla="*/ 4438560 w 11378910"/>
              <a:gd name="connsiteY11" fmla="*/ 445074 h 721691"/>
              <a:gd name="connsiteX12" fmla="*/ 4881761 w 11378910"/>
              <a:gd name="connsiteY12" fmla="*/ 455459 h 721691"/>
              <a:gd name="connsiteX13" fmla="*/ 5052338 w 11378910"/>
              <a:gd name="connsiteY13" fmla="*/ 421446 h 721691"/>
              <a:gd name="connsiteX14" fmla="*/ 5468072 w 11378910"/>
              <a:gd name="connsiteY14" fmla="*/ 432826 h 721691"/>
              <a:gd name="connsiteX15" fmla="*/ 5652848 w 11378910"/>
              <a:gd name="connsiteY15" fmla="*/ 451296 h 721691"/>
              <a:gd name="connsiteX16" fmla="*/ 7582957 w 11378910"/>
              <a:gd name="connsiteY16" fmla="*/ 531611 h 721691"/>
              <a:gd name="connsiteX17" fmla="*/ 8090764 w 11378910"/>
              <a:gd name="connsiteY17" fmla="*/ 574978 h 721691"/>
              <a:gd name="connsiteX18" fmla="*/ 8379977 w 11378910"/>
              <a:gd name="connsiteY18" fmla="*/ 563999 h 721691"/>
              <a:gd name="connsiteX19" fmla="*/ 8580580 w 11378910"/>
              <a:gd name="connsiteY19" fmla="*/ 568555 h 721691"/>
              <a:gd name="connsiteX20" fmla="*/ 8737744 w 11378910"/>
              <a:gd name="connsiteY20" fmla="*/ 590240 h 721691"/>
              <a:gd name="connsiteX21" fmla="*/ 9106861 w 11378910"/>
              <a:gd name="connsiteY21" fmla="*/ 655448 h 721691"/>
              <a:gd name="connsiteX22" fmla="*/ 9597546 w 11378910"/>
              <a:gd name="connsiteY22" fmla="*/ 650613 h 721691"/>
              <a:gd name="connsiteX23" fmla="*/ 9856233 w 11378910"/>
              <a:gd name="connsiteY23" fmla="*/ 656758 h 721691"/>
              <a:gd name="connsiteX24" fmla="*/ 11378910 w 11378910"/>
              <a:gd name="connsiteY24" fmla="*/ 721691 h 721691"/>
              <a:gd name="connsiteX0" fmla="*/ 0 w 11378910"/>
              <a:gd name="connsiteY0" fmla="*/ 517695 h 741313"/>
              <a:gd name="connsiteX1" fmla="*/ 831272 w 11378910"/>
              <a:gd name="connsiteY1" fmla="*/ 194422 h 741313"/>
              <a:gd name="connsiteX2" fmla="*/ 1773381 w 11378910"/>
              <a:gd name="connsiteY2" fmla="*/ 46640 h 741313"/>
              <a:gd name="connsiteX3" fmla="*/ 2318327 w 11378910"/>
              <a:gd name="connsiteY3" fmla="*/ 459 h 741313"/>
              <a:gd name="connsiteX4" fmla="*/ 2410691 w 11378910"/>
              <a:gd name="connsiteY4" fmla="*/ 55877 h 741313"/>
              <a:gd name="connsiteX5" fmla="*/ 2419927 w 11378910"/>
              <a:gd name="connsiteY5" fmla="*/ 416095 h 741313"/>
              <a:gd name="connsiteX6" fmla="*/ 2549236 w 11378910"/>
              <a:gd name="connsiteY6" fmla="*/ 425331 h 741313"/>
              <a:gd name="connsiteX7" fmla="*/ 2789381 w 11378910"/>
              <a:gd name="connsiteY7" fmla="*/ 453040 h 741313"/>
              <a:gd name="connsiteX8" fmla="*/ 3584685 w 11378910"/>
              <a:gd name="connsiteY8" fmla="*/ 433101 h 741313"/>
              <a:gd name="connsiteX9" fmla="*/ 3954140 w 11378910"/>
              <a:gd name="connsiteY9" fmla="*/ 418830 h 741313"/>
              <a:gd name="connsiteX10" fmla="*/ 4205476 w 11378910"/>
              <a:gd name="connsiteY10" fmla="*/ 403925 h 741313"/>
              <a:gd name="connsiteX11" fmla="*/ 4438560 w 11378910"/>
              <a:gd name="connsiteY11" fmla="*/ 445074 h 741313"/>
              <a:gd name="connsiteX12" fmla="*/ 4881761 w 11378910"/>
              <a:gd name="connsiteY12" fmla="*/ 455459 h 741313"/>
              <a:gd name="connsiteX13" fmla="*/ 5052338 w 11378910"/>
              <a:gd name="connsiteY13" fmla="*/ 421446 h 741313"/>
              <a:gd name="connsiteX14" fmla="*/ 5468072 w 11378910"/>
              <a:gd name="connsiteY14" fmla="*/ 432826 h 741313"/>
              <a:gd name="connsiteX15" fmla="*/ 5652848 w 11378910"/>
              <a:gd name="connsiteY15" fmla="*/ 451296 h 741313"/>
              <a:gd name="connsiteX16" fmla="*/ 7582957 w 11378910"/>
              <a:gd name="connsiteY16" fmla="*/ 531611 h 741313"/>
              <a:gd name="connsiteX17" fmla="*/ 8090764 w 11378910"/>
              <a:gd name="connsiteY17" fmla="*/ 574978 h 741313"/>
              <a:gd name="connsiteX18" fmla="*/ 8379977 w 11378910"/>
              <a:gd name="connsiteY18" fmla="*/ 563999 h 741313"/>
              <a:gd name="connsiteX19" fmla="*/ 8580580 w 11378910"/>
              <a:gd name="connsiteY19" fmla="*/ 568555 h 741313"/>
              <a:gd name="connsiteX20" fmla="*/ 8737744 w 11378910"/>
              <a:gd name="connsiteY20" fmla="*/ 590240 h 741313"/>
              <a:gd name="connsiteX21" fmla="*/ 9106861 w 11378910"/>
              <a:gd name="connsiteY21" fmla="*/ 655448 h 741313"/>
              <a:gd name="connsiteX22" fmla="*/ 9617972 w 11378910"/>
              <a:gd name="connsiteY22" fmla="*/ 741313 h 741313"/>
              <a:gd name="connsiteX23" fmla="*/ 9856233 w 11378910"/>
              <a:gd name="connsiteY23" fmla="*/ 656758 h 741313"/>
              <a:gd name="connsiteX24" fmla="*/ 11378910 w 11378910"/>
              <a:gd name="connsiteY24" fmla="*/ 721691 h 741313"/>
              <a:gd name="connsiteX0" fmla="*/ 0 w 11378910"/>
              <a:gd name="connsiteY0" fmla="*/ 517695 h 762765"/>
              <a:gd name="connsiteX1" fmla="*/ 831272 w 11378910"/>
              <a:gd name="connsiteY1" fmla="*/ 194422 h 762765"/>
              <a:gd name="connsiteX2" fmla="*/ 1773381 w 11378910"/>
              <a:gd name="connsiteY2" fmla="*/ 46640 h 762765"/>
              <a:gd name="connsiteX3" fmla="*/ 2318327 w 11378910"/>
              <a:gd name="connsiteY3" fmla="*/ 459 h 762765"/>
              <a:gd name="connsiteX4" fmla="*/ 2410691 w 11378910"/>
              <a:gd name="connsiteY4" fmla="*/ 55877 h 762765"/>
              <a:gd name="connsiteX5" fmla="*/ 2419927 w 11378910"/>
              <a:gd name="connsiteY5" fmla="*/ 416095 h 762765"/>
              <a:gd name="connsiteX6" fmla="*/ 2549236 w 11378910"/>
              <a:gd name="connsiteY6" fmla="*/ 425331 h 762765"/>
              <a:gd name="connsiteX7" fmla="*/ 2789381 w 11378910"/>
              <a:gd name="connsiteY7" fmla="*/ 453040 h 762765"/>
              <a:gd name="connsiteX8" fmla="*/ 3584685 w 11378910"/>
              <a:gd name="connsiteY8" fmla="*/ 433101 h 762765"/>
              <a:gd name="connsiteX9" fmla="*/ 3954140 w 11378910"/>
              <a:gd name="connsiteY9" fmla="*/ 418830 h 762765"/>
              <a:gd name="connsiteX10" fmla="*/ 4205476 w 11378910"/>
              <a:gd name="connsiteY10" fmla="*/ 403925 h 762765"/>
              <a:gd name="connsiteX11" fmla="*/ 4438560 w 11378910"/>
              <a:gd name="connsiteY11" fmla="*/ 445074 h 762765"/>
              <a:gd name="connsiteX12" fmla="*/ 4881761 w 11378910"/>
              <a:gd name="connsiteY12" fmla="*/ 455459 h 762765"/>
              <a:gd name="connsiteX13" fmla="*/ 5052338 w 11378910"/>
              <a:gd name="connsiteY13" fmla="*/ 421446 h 762765"/>
              <a:gd name="connsiteX14" fmla="*/ 5468072 w 11378910"/>
              <a:gd name="connsiteY14" fmla="*/ 432826 h 762765"/>
              <a:gd name="connsiteX15" fmla="*/ 5652848 w 11378910"/>
              <a:gd name="connsiteY15" fmla="*/ 451296 h 762765"/>
              <a:gd name="connsiteX16" fmla="*/ 7582957 w 11378910"/>
              <a:gd name="connsiteY16" fmla="*/ 531611 h 762765"/>
              <a:gd name="connsiteX17" fmla="*/ 8090764 w 11378910"/>
              <a:gd name="connsiteY17" fmla="*/ 574978 h 762765"/>
              <a:gd name="connsiteX18" fmla="*/ 8379977 w 11378910"/>
              <a:gd name="connsiteY18" fmla="*/ 563999 h 762765"/>
              <a:gd name="connsiteX19" fmla="*/ 8580580 w 11378910"/>
              <a:gd name="connsiteY19" fmla="*/ 568555 h 762765"/>
              <a:gd name="connsiteX20" fmla="*/ 8737744 w 11378910"/>
              <a:gd name="connsiteY20" fmla="*/ 590240 h 762765"/>
              <a:gd name="connsiteX21" fmla="*/ 9106861 w 11378910"/>
              <a:gd name="connsiteY21" fmla="*/ 655448 h 762765"/>
              <a:gd name="connsiteX22" fmla="*/ 9617972 w 11378910"/>
              <a:gd name="connsiteY22" fmla="*/ 741313 h 762765"/>
              <a:gd name="connsiteX23" fmla="*/ 9917511 w 11378910"/>
              <a:gd name="connsiteY23" fmla="*/ 758796 h 762765"/>
              <a:gd name="connsiteX24" fmla="*/ 11378910 w 11378910"/>
              <a:gd name="connsiteY24" fmla="*/ 721691 h 762765"/>
              <a:gd name="connsiteX0" fmla="*/ 0 w 11378910"/>
              <a:gd name="connsiteY0" fmla="*/ 517695 h 762765"/>
              <a:gd name="connsiteX1" fmla="*/ 831272 w 11378910"/>
              <a:gd name="connsiteY1" fmla="*/ 194422 h 762765"/>
              <a:gd name="connsiteX2" fmla="*/ 1773381 w 11378910"/>
              <a:gd name="connsiteY2" fmla="*/ 46640 h 762765"/>
              <a:gd name="connsiteX3" fmla="*/ 2318327 w 11378910"/>
              <a:gd name="connsiteY3" fmla="*/ 459 h 762765"/>
              <a:gd name="connsiteX4" fmla="*/ 2410691 w 11378910"/>
              <a:gd name="connsiteY4" fmla="*/ 55877 h 762765"/>
              <a:gd name="connsiteX5" fmla="*/ 2419927 w 11378910"/>
              <a:gd name="connsiteY5" fmla="*/ 416095 h 762765"/>
              <a:gd name="connsiteX6" fmla="*/ 2549236 w 11378910"/>
              <a:gd name="connsiteY6" fmla="*/ 425331 h 762765"/>
              <a:gd name="connsiteX7" fmla="*/ 2789381 w 11378910"/>
              <a:gd name="connsiteY7" fmla="*/ 453040 h 762765"/>
              <a:gd name="connsiteX8" fmla="*/ 3584685 w 11378910"/>
              <a:gd name="connsiteY8" fmla="*/ 433101 h 762765"/>
              <a:gd name="connsiteX9" fmla="*/ 3954140 w 11378910"/>
              <a:gd name="connsiteY9" fmla="*/ 418830 h 762765"/>
              <a:gd name="connsiteX10" fmla="*/ 4205476 w 11378910"/>
              <a:gd name="connsiteY10" fmla="*/ 403925 h 762765"/>
              <a:gd name="connsiteX11" fmla="*/ 4438560 w 11378910"/>
              <a:gd name="connsiteY11" fmla="*/ 445074 h 762765"/>
              <a:gd name="connsiteX12" fmla="*/ 4881761 w 11378910"/>
              <a:gd name="connsiteY12" fmla="*/ 455459 h 762765"/>
              <a:gd name="connsiteX13" fmla="*/ 5052338 w 11378910"/>
              <a:gd name="connsiteY13" fmla="*/ 421446 h 762765"/>
              <a:gd name="connsiteX14" fmla="*/ 5468072 w 11378910"/>
              <a:gd name="connsiteY14" fmla="*/ 432826 h 762765"/>
              <a:gd name="connsiteX15" fmla="*/ 5652848 w 11378910"/>
              <a:gd name="connsiteY15" fmla="*/ 451296 h 762765"/>
              <a:gd name="connsiteX16" fmla="*/ 7582957 w 11378910"/>
              <a:gd name="connsiteY16" fmla="*/ 531611 h 762765"/>
              <a:gd name="connsiteX17" fmla="*/ 8090764 w 11378910"/>
              <a:gd name="connsiteY17" fmla="*/ 574978 h 762765"/>
              <a:gd name="connsiteX18" fmla="*/ 8379977 w 11378910"/>
              <a:gd name="connsiteY18" fmla="*/ 563999 h 762765"/>
              <a:gd name="connsiteX19" fmla="*/ 8595900 w 11378910"/>
              <a:gd name="connsiteY19" fmla="*/ 579893 h 762765"/>
              <a:gd name="connsiteX20" fmla="*/ 8737744 w 11378910"/>
              <a:gd name="connsiteY20" fmla="*/ 590240 h 762765"/>
              <a:gd name="connsiteX21" fmla="*/ 9106861 w 11378910"/>
              <a:gd name="connsiteY21" fmla="*/ 655448 h 762765"/>
              <a:gd name="connsiteX22" fmla="*/ 9617972 w 11378910"/>
              <a:gd name="connsiteY22" fmla="*/ 741313 h 762765"/>
              <a:gd name="connsiteX23" fmla="*/ 9917511 w 11378910"/>
              <a:gd name="connsiteY23" fmla="*/ 758796 h 762765"/>
              <a:gd name="connsiteX24" fmla="*/ 11378910 w 11378910"/>
              <a:gd name="connsiteY24" fmla="*/ 721691 h 762765"/>
              <a:gd name="connsiteX0" fmla="*/ 0 w 11378910"/>
              <a:gd name="connsiteY0" fmla="*/ 517695 h 762765"/>
              <a:gd name="connsiteX1" fmla="*/ 831272 w 11378910"/>
              <a:gd name="connsiteY1" fmla="*/ 194422 h 762765"/>
              <a:gd name="connsiteX2" fmla="*/ 1773381 w 11378910"/>
              <a:gd name="connsiteY2" fmla="*/ 46640 h 762765"/>
              <a:gd name="connsiteX3" fmla="*/ 2318327 w 11378910"/>
              <a:gd name="connsiteY3" fmla="*/ 459 h 762765"/>
              <a:gd name="connsiteX4" fmla="*/ 2410691 w 11378910"/>
              <a:gd name="connsiteY4" fmla="*/ 55877 h 762765"/>
              <a:gd name="connsiteX5" fmla="*/ 2419927 w 11378910"/>
              <a:gd name="connsiteY5" fmla="*/ 416095 h 762765"/>
              <a:gd name="connsiteX6" fmla="*/ 2549236 w 11378910"/>
              <a:gd name="connsiteY6" fmla="*/ 425331 h 762765"/>
              <a:gd name="connsiteX7" fmla="*/ 2789381 w 11378910"/>
              <a:gd name="connsiteY7" fmla="*/ 453040 h 762765"/>
              <a:gd name="connsiteX8" fmla="*/ 3584685 w 11378910"/>
              <a:gd name="connsiteY8" fmla="*/ 433101 h 762765"/>
              <a:gd name="connsiteX9" fmla="*/ 3954140 w 11378910"/>
              <a:gd name="connsiteY9" fmla="*/ 418830 h 762765"/>
              <a:gd name="connsiteX10" fmla="*/ 4205476 w 11378910"/>
              <a:gd name="connsiteY10" fmla="*/ 403925 h 762765"/>
              <a:gd name="connsiteX11" fmla="*/ 4438560 w 11378910"/>
              <a:gd name="connsiteY11" fmla="*/ 445074 h 762765"/>
              <a:gd name="connsiteX12" fmla="*/ 4881761 w 11378910"/>
              <a:gd name="connsiteY12" fmla="*/ 455459 h 762765"/>
              <a:gd name="connsiteX13" fmla="*/ 5052338 w 11378910"/>
              <a:gd name="connsiteY13" fmla="*/ 421446 h 762765"/>
              <a:gd name="connsiteX14" fmla="*/ 5468072 w 11378910"/>
              <a:gd name="connsiteY14" fmla="*/ 432826 h 762765"/>
              <a:gd name="connsiteX15" fmla="*/ 5652848 w 11378910"/>
              <a:gd name="connsiteY15" fmla="*/ 451296 h 762765"/>
              <a:gd name="connsiteX16" fmla="*/ 7582957 w 11378910"/>
              <a:gd name="connsiteY16" fmla="*/ 531611 h 762765"/>
              <a:gd name="connsiteX17" fmla="*/ 8090764 w 11378910"/>
              <a:gd name="connsiteY17" fmla="*/ 574978 h 762765"/>
              <a:gd name="connsiteX18" fmla="*/ 8400403 w 11378910"/>
              <a:gd name="connsiteY18" fmla="*/ 592343 h 762765"/>
              <a:gd name="connsiteX19" fmla="*/ 8595900 w 11378910"/>
              <a:gd name="connsiteY19" fmla="*/ 579893 h 762765"/>
              <a:gd name="connsiteX20" fmla="*/ 8737744 w 11378910"/>
              <a:gd name="connsiteY20" fmla="*/ 590240 h 762765"/>
              <a:gd name="connsiteX21" fmla="*/ 9106861 w 11378910"/>
              <a:gd name="connsiteY21" fmla="*/ 655448 h 762765"/>
              <a:gd name="connsiteX22" fmla="*/ 9617972 w 11378910"/>
              <a:gd name="connsiteY22" fmla="*/ 741313 h 762765"/>
              <a:gd name="connsiteX23" fmla="*/ 9917511 w 11378910"/>
              <a:gd name="connsiteY23" fmla="*/ 758796 h 762765"/>
              <a:gd name="connsiteX24" fmla="*/ 11378910 w 11378910"/>
              <a:gd name="connsiteY24" fmla="*/ 721691 h 762765"/>
              <a:gd name="connsiteX0" fmla="*/ 0 w 11378910"/>
              <a:gd name="connsiteY0" fmla="*/ 517695 h 762765"/>
              <a:gd name="connsiteX1" fmla="*/ 831272 w 11378910"/>
              <a:gd name="connsiteY1" fmla="*/ 194422 h 762765"/>
              <a:gd name="connsiteX2" fmla="*/ 1773381 w 11378910"/>
              <a:gd name="connsiteY2" fmla="*/ 46640 h 762765"/>
              <a:gd name="connsiteX3" fmla="*/ 2318327 w 11378910"/>
              <a:gd name="connsiteY3" fmla="*/ 459 h 762765"/>
              <a:gd name="connsiteX4" fmla="*/ 2410691 w 11378910"/>
              <a:gd name="connsiteY4" fmla="*/ 55877 h 762765"/>
              <a:gd name="connsiteX5" fmla="*/ 2419927 w 11378910"/>
              <a:gd name="connsiteY5" fmla="*/ 416095 h 762765"/>
              <a:gd name="connsiteX6" fmla="*/ 2549236 w 11378910"/>
              <a:gd name="connsiteY6" fmla="*/ 425331 h 762765"/>
              <a:gd name="connsiteX7" fmla="*/ 2789381 w 11378910"/>
              <a:gd name="connsiteY7" fmla="*/ 453040 h 762765"/>
              <a:gd name="connsiteX8" fmla="*/ 3584685 w 11378910"/>
              <a:gd name="connsiteY8" fmla="*/ 433101 h 762765"/>
              <a:gd name="connsiteX9" fmla="*/ 3954140 w 11378910"/>
              <a:gd name="connsiteY9" fmla="*/ 418830 h 762765"/>
              <a:gd name="connsiteX10" fmla="*/ 4205476 w 11378910"/>
              <a:gd name="connsiteY10" fmla="*/ 403925 h 762765"/>
              <a:gd name="connsiteX11" fmla="*/ 4438560 w 11378910"/>
              <a:gd name="connsiteY11" fmla="*/ 445074 h 762765"/>
              <a:gd name="connsiteX12" fmla="*/ 4881761 w 11378910"/>
              <a:gd name="connsiteY12" fmla="*/ 455459 h 762765"/>
              <a:gd name="connsiteX13" fmla="*/ 5052338 w 11378910"/>
              <a:gd name="connsiteY13" fmla="*/ 421446 h 762765"/>
              <a:gd name="connsiteX14" fmla="*/ 5468072 w 11378910"/>
              <a:gd name="connsiteY14" fmla="*/ 432826 h 762765"/>
              <a:gd name="connsiteX15" fmla="*/ 5652848 w 11378910"/>
              <a:gd name="connsiteY15" fmla="*/ 451296 h 762765"/>
              <a:gd name="connsiteX16" fmla="*/ 7582957 w 11378910"/>
              <a:gd name="connsiteY16" fmla="*/ 531611 h 762765"/>
              <a:gd name="connsiteX17" fmla="*/ 8060125 w 11378910"/>
              <a:gd name="connsiteY17" fmla="*/ 557972 h 762765"/>
              <a:gd name="connsiteX18" fmla="*/ 8400403 w 11378910"/>
              <a:gd name="connsiteY18" fmla="*/ 592343 h 762765"/>
              <a:gd name="connsiteX19" fmla="*/ 8595900 w 11378910"/>
              <a:gd name="connsiteY19" fmla="*/ 579893 h 762765"/>
              <a:gd name="connsiteX20" fmla="*/ 8737744 w 11378910"/>
              <a:gd name="connsiteY20" fmla="*/ 590240 h 762765"/>
              <a:gd name="connsiteX21" fmla="*/ 9106861 w 11378910"/>
              <a:gd name="connsiteY21" fmla="*/ 655448 h 762765"/>
              <a:gd name="connsiteX22" fmla="*/ 9617972 w 11378910"/>
              <a:gd name="connsiteY22" fmla="*/ 741313 h 762765"/>
              <a:gd name="connsiteX23" fmla="*/ 9917511 w 11378910"/>
              <a:gd name="connsiteY23" fmla="*/ 758796 h 762765"/>
              <a:gd name="connsiteX24" fmla="*/ 11378910 w 11378910"/>
              <a:gd name="connsiteY24" fmla="*/ 721691 h 762765"/>
              <a:gd name="connsiteX0" fmla="*/ 0 w 11378910"/>
              <a:gd name="connsiteY0" fmla="*/ 517695 h 762765"/>
              <a:gd name="connsiteX1" fmla="*/ 831272 w 11378910"/>
              <a:gd name="connsiteY1" fmla="*/ 194422 h 762765"/>
              <a:gd name="connsiteX2" fmla="*/ 1773381 w 11378910"/>
              <a:gd name="connsiteY2" fmla="*/ 46640 h 762765"/>
              <a:gd name="connsiteX3" fmla="*/ 2318327 w 11378910"/>
              <a:gd name="connsiteY3" fmla="*/ 459 h 762765"/>
              <a:gd name="connsiteX4" fmla="*/ 2410691 w 11378910"/>
              <a:gd name="connsiteY4" fmla="*/ 55877 h 762765"/>
              <a:gd name="connsiteX5" fmla="*/ 2419927 w 11378910"/>
              <a:gd name="connsiteY5" fmla="*/ 416095 h 762765"/>
              <a:gd name="connsiteX6" fmla="*/ 2549236 w 11378910"/>
              <a:gd name="connsiteY6" fmla="*/ 425331 h 762765"/>
              <a:gd name="connsiteX7" fmla="*/ 2789381 w 11378910"/>
              <a:gd name="connsiteY7" fmla="*/ 453040 h 762765"/>
              <a:gd name="connsiteX8" fmla="*/ 3584685 w 11378910"/>
              <a:gd name="connsiteY8" fmla="*/ 433101 h 762765"/>
              <a:gd name="connsiteX9" fmla="*/ 3954140 w 11378910"/>
              <a:gd name="connsiteY9" fmla="*/ 418830 h 762765"/>
              <a:gd name="connsiteX10" fmla="*/ 4205476 w 11378910"/>
              <a:gd name="connsiteY10" fmla="*/ 403925 h 762765"/>
              <a:gd name="connsiteX11" fmla="*/ 4438560 w 11378910"/>
              <a:gd name="connsiteY11" fmla="*/ 445074 h 762765"/>
              <a:gd name="connsiteX12" fmla="*/ 4881761 w 11378910"/>
              <a:gd name="connsiteY12" fmla="*/ 455459 h 762765"/>
              <a:gd name="connsiteX13" fmla="*/ 5052338 w 11378910"/>
              <a:gd name="connsiteY13" fmla="*/ 421446 h 762765"/>
              <a:gd name="connsiteX14" fmla="*/ 5468072 w 11378910"/>
              <a:gd name="connsiteY14" fmla="*/ 432826 h 762765"/>
              <a:gd name="connsiteX15" fmla="*/ 5652848 w 11378910"/>
              <a:gd name="connsiteY15" fmla="*/ 451296 h 762765"/>
              <a:gd name="connsiteX16" fmla="*/ 7639130 w 11378910"/>
              <a:gd name="connsiteY16" fmla="*/ 514605 h 762765"/>
              <a:gd name="connsiteX17" fmla="*/ 8060125 w 11378910"/>
              <a:gd name="connsiteY17" fmla="*/ 557972 h 762765"/>
              <a:gd name="connsiteX18" fmla="*/ 8400403 w 11378910"/>
              <a:gd name="connsiteY18" fmla="*/ 592343 h 762765"/>
              <a:gd name="connsiteX19" fmla="*/ 8595900 w 11378910"/>
              <a:gd name="connsiteY19" fmla="*/ 579893 h 762765"/>
              <a:gd name="connsiteX20" fmla="*/ 8737744 w 11378910"/>
              <a:gd name="connsiteY20" fmla="*/ 590240 h 762765"/>
              <a:gd name="connsiteX21" fmla="*/ 9106861 w 11378910"/>
              <a:gd name="connsiteY21" fmla="*/ 655448 h 762765"/>
              <a:gd name="connsiteX22" fmla="*/ 9617972 w 11378910"/>
              <a:gd name="connsiteY22" fmla="*/ 741313 h 762765"/>
              <a:gd name="connsiteX23" fmla="*/ 9917511 w 11378910"/>
              <a:gd name="connsiteY23" fmla="*/ 758796 h 762765"/>
              <a:gd name="connsiteX24" fmla="*/ 11378910 w 11378910"/>
              <a:gd name="connsiteY24" fmla="*/ 721691 h 762765"/>
              <a:gd name="connsiteX0" fmla="*/ 0 w 11404443"/>
              <a:gd name="connsiteY0" fmla="*/ 517695 h 778379"/>
              <a:gd name="connsiteX1" fmla="*/ 831272 w 11404443"/>
              <a:gd name="connsiteY1" fmla="*/ 194422 h 778379"/>
              <a:gd name="connsiteX2" fmla="*/ 1773381 w 11404443"/>
              <a:gd name="connsiteY2" fmla="*/ 46640 h 778379"/>
              <a:gd name="connsiteX3" fmla="*/ 2318327 w 11404443"/>
              <a:gd name="connsiteY3" fmla="*/ 459 h 778379"/>
              <a:gd name="connsiteX4" fmla="*/ 2410691 w 11404443"/>
              <a:gd name="connsiteY4" fmla="*/ 55877 h 778379"/>
              <a:gd name="connsiteX5" fmla="*/ 2419927 w 11404443"/>
              <a:gd name="connsiteY5" fmla="*/ 416095 h 778379"/>
              <a:gd name="connsiteX6" fmla="*/ 2549236 w 11404443"/>
              <a:gd name="connsiteY6" fmla="*/ 425331 h 778379"/>
              <a:gd name="connsiteX7" fmla="*/ 2789381 w 11404443"/>
              <a:gd name="connsiteY7" fmla="*/ 453040 h 778379"/>
              <a:gd name="connsiteX8" fmla="*/ 3584685 w 11404443"/>
              <a:gd name="connsiteY8" fmla="*/ 433101 h 778379"/>
              <a:gd name="connsiteX9" fmla="*/ 3954140 w 11404443"/>
              <a:gd name="connsiteY9" fmla="*/ 418830 h 778379"/>
              <a:gd name="connsiteX10" fmla="*/ 4205476 w 11404443"/>
              <a:gd name="connsiteY10" fmla="*/ 403925 h 778379"/>
              <a:gd name="connsiteX11" fmla="*/ 4438560 w 11404443"/>
              <a:gd name="connsiteY11" fmla="*/ 445074 h 778379"/>
              <a:gd name="connsiteX12" fmla="*/ 4881761 w 11404443"/>
              <a:gd name="connsiteY12" fmla="*/ 455459 h 778379"/>
              <a:gd name="connsiteX13" fmla="*/ 5052338 w 11404443"/>
              <a:gd name="connsiteY13" fmla="*/ 421446 h 778379"/>
              <a:gd name="connsiteX14" fmla="*/ 5468072 w 11404443"/>
              <a:gd name="connsiteY14" fmla="*/ 432826 h 778379"/>
              <a:gd name="connsiteX15" fmla="*/ 5652848 w 11404443"/>
              <a:gd name="connsiteY15" fmla="*/ 451296 h 778379"/>
              <a:gd name="connsiteX16" fmla="*/ 7639130 w 11404443"/>
              <a:gd name="connsiteY16" fmla="*/ 514605 h 778379"/>
              <a:gd name="connsiteX17" fmla="*/ 8060125 w 11404443"/>
              <a:gd name="connsiteY17" fmla="*/ 557972 h 778379"/>
              <a:gd name="connsiteX18" fmla="*/ 8400403 w 11404443"/>
              <a:gd name="connsiteY18" fmla="*/ 592343 h 778379"/>
              <a:gd name="connsiteX19" fmla="*/ 8595900 w 11404443"/>
              <a:gd name="connsiteY19" fmla="*/ 579893 h 778379"/>
              <a:gd name="connsiteX20" fmla="*/ 8737744 w 11404443"/>
              <a:gd name="connsiteY20" fmla="*/ 590240 h 778379"/>
              <a:gd name="connsiteX21" fmla="*/ 9106861 w 11404443"/>
              <a:gd name="connsiteY21" fmla="*/ 655448 h 778379"/>
              <a:gd name="connsiteX22" fmla="*/ 9617972 w 11404443"/>
              <a:gd name="connsiteY22" fmla="*/ 741313 h 778379"/>
              <a:gd name="connsiteX23" fmla="*/ 9917511 w 11404443"/>
              <a:gd name="connsiteY23" fmla="*/ 758796 h 778379"/>
              <a:gd name="connsiteX24" fmla="*/ 11404443 w 11404443"/>
              <a:gd name="connsiteY24" fmla="*/ 778379 h 778379"/>
              <a:gd name="connsiteX0" fmla="*/ 0 w 11404443"/>
              <a:gd name="connsiteY0" fmla="*/ 517695 h 778379"/>
              <a:gd name="connsiteX1" fmla="*/ 831272 w 11404443"/>
              <a:gd name="connsiteY1" fmla="*/ 194422 h 778379"/>
              <a:gd name="connsiteX2" fmla="*/ 1773381 w 11404443"/>
              <a:gd name="connsiteY2" fmla="*/ 46640 h 778379"/>
              <a:gd name="connsiteX3" fmla="*/ 2318327 w 11404443"/>
              <a:gd name="connsiteY3" fmla="*/ 459 h 778379"/>
              <a:gd name="connsiteX4" fmla="*/ 2410691 w 11404443"/>
              <a:gd name="connsiteY4" fmla="*/ 55877 h 778379"/>
              <a:gd name="connsiteX5" fmla="*/ 2419927 w 11404443"/>
              <a:gd name="connsiteY5" fmla="*/ 416095 h 778379"/>
              <a:gd name="connsiteX6" fmla="*/ 2549236 w 11404443"/>
              <a:gd name="connsiteY6" fmla="*/ 425331 h 778379"/>
              <a:gd name="connsiteX7" fmla="*/ 2789381 w 11404443"/>
              <a:gd name="connsiteY7" fmla="*/ 453040 h 778379"/>
              <a:gd name="connsiteX8" fmla="*/ 3584685 w 11404443"/>
              <a:gd name="connsiteY8" fmla="*/ 433101 h 778379"/>
              <a:gd name="connsiteX9" fmla="*/ 3954140 w 11404443"/>
              <a:gd name="connsiteY9" fmla="*/ 418830 h 778379"/>
              <a:gd name="connsiteX10" fmla="*/ 4205476 w 11404443"/>
              <a:gd name="connsiteY10" fmla="*/ 403925 h 778379"/>
              <a:gd name="connsiteX11" fmla="*/ 4438560 w 11404443"/>
              <a:gd name="connsiteY11" fmla="*/ 445074 h 778379"/>
              <a:gd name="connsiteX12" fmla="*/ 4881761 w 11404443"/>
              <a:gd name="connsiteY12" fmla="*/ 455459 h 778379"/>
              <a:gd name="connsiteX13" fmla="*/ 5052338 w 11404443"/>
              <a:gd name="connsiteY13" fmla="*/ 421446 h 778379"/>
              <a:gd name="connsiteX14" fmla="*/ 5468072 w 11404443"/>
              <a:gd name="connsiteY14" fmla="*/ 432826 h 778379"/>
              <a:gd name="connsiteX15" fmla="*/ 5617102 w 11404443"/>
              <a:gd name="connsiteY15" fmla="*/ 451296 h 778379"/>
              <a:gd name="connsiteX16" fmla="*/ 7639130 w 11404443"/>
              <a:gd name="connsiteY16" fmla="*/ 514605 h 778379"/>
              <a:gd name="connsiteX17" fmla="*/ 8060125 w 11404443"/>
              <a:gd name="connsiteY17" fmla="*/ 557972 h 778379"/>
              <a:gd name="connsiteX18" fmla="*/ 8400403 w 11404443"/>
              <a:gd name="connsiteY18" fmla="*/ 592343 h 778379"/>
              <a:gd name="connsiteX19" fmla="*/ 8595900 w 11404443"/>
              <a:gd name="connsiteY19" fmla="*/ 579893 h 778379"/>
              <a:gd name="connsiteX20" fmla="*/ 8737744 w 11404443"/>
              <a:gd name="connsiteY20" fmla="*/ 590240 h 778379"/>
              <a:gd name="connsiteX21" fmla="*/ 9106861 w 11404443"/>
              <a:gd name="connsiteY21" fmla="*/ 655448 h 778379"/>
              <a:gd name="connsiteX22" fmla="*/ 9617972 w 11404443"/>
              <a:gd name="connsiteY22" fmla="*/ 741313 h 778379"/>
              <a:gd name="connsiteX23" fmla="*/ 9917511 w 11404443"/>
              <a:gd name="connsiteY23" fmla="*/ 758796 h 778379"/>
              <a:gd name="connsiteX24" fmla="*/ 11404443 w 11404443"/>
              <a:gd name="connsiteY24" fmla="*/ 778379 h 778379"/>
              <a:gd name="connsiteX0" fmla="*/ 0 w 11404443"/>
              <a:gd name="connsiteY0" fmla="*/ 517695 h 778379"/>
              <a:gd name="connsiteX1" fmla="*/ 831272 w 11404443"/>
              <a:gd name="connsiteY1" fmla="*/ 194422 h 778379"/>
              <a:gd name="connsiteX2" fmla="*/ 1773381 w 11404443"/>
              <a:gd name="connsiteY2" fmla="*/ 46640 h 778379"/>
              <a:gd name="connsiteX3" fmla="*/ 2318327 w 11404443"/>
              <a:gd name="connsiteY3" fmla="*/ 459 h 778379"/>
              <a:gd name="connsiteX4" fmla="*/ 2410691 w 11404443"/>
              <a:gd name="connsiteY4" fmla="*/ 55877 h 778379"/>
              <a:gd name="connsiteX5" fmla="*/ 2419927 w 11404443"/>
              <a:gd name="connsiteY5" fmla="*/ 416095 h 778379"/>
              <a:gd name="connsiteX6" fmla="*/ 2549236 w 11404443"/>
              <a:gd name="connsiteY6" fmla="*/ 425331 h 778379"/>
              <a:gd name="connsiteX7" fmla="*/ 2789381 w 11404443"/>
              <a:gd name="connsiteY7" fmla="*/ 453040 h 778379"/>
              <a:gd name="connsiteX8" fmla="*/ 3584685 w 11404443"/>
              <a:gd name="connsiteY8" fmla="*/ 433101 h 778379"/>
              <a:gd name="connsiteX9" fmla="*/ 3954140 w 11404443"/>
              <a:gd name="connsiteY9" fmla="*/ 418830 h 778379"/>
              <a:gd name="connsiteX10" fmla="*/ 4205476 w 11404443"/>
              <a:gd name="connsiteY10" fmla="*/ 403925 h 778379"/>
              <a:gd name="connsiteX11" fmla="*/ 4438560 w 11404443"/>
              <a:gd name="connsiteY11" fmla="*/ 445074 h 778379"/>
              <a:gd name="connsiteX12" fmla="*/ 4881761 w 11404443"/>
              <a:gd name="connsiteY12" fmla="*/ 455459 h 778379"/>
              <a:gd name="connsiteX13" fmla="*/ 5052338 w 11404443"/>
              <a:gd name="connsiteY13" fmla="*/ 421446 h 778379"/>
              <a:gd name="connsiteX14" fmla="*/ 5468072 w 11404443"/>
              <a:gd name="connsiteY14" fmla="*/ 432826 h 778379"/>
              <a:gd name="connsiteX15" fmla="*/ 5617102 w 11404443"/>
              <a:gd name="connsiteY15" fmla="*/ 451296 h 778379"/>
              <a:gd name="connsiteX16" fmla="*/ 7639130 w 11404443"/>
              <a:gd name="connsiteY16" fmla="*/ 514605 h 778379"/>
              <a:gd name="connsiteX17" fmla="*/ 8060125 w 11404443"/>
              <a:gd name="connsiteY17" fmla="*/ 557972 h 778379"/>
              <a:gd name="connsiteX18" fmla="*/ 8400403 w 11404443"/>
              <a:gd name="connsiteY18" fmla="*/ 592343 h 778379"/>
              <a:gd name="connsiteX19" fmla="*/ 8616326 w 11404443"/>
              <a:gd name="connsiteY19" fmla="*/ 585562 h 778379"/>
              <a:gd name="connsiteX20" fmla="*/ 8737744 w 11404443"/>
              <a:gd name="connsiteY20" fmla="*/ 590240 h 778379"/>
              <a:gd name="connsiteX21" fmla="*/ 9106861 w 11404443"/>
              <a:gd name="connsiteY21" fmla="*/ 655448 h 778379"/>
              <a:gd name="connsiteX22" fmla="*/ 9617972 w 11404443"/>
              <a:gd name="connsiteY22" fmla="*/ 741313 h 778379"/>
              <a:gd name="connsiteX23" fmla="*/ 9917511 w 11404443"/>
              <a:gd name="connsiteY23" fmla="*/ 758796 h 778379"/>
              <a:gd name="connsiteX24" fmla="*/ 11404443 w 11404443"/>
              <a:gd name="connsiteY24" fmla="*/ 778379 h 778379"/>
              <a:gd name="connsiteX0" fmla="*/ 0 w 11404443"/>
              <a:gd name="connsiteY0" fmla="*/ 517695 h 778379"/>
              <a:gd name="connsiteX1" fmla="*/ 831272 w 11404443"/>
              <a:gd name="connsiteY1" fmla="*/ 194422 h 778379"/>
              <a:gd name="connsiteX2" fmla="*/ 1773381 w 11404443"/>
              <a:gd name="connsiteY2" fmla="*/ 46640 h 778379"/>
              <a:gd name="connsiteX3" fmla="*/ 2318327 w 11404443"/>
              <a:gd name="connsiteY3" fmla="*/ 459 h 778379"/>
              <a:gd name="connsiteX4" fmla="*/ 2410691 w 11404443"/>
              <a:gd name="connsiteY4" fmla="*/ 55877 h 778379"/>
              <a:gd name="connsiteX5" fmla="*/ 2419927 w 11404443"/>
              <a:gd name="connsiteY5" fmla="*/ 416095 h 778379"/>
              <a:gd name="connsiteX6" fmla="*/ 2549236 w 11404443"/>
              <a:gd name="connsiteY6" fmla="*/ 425331 h 778379"/>
              <a:gd name="connsiteX7" fmla="*/ 2789381 w 11404443"/>
              <a:gd name="connsiteY7" fmla="*/ 453040 h 778379"/>
              <a:gd name="connsiteX8" fmla="*/ 3584685 w 11404443"/>
              <a:gd name="connsiteY8" fmla="*/ 433101 h 778379"/>
              <a:gd name="connsiteX9" fmla="*/ 3954140 w 11404443"/>
              <a:gd name="connsiteY9" fmla="*/ 418830 h 778379"/>
              <a:gd name="connsiteX10" fmla="*/ 4205476 w 11404443"/>
              <a:gd name="connsiteY10" fmla="*/ 403925 h 778379"/>
              <a:gd name="connsiteX11" fmla="*/ 4438560 w 11404443"/>
              <a:gd name="connsiteY11" fmla="*/ 445074 h 778379"/>
              <a:gd name="connsiteX12" fmla="*/ 4881761 w 11404443"/>
              <a:gd name="connsiteY12" fmla="*/ 455459 h 778379"/>
              <a:gd name="connsiteX13" fmla="*/ 5052338 w 11404443"/>
              <a:gd name="connsiteY13" fmla="*/ 421446 h 778379"/>
              <a:gd name="connsiteX14" fmla="*/ 5468072 w 11404443"/>
              <a:gd name="connsiteY14" fmla="*/ 432826 h 778379"/>
              <a:gd name="connsiteX15" fmla="*/ 5617102 w 11404443"/>
              <a:gd name="connsiteY15" fmla="*/ 451296 h 778379"/>
              <a:gd name="connsiteX16" fmla="*/ 7639130 w 11404443"/>
              <a:gd name="connsiteY16" fmla="*/ 514605 h 778379"/>
              <a:gd name="connsiteX17" fmla="*/ 8060125 w 11404443"/>
              <a:gd name="connsiteY17" fmla="*/ 557972 h 778379"/>
              <a:gd name="connsiteX18" fmla="*/ 8400403 w 11404443"/>
              <a:gd name="connsiteY18" fmla="*/ 592343 h 778379"/>
              <a:gd name="connsiteX19" fmla="*/ 8616326 w 11404443"/>
              <a:gd name="connsiteY19" fmla="*/ 585562 h 778379"/>
              <a:gd name="connsiteX20" fmla="*/ 8799023 w 11404443"/>
              <a:gd name="connsiteY20" fmla="*/ 607247 h 778379"/>
              <a:gd name="connsiteX21" fmla="*/ 9106861 w 11404443"/>
              <a:gd name="connsiteY21" fmla="*/ 655448 h 778379"/>
              <a:gd name="connsiteX22" fmla="*/ 9617972 w 11404443"/>
              <a:gd name="connsiteY22" fmla="*/ 741313 h 778379"/>
              <a:gd name="connsiteX23" fmla="*/ 9917511 w 11404443"/>
              <a:gd name="connsiteY23" fmla="*/ 758796 h 778379"/>
              <a:gd name="connsiteX24" fmla="*/ 11404443 w 11404443"/>
              <a:gd name="connsiteY24" fmla="*/ 778379 h 7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404443" h="778379">
                <a:moveTo>
                  <a:pt x="0" y="517695"/>
                </a:moveTo>
                <a:cubicBezTo>
                  <a:pt x="173181" y="450347"/>
                  <a:pt x="535709" y="272931"/>
                  <a:pt x="831272" y="194422"/>
                </a:cubicBezTo>
                <a:cubicBezTo>
                  <a:pt x="1126836" y="115913"/>
                  <a:pt x="1525539" y="78967"/>
                  <a:pt x="1773381" y="46640"/>
                </a:cubicBezTo>
                <a:cubicBezTo>
                  <a:pt x="2021224" y="14313"/>
                  <a:pt x="2212109" y="-1080"/>
                  <a:pt x="2318327" y="459"/>
                </a:cubicBezTo>
                <a:cubicBezTo>
                  <a:pt x="2424545" y="1998"/>
                  <a:pt x="2393758" y="-13396"/>
                  <a:pt x="2410691" y="55877"/>
                </a:cubicBezTo>
                <a:cubicBezTo>
                  <a:pt x="2427624" y="125150"/>
                  <a:pt x="2415124" y="415479"/>
                  <a:pt x="2419927" y="416095"/>
                </a:cubicBezTo>
                <a:cubicBezTo>
                  <a:pt x="2424730" y="416711"/>
                  <a:pt x="2487660" y="419174"/>
                  <a:pt x="2549236" y="425331"/>
                </a:cubicBezTo>
                <a:cubicBezTo>
                  <a:pt x="2610812" y="431488"/>
                  <a:pt x="2616806" y="451745"/>
                  <a:pt x="2789381" y="453040"/>
                </a:cubicBezTo>
                <a:cubicBezTo>
                  <a:pt x="2961956" y="454335"/>
                  <a:pt x="3390559" y="438803"/>
                  <a:pt x="3584685" y="433101"/>
                </a:cubicBezTo>
                <a:lnTo>
                  <a:pt x="3954140" y="418830"/>
                </a:lnTo>
                <a:cubicBezTo>
                  <a:pt x="4057605" y="413967"/>
                  <a:pt x="4124739" y="399551"/>
                  <a:pt x="4205476" y="403925"/>
                </a:cubicBezTo>
                <a:cubicBezTo>
                  <a:pt x="4286213" y="408299"/>
                  <a:pt x="4321590" y="436485"/>
                  <a:pt x="4438560" y="445074"/>
                </a:cubicBezTo>
                <a:lnTo>
                  <a:pt x="4881761" y="455459"/>
                </a:lnTo>
                <a:cubicBezTo>
                  <a:pt x="4984908" y="460969"/>
                  <a:pt x="4953769" y="419550"/>
                  <a:pt x="5052338" y="421446"/>
                </a:cubicBezTo>
                <a:lnTo>
                  <a:pt x="5468072" y="432826"/>
                </a:lnTo>
                <a:cubicBezTo>
                  <a:pt x="5568157" y="437801"/>
                  <a:pt x="5617102" y="451296"/>
                  <a:pt x="5617102" y="451296"/>
                </a:cubicBezTo>
                <a:lnTo>
                  <a:pt x="7639130" y="514605"/>
                </a:lnTo>
                <a:lnTo>
                  <a:pt x="8060125" y="557972"/>
                </a:lnTo>
                <a:lnTo>
                  <a:pt x="8400403" y="592343"/>
                </a:lnTo>
                <a:cubicBezTo>
                  <a:pt x="8482039" y="591273"/>
                  <a:pt x="8549889" y="583078"/>
                  <a:pt x="8616326" y="585562"/>
                </a:cubicBezTo>
                <a:cubicBezTo>
                  <a:pt x="8682763" y="588046"/>
                  <a:pt x="8717267" y="595599"/>
                  <a:pt x="8799023" y="607247"/>
                </a:cubicBezTo>
                <a:cubicBezTo>
                  <a:pt x="8880779" y="618895"/>
                  <a:pt x="8970370" y="633104"/>
                  <a:pt x="9106861" y="655448"/>
                </a:cubicBezTo>
                <a:cubicBezTo>
                  <a:pt x="9243352" y="677792"/>
                  <a:pt x="9482864" y="724088"/>
                  <a:pt x="9617972" y="741313"/>
                </a:cubicBezTo>
                <a:cubicBezTo>
                  <a:pt x="9753080" y="758538"/>
                  <a:pt x="9614427" y="736643"/>
                  <a:pt x="9917511" y="758796"/>
                </a:cubicBezTo>
                <a:cubicBezTo>
                  <a:pt x="10220595" y="780949"/>
                  <a:pt x="11147569" y="758968"/>
                  <a:pt x="11404443" y="778379"/>
                </a:cubicBezTo>
              </a:path>
            </a:pathLst>
          </a:custGeom>
          <a:noFill/>
          <a:ln w="76200">
            <a:solidFill>
              <a:schemeClr val="tx1">
                <a:alpha val="6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749501-82DC-417E-BE81-80EF40872A8D}"/>
              </a:ext>
            </a:extLst>
          </p:cNvPr>
          <p:cNvGrpSpPr/>
          <p:nvPr/>
        </p:nvGrpSpPr>
        <p:grpSpPr>
          <a:xfrm>
            <a:off x="5038688" y="828149"/>
            <a:ext cx="3329457" cy="2339922"/>
            <a:chOff x="3764070" y="5389716"/>
            <a:chExt cx="3329457" cy="233992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FD15D8-11D2-4142-A8F0-3EE96F148FD0}"/>
                </a:ext>
              </a:extLst>
            </p:cNvPr>
            <p:cNvSpPr/>
            <p:nvPr/>
          </p:nvSpPr>
          <p:spPr>
            <a:xfrm>
              <a:off x="3764070" y="5389716"/>
              <a:ext cx="3329457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Proposed </a:t>
              </a:r>
              <a:r>
                <a:rPr lang="en-US" b="1" dirty="0">
                  <a:solidFill>
                    <a:schemeClr val="tx1"/>
                  </a:solidFill>
                </a:rPr>
                <a:t>two-way bicycle facility </a:t>
              </a:r>
              <a:r>
                <a:rPr lang="en-US" dirty="0">
                  <a:solidFill>
                    <a:schemeClr val="tx1"/>
                  </a:solidFill>
                </a:rPr>
                <a:t>between Gratiot Avenue and the Riverfront.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8F58A54-72D6-4F58-AD86-545BD9A838D3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5241035" y="6313046"/>
              <a:ext cx="187764" cy="14165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AA7C53-50C1-43FD-B0D4-73E9A87FE630}"/>
              </a:ext>
            </a:extLst>
          </p:cNvPr>
          <p:cNvGrpSpPr/>
          <p:nvPr/>
        </p:nvGrpSpPr>
        <p:grpSpPr>
          <a:xfrm>
            <a:off x="1" y="0"/>
            <a:ext cx="868100" cy="659729"/>
            <a:chOff x="1" y="0"/>
            <a:chExt cx="1177376" cy="89476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9FDC1-E21A-4631-AFF9-4DD145AB6BA8}"/>
                </a:ext>
              </a:extLst>
            </p:cNvPr>
            <p:cNvSpPr/>
            <p:nvPr/>
          </p:nvSpPr>
          <p:spPr>
            <a:xfrm>
              <a:off x="1" y="0"/>
              <a:ext cx="1177376" cy="894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6418581-C424-428A-A4B2-8C8C50887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2570">
              <a:off x="243425" y="-57684"/>
              <a:ext cx="642569" cy="92957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E1BCD4A-A691-49C6-B7C1-C45A4ABACC94}"/>
              </a:ext>
            </a:extLst>
          </p:cNvPr>
          <p:cNvSpPr txBox="1"/>
          <p:nvPr/>
        </p:nvSpPr>
        <p:spPr>
          <a:xfrm>
            <a:off x="2236414" y="3130465"/>
            <a:ext cx="86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375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17BC78B6-980C-4890-BA73-03944D9F7925}"/>
              </a:ext>
            </a:extLst>
          </p:cNvPr>
          <p:cNvSpPr txBox="1">
            <a:spLocks/>
          </p:cNvSpPr>
          <p:nvPr/>
        </p:nvSpPr>
        <p:spPr>
          <a:xfrm>
            <a:off x="868101" y="-13202"/>
            <a:ext cx="8773886" cy="68587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ysClr val="windowText" lastClr="000000"/>
                </a:solidFill>
              </a:rPr>
              <a:t>Proposed I-375 Configuration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9DC1CF-6B68-4591-8387-EE500A3A8C65}"/>
              </a:ext>
            </a:extLst>
          </p:cNvPr>
          <p:cNvSpPr/>
          <p:nvPr/>
        </p:nvSpPr>
        <p:spPr>
          <a:xfrm>
            <a:off x="6765499" y="4316937"/>
            <a:ext cx="355981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Boulevard is at-grade and reconnects the City street grid.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2414D2D-0831-4F9F-9695-6319E91063DF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6515654" y="3390741"/>
            <a:ext cx="2029750" cy="926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12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659C-6E58-4F26-B364-98029EB3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Analysis Process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1C4476-2680-4F3E-86CA-1696F10E8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251" y="1846263"/>
            <a:ext cx="9937499" cy="501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71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69066-D013-427F-897A-18979808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611E4-58B1-426E-8151-0EE900EE7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233111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293688" indent="-293688">
              <a:buFont typeface="Arial" panose="020F0502020204030204" pitchFamily="34" charset="0"/>
              <a:buChar char="•"/>
            </a:pPr>
            <a:r>
              <a:rPr lang="en-US" dirty="0"/>
              <a:t>Traditional forecasting method doesn't consider enough design factors</a:t>
            </a:r>
          </a:p>
          <a:p>
            <a:pPr marL="293688" indent="-293688">
              <a:buFont typeface="Arial" panose="020F0502020204030204" pitchFamily="34" charset="0"/>
              <a:buChar char="•"/>
            </a:pPr>
            <a:r>
              <a:rPr lang="en-US" dirty="0"/>
              <a:t>Need to consider other factors, such as pedestrian needs/demand</a:t>
            </a:r>
            <a:endParaRPr lang="en-US" dirty="0">
              <a:cs typeface="Calibri"/>
            </a:endParaRPr>
          </a:p>
          <a:p>
            <a:pPr marL="293688" indent="-293688">
              <a:buFont typeface="Arial" panose="020F0502020204030204" pitchFamily="34" charset="0"/>
              <a:buChar char="•"/>
            </a:pPr>
            <a:r>
              <a:rPr lang="en-US" dirty="0"/>
              <a:t>Need to consider viable parallel routes if the I-375 corridor handled less traffic</a:t>
            </a:r>
            <a:endParaRPr lang="en-US" dirty="0">
              <a:cs typeface="Calibri"/>
            </a:endParaRPr>
          </a:p>
          <a:p>
            <a:pPr marL="293688" indent="-293688">
              <a:buFont typeface="Arial" panose="020F0502020204030204" pitchFamily="34" charset="0"/>
              <a:buChar char="•"/>
            </a:pPr>
            <a:r>
              <a:rPr lang="en-US" dirty="0">
                <a:cs typeface="Calibri"/>
              </a:rPr>
              <a:t>Other one-way to two-way conversions with Downtown Detroit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E6634-EFD0-464F-A644-65CA31D4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5536-3DA2-416B-B847-A043679F645C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1AEF7B2D-BB13-4A27-ADA8-0F8A3F013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532" y="1810392"/>
            <a:ext cx="5851357" cy="39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7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1AEF2-C2FE-48EF-83A4-C8489938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Build Traffic Analysis Process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BE77495-C455-4A7F-BBE1-59D709A55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251" y="1846263"/>
            <a:ext cx="9937499" cy="501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419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1080</Words>
  <Application>Microsoft Office PowerPoint</Application>
  <PresentationFormat>Widescreen</PresentationFormat>
  <Paragraphs>329</Paragraphs>
  <Slides>23</Slides>
  <Notes>2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Rounded MT Bold</vt:lpstr>
      <vt:lpstr>Calibri</vt:lpstr>
      <vt:lpstr>Calibri Light</vt:lpstr>
      <vt:lpstr>Interstate-Black</vt:lpstr>
      <vt:lpstr>Interstate-Light</vt:lpstr>
      <vt:lpstr>Wingdings</vt:lpstr>
      <vt:lpstr>Retrospect</vt:lpstr>
      <vt:lpstr>I-375 Improvement Project</vt:lpstr>
      <vt:lpstr>Project  Location and Partners</vt:lpstr>
      <vt:lpstr>I-375 History</vt:lpstr>
      <vt:lpstr>Existing and Proposed  Interchange Configuration</vt:lpstr>
      <vt:lpstr>PowerPoint Presentation</vt:lpstr>
      <vt:lpstr>PowerPoint Presentation</vt:lpstr>
      <vt:lpstr>Traditional Analysis Process</vt:lpstr>
      <vt:lpstr>Challenges</vt:lpstr>
      <vt:lpstr>Modified Build Traffic Analysis Process</vt:lpstr>
      <vt:lpstr>Background on SEMCOG Model</vt:lpstr>
      <vt:lpstr>Results from the 2040 PM TDM Model</vt:lpstr>
      <vt:lpstr>Benefits of a DTA Model</vt:lpstr>
      <vt:lpstr>Development of the DTA Model</vt:lpstr>
      <vt:lpstr>Defining the Subarea</vt:lpstr>
      <vt:lpstr>Model Calibration</vt:lpstr>
      <vt:lpstr>2015 and 2045 Subarea Trips</vt:lpstr>
      <vt:lpstr>2015 DTA Model Results</vt:lpstr>
      <vt:lpstr>2015 DTA Model Results </vt:lpstr>
      <vt:lpstr>2045 AM Peak Comparison – Regional vs DTA Model</vt:lpstr>
      <vt:lpstr>2045 PM Peak Comparison – Regional vs DTA Model</vt:lpstr>
      <vt:lpstr>The use of the DTA Model</vt:lpstr>
      <vt:lpstr>Questions</vt:lpstr>
      <vt:lpstr>Additional Study Intersections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I-375 Improvement Project</dc:title>
  <dc:creator>Binkowski, Sarah</dc:creator>
  <cp:lastModifiedBy>Sarah Binkowski</cp:lastModifiedBy>
  <cp:revision>58</cp:revision>
  <dcterms:created xsi:type="dcterms:W3CDTF">2019-02-18T15:32:21Z</dcterms:created>
  <dcterms:modified xsi:type="dcterms:W3CDTF">2019-05-23T12:52:10Z</dcterms:modified>
</cp:coreProperties>
</file>