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Lst>
  <p:notesMasterIdLst>
    <p:notesMasterId r:id="rId13"/>
  </p:notesMasterIdLst>
  <p:handoutMasterIdLst>
    <p:handoutMasterId r:id="rId14"/>
  </p:handoutMasterIdLst>
  <p:sldIdLst>
    <p:sldId id="268" r:id="rId2"/>
    <p:sldId id="289" r:id="rId3"/>
    <p:sldId id="290" r:id="rId4"/>
    <p:sldId id="277" r:id="rId5"/>
    <p:sldId id="276" r:id="rId6"/>
    <p:sldId id="278" r:id="rId7"/>
    <p:sldId id="288" r:id="rId8"/>
    <p:sldId id="279" r:id="rId9"/>
    <p:sldId id="283" r:id="rId10"/>
    <p:sldId id="287" r:id="rId11"/>
    <p:sldId id="270" r:id="rId12"/>
  </p:sldIdLst>
  <p:sldSz cx="9144000" cy="5143500" type="screen16x9"/>
  <p:notesSz cx="9296400" cy="70104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1"/>
    <p:restoredTop sz="85465" autoAdjust="0"/>
  </p:normalViewPr>
  <p:slideViewPr>
    <p:cSldViewPr snapToGrid="0" snapToObjects="1">
      <p:cViewPr varScale="1">
        <p:scale>
          <a:sx n="125" d="100"/>
          <a:sy n="125" d="100"/>
        </p:scale>
        <p:origin x="786" y="102"/>
      </p:cViewPr>
      <p:guideLst/>
    </p:cSldViewPr>
  </p:slideViewPr>
  <p:notesTextViewPr>
    <p:cViewPr>
      <p:scale>
        <a:sx n="1" d="1"/>
        <a:sy n="1" d="1"/>
      </p:scale>
      <p:origin x="0" y="0"/>
    </p:cViewPr>
  </p:notesTextViewPr>
  <p:notesViewPr>
    <p:cSldViewPr snapToGrid="0" snapToObjects="1">
      <p:cViewPr varScale="1">
        <p:scale>
          <a:sx n="86" d="100"/>
          <a:sy n="86" d="100"/>
        </p:scale>
        <p:origin x="23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6F2C0890-31B7-2941-9924-5642D28D6723}" type="datetimeFigureOut">
              <a:rPr lang="en-US" smtClean="0"/>
              <a:t>5/31/2019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69C8451D-E932-ED40-9005-BD34803402E3}" type="slidenum">
              <a:rPr lang="en-US" smtClean="0"/>
              <a:t>‹#›</a:t>
            </a:fld>
            <a:endParaRPr lang="en-US"/>
          </a:p>
        </p:txBody>
      </p:sp>
    </p:spTree>
    <p:extLst>
      <p:ext uri="{BB962C8B-B14F-4D97-AF65-F5344CB8AC3E}">
        <p14:creationId xmlns:p14="http://schemas.microsoft.com/office/powerpoint/2010/main" val="202716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9405118E-BA6F-BB43-9917-4069500B58EB}" type="datetimeFigureOut">
              <a:rPr lang="en-US" smtClean="0"/>
              <a:t>5/31/2019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C1EDEE6-97BB-6D4F-8B84-AC5A03218C37}" type="slidenum">
              <a:rPr lang="en-US" smtClean="0"/>
              <a:t>‹#›</a:t>
            </a:fld>
            <a:endParaRPr lang="en-US"/>
          </a:p>
        </p:txBody>
      </p:sp>
    </p:spTree>
    <p:extLst>
      <p:ext uri="{BB962C8B-B14F-4D97-AF65-F5344CB8AC3E}">
        <p14:creationId xmlns:p14="http://schemas.microsoft.com/office/powerpoint/2010/main" val="116366349"/>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Good morning, everyone.</a:t>
            </a:r>
          </a:p>
          <a:p>
            <a:r>
              <a:rPr lang="en-US" sz="2000" dirty="0"/>
              <a:t>Thank you all very much for </a:t>
            </a:r>
            <a:r>
              <a:rPr lang="en-US" sz="2000" dirty="0"/>
              <a:t>coming.</a:t>
            </a:r>
            <a:endParaRPr lang="en-US" sz="2000" dirty="0"/>
          </a:p>
          <a:p>
            <a:r>
              <a:rPr lang="en-US" sz="2000" dirty="0"/>
              <a:t>My name is Shuang “</a:t>
            </a:r>
            <a:r>
              <a:rPr lang="en-US" sz="2000" dirty="0" err="1"/>
              <a:t>Bobie</a:t>
            </a:r>
            <a:r>
              <a:rPr lang="en-US" sz="2000" dirty="0"/>
              <a:t>” Guo. I’m an Assistant Transportation Researcher, from the Texas A&amp;M Transportation Institute</a:t>
            </a:r>
            <a:r>
              <a:rPr lang="en-US" sz="2000" dirty="0"/>
              <a:t>.</a:t>
            </a:r>
          </a:p>
          <a:p>
            <a:r>
              <a:rPr lang="en-US" sz="2000" dirty="0"/>
              <a:t>I’m here today to talk about “Accessibility vs. Origin-Destination Information: Do They Measure the Same Thing?”.</a:t>
            </a:r>
            <a:endParaRPr lang="en-US" sz="2000" dirty="0"/>
          </a:p>
        </p:txBody>
      </p:sp>
      <p:sp>
        <p:nvSpPr>
          <p:cNvPr id="4" name="Slide Number Placeholder 3"/>
          <p:cNvSpPr>
            <a:spLocks noGrp="1"/>
          </p:cNvSpPr>
          <p:nvPr>
            <p:ph type="sldNum" sz="quarter" idx="10"/>
          </p:nvPr>
        </p:nvSpPr>
        <p:spPr/>
        <p:txBody>
          <a:bodyPr/>
          <a:lstStyle/>
          <a:p>
            <a:fld id="{BC1EDEE6-97BB-6D4F-8B84-AC5A03218C37}" type="slidenum">
              <a:rPr lang="en-US" smtClean="0"/>
              <a:t>1</a:t>
            </a:fld>
            <a:endParaRPr lang="en-US"/>
          </a:p>
        </p:txBody>
      </p:sp>
    </p:spTree>
    <p:extLst>
      <p:ext uri="{BB962C8B-B14F-4D97-AF65-F5344CB8AC3E}">
        <p14:creationId xmlns:p14="http://schemas.microsoft.com/office/powerpoint/2010/main" val="113735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t>
            </a:r>
            <a:r>
              <a:rPr lang="en-US" sz="1400" dirty="0"/>
              <a:t>conclusion, two measures can return similar results as each other, potentially capturing similar measurements.</a:t>
            </a:r>
          </a:p>
          <a:p>
            <a:pPr defTabSz="698813">
              <a:defRPr/>
            </a:pPr>
            <a:r>
              <a:rPr lang="en-US" sz="1400" dirty="0"/>
              <a:t>As the use </a:t>
            </a:r>
            <a:r>
              <a:rPr lang="en-US" sz="1400" dirty="0"/>
              <a:t>of Origin-Destination data continues to increase and has a potential to revolutionize traditionally-calculated accessibility </a:t>
            </a:r>
            <a:r>
              <a:rPr lang="en-US" sz="1400" dirty="0"/>
              <a:t>measures, future studies should attempt to incorporate both more metropolitan areas and more data (as they become available).</a:t>
            </a:r>
          </a:p>
          <a:p>
            <a:r>
              <a:rPr lang="en-US" sz="1400" dirty="0"/>
              <a:t>Future </a:t>
            </a:r>
            <a:r>
              <a:rPr lang="en-US" sz="1400" dirty="0"/>
              <a:t>research should:</a:t>
            </a:r>
          </a:p>
          <a:p>
            <a:pPr>
              <a:buFont typeface="Wingdings" panose="05000000000000000000" pitchFamily="2" charset="2"/>
              <a:buChar char="Ø"/>
            </a:pPr>
            <a:r>
              <a:rPr lang="en-US" sz="1400" dirty="0"/>
              <a:t> Conduct statistical analysis between two datasets; </a:t>
            </a:r>
          </a:p>
          <a:p>
            <a:pPr>
              <a:buFont typeface="Wingdings" panose="05000000000000000000" pitchFamily="2" charset="2"/>
              <a:buChar char="Ø"/>
            </a:pPr>
            <a:r>
              <a:rPr lang="en-US" sz="1400" dirty="0"/>
              <a:t> Expand temporal and spatial breath of the datasets; </a:t>
            </a:r>
          </a:p>
          <a:p>
            <a:pPr>
              <a:buFont typeface="Wingdings" panose="05000000000000000000" pitchFamily="2" charset="2"/>
              <a:buChar char="Ø"/>
            </a:pPr>
            <a:r>
              <a:rPr lang="en-US" sz="1400" dirty="0"/>
              <a:t> Incorporate multiple travel modes and trip types.</a:t>
            </a:r>
          </a:p>
          <a:p>
            <a:endParaRPr lang="en-US" dirty="0"/>
          </a:p>
        </p:txBody>
      </p:sp>
      <p:sp>
        <p:nvSpPr>
          <p:cNvPr id="4" name="Slide Number Placeholder 3"/>
          <p:cNvSpPr>
            <a:spLocks noGrp="1"/>
          </p:cNvSpPr>
          <p:nvPr>
            <p:ph type="sldNum" sz="quarter" idx="10"/>
          </p:nvPr>
        </p:nvSpPr>
        <p:spPr/>
        <p:txBody>
          <a:bodyPr/>
          <a:lstStyle/>
          <a:p>
            <a:fld id="{BC1EDEE6-97BB-6D4F-8B84-AC5A03218C37}" type="slidenum">
              <a:rPr lang="en-US" smtClean="0"/>
              <a:t>10</a:t>
            </a:fld>
            <a:endParaRPr lang="en-US"/>
          </a:p>
        </p:txBody>
      </p:sp>
    </p:spTree>
    <p:extLst>
      <p:ext uri="{BB962C8B-B14F-4D97-AF65-F5344CB8AC3E}">
        <p14:creationId xmlns:p14="http://schemas.microsoft.com/office/powerpoint/2010/main" val="44426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1EDEE6-97BB-6D4F-8B84-AC5A03218C37}" type="slidenum">
              <a:rPr lang="en-US" smtClean="0"/>
              <a:t>11</a:t>
            </a:fld>
            <a:endParaRPr lang="en-US"/>
          </a:p>
        </p:txBody>
      </p:sp>
    </p:spTree>
    <p:extLst>
      <p:ext uri="{BB962C8B-B14F-4D97-AF65-F5344CB8AC3E}">
        <p14:creationId xmlns:p14="http://schemas.microsoft.com/office/powerpoint/2010/main" val="300874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13">
              <a:defRPr/>
            </a:pPr>
            <a:r>
              <a:rPr lang="en-US" sz="1200" dirty="0"/>
              <a:t>Before </a:t>
            </a:r>
            <a:r>
              <a:rPr lang="en-US" sz="1200" dirty="0"/>
              <a:t>I start, I’d like to ask you a simple question “How do you compare apples and oranges?” </a:t>
            </a:r>
          </a:p>
          <a:p>
            <a:pPr defTabSz="698813">
              <a:defRPr/>
            </a:pPr>
            <a:r>
              <a:rPr lang="en-US" sz="1200" dirty="0"/>
              <a:t>Over the last decade, we’ve seen a </a:t>
            </a:r>
            <a:r>
              <a:rPr lang="en-US" sz="1200" dirty="0"/>
              <a:t>shift in focus from </a:t>
            </a:r>
            <a:r>
              <a:rPr lang="en-US" sz="1200" dirty="0"/>
              <a:t>measuring mobility </a:t>
            </a:r>
            <a:r>
              <a:rPr lang="en-US" sz="1200" dirty="0"/>
              <a:t>[delay-based measures] </a:t>
            </a:r>
            <a:r>
              <a:rPr lang="en-US" sz="1200" dirty="0"/>
              <a:t>to </a:t>
            </a:r>
            <a:r>
              <a:rPr lang="en-US" sz="1200" dirty="0"/>
              <a:t>also measuring accessibility </a:t>
            </a:r>
            <a:r>
              <a:rPr lang="en-US" sz="1200" dirty="0"/>
              <a:t>[</a:t>
            </a:r>
            <a:r>
              <a:rPr lang="en-US" sz="1200" dirty="0"/>
              <a:t>destination-based measures].</a:t>
            </a:r>
            <a:endParaRPr lang="en-US" sz="1200" dirty="0"/>
          </a:p>
          <a:p>
            <a:pPr defTabSz="698813">
              <a:defRPr/>
            </a:pPr>
            <a:r>
              <a:rPr lang="en-US" sz="1200" dirty="0"/>
              <a:t>Both concepts do share similarities. </a:t>
            </a:r>
            <a:r>
              <a:rPr lang="en-US" sz="1200" b="1" dirty="0"/>
              <a:t>They both consider all transportation modes</a:t>
            </a:r>
            <a:r>
              <a:rPr lang="en-US" sz="1200" dirty="0"/>
              <a:t>, even including the mobility substitutes, like telecommuting. But accessibility appears to be a much broader concept. It not only focuses on the connections between modes (inter-modality), but also recognizes the social and environmental costs (externalities) of transportation. </a:t>
            </a:r>
          </a:p>
          <a:p>
            <a:pPr defTabSz="698813">
              <a:defRPr/>
            </a:pPr>
            <a:r>
              <a:rPr lang="en-US" sz="1200" dirty="0"/>
              <a:t>However, due to the theoretical and methodological complexities, accessibility measures, if and when calculated, are difficult to effectively understand and communicate to others. </a:t>
            </a:r>
          </a:p>
          <a:p>
            <a:pPr defTabSz="698813">
              <a:defRPr/>
            </a:pPr>
            <a:r>
              <a:rPr lang="en-US" sz="1200" dirty="0"/>
              <a:t>Could there be another option since </a:t>
            </a:r>
            <a:r>
              <a:rPr lang="en-US" sz="1200" b="1" i="1" dirty="0"/>
              <a:t>accessibility measures do not actually measure real decisions as they only identify the universe of possible options a person could choose</a:t>
            </a:r>
            <a:r>
              <a:rPr lang="en-US" sz="1200" dirty="0"/>
              <a:t>? </a:t>
            </a:r>
            <a:r>
              <a:rPr lang="en-US" sz="1200" dirty="0"/>
              <a:t>Could a Better Option to measuring Accessibility </a:t>
            </a:r>
            <a:r>
              <a:rPr lang="en-US" sz="1200" dirty="0"/>
              <a:t>Exist? Unfortunately</a:t>
            </a:r>
            <a:r>
              <a:rPr lang="en-US" sz="1200" dirty="0"/>
              <a:t>, I do not know the answers yet. </a:t>
            </a:r>
            <a:r>
              <a:rPr lang="en-US" sz="1200" dirty="0"/>
              <a:t>But we have an emerging type of cellular probe data called Origin-Destination (OD) information, which is more feasible and has mass amounts of </a:t>
            </a:r>
            <a:r>
              <a:rPr lang="en-US" sz="1200" dirty="0"/>
              <a:t>data.</a:t>
            </a:r>
            <a:r>
              <a:rPr lang="en-US" sz="1200" dirty="0"/>
              <a:t> </a:t>
            </a:r>
            <a:r>
              <a:rPr lang="en-US" sz="1200" dirty="0"/>
              <a:t>Well</a:t>
            </a:r>
            <a:r>
              <a:rPr lang="en-US" sz="1200" dirty="0"/>
              <a:t>, now with this new type of data, we can finally </a:t>
            </a:r>
            <a:r>
              <a:rPr lang="en-US" sz="1200" dirty="0" smtClean="0"/>
              <a:t>compare</a:t>
            </a:r>
            <a:r>
              <a:rPr lang="en-US" sz="1200" baseline="0" dirty="0" smtClean="0"/>
              <a:t> two seemingly different concepts or “apples and oranges”</a:t>
            </a:r>
            <a:r>
              <a:rPr lang="en-US" sz="1200" dirty="0" smtClean="0"/>
              <a:t>.</a:t>
            </a:r>
            <a:endParaRPr lang="en-US" sz="1200" dirty="0"/>
          </a:p>
          <a:p>
            <a:pPr defTabSz="698813">
              <a:defRPr/>
            </a:pPr>
            <a:endParaRPr lang="en-US" dirty="0"/>
          </a:p>
          <a:p>
            <a:pPr defTabSz="698813">
              <a:defRPr/>
            </a:pPr>
            <a:endParaRPr lang="en-US" dirty="0"/>
          </a:p>
          <a:p>
            <a:endParaRPr lang="en-US" dirty="0"/>
          </a:p>
        </p:txBody>
      </p:sp>
      <p:sp>
        <p:nvSpPr>
          <p:cNvPr id="4" name="Slide Number Placeholder 3"/>
          <p:cNvSpPr>
            <a:spLocks noGrp="1"/>
          </p:cNvSpPr>
          <p:nvPr>
            <p:ph type="sldNum" sz="quarter" idx="10"/>
          </p:nvPr>
        </p:nvSpPr>
        <p:spPr/>
        <p:txBody>
          <a:bodyPr/>
          <a:lstStyle/>
          <a:p>
            <a:fld id="{BC1EDEE6-97BB-6D4F-8B84-AC5A03218C37}" type="slidenum">
              <a:rPr lang="en-US" smtClean="0"/>
              <a:t>2</a:t>
            </a:fld>
            <a:endParaRPr lang="en-US"/>
          </a:p>
        </p:txBody>
      </p:sp>
    </p:spTree>
    <p:extLst>
      <p:ext uri="{BB962C8B-B14F-4D97-AF65-F5344CB8AC3E}">
        <p14:creationId xmlns:p14="http://schemas.microsoft.com/office/powerpoint/2010/main" val="1083692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Back </a:t>
            </a:r>
            <a:r>
              <a:rPr lang="en-US" sz="1400" dirty="0"/>
              <a:t>to the apples and oranges question. One answer could be </a:t>
            </a:r>
            <a:r>
              <a:rPr lang="en-US" sz="1400" dirty="0"/>
              <a:t>“Well, we’re </a:t>
            </a:r>
            <a:r>
              <a:rPr lang="en-US" sz="1400" dirty="0"/>
              <a:t>both fruit.” That’s correct</a:t>
            </a:r>
            <a:r>
              <a:rPr lang="en-US" sz="1400" dirty="0"/>
              <a:t>! </a:t>
            </a:r>
          </a:p>
          <a:p>
            <a:r>
              <a:rPr lang="en-US" sz="1400" dirty="0"/>
              <a:t>While there is a theoretical premise linking information from OD data and accessibility measures together, one cannot assume they measure the same thing. It’s more like understanding a theoretical set of possible behaviors or a actual set of behaviors.</a:t>
            </a:r>
            <a:endParaRPr lang="en-US" sz="1400" dirty="0"/>
          </a:p>
          <a:p>
            <a:r>
              <a:rPr lang="en-US" sz="1400" dirty="0"/>
              <a:t>However, by </a:t>
            </a:r>
            <a:r>
              <a:rPr lang="en-US" sz="1400" dirty="0"/>
              <a:t>transforming both concepts into having a comparable “denominator,” we can establish how closely related the measures and data are to one another. If the two concepts are similar, we can assume they do in fact roughly measure the same thing, and we would only need to examine one of the two for most use cases. If they greatly differ, the question then becomes which </a:t>
            </a:r>
            <a:r>
              <a:rPr lang="en-US" sz="1400" dirty="0"/>
              <a:t>should we use.</a:t>
            </a:r>
            <a:endParaRPr lang="en-US" sz="1400" dirty="0"/>
          </a:p>
        </p:txBody>
      </p:sp>
      <p:sp>
        <p:nvSpPr>
          <p:cNvPr id="4" name="Slide Number Placeholder 3"/>
          <p:cNvSpPr>
            <a:spLocks noGrp="1"/>
          </p:cNvSpPr>
          <p:nvPr>
            <p:ph type="sldNum" sz="quarter" idx="10"/>
          </p:nvPr>
        </p:nvSpPr>
        <p:spPr/>
        <p:txBody>
          <a:bodyPr/>
          <a:lstStyle/>
          <a:p>
            <a:fld id="{BC1EDEE6-97BB-6D4F-8B84-AC5A03218C37}" type="slidenum">
              <a:rPr lang="en-US" smtClean="0"/>
              <a:t>3</a:t>
            </a:fld>
            <a:endParaRPr lang="en-US"/>
          </a:p>
        </p:txBody>
      </p:sp>
    </p:spTree>
    <p:extLst>
      <p:ext uri="{BB962C8B-B14F-4D97-AF65-F5344CB8AC3E}">
        <p14:creationId xmlns:p14="http://schemas.microsoft.com/office/powerpoint/2010/main" val="131438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13">
              <a:defRPr/>
            </a:pPr>
            <a:r>
              <a:rPr lang="en-US" sz="1400" dirty="0"/>
              <a:t>In </a:t>
            </a:r>
            <a:r>
              <a:rPr lang="en-US" sz="1400" dirty="0"/>
              <a:t>this research study, we used the </a:t>
            </a:r>
            <a:r>
              <a:rPr lang="en-US" sz="1400" dirty="0"/>
              <a:t>cumulative-based accessibility measure as it’s the most commonly used due to its ease of calculation and ability to be communicated and understood by lay audiences.</a:t>
            </a:r>
          </a:p>
          <a:p>
            <a:pPr defTabSz="698813">
              <a:defRPr/>
            </a:pPr>
            <a:r>
              <a:rPr lang="en-US" sz="1400" dirty="0"/>
              <a:t>Number of </a:t>
            </a:r>
            <a:r>
              <a:rPr lang="en-US" sz="1400" dirty="0"/>
              <a:t>available jobs by automobile within 30 minutes </a:t>
            </a:r>
            <a:r>
              <a:rPr lang="en-US" sz="1400" dirty="0"/>
              <a:t>was used as </a:t>
            </a:r>
            <a:r>
              <a:rPr lang="en-US" sz="1400" dirty="0"/>
              <a:t>the </a:t>
            </a:r>
            <a:r>
              <a:rPr lang="en-US" sz="1400" dirty="0"/>
              <a:t>performance measure. The reason why we selected automobile as the transportation mode is because it is the most directly comparable transportation mode between the geographic areas and across the datasets. </a:t>
            </a:r>
            <a:endParaRPr lang="en-US" sz="1400" dirty="0"/>
          </a:p>
          <a:p>
            <a:r>
              <a:rPr lang="en-US" sz="1400" dirty="0"/>
              <a:t>Three metropolitan areas in Texas were selected for analysis, representing a large, medium, and small metropolitan area. </a:t>
            </a:r>
          </a:p>
          <a:p>
            <a:r>
              <a:rPr lang="en-US" sz="1400" dirty="0"/>
              <a:t>This provided us a measure of diversity to determine if similarities existed throughout regional size. Additionally, metropolitan areas where Origin-destination (OD) information were readily </a:t>
            </a:r>
            <a:r>
              <a:rPr lang="en-US" sz="1400" dirty="0"/>
              <a:t>available </a:t>
            </a:r>
            <a:r>
              <a:rPr lang="en-US" sz="1400" dirty="0"/>
              <a:t>for use were selected. </a:t>
            </a:r>
            <a:endParaRPr lang="en-US" sz="1400" dirty="0"/>
          </a:p>
          <a:p>
            <a:r>
              <a:rPr lang="en-US" sz="1400" dirty="0"/>
              <a:t>Next, let’s take a look at the data sources.</a:t>
            </a:r>
            <a:endParaRPr lang="en-US" sz="1400" dirty="0"/>
          </a:p>
        </p:txBody>
      </p:sp>
      <p:sp>
        <p:nvSpPr>
          <p:cNvPr id="4" name="Slide Number Placeholder 3"/>
          <p:cNvSpPr>
            <a:spLocks noGrp="1"/>
          </p:cNvSpPr>
          <p:nvPr>
            <p:ph type="sldNum" sz="quarter" idx="10"/>
          </p:nvPr>
        </p:nvSpPr>
        <p:spPr/>
        <p:txBody>
          <a:bodyPr/>
          <a:lstStyle/>
          <a:p>
            <a:fld id="{BC1EDEE6-97BB-6D4F-8B84-AC5A03218C37}" type="slidenum">
              <a:rPr lang="en-US" smtClean="0"/>
              <a:t>4</a:t>
            </a:fld>
            <a:endParaRPr lang="en-US"/>
          </a:p>
        </p:txBody>
      </p:sp>
    </p:spTree>
    <p:extLst>
      <p:ext uri="{BB962C8B-B14F-4D97-AF65-F5344CB8AC3E}">
        <p14:creationId xmlns:p14="http://schemas.microsoft.com/office/powerpoint/2010/main" val="7255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13">
              <a:defRPr/>
            </a:pPr>
            <a:r>
              <a:rPr lang="en-US" sz="1400" dirty="0"/>
              <a:t>Boundaries </a:t>
            </a:r>
            <a:r>
              <a:rPr lang="en-US" sz="1400" dirty="0"/>
              <a:t>for three study areas were obtained from TIGER products, to match the data sources .</a:t>
            </a:r>
          </a:p>
          <a:p>
            <a:r>
              <a:rPr lang="en-US" sz="1400" dirty="0"/>
              <a:t>Both were analyzed at the Census Block Group Level while Origin-Destination data were aggregated from the Census Block to the Census Block Group</a:t>
            </a:r>
            <a:r>
              <a:rPr lang="en-US" sz="1400" dirty="0"/>
              <a:t>.</a:t>
            </a:r>
            <a:endParaRPr lang="en-US" sz="1400" dirty="0"/>
          </a:p>
        </p:txBody>
      </p:sp>
      <p:sp>
        <p:nvSpPr>
          <p:cNvPr id="4" name="Slide Number Placeholder 3"/>
          <p:cNvSpPr>
            <a:spLocks noGrp="1"/>
          </p:cNvSpPr>
          <p:nvPr>
            <p:ph type="sldNum" sz="quarter" idx="10"/>
          </p:nvPr>
        </p:nvSpPr>
        <p:spPr/>
        <p:txBody>
          <a:bodyPr/>
          <a:lstStyle/>
          <a:p>
            <a:fld id="{BC1EDEE6-97BB-6D4F-8B84-AC5A03218C37}" type="slidenum">
              <a:rPr lang="en-US" smtClean="0"/>
              <a:t>5</a:t>
            </a:fld>
            <a:endParaRPr lang="en-US"/>
          </a:p>
        </p:txBody>
      </p:sp>
    </p:spTree>
    <p:extLst>
      <p:ext uri="{BB962C8B-B14F-4D97-AF65-F5344CB8AC3E}">
        <p14:creationId xmlns:p14="http://schemas.microsoft.com/office/powerpoint/2010/main" val="208258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13">
              <a:defRPr/>
            </a:pPr>
            <a:r>
              <a:rPr lang="en-US" dirty="0"/>
              <a:t>SHORT</a:t>
            </a:r>
          </a:p>
          <a:p>
            <a:pPr defTabSz="698813">
              <a:defRPr/>
            </a:pPr>
            <a:r>
              <a:rPr lang="en-US" sz="1400" b="1" dirty="0"/>
              <a:t>Accessibility Data Calculation: </a:t>
            </a:r>
            <a:r>
              <a:rPr lang="en-US" sz="1400" b="1" i="1" dirty="0"/>
              <a:t>total number of jobs and number of jobs accessible by worker (within a 30-minute radius) at the census block group level</a:t>
            </a:r>
            <a:r>
              <a:rPr lang="en-US" sz="1400" b="1" dirty="0"/>
              <a:t>.</a:t>
            </a:r>
            <a:endParaRPr lang="en-US" sz="1400" dirty="0"/>
          </a:p>
          <a:p>
            <a:pPr defTabSz="698813">
              <a:defRPr/>
            </a:pPr>
            <a:r>
              <a:rPr lang="en-US" sz="1400" dirty="0"/>
              <a:t>The accessibility calculation used the ACS and LODES datasets mentioned earlier. </a:t>
            </a:r>
          </a:p>
          <a:p>
            <a:pPr defTabSz="698813">
              <a:defRPr/>
            </a:pPr>
            <a:r>
              <a:rPr lang="en-US" sz="1400" dirty="0"/>
              <a:t>For </a:t>
            </a:r>
            <a:r>
              <a:rPr lang="en-US" sz="1400" dirty="0"/>
              <a:t>accessibility calculations, we identified centroids of census block groups and created contour maps to calculate the total number of jobs and number of jobs accessible by worker. Using these </a:t>
            </a:r>
            <a:r>
              <a:rPr lang="en-US" sz="1400" dirty="0"/>
              <a:t>performance measures, </a:t>
            </a:r>
            <a:r>
              <a:rPr lang="en-US" sz="1400" dirty="0"/>
              <a:t>we were able to calculate job accessibility through ArcGIS.</a:t>
            </a:r>
          </a:p>
          <a:p>
            <a:pPr defTabSz="698813">
              <a:defRPr/>
            </a:pPr>
            <a:endParaRPr lang="en-US" dirty="0"/>
          </a:p>
          <a:p>
            <a:pPr defTabSz="698813">
              <a:defRPr/>
            </a:pPr>
            <a:r>
              <a:rPr lang="en-US" dirty="0"/>
              <a:t>LONG</a:t>
            </a:r>
          </a:p>
          <a:p>
            <a:pPr defTabSz="698813">
              <a:defRPr/>
            </a:pPr>
            <a:r>
              <a:rPr lang="en-US" dirty="0"/>
              <a:t>Thirty-minute-driving-time contour maps were created for each census block group using Service Area Analysis under Network Analyst extension in ArcGIS. Centroids of census block groups were used as the Facilities for network analysis class. Thirty-minute service area polygons were generated for each Facility (centroid of each census block group). Value of total number of all jobs within thirty-minute-driving-time was determined and value of number of jobs accessible by worker was calculated for each census block group. Then job accessibility was calculated at the census block group level using ArcGIS Calculate Geometry tool function. Output layers were later broken down into five percentiles for interpretation and visualization purposes.</a:t>
            </a:r>
          </a:p>
          <a:p>
            <a:endParaRPr lang="en-US" dirty="0"/>
          </a:p>
        </p:txBody>
      </p:sp>
      <p:sp>
        <p:nvSpPr>
          <p:cNvPr id="4" name="Slide Number Placeholder 3"/>
          <p:cNvSpPr>
            <a:spLocks noGrp="1"/>
          </p:cNvSpPr>
          <p:nvPr>
            <p:ph type="sldNum" sz="quarter" idx="10"/>
          </p:nvPr>
        </p:nvSpPr>
        <p:spPr/>
        <p:txBody>
          <a:bodyPr/>
          <a:lstStyle/>
          <a:p>
            <a:fld id="{BC1EDEE6-97BB-6D4F-8B84-AC5A03218C37}" type="slidenum">
              <a:rPr lang="en-US" smtClean="0"/>
              <a:t>6</a:t>
            </a:fld>
            <a:endParaRPr lang="en-US"/>
          </a:p>
        </p:txBody>
      </p:sp>
    </p:spTree>
    <p:extLst>
      <p:ext uri="{BB962C8B-B14F-4D97-AF65-F5344CB8AC3E}">
        <p14:creationId xmlns:p14="http://schemas.microsoft.com/office/powerpoint/2010/main" val="26924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13">
              <a:defRPr/>
            </a:pPr>
            <a:r>
              <a:rPr lang="en-US" dirty="0"/>
              <a:t>SHORT</a:t>
            </a:r>
          </a:p>
          <a:p>
            <a:pPr defTabSz="698813">
              <a:defRPr/>
            </a:pPr>
            <a:r>
              <a:rPr lang="en-US" sz="1400" b="1" dirty="0"/>
              <a:t>Origin-Destination Data Calculation: </a:t>
            </a:r>
            <a:r>
              <a:rPr lang="en-US" sz="1400" b="1" i="1" dirty="0"/>
              <a:t>number of in-block group trips, out-block group trips, origins, and destinations all accessible from X census block group in X CBSA within a 30-minute radius.</a:t>
            </a:r>
            <a:r>
              <a:rPr lang="en-US" sz="1400" dirty="0"/>
              <a:t> </a:t>
            </a:r>
          </a:p>
          <a:p>
            <a:pPr defTabSz="698813">
              <a:defRPr/>
            </a:pPr>
            <a:r>
              <a:rPr lang="en-US" sz="1400" dirty="0"/>
              <a:t>The origin-destination trip density calculation used the INRIX GPS data mentioned earlier.</a:t>
            </a:r>
          </a:p>
          <a:p>
            <a:pPr defTabSz="698813">
              <a:defRPr/>
            </a:pPr>
            <a:r>
              <a:rPr lang="en-US" sz="1400" dirty="0"/>
              <a:t>For </a:t>
            </a:r>
            <a:r>
              <a:rPr lang="en-US" sz="1400" dirty="0"/>
              <a:t>Origin-Destination data calculations, we were able to map the number of in-block group trips and out-block group trips and construct a heatmap in ArcGIS of trip density of origin and trip density of destination. </a:t>
            </a:r>
          </a:p>
          <a:p>
            <a:pPr defTabSz="698813">
              <a:defRPr/>
            </a:pPr>
            <a:endParaRPr lang="en-US" dirty="0"/>
          </a:p>
          <a:p>
            <a:pPr defTabSz="698813">
              <a:defRPr/>
            </a:pPr>
            <a:r>
              <a:rPr lang="en-US" dirty="0"/>
              <a:t>LONG</a:t>
            </a:r>
          </a:p>
          <a:p>
            <a:pPr defTabSz="698813">
              <a:defRPr/>
            </a:pPr>
            <a:r>
              <a:rPr lang="en-US" dirty="0"/>
              <a:t>Trip density was calculated at the census block group level using ArcGIS Calculate Geometry tool function. Trip density was illustrated as </a:t>
            </a:r>
            <a:r>
              <a:rPr lang="en-US" dirty="0" err="1"/>
              <a:t>heatmap</a:t>
            </a:r>
            <a:r>
              <a:rPr lang="en-US" dirty="0"/>
              <a:t> representing trip density of origin and trip density of destination. Output layers were later broken down into various breaks for interpretation and visualization purposes. </a:t>
            </a:r>
          </a:p>
          <a:p>
            <a:endParaRPr lang="en-US" dirty="0"/>
          </a:p>
        </p:txBody>
      </p:sp>
      <p:sp>
        <p:nvSpPr>
          <p:cNvPr id="4" name="Slide Number Placeholder 3"/>
          <p:cNvSpPr>
            <a:spLocks noGrp="1"/>
          </p:cNvSpPr>
          <p:nvPr>
            <p:ph type="sldNum" sz="quarter" idx="10"/>
          </p:nvPr>
        </p:nvSpPr>
        <p:spPr/>
        <p:txBody>
          <a:bodyPr/>
          <a:lstStyle/>
          <a:p>
            <a:fld id="{BC1EDEE6-97BB-6D4F-8B84-AC5A03218C37}" type="slidenum">
              <a:rPr lang="en-US" smtClean="0"/>
              <a:t>7</a:t>
            </a:fld>
            <a:endParaRPr lang="en-US"/>
          </a:p>
        </p:txBody>
      </p:sp>
    </p:spTree>
    <p:extLst>
      <p:ext uri="{BB962C8B-B14F-4D97-AF65-F5344CB8AC3E}">
        <p14:creationId xmlns:p14="http://schemas.microsoft.com/office/powerpoint/2010/main" val="52693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Remember </a:t>
            </a:r>
            <a:r>
              <a:rPr lang="en-US" sz="1400" dirty="0"/>
              <a:t>the “We’re both fruit”  answer to the apples and oranges question?</a:t>
            </a:r>
          </a:p>
          <a:p>
            <a:r>
              <a:rPr lang="en-US" sz="1400" dirty="0"/>
              <a:t>Differences were compared using </a:t>
            </a:r>
            <a:r>
              <a:rPr lang="en-US" sz="1400" b="1" dirty="0"/>
              <a:t>Theoretical number of jobs one could travel </a:t>
            </a:r>
            <a:r>
              <a:rPr lang="en-US" sz="1400" dirty="0"/>
              <a:t>and </a:t>
            </a:r>
            <a:r>
              <a:rPr lang="en-US" sz="1400" b="1" dirty="0">
                <a:solidFill>
                  <a:schemeClr val="bg1">
                    <a:lumMod val="10000"/>
                  </a:schemeClr>
                </a:solidFill>
              </a:rPr>
              <a:t>Actual number of jobs one do travel </a:t>
            </a:r>
            <a:r>
              <a:rPr lang="en-US" sz="1400" dirty="0"/>
              <a:t>.</a:t>
            </a:r>
            <a:endParaRPr lang="en-US" sz="1400" dirty="0"/>
          </a:p>
          <a:p>
            <a:r>
              <a:rPr lang="en-US" sz="1400" dirty="0"/>
              <a:t>Generally speaking, accessibility and Origin-Destination both seek to understand roughly the same information: where can one travel? The first measures a theoretical set of total destinations to which one could travel, while the other shows where people actually do travel. For example, while a person may have access to 3,500 jobs within 30 minutes, that person will generally only go to one of those options. </a:t>
            </a:r>
            <a:endParaRPr lang="en-US" sz="1400" dirty="0"/>
          </a:p>
        </p:txBody>
      </p:sp>
      <p:sp>
        <p:nvSpPr>
          <p:cNvPr id="4" name="Slide Number Placeholder 3"/>
          <p:cNvSpPr>
            <a:spLocks noGrp="1"/>
          </p:cNvSpPr>
          <p:nvPr>
            <p:ph type="sldNum" sz="quarter" idx="10"/>
          </p:nvPr>
        </p:nvSpPr>
        <p:spPr/>
        <p:txBody>
          <a:bodyPr/>
          <a:lstStyle/>
          <a:p>
            <a:fld id="{BC1EDEE6-97BB-6D4F-8B84-AC5A03218C37}" type="slidenum">
              <a:rPr lang="en-US" smtClean="0"/>
              <a:t>8</a:t>
            </a:fld>
            <a:endParaRPr lang="en-US"/>
          </a:p>
        </p:txBody>
      </p:sp>
    </p:spTree>
    <p:extLst>
      <p:ext uri="{BB962C8B-B14F-4D97-AF65-F5344CB8AC3E}">
        <p14:creationId xmlns:p14="http://schemas.microsoft.com/office/powerpoint/2010/main" val="264204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For </a:t>
            </a:r>
            <a:r>
              <a:rPr lang="en-US" sz="1400" dirty="0"/>
              <a:t>all census block groups in all three study areas, the median difference between the accessibility and destination density measures was 0.09% with the mean at 0.25%. This indicates a vast concentration around the two being similar to each other’s measurement.</a:t>
            </a:r>
          </a:p>
          <a:p>
            <a:r>
              <a:rPr lang="en-US" sz="1400" dirty="0"/>
              <a:t>Note that the differences between the two measures are largely less than one percent. This indicates that though these two concepts (apples and oranges) are measuring different aspects of a similar fundamental notion, they both roughly arrive at the same conclusion. </a:t>
            </a:r>
          </a:p>
          <a:p>
            <a:pPr defTabSz="698813">
              <a:defRPr/>
            </a:pPr>
            <a:r>
              <a:rPr lang="en-US" sz="1400" dirty="0"/>
              <a:t>Also note that the differences between Austin and the other two areas may indicate that the two measures exhibit smaller differences between each other as the number of OD data points </a:t>
            </a:r>
            <a:r>
              <a:rPr lang="en-US" sz="1400" dirty="0"/>
              <a:t>increase. </a:t>
            </a:r>
            <a:r>
              <a:rPr lang="en-US" sz="1400" dirty="0"/>
              <a:t>Since Austin is a significantly larger city, there were more OD pairs to pull from within the analysis. </a:t>
            </a:r>
          </a:p>
          <a:p>
            <a:pPr defTabSz="698813">
              <a:defRPr/>
            </a:pPr>
            <a:endParaRPr lang="en-US" dirty="0"/>
          </a:p>
        </p:txBody>
      </p:sp>
      <p:sp>
        <p:nvSpPr>
          <p:cNvPr id="4" name="Slide Number Placeholder 3"/>
          <p:cNvSpPr>
            <a:spLocks noGrp="1"/>
          </p:cNvSpPr>
          <p:nvPr>
            <p:ph type="sldNum" sz="quarter" idx="10"/>
          </p:nvPr>
        </p:nvSpPr>
        <p:spPr/>
        <p:txBody>
          <a:bodyPr/>
          <a:lstStyle/>
          <a:p>
            <a:fld id="{BC1EDEE6-97BB-6D4F-8B84-AC5A03218C37}" type="slidenum">
              <a:rPr lang="en-US" smtClean="0"/>
              <a:t>9</a:t>
            </a:fld>
            <a:endParaRPr lang="en-US"/>
          </a:p>
        </p:txBody>
      </p:sp>
    </p:spTree>
    <p:extLst>
      <p:ext uri="{BB962C8B-B14F-4D97-AF65-F5344CB8AC3E}">
        <p14:creationId xmlns:p14="http://schemas.microsoft.com/office/powerpoint/2010/main" val="409460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74958" y="1887956"/>
            <a:ext cx="4969042" cy="1060346"/>
          </a:xfrm>
        </p:spPr>
        <p:txBody>
          <a:bodyPr anchor="b"/>
          <a:lstStyle>
            <a:lvl1pPr algn="l">
              <a:defRPr sz="4500"/>
            </a:lvl1pPr>
          </a:lstStyle>
          <a:p>
            <a:r>
              <a:rPr lang="en-US" dirty="0"/>
              <a:t>Click to edit Master title style</a:t>
            </a:r>
          </a:p>
        </p:txBody>
      </p:sp>
      <p:sp>
        <p:nvSpPr>
          <p:cNvPr id="3" name="Subtitle 2"/>
          <p:cNvSpPr>
            <a:spLocks noGrp="1"/>
          </p:cNvSpPr>
          <p:nvPr>
            <p:ph type="subTitle" idx="1"/>
          </p:nvPr>
        </p:nvSpPr>
        <p:spPr>
          <a:xfrm>
            <a:off x="4174958" y="3269804"/>
            <a:ext cx="4969042" cy="735333"/>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4" name="Straight Connector 13"/>
          <p:cNvCxnSpPr/>
          <p:nvPr userDrawn="1"/>
        </p:nvCxnSpPr>
        <p:spPr>
          <a:xfrm>
            <a:off x="4174958" y="4259179"/>
            <a:ext cx="4969043"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0719" y="1162220"/>
            <a:ext cx="2165684" cy="418121"/>
          </a:xfrm>
          <a:prstGeom prst="rect">
            <a:avLst/>
          </a:prstGeom>
        </p:spPr>
      </p:pic>
      <p:grpSp>
        <p:nvGrpSpPr>
          <p:cNvPr id="25" name="Group 24"/>
          <p:cNvGrpSpPr/>
          <p:nvPr userDrawn="1"/>
        </p:nvGrpSpPr>
        <p:grpSpPr>
          <a:xfrm flipH="1">
            <a:off x="381504" y="5368"/>
            <a:ext cx="192505" cy="5143500"/>
            <a:chOff x="152400" y="270113"/>
            <a:chExt cx="609600" cy="1140619"/>
          </a:xfrm>
        </p:grpSpPr>
        <p:sp>
          <p:nvSpPr>
            <p:cNvPr id="26" name="Rectangle 25"/>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7" name="Rectangle 26"/>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8" name="Rectangle 27"/>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9" name="Rectangle 28"/>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30" name="Rectangle 29"/>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Squar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712" y="358942"/>
            <a:ext cx="3742660" cy="1200150"/>
          </a:xfrm>
        </p:spPr>
        <p:txBody>
          <a:bodyPr anchor="b"/>
          <a:lstStyle>
            <a:lvl1pPr>
              <a:defRPr sz="2400"/>
            </a:lvl1pPr>
          </a:lstStyle>
          <a:p>
            <a:r>
              <a:rPr lang="en-US"/>
              <a:t>Square Picture </a:t>
            </a:r>
            <a:r>
              <a:rPr lang="en-US" dirty="0"/>
              <a:t>Ex</a:t>
            </a:r>
          </a:p>
        </p:txBody>
      </p:sp>
      <p:sp>
        <p:nvSpPr>
          <p:cNvPr id="3" name="Picture Placeholder 2"/>
          <p:cNvSpPr>
            <a:spLocks noGrp="1" noChangeAspect="1"/>
          </p:cNvSpPr>
          <p:nvPr>
            <p:ph type="pic" idx="1"/>
          </p:nvPr>
        </p:nvSpPr>
        <p:spPr>
          <a:xfrm>
            <a:off x="4221126" y="-1"/>
            <a:ext cx="4922873" cy="50140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97712" y="1559092"/>
            <a:ext cx="3742660" cy="31572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orizontal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1443853"/>
            <a:ext cx="2943225" cy="2943225"/>
          </a:xfrm>
        </p:spPr>
        <p:txBody>
          <a:bodyPr/>
          <a:lstStyle/>
          <a:p>
            <a:endParaRPr lang="en-US"/>
          </a:p>
        </p:txBody>
      </p:sp>
      <p:sp>
        <p:nvSpPr>
          <p:cNvPr id="11" name="Picture Placeholder 8"/>
          <p:cNvSpPr>
            <a:spLocks noGrp="1"/>
          </p:cNvSpPr>
          <p:nvPr>
            <p:ph type="pic" sz="quarter" idx="15"/>
          </p:nvPr>
        </p:nvSpPr>
        <p:spPr>
          <a:xfrm>
            <a:off x="6200483" y="1443853"/>
            <a:ext cx="2943225" cy="2943225"/>
          </a:xfrm>
        </p:spPr>
        <p:txBody>
          <a:bodyPr/>
          <a:lstStyle/>
          <a:p>
            <a:endParaRPr lang="en-US" dirty="0"/>
          </a:p>
        </p:txBody>
      </p:sp>
      <p:sp>
        <p:nvSpPr>
          <p:cNvPr id="2" name="Title 1"/>
          <p:cNvSpPr>
            <a:spLocks noGrp="1"/>
          </p:cNvSpPr>
          <p:nvPr>
            <p:ph type="title" hasCustomPrompt="1"/>
          </p:nvPr>
        </p:nvSpPr>
        <p:spPr>
          <a:xfrm>
            <a:off x="629842" y="342901"/>
            <a:ext cx="6526333" cy="442395"/>
          </a:xfrm>
        </p:spPr>
        <p:txBody>
          <a:bodyPr anchor="b">
            <a:normAutofit/>
          </a:bodyPr>
          <a:lstStyle>
            <a:lvl1pPr>
              <a:defRPr sz="2625"/>
            </a:lvl1pPr>
          </a:lstStyle>
          <a:p>
            <a:r>
              <a:rPr lang="en-US" dirty="0"/>
              <a:t>3 Image Example</a:t>
            </a:r>
          </a:p>
        </p:txBody>
      </p:sp>
      <p:sp>
        <p:nvSpPr>
          <p:cNvPr id="10" name="Picture Placeholder 8"/>
          <p:cNvSpPr>
            <a:spLocks noGrp="1"/>
          </p:cNvSpPr>
          <p:nvPr>
            <p:ph type="pic" sz="quarter" idx="14"/>
          </p:nvPr>
        </p:nvSpPr>
        <p:spPr>
          <a:xfrm>
            <a:off x="3100535" y="1443853"/>
            <a:ext cx="2943225" cy="2943225"/>
          </a:xfrm>
        </p:spPr>
        <p:txBody>
          <a:bodyPr/>
          <a:lstStyle/>
          <a:p>
            <a:endParaRPr lang="en-US" dirty="0"/>
          </a:p>
        </p:txBody>
      </p:sp>
    </p:spTree>
    <p:extLst>
      <p:ext uri="{BB962C8B-B14F-4D97-AF65-F5344CB8AC3E}">
        <p14:creationId xmlns:p14="http://schemas.microsoft.com/office/powerpoint/2010/main" val="186931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Questions</a:t>
            </a:r>
          </a:p>
        </p:txBody>
      </p:sp>
      <p:sp>
        <p:nvSpPr>
          <p:cNvPr id="7" name="Text Placeholder 3"/>
          <p:cNvSpPr>
            <a:spLocks noGrp="1"/>
          </p:cNvSpPr>
          <p:nvPr>
            <p:ph type="body" sz="quarter" idx="10" hasCustomPrompt="1"/>
          </p:nvPr>
        </p:nvSpPr>
        <p:spPr>
          <a:xfrm>
            <a:off x="6138864" y="3183983"/>
            <a:ext cx="2708672" cy="322870"/>
          </a:xfrm>
        </p:spPr>
        <p:txBody>
          <a:bodyPr/>
          <a:lstStyle>
            <a:lvl1pPr marL="0" indent="0">
              <a:buNone/>
              <a:defRPr b="1">
                <a:solidFill>
                  <a:schemeClr val="tx2"/>
                </a:solidFill>
              </a:defRPr>
            </a:lvl1pPr>
          </a:lstStyle>
          <a:p>
            <a:pPr lvl="0"/>
            <a:r>
              <a:rPr lang="en-US" dirty="0"/>
              <a:t>CONTACT NAME</a:t>
            </a:r>
          </a:p>
        </p:txBody>
      </p:sp>
      <p:sp>
        <p:nvSpPr>
          <p:cNvPr id="8" name="Text Placeholder 5"/>
          <p:cNvSpPr>
            <a:spLocks noGrp="1"/>
          </p:cNvSpPr>
          <p:nvPr>
            <p:ph type="body" sz="quarter" idx="11" hasCustomPrompt="1"/>
          </p:nvPr>
        </p:nvSpPr>
        <p:spPr>
          <a:xfrm>
            <a:off x="6138864" y="3618001"/>
            <a:ext cx="2708672" cy="776288"/>
          </a:xfrm>
        </p:spPr>
        <p:txBody>
          <a:bodyPr>
            <a:normAutofit/>
          </a:bodyPr>
          <a:lstStyle>
            <a:lvl1pPr marL="0" indent="0">
              <a:buNone/>
              <a:defRPr sz="1350">
                <a:solidFill>
                  <a:schemeClr val="tx2"/>
                </a:solidFill>
              </a:defRPr>
            </a:lvl1pPr>
          </a:lstStyle>
          <a:p>
            <a:pPr lvl="0"/>
            <a:r>
              <a:rPr lang="en-US" dirty="0"/>
              <a:t>Contact Info</a:t>
            </a:r>
          </a:p>
        </p:txBody>
      </p:sp>
      <p:cxnSp>
        <p:nvCxnSpPr>
          <p:cNvPr id="9" name="Straight Connector 8"/>
          <p:cNvCxnSpPr/>
          <p:nvPr userDrawn="1"/>
        </p:nvCxnSpPr>
        <p:spPr>
          <a:xfrm>
            <a:off x="6138862" y="3022757"/>
            <a:ext cx="300513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4084" y="2360907"/>
            <a:ext cx="2743201" cy="529619"/>
          </a:xfrm>
          <a:prstGeom prst="rect">
            <a:avLst/>
          </a:prstGeom>
        </p:spPr>
      </p:pic>
    </p:spTree>
    <p:extLst>
      <p:ext uri="{BB962C8B-B14F-4D97-AF65-F5344CB8AC3E}">
        <p14:creationId xmlns:p14="http://schemas.microsoft.com/office/powerpoint/2010/main" val="82893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575513" y="10736"/>
            <a:ext cx="8568488" cy="51381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p:nvPr>
        </p:nvSpPr>
        <p:spPr>
          <a:xfrm>
            <a:off x="4180972" y="3265538"/>
            <a:ext cx="4791577" cy="500315"/>
          </a:xfrm>
        </p:spPr>
        <p:txBody>
          <a:bodyPr/>
          <a:lstStyle>
            <a:lvl1pPr marL="0" indent="0" algn="l">
              <a:buNone/>
              <a:defRPr sz="18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grpSp>
        <p:nvGrpSpPr>
          <p:cNvPr id="10" name="Group 9"/>
          <p:cNvGrpSpPr/>
          <p:nvPr userDrawn="1"/>
        </p:nvGrpSpPr>
        <p:grpSpPr>
          <a:xfrm flipH="1">
            <a:off x="381504" y="5368"/>
            <a:ext cx="192505" cy="5143500"/>
            <a:chOff x="152400" y="270113"/>
            <a:chExt cx="609600" cy="1140619"/>
          </a:xfrm>
        </p:grpSpPr>
        <p:sp>
          <p:nvSpPr>
            <p:cNvPr id="11" name="Rectangle 10"/>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2" name="Rectangle 11"/>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13" name="Rectangle 12"/>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4" name="Rectangle 13"/>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5" name="Rectangle 14"/>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cxnSp>
        <p:nvCxnSpPr>
          <p:cNvPr id="5" name="Straight Connector 4"/>
          <p:cNvCxnSpPr/>
          <p:nvPr userDrawn="1"/>
        </p:nvCxnSpPr>
        <p:spPr>
          <a:xfrm>
            <a:off x="4174958" y="3097910"/>
            <a:ext cx="4969043"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174959" y="1975478"/>
            <a:ext cx="4969044" cy="989507"/>
          </a:xfrm>
          <a:noFill/>
        </p:spPr>
        <p:txBody>
          <a:bodyPr anchor="b">
            <a:normAutofit/>
          </a:bodyPr>
          <a:lstStyle>
            <a:lvl1pPr algn="l">
              <a:defRPr sz="3375">
                <a:solidFill>
                  <a:schemeClr val="tx1"/>
                </a:solidFill>
              </a:defRPr>
            </a:lvl1pPr>
          </a:lstStyle>
          <a:p>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97173" y="818585"/>
            <a:ext cx="2254102" cy="435260"/>
          </a:xfrm>
          <a:prstGeom prst="rect">
            <a:avLst/>
          </a:prstGeom>
        </p:spPr>
      </p:pic>
    </p:spTree>
    <p:extLst>
      <p:ext uri="{BB962C8B-B14F-4D97-AF65-F5344CB8AC3E}">
        <p14:creationId xmlns:p14="http://schemas.microsoft.com/office/powerpoint/2010/main" val="74673055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213" y="617905"/>
            <a:ext cx="5668769" cy="399767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4945" y="0"/>
            <a:ext cx="2607889" cy="29838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1" y="2983831"/>
            <a:ext cx="2602944" cy="20239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243638" y="617905"/>
            <a:ext cx="2194761" cy="2365927"/>
          </a:xfrm>
        </p:spPr>
        <p:txBody>
          <a:bodyPr/>
          <a:lstStyle>
            <a:lvl1pPr>
              <a:defRPr>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240305" y="3157870"/>
            <a:ext cx="2117391" cy="1637414"/>
          </a:xfrm>
        </p:spPr>
        <p:txBody>
          <a:bodyPr/>
          <a:lstStyle>
            <a:lvl1pPr marL="0" indent="0" algn="l">
              <a:buNone/>
              <a:defRPr sz="18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ectangle 13"/>
          <p:cNvSpPr/>
          <p:nvPr userDrawn="1"/>
        </p:nvSpPr>
        <p:spPr>
          <a:xfrm>
            <a:off x="3416968" y="0"/>
            <a:ext cx="5727033" cy="3668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2"/>
              </a:solidFill>
            </a:endParaRPr>
          </a:p>
        </p:txBody>
      </p:sp>
      <p:sp>
        <p:nvSpPr>
          <p:cNvPr id="15" name="Rectangle 14"/>
          <p:cNvSpPr/>
          <p:nvPr userDrawn="1"/>
        </p:nvSpPr>
        <p:spPr>
          <a:xfrm>
            <a:off x="3416968" y="3608001"/>
            <a:ext cx="5727033" cy="1535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2"/>
              </a:solidFill>
            </a:endParaRPr>
          </a:p>
        </p:txBody>
      </p:sp>
      <p:sp>
        <p:nvSpPr>
          <p:cNvPr id="2" name="Title 1"/>
          <p:cNvSpPr>
            <a:spLocks noGrp="1"/>
          </p:cNvSpPr>
          <p:nvPr>
            <p:ph type="title" hasCustomPrompt="1"/>
          </p:nvPr>
        </p:nvSpPr>
        <p:spPr>
          <a:xfrm>
            <a:off x="3721768" y="1628981"/>
            <a:ext cx="5229728" cy="1781632"/>
          </a:xfrm>
        </p:spPr>
        <p:txBody>
          <a:bodyPr anchor="b"/>
          <a:lstStyle>
            <a:lvl1pPr>
              <a:defRPr sz="4500">
                <a:solidFill>
                  <a:schemeClr val="bg1"/>
                </a:solidFill>
              </a:defRPr>
            </a:lvl1pPr>
          </a:lstStyle>
          <a:p>
            <a:r>
              <a:rPr lang="en-US" dirty="0"/>
              <a:t>Click to edit Section Divider</a:t>
            </a:r>
          </a:p>
        </p:txBody>
      </p:sp>
      <p:sp>
        <p:nvSpPr>
          <p:cNvPr id="3" name="Text Placeholder 2"/>
          <p:cNvSpPr>
            <a:spLocks noGrp="1"/>
          </p:cNvSpPr>
          <p:nvPr>
            <p:ph type="body" idx="1"/>
          </p:nvPr>
        </p:nvSpPr>
        <p:spPr>
          <a:xfrm>
            <a:off x="3721767" y="3865463"/>
            <a:ext cx="5229729" cy="7268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6951" y="821786"/>
            <a:ext cx="2165684" cy="418121"/>
          </a:xfrm>
          <a:prstGeom prst="rect">
            <a:avLst/>
          </a:prstGeom>
        </p:spPr>
      </p:pic>
      <p:grpSp>
        <p:nvGrpSpPr>
          <p:cNvPr id="17" name="Group 16"/>
          <p:cNvGrpSpPr/>
          <p:nvPr userDrawn="1"/>
        </p:nvGrpSpPr>
        <p:grpSpPr>
          <a:xfrm flipH="1">
            <a:off x="3248277" y="0"/>
            <a:ext cx="192505" cy="5143500"/>
            <a:chOff x="152400" y="270113"/>
            <a:chExt cx="609600" cy="1140619"/>
          </a:xfrm>
        </p:grpSpPr>
        <p:sp>
          <p:nvSpPr>
            <p:cNvPr id="18" name="Rectangle 1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9" name="Rectangle 18"/>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0" name="Rectangle 19"/>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1" name="Rectangle 20"/>
            <p:cNvSpPr/>
            <p:nvPr userDrawn="1"/>
          </p:nvSpPr>
          <p:spPr>
            <a:xfrm>
              <a:off x="152400" y="955921"/>
              <a:ext cx="609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2" name="Rectangle 21"/>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9B418E38-2B0C-0941-9B50-4D5557EED06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9B418E38-2B0C-0941-9B50-4D5557EED06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Vertical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8112" y="358942"/>
            <a:ext cx="5188266" cy="1200150"/>
          </a:xfrm>
        </p:spPr>
        <p:txBody>
          <a:bodyPr anchor="b"/>
          <a:lstStyle>
            <a:lvl1pPr>
              <a:defRPr sz="2400"/>
            </a:lvl1pPr>
          </a:lstStyle>
          <a:p>
            <a:r>
              <a:rPr lang="en-US" dirty="0"/>
              <a:t>Vertical Picture Ex</a:t>
            </a:r>
          </a:p>
        </p:txBody>
      </p:sp>
      <p:sp>
        <p:nvSpPr>
          <p:cNvPr id="3" name="Picture Placeholder 2"/>
          <p:cNvSpPr>
            <a:spLocks noGrp="1" noChangeAspect="1"/>
          </p:cNvSpPr>
          <p:nvPr>
            <p:ph type="pic" idx="1"/>
          </p:nvPr>
        </p:nvSpPr>
        <p:spPr>
          <a:xfrm>
            <a:off x="1" y="-1"/>
            <a:ext cx="3232298" cy="50140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498112" y="1559092"/>
            <a:ext cx="5188266" cy="31572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rot="5400000">
            <a:off x="4504016" y="503516"/>
            <a:ext cx="135967" cy="9144002"/>
            <a:chOff x="152400" y="270113"/>
            <a:chExt cx="609600" cy="1140619"/>
          </a:xfrm>
        </p:grpSpPr>
        <p:sp>
          <p:nvSpPr>
            <p:cNvPr id="8" name="Rectangle 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9" name="Rectangle 8"/>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10" name="Rectangle 9"/>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1" name="Rectangle 10"/>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2" name="Rectangle 11"/>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Tree>
    <p:extLst>
      <p:ext uri="{BB962C8B-B14F-4D97-AF65-F5344CB8AC3E}">
        <p14:creationId xmlns:p14="http://schemas.microsoft.com/office/powerpoint/2010/main" val="1526806023"/>
      </p:ext>
    </p:extLst>
  </p:cSld>
  <p:clrMap bg1="lt1" tx1="dk1" bg2="lt2" tx2="dk2" accent1="accent1" accent2="accent2" accent3="accent3" accent4="accent4" accent5="accent5" accent6="accent6" hlink="hlink" folHlink="folHlink"/>
  <p:sldLayoutIdLst>
    <p:sldLayoutId id="2147483670" r:id="rId1"/>
    <p:sldLayoutId id="2147483681" r:id="rId2"/>
    <p:sldLayoutId id="2147483671" r:id="rId3"/>
    <p:sldLayoutId id="2147483673" r:id="rId4"/>
    <p:sldLayoutId id="2147483672" r:id="rId5"/>
    <p:sldLayoutId id="2147483675" r:id="rId6"/>
    <p:sldLayoutId id="2147483676" r:id="rId7"/>
    <p:sldLayoutId id="2147483677" r:id="rId8"/>
    <p:sldLayoutId id="2147483678" r:id="rId9"/>
    <p:sldLayoutId id="2147483688" r:id="rId10"/>
    <p:sldLayoutId id="2147483684" r:id="rId11"/>
    <p:sldLayoutId id="2147483687" r:id="rId12"/>
  </p:sldLayoutIdLst>
  <p:hf sldNum="0" hdr="0" ftr="0" dt="0"/>
  <p:txStyles>
    <p:titleStyle>
      <a:lvl1pPr algn="l" defTabSz="685800" rtl="0" eaLnBrk="1" latinLnBrk="0" hangingPunct="1">
        <a:lnSpc>
          <a:spcPct val="90000"/>
        </a:lnSpc>
        <a:spcBef>
          <a:spcPct val="0"/>
        </a:spcBef>
        <a:buNone/>
        <a:defRPr sz="3300" b="1" i="0" kern="1200">
          <a:solidFill>
            <a:schemeClr val="accent6"/>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S-Guo@tti.tamu.edu"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mailto:P-Lasley@tti.tam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r"/>
            <a:r>
              <a:rPr lang="en-US" sz="1400" b="1" dirty="0"/>
              <a:t>Shuang “</a:t>
            </a:r>
            <a:r>
              <a:rPr lang="en-US" sz="1400" b="1" dirty="0" err="1"/>
              <a:t>Bobie</a:t>
            </a:r>
            <a:r>
              <a:rPr lang="en-US" sz="1400" b="1" dirty="0"/>
              <a:t>” Guo</a:t>
            </a:r>
            <a:endParaRPr lang="en-US" sz="1400" dirty="0"/>
          </a:p>
          <a:p>
            <a:pPr algn="r"/>
            <a:r>
              <a:rPr lang="en-US" sz="1400" dirty="0"/>
              <a:t>Assistant Transportation Researcher</a:t>
            </a:r>
          </a:p>
          <a:p>
            <a:pPr algn="r"/>
            <a:r>
              <a:rPr lang="en-US" sz="1400" dirty="0"/>
              <a:t>Texas A&amp;M Transportation Institute</a:t>
            </a:r>
          </a:p>
        </p:txBody>
      </p:sp>
      <p:sp>
        <p:nvSpPr>
          <p:cNvPr id="2" name="Title 1"/>
          <p:cNvSpPr>
            <a:spLocks noGrp="1"/>
          </p:cNvSpPr>
          <p:nvPr>
            <p:ph type="ctrTitle"/>
          </p:nvPr>
        </p:nvSpPr>
        <p:spPr/>
        <p:txBody>
          <a:bodyPr>
            <a:normAutofit fontScale="90000"/>
          </a:bodyPr>
          <a:lstStyle/>
          <a:p>
            <a:r>
              <a:rPr lang="en-US" dirty="0"/>
              <a:t>Accessibility vs. Origin-Destination Information: Do They Measure the Same Thing?</a:t>
            </a:r>
            <a:endParaRPr lang="en-US" sz="2400" dirty="0"/>
          </a:p>
        </p:txBody>
      </p:sp>
    </p:spTree>
    <p:extLst>
      <p:ext uri="{BB962C8B-B14F-4D97-AF65-F5344CB8AC3E}">
        <p14:creationId xmlns:p14="http://schemas.microsoft.com/office/powerpoint/2010/main" val="2049677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Conclusion</a:t>
            </a:r>
          </a:p>
        </p:txBody>
      </p:sp>
      <p:sp>
        <p:nvSpPr>
          <p:cNvPr id="4" name="Subtitle 3"/>
          <p:cNvSpPr>
            <a:spLocks noGrp="1"/>
          </p:cNvSpPr>
          <p:nvPr>
            <p:ph type="subTitle" idx="1"/>
          </p:nvPr>
        </p:nvSpPr>
        <p:spPr/>
        <p:txBody>
          <a:bodyPr>
            <a:normAutofit lnSpcReduction="10000"/>
          </a:bodyPr>
          <a:lstStyle/>
          <a:p>
            <a:r>
              <a:rPr lang="en-US" sz="2000" b="1" dirty="0">
                <a:latin typeface="Arial" panose="020B0604020202020204" pitchFamily="34" charset="0"/>
                <a:cs typeface="Arial" panose="020B0604020202020204" pitchFamily="34" charset="0"/>
              </a:rPr>
              <a:t>How To Compare Accessibility and Origin-Destination Information?</a:t>
            </a:r>
          </a:p>
          <a:p>
            <a:endParaRPr lang="en-US" dirty="0"/>
          </a:p>
        </p:txBody>
      </p:sp>
      <p:pic>
        <p:nvPicPr>
          <p:cNvPr id="11" name="Content Placeholder 10"/>
          <p:cNvPicPr>
            <a:picLocks noGrp="1" noChangeAspect="1"/>
          </p:cNvPicPr>
          <p:nvPr>
            <p:ph sz="half" idx="2"/>
          </p:nvPr>
        </p:nvPicPr>
        <p:blipFill>
          <a:blip r:embed="rId3">
            <a:clrChange>
              <a:clrFrom>
                <a:srgbClr val="FFFFFF"/>
              </a:clrFrom>
              <a:clrTo>
                <a:srgbClr val="FFFFFF">
                  <a:alpha val="0"/>
                </a:srgbClr>
              </a:clrTo>
            </a:clrChange>
          </a:blip>
          <a:stretch>
            <a:fillRect/>
          </a:stretch>
        </p:blipFill>
        <p:spPr>
          <a:xfrm>
            <a:off x="2456732" y="727113"/>
            <a:ext cx="6858000" cy="2991803"/>
          </a:xfrm>
          <a:prstGeom prst="rect">
            <a:avLst/>
          </a:prstGeom>
        </p:spPr>
      </p:pic>
      <p:sp>
        <p:nvSpPr>
          <p:cNvPr id="12" name="TextBox 11"/>
          <p:cNvSpPr txBox="1"/>
          <p:nvPr/>
        </p:nvSpPr>
        <p:spPr>
          <a:xfrm>
            <a:off x="2672180" y="4812033"/>
            <a:ext cx="6365289" cy="246221"/>
          </a:xfrm>
          <a:prstGeom prst="rect">
            <a:avLst/>
          </a:prstGeom>
          <a:noFill/>
        </p:spPr>
        <p:txBody>
          <a:bodyPr wrap="square" rtlCol="0">
            <a:spAutoFit/>
          </a:bodyPr>
          <a:lstStyle/>
          <a:p>
            <a:pPr algn="r"/>
            <a:r>
              <a:rPr lang="en-US" sz="1000" dirty="0">
                <a:solidFill>
                  <a:schemeClr val="bg1">
                    <a:lumMod val="10000"/>
                  </a:schemeClr>
                </a:solidFill>
              </a:rPr>
              <a:t>http://will5nevercome.com/post/108076324051/when-i-say-somethings-like-comparing-apples-to/</a:t>
            </a:r>
          </a:p>
        </p:txBody>
      </p:sp>
    </p:spTree>
    <p:extLst>
      <p:ext uri="{BB962C8B-B14F-4D97-AF65-F5344CB8AC3E}">
        <p14:creationId xmlns:p14="http://schemas.microsoft.com/office/powerpoint/2010/main" val="1787056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Q&amp;A</a:t>
            </a:r>
          </a:p>
        </p:txBody>
      </p:sp>
      <p:sp>
        <p:nvSpPr>
          <p:cNvPr id="10" name="Text Placeholder 9"/>
          <p:cNvSpPr>
            <a:spLocks noGrp="1"/>
          </p:cNvSpPr>
          <p:nvPr>
            <p:ph type="body" sz="quarter" idx="11"/>
          </p:nvPr>
        </p:nvSpPr>
        <p:spPr>
          <a:xfrm>
            <a:off x="6336760" y="3119859"/>
            <a:ext cx="2708672" cy="776288"/>
          </a:xfrm>
        </p:spPr>
        <p:txBody>
          <a:bodyPr>
            <a:noAutofit/>
          </a:bodyPr>
          <a:lstStyle/>
          <a:p>
            <a:r>
              <a:rPr lang="en-US" sz="1000" b="1" dirty="0">
                <a:solidFill>
                  <a:schemeClr val="bg1">
                    <a:lumMod val="10000"/>
                  </a:schemeClr>
                </a:solidFill>
              </a:rPr>
              <a:t>Shuang “</a:t>
            </a:r>
            <a:r>
              <a:rPr lang="en-US" sz="1000" b="1" dirty="0" err="1">
                <a:solidFill>
                  <a:schemeClr val="bg1">
                    <a:lumMod val="10000"/>
                  </a:schemeClr>
                </a:solidFill>
              </a:rPr>
              <a:t>Bobie</a:t>
            </a:r>
            <a:r>
              <a:rPr lang="en-US" sz="1000" b="1" dirty="0">
                <a:solidFill>
                  <a:schemeClr val="bg1">
                    <a:lumMod val="10000"/>
                  </a:schemeClr>
                </a:solidFill>
              </a:rPr>
              <a:t>” Guo</a:t>
            </a:r>
            <a:endParaRPr lang="en-US" sz="1000" dirty="0">
              <a:solidFill>
                <a:schemeClr val="bg1">
                  <a:lumMod val="10000"/>
                </a:schemeClr>
              </a:solidFill>
            </a:endParaRPr>
          </a:p>
          <a:p>
            <a:r>
              <a:rPr lang="en-US" sz="1000" dirty="0">
                <a:solidFill>
                  <a:schemeClr val="bg1">
                    <a:lumMod val="10000"/>
                  </a:schemeClr>
                </a:solidFill>
              </a:rPr>
              <a:t>Assistant Transportation Researcher</a:t>
            </a:r>
          </a:p>
          <a:p>
            <a:r>
              <a:rPr lang="en-US" sz="1000" dirty="0">
                <a:solidFill>
                  <a:schemeClr val="bg1">
                    <a:lumMod val="10000"/>
                  </a:schemeClr>
                </a:solidFill>
              </a:rPr>
              <a:t>Texas A&amp;M Transportation Institute</a:t>
            </a:r>
          </a:p>
          <a:p>
            <a:r>
              <a:rPr lang="en-US" sz="1000" dirty="0">
                <a:solidFill>
                  <a:schemeClr val="bg1">
                    <a:lumMod val="10000"/>
                  </a:schemeClr>
                </a:solidFill>
              </a:rPr>
              <a:t>Tel: </a:t>
            </a:r>
            <a:r>
              <a:rPr lang="en-US" sz="1000" dirty="0" smtClean="0">
                <a:solidFill>
                  <a:schemeClr val="bg1">
                    <a:lumMod val="10000"/>
                  </a:schemeClr>
                </a:solidFill>
              </a:rPr>
              <a:t>979-317-2462 </a:t>
            </a:r>
            <a:endParaRPr lang="en-US" sz="1000" dirty="0">
              <a:solidFill>
                <a:schemeClr val="bg1">
                  <a:lumMod val="10000"/>
                </a:schemeClr>
              </a:solidFill>
            </a:endParaRPr>
          </a:p>
          <a:p>
            <a:r>
              <a:rPr lang="en-US" sz="1000" dirty="0">
                <a:solidFill>
                  <a:schemeClr val="bg1">
                    <a:lumMod val="10000"/>
                  </a:schemeClr>
                </a:solidFill>
              </a:rPr>
              <a:t>Fax: 979-845-6008</a:t>
            </a:r>
          </a:p>
          <a:p>
            <a:r>
              <a:rPr lang="en-US" sz="1000" dirty="0">
                <a:solidFill>
                  <a:schemeClr val="bg1">
                    <a:lumMod val="10000"/>
                  </a:schemeClr>
                </a:solidFill>
              </a:rPr>
              <a:t>Email: </a:t>
            </a:r>
            <a:r>
              <a:rPr lang="en-US" sz="1000" u="sng" dirty="0">
                <a:solidFill>
                  <a:schemeClr val="bg1">
                    <a:lumMod val="10000"/>
                  </a:schemeClr>
                </a:solidFill>
                <a:hlinkClick r:id="rId3"/>
              </a:rPr>
              <a:t>S-Guo@tti.tamu.edu</a:t>
            </a:r>
            <a:r>
              <a:rPr lang="en-US" sz="1000" dirty="0">
                <a:solidFill>
                  <a:schemeClr val="bg1">
                    <a:lumMod val="10000"/>
                  </a:schemeClr>
                </a:solidFill>
              </a:rPr>
              <a:t> </a:t>
            </a:r>
          </a:p>
          <a:p>
            <a:endParaRPr lang="en-US" sz="1000" dirty="0"/>
          </a:p>
        </p:txBody>
      </p:sp>
      <p:sp>
        <p:nvSpPr>
          <p:cNvPr id="6" name="Text Placeholder 9"/>
          <p:cNvSpPr>
            <a:spLocks noGrp="1"/>
          </p:cNvSpPr>
          <p:nvPr>
            <p:ph type="body" sz="quarter" idx="11"/>
          </p:nvPr>
        </p:nvSpPr>
        <p:spPr>
          <a:xfrm>
            <a:off x="6332208" y="1507270"/>
            <a:ext cx="2708672" cy="776288"/>
          </a:xfrm>
        </p:spPr>
        <p:txBody>
          <a:bodyPr>
            <a:noAutofit/>
          </a:bodyPr>
          <a:lstStyle/>
          <a:p>
            <a:r>
              <a:rPr lang="en-US" sz="1000" b="1" dirty="0">
                <a:solidFill>
                  <a:schemeClr val="bg1">
                    <a:lumMod val="10000"/>
                  </a:schemeClr>
                </a:solidFill>
              </a:rPr>
              <a:t>Phil Lasley, Ph.D., AICP, PMP</a:t>
            </a:r>
            <a:endParaRPr lang="en-US" sz="1000" dirty="0">
              <a:solidFill>
                <a:schemeClr val="bg1">
                  <a:lumMod val="10000"/>
                </a:schemeClr>
              </a:solidFill>
            </a:endParaRPr>
          </a:p>
          <a:p>
            <a:r>
              <a:rPr lang="en-US" sz="1000" dirty="0">
                <a:solidFill>
                  <a:schemeClr val="bg1">
                    <a:lumMod val="10000"/>
                  </a:schemeClr>
                </a:solidFill>
              </a:rPr>
              <a:t>Assistant Research Scientist</a:t>
            </a:r>
          </a:p>
          <a:p>
            <a:r>
              <a:rPr lang="en-US" sz="1000" dirty="0">
                <a:solidFill>
                  <a:schemeClr val="bg1">
                    <a:lumMod val="10000"/>
                  </a:schemeClr>
                </a:solidFill>
              </a:rPr>
              <a:t>Texas A&amp;M Transportation Institute</a:t>
            </a:r>
          </a:p>
          <a:p>
            <a:r>
              <a:rPr lang="en-US" sz="1000" dirty="0">
                <a:solidFill>
                  <a:schemeClr val="bg1">
                    <a:lumMod val="10000"/>
                  </a:schemeClr>
                </a:solidFill>
              </a:rPr>
              <a:t>Tel: 512-407-1113 </a:t>
            </a:r>
          </a:p>
          <a:p>
            <a:r>
              <a:rPr lang="en-US" sz="1000" dirty="0">
                <a:solidFill>
                  <a:schemeClr val="bg1">
                    <a:lumMod val="10000"/>
                  </a:schemeClr>
                </a:solidFill>
              </a:rPr>
              <a:t>Fax: 979-845-6008</a:t>
            </a:r>
          </a:p>
          <a:p>
            <a:r>
              <a:rPr lang="en-US" sz="1000" dirty="0">
                <a:solidFill>
                  <a:schemeClr val="bg1">
                    <a:lumMod val="10000"/>
                  </a:schemeClr>
                </a:solidFill>
              </a:rPr>
              <a:t>Email: </a:t>
            </a:r>
            <a:r>
              <a:rPr lang="en-US" sz="1000" u="sng" dirty="0">
                <a:solidFill>
                  <a:schemeClr val="bg1">
                    <a:lumMod val="10000"/>
                  </a:schemeClr>
                </a:solidFill>
                <a:hlinkClick r:id="rId4"/>
              </a:rPr>
              <a:t>P-Lasley@tti.tamu.edu</a:t>
            </a:r>
            <a:r>
              <a:rPr lang="en-US" sz="1000" dirty="0">
                <a:solidFill>
                  <a:schemeClr val="bg1">
                    <a:lumMod val="10000"/>
                  </a:schemeClr>
                </a:solidFill>
              </a:rPr>
              <a:t> </a:t>
            </a:r>
          </a:p>
        </p:txBody>
      </p:sp>
    </p:spTree>
    <p:extLst>
      <p:ext uri="{BB962C8B-B14F-4D97-AF65-F5344CB8AC3E}">
        <p14:creationId xmlns:p14="http://schemas.microsoft.com/office/powerpoint/2010/main" val="1425428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Introduction</a:t>
            </a:r>
          </a:p>
        </p:txBody>
      </p:sp>
      <p:sp>
        <p:nvSpPr>
          <p:cNvPr id="4" name="Subtitle 3"/>
          <p:cNvSpPr>
            <a:spLocks noGrp="1"/>
          </p:cNvSpPr>
          <p:nvPr>
            <p:ph type="subTitle" idx="1"/>
          </p:nvPr>
        </p:nvSpPr>
        <p:spPr/>
        <p:txBody>
          <a:bodyPr>
            <a:normAutofit lnSpcReduction="10000"/>
          </a:bodyPr>
          <a:lstStyle/>
          <a:p>
            <a:r>
              <a:rPr lang="en-US" sz="2000" b="1" dirty="0">
                <a:latin typeface="Arial" panose="020B0604020202020204" pitchFamily="34" charset="0"/>
                <a:cs typeface="Arial" panose="020B0604020202020204" pitchFamily="34" charset="0"/>
              </a:rPr>
              <a:t>How To Compare Accessibility and Origin-Destination Information?</a:t>
            </a:r>
          </a:p>
        </p:txBody>
      </p:sp>
      <p:sp>
        <p:nvSpPr>
          <p:cNvPr id="2" name="TextBox 1"/>
          <p:cNvSpPr txBox="1"/>
          <p:nvPr/>
        </p:nvSpPr>
        <p:spPr>
          <a:xfrm>
            <a:off x="2672180" y="4829285"/>
            <a:ext cx="6365289" cy="246221"/>
          </a:xfrm>
          <a:prstGeom prst="rect">
            <a:avLst/>
          </a:prstGeom>
          <a:noFill/>
        </p:spPr>
        <p:txBody>
          <a:bodyPr wrap="square" rtlCol="0">
            <a:spAutoFit/>
          </a:bodyPr>
          <a:lstStyle/>
          <a:p>
            <a:pPr algn="r"/>
            <a:r>
              <a:rPr lang="en-US" sz="1000" dirty="0">
                <a:solidFill>
                  <a:schemeClr val="bg1">
                    <a:lumMod val="10000"/>
                  </a:schemeClr>
                </a:solidFill>
              </a:rPr>
              <a:t>https://www.clutchgl.com/apples-oranges-best-practices-comparing-rates/</a:t>
            </a:r>
          </a:p>
        </p:txBody>
      </p:sp>
      <p:pic>
        <p:nvPicPr>
          <p:cNvPr id="1026" name="Picture 2" descr="Image result for how to compare apples to ora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874" y="16743"/>
            <a:ext cx="3009900" cy="481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62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Concept</a:t>
            </a:r>
          </a:p>
        </p:txBody>
      </p:sp>
      <p:sp>
        <p:nvSpPr>
          <p:cNvPr id="4" name="Subtitle 3"/>
          <p:cNvSpPr>
            <a:spLocks noGrp="1"/>
          </p:cNvSpPr>
          <p:nvPr>
            <p:ph type="subTitle" idx="1"/>
          </p:nvPr>
        </p:nvSpPr>
        <p:spPr/>
        <p:txBody>
          <a:bodyPr>
            <a:normAutofit/>
          </a:bodyPr>
          <a:lstStyle/>
          <a:p>
            <a:r>
              <a:rPr lang="en-US" sz="2000" b="1" dirty="0">
                <a:latin typeface="Arial" panose="020B0604020202020204" pitchFamily="34" charset="0"/>
                <a:cs typeface="Arial" panose="020B0604020202020204" pitchFamily="34" charset="0"/>
              </a:rPr>
              <a:t>Transforming into having a comparable “denominator”</a:t>
            </a:r>
          </a:p>
        </p:txBody>
      </p:sp>
      <p:sp>
        <p:nvSpPr>
          <p:cNvPr id="2" name="TextBox 1"/>
          <p:cNvSpPr txBox="1"/>
          <p:nvPr/>
        </p:nvSpPr>
        <p:spPr>
          <a:xfrm>
            <a:off x="2672180" y="4829285"/>
            <a:ext cx="6365289" cy="246221"/>
          </a:xfrm>
          <a:prstGeom prst="rect">
            <a:avLst/>
          </a:prstGeom>
          <a:noFill/>
        </p:spPr>
        <p:txBody>
          <a:bodyPr wrap="square" rtlCol="0">
            <a:spAutoFit/>
          </a:bodyPr>
          <a:lstStyle/>
          <a:p>
            <a:pPr algn="r"/>
            <a:r>
              <a:rPr lang="en-US" sz="1000" dirty="0">
                <a:solidFill>
                  <a:schemeClr val="bg1">
                    <a:lumMod val="10000"/>
                  </a:schemeClr>
                </a:solidFill>
              </a:rPr>
              <a:t>https://www.teepublic.com/t-shirt/3218786-comparing-apples-to-oranges</a:t>
            </a:r>
          </a:p>
        </p:txBody>
      </p:sp>
      <p:pic>
        <p:nvPicPr>
          <p:cNvPr id="7" name="Content Placeholder 6"/>
          <p:cNvPicPr>
            <a:picLocks noGrp="1" noChangeAspect="1"/>
          </p:cNvPicPr>
          <p:nvPr>
            <p:ph sz="half" idx="2"/>
          </p:nvPr>
        </p:nvPicPr>
        <p:blipFill>
          <a:blip r:embed="rId3">
            <a:clrChange>
              <a:clrFrom>
                <a:srgbClr val="FFFFFF"/>
              </a:clrFrom>
              <a:clrTo>
                <a:srgbClr val="FFFFFF">
                  <a:alpha val="0"/>
                </a:srgbClr>
              </a:clrTo>
            </a:clrChange>
          </a:blip>
          <a:stretch>
            <a:fillRect/>
          </a:stretch>
        </p:blipFill>
        <p:spPr>
          <a:xfrm>
            <a:off x="2865025" y="-314124"/>
            <a:ext cx="6000750" cy="6000750"/>
          </a:xfrm>
          <a:prstGeom prst="rect">
            <a:avLst/>
          </a:prstGeom>
        </p:spPr>
      </p:pic>
    </p:spTree>
    <p:extLst>
      <p:ext uri="{BB962C8B-B14F-4D97-AF65-F5344CB8AC3E}">
        <p14:creationId xmlns:p14="http://schemas.microsoft.com/office/powerpoint/2010/main" val="3673845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857213" y="617905"/>
            <a:ext cx="5668769" cy="4356704"/>
          </a:xfrm>
        </p:spPr>
        <p:txBody>
          <a:bodyPr>
            <a:normAutofit fontScale="77500" lnSpcReduction="20000"/>
          </a:bodyPr>
          <a:lstStyle/>
          <a:p>
            <a:pPr>
              <a:lnSpc>
                <a:spcPct val="120000"/>
              </a:lnSpc>
            </a:pPr>
            <a:r>
              <a:rPr lang="en-US" sz="2600" dirty="0"/>
              <a:t>Use a cumulative-based accessibility measure with focus on the land-use and transport components.</a:t>
            </a:r>
          </a:p>
          <a:p>
            <a:pPr>
              <a:lnSpc>
                <a:spcPct val="120000"/>
              </a:lnSpc>
            </a:pPr>
            <a:r>
              <a:rPr lang="en-US" sz="2600" dirty="0"/>
              <a:t>Measure the number of available jobs by automobile within a certain amount of time (30 minutes in the study).</a:t>
            </a:r>
          </a:p>
          <a:p>
            <a:pPr>
              <a:lnSpc>
                <a:spcPct val="120000"/>
              </a:lnSpc>
            </a:pPr>
            <a:r>
              <a:rPr lang="en-US" sz="2600" dirty="0"/>
              <a:t>Select three urban areas in Texas representing a large, medium, and small metropolitan area:</a:t>
            </a:r>
          </a:p>
          <a:p>
            <a:pPr marL="463550" indent="-119063">
              <a:buFont typeface="Wingdings" panose="05000000000000000000" pitchFamily="2" charset="2"/>
              <a:buChar char="Ø"/>
            </a:pPr>
            <a:r>
              <a:rPr lang="en-US" sz="2600" dirty="0" smtClean="0"/>
              <a:t> Austin-Round </a:t>
            </a:r>
            <a:r>
              <a:rPr lang="en-US" sz="2600" dirty="0"/>
              <a:t>Rock, TX, CBSA (large);</a:t>
            </a:r>
          </a:p>
          <a:p>
            <a:pPr marL="463550" indent="-119063">
              <a:buFont typeface="Wingdings" panose="05000000000000000000" pitchFamily="2" charset="2"/>
              <a:buChar char="Ø"/>
            </a:pPr>
            <a:r>
              <a:rPr lang="en-US" sz="2600" dirty="0" smtClean="0"/>
              <a:t> Waco</a:t>
            </a:r>
            <a:r>
              <a:rPr lang="en-US" sz="2600" dirty="0"/>
              <a:t>, TX, CBSA (medium); </a:t>
            </a:r>
          </a:p>
          <a:p>
            <a:pPr marL="463550" indent="-119063">
              <a:buFont typeface="Wingdings" panose="05000000000000000000" pitchFamily="2" charset="2"/>
              <a:buChar char="Ø"/>
            </a:pPr>
            <a:r>
              <a:rPr lang="en-US" sz="2600" dirty="0" smtClean="0"/>
              <a:t> Abilene</a:t>
            </a:r>
            <a:r>
              <a:rPr lang="en-US" sz="2600" dirty="0"/>
              <a:t>, TX, CBSA (small).</a:t>
            </a:r>
          </a:p>
          <a:p>
            <a:pPr marL="0" indent="0">
              <a:buNone/>
            </a:pPr>
            <a:endParaRPr lang="en-US" sz="1800" dirty="0"/>
          </a:p>
          <a:p>
            <a:pPr marL="0" indent="0">
              <a:buNone/>
            </a:pPr>
            <a:endParaRPr lang="en-US" sz="1300" dirty="0"/>
          </a:p>
          <a:p>
            <a:pPr marL="0" indent="0">
              <a:buNone/>
            </a:pPr>
            <a:r>
              <a:rPr lang="en-US" sz="1300" dirty="0"/>
              <a:t>CBSA: Core-Based Statistical Area.</a:t>
            </a:r>
          </a:p>
        </p:txBody>
      </p:sp>
      <p:sp>
        <p:nvSpPr>
          <p:cNvPr id="3" name="Title 2"/>
          <p:cNvSpPr>
            <a:spLocks noGrp="1"/>
          </p:cNvSpPr>
          <p:nvPr>
            <p:ph type="title"/>
          </p:nvPr>
        </p:nvSpPr>
        <p:spPr/>
        <p:txBody>
          <a:bodyPr>
            <a:normAutofit/>
          </a:bodyPr>
          <a:lstStyle/>
          <a:p>
            <a:r>
              <a:rPr lang="en-US" sz="2400" dirty="0"/>
              <a:t>Methodology</a:t>
            </a:r>
          </a:p>
        </p:txBody>
      </p:sp>
      <p:sp>
        <p:nvSpPr>
          <p:cNvPr id="4" name="Subtitle 3"/>
          <p:cNvSpPr>
            <a:spLocks noGrp="1"/>
          </p:cNvSpPr>
          <p:nvPr>
            <p:ph type="subTitle" idx="1"/>
          </p:nvPr>
        </p:nvSpPr>
        <p:spPr/>
        <p:txBody>
          <a:bodyPr>
            <a:normAutofit/>
          </a:bodyPr>
          <a:lstStyle/>
          <a:p>
            <a:r>
              <a:rPr lang="en-US" sz="2000" b="1" dirty="0"/>
              <a:t>Measure and Study Area Selection</a:t>
            </a:r>
          </a:p>
        </p:txBody>
      </p:sp>
    </p:spTree>
    <p:extLst>
      <p:ext uri="{BB962C8B-B14F-4D97-AF65-F5344CB8AC3E}">
        <p14:creationId xmlns:p14="http://schemas.microsoft.com/office/powerpoint/2010/main" val="1619490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857213" y="318804"/>
            <a:ext cx="5668769" cy="3997678"/>
          </a:xfrm>
        </p:spPr>
        <p:txBody>
          <a:bodyPr>
            <a:noAutofit/>
          </a:bodyPr>
          <a:lstStyle/>
          <a:p>
            <a:r>
              <a:rPr lang="en-US" sz="2000" dirty="0"/>
              <a:t>2015 U.S. Census block groups using the Topologically Integrated Geographic Encoding and Referencing (TIGER) program;</a:t>
            </a:r>
          </a:p>
          <a:p>
            <a:r>
              <a:rPr lang="en-US" sz="2000" b="1" i="1" dirty="0"/>
              <a:t>Accessibility Data</a:t>
            </a:r>
          </a:p>
          <a:p>
            <a:pPr marL="457200">
              <a:buFont typeface="Wingdings" panose="05000000000000000000" pitchFamily="2" charset="2"/>
              <a:buChar char="Ø"/>
            </a:pPr>
            <a:r>
              <a:rPr lang="en-US" sz="2000" dirty="0"/>
              <a:t> 2015 </a:t>
            </a:r>
            <a:r>
              <a:rPr lang="en-US" sz="2000" b="1" dirty="0">
                <a:solidFill>
                  <a:srgbClr val="FF0000"/>
                </a:solidFill>
              </a:rPr>
              <a:t>Longitudinal Employer-Household Dynamics (LEHD) Origin-Destination Employment  Statistics (LODES) Origin-Destination Dataset</a:t>
            </a:r>
          </a:p>
          <a:p>
            <a:pPr marL="457200">
              <a:buFont typeface="Wingdings" panose="05000000000000000000" pitchFamily="2" charset="2"/>
              <a:buChar char="Ø"/>
            </a:pPr>
            <a:r>
              <a:rPr lang="en-US" sz="2000" dirty="0"/>
              <a:t>2011-2015 American Community Survey 5-Year Estimates</a:t>
            </a:r>
            <a:endParaRPr lang="en-US" sz="2000" b="1" i="1" dirty="0"/>
          </a:p>
          <a:p>
            <a:r>
              <a:rPr lang="en-US" sz="2000" b="1" i="1" dirty="0"/>
              <a:t>Origin-Destination Data</a:t>
            </a:r>
          </a:p>
          <a:p>
            <a:pPr marL="457200">
              <a:buFont typeface="Wingdings" panose="05000000000000000000" pitchFamily="2" charset="2"/>
              <a:buChar char="Ø"/>
            </a:pPr>
            <a:r>
              <a:rPr lang="en-US" sz="2000" dirty="0"/>
              <a:t> 2015 </a:t>
            </a:r>
            <a:r>
              <a:rPr lang="en-US" sz="2000" b="1" dirty="0">
                <a:solidFill>
                  <a:srgbClr val="FF0000"/>
                </a:solidFill>
              </a:rPr>
              <a:t>INRIX GPS Origin-Destination Dataset </a:t>
            </a:r>
            <a:r>
              <a:rPr lang="en-US" sz="2000" dirty="0"/>
              <a:t>(a daily time period between February, 2015 and May, 2015)</a:t>
            </a:r>
          </a:p>
        </p:txBody>
      </p:sp>
      <p:sp>
        <p:nvSpPr>
          <p:cNvPr id="3" name="Title 2"/>
          <p:cNvSpPr>
            <a:spLocks noGrp="1"/>
          </p:cNvSpPr>
          <p:nvPr>
            <p:ph type="title"/>
          </p:nvPr>
        </p:nvSpPr>
        <p:spPr/>
        <p:txBody>
          <a:bodyPr>
            <a:normAutofit/>
          </a:bodyPr>
          <a:lstStyle/>
          <a:p>
            <a:r>
              <a:rPr lang="en-US" sz="2400" dirty="0"/>
              <a:t>Methodology</a:t>
            </a:r>
          </a:p>
        </p:txBody>
      </p:sp>
      <p:sp>
        <p:nvSpPr>
          <p:cNvPr id="4" name="Subtitle 3"/>
          <p:cNvSpPr>
            <a:spLocks noGrp="1"/>
          </p:cNvSpPr>
          <p:nvPr>
            <p:ph type="subTitle" idx="1"/>
          </p:nvPr>
        </p:nvSpPr>
        <p:spPr/>
        <p:txBody>
          <a:bodyPr/>
          <a:lstStyle/>
          <a:p>
            <a:r>
              <a:rPr lang="en-US" sz="2000" b="1" dirty="0"/>
              <a:t>Data Sources</a:t>
            </a:r>
          </a:p>
          <a:p>
            <a:endParaRPr lang="en-US" dirty="0"/>
          </a:p>
        </p:txBody>
      </p:sp>
    </p:spTree>
    <p:extLst>
      <p:ext uri="{BB962C8B-B14F-4D97-AF65-F5344CB8AC3E}">
        <p14:creationId xmlns:p14="http://schemas.microsoft.com/office/powerpoint/2010/main" val="181317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Methodology</a:t>
            </a:r>
          </a:p>
        </p:txBody>
      </p:sp>
      <p:sp>
        <p:nvSpPr>
          <p:cNvPr id="4" name="Subtitle 3"/>
          <p:cNvSpPr>
            <a:spLocks noGrp="1"/>
          </p:cNvSpPr>
          <p:nvPr>
            <p:ph type="subTitle" idx="1"/>
          </p:nvPr>
        </p:nvSpPr>
        <p:spPr/>
        <p:txBody>
          <a:bodyPr/>
          <a:lstStyle/>
          <a:p>
            <a:r>
              <a:rPr lang="en-US" sz="2000" b="1" dirty="0"/>
              <a:t>Accessibility Data Calculation</a:t>
            </a:r>
            <a:endParaRPr lang="en-US" b="1" dirty="0"/>
          </a:p>
          <a:p>
            <a:endParaRPr lang="en-US" dirty="0"/>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C:\Users\p-lasley\AppData\Local\Microsoft\Windows\INetCache\Content.Word\Austin-Round Rock_Accessible Jobs per Worker V2.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292" t="12581" r="11110" b="23375"/>
          <a:stretch/>
        </p:blipFill>
        <p:spPr bwMode="auto">
          <a:xfrm>
            <a:off x="2578665" y="-21267"/>
            <a:ext cx="4885294" cy="5217860"/>
          </a:xfrm>
          <a:prstGeom prst="rect">
            <a:avLst/>
          </a:prstGeom>
          <a:noFill/>
          <a:ln>
            <a:noFill/>
          </a:ln>
          <a:extLst>
            <a:ext uri="{53640926-AAD7-44D8-BBD7-CCE9431645EC}">
              <a14:shadowObscured xmlns:a14="http://schemas.microsoft.com/office/drawing/2010/main"/>
            </a:ext>
          </a:extLst>
        </p:spPr>
      </p:pic>
      <p:pic>
        <p:nvPicPr>
          <p:cNvPr id="9" name="Picture 2" descr="Austin-Round Rock_Accessible Jobs per Worker V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939" t="76350" r="56984" b="2628"/>
          <a:stretch>
            <a:fillRect/>
          </a:stretch>
        </p:blipFill>
        <p:spPr bwMode="auto">
          <a:xfrm>
            <a:off x="7444519" y="3545405"/>
            <a:ext cx="1712912" cy="145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62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Methodology</a:t>
            </a:r>
          </a:p>
        </p:txBody>
      </p:sp>
      <p:sp>
        <p:nvSpPr>
          <p:cNvPr id="4" name="Subtitle 3"/>
          <p:cNvSpPr>
            <a:spLocks noGrp="1"/>
          </p:cNvSpPr>
          <p:nvPr>
            <p:ph type="subTitle" idx="1"/>
          </p:nvPr>
        </p:nvSpPr>
        <p:spPr/>
        <p:txBody>
          <a:bodyPr/>
          <a:lstStyle/>
          <a:p>
            <a:r>
              <a:rPr lang="en-US" sz="2000" b="1" dirty="0"/>
              <a:t>Origin-Destination Data Calculation </a:t>
            </a:r>
          </a:p>
          <a:p>
            <a:endParaRPr lang="en-US" b="1" dirty="0"/>
          </a:p>
          <a:p>
            <a:endParaRPr lang="en-US" dirty="0"/>
          </a:p>
        </p:txBody>
      </p:sp>
      <p:sp>
        <p:nvSpPr>
          <p:cNvPr id="6" name="Rectangle 3"/>
          <p:cNvSpPr>
            <a:spLocks noChangeArrowheads="1"/>
          </p:cNvSpPr>
          <p:nvPr/>
        </p:nvSpPr>
        <p:spPr bwMode="auto">
          <a:xfrm>
            <a:off x="2176175" y="-2339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2176175" y="47952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2" descr="Austin-Round Rock_INRIX_D_Density V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475" t="15076" r="9140" b="23518"/>
          <a:stretch>
            <a:fillRect/>
          </a:stretch>
        </p:blipFill>
        <p:spPr bwMode="auto">
          <a:xfrm>
            <a:off x="2586882" y="-26585"/>
            <a:ext cx="5182901" cy="518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p-lasley\AppData\Local\Microsoft\Windows\INetCache\Content.Word\Austin-Round Rock_INRIX_D_Density V2.jp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756" t="76350" r="66307" b="2768"/>
          <a:stretch>
            <a:fillRect/>
          </a:stretch>
        </p:blipFill>
        <p:spPr bwMode="auto">
          <a:xfrm>
            <a:off x="7759150" y="3406289"/>
            <a:ext cx="1360805" cy="1605280"/>
          </a:xfrm>
          <a:prstGeom prst="rect">
            <a:avLst/>
          </a:prstGeom>
          <a:noFill/>
          <a:ln>
            <a:noFill/>
          </a:ln>
        </p:spPr>
      </p:pic>
    </p:spTree>
    <p:extLst>
      <p:ext uri="{BB962C8B-B14F-4D97-AF65-F5344CB8AC3E}">
        <p14:creationId xmlns:p14="http://schemas.microsoft.com/office/powerpoint/2010/main" val="4268104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lnSpcReduction="10000"/>
          </a:bodyPr>
          <a:lstStyle/>
          <a:p>
            <a:pPr marL="0" indent="0">
              <a:buNone/>
            </a:pPr>
            <a:r>
              <a:rPr lang="en-CA" sz="2400" b="1" dirty="0"/>
              <a:t>Use </a:t>
            </a:r>
            <a:r>
              <a:rPr lang="en-US" sz="2400" b="1" dirty="0"/>
              <a:t>“common denominator” for each measure:</a:t>
            </a:r>
            <a:r>
              <a:rPr lang="en-US" sz="2000" dirty="0"/>
              <a:t> </a:t>
            </a:r>
          </a:p>
          <a:p>
            <a:pPr marL="0" indent="0">
              <a:buNone/>
            </a:pPr>
            <a:endParaRPr lang="en-CA" sz="2000" b="1" dirty="0" smtClean="0">
              <a:solidFill>
                <a:srgbClr val="FF0000"/>
              </a:solidFill>
            </a:endParaRPr>
          </a:p>
          <a:p>
            <a:pPr marL="0" indent="0">
              <a:buNone/>
            </a:pPr>
            <a:r>
              <a:rPr lang="en-CA" sz="2000" b="1" dirty="0" smtClean="0">
                <a:solidFill>
                  <a:srgbClr val="FF0000"/>
                </a:solidFill>
              </a:rPr>
              <a:t>Theoretical number of jobs one could travel</a:t>
            </a:r>
            <a:endParaRPr lang="en-CA" sz="2000" b="1" dirty="0">
              <a:solidFill>
                <a:srgbClr val="FF0000"/>
              </a:solidFill>
            </a:endParaRPr>
          </a:p>
          <a:p>
            <a:pPr marL="457200" lvl="0">
              <a:buFont typeface="Wingdings" panose="05000000000000000000" pitchFamily="2" charset="2"/>
              <a:buChar char="Ø"/>
            </a:pPr>
            <a:r>
              <a:rPr lang="en-CA" sz="2000" b="1" dirty="0"/>
              <a:t> Accessibility</a:t>
            </a:r>
            <a:r>
              <a:rPr lang="en-CA" sz="2000" dirty="0"/>
              <a:t>: X% of the region’s total jobs are accessible within a 30 minute drive from Y block group</a:t>
            </a:r>
            <a:r>
              <a:rPr lang="en-CA" sz="2000" dirty="0" smtClean="0"/>
              <a:t>.</a:t>
            </a:r>
          </a:p>
          <a:p>
            <a:pPr lvl="0">
              <a:buFont typeface="Wingdings" panose="05000000000000000000" pitchFamily="2" charset="2"/>
              <a:buChar char="Ø"/>
            </a:pPr>
            <a:endParaRPr lang="en-CA" sz="2000" dirty="0"/>
          </a:p>
          <a:p>
            <a:pPr marL="0" lvl="0" indent="0">
              <a:buNone/>
            </a:pPr>
            <a:r>
              <a:rPr lang="en-US" sz="2000" b="1" dirty="0" smtClean="0">
                <a:solidFill>
                  <a:srgbClr val="FF0000"/>
                </a:solidFill>
              </a:rPr>
              <a:t>Actual number of jobs one do travel </a:t>
            </a:r>
          </a:p>
          <a:p>
            <a:pPr marL="457200" lvl="0">
              <a:buFont typeface="Wingdings" panose="05000000000000000000" pitchFamily="2" charset="2"/>
              <a:buChar char="Ø"/>
            </a:pPr>
            <a:r>
              <a:rPr lang="en-US" sz="2000" b="1" dirty="0">
                <a:solidFill>
                  <a:schemeClr val="bg1">
                    <a:lumMod val="10000"/>
                  </a:schemeClr>
                </a:solidFill>
              </a:rPr>
              <a:t> </a:t>
            </a:r>
            <a:r>
              <a:rPr lang="en-CA" sz="2000" b="1" dirty="0" smtClean="0"/>
              <a:t>Destination </a:t>
            </a:r>
            <a:r>
              <a:rPr lang="en-CA" sz="2000" b="1" dirty="0"/>
              <a:t>Density</a:t>
            </a:r>
            <a:r>
              <a:rPr lang="en-CA" sz="2000" dirty="0"/>
              <a:t>: All ≤30 minute trips made from Y block group represent X’% of the region’s total ≤30 minute trips.</a:t>
            </a:r>
            <a:endParaRPr lang="en-US" sz="2000" dirty="0"/>
          </a:p>
          <a:p>
            <a:endParaRPr lang="en-US" sz="2000" dirty="0"/>
          </a:p>
        </p:txBody>
      </p:sp>
      <p:sp>
        <p:nvSpPr>
          <p:cNvPr id="3" name="Title 2"/>
          <p:cNvSpPr>
            <a:spLocks noGrp="1"/>
          </p:cNvSpPr>
          <p:nvPr>
            <p:ph type="title"/>
          </p:nvPr>
        </p:nvSpPr>
        <p:spPr/>
        <p:txBody>
          <a:bodyPr>
            <a:normAutofit/>
          </a:bodyPr>
          <a:lstStyle/>
          <a:p>
            <a:r>
              <a:rPr lang="en-US" sz="2400" dirty="0"/>
              <a:t>Methodology</a:t>
            </a:r>
          </a:p>
        </p:txBody>
      </p:sp>
      <p:sp>
        <p:nvSpPr>
          <p:cNvPr id="4" name="Subtitle 3"/>
          <p:cNvSpPr>
            <a:spLocks noGrp="1"/>
          </p:cNvSpPr>
          <p:nvPr>
            <p:ph type="subTitle" idx="1"/>
          </p:nvPr>
        </p:nvSpPr>
        <p:spPr/>
        <p:txBody>
          <a:bodyPr/>
          <a:lstStyle/>
          <a:p>
            <a:r>
              <a:rPr lang="en-US" b="1" dirty="0"/>
              <a:t>Accessibility and Origin-Destination Information Comparison</a:t>
            </a:r>
          </a:p>
          <a:p>
            <a:endParaRPr lang="en-US" dirty="0"/>
          </a:p>
        </p:txBody>
      </p:sp>
    </p:spTree>
    <p:extLst>
      <p:ext uri="{BB962C8B-B14F-4D97-AF65-F5344CB8AC3E}">
        <p14:creationId xmlns:p14="http://schemas.microsoft.com/office/powerpoint/2010/main" val="4017661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842" y="764321"/>
            <a:ext cx="7838594" cy="480492"/>
          </a:xfrm>
        </p:spPr>
        <p:txBody>
          <a:bodyPr>
            <a:normAutofit fontScale="90000"/>
          </a:bodyPr>
          <a:lstStyle/>
          <a:p>
            <a:r>
              <a:rPr lang="en-US" dirty="0"/>
              <a:t>Results: Accessibility VS. Destination Density</a:t>
            </a:r>
            <a:br>
              <a:rPr lang="en-US" dirty="0"/>
            </a:br>
            <a:r>
              <a:rPr lang="en-US" dirty="0"/>
              <a:t/>
            </a:r>
            <a:br>
              <a:rPr lang="en-US" dirty="0"/>
            </a:br>
            <a:r>
              <a:rPr lang="en-US" dirty="0"/>
              <a:t>    </a:t>
            </a:r>
            <a:r>
              <a:rPr lang="en-US" sz="2200" dirty="0"/>
              <a:t>Abilene                                 Waco                                Austin</a:t>
            </a:r>
          </a:p>
        </p:txBody>
      </p:sp>
      <p:grpSp>
        <p:nvGrpSpPr>
          <p:cNvPr id="12" name="Group 11"/>
          <p:cNvGrpSpPr/>
          <p:nvPr/>
        </p:nvGrpSpPr>
        <p:grpSpPr>
          <a:xfrm rot="5400000">
            <a:off x="4504020" y="503517"/>
            <a:ext cx="135967" cy="9144002"/>
            <a:chOff x="152400" y="270113"/>
            <a:chExt cx="609600" cy="1140619"/>
          </a:xfrm>
        </p:grpSpPr>
        <p:sp>
          <p:nvSpPr>
            <p:cNvPr id="13" name="Rectangle 12"/>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4" name="Rectangle 13"/>
            <p:cNvSpPr/>
            <p:nvPr userDrawn="1"/>
          </p:nvSpPr>
          <p:spPr>
            <a:xfrm>
              <a:off x="152400" y="498713"/>
              <a:ext cx="609600" cy="229481"/>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15" name="Rectangle 14"/>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6" name="Rectangle 15"/>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7" name="Rectangle 16"/>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pic>
        <p:nvPicPr>
          <p:cNvPr id="24" name="Picture Placeholder 17"/>
          <p:cNvPicPr>
            <a:picLocks noChangeAspect="1"/>
          </p:cNvPicPr>
          <p:nvPr/>
        </p:nvPicPr>
        <p:blipFill rotWithShape="1">
          <a:blip r:embed="rId3">
            <a:extLst>
              <a:ext uri="{28A0092B-C50C-407E-A947-70E740481C1C}">
                <a14:useLocalDpi xmlns:a14="http://schemas.microsoft.com/office/drawing/2010/main" val="0"/>
              </a:ext>
            </a:extLst>
          </a:blip>
          <a:srcRect l="11273" t="14276" r="13024" b="17741"/>
          <a:stretch/>
        </p:blipFill>
        <p:spPr>
          <a:xfrm>
            <a:off x="3044084" y="1253294"/>
            <a:ext cx="3059649" cy="3555761"/>
          </a:xfrm>
          <a:prstGeom prst="rect">
            <a:avLst/>
          </a:prstGeom>
        </p:spPr>
      </p:pic>
      <p:pic>
        <p:nvPicPr>
          <p:cNvPr id="22" name="Picture Placeholder 7"/>
          <p:cNvPicPr>
            <a:picLocks noChangeAspect="1"/>
          </p:cNvPicPr>
          <p:nvPr/>
        </p:nvPicPr>
        <p:blipFill rotWithShape="1">
          <a:blip r:embed="rId4">
            <a:extLst>
              <a:ext uri="{28A0092B-C50C-407E-A947-70E740481C1C}">
                <a14:useLocalDpi xmlns:a14="http://schemas.microsoft.com/office/drawing/2010/main" val="0"/>
              </a:ext>
            </a:extLst>
          </a:blip>
          <a:srcRect l="11267" t="14276" r="12825" b="17899"/>
          <a:stretch/>
        </p:blipFill>
        <p:spPr>
          <a:xfrm>
            <a:off x="-15899" y="1257163"/>
            <a:ext cx="3067934" cy="3547497"/>
          </a:xfrm>
          <a:prstGeom prst="rect">
            <a:avLst/>
          </a:prstGeom>
        </p:spPr>
      </p:pic>
      <p:pic>
        <p:nvPicPr>
          <p:cNvPr id="21" name="Picture Placeholder 1"/>
          <p:cNvPicPr>
            <a:picLocks noChangeAspect="1"/>
          </p:cNvPicPr>
          <p:nvPr/>
        </p:nvPicPr>
        <p:blipFill rotWithShape="1">
          <a:blip r:embed="rId5">
            <a:extLst>
              <a:ext uri="{28A0092B-C50C-407E-A947-70E740481C1C}">
                <a14:useLocalDpi xmlns:a14="http://schemas.microsoft.com/office/drawing/2010/main" val="0"/>
              </a:ext>
            </a:extLst>
          </a:blip>
          <a:srcRect l="11291" t="14276" r="13005" b="17899"/>
          <a:stretch/>
        </p:blipFill>
        <p:spPr>
          <a:xfrm>
            <a:off x="6103733" y="1255160"/>
            <a:ext cx="3059689" cy="3547497"/>
          </a:xfrm>
          <a:prstGeom prst="rect">
            <a:avLst/>
          </a:prstGeom>
        </p:spPr>
      </p:pic>
    </p:spTree>
    <p:extLst>
      <p:ext uri="{BB962C8B-B14F-4D97-AF65-F5344CB8AC3E}">
        <p14:creationId xmlns:p14="http://schemas.microsoft.com/office/powerpoint/2010/main" val="3122768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TI Colors 1">
      <a:dk1>
        <a:srgbClr val="18437D"/>
      </a:dk1>
      <a:lt1>
        <a:srgbClr val="FFFFFE"/>
      </a:lt1>
      <a:dk2>
        <a:srgbClr val="5C0823"/>
      </a:dk2>
      <a:lt2>
        <a:srgbClr val="DCAA37"/>
      </a:lt2>
      <a:accent1>
        <a:srgbClr val="678250"/>
      </a:accent1>
      <a:accent2>
        <a:srgbClr val="DCAA37"/>
      </a:accent2>
      <a:accent3>
        <a:srgbClr val="4B8992"/>
      </a:accent3>
      <a:accent4>
        <a:srgbClr val="808080"/>
      </a:accent4>
      <a:accent5>
        <a:srgbClr val="5E5E5E"/>
      </a:accent5>
      <a:accent6>
        <a:srgbClr val="5C0823"/>
      </a:accent6>
      <a:hlink>
        <a:srgbClr val="7E7F7E"/>
      </a:hlink>
      <a:folHlink>
        <a:srgbClr val="2494D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1730</TotalTime>
  <Words>1599</Words>
  <Application>Microsoft Office PowerPoint</Application>
  <PresentationFormat>On-screen Show (16:9)</PresentationFormat>
  <Paragraphs>116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Accessibility vs. Origin-Destination Information: Do They Measure the Same Thing?</vt:lpstr>
      <vt:lpstr>Introduction</vt:lpstr>
      <vt:lpstr>Concept</vt:lpstr>
      <vt:lpstr>Methodology</vt:lpstr>
      <vt:lpstr>Methodology</vt:lpstr>
      <vt:lpstr>Methodology</vt:lpstr>
      <vt:lpstr>Methodology</vt:lpstr>
      <vt:lpstr>Methodology</vt:lpstr>
      <vt:lpstr>Results: Accessibility VS. Destination Density      Abilene                                 Waco                                Austin</vt:lpstr>
      <vt:lpstr>Conclusion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Vicky</dc:creator>
  <cp:lastModifiedBy>Guo, Bobie</cp:lastModifiedBy>
  <cp:revision>97</cp:revision>
  <cp:lastPrinted>2019-05-31T16:40:21Z</cp:lastPrinted>
  <dcterms:created xsi:type="dcterms:W3CDTF">2017-11-13T17:06:57Z</dcterms:created>
  <dcterms:modified xsi:type="dcterms:W3CDTF">2019-05-31T18:32:27Z</dcterms:modified>
</cp:coreProperties>
</file>