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2" r:id="rId5"/>
    <p:sldId id="328" r:id="rId6"/>
    <p:sldId id="330" r:id="rId7"/>
    <p:sldId id="331" r:id="rId8"/>
    <p:sldId id="337" r:id="rId9"/>
    <p:sldId id="338" r:id="rId10"/>
    <p:sldId id="339" r:id="rId11"/>
    <p:sldId id="329" r:id="rId12"/>
    <p:sldId id="340" r:id="rId13"/>
    <p:sldId id="341" r:id="rId14"/>
    <p:sldId id="335" r:id="rId15"/>
    <p:sldId id="333" r:id="rId16"/>
    <p:sldId id="332" r:id="rId17"/>
    <p:sldId id="334" r:id="rId18"/>
    <p:sldId id="342" r:id="rId19"/>
    <p:sldId id="336" r:id="rId20"/>
    <p:sldId id="343" r:id="rId21"/>
    <p:sldId id="344" r:id="rId22"/>
    <p:sldId id="345" r:id="rId23"/>
    <p:sldId id="34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4">
          <p15:clr>
            <a:srgbClr val="A4A3A4"/>
          </p15:clr>
        </p15:guide>
        <p15:guide id="2" pos="5457">
          <p15:clr>
            <a:srgbClr val="A4A3A4"/>
          </p15:clr>
        </p15:guide>
        <p15:guide id="3" pos="3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48484A"/>
    <a:srgbClr val="DCDDDE"/>
    <a:srgbClr val="B1B3B6"/>
    <a:srgbClr val="77787B"/>
    <a:srgbClr val="BA1222"/>
    <a:srgbClr val="524D85"/>
    <a:srgbClr val="FFC20E"/>
    <a:srgbClr val="63AF5E"/>
    <a:srgbClr val="75BE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93574" autoAdjust="0"/>
  </p:normalViewPr>
  <p:slideViewPr>
    <p:cSldViewPr snapToGrid="0" snapToObjects="1">
      <p:cViewPr varScale="1">
        <p:scale>
          <a:sx n="140" d="100"/>
          <a:sy n="140" d="100"/>
        </p:scale>
        <p:origin x="68" y="132"/>
      </p:cViewPr>
      <p:guideLst>
        <p:guide orient="horz" pos="4264"/>
        <p:guide pos="5457"/>
        <p:guide pos="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BB3D4B-E7F6-4A42-853B-40C1A88C262E}" type="datetimeFigureOut">
              <a:rPr lang="en-US" smtClean="0"/>
              <a:t>6/1/2019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7C7C1A-D5B2-4BB7-A8A5-88681A8C6345}" type="slidenum">
              <a:rPr lang="en-US" smtClean="0"/>
              <a:t>‹#›</a:t>
            </a:fld>
            <a:endParaRPr lang="en-US"/>
          </a:p>
        </p:txBody>
      </p:sp>
    </p:spTree>
    <p:extLst>
      <p:ext uri="{BB962C8B-B14F-4D97-AF65-F5344CB8AC3E}">
        <p14:creationId xmlns:p14="http://schemas.microsoft.com/office/powerpoint/2010/main" val="4046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86A57-3D42-1746-A4F9-9BA3F9944E9C}" type="datetimeFigureOut">
              <a:rPr lang="en-US" smtClean="0"/>
              <a:t>6/1/2019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6EF74-4753-DA47-9B34-F93D23E42F59}" type="slidenum">
              <a:rPr lang="en-US" smtClean="0"/>
              <a:t>‹#›</a:t>
            </a:fld>
            <a:endParaRPr lang="en-US"/>
          </a:p>
        </p:txBody>
      </p:sp>
    </p:spTree>
    <p:extLst>
      <p:ext uri="{BB962C8B-B14F-4D97-AF65-F5344CB8AC3E}">
        <p14:creationId xmlns:p14="http://schemas.microsoft.com/office/powerpoint/2010/main" val="981006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does not represent an RSG project!</a:t>
            </a:r>
          </a:p>
        </p:txBody>
      </p:sp>
      <p:sp>
        <p:nvSpPr>
          <p:cNvPr id="4" name="Slide Number Placeholder 3"/>
          <p:cNvSpPr>
            <a:spLocks noGrp="1"/>
          </p:cNvSpPr>
          <p:nvPr>
            <p:ph type="sldNum" sz="quarter" idx="5"/>
          </p:nvPr>
        </p:nvSpPr>
        <p:spPr/>
        <p:txBody>
          <a:bodyPr/>
          <a:lstStyle/>
          <a:p>
            <a:fld id="{3746EF74-4753-DA47-9B34-F93D23E42F59}" type="slidenum">
              <a:rPr lang="en-US" smtClean="0"/>
              <a:t>2</a:t>
            </a:fld>
            <a:endParaRPr lang="en-US"/>
          </a:p>
        </p:txBody>
      </p:sp>
    </p:spTree>
    <p:extLst>
      <p:ext uri="{BB962C8B-B14F-4D97-AF65-F5344CB8AC3E}">
        <p14:creationId xmlns:p14="http://schemas.microsoft.com/office/powerpoint/2010/main" val="53457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tutorials are such that one can just ‘feed it data and tell it to work… no configuration. Despite the examples using continuous measured data, it did note the methods to use for factor data.</a:t>
            </a:r>
          </a:p>
        </p:txBody>
      </p:sp>
      <p:sp>
        <p:nvSpPr>
          <p:cNvPr id="4" name="Slide Number Placeholder 3"/>
          <p:cNvSpPr>
            <a:spLocks noGrp="1"/>
          </p:cNvSpPr>
          <p:nvPr>
            <p:ph type="sldNum" sz="quarter" idx="5"/>
          </p:nvPr>
        </p:nvSpPr>
        <p:spPr/>
        <p:txBody>
          <a:bodyPr/>
          <a:lstStyle/>
          <a:p>
            <a:fld id="{3746EF74-4753-DA47-9B34-F93D23E42F59}" type="slidenum">
              <a:rPr lang="en-US" smtClean="0"/>
              <a:t>3</a:t>
            </a:fld>
            <a:endParaRPr lang="en-US"/>
          </a:p>
        </p:txBody>
      </p:sp>
    </p:spTree>
    <p:extLst>
      <p:ext uri="{BB962C8B-B14F-4D97-AF65-F5344CB8AC3E}">
        <p14:creationId xmlns:p14="http://schemas.microsoft.com/office/powerpoint/2010/main" val="293773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6EF74-4753-DA47-9B34-F93D23E42F59}" type="slidenum">
              <a:rPr lang="en-US" smtClean="0"/>
              <a:t>8</a:t>
            </a:fld>
            <a:endParaRPr lang="en-US"/>
          </a:p>
        </p:txBody>
      </p:sp>
    </p:spTree>
    <p:extLst>
      <p:ext uri="{BB962C8B-B14F-4D97-AF65-F5344CB8AC3E}">
        <p14:creationId xmlns:p14="http://schemas.microsoft.com/office/powerpoint/2010/main" val="219183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Polytomous regression is multinomial logistic regression. Linear discriminant analysis uses Bayes Theorem to classify responses. Ordered logit is a logit based method traditionally used with ordered survey responses</a:t>
            </a:r>
          </a:p>
          <a:p>
            <a:endParaRPr lang="en-US" dirty="0"/>
          </a:p>
        </p:txBody>
      </p:sp>
      <p:sp>
        <p:nvSpPr>
          <p:cNvPr id="4" name="Slide Number Placeholder 3"/>
          <p:cNvSpPr>
            <a:spLocks noGrp="1"/>
          </p:cNvSpPr>
          <p:nvPr>
            <p:ph type="sldNum" sz="quarter" idx="5"/>
          </p:nvPr>
        </p:nvSpPr>
        <p:spPr/>
        <p:txBody>
          <a:bodyPr/>
          <a:lstStyle/>
          <a:p>
            <a:fld id="{3746EF74-4753-DA47-9B34-F93D23E42F59}" type="slidenum">
              <a:rPr lang="en-US" smtClean="0"/>
              <a:t>9</a:t>
            </a:fld>
            <a:endParaRPr lang="en-US"/>
          </a:p>
        </p:txBody>
      </p:sp>
    </p:spTree>
    <p:extLst>
      <p:ext uri="{BB962C8B-B14F-4D97-AF65-F5344CB8AC3E}">
        <p14:creationId xmlns:p14="http://schemas.microsoft.com/office/powerpoint/2010/main" val="44499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didn’t do too bad</a:t>
            </a:r>
          </a:p>
        </p:txBody>
      </p:sp>
      <p:sp>
        <p:nvSpPr>
          <p:cNvPr id="4" name="Slide Number Placeholder 3"/>
          <p:cNvSpPr>
            <a:spLocks noGrp="1"/>
          </p:cNvSpPr>
          <p:nvPr>
            <p:ph type="sldNum" sz="quarter" idx="5"/>
          </p:nvPr>
        </p:nvSpPr>
        <p:spPr/>
        <p:txBody>
          <a:bodyPr/>
          <a:lstStyle/>
          <a:p>
            <a:fld id="{3746EF74-4753-DA47-9B34-F93D23E42F59}" type="slidenum">
              <a:rPr lang="en-US" smtClean="0"/>
              <a:t>16</a:t>
            </a:fld>
            <a:endParaRPr lang="en-US"/>
          </a:p>
        </p:txBody>
      </p:sp>
    </p:spTree>
    <p:extLst>
      <p:ext uri="{BB962C8B-B14F-4D97-AF65-F5344CB8AC3E}">
        <p14:creationId xmlns:p14="http://schemas.microsoft.com/office/powerpoint/2010/main" val="230753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random 5% caused a pretty significant bias</a:t>
            </a:r>
          </a:p>
        </p:txBody>
      </p:sp>
      <p:sp>
        <p:nvSpPr>
          <p:cNvPr id="4" name="Slide Number Placeholder 3"/>
          <p:cNvSpPr>
            <a:spLocks noGrp="1"/>
          </p:cNvSpPr>
          <p:nvPr>
            <p:ph type="sldNum" sz="quarter" idx="5"/>
          </p:nvPr>
        </p:nvSpPr>
        <p:spPr/>
        <p:txBody>
          <a:bodyPr/>
          <a:lstStyle/>
          <a:p>
            <a:fld id="{3746EF74-4753-DA47-9B34-F93D23E42F59}" type="slidenum">
              <a:rPr lang="en-US" smtClean="0"/>
              <a:t>17</a:t>
            </a:fld>
            <a:endParaRPr lang="en-US"/>
          </a:p>
        </p:txBody>
      </p:sp>
    </p:spTree>
    <p:extLst>
      <p:ext uri="{BB962C8B-B14F-4D97-AF65-F5344CB8AC3E}">
        <p14:creationId xmlns:p14="http://schemas.microsoft.com/office/powerpoint/2010/main" val="131646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 y="-6968"/>
            <a:ext cx="9153292" cy="6864968"/>
          </a:xfrm>
          <a:prstGeom prst="rect">
            <a:avLst/>
          </a:prstGeom>
        </p:spPr>
      </p:pic>
      <p:sp>
        <p:nvSpPr>
          <p:cNvPr id="6" name="Text Placeholder 5"/>
          <p:cNvSpPr>
            <a:spLocks noGrp="1"/>
          </p:cNvSpPr>
          <p:nvPr>
            <p:ph type="body" sz="quarter" idx="10" hasCustomPrompt="1"/>
          </p:nvPr>
        </p:nvSpPr>
        <p:spPr>
          <a:xfrm>
            <a:off x="3259844" y="2950340"/>
            <a:ext cx="4938712"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456" y="3094355"/>
            <a:ext cx="2419518" cy="687652"/>
          </a:xfrm>
          <a:prstGeom prst="rect">
            <a:avLst/>
          </a:prstGeom>
        </p:spPr>
      </p:pic>
      <p:cxnSp>
        <p:nvCxnSpPr>
          <p:cNvPr id="8" name="Straight Connector 7"/>
          <p:cNvCxnSpPr/>
          <p:nvPr userDrawn="1"/>
        </p:nvCxnSpPr>
        <p:spPr>
          <a:xfrm>
            <a:off x="3105823"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3259844" y="4372053"/>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
        <p:nvSpPr>
          <p:cNvPr id="22" name="Content Placeholder 21"/>
          <p:cNvSpPr>
            <a:spLocks noGrp="1"/>
          </p:cNvSpPr>
          <p:nvPr>
            <p:ph sz="quarter" idx="13" hasCustomPrompt="1"/>
          </p:nvPr>
        </p:nvSpPr>
        <p:spPr>
          <a:xfrm>
            <a:off x="3259138" y="4116388"/>
            <a:ext cx="4938712"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191994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9" name="Table Placeholder 8"/>
          <p:cNvSpPr>
            <a:spLocks noGrp="1"/>
          </p:cNvSpPr>
          <p:nvPr>
            <p:ph type="tbl" sz="quarter" idx="10"/>
          </p:nvPr>
        </p:nvSpPr>
        <p:spPr>
          <a:xfrm>
            <a:off x="592138" y="1420813"/>
            <a:ext cx="8094662" cy="4656137"/>
          </a:xfrm>
        </p:spPr>
        <p:txBody>
          <a:bodyPr>
            <a:noAutofit/>
          </a:bodyPr>
          <a:lstStyle>
            <a:lvl1pPr marL="344488" indent="-225425">
              <a:defRPr sz="1800">
                <a:solidFill>
                  <a:schemeClr val="tx2"/>
                </a:solidFill>
              </a:defRPr>
            </a:lvl1pPr>
          </a:lstStyle>
          <a:p>
            <a:r>
              <a:rPr lang="en-US"/>
              <a:t>Click icon to add table</a:t>
            </a:r>
            <a:endParaRPr lang="en-US" dirty="0"/>
          </a:p>
        </p:txBody>
      </p:sp>
    </p:spTree>
    <p:extLst>
      <p:ext uri="{BB962C8B-B14F-4D97-AF65-F5344CB8AC3E}">
        <p14:creationId xmlns:p14="http://schemas.microsoft.com/office/powerpoint/2010/main" val="58496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white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9152466" cy="686435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r="77133"/>
          <a:stretch/>
        </p:blipFill>
        <p:spPr>
          <a:xfrm>
            <a:off x="773913" y="3131031"/>
            <a:ext cx="598339" cy="802828"/>
          </a:xfrm>
          <a:prstGeom prst="rect">
            <a:avLst/>
          </a:prstGeom>
        </p:spPr>
      </p:pic>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47847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9152466" cy="6864350"/>
          </a:xfrm>
          <a:prstGeom prst="rect">
            <a:avLst/>
          </a:prstGeom>
        </p:spPr>
      </p:pic>
      <p:sp>
        <p:nvSpPr>
          <p:cNvPr id="7"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719275" y="3142803"/>
            <a:ext cx="515262" cy="791055"/>
          </a:xfrm>
          <a:prstGeom prst="rect">
            <a:avLst/>
          </a:prstGeom>
        </p:spPr>
      </p:pic>
    </p:spTree>
    <p:extLst>
      <p:ext uri="{BB962C8B-B14F-4D97-AF65-F5344CB8AC3E}">
        <p14:creationId xmlns:p14="http://schemas.microsoft.com/office/powerpoint/2010/main" val="5529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sp>
        <p:nvSpPr>
          <p:cNvPr id="8" name="Rounded Rectangle 7"/>
          <p:cNvSpPr/>
          <p:nvPr userDrawn="1"/>
        </p:nvSpPr>
        <p:spPr>
          <a:xfrm>
            <a:off x="-1" y="3756115"/>
            <a:ext cx="2702327"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9" name="TextBox 8"/>
          <p:cNvSpPr txBox="1"/>
          <p:nvPr userDrawn="1"/>
        </p:nvSpPr>
        <p:spPr>
          <a:xfrm>
            <a:off x="157943" y="4816174"/>
            <a:ext cx="2544384" cy="553998"/>
          </a:xfrm>
          <a:prstGeom prst="rect">
            <a:avLst/>
          </a:prstGeom>
          <a:noFill/>
        </p:spPr>
        <p:txBody>
          <a:bodyPr wrap="square" rtlCol="0">
            <a:noAutofit/>
          </a:bodyPr>
          <a:lstStyle/>
          <a:p>
            <a:pPr algn="ctr"/>
            <a:r>
              <a:rPr lang="en-US" sz="1600" b="1" spc="100" dirty="0" err="1">
                <a:solidFill>
                  <a:srgbClr val="FFFFFF"/>
                </a:solidFill>
                <a:latin typeface="Arial"/>
                <a:cs typeface="Arial"/>
              </a:rPr>
              <a:t>www.rsginc.com</a:t>
            </a:r>
            <a:endParaRPr lang="en-US" sz="1600"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469900" y="4045304"/>
            <a:ext cx="446703" cy="685800"/>
          </a:xfrm>
          <a:prstGeom prst="rect">
            <a:avLst/>
          </a:prstGeom>
        </p:spPr>
      </p:pic>
      <p:sp>
        <p:nvSpPr>
          <p:cNvPr id="11" name="TextBox 10"/>
          <p:cNvSpPr txBox="1"/>
          <p:nvPr userDrawn="1"/>
        </p:nvSpPr>
        <p:spPr>
          <a:xfrm>
            <a:off x="1054110" y="3926260"/>
            <a:ext cx="1305973"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12" name="Straight Connector 11"/>
          <p:cNvCxnSpPr/>
          <p:nvPr userDrawn="1"/>
        </p:nvCxnSpPr>
        <p:spPr>
          <a:xfrm>
            <a:off x="1026651" y="392626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3195638" y="3660775"/>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8" name="Text Placeholder 17"/>
          <p:cNvSpPr>
            <a:spLocks noGrp="1"/>
          </p:cNvSpPr>
          <p:nvPr>
            <p:ph type="body" sz="quarter" idx="11" hasCustomPrompt="1"/>
          </p:nvPr>
        </p:nvSpPr>
        <p:spPr>
          <a:xfrm>
            <a:off x="3195638" y="3888632"/>
            <a:ext cx="4413250" cy="222407"/>
          </a:xfrm>
        </p:spPr>
        <p:txBody>
          <a:bodyPr anchor="ctr" anchorCtr="0">
            <a:noAutofit/>
          </a:bodyPr>
          <a:lstStyle>
            <a:lvl1pPr marL="0" indent="0">
              <a:buNone/>
              <a:defRPr sz="1200">
                <a:solidFill>
                  <a:schemeClr val="bg2"/>
                </a:solidFill>
              </a:defRPr>
            </a:lvl1pPr>
          </a:lstStyle>
          <a:p>
            <a:pPr lvl="0"/>
            <a:r>
              <a:rPr lang="en-US" dirty="0"/>
              <a:t>TITLE</a:t>
            </a:r>
          </a:p>
        </p:txBody>
      </p:sp>
      <p:sp>
        <p:nvSpPr>
          <p:cNvPr id="20" name="Text Placeholder 19"/>
          <p:cNvSpPr>
            <a:spLocks noGrp="1"/>
          </p:cNvSpPr>
          <p:nvPr>
            <p:ph type="body" sz="quarter" idx="12" hasCustomPrompt="1"/>
          </p:nvPr>
        </p:nvSpPr>
        <p:spPr>
          <a:xfrm>
            <a:off x="3195638" y="4196178"/>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1" name="Text Placeholder 15"/>
          <p:cNvSpPr>
            <a:spLocks noGrp="1"/>
          </p:cNvSpPr>
          <p:nvPr>
            <p:ph type="body" sz="quarter" idx="13" hasCustomPrompt="1"/>
          </p:nvPr>
        </p:nvSpPr>
        <p:spPr>
          <a:xfrm>
            <a:off x="3196697" y="5118126"/>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22" name="Text Placeholder 17"/>
          <p:cNvSpPr>
            <a:spLocks noGrp="1"/>
          </p:cNvSpPr>
          <p:nvPr>
            <p:ph type="body" sz="quarter" idx="14" hasCustomPrompt="1"/>
          </p:nvPr>
        </p:nvSpPr>
        <p:spPr>
          <a:xfrm>
            <a:off x="3196696" y="5319212"/>
            <a:ext cx="4413250" cy="295275"/>
          </a:xfrm>
        </p:spPr>
        <p:txBody>
          <a:bodyPr>
            <a:noAutofit/>
          </a:bodyPr>
          <a:lstStyle>
            <a:lvl1pPr marL="0" indent="0">
              <a:buNone/>
              <a:defRPr sz="1200">
                <a:solidFill>
                  <a:schemeClr val="bg2"/>
                </a:solidFill>
              </a:defRPr>
            </a:lvl1pPr>
          </a:lstStyle>
          <a:p>
            <a:pPr lvl="0"/>
            <a:r>
              <a:rPr lang="en-US" dirty="0"/>
              <a:t>TITLE</a:t>
            </a:r>
          </a:p>
        </p:txBody>
      </p:sp>
      <p:sp>
        <p:nvSpPr>
          <p:cNvPr id="23" name="Text Placeholder 19"/>
          <p:cNvSpPr>
            <a:spLocks noGrp="1"/>
          </p:cNvSpPr>
          <p:nvPr>
            <p:ph type="body" sz="quarter" idx="15" hasCustomPrompt="1"/>
          </p:nvPr>
        </p:nvSpPr>
        <p:spPr>
          <a:xfrm>
            <a:off x="3196697" y="5700263"/>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8684" y="-269462"/>
            <a:ext cx="5484386" cy="4237935"/>
          </a:xfrm>
          <a:prstGeom prst="rect">
            <a:avLst/>
          </a:prstGeom>
        </p:spPr>
      </p:pic>
    </p:spTree>
    <p:extLst>
      <p:ext uri="{BB962C8B-B14F-4D97-AF65-F5344CB8AC3E}">
        <p14:creationId xmlns:p14="http://schemas.microsoft.com/office/powerpoint/2010/main" val="94765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sp>
        <p:nvSpPr>
          <p:cNvPr id="15" name="Rounded Rectangle 14"/>
          <p:cNvSpPr/>
          <p:nvPr userDrawn="1"/>
        </p:nvSpPr>
        <p:spPr>
          <a:xfrm>
            <a:off x="-1" y="998396"/>
            <a:ext cx="2702327" cy="999738"/>
          </a:xfrm>
          <a:prstGeom prst="roundRect">
            <a:avLst>
              <a:gd name="adj" fmla="val 95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469900" y="1312334"/>
            <a:ext cx="446703" cy="685800"/>
          </a:xfrm>
          <a:prstGeom prst="rect">
            <a:avLst/>
          </a:prstGeom>
        </p:spPr>
      </p:pic>
      <p:sp>
        <p:nvSpPr>
          <p:cNvPr id="19" name="TextBox 18"/>
          <p:cNvSpPr txBox="1"/>
          <p:nvPr userDrawn="1"/>
        </p:nvSpPr>
        <p:spPr>
          <a:xfrm>
            <a:off x="1054110" y="1193290"/>
            <a:ext cx="1354186"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24" name="Straight Connector 23"/>
          <p:cNvCxnSpPr/>
          <p:nvPr userDrawn="1"/>
        </p:nvCxnSpPr>
        <p:spPr>
          <a:xfrm>
            <a:off x="1026651" y="119329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nvSpPr>
        <p:spPr>
          <a:xfrm>
            <a:off x="341007" y="1994315"/>
            <a:ext cx="2269465" cy="584776"/>
          </a:xfrm>
          <a:prstGeom prst="rect">
            <a:avLst/>
          </a:prstGeom>
          <a:noFill/>
        </p:spPr>
        <p:txBody>
          <a:bodyPr wrap="square" rtlCol="0">
            <a:noAutofit/>
          </a:bodyPr>
          <a:lstStyle/>
          <a:p>
            <a:pPr algn="ctr"/>
            <a:r>
              <a:rPr lang="en-US" b="1" spc="100" dirty="0" err="1">
                <a:solidFill>
                  <a:srgbClr val="FFFFFF"/>
                </a:solidFill>
                <a:latin typeface="Arial"/>
                <a:cs typeface="Arial"/>
              </a:rPr>
              <a:t>www.rsginc.com</a:t>
            </a:r>
            <a:endParaRPr lang="en-US"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sp>
        <p:nvSpPr>
          <p:cNvPr id="26" name="Text Placeholder 15"/>
          <p:cNvSpPr>
            <a:spLocks noGrp="1"/>
          </p:cNvSpPr>
          <p:nvPr>
            <p:ph type="body" sz="quarter" idx="10" hasCustomPrompt="1"/>
          </p:nvPr>
        </p:nvSpPr>
        <p:spPr>
          <a:xfrm>
            <a:off x="3195638" y="1233488"/>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27" name="Text Placeholder 17"/>
          <p:cNvSpPr>
            <a:spLocks noGrp="1"/>
          </p:cNvSpPr>
          <p:nvPr>
            <p:ph type="body" sz="quarter" idx="11" hasCustomPrompt="1"/>
          </p:nvPr>
        </p:nvSpPr>
        <p:spPr>
          <a:xfrm>
            <a:off x="3195638" y="1461345"/>
            <a:ext cx="4413250" cy="222407"/>
          </a:xfrm>
        </p:spPr>
        <p:txBody>
          <a:bodyPr anchor="ctr" anchorCtr="0">
            <a:noAutofit/>
          </a:bodyPr>
          <a:lstStyle>
            <a:lvl1pPr marL="0" indent="0">
              <a:buNone/>
              <a:defRPr sz="1200">
                <a:solidFill>
                  <a:srgbClr val="F68B1F"/>
                </a:solidFill>
              </a:defRPr>
            </a:lvl1pPr>
          </a:lstStyle>
          <a:p>
            <a:pPr lvl="0"/>
            <a:r>
              <a:rPr lang="en-US" dirty="0"/>
              <a:t>TITLE</a:t>
            </a:r>
          </a:p>
        </p:txBody>
      </p:sp>
      <p:sp>
        <p:nvSpPr>
          <p:cNvPr id="28" name="Text Placeholder 19"/>
          <p:cNvSpPr>
            <a:spLocks noGrp="1"/>
          </p:cNvSpPr>
          <p:nvPr>
            <p:ph type="body" sz="quarter" idx="12" hasCustomPrompt="1"/>
          </p:nvPr>
        </p:nvSpPr>
        <p:spPr>
          <a:xfrm>
            <a:off x="3195638" y="1768891"/>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9" name="Text Placeholder 15"/>
          <p:cNvSpPr>
            <a:spLocks noGrp="1"/>
          </p:cNvSpPr>
          <p:nvPr>
            <p:ph type="body" sz="quarter" idx="13" hasCustomPrompt="1"/>
          </p:nvPr>
        </p:nvSpPr>
        <p:spPr>
          <a:xfrm>
            <a:off x="3196697" y="2690839"/>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30" name="Text Placeholder 17"/>
          <p:cNvSpPr>
            <a:spLocks noGrp="1"/>
          </p:cNvSpPr>
          <p:nvPr>
            <p:ph type="body" sz="quarter" idx="14" hasCustomPrompt="1"/>
          </p:nvPr>
        </p:nvSpPr>
        <p:spPr>
          <a:xfrm>
            <a:off x="3196696" y="2891925"/>
            <a:ext cx="4413250" cy="295275"/>
          </a:xfrm>
        </p:spPr>
        <p:txBody>
          <a:bodyPr>
            <a:noAutofit/>
          </a:bodyPr>
          <a:lstStyle>
            <a:lvl1pPr marL="0" indent="0">
              <a:buNone/>
              <a:defRPr sz="1200">
                <a:solidFill>
                  <a:srgbClr val="F68B1F"/>
                </a:solidFill>
              </a:defRPr>
            </a:lvl1pPr>
          </a:lstStyle>
          <a:p>
            <a:pPr lvl="0"/>
            <a:r>
              <a:rPr lang="en-US" dirty="0"/>
              <a:t>TITLE</a:t>
            </a:r>
          </a:p>
        </p:txBody>
      </p:sp>
      <p:sp>
        <p:nvSpPr>
          <p:cNvPr id="31" name="Text Placeholder 19"/>
          <p:cNvSpPr>
            <a:spLocks noGrp="1"/>
          </p:cNvSpPr>
          <p:nvPr>
            <p:ph type="body" sz="quarter" idx="15" hasCustomPrompt="1"/>
          </p:nvPr>
        </p:nvSpPr>
        <p:spPr>
          <a:xfrm>
            <a:off x="3196697" y="3272976"/>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Tree>
    <p:extLst>
      <p:ext uri="{BB962C8B-B14F-4D97-AF65-F5344CB8AC3E}">
        <p14:creationId xmlns:p14="http://schemas.microsoft.com/office/powerpoint/2010/main" val="177664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This is the RSG Palette</a:t>
            </a:r>
          </a:p>
        </p:txBody>
      </p:sp>
      <p:sp>
        <p:nvSpPr>
          <p:cNvPr id="3" name="Text Placeholder 5"/>
          <p:cNvSpPr>
            <a:spLocks noGrp="1"/>
          </p:cNvSpPr>
          <p:nvPr>
            <p:ph type="body" sz="quarter" idx="10"/>
          </p:nvPr>
        </p:nvSpPr>
        <p:spPr>
          <a:xfrm>
            <a:off x="592666" y="1454150"/>
            <a:ext cx="8094134" cy="1143000"/>
          </a:xfrm>
        </p:spPr>
        <p:txBody>
          <a:bodyPr/>
          <a:lstStyle>
            <a:lvl1pPr marL="0" indent="0">
              <a:buNone/>
              <a:defRPr sz="1800">
                <a:solidFill>
                  <a:schemeClr val="bg1">
                    <a:lumMod val="50000"/>
                  </a:schemeClr>
                </a:solidFill>
              </a:defRPr>
            </a:lvl1pPr>
          </a:lstStyle>
          <a:p>
            <a:pPr lvl="0"/>
            <a:r>
              <a:rPr lang="en-US"/>
              <a:t>Click to edit Master text styles</a:t>
            </a:r>
          </a:p>
        </p:txBody>
      </p:sp>
      <p:grpSp>
        <p:nvGrpSpPr>
          <p:cNvPr id="4" name="Group 3"/>
          <p:cNvGrpSpPr/>
          <p:nvPr userDrawn="1"/>
        </p:nvGrpSpPr>
        <p:grpSpPr>
          <a:xfrm>
            <a:off x="724395" y="2968830"/>
            <a:ext cx="7220198"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29395" y="4785757"/>
            <a:ext cx="3063834" cy="307777"/>
          </a:xfrm>
          <a:prstGeom prst="rect">
            <a:avLst/>
          </a:prstGeom>
          <a:noFill/>
        </p:spPr>
        <p:txBody>
          <a:bodyPr wrap="square" rtlCol="0">
            <a:spAutoFit/>
          </a:bodyPr>
          <a:lstStyle/>
          <a:p>
            <a:r>
              <a:rPr lang="en-US" sz="1400" dirty="0">
                <a:solidFill>
                  <a:schemeClr val="tx2"/>
                </a:solidFill>
              </a:rPr>
              <a:t>main colors</a:t>
            </a:r>
          </a:p>
        </p:txBody>
      </p:sp>
      <p:sp>
        <p:nvSpPr>
          <p:cNvPr id="17" name="TextBox 16"/>
          <p:cNvSpPr txBox="1"/>
          <p:nvPr userDrawn="1"/>
        </p:nvSpPr>
        <p:spPr>
          <a:xfrm>
            <a:off x="4868884" y="2701036"/>
            <a:ext cx="3063834" cy="261610"/>
          </a:xfrm>
          <a:prstGeom prst="rect">
            <a:avLst/>
          </a:prstGeom>
          <a:noFill/>
        </p:spPr>
        <p:txBody>
          <a:bodyPr wrap="square" rtlCol="0">
            <a:spAutoFit/>
          </a:bodyPr>
          <a:lstStyle/>
          <a:p>
            <a:pPr algn="r"/>
            <a:r>
              <a:rPr lang="en-US" sz="1100" dirty="0">
                <a:solidFill>
                  <a:schemeClr val="tx2"/>
                </a:solidFill>
              </a:rPr>
              <a:t>Pop/accent colors</a:t>
            </a:r>
          </a:p>
        </p:txBody>
      </p:sp>
      <p:sp>
        <p:nvSpPr>
          <p:cNvPr id="18" name="TextBox 17"/>
          <p:cNvSpPr txBox="1"/>
          <p:nvPr userDrawn="1"/>
        </p:nvSpPr>
        <p:spPr>
          <a:xfrm>
            <a:off x="4251366" y="4833257"/>
            <a:ext cx="3681352" cy="261610"/>
          </a:xfrm>
          <a:prstGeom prst="rect">
            <a:avLst/>
          </a:prstGeom>
          <a:noFill/>
        </p:spPr>
        <p:txBody>
          <a:bodyPr wrap="square" rtlCol="0">
            <a:spAutoFit/>
          </a:bodyPr>
          <a:lstStyle/>
          <a:p>
            <a:pPr algn="r"/>
            <a:r>
              <a:rPr lang="en-US" sz="1100" dirty="0">
                <a:solidFill>
                  <a:schemeClr val="tx2"/>
                </a:solidFill>
              </a:rPr>
              <a:t>Neutrals of grey and light warm yellow</a:t>
            </a:r>
          </a:p>
        </p:txBody>
      </p:sp>
    </p:spTree>
    <p:extLst>
      <p:ext uri="{BB962C8B-B14F-4D97-AF65-F5344CB8AC3E}">
        <p14:creationId xmlns:p14="http://schemas.microsoft.com/office/powerpoint/2010/main" val="31575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y 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49"/>
            <a:ext cx="9152465" cy="6864349"/>
          </a:xfrm>
          <a:prstGeom prst="rect">
            <a:avLst/>
          </a:prstGeom>
        </p:spPr>
      </p:pic>
      <p:sp>
        <p:nvSpPr>
          <p:cNvPr id="10"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3259844" y="2950341"/>
            <a:ext cx="4938712" cy="91610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456" y="3094355"/>
            <a:ext cx="2419518" cy="687652"/>
          </a:xfrm>
          <a:prstGeom prst="rect">
            <a:avLst/>
          </a:prstGeom>
        </p:spPr>
      </p:pic>
      <p:cxnSp>
        <p:nvCxnSpPr>
          <p:cNvPr id="8" name="Straight Connector 7"/>
          <p:cNvCxnSpPr/>
          <p:nvPr userDrawn="1"/>
        </p:nvCxnSpPr>
        <p:spPr>
          <a:xfrm>
            <a:off x="3105823"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259844" y="4076096"/>
            <a:ext cx="4938712" cy="290286"/>
          </a:xfrm>
        </p:spPr>
        <p:txBody>
          <a:bodyPr anchor="ctr" anchorCtr="0">
            <a:noAutofit/>
          </a:bodyPr>
          <a:lstStyle>
            <a:lvl1pPr marL="0" indent="0">
              <a:buNone/>
              <a:defRPr sz="1400">
                <a:solidFill>
                  <a:srgbClr val="FFFFFF"/>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3259844" y="4372053"/>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Tree>
    <p:extLst>
      <p:ext uri="{BB962C8B-B14F-4D97-AF65-F5344CB8AC3E}">
        <p14:creationId xmlns:p14="http://schemas.microsoft.com/office/powerpoint/2010/main" val="12323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cover">
    <p:spTree>
      <p:nvGrpSpPr>
        <p:cNvPr id="1" name=""/>
        <p:cNvGrpSpPr/>
        <p:nvPr/>
      </p:nvGrpSpPr>
      <p:grpSpPr>
        <a:xfrm>
          <a:off x="0" y="0"/>
          <a:ext cx="0" cy="0"/>
          <a:chOff x="0" y="0"/>
          <a:chExt cx="0" cy="0"/>
        </a:xfrm>
      </p:grpSpPr>
      <p:pic>
        <p:nvPicPr>
          <p:cNvPr id="12" name="Picture 11" descr="BridgeLiftProfilePhoto.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44430" y="179015"/>
            <a:ext cx="8854320" cy="4373846"/>
          </a:xfrm>
          <a:prstGeom prst="rect">
            <a:avLst/>
          </a:prstGeom>
        </p:spPr>
      </p:pic>
      <p:sp>
        <p:nvSpPr>
          <p:cNvPr id="11" name="Rectangle 10"/>
          <p:cNvSpPr/>
          <p:nvPr userDrawn="1"/>
        </p:nvSpPr>
        <p:spPr>
          <a:xfrm>
            <a:off x="157942" y="4755511"/>
            <a:ext cx="8839200" cy="1931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0"/>
          <p:cNvSpPr/>
          <p:nvPr userDrawn="1"/>
        </p:nvSpPr>
        <p:spPr>
          <a:xfrm>
            <a:off x="109561" y="4054970"/>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3245733" y="4198682"/>
            <a:ext cx="4938712" cy="90013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456" y="4342697"/>
            <a:ext cx="2419518" cy="687652"/>
          </a:xfrm>
          <a:prstGeom prst="rect">
            <a:avLst/>
          </a:prstGeom>
        </p:spPr>
      </p:pic>
      <p:cxnSp>
        <p:nvCxnSpPr>
          <p:cNvPr id="8" name="Straight Connector 7"/>
          <p:cNvCxnSpPr/>
          <p:nvPr userDrawn="1"/>
        </p:nvCxnSpPr>
        <p:spPr>
          <a:xfrm>
            <a:off x="3105823" y="4198682"/>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245733" y="5324438"/>
            <a:ext cx="4938712" cy="290286"/>
          </a:xfrm>
        </p:spPr>
        <p:txBody>
          <a:bodyPr anchor="ctr" anchorCtr="0">
            <a:noAutofit/>
          </a:bodyPr>
          <a:lstStyle>
            <a:lvl1pPr marL="0" indent="0">
              <a:buNone/>
              <a:defRPr sz="1400">
                <a:solidFill>
                  <a:schemeClr val="bg1"/>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3245733" y="5620395"/>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Tree>
    <p:extLst>
      <p:ext uri="{BB962C8B-B14F-4D97-AF65-F5344CB8AC3E}">
        <p14:creationId xmlns:p14="http://schemas.microsoft.com/office/powerpoint/2010/main" val="124427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92138" y="1436688"/>
            <a:ext cx="8094662"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6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92666" y="1454150"/>
            <a:ext cx="8094134"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1" hasCustomPrompt="1"/>
          </p:nvPr>
        </p:nvSpPr>
        <p:spPr>
          <a:xfrm>
            <a:off x="592666" y="2724150"/>
            <a:ext cx="8094134"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874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45120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p:cNvSpPr>
          <p:nvPr>
            <p:ph type="pic" sz="quarter" idx="10" hasCustomPrompt="1"/>
          </p:nvPr>
        </p:nvSpPr>
        <p:spPr>
          <a:xfrm>
            <a:off x="592138" y="1533525"/>
            <a:ext cx="8094662" cy="1928813"/>
          </a:xfrm>
        </p:spPr>
        <p:txBody>
          <a:bodyPr>
            <a:noAutofit/>
          </a:bodyPr>
          <a:lstStyle>
            <a:lvl1pPr>
              <a:defRPr sz="1800"/>
            </a:lvl1pPr>
          </a:lstStyle>
          <a:p>
            <a:r>
              <a:rPr lang="en-US" dirty="0"/>
              <a:t>Click to add photo</a:t>
            </a:r>
          </a:p>
        </p:txBody>
      </p:sp>
      <p:sp>
        <p:nvSpPr>
          <p:cNvPr id="5" name="Text Placeholder 10"/>
          <p:cNvSpPr>
            <a:spLocks noGrp="1"/>
          </p:cNvSpPr>
          <p:nvPr>
            <p:ph type="body" sz="quarter" idx="11" hasCustomPrompt="1"/>
          </p:nvPr>
        </p:nvSpPr>
        <p:spPr>
          <a:xfrm>
            <a:off x="592666" y="3636669"/>
            <a:ext cx="8094134"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499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82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5" name="Text Placeholder 4"/>
          <p:cNvSpPr>
            <a:spLocks noGrp="1"/>
          </p:cNvSpPr>
          <p:nvPr>
            <p:ph type="body" sz="quarter" idx="3"/>
          </p:nvPr>
        </p:nvSpPr>
        <p:spPr>
          <a:xfrm>
            <a:off x="3292593" y="1535113"/>
            <a:ext cx="5394207"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Click to edit Master text styles</a:t>
            </a:r>
          </a:p>
        </p:txBody>
      </p:sp>
      <p:sp>
        <p:nvSpPr>
          <p:cNvPr id="6" name="Content Placeholder 5"/>
          <p:cNvSpPr>
            <a:spLocks noGrp="1"/>
          </p:cNvSpPr>
          <p:nvPr>
            <p:ph sz="quarter" idx="4"/>
          </p:nvPr>
        </p:nvSpPr>
        <p:spPr>
          <a:xfrm>
            <a:off x="3292593" y="2174875"/>
            <a:ext cx="5394208"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hasCustomPrompt="1"/>
          </p:nvPr>
        </p:nvSpPr>
        <p:spPr>
          <a:xfrm>
            <a:off x="592139" y="1535113"/>
            <a:ext cx="2578158" cy="4591050"/>
          </a:xfrm>
        </p:spPr>
        <p:txBody>
          <a:bodyPr>
            <a:noAutofit/>
          </a:bodyPr>
          <a:lstStyle>
            <a:lvl1pPr marL="344488" indent="-225425">
              <a:defRPr sz="1800"/>
            </a:lvl1pPr>
          </a:lstStyle>
          <a:p>
            <a:r>
              <a:rPr lang="en-US" dirty="0"/>
              <a:t>Click to add photo</a:t>
            </a:r>
          </a:p>
        </p:txBody>
      </p:sp>
    </p:spTree>
    <p:extLst>
      <p:ext uri="{BB962C8B-B14F-4D97-AF65-F5344CB8AC3E}">
        <p14:creationId xmlns:p14="http://schemas.microsoft.com/office/powerpoint/2010/main" val="20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2666" y="274638"/>
            <a:ext cx="8094133" cy="9607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477058"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7200" y="6471215"/>
            <a:ext cx="299283" cy="299283"/>
          </a:xfrm>
          <a:prstGeom prst="rect">
            <a:avLst/>
          </a:prstGeom>
        </p:spPr>
      </p:pic>
      <p:grpSp>
        <p:nvGrpSpPr>
          <p:cNvPr id="10" name="Group 9"/>
          <p:cNvGrpSpPr/>
          <p:nvPr/>
        </p:nvGrpSpPr>
        <p:grpSpPr>
          <a:xfrm>
            <a:off x="1" y="6265266"/>
            <a:ext cx="9143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8457258" y="6439474"/>
            <a:ext cx="381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 id="2147483674" r:id="rId4"/>
    <p:sldLayoutId id="2147483660" r:id="rId5"/>
    <p:sldLayoutId id="2147483661" r:id="rId6"/>
    <p:sldLayoutId id="2147483672" r:id="rId7"/>
    <p:sldLayoutId id="2147483653" r:id="rId8"/>
    <p:sldLayoutId id="2147483673" r:id="rId9"/>
    <p:sldLayoutId id="2147483671" r:id="rId10"/>
    <p:sldLayoutId id="2147483667" r:id="rId11"/>
    <p:sldLayoutId id="2147483668" r:id="rId12"/>
    <p:sldLayoutId id="2147483669" r:id="rId13"/>
    <p:sldLayoutId id="2147483670" r:id="rId14"/>
    <p:sldLayoutId id="2147483675" r:id="rId15"/>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5733" y="4198682"/>
            <a:ext cx="4938712" cy="900134"/>
          </a:xfrm>
        </p:spPr>
        <p:txBody>
          <a:bodyPr/>
          <a:lstStyle/>
          <a:p>
            <a:r>
              <a:rPr lang="en-US" i="1" dirty="0"/>
              <a:t>Survey Data Imputation with the MICE Package in R</a:t>
            </a:r>
            <a:endParaRPr lang="en-US" dirty="0"/>
          </a:p>
        </p:txBody>
      </p:sp>
      <p:sp>
        <p:nvSpPr>
          <p:cNvPr id="4" name="Text Placeholder 3"/>
          <p:cNvSpPr>
            <a:spLocks noGrp="1"/>
          </p:cNvSpPr>
          <p:nvPr>
            <p:ph type="body" sz="quarter" idx="11"/>
          </p:nvPr>
        </p:nvSpPr>
        <p:spPr/>
        <p:txBody>
          <a:bodyPr/>
          <a:lstStyle/>
          <a:p>
            <a:r>
              <a:rPr lang="en-US" dirty="0"/>
              <a:t>Andrew Rohne</a:t>
            </a:r>
          </a:p>
        </p:txBody>
      </p:sp>
      <p:sp>
        <p:nvSpPr>
          <p:cNvPr id="5" name="Text Placeholder 4"/>
          <p:cNvSpPr>
            <a:spLocks noGrp="1"/>
          </p:cNvSpPr>
          <p:nvPr>
            <p:ph type="body" sz="quarter" idx="12"/>
          </p:nvPr>
        </p:nvSpPr>
        <p:spPr/>
        <p:txBody>
          <a:bodyPr/>
          <a:lstStyle/>
          <a:p>
            <a:r>
              <a:rPr lang="en-US" dirty="0"/>
              <a:t>June 3, 2019</a:t>
            </a:r>
          </a:p>
        </p:txBody>
      </p:sp>
    </p:spTree>
    <p:extLst>
      <p:ext uri="{BB962C8B-B14F-4D97-AF65-F5344CB8AC3E}">
        <p14:creationId xmlns:p14="http://schemas.microsoft.com/office/powerpoint/2010/main" val="29832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446D-06C1-44A1-A1AA-04B959B5B27E}"/>
              </a:ext>
            </a:extLst>
          </p:cNvPr>
          <p:cNvSpPr>
            <a:spLocks noGrp="1"/>
          </p:cNvSpPr>
          <p:nvPr>
            <p:ph type="title"/>
          </p:nvPr>
        </p:nvSpPr>
        <p:spPr/>
        <p:txBody>
          <a:bodyPr/>
          <a:lstStyle/>
          <a:p>
            <a:r>
              <a:rPr lang="en-US" dirty="0"/>
              <a:t>Important Note!</a:t>
            </a:r>
          </a:p>
        </p:txBody>
      </p:sp>
      <p:sp>
        <p:nvSpPr>
          <p:cNvPr id="3" name="Text Placeholder 2">
            <a:extLst>
              <a:ext uri="{FF2B5EF4-FFF2-40B4-BE49-F238E27FC236}">
                <a16:creationId xmlns:a16="http://schemas.microsoft.com/office/drawing/2014/main" id="{C48C313E-03B4-49A5-AE14-DEED78CD6980}"/>
              </a:ext>
            </a:extLst>
          </p:cNvPr>
          <p:cNvSpPr>
            <a:spLocks noGrp="1"/>
          </p:cNvSpPr>
          <p:nvPr>
            <p:ph type="body" sz="quarter" idx="10"/>
          </p:nvPr>
        </p:nvSpPr>
        <p:spPr/>
        <p:txBody>
          <a:bodyPr/>
          <a:lstStyle/>
          <a:p>
            <a:pPr marL="119063" indent="0">
              <a:buNone/>
            </a:pPr>
            <a:endParaRPr lang="en-US" dirty="0"/>
          </a:p>
          <a:p>
            <a:pPr marL="119063" indent="0">
              <a:buNone/>
            </a:pPr>
            <a:endParaRPr lang="en-US" dirty="0"/>
          </a:p>
          <a:p>
            <a:pPr marL="119063" indent="0">
              <a:buNone/>
            </a:pPr>
            <a:endParaRPr lang="en-US" dirty="0"/>
          </a:p>
          <a:p>
            <a:pPr marL="119063" indent="0" algn="ctr">
              <a:buNone/>
            </a:pPr>
            <a:r>
              <a:rPr lang="en-US" sz="6000" dirty="0"/>
              <a:t>“EASY”</a:t>
            </a:r>
          </a:p>
        </p:txBody>
      </p:sp>
    </p:spTree>
    <p:extLst>
      <p:ext uri="{BB962C8B-B14F-4D97-AF65-F5344CB8AC3E}">
        <p14:creationId xmlns:p14="http://schemas.microsoft.com/office/powerpoint/2010/main" val="168214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892505-19D1-4755-9B99-754C27CBB7F2}"/>
              </a:ext>
            </a:extLst>
          </p:cNvPr>
          <p:cNvSpPr>
            <a:spLocks noGrp="1"/>
          </p:cNvSpPr>
          <p:nvPr>
            <p:ph type="body" sz="quarter" idx="10"/>
          </p:nvPr>
        </p:nvSpPr>
        <p:spPr/>
        <p:txBody>
          <a:bodyPr/>
          <a:lstStyle/>
          <a:p>
            <a:r>
              <a:rPr lang="en-US" dirty="0"/>
              <a:t>Detailed Results</a:t>
            </a:r>
          </a:p>
        </p:txBody>
      </p:sp>
    </p:spTree>
    <p:extLst>
      <p:ext uri="{BB962C8B-B14F-4D97-AF65-F5344CB8AC3E}">
        <p14:creationId xmlns:p14="http://schemas.microsoft.com/office/powerpoint/2010/main" val="320271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E026-C724-4A8F-A35A-D768A268187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14A7DF6-BA85-4D9C-908D-C2B9E2D2BC0D}"/>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6C190F43-D390-42B9-9011-9D925D7623A7}"/>
              </a:ext>
            </a:extLst>
          </p:cNvPr>
          <p:cNvPicPr>
            <a:picLocks noChangeAspect="1"/>
          </p:cNvPicPr>
          <p:nvPr/>
        </p:nvPicPr>
        <p:blipFill>
          <a:blip r:embed="rId2"/>
          <a:stretch>
            <a:fillRect/>
          </a:stretch>
        </p:blipFill>
        <p:spPr>
          <a:xfrm>
            <a:off x="1371593" y="228593"/>
            <a:ext cx="6400813" cy="6400813"/>
          </a:xfrm>
          <a:prstGeom prst="rect">
            <a:avLst/>
          </a:prstGeom>
        </p:spPr>
      </p:pic>
    </p:spTree>
    <p:extLst>
      <p:ext uri="{BB962C8B-B14F-4D97-AF65-F5344CB8AC3E}">
        <p14:creationId xmlns:p14="http://schemas.microsoft.com/office/powerpoint/2010/main" val="191235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6F91-3982-4A0D-8C5F-9FFD48E7398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FE0B41D-2DFD-454E-B69B-1DD47F6C1CC6}"/>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3FCDFB5D-5B69-407B-9E9E-23494F57D533}"/>
              </a:ext>
            </a:extLst>
          </p:cNvPr>
          <p:cNvPicPr>
            <a:picLocks noChangeAspect="1"/>
          </p:cNvPicPr>
          <p:nvPr/>
        </p:nvPicPr>
        <p:blipFill>
          <a:blip r:embed="rId2"/>
          <a:stretch>
            <a:fillRect/>
          </a:stretch>
        </p:blipFill>
        <p:spPr>
          <a:xfrm>
            <a:off x="1371593" y="228593"/>
            <a:ext cx="6400813" cy="6400813"/>
          </a:xfrm>
          <a:prstGeom prst="rect">
            <a:avLst/>
          </a:prstGeom>
        </p:spPr>
      </p:pic>
    </p:spTree>
    <p:extLst>
      <p:ext uri="{BB962C8B-B14F-4D97-AF65-F5344CB8AC3E}">
        <p14:creationId xmlns:p14="http://schemas.microsoft.com/office/powerpoint/2010/main" val="120244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8DB5-C06E-4C4E-9882-B25BAF87BE1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92B08B6-728F-47B3-8B0C-7BD1C79BD53C}"/>
              </a:ext>
            </a:extLst>
          </p:cNvPr>
          <p:cNvSpPr>
            <a:spLocks noGrp="1"/>
          </p:cNvSpPr>
          <p:nvPr>
            <p:ph type="body" sz="quarter" idx="10"/>
          </p:nvPr>
        </p:nvSpPr>
        <p:spPr/>
        <p:txBody>
          <a:bodyPr/>
          <a:lstStyle/>
          <a:p>
            <a:endParaRPr lang="en-US"/>
          </a:p>
        </p:txBody>
      </p:sp>
      <p:pic>
        <p:nvPicPr>
          <p:cNvPr id="5" name="Picture 4" descr="A picture containing stationary, writing implement&#10;&#10;Description automatically generated">
            <a:extLst>
              <a:ext uri="{FF2B5EF4-FFF2-40B4-BE49-F238E27FC236}">
                <a16:creationId xmlns:a16="http://schemas.microsoft.com/office/drawing/2014/main" id="{6998680F-1F74-4A82-A746-19608DCD621E}"/>
              </a:ext>
            </a:extLst>
          </p:cNvPr>
          <p:cNvPicPr>
            <a:picLocks noChangeAspect="1"/>
          </p:cNvPicPr>
          <p:nvPr/>
        </p:nvPicPr>
        <p:blipFill>
          <a:blip r:embed="rId2"/>
          <a:stretch>
            <a:fillRect/>
          </a:stretch>
        </p:blipFill>
        <p:spPr>
          <a:xfrm>
            <a:off x="1371593" y="228593"/>
            <a:ext cx="6400813" cy="6400813"/>
          </a:xfrm>
          <a:prstGeom prst="rect">
            <a:avLst/>
          </a:prstGeom>
        </p:spPr>
      </p:pic>
    </p:spTree>
    <p:extLst>
      <p:ext uri="{BB962C8B-B14F-4D97-AF65-F5344CB8AC3E}">
        <p14:creationId xmlns:p14="http://schemas.microsoft.com/office/powerpoint/2010/main" val="337673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034AE7-1978-4118-B93F-A38CB9274CB5}"/>
              </a:ext>
            </a:extLst>
          </p:cNvPr>
          <p:cNvSpPr>
            <a:spLocks noGrp="1"/>
          </p:cNvSpPr>
          <p:nvPr>
            <p:ph type="body" sz="quarter" idx="10"/>
          </p:nvPr>
        </p:nvSpPr>
        <p:spPr/>
        <p:txBody>
          <a:bodyPr/>
          <a:lstStyle/>
          <a:p>
            <a:r>
              <a:rPr lang="en-US" dirty="0"/>
              <a:t>Aggregate Results</a:t>
            </a:r>
          </a:p>
        </p:txBody>
      </p:sp>
    </p:spTree>
    <p:extLst>
      <p:ext uri="{BB962C8B-B14F-4D97-AF65-F5344CB8AC3E}">
        <p14:creationId xmlns:p14="http://schemas.microsoft.com/office/powerpoint/2010/main" val="398044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09F9C-9802-4F29-8C3E-6C7370B6D466}"/>
              </a:ext>
            </a:extLst>
          </p:cNvPr>
          <p:cNvSpPr>
            <a:spLocks noGrp="1"/>
          </p:cNvSpPr>
          <p:nvPr>
            <p:ph type="title"/>
          </p:nvPr>
        </p:nvSpPr>
        <p:spPr/>
        <p:txBody>
          <a:bodyPr/>
          <a:lstStyle/>
          <a:p>
            <a:r>
              <a:rPr lang="en-US" dirty="0"/>
              <a:t>Persons Per Household</a:t>
            </a:r>
          </a:p>
        </p:txBody>
      </p:sp>
      <p:graphicFrame>
        <p:nvGraphicFramePr>
          <p:cNvPr id="6" name="Table Placeholder 5">
            <a:extLst>
              <a:ext uri="{FF2B5EF4-FFF2-40B4-BE49-F238E27FC236}">
                <a16:creationId xmlns:a16="http://schemas.microsoft.com/office/drawing/2014/main" id="{1587D527-963B-4D94-9388-36E6411BF787}"/>
              </a:ext>
            </a:extLst>
          </p:cNvPr>
          <p:cNvGraphicFramePr>
            <a:graphicFrameLocks noGrp="1"/>
          </p:cNvGraphicFramePr>
          <p:nvPr>
            <p:ph type="tbl" sz="quarter" idx="10"/>
            <p:extLst>
              <p:ext uri="{D42A27DB-BD31-4B8C-83A1-F6EECF244321}">
                <p14:modId xmlns:p14="http://schemas.microsoft.com/office/powerpoint/2010/main" val="1671320443"/>
              </p:ext>
            </p:extLst>
          </p:nvPr>
        </p:nvGraphicFramePr>
        <p:xfrm>
          <a:off x="482599" y="1420813"/>
          <a:ext cx="8204200" cy="3291840"/>
        </p:xfrm>
        <a:graphic>
          <a:graphicData uri="http://schemas.openxmlformats.org/drawingml/2006/table">
            <a:tbl>
              <a:tblPr firstRow="1" firstCol="1" bandRow="1">
                <a:tableStyleId>{5C22544A-7EE6-4342-B048-85BDC9FD1C3A}</a:tableStyleId>
              </a:tblPr>
              <a:tblGrid>
                <a:gridCol w="2051050">
                  <a:extLst>
                    <a:ext uri="{9D8B030D-6E8A-4147-A177-3AD203B41FA5}">
                      <a16:colId xmlns:a16="http://schemas.microsoft.com/office/drawing/2014/main" val="3514502750"/>
                    </a:ext>
                  </a:extLst>
                </a:gridCol>
                <a:gridCol w="2051050">
                  <a:extLst>
                    <a:ext uri="{9D8B030D-6E8A-4147-A177-3AD203B41FA5}">
                      <a16:colId xmlns:a16="http://schemas.microsoft.com/office/drawing/2014/main" val="652200058"/>
                    </a:ext>
                  </a:extLst>
                </a:gridCol>
                <a:gridCol w="2051050">
                  <a:extLst>
                    <a:ext uri="{9D8B030D-6E8A-4147-A177-3AD203B41FA5}">
                      <a16:colId xmlns:a16="http://schemas.microsoft.com/office/drawing/2014/main" val="1314516845"/>
                    </a:ext>
                  </a:extLst>
                </a:gridCol>
                <a:gridCol w="2051050">
                  <a:extLst>
                    <a:ext uri="{9D8B030D-6E8A-4147-A177-3AD203B41FA5}">
                      <a16:colId xmlns:a16="http://schemas.microsoft.com/office/drawing/2014/main" val="2332157698"/>
                    </a:ext>
                  </a:extLst>
                </a:gridCol>
              </a:tblGrid>
              <a:tr h="370840">
                <a:tc>
                  <a:txBody>
                    <a:bodyPr/>
                    <a:lstStyle/>
                    <a:p>
                      <a:pPr algn="l" fontAlgn="b"/>
                      <a:r>
                        <a:rPr lang="en-US" sz="2400" u="none" strike="noStrike" dirty="0">
                          <a:effectLst/>
                        </a:rPr>
                        <a:t>Group</a:t>
                      </a:r>
                      <a:endParaRPr lang="en-US" sz="2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effectLst/>
                        </a:rPr>
                        <a:t>Polytomous Regression</a:t>
                      </a:r>
                      <a:endParaRPr lang="en-US" sz="2400" b="0" i="0" u="none" strike="noStrike" dirty="0">
                        <a:solidFill>
                          <a:srgbClr val="000000"/>
                        </a:solidFill>
                        <a:effectLst/>
                        <a:latin typeface="Calibri" panose="020F0502020204030204" pitchFamily="34" charset="0"/>
                      </a:endParaRPr>
                    </a:p>
                  </a:txBody>
                  <a:tcPr marL="6350" marR="6350" marT="91440" marB="91440" anchor="ctr"/>
                </a:tc>
                <a:tc>
                  <a:txBody>
                    <a:bodyPr/>
                    <a:lstStyle/>
                    <a:p>
                      <a:pPr algn="ctr" fontAlgn="b"/>
                      <a:r>
                        <a:rPr lang="en-US" sz="2400" u="none" strike="noStrike" dirty="0">
                          <a:effectLst/>
                        </a:rPr>
                        <a:t>Linear Discriminant Analysis</a:t>
                      </a:r>
                      <a:endParaRPr lang="en-US" sz="2400" b="0" i="0" u="none" strike="noStrike" dirty="0">
                        <a:solidFill>
                          <a:srgbClr val="000000"/>
                        </a:solidFill>
                        <a:effectLst/>
                        <a:latin typeface="Calibri" panose="020F0502020204030204" pitchFamily="34" charset="0"/>
                      </a:endParaRPr>
                    </a:p>
                  </a:txBody>
                  <a:tcPr marL="6350" marR="6350" marT="91440" marB="91440" anchor="ctr"/>
                </a:tc>
                <a:tc>
                  <a:txBody>
                    <a:bodyPr/>
                    <a:lstStyle/>
                    <a:p>
                      <a:pPr algn="ctr" fontAlgn="b"/>
                      <a:r>
                        <a:rPr lang="en-US" sz="2400" u="none" strike="noStrike" dirty="0">
                          <a:effectLst/>
                        </a:rPr>
                        <a:t>Ordered </a:t>
                      </a:r>
                      <a:br>
                        <a:rPr lang="en-US" sz="2400" u="none" strike="noStrike" dirty="0">
                          <a:effectLst/>
                        </a:rPr>
                      </a:br>
                      <a:r>
                        <a:rPr lang="en-US" sz="2400" u="none" strike="noStrike" dirty="0">
                          <a:effectLst/>
                        </a:rPr>
                        <a:t>Logit </a:t>
                      </a:r>
                      <a:endParaRPr lang="en-US" sz="2400" b="0" i="0" u="none" strike="noStrike" dirty="0">
                        <a:solidFill>
                          <a:srgbClr val="000000"/>
                        </a:solidFill>
                        <a:effectLst/>
                        <a:latin typeface="Calibri" panose="020F0502020204030204" pitchFamily="34" charset="0"/>
                      </a:endParaRPr>
                    </a:p>
                  </a:txBody>
                  <a:tcPr marL="6350" marR="6350" marT="91440" marB="91440" anchor="ctr"/>
                </a:tc>
                <a:extLst>
                  <a:ext uri="{0D108BD9-81ED-4DB2-BD59-A6C34878D82A}">
                    <a16:rowId xmlns:a16="http://schemas.microsoft.com/office/drawing/2014/main" val="1363233725"/>
                  </a:ext>
                </a:extLst>
              </a:tr>
              <a:tr h="370840">
                <a:tc>
                  <a:txBody>
                    <a:bodyPr/>
                    <a:lstStyle/>
                    <a:p>
                      <a:pPr algn="l" fontAlgn="b"/>
                      <a:r>
                        <a:rPr lang="en-US" sz="2400" u="none" strike="noStrike" dirty="0">
                          <a:effectLst/>
                        </a:rPr>
                        <a:t>PHH Actual</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2.852</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2.852</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2.852 </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398755839"/>
                  </a:ext>
                </a:extLst>
              </a:tr>
              <a:tr h="370840">
                <a:tc>
                  <a:txBody>
                    <a:bodyPr/>
                    <a:lstStyle/>
                    <a:p>
                      <a:pPr algn="l" fontAlgn="b"/>
                      <a:r>
                        <a:rPr lang="en-US" sz="2400" u="none" strike="noStrike" dirty="0">
                          <a:effectLst/>
                        </a:rPr>
                        <a:t>PHH Before</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2.857</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2.857</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2.857 </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265735504"/>
                  </a:ext>
                </a:extLst>
              </a:tr>
              <a:tr h="370840">
                <a:tc>
                  <a:txBody>
                    <a:bodyPr/>
                    <a:lstStyle/>
                    <a:p>
                      <a:pPr algn="l" fontAlgn="b"/>
                      <a:r>
                        <a:rPr lang="en-US" sz="2400" u="none" strike="noStrike" dirty="0">
                          <a:effectLst/>
                        </a:rPr>
                        <a:t>PHH Imputed</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2.862</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2.844</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2.859</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1221345898"/>
                  </a:ext>
                </a:extLst>
              </a:tr>
            </a:tbl>
          </a:graphicData>
        </a:graphic>
      </p:graphicFrame>
    </p:spTree>
    <p:extLst>
      <p:ext uri="{BB962C8B-B14F-4D97-AF65-F5344CB8AC3E}">
        <p14:creationId xmlns:p14="http://schemas.microsoft.com/office/powerpoint/2010/main" val="376206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09F9C-9802-4F29-8C3E-6C7370B6D466}"/>
              </a:ext>
            </a:extLst>
          </p:cNvPr>
          <p:cNvSpPr>
            <a:spLocks noGrp="1"/>
          </p:cNvSpPr>
          <p:nvPr>
            <p:ph type="title"/>
          </p:nvPr>
        </p:nvSpPr>
        <p:spPr/>
        <p:txBody>
          <a:bodyPr/>
          <a:lstStyle/>
          <a:p>
            <a:r>
              <a:rPr lang="en-US" dirty="0"/>
              <a:t>Workers Per Household</a:t>
            </a:r>
          </a:p>
        </p:txBody>
      </p:sp>
      <p:graphicFrame>
        <p:nvGraphicFramePr>
          <p:cNvPr id="6" name="Table Placeholder 5">
            <a:extLst>
              <a:ext uri="{FF2B5EF4-FFF2-40B4-BE49-F238E27FC236}">
                <a16:creationId xmlns:a16="http://schemas.microsoft.com/office/drawing/2014/main" id="{1587D527-963B-4D94-9388-36E6411BF787}"/>
              </a:ext>
            </a:extLst>
          </p:cNvPr>
          <p:cNvGraphicFramePr>
            <a:graphicFrameLocks noGrp="1"/>
          </p:cNvGraphicFramePr>
          <p:nvPr>
            <p:ph type="tbl" sz="quarter" idx="10"/>
            <p:extLst>
              <p:ext uri="{D42A27DB-BD31-4B8C-83A1-F6EECF244321}">
                <p14:modId xmlns:p14="http://schemas.microsoft.com/office/powerpoint/2010/main" val="3028045736"/>
              </p:ext>
            </p:extLst>
          </p:nvPr>
        </p:nvGraphicFramePr>
        <p:xfrm>
          <a:off x="482599" y="1420813"/>
          <a:ext cx="8204200" cy="3291840"/>
        </p:xfrm>
        <a:graphic>
          <a:graphicData uri="http://schemas.openxmlformats.org/drawingml/2006/table">
            <a:tbl>
              <a:tblPr firstRow="1" firstCol="1" bandRow="1">
                <a:tableStyleId>{5C22544A-7EE6-4342-B048-85BDC9FD1C3A}</a:tableStyleId>
              </a:tblPr>
              <a:tblGrid>
                <a:gridCol w="2051050">
                  <a:extLst>
                    <a:ext uri="{9D8B030D-6E8A-4147-A177-3AD203B41FA5}">
                      <a16:colId xmlns:a16="http://schemas.microsoft.com/office/drawing/2014/main" val="3514502750"/>
                    </a:ext>
                  </a:extLst>
                </a:gridCol>
                <a:gridCol w="2051050">
                  <a:extLst>
                    <a:ext uri="{9D8B030D-6E8A-4147-A177-3AD203B41FA5}">
                      <a16:colId xmlns:a16="http://schemas.microsoft.com/office/drawing/2014/main" val="652200058"/>
                    </a:ext>
                  </a:extLst>
                </a:gridCol>
                <a:gridCol w="2051050">
                  <a:extLst>
                    <a:ext uri="{9D8B030D-6E8A-4147-A177-3AD203B41FA5}">
                      <a16:colId xmlns:a16="http://schemas.microsoft.com/office/drawing/2014/main" val="1314516845"/>
                    </a:ext>
                  </a:extLst>
                </a:gridCol>
                <a:gridCol w="2051050">
                  <a:extLst>
                    <a:ext uri="{9D8B030D-6E8A-4147-A177-3AD203B41FA5}">
                      <a16:colId xmlns:a16="http://schemas.microsoft.com/office/drawing/2014/main" val="2332157698"/>
                    </a:ext>
                  </a:extLst>
                </a:gridCol>
              </a:tblGrid>
              <a:tr h="370840">
                <a:tc>
                  <a:txBody>
                    <a:bodyPr/>
                    <a:lstStyle/>
                    <a:p>
                      <a:pPr algn="l" fontAlgn="b"/>
                      <a:r>
                        <a:rPr lang="en-US" sz="2400" u="none" strike="noStrike" dirty="0">
                          <a:effectLst/>
                        </a:rPr>
                        <a:t>Group</a:t>
                      </a:r>
                      <a:endParaRPr lang="en-US" sz="2400" b="0" i="0" u="none" strike="noStrike" dirty="0">
                        <a:solidFill>
                          <a:srgbClr val="000000"/>
                        </a:solidFill>
                        <a:effectLst/>
                        <a:latin typeface="Calibri" panose="020F0502020204030204" pitchFamily="34" charset="0"/>
                      </a:endParaRPr>
                    </a:p>
                  </a:txBody>
                  <a:tcPr marT="6350" marB="0" anchor="ctr"/>
                </a:tc>
                <a:tc>
                  <a:txBody>
                    <a:bodyPr/>
                    <a:lstStyle/>
                    <a:p>
                      <a:pPr algn="ctr" fontAlgn="b"/>
                      <a:r>
                        <a:rPr lang="en-US" sz="2400" u="none" strike="noStrike" dirty="0">
                          <a:effectLst/>
                        </a:rPr>
                        <a:t>Polytomous Regression</a:t>
                      </a:r>
                      <a:endParaRPr lang="en-US" sz="2400" b="0" i="0" u="none" strike="noStrike" dirty="0">
                        <a:solidFill>
                          <a:srgbClr val="000000"/>
                        </a:solidFill>
                        <a:effectLst/>
                        <a:latin typeface="Calibri" panose="020F0502020204030204" pitchFamily="34" charset="0"/>
                      </a:endParaRPr>
                    </a:p>
                  </a:txBody>
                  <a:tcPr marL="6350" marR="6350" marT="91440" marB="91440" anchor="ctr"/>
                </a:tc>
                <a:tc>
                  <a:txBody>
                    <a:bodyPr/>
                    <a:lstStyle/>
                    <a:p>
                      <a:pPr algn="ctr" fontAlgn="b"/>
                      <a:r>
                        <a:rPr lang="en-US" sz="2400" u="none" strike="noStrike" dirty="0">
                          <a:effectLst/>
                        </a:rPr>
                        <a:t>Linear Discriminant Analysis</a:t>
                      </a:r>
                      <a:endParaRPr lang="en-US" sz="2400" b="0" i="0" u="none" strike="noStrike" dirty="0">
                        <a:solidFill>
                          <a:srgbClr val="000000"/>
                        </a:solidFill>
                        <a:effectLst/>
                        <a:latin typeface="Calibri" panose="020F0502020204030204" pitchFamily="34" charset="0"/>
                      </a:endParaRPr>
                    </a:p>
                  </a:txBody>
                  <a:tcPr marL="6350" marR="6350" marT="91440" marB="91440" anchor="ctr"/>
                </a:tc>
                <a:tc>
                  <a:txBody>
                    <a:bodyPr/>
                    <a:lstStyle/>
                    <a:p>
                      <a:pPr algn="ctr" fontAlgn="b"/>
                      <a:r>
                        <a:rPr lang="en-US" sz="2400" u="none" strike="noStrike" dirty="0">
                          <a:effectLst/>
                        </a:rPr>
                        <a:t>Ordered </a:t>
                      </a:r>
                      <a:br>
                        <a:rPr lang="en-US" sz="2400" u="none" strike="noStrike" dirty="0">
                          <a:effectLst/>
                        </a:rPr>
                      </a:br>
                      <a:r>
                        <a:rPr lang="en-US" sz="2400" u="none" strike="noStrike" dirty="0">
                          <a:effectLst/>
                        </a:rPr>
                        <a:t>Logit </a:t>
                      </a:r>
                      <a:endParaRPr lang="en-US" sz="2400" b="0" i="0" u="none" strike="noStrike" dirty="0">
                        <a:solidFill>
                          <a:srgbClr val="000000"/>
                        </a:solidFill>
                        <a:effectLst/>
                        <a:latin typeface="Calibri" panose="020F0502020204030204" pitchFamily="34" charset="0"/>
                      </a:endParaRPr>
                    </a:p>
                  </a:txBody>
                  <a:tcPr marL="6350" marR="6350" marT="91440" marB="91440" anchor="ctr"/>
                </a:tc>
                <a:extLst>
                  <a:ext uri="{0D108BD9-81ED-4DB2-BD59-A6C34878D82A}">
                    <a16:rowId xmlns:a16="http://schemas.microsoft.com/office/drawing/2014/main" val="1363233725"/>
                  </a:ext>
                </a:extLst>
              </a:tr>
              <a:tr h="370840">
                <a:tc>
                  <a:txBody>
                    <a:bodyPr/>
                    <a:lstStyle/>
                    <a:p>
                      <a:pPr algn="l" fontAlgn="b"/>
                      <a:r>
                        <a:rPr lang="en-US" sz="2400" u="none" strike="noStrike" dirty="0">
                          <a:effectLst/>
                        </a:rPr>
                        <a:t>PHH Actual</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1.528</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1.528</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1.528</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398755839"/>
                  </a:ext>
                </a:extLst>
              </a:tr>
              <a:tr h="370840">
                <a:tc>
                  <a:txBody>
                    <a:bodyPr/>
                    <a:lstStyle/>
                    <a:p>
                      <a:pPr algn="l" fontAlgn="b"/>
                      <a:r>
                        <a:rPr lang="en-US" sz="2400" u="none" strike="noStrike" dirty="0">
                          <a:effectLst/>
                        </a:rPr>
                        <a:t>PHH Before</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1.539</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2400" u="none" strike="noStrike" dirty="0">
                          <a:effectLst/>
                        </a:rPr>
                        <a:t>1.539</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1.539</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265735504"/>
                  </a:ext>
                </a:extLst>
              </a:tr>
              <a:tr h="370840">
                <a:tc>
                  <a:txBody>
                    <a:bodyPr/>
                    <a:lstStyle/>
                    <a:p>
                      <a:pPr algn="l" fontAlgn="b"/>
                      <a:r>
                        <a:rPr lang="en-US" sz="2400" u="none" strike="noStrike" dirty="0">
                          <a:effectLst/>
                        </a:rPr>
                        <a:t>PHH Imputed</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1.531</a:t>
                      </a:r>
                    </a:p>
                  </a:txBody>
                  <a:tcPr marL="6350" marT="91440" marB="91440" anchor="b"/>
                </a:tc>
                <a:tc>
                  <a:txBody>
                    <a:bodyPr/>
                    <a:lstStyle/>
                    <a:p>
                      <a:pPr algn="r" fontAlgn="b"/>
                      <a:r>
                        <a:rPr lang="en-US" sz="2400" u="none" strike="noStrike" dirty="0">
                          <a:effectLst/>
                        </a:rPr>
                        <a:t>1.527</a:t>
                      </a:r>
                    </a:p>
                  </a:txBody>
                  <a:tcPr marL="6350" marT="91440" marB="91440" anchor="b"/>
                </a:tc>
                <a:tc>
                  <a:txBody>
                    <a:bodyPr/>
                    <a:lstStyle/>
                    <a:p>
                      <a:pPr algn="r" fontAlgn="b"/>
                      <a:r>
                        <a:rPr lang="en-US" sz="2400" u="none" strike="noStrike">
                          <a:effectLst/>
                        </a:rPr>
                        <a:t>1.537</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1221345898"/>
                  </a:ext>
                </a:extLst>
              </a:tr>
            </a:tbl>
          </a:graphicData>
        </a:graphic>
      </p:graphicFrame>
    </p:spTree>
    <p:extLst>
      <p:ext uri="{BB962C8B-B14F-4D97-AF65-F5344CB8AC3E}">
        <p14:creationId xmlns:p14="http://schemas.microsoft.com/office/powerpoint/2010/main" val="408005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09F9C-9802-4F29-8C3E-6C7370B6D466}"/>
              </a:ext>
            </a:extLst>
          </p:cNvPr>
          <p:cNvSpPr>
            <a:spLocks noGrp="1"/>
          </p:cNvSpPr>
          <p:nvPr>
            <p:ph type="title"/>
          </p:nvPr>
        </p:nvSpPr>
        <p:spPr/>
        <p:txBody>
          <a:bodyPr/>
          <a:lstStyle/>
          <a:p>
            <a:r>
              <a:rPr lang="en-US" dirty="0"/>
              <a:t>Vehicles Per Household</a:t>
            </a:r>
          </a:p>
        </p:txBody>
      </p:sp>
      <p:graphicFrame>
        <p:nvGraphicFramePr>
          <p:cNvPr id="6" name="Table Placeholder 5">
            <a:extLst>
              <a:ext uri="{FF2B5EF4-FFF2-40B4-BE49-F238E27FC236}">
                <a16:creationId xmlns:a16="http://schemas.microsoft.com/office/drawing/2014/main" id="{1587D527-963B-4D94-9388-36E6411BF787}"/>
              </a:ext>
            </a:extLst>
          </p:cNvPr>
          <p:cNvGraphicFramePr>
            <a:graphicFrameLocks noGrp="1"/>
          </p:cNvGraphicFramePr>
          <p:nvPr>
            <p:ph type="tbl" sz="quarter" idx="10"/>
            <p:extLst>
              <p:ext uri="{D42A27DB-BD31-4B8C-83A1-F6EECF244321}">
                <p14:modId xmlns:p14="http://schemas.microsoft.com/office/powerpoint/2010/main" val="3164169595"/>
              </p:ext>
            </p:extLst>
          </p:nvPr>
        </p:nvGraphicFramePr>
        <p:xfrm>
          <a:off x="482599" y="1420813"/>
          <a:ext cx="8204200" cy="3291840"/>
        </p:xfrm>
        <a:graphic>
          <a:graphicData uri="http://schemas.openxmlformats.org/drawingml/2006/table">
            <a:tbl>
              <a:tblPr firstRow="1" firstCol="1" bandRow="1">
                <a:tableStyleId>{5C22544A-7EE6-4342-B048-85BDC9FD1C3A}</a:tableStyleId>
              </a:tblPr>
              <a:tblGrid>
                <a:gridCol w="2051050">
                  <a:extLst>
                    <a:ext uri="{9D8B030D-6E8A-4147-A177-3AD203B41FA5}">
                      <a16:colId xmlns:a16="http://schemas.microsoft.com/office/drawing/2014/main" val="3514502750"/>
                    </a:ext>
                  </a:extLst>
                </a:gridCol>
                <a:gridCol w="2051050">
                  <a:extLst>
                    <a:ext uri="{9D8B030D-6E8A-4147-A177-3AD203B41FA5}">
                      <a16:colId xmlns:a16="http://schemas.microsoft.com/office/drawing/2014/main" val="652200058"/>
                    </a:ext>
                  </a:extLst>
                </a:gridCol>
                <a:gridCol w="2051050">
                  <a:extLst>
                    <a:ext uri="{9D8B030D-6E8A-4147-A177-3AD203B41FA5}">
                      <a16:colId xmlns:a16="http://schemas.microsoft.com/office/drawing/2014/main" val="1314516845"/>
                    </a:ext>
                  </a:extLst>
                </a:gridCol>
                <a:gridCol w="2051050">
                  <a:extLst>
                    <a:ext uri="{9D8B030D-6E8A-4147-A177-3AD203B41FA5}">
                      <a16:colId xmlns:a16="http://schemas.microsoft.com/office/drawing/2014/main" val="2332157698"/>
                    </a:ext>
                  </a:extLst>
                </a:gridCol>
              </a:tblGrid>
              <a:tr h="370840">
                <a:tc>
                  <a:txBody>
                    <a:bodyPr/>
                    <a:lstStyle/>
                    <a:p>
                      <a:pPr algn="l" fontAlgn="b"/>
                      <a:r>
                        <a:rPr lang="en-US" sz="2400" u="none" strike="noStrike" dirty="0">
                          <a:effectLst/>
                        </a:rPr>
                        <a:t>Group</a:t>
                      </a:r>
                      <a:endParaRPr lang="en-US" sz="2400" b="0" i="0" u="none" strike="noStrike" dirty="0">
                        <a:solidFill>
                          <a:srgbClr val="000000"/>
                        </a:solidFill>
                        <a:effectLst/>
                        <a:latin typeface="Calibri" panose="020F0502020204030204" pitchFamily="34" charset="0"/>
                      </a:endParaRPr>
                    </a:p>
                  </a:txBody>
                  <a:tcPr marT="6350" marB="0" anchor="ctr"/>
                </a:tc>
                <a:tc>
                  <a:txBody>
                    <a:bodyPr/>
                    <a:lstStyle/>
                    <a:p>
                      <a:pPr algn="ctr" fontAlgn="b"/>
                      <a:r>
                        <a:rPr lang="en-US" sz="2400" u="none" strike="noStrike" dirty="0">
                          <a:effectLst/>
                        </a:rPr>
                        <a:t>Polytomous Regression</a:t>
                      </a:r>
                      <a:endParaRPr lang="en-US" sz="2400" b="0" i="0" u="none" strike="noStrike" dirty="0">
                        <a:solidFill>
                          <a:srgbClr val="000000"/>
                        </a:solidFill>
                        <a:effectLst/>
                        <a:latin typeface="Calibri" panose="020F0502020204030204" pitchFamily="34" charset="0"/>
                      </a:endParaRPr>
                    </a:p>
                  </a:txBody>
                  <a:tcPr marL="6350" marR="6350" marT="91440" marB="91440" anchor="ctr"/>
                </a:tc>
                <a:tc>
                  <a:txBody>
                    <a:bodyPr/>
                    <a:lstStyle/>
                    <a:p>
                      <a:pPr algn="ctr" fontAlgn="b"/>
                      <a:r>
                        <a:rPr lang="en-US" sz="2400" u="none" strike="noStrike" dirty="0">
                          <a:effectLst/>
                        </a:rPr>
                        <a:t>Linear Discriminant Analysis</a:t>
                      </a:r>
                      <a:endParaRPr lang="en-US" sz="2400" b="0" i="0" u="none" strike="noStrike" dirty="0">
                        <a:solidFill>
                          <a:srgbClr val="000000"/>
                        </a:solidFill>
                        <a:effectLst/>
                        <a:latin typeface="Calibri" panose="020F0502020204030204" pitchFamily="34" charset="0"/>
                      </a:endParaRPr>
                    </a:p>
                  </a:txBody>
                  <a:tcPr marL="6350" marR="6350" marT="91440" marB="91440" anchor="ctr"/>
                </a:tc>
                <a:tc>
                  <a:txBody>
                    <a:bodyPr/>
                    <a:lstStyle/>
                    <a:p>
                      <a:pPr algn="ctr" fontAlgn="b"/>
                      <a:r>
                        <a:rPr lang="en-US" sz="2400" u="none" strike="noStrike" dirty="0">
                          <a:effectLst/>
                        </a:rPr>
                        <a:t>Ordered </a:t>
                      </a:r>
                      <a:br>
                        <a:rPr lang="en-US" sz="2400" u="none" strike="noStrike" dirty="0">
                          <a:effectLst/>
                        </a:rPr>
                      </a:br>
                      <a:r>
                        <a:rPr lang="en-US" sz="2400" u="none" strike="noStrike" dirty="0">
                          <a:effectLst/>
                        </a:rPr>
                        <a:t>Logit </a:t>
                      </a:r>
                      <a:endParaRPr lang="en-US" sz="2400" b="0" i="0" u="none" strike="noStrike" dirty="0">
                        <a:solidFill>
                          <a:srgbClr val="000000"/>
                        </a:solidFill>
                        <a:effectLst/>
                        <a:latin typeface="Calibri" panose="020F0502020204030204" pitchFamily="34" charset="0"/>
                      </a:endParaRPr>
                    </a:p>
                  </a:txBody>
                  <a:tcPr marL="6350" marR="6350" marT="91440" marB="91440" anchor="ctr"/>
                </a:tc>
                <a:extLst>
                  <a:ext uri="{0D108BD9-81ED-4DB2-BD59-A6C34878D82A}">
                    <a16:rowId xmlns:a16="http://schemas.microsoft.com/office/drawing/2014/main" val="1363233725"/>
                  </a:ext>
                </a:extLst>
              </a:tr>
              <a:tr h="370840">
                <a:tc>
                  <a:txBody>
                    <a:bodyPr/>
                    <a:lstStyle/>
                    <a:p>
                      <a:pPr algn="l" fontAlgn="b"/>
                      <a:r>
                        <a:rPr lang="en-US" sz="2400" u="none" strike="noStrike" dirty="0">
                          <a:effectLst/>
                        </a:rPr>
                        <a:t>PHH Actual</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2.047</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2.047</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2.047</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398755839"/>
                  </a:ext>
                </a:extLst>
              </a:tr>
              <a:tr h="370840">
                <a:tc>
                  <a:txBody>
                    <a:bodyPr/>
                    <a:lstStyle/>
                    <a:p>
                      <a:pPr algn="l" fontAlgn="b"/>
                      <a:r>
                        <a:rPr lang="en-US" sz="2400" u="none" strike="noStrike" dirty="0">
                          <a:effectLst/>
                        </a:rPr>
                        <a:t>PHH Before</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2.044</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2.044</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kern="1200" dirty="0">
                          <a:solidFill>
                            <a:schemeClr val="dk1"/>
                          </a:solidFill>
                          <a:effectLst/>
                          <a:latin typeface="+mn-lt"/>
                          <a:ea typeface="+mn-ea"/>
                          <a:cs typeface="+mn-cs"/>
                        </a:rPr>
                        <a:t>2.044</a:t>
                      </a:r>
                    </a:p>
                  </a:txBody>
                  <a:tcPr marL="6350" marT="91440" marB="91440" anchor="b"/>
                </a:tc>
                <a:extLst>
                  <a:ext uri="{0D108BD9-81ED-4DB2-BD59-A6C34878D82A}">
                    <a16:rowId xmlns:a16="http://schemas.microsoft.com/office/drawing/2014/main" val="265735504"/>
                  </a:ext>
                </a:extLst>
              </a:tr>
              <a:tr h="370840">
                <a:tc>
                  <a:txBody>
                    <a:bodyPr/>
                    <a:lstStyle/>
                    <a:p>
                      <a:pPr algn="l" fontAlgn="b"/>
                      <a:r>
                        <a:rPr lang="en-US" sz="2400" u="none" strike="noStrike" dirty="0">
                          <a:effectLst/>
                        </a:rPr>
                        <a:t>PHH Imputed</a:t>
                      </a:r>
                      <a:endParaRPr lang="en-US" sz="2400" b="0" i="0" u="none" strike="noStrike" dirty="0">
                        <a:solidFill>
                          <a:srgbClr val="000000"/>
                        </a:solidFill>
                        <a:effectLst/>
                        <a:latin typeface="Calibri" panose="020F0502020204030204" pitchFamily="34" charset="0"/>
                      </a:endParaRPr>
                    </a:p>
                  </a:txBody>
                  <a:tcPr marT="91440" marB="91440" anchor="b"/>
                </a:tc>
                <a:tc>
                  <a:txBody>
                    <a:bodyPr/>
                    <a:lstStyle/>
                    <a:p>
                      <a:pPr algn="r" fontAlgn="b"/>
                      <a:r>
                        <a:rPr lang="en-US" sz="2400" u="none" strike="noStrike" dirty="0">
                          <a:effectLst/>
                        </a:rPr>
                        <a:t>2.050</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2.038</a:t>
                      </a:r>
                      <a:endParaRPr lang="en-US" sz="2400" b="0" i="0" u="none" strike="noStrike" dirty="0">
                        <a:solidFill>
                          <a:srgbClr val="000000"/>
                        </a:solidFill>
                        <a:effectLst/>
                        <a:latin typeface="Calibri" panose="020F0502020204030204" pitchFamily="34" charset="0"/>
                      </a:endParaRPr>
                    </a:p>
                  </a:txBody>
                  <a:tcPr marL="6350" marT="91440" marB="91440" anchor="b"/>
                </a:tc>
                <a:tc>
                  <a:txBody>
                    <a:bodyPr/>
                    <a:lstStyle/>
                    <a:p>
                      <a:pPr algn="r" fontAlgn="b"/>
                      <a:r>
                        <a:rPr lang="en-US" sz="2400" u="none" strike="noStrike" dirty="0">
                          <a:effectLst/>
                        </a:rPr>
                        <a:t>2.065</a:t>
                      </a:r>
                      <a:endParaRPr lang="en-US" sz="2400" b="0" i="0" u="none" strike="noStrike" dirty="0">
                        <a:solidFill>
                          <a:srgbClr val="000000"/>
                        </a:solidFill>
                        <a:effectLst/>
                        <a:latin typeface="Calibri" panose="020F0502020204030204" pitchFamily="34" charset="0"/>
                      </a:endParaRPr>
                    </a:p>
                  </a:txBody>
                  <a:tcPr marL="6350" marT="91440" marB="91440" anchor="b"/>
                </a:tc>
                <a:extLst>
                  <a:ext uri="{0D108BD9-81ED-4DB2-BD59-A6C34878D82A}">
                    <a16:rowId xmlns:a16="http://schemas.microsoft.com/office/drawing/2014/main" val="1221345898"/>
                  </a:ext>
                </a:extLst>
              </a:tr>
            </a:tbl>
          </a:graphicData>
        </a:graphic>
      </p:graphicFrame>
    </p:spTree>
    <p:extLst>
      <p:ext uri="{BB962C8B-B14F-4D97-AF65-F5344CB8AC3E}">
        <p14:creationId xmlns:p14="http://schemas.microsoft.com/office/powerpoint/2010/main" val="66481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6ADF6-99D3-4976-B48C-CAFDC82FB286}"/>
              </a:ext>
            </a:extLst>
          </p:cNvPr>
          <p:cNvSpPr>
            <a:spLocks noGrp="1"/>
          </p:cNvSpPr>
          <p:nvPr>
            <p:ph type="title"/>
          </p:nvPr>
        </p:nvSpPr>
        <p:spPr/>
        <p:txBody>
          <a:bodyPr/>
          <a:lstStyle/>
          <a:p>
            <a:r>
              <a:rPr lang="en-US" dirty="0"/>
              <a:t>Conclusions</a:t>
            </a:r>
          </a:p>
        </p:txBody>
      </p:sp>
      <p:sp>
        <p:nvSpPr>
          <p:cNvPr id="5" name="Text Placeholder 4">
            <a:extLst>
              <a:ext uri="{FF2B5EF4-FFF2-40B4-BE49-F238E27FC236}">
                <a16:creationId xmlns:a16="http://schemas.microsoft.com/office/drawing/2014/main" id="{1E61451B-F677-4FF6-B24D-6DDE5FCD3A68}"/>
              </a:ext>
            </a:extLst>
          </p:cNvPr>
          <p:cNvSpPr>
            <a:spLocks noGrp="1"/>
          </p:cNvSpPr>
          <p:nvPr>
            <p:ph type="body" sz="quarter" idx="10"/>
          </p:nvPr>
        </p:nvSpPr>
        <p:spPr/>
        <p:txBody>
          <a:bodyPr/>
          <a:lstStyle/>
          <a:p>
            <a:r>
              <a:rPr lang="en-US" dirty="0"/>
              <a:t>Simplistic Imputation + Detailed Data Not Reliable In This Case</a:t>
            </a:r>
          </a:p>
          <a:p>
            <a:r>
              <a:rPr lang="en-US" dirty="0"/>
              <a:t>Simplistic Imputation + Aggregate Data Mostly Fine, but Fruitless Endeavor </a:t>
            </a:r>
          </a:p>
        </p:txBody>
      </p:sp>
    </p:spTree>
    <p:extLst>
      <p:ext uri="{BB962C8B-B14F-4D97-AF65-F5344CB8AC3E}">
        <p14:creationId xmlns:p14="http://schemas.microsoft.com/office/powerpoint/2010/main" val="175936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061E0-63FD-4410-B8BC-2B4EC54B90CF}"/>
              </a:ext>
            </a:extLst>
          </p:cNvPr>
          <p:cNvSpPr>
            <a:spLocks noGrp="1"/>
          </p:cNvSpPr>
          <p:nvPr>
            <p:ph type="title"/>
          </p:nvPr>
        </p:nvSpPr>
        <p:spPr/>
        <p:txBody>
          <a:bodyPr/>
          <a:lstStyle/>
          <a:p>
            <a:r>
              <a:rPr lang="en-US" dirty="0"/>
              <a:t>Background</a:t>
            </a:r>
          </a:p>
        </p:txBody>
      </p:sp>
      <p:sp>
        <p:nvSpPr>
          <p:cNvPr id="6" name="Text Placeholder 5">
            <a:extLst>
              <a:ext uri="{FF2B5EF4-FFF2-40B4-BE49-F238E27FC236}">
                <a16:creationId xmlns:a16="http://schemas.microsoft.com/office/drawing/2014/main" id="{8A422778-9D62-4D2A-B476-DA546D1E223D}"/>
              </a:ext>
            </a:extLst>
          </p:cNvPr>
          <p:cNvSpPr>
            <a:spLocks noGrp="1"/>
          </p:cNvSpPr>
          <p:nvPr>
            <p:ph type="body" sz="quarter" idx="10"/>
          </p:nvPr>
        </p:nvSpPr>
        <p:spPr/>
        <p:txBody>
          <a:bodyPr/>
          <a:lstStyle/>
          <a:p>
            <a:r>
              <a:rPr lang="en-US" dirty="0"/>
              <a:t>Work Started at OKI</a:t>
            </a:r>
          </a:p>
          <a:p>
            <a:r>
              <a:rPr lang="en-US" dirty="0"/>
              <a:t>This became an experiment</a:t>
            </a:r>
          </a:p>
          <a:p>
            <a:r>
              <a:rPr lang="en-US" dirty="0"/>
              <a:t>Knew of some basic imputation R packages</a:t>
            </a:r>
          </a:p>
          <a:p>
            <a:pPr marL="457200" lvl="1" indent="0">
              <a:buNone/>
            </a:pPr>
            <a:r>
              <a:rPr lang="en-US" dirty="0"/>
              <a:t>(and examples!)</a:t>
            </a:r>
          </a:p>
          <a:p>
            <a:r>
              <a:rPr lang="en-US" dirty="0"/>
              <a:t>Used Package… then wondered how well it worked</a:t>
            </a:r>
          </a:p>
        </p:txBody>
      </p:sp>
    </p:spTree>
    <p:extLst>
      <p:ext uri="{BB962C8B-B14F-4D97-AF65-F5344CB8AC3E}">
        <p14:creationId xmlns:p14="http://schemas.microsoft.com/office/powerpoint/2010/main" val="35489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26725C-B13E-4C0D-A2F1-1AC12AABE3D9}"/>
              </a:ext>
            </a:extLst>
          </p:cNvPr>
          <p:cNvSpPr>
            <a:spLocks noGrp="1"/>
          </p:cNvSpPr>
          <p:nvPr>
            <p:ph type="body" sz="quarter" idx="10"/>
          </p:nvPr>
        </p:nvSpPr>
        <p:spPr/>
        <p:txBody>
          <a:bodyPr/>
          <a:lstStyle/>
          <a:p>
            <a:r>
              <a:rPr lang="en-US" dirty="0"/>
              <a:t>Andrew Rohne</a:t>
            </a:r>
          </a:p>
        </p:txBody>
      </p:sp>
      <p:sp>
        <p:nvSpPr>
          <p:cNvPr id="5" name="Text Placeholder 4">
            <a:extLst>
              <a:ext uri="{FF2B5EF4-FFF2-40B4-BE49-F238E27FC236}">
                <a16:creationId xmlns:a16="http://schemas.microsoft.com/office/drawing/2014/main" id="{62CC714E-EC36-4460-8D07-F25A6CB17A53}"/>
              </a:ext>
            </a:extLst>
          </p:cNvPr>
          <p:cNvSpPr>
            <a:spLocks noGrp="1"/>
          </p:cNvSpPr>
          <p:nvPr>
            <p:ph type="body" sz="quarter" idx="11"/>
          </p:nvPr>
        </p:nvSpPr>
        <p:spPr/>
        <p:txBody>
          <a:bodyPr/>
          <a:lstStyle/>
          <a:p>
            <a:r>
              <a:rPr lang="en-US" dirty="0"/>
              <a:t>Senior Consultant</a:t>
            </a:r>
          </a:p>
        </p:txBody>
      </p:sp>
      <p:sp>
        <p:nvSpPr>
          <p:cNvPr id="6" name="Text Placeholder 5">
            <a:extLst>
              <a:ext uri="{FF2B5EF4-FFF2-40B4-BE49-F238E27FC236}">
                <a16:creationId xmlns:a16="http://schemas.microsoft.com/office/drawing/2014/main" id="{56DA6BE9-DCC6-4E1D-9DE7-662F6007B21D}"/>
              </a:ext>
            </a:extLst>
          </p:cNvPr>
          <p:cNvSpPr>
            <a:spLocks noGrp="1"/>
          </p:cNvSpPr>
          <p:nvPr>
            <p:ph type="body" sz="quarter" idx="12"/>
          </p:nvPr>
        </p:nvSpPr>
        <p:spPr/>
        <p:txBody>
          <a:bodyPr/>
          <a:lstStyle/>
          <a:p>
            <a:r>
              <a:rPr lang="en-US" dirty="0"/>
              <a:t>andrew.rohne@rsginc.com</a:t>
            </a:r>
          </a:p>
        </p:txBody>
      </p:sp>
    </p:spTree>
    <p:extLst>
      <p:ext uri="{BB962C8B-B14F-4D97-AF65-F5344CB8AC3E}">
        <p14:creationId xmlns:p14="http://schemas.microsoft.com/office/powerpoint/2010/main" val="148992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2ED0-736F-4B02-8F24-E40A3F629D78}"/>
              </a:ext>
            </a:extLst>
          </p:cNvPr>
          <p:cNvSpPr>
            <a:spLocks noGrp="1"/>
          </p:cNvSpPr>
          <p:nvPr>
            <p:ph type="title"/>
          </p:nvPr>
        </p:nvSpPr>
        <p:spPr/>
        <p:txBody>
          <a:bodyPr/>
          <a:lstStyle/>
          <a:p>
            <a:r>
              <a:rPr lang="en-US" dirty="0"/>
              <a:t>The Why…</a:t>
            </a:r>
          </a:p>
        </p:txBody>
      </p:sp>
      <p:sp>
        <p:nvSpPr>
          <p:cNvPr id="3" name="Text Placeholder 2">
            <a:extLst>
              <a:ext uri="{FF2B5EF4-FFF2-40B4-BE49-F238E27FC236}">
                <a16:creationId xmlns:a16="http://schemas.microsoft.com/office/drawing/2014/main" id="{EAC51EB7-BF1F-4ED0-B0A3-512DF1D65F34}"/>
              </a:ext>
            </a:extLst>
          </p:cNvPr>
          <p:cNvSpPr>
            <a:spLocks noGrp="1"/>
          </p:cNvSpPr>
          <p:nvPr>
            <p:ph type="body" sz="quarter" idx="10"/>
          </p:nvPr>
        </p:nvSpPr>
        <p:spPr/>
        <p:txBody>
          <a:bodyPr/>
          <a:lstStyle/>
          <a:p>
            <a:pPr marL="119063" indent="0">
              <a:buNone/>
            </a:pPr>
            <a:r>
              <a:rPr lang="en-US" dirty="0"/>
              <a:t>Instructions on Internet made it sound </a:t>
            </a:r>
            <a:br>
              <a:rPr lang="en-US" dirty="0"/>
            </a:br>
            <a:r>
              <a:rPr lang="en-US" dirty="0"/>
              <a:t>EASY and  GREAT!</a:t>
            </a:r>
          </a:p>
          <a:p>
            <a:pPr marL="119063" indent="0">
              <a:buNone/>
            </a:pPr>
            <a:endParaRPr lang="en-US" dirty="0"/>
          </a:p>
          <a:p>
            <a:pPr marL="119063" indent="0">
              <a:buNone/>
            </a:pPr>
            <a:r>
              <a:rPr lang="en-US" dirty="0"/>
              <a:t>BUT…</a:t>
            </a:r>
          </a:p>
          <a:p>
            <a:pPr marL="119063" indent="0">
              <a:buNone/>
            </a:pPr>
            <a:r>
              <a:rPr lang="en-US" dirty="0"/>
              <a:t>The Internet example used continuous (air quality sensor reading) data.</a:t>
            </a:r>
          </a:p>
          <a:p>
            <a:pPr marL="119063" indent="0">
              <a:buNone/>
            </a:pPr>
            <a:endParaRPr lang="en-US" dirty="0"/>
          </a:p>
          <a:p>
            <a:pPr marL="119063" indent="0">
              <a:buNone/>
            </a:pPr>
            <a:r>
              <a:rPr lang="en-US" dirty="0"/>
              <a:t>[Persons | Workers | Vehicles] per household and Income Category are interval/categorical.</a:t>
            </a:r>
          </a:p>
        </p:txBody>
      </p:sp>
    </p:spTree>
    <p:extLst>
      <p:ext uri="{BB962C8B-B14F-4D97-AF65-F5344CB8AC3E}">
        <p14:creationId xmlns:p14="http://schemas.microsoft.com/office/powerpoint/2010/main" val="333964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2E5B-811C-4988-ABD4-14D90509696B}"/>
              </a:ext>
            </a:extLst>
          </p:cNvPr>
          <p:cNvSpPr>
            <a:spLocks noGrp="1"/>
          </p:cNvSpPr>
          <p:nvPr>
            <p:ph type="title"/>
          </p:nvPr>
        </p:nvSpPr>
        <p:spPr/>
        <p:txBody>
          <a:bodyPr/>
          <a:lstStyle/>
          <a:p>
            <a:r>
              <a:rPr lang="en-US" dirty="0"/>
              <a:t>The Data…</a:t>
            </a:r>
          </a:p>
        </p:txBody>
      </p:sp>
      <p:sp>
        <p:nvSpPr>
          <p:cNvPr id="3" name="Text Placeholder 2">
            <a:extLst>
              <a:ext uri="{FF2B5EF4-FFF2-40B4-BE49-F238E27FC236}">
                <a16:creationId xmlns:a16="http://schemas.microsoft.com/office/drawing/2014/main" id="{02893608-21F8-4BBA-A288-FC343011F017}"/>
              </a:ext>
            </a:extLst>
          </p:cNvPr>
          <p:cNvSpPr>
            <a:spLocks noGrp="1"/>
          </p:cNvSpPr>
          <p:nvPr>
            <p:ph type="body" sz="quarter" idx="10"/>
          </p:nvPr>
        </p:nvSpPr>
        <p:spPr/>
        <p:txBody>
          <a:bodyPr/>
          <a:lstStyle/>
          <a:p>
            <a:pPr marL="119063" indent="0">
              <a:buNone/>
            </a:pPr>
            <a:r>
              <a:rPr lang="en-US" dirty="0"/>
              <a:t>OKI Establishment Survey</a:t>
            </a:r>
          </a:p>
          <a:p>
            <a:r>
              <a:rPr lang="en-US" dirty="0"/>
              <a:t>250 Establishments</a:t>
            </a:r>
          </a:p>
          <a:p>
            <a:r>
              <a:rPr lang="en-US" dirty="0"/>
              <a:t>Random sampling of visitors</a:t>
            </a:r>
          </a:p>
          <a:p>
            <a:pPr marL="119063" indent="0">
              <a:buNone/>
            </a:pPr>
            <a:r>
              <a:rPr lang="en-US" dirty="0"/>
              <a:t>	1,254 samples</a:t>
            </a:r>
          </a:p>
          <a:p>
            <a:pPr marL="119063" indent="0">
              <a:buNone/>
            </a:pPr>
            <a:r>
              <a:rPr lang="en-US" dirty="0"/>
              <a:t>	Only valid samples (removed all N/As, </a:t>
            </a:r>
            <a:r>
              <a:rPr lang="en-US" dirty="0" err="1"/>
              <a:t>etc</a:t>
            </a:r>
            <a:r>
              <a:rPr lang="en-US" dirty="0"/>
              <a:t>).</a:t>
            </a:r>
          </a:p>
        </p:txBody>
      </p:sp>
    </p:spTree>
    <p:extLst>
      <p:ext uri="{BB962C8B-B14F-4D97-AF65-F5344CB8AC3E}">
        <p14:creationId xmlns:p14="http://schemas.microsoft.com/office/powerpoint/2010/main" val="37910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1BEB-FC95-4623-8F29-4E8E0A36C5E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89C4347-63D8-4929-87D7-4DEAE710333C}"/>
              </a:ext>
            </a:extLst>
          </p:cNvPr>
          <p:cNvSpPr>
            <a:spLocks noGrp="1"/>
          </p:cNvSpPr>
          <p:nvPr>
            <p:ph type="body" sz="quarter" idx="10"/>
          </p:nvPr>
        </p:nvSpPr>
        <p:spPr/>
        <p:txBody>
          <a:bodyPr/>
          <a:lstStyle/>
          <a:p>
            <a:endParaRPr lang="en-US" dirty="0"/>
          </a:p>
        </p:txBody>
      </p:sp>
      <p:pic>
        <p:nvPicPr>
          <p:cNvPr id="9" name="Picture 8">
            <a:extLst>
              <a:ext uri="{FF2B5EF4-FFF2-40B4-BE49-F238E27FC236}">
                <a16:creationId xmlns:a16="http://schemas.microsoft.com/office/drawing/2014/main" id="{1DCACF64-78BF-4040-A745-75EA8A34791A}"/>
              </a:ext>
            </a:extLst>
          </p:cNvPr>
          <p:cNvPicPr>
            <a:picLocks noChangeAspect="1"/>
          </p:cNvPicPr>
          <p:nvPr/>
        </p:nvPicPr>
        <p:blipFill>
          <a:blip r:embed="rId2"/>
          <a:stretch>
            <a:fillRect/>
          </a:stretch>
        </p:blipFill>
        <p:spPr>
          <a:xfrm>
            <a:off x="671063" y="0"/>
            <a:ext cx="7936812" cy="6863303"/>
          </a:xfrm>
          <a:prstGeom prst="rect">
            <a:avLst/>
          </a:prstGeom>
        </p:spPr>
      </p:pic>
    </p:spTree>
    <p:extLst>
      <p:ext uri="{BB962C8B-B14F-4D97-AF65-F5344CB8AC3E}">
        <p14:creationId xmlns:p14="http://schemas.microsoft.com/office/powerpoint/2010/main" val="210617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6F63-4218-4ACA-B26D-4F246FE159A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789341E-C678-430F-954E-F787CC307C92}"/>
              </a:ext>
            </a:extLst>
          </p:cNvPr>
          <p:cNvSpPr>
            <a:spLocks noGrp="1"/>
          </p:cNvSpPr>
          <p:nvPr>
            <p:ph type="body" sz="quarter" idx="10"/>
          </p:nvPr>
        </p:nvSpPr>
        <p:spPr/>
        <p:txBody>
          <a:bodyPr/>
          <a:lstStyle/>
          <a:p>
            <a:endParaRPr lang="en-US"/>
          </a:p>
        </p:txBody>
      </p:sp>
      <p:pic>
        <p:nvPicPr>
          <p:cNvPr id="9" name="Picture 8" descr="A screenshot of a cell phone&#10;&#10;Description automatically generated">
            <a:extLst>
              <a:ext uri="{FF2B5EF4-FFF2-40B4-BE49-F238E27FC236}">
                <a16:creationId xmlns:a16="http://schemas.microsoft.com/office/drawing/2014/main" id="{F61BF6B2-5786-4269-9FE1-2A3EDB8CC63D}"/>
              </a:ext>
            </a:extLst>
          </p:cNvPr>
          <p:cNvPicPr>
            <a:picLocks noChangeAspect="1"/>
          </p:cNvPicPr>
          <p:nvPr/>
        </p:nvPicPr>
        <p:blipFill>
          <a:blip r:embed="rId2"/>
          <a:stretch>
            <a:fillRect/>
          </a:stretch>
        </p:blipFill>
        <p:spPr>
          <a:xfrm>
            <a:off x="668811" y="0"/>
            <a:ext cx="7941316" cy="6867197"/>
          </a:xfrm>
          <a:prstGeom prst="rect">
            <a:avLst/>
          </a:prstGeom>
        </p:spPr>
      </p:pic>
    </p:spTree>
    <p:extLst>
      <p:ext uri="{BB962C8B-B14F-4D97-AF65-F5344CB8AC3E}">
        <p14:creationId xmlns:p14="http://schemas.microsoft.com/office/powerpoint/2010/main" val="279538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9A8B-35F4-40D7-BF47-FCC1EF55BD8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E2694B-C52C-41F2-AE57-072E0E6F201D}"/>
              </a:ext>
            </a:extLst>
          </p:cNvPr>
          <p:cNvSpPr>
            <a:spLocks noGrp="1"/>
          </p:cNvSpPr>
          <p:nvPr>
            <p:ph type="body" sz="quarter" idx="10"/>
          </p:nvPr>
        </p:nvSpPr>
        <p:spPr/>
        <p:txBody>
          <a:bodyPr/>
          <a:lstStyle/>
          <a:p>
            <a:endParaRPr lang="en-US"/>
          </a:p>
        </p:txBody>
      </p:sp>
      <p:pic>
        <p:nvPicPr>
          <p:cNvPr id="7" name="Picture 6" descr="A screenshot of a cell phone&#10;&#10;Description automatically generated">
            <a:extLst>
              <a:ext uri="{FF2B5EF4-FFF2-40B4-BE49-F238E27FC236}">
                <a16:creationId xmlns:a16="http://schemas.microsoft.com/office/drawing/2014/main" id="{362D56C2-CBD6-4BA3-BAE4-FDCB8AC5D3DD}"/>
              </a:ext>
            </a:extLst>
          </p:cNvPr>
          <p:cNvPicPr>
            <a:picLocks noChangeAspect="1"/>
          </p:cNvPicPr>
          <p:nvPr/>
        </p:nvPicPr>
        <p:blipFill>
          <a:blip r:embed="rId2"/>
          <a:stretch>
            <a:fillRect/>
          </a:stretch>
        </p:blipFill>
        <p:spPr>
          <a:xfrm>
            <a:off x="674129" y="0"/>
            <a:ext cx="7930680" cy="6858000"/>
          </a:xfrm>
          <a:prstGeom prst="rect">
            <a:avLst/>
          </a:prstGeom>
        </p:spPr>
      </p:pic>
    </p:spTree>
    <p:extLst>
      <p:ext uri="{BB962C8B-B14F-4D97-AF65-F5344CB8AC3E}">
        <p14:creationId xmlns:p14="http://schemas.microsoft.com/office/powerpoint/2010/main" val="351577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854A-86F8-46EF-85FD-65176449DAE5}"/>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id="{585BA7DA-6B26-4C21-9E74-A449EC9220B5}"/>
              </a:ext>
            </a:extLst>
          </p:cNvPr>
          <p:cNvSpPr>
            <a:spLocks noGrp="1"/>
          </p:cNvSpPr>
          <p:nvPr>
            <p:ph type="body" sz="quarter" idx="10"/>
          </p:nvPr>
        </p:nvSpPr>
        <p:spPr/>
        <p:txBody>
          <a:bodyPr/>
          <a:lstStyle/>
          <a:p>
            <a:r>
              <a:rPr lang="en-US" dirty="0"/>
              <a:t>Clean Dataset – no N/As!</a:t>
            </a:r>
          </a:p>
          <a:p>
            <a:r>
              <a:rPr lang="en-US" dirty="0"/>
              <a:t>Remove 5% </a:t>
            </a:r>
            <a:r>
              <a:rPr lang="en-US" u="sng" dirty="0"/>
              <a:t>at Random</a:t>
            </a:r>
          </a:p>
          <a:p>
            <a:r>
              <a:rPr lang="en-US" dirty="0"/>
              <a:t>Impute that 5%</a:t>
            </a:r>
          </a:p>
          <a:p>
            <a:r>
              <a:rPr lang="en-US" dirty="0"/>
              <a:t>Compare Against Original Dataset</a:t>
            </a:r>
          </a:p>
        </p:txBody>
      </p:sp>
    </p:spTree>
    <p:extLst>
      <p:ext uri="{BB962C8B-B14F-4D97-AF65-F5344CB8AC3E}">
        <p14:creationId xmlns:p14="http://schemas.microsoft.com/office/powerpoint/2010/main" val="81911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7DC3-E9D0-446B-8316-4588FA99028A}"/>
              </a:ext>
            </a:extLst>
          </p:cNvPr>
          <p:cNvSpPr>
            <a:spLocks noGrp="1"/>
          </p:cNvSpPr>
          <p:nvPr>
            <p:ph type="title"/>
          </p:nvPr>
        </p:nvSpPr>
        <p:spPr/>
        <p:txBody>
          <a:bodyPr/>
          <a:lstStyle/>
          <a:p>
            <a:r>
              <a:rPr lang="en-US" dirty="0"/>
              <a:t>Imputation Methods</a:t>
            </a:r>
          </a:p>
        </p:txBody>
      </p:sp>
      <p:sp>
        <p:nvSpPr>
          <p:cNvPr id="3" name="Text Placeholder 2">
            <a:extLst>
              <a:ext uri="{FF2B5EF4-FFF2-40B4-BE49-F238E27FC236}">
                <a16:creationId xmlns:a16="http://schemas.microsoft.com/office/drawing/2014/main" id="{D9C76E15-ECB3-4D28-9DB1-B62015CAB152}"/>
              </a:ext>
            </a:extLst>
          </p:cNvPr>
          <p:cNvSpPr>
            <a:spLocks noGrp="1"/>
          </p:cNvSpPr>
          <p:nvPr>
            <p:ph type="body" sz="quarter" idx="10"/>
          </p:nvPr>
        </p:nvSpPr>
        <p:spPr/>
        <p:txBody>
          <a:bodyPr/>
          <a:lstStyle/>
          <a:p>
            <a:r>
              <a:rPr lang="en-US" dirty="0"/>
              <a:t>Polytomous regression</a:t>
            </a:r>
          </a:p>
          <a:p>
            <a:r>
              <a:rPr lang="en-US" dirty="0"/>
              <a:t>Linear discriminant analysis</a:t>
            </a:r>
          </a:p>
          <a:p>
            <a:r>
              <a:rPr lang="en-US" dirty="0"/>
              <a:t>Ordered logit</a:t>
            </a:r>
          </a:p>
        </p:txBody>
      </p:sp>
    </p:spTree>
    <p:extLst>
      <p:ext uri="{BB962C8B-B14F-4D97-AF65-F5344CB8AC3E}">
        <p14:creationId xmlns:p14="http://schemas.microsoft.com/office/powerpoint/2010/main" val="4200946439"/>
      </p:ext>
    </p:extLst>
  </p:cSld>
  <p:clrMapOvr>
    <a:masterClrMapping/>
  </p:clrMapOvr>
</p:sld>
</file>

<file path=ppt/theme/theme1.xml><?xml version="1.0" encoding="utf-8"?>
<a:theme xmlns:a="http://schemas.openxmlformats.org/drawingml/2006/main" name="PowerPoint Presentation">
  <a:themeElements>
    <a:clrScheme name="Custom 7">
      <a:dk1>
        <a:srgbClr val="48484A"/>
      </a:dk1>
      <a:lt1>
        <a:sysClr val="window" lastClr="FFFFFF"/>
      </a:lt1>
      <a:dk2>
        <a:srgbClr val="262626"/>
      </a:dk2>
      <a:lt2>
        <a:srgbClr val="F68B1F"/>
      </a:lt2>
      <a:accent1>
        <a:srgbClr val="006FA1"/>
      </a:accent1>
      <a:accent2>
        <a:srgbClr val="88CADE"/>
      </a:accent2>
      <a:accent3>
        <a:srgbClr val="65B360"/>
      </a:accent3>
      <a:accent4>
        <a:srgbClr val="FFC20E"/>
      </a:accent4>
      <a:accent5>
        <a:srgbClr val="514D85"/>
      </a:accent5>
      <a:accent6>
        <a:srgbClr val="BA1222"/>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owerPoint Presentation.potx" id="{2282F849-DE3D-4F9B-9A95-78CD204BD376}" vid="{D2DCF89A-21CE-4BD2-9314-40B42567F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322EC559C6C46AD7C246A9C6A9593" ma:contentTypeVersion="2" ma:contentTypeDescription="Create a new document." ma:contentTypeScope="" ma:versionID="a38972bdc2a28b491e8b5d76cc384854">
  <xsd:schema xmlns:xsd="http://www.w3.org/2001/XMLSchema" xmlns:xs="http://www.w3.org/2001/XMLSchema" xmlns:p="http://schemas.microsoft.com/office/2006/metadata/properties" xmlns:ns2="4c265f44-5553-4b88-8776-487c6beffe03" targetNamespace="http://schemas.microsoft.com/office/2006/metadata/properties" ma:root="true" ma:fieldsID="596bb8cd0db947c7da86bc56901a4608" ns2:_="">
    <xsd:import namespace="4c265f44-5553-4b88-8776-487c6beffe03"/>
    <xsd:element name="properties">
      <xsd:complexType>
        <xsd:sequence>
          <xsd:element name="documentManagement">
            <xsd:complexType>
              <xsd:all>
                <xsd:element ref="ns2:Category" minOccurs="0"/>
                <xsd:element ref="ns2: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65f44-5553-4b88-8776-487c6beffe03" elementFormDefault="qualified">
    <xsd:import namespace="http://schemas.microsoft.com/office/2006/documentManagement/types"/>
    <xsd:import namespace="http://schemas.microsoft.com/office/infopath/2007/PartnerControls"/>
    <xsd:element name="Category" ma:index="2" nillable="true" ma:displayName="Category" ma:default="Acoustics Output" ma:format="Dropdown" ma:internalName="Category">
      <xsd:simpleType>
        <xsd:restriction base="dms:Choice">
          <xsd:enumeration value="Acoustics Output"/>
          <xsd:enumeration value="AutoCAD"/>
          <xsd:enumeration value="Other"/>
          <xsd:enumeration value="Power Point"/>
          <xsd:enumeration value="Proposal and Report"/>
          <xsd:enumeration value="Questionnaire"/>
          <xsd:enumeration value="Resume"/>
          <xsd:enumeration value="Stationery"/>
          <xsd:enumeration value="Guidance Document"/>
          <xsd:enumeration value="Contracting"/>
        </xsd:restriction>
      </xsd:simpleType>
    </xsd:element>
    <xsd:element name="Practice" ma:index="3" nillable="true" ma:displayName="Practice" ma:default="CORP" ma:format="Dropdown" ma:internalName="Practice">
      <xsd:simpleType>
        <xsd:restriction base="dms:Choice">
          <xsd:enumeration value="CORP"/>
          <xsd:enumeration value="MIS"/>
          <xsd:enumeration value="TAE"/>
          <xsd:enumeration value="TQ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4c265f44-5553-4b88-8776-487c6beffe03">Power Point</Category>
    <Practice xmlns="4c265f44-5553-4b88-8776-487c6beffe03">CORP</Practi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42501-FD43-4347-8465-A1634AD52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65f44-5553-4b88-8776-487c6beff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B548D2-16E5-4D59-9228-B99A31CAF826}">
  <ds:schemaRef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c265f44-5553-4b88-8776-487c6beffe03"/>
    <ds:schemaRef ds:uri="http://schemas.microsoft.com/office/2006/metadata/properties"/>
  </ds:schemaRefs>
</ds:datastoreItem>
</file>

<file path=customXml/itemProps3.xml><?xml version="1.0" encoding="utf-8"?>
<ds:datastoreItem xmlns:ds="http://schemas.openxmlformats.org/officeDocument/2006/customXml" ds:itemID="{E23E702B-A4A8-49D1-8100-74D24C5D8E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177</TotalTime>
  <Words>313</Words>
  <Application>Microsoft Office PowerPoint</Application>
  <PresentationFormat>On-screen Show (4:3)</PresentationFormat>
  <Paragraphs>106</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Lucida Grande</vt:lpstr>
      <vt:lpstr>PowerPoint Presentation</vt:lpstr>
      <vt:lpstr>PowerPoint Presentation</vt:lpstr>
      <vt:lpstr>Background</vt:lpstr>
      <vt:lpstr>The Why…</vt:lpstr>
      <vt:lpstr>The Data…</vt:lpstr>
      <vt:lpstr>PowerPoint Presentation</vt:lpstr>
      <vt:lpstr>PowerPoint Presentation</vt:lpstr>
      <vt:lpstr>PowerPoint Presentation</vt:lpstr>
      <vt:lpstr>Methodology</vt:lpstr>
      <vt:lpstr>Imputation Methods</vt:lpstr>
      <vt:lpstr>Important Note!</vt:lpstr>
      <vt:lpstr>PowerPoint Presentation</vt:lpstr>
      <vt:lpstr>PowerPoint Presentation</vt:lpstr>
      <vt:lpstr>PowerPoint Presentation</vt:lpstr>
      <vt:lpstr>PowerPoint Presentation</vt:lpstr>
      <vt:lpstr>PowerPoint Presentation</vt:lpstr>
      <vt:lpstr>Persons Per Household</vt:lpstr>
      <vt:lpstr>Workers Per Household</vt:lpstr>
      <vt:lpstr>Vehicles Per Household</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Rohne</dc:creator>
  <cp:lastModifiedBy>Andrew Rohne</cp:lastModifiedBy>
  <cp:revision>15</cp:revision>
  <dcterms:created xsi:type="dcterms:W3CDTF">2019-05-31T18:58:47Z</dcterms:created>
  <dcterms:modified xsi:type="dcterms:W3CDTF">2019-06-01T10:30:39Z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0x010100654322EC559C6C46AD7C246A9C6A9593</vt:lpwstr>
  </property>
</Properties>
</file>