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4" r:id="rId4"/>
    <p:sldId id="271" r:id="rId5"/>
    <p:sldId id="258" r:id="rId6"/>
    <p:sldId id="259" r:id="rId7"/>
    <p:sldId id="268" r:id="rId8"/>
    <p:sldId id="267" r:id="rId9"/>
    <p:sldId id="266" r:id="rId10"/>
    <p:sldId id="270" r:id="rId11"/>
    <p:sldId id="275" r:id="rId12"/>
    <p:sldId id="276" r:id="rId13"/>
    <p:sldId id="277" r:id="rId14"/>
    <p:sldId id="278" r:id="rId15"/>
    <p:sldId id="279" r:id="rId16"/>
    <p:sldId id="281" r:id="rId17"/>
    <p:sldId id="282" r:id="rId18"/>
    <p:sldId id="285" r:id="rId19"/>
    <p:sldId id="283" r:id="rId20"/>
    <p:sldId id="288" r:id="rId21"/>
    <p:sldId id="286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2677C-F84D-4004-82F8-45A3C9640E2D}" v="256" dt="2019-06-03T16:25:30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26" autoAdjust="0"/>
  </p:normalViewPr>
  <p:slideViewPr>
    <p:cSldViewPr snapToGrid="0">
      <p:cViewPr varScale="1">
        <p:scale>
          <a:sx n="86" d="100"/>
          <a:sy n="86" d="100"/>
        </p:scale>
        <p:origin x="23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ezady, Ali" userId="de35a79a-941d-45c9-9e3e-3d403d1c3cb6" providerId="ADAL" clId="{005A951A-5382-4CBD-8AC9-2CCE66F6CA19}"/>
    <pc:docChg chg="custSel modSld">
      <pc:chgData name="Etezady, Ali" userId="de35a79a-941d-45c9-9e3e-3d403d1c3cb6" providerId="ADAL" clId="{005A951A-5382-4CBD-8AC9-2CCE66F6CA19}" dt="2019-05-31T14:52:29.500" v="30" actId="20577"/>
      <pc:docMkLst>
        <pc:docMk/>
      </pc:docMkLst>
      <pc:sldChg chg="modAnim">
        <pc:chgData name="Etezady, Ali" userId="de35a79a-941d-45c9-9e3e-3d403d1c3cb6" providerId="ADAL" clId="{005A951A-5382-4CBD-8AC9-2CCE66F6CA19}" dt="2019-05-31T14:39:31.554" v="3"/>
        <pc:sldMkLst>
          <pc:docMk/>
          <pc:sldMk cId="1777615981" sldId="258"/>
        </pc:sldMkLst>
      </pc:sldChg>
      <pc:sldChg chg="modSp modAnim modNotesTx">
        <pc:chgData name="Etezady, Ali" userId="de35a79a-941d-45c9-9e3e-3d403d1c3cb6" providerId="ADAL" clId="{005A951A-5382-4CBD-8AC9-2CCE66F6CA19}" dt="2019-05-31T14:52:29.500" v="30" actId="20577"/>
        <pc:sldMkLst>
          <pc:docMk/>
          <pc:sldMk cId="1009294012" sldId="259"/>
        </pc:sldMkLst>
        <pc:spChg chg="mod">
          <ac:chgData name="Etezady, Ali" userId="de35a79a-941d-45c9-9e3e-3d403d1c3cb6" providerId="ADAL" clId="{005A951A-5382-4CBD-8AC9-2CCE66F6CA19}" dt="2019-05-31T14:52:29.500" v="30" actId="20577"/>
          <ac:spMkLst>
            <pc:docMk/>
            <pc:sldMk cId="1009294012" sldId="259"/>
            <ac:spMk id="6" creationId="{00000000-0000-0000-0000-000000000000}"/>
          </ac:spMkLst>
        </pc:spChg>
      </pc:sldChg>
      <pc:sldChg chg="modSp">
        <pc:chgData name="Etezady, Ali" userId="de35a79a-941d-45c9-9e3e-3d403d1c3cb6" providerId="ADAL" clId="{005A951A-5382-4CBD-8AC9-2CCE66F6CA19}" dt="2019-05-31T14:20:40.048" v="2" actId="404"/>
        <pc:sldMkLst>
          <pc:docMk/>
          <pc:sldMk cId="2568930540" sldId="290"/>
        </pc:sldMkLst>
        <pc:spChg chg="mod">
          <ac:chgData name="Etezady, Ali" userId="de35a79a-941d-45c9-9e3e-3d403d1c3cb6" providerId="ADAL" clId="{005A951A-5382-4CBD-8AC9-2CCE66F6CA19}" dt="2019-05-31T14:20:40.048" v="2" actId="404"/>
          <ac:spMkLst>
            <pc:docMk/>
            <pc:sldMk cId="2568930540" sldId="290"/>
            <ac:spMk id="3" creationId="{00000000-0000-0000-0000-000000000000}"/>
          </ac:spMkLst>
        </pc:spChg>
      </pc:sldChg>
    </pc:docChg>
  </pc:docChgLst>
  <pc:docChgLst>
    <pc:chgData name="Etezady, Ali" userId="de35a79a-941d-45c9-9e3e-3d403d1c3cb6" providerId="ADAL" clId="{9742677C-F84D-4004-82F8-45A3C9640E2D}"/>
    <pc:docChg chg="custSel modSld sldOrd">
      <pc:chgData name="Etezady, Ali" userId="de35a79a-941d-45c9-9e3e-3d403d1c3cb6" providerId="ADAL" clId="{9742677C-F84D-4004-82F8-45A3C9640E2D}" dt="2019-06-03T16:25:30.377" v="276" actId="20577"/>
      <pc:docMkLst>
        <pc:docMk/>
      </pc:docMkLst>
      <pc:sldChg chg="modSp">
        <pc:chgData name="Etezady, Ali" userId="de35a79a-941d-45c9-9e3e-3d403d1c3cb6" providerId="ADAL" clId="{9742677C-F84D-4004-82F8-45A3C9640E2D}" dt="2019-06-02T14:04:44.082" v="2" actId="20577"/>
        <pc:sldMkLst>
          <pc:docMk/>
          <pc:sldMk cId="2160028656" sldId="256"/>
        </pc:sldMkLst>
        <pc:spChg chg="mod">
          <ac:chgData name="Etezady, Ali" userId="de35a79a-941d-45c9-9e3e-3d403d1c3cb6" providerId="ADAL" clId="{9742677C-F84D-4004-82F8-45A3C9640E2D}" dt="2019-06-02T14:04:44.082" v="2" actId="20577"/>
          <ac:spMkLst>
            <pc:docMk/>
            <pc:sldMk cId="2160028656" sldId="256"/>
            <ac:spMk id="2" creationId="{00000000-0000-0000-0000-000000000000}"/>
          </ac:spMkLst>
        </pc:spChg>
      </pc:sldChg>
      <pc:sldChg chg="modSp modAnim">
        <pc:chgData name="Etezady, Ali" userId="de35a79a-941d-45c9-9e3e-3d403d1c3cb6" providerId="ADAL" clId="{9742677C-F84D-4004-82F8-45A3C9640E2D}" dt="2019-06-02T14:10:27.374" v="101" actId="20577"/>
        <pc:sldMkLst>
          <pc:docMk/>
          <pc:sldMk cId="3053287057" sldId="257"/>
        </pc:sldMkLst>
        <pc:spChg chg="mod">
          <ac:chgData name="Etezady, Ali" userId="de35a79a-941d-45c9-9e3e-3d403d1c3cb6" providerId="ADAL" clId="{9742677C-F84D-4004-82F8-45A3C9640E2D}" dt="2019-06-02T14:10:27.374" v="101" actId="20577"/>
          <ac:spMkLst>
            <pc:docMk/>
            <pc:sldMk cId="3053287057" sldId="257"/>
            <ac:spMk id="3" creationId="{00000000-0000-0000-0000-000000000000}"/>
          </ac:spMkLst>
        </pc:spChg>
      </pc:sldChg>
      <pc:sldChg chg="modSp">
        <pc:chgData name="Etezady, Ali" userId="de35a79a-941d-45c9-9e3e-3d403d1c3cb6" providerId="ADAL" clId="{9742677C-F84D-4004-82F8-45A3C9640E2D}" dt="2019-06-02T23:11:24.554" v="271" actId="20577"/>
        <pc:sldMkLst>
          <pc:docMk/>
          <pc:sldMk cId="1777615981" sldId="258"/>
        </pc:sldMkLst>
        <pc:spChg chg="mod">
          <ac:chgData name="Etezady, Ali" userId="de35a79a-941d-45c9-9e3e-3d403d1c3cb6" providerId="ADAL" clId="{9742677C-F84D-4004-82F8-45A3C9640E2D}" dt="2019-06-02T23:11:24.554" v="271" actId="20577"/>
          <ac:spMkLst>
            <pc:docMk/>
            <pc:sldMk cId="1777615981" sldId="258"/>
            <ac:spMk id="3" creationId="{00000000-0000-0000-0000-000000000000}"/>
          </ac:spMkLst>
        </pc:spChg>
      </pc:sldChg>
      <pc:sldChg chg="modSp modAnim">
        <pc:chgData name="Etezady, Ali" userId="de35a79a-941d-45c9-9e3e-3d403d1c3cb6" providerId="ADAL" clId="{9742677C-F84D-4004-82F8-45A3C9640E2D}" dt="2019-06-02T14:14:43.748" v="110" actId="255"/>
        <pc:sldMkLst>
          <pc:docMk/>
          <pc:sldMk cId="1009294012" sldId="259"/>
        </pc:sldMkLst>
        <pc:spChg chg="mod">
          <ac:chgData name="Etezady, Ali" userId="de35a79a-941d-45c9-9e3e-3d403d1c3cb6" providerId="ADAL" clId="{9742677C-F84D-4004-82F8-45A3C9640E2D}" dt="2019-06-02T14:14:43.748" v="110" actId="255"/>
          <ac:spMkLst>
            <pc:docMk/>
            <pc:sldMk cId="1009294012" sldId="259"/>
            <ac:spMk id="6" creationId="{00000000-0000-0000-0000-000000000000}"/>
          </ac:spMkLst>
        </pc:spChg>
      </pc:sldChg>
      <pc:sldChg chg="modSp modAnim">
        <pc:chgData name="Etezady, Ali" userId="de35a79a-941d-45c9-9e3e-3d403d1c3cb6" providerId="ADAL" clId="{9742677C-F84D-4004-82F8-45A3C9640E2D}" dt="2019-06-02T14:17:57.303" v="135" actId="255"/>
        <pc:sldMkLst>
          <pc:docMk/>
          <pc:sldMk cId="3025030992" sldId="270"/>
        </pc:sldMkLst>
        <pc:spChg chg="mod">
          <ac:chgData name="Etezady, Ali" userId="de35a79a-941d-45c9-9e3e-3d403d1c3cb6" providerId="ADAL" clId="{9742677C-F84D-4004-82F8-45A3C9640E2D}" dt="2019-06-02T14:17:57.303" v="135" actId="255"/>
          <ac:spMkLst>
            <pc:docMk/>
            <pc:sldMk cId="3025030992" sldId="270"/>
            <ac:spMk id="3" creationId="{00000000-0000-0000-0000-000000000000}"/>
          </ac:spMkLst>
        </pc:spChg>
      </pc:sldChg>
      <pc:sldChg chg="ord">
        <pc:chgData name="Etezady, Ali" userId="de35a79a-941d-45c9-9e3e-3d403d1c3cb6" providerId="ADAL" clId="{9742677C-F84D-4004-82F8-45A3C9640E2D}" dt="2019-06-02T23:09:07.657" v="225"/>
        <pc:sldMkLst>
          <pc:docMk/>
          <pc:sldMk cId="812752846" sldId="271"/>
        </pc:sldMkLst>
      </pc:sldChg>
      <pc:sldChg chg="modSp">
        <pc:chgData name="Etezady, Ali" userId="de35a79a-941d-45c9-9e3e-3d403d1c3cb6" providerId="ADAL" clId="{9742677C-F84D-4004-82F8-45A3C9640E2D}" dt="2019-06-02T15:27:28.774" v="149" actId="20577"/>
        <pc:sldMkLst>
          <pc:docMk/>
          <pc:sldMk cId="3783499722" sldId="281"/>
        </pc:sldMkLst>
        <pc:spChg chg="mod">
          <ac:chgData name="Etezady, Ali" userId="de35a79a-941d-45c9-9e3e-3d403d1c3cb6" providerId="ADAL" clId="{9742677C-F84D-4004-82F8-45A3C9640E2D}" dt="2019-06-02T15:27:28.774" v="149" actId="20577"/>
          <ac:spMkLst>
            <pc:docMk/>
            <pc:sldMk cId="3783499722" sldId="281"/>
            <ac:spMk id="3" creationId="{00000000-0000-0000-0000-000000000000}"/>
          </ac:spMkLst>
        </pc:spChg>
      </pc:sldChg>
      <pc:sldChg chg="modSp">
        <pc:chgData name="Etezady, Ali" userId="de35a79a-941d-45c9-9e3e-3d403d1c3cb6" providerId="ADAL" clId="{9742677C-F84D-4004-82F8-45A3C9640E2D}" dt="2019-06-02T14:18:36.471" v="137" actId="20577"/>
        <pc:sldMkLst>
          <pc:docMk/>
          <pc:sldMk cId="2666841380" sldId="283"/>
        </pc:sldMkLst>
        <pc:spChg chg="mod">
          <ac:chgData name="Etezady, Ali" userId="de35a79a-941d-45c9-9e3e-3d403d1c3cb6" providerId="ADAL" clId="{9742677C-F84D-4004-82F8-45A3C9640E2D}" dt="2019-06-02T14:18:36.471" v="137" actId="20577"/>
          <ac:spMkLst>
            <pc:docMk/>
            <pc:sldMk cId="2666841380" sldId="283"/>
            <ac:spMk id="3" creationId="{00000000-0000-0000-0000-000000000000}"/>
          </ac:spMkLst>
        </pc:spChg>
      </pc:sldChg>
      <pc:sldChg chg="modSp">
        <pc:chgData name="Etezady, Ali" userId="de35a79a-941d-45c9-9e3e-3d403d1c3cb6" providerId="ADAL" clId="{9742677C-F84D-4004-82F8-45A3C9640E2D}" dt="2019-06-03T16:25:30.377" v="276" actId="20577"/>
        <pc:sldMkLst>
          <pc:docMk/>
          <pc:sldMk cId="3445987953" sldId="286"/>
        </pc:sldMkLst>
        <pc:spChg chg="mod">
          <ac:chgData name="Etezady, Ali" userId="de35a79a-941d-45c9-9e3e-3d403d1c3cb6" providerId="ADAL" clId="{9742677C-F84D-4004-82F8-45A3C9640E2D}" dt="2019-06-03T16:25:30.377" v="276" actId="20577"/>
          <ac:spMkLst>
            <pc:docMk/>
            <pc:sldMk cId="3445987953" sldId="286"/>
            <ac:spMk id="3" creationId="{00000000-0000-0000-0000-000000000000}"/>
          </ac:spMkLst>
        </pc:spChg>
      </pc:sldChg>
      <pc:sldChg chg="modSp">
        <pc:chgData name="Etezady, Ali" userId="de35a79a-941d-45c9-9e3e-3d403d1c3cb6" providerId="ADAL" clId="{9742677C-F84D-4004-82F8-45A3C9640E2D}" dt="2019-06-02T14:20:30.571" v="138" actId="1076"/>
        <pc:sldMkLst>
          <pc:docMk/>
          <pc:sldMk cId="1745303892" sldId="288"/>
        </pc:sldMkLst>
        <pc:picChg chg="mod">
          <ac:chgData name="Etezady, Ali" userId="de35a79a-941d-45c9-9e3e-3d403d1c3cb6" providerId="ADAL" clId="{9742677C-F84D-4004-82F8-45A3C9640E2D}" dt="2019-06-02T14:20:30.571" v="138" actId="1076"/>
          <ac:picMkLst>
            <pc:docMk/>
            <pc:sldMk cId="1745303892" sldId="288"/>
            <ac:picMk id="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19BEA-92B2-448E-96FC-2518B8F23A8C}" type="datetimeFigureOut">
              <a:rPr lang="en-US"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44579-6533-4F8B-BFCB-ABA88BE5759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Step1:</a:t>
            </a:r>
            <a:r>
              <a:rPr lang="en-US" sz="1200" dirty="0"/>
              <a:t> these are used to match information from GSTDM TAZs ID.</a:t>
            </a:r>
          </a:p>
          <a:p>
            <a:r>
              <a:rPr lang="en-US" sz="1200" dirty="0"/>
              <a:t>Step2:  This info is imported into the MPO TAZ  layer so that the MPO TAZ polygons have the GSTDM TAZ IDs.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88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5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8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32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2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32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71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3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71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44579-6533-4F8B-BFCB-ABA88BE575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4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F6F8-9F22-4D27-A70B-3EDAC7EC1322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0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56C4-02FE-4CDC-99E6-A7A0715A075C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B502-95C2-4A0E-8249-27C8383434ED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9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66EB-AC8E-46F1-B506-C7CCA6916A16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3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7DB2-6B50-4165-9248-D672A7955607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4493-5077-489A-9408-E0FBCA6EB39B}" type="datetime1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0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CCB7-F577-477C-9F93-85216E250D08}" type="datetime1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02E4-828F-4673-94E8-02FAFDB5A1D3}" type="datetime1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7FF6-B462-4B73-85E1-3FF14577F10C}" type="datetime1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3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2705D-27CF-4783-9C6D-F9552D7B8F87}" type="datetime1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8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FABBC-BE98-4CDA-AE31-84AAA3694A2E}" type="datetime1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5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7E7C6-0295-4ED4-BCBB-DD9D5B63071A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007C-9DA3-4D82-A8AA-4DA6B73F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m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8958" y="1540536"/>
            <a:ext cx="9982200" cy="2264651"/>
          </a:xfrm>
        </p:spPr>
        <p:txBody>
          <a:bodyPr>
            <a:noAutofit/>
          </a:bodyPr>
          <a:lstStyle/>
          <a:p>
            <a:r>
              <a:rPr lang="en-US" sz="4800" b="1" dirty="0"/>
              <a:t>The Integration of Regional MPO Models into the Georgia Statewide Travel Demand Model</a:t>
            </a:r>
            <a:endParaRPr lang="en-US" sz="4400" b="1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3619" y="4277165"/>
            <a:ext cx="9144000" cy="200054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dirty="0"/>
              <a:t>Presenter: Ali Etezady (</a:t>
            </a:r>
            <a:r>
              <a:rPr lang="en-US" sz="2800" i="1" dirty="0"/>
              <a:t>Ph.D. student, Georgia Tech)</a:t>
            </a:r>
            <a:endParaRPr lang="en-US" sz="2800" dirty="0"/>
          </a:p>
          <a:p>
            <a:r>
              <a:rPr lang="en-US" dirty="0"/>
              <a:t>Project team: Giovanni Circella, Tim Welch, Abi Widita, Habte </a:t>
            </a:r>
            <a:r>
              <a:rPr lang="en-US" dirty="0" err="1"/>
              <a:t>Kassa</a:t>
            </a:r>
            <a:r>
              <a:rPr lang="en-US" dirty="0"/>
              <a:t> </a:t>
            </a:r>
            <a:r>
              <a:rPr lang="en-US" sz="1700" i="1" dirty="0"/>
              <a:t>(GDOT)</a:t>
            </a:r>
          </a:p>
          <a:p>
            <a:r>
              <a:rPr lang="en-US" sz="2000" dirty="0"/>
              <a:t>17</a:t>
            </a:r>
            <a:r>
              <a:rPr lang="en-US" sz="2000" baseline="30000" dirty="0"/>
              <a:t>th</a:t>
            </a:r>
            <a:r>
              <a:rPr lang="en-US" sz="2000" dirty="0"/>
              <a:t> TRB </a:t>
            </a:r>
            <a:r>
              <a:rPr lang="en-US" sz="2000" dirty="0" err="1"/>
              <a:t>AppCon</a:t>
            </a:r>
            <a:r>
              <a:rPr lang="en-US" sz="2000" dirty="0"/>
              <a:t> </a:t>
            </a:r>
          </a:p>
          <a:p>
            <a:r>
              <a:rPr lang="en-US" sz="2000" dirty="0"/>
              <a:t>Portland, Oregon</a:t>
            </a:r>
          </a:p>
          <a:p>
            <a:r>
              <a:rPr lang="en-US" sz="2000" dirty="0"/>
              <a:t>June 3</a:t>
            </a:r>
            <a:r>
              <a:rPr lang="en-US" sz="2000" baseline="30000" dirty="0"/>
              <a:t>rd</a:t>
            </a:r>
            <a:r>
              <a:rPr lang="en-US" sz="2000" dirty="0"/>
              <a:t> ,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 result for gate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6" y="7864"/>
            <a:ext cx="3543590" cy="11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1275" y="278219"/>
            <a:ext cx="26856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028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Methodology: Network integration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95167"/>
            <a:ext cx="11009671" cy="523279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dirty="0"/>
              <a:t>This approach imports the portions of the MPO transportation networks of statewide relevance in the GSTDM.</a:t>
            </a:r>
          </a:p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dirty="0"/>
              <a:t>In this process, we identified the portions of the MPO networks that should be added to the statewide network: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We linked each MPO network to the statewide zonal system and;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Assigned trips to the MPO network based on an O-D matrix that uses the statewide zonal system.</a:t>
            </a:r>
          </a:p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dirty="0"/>
              <a:t>Additional criteria were employed for manually revision.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283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Methodology </a:t>
            </a:r>
            <a:r>
              <a:rPr lang="en-US" dirty="0"/>
              <a:t>- cont’d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10986"/>
            <a:ext cx="4817882" cy="1081171"/>
          </a:xfrm>
        </p:spPr>
        <p:txBody>
          <a:bodyPr>
            <a:normAutofit/>
          </a:bodyPr>
          <a:lstStyle/>
          <a:p>
            <a:r>
              <a:rPr lang="en-US" sz="2000" dirty="0"/>
              <a:t>The figure illustrates the procedure employed to integrate the statewide and MPO networks.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06" y="0"/>
            <a:ext cx="5169894" cy="68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3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283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Step 1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726" y="1419226"/>
            <a:ext cx="4817882" cy="678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Delete GSTDM network inside MPO model areas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99"/>
          <a:stretch/>
        </p:blipFill>
        <p:spPr>
          <a:xfrm>
            <a:off x="221511" y="5715720"/>
            <a:ext cx="5604254" cy="81414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5979" y="6500"/>
            <a:ext cx="522097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015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283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Step 2-3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726" y="1419226"/>
            <a:ext cx="4817882" cy="678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Link MPO networks with GSTDM TAZs and run trip assignment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b="63194"/>
          <a:stretch/>
        </p:blipFill>
        <p:spPr>
          <a:xfrm>
            <a:off x="240364" y="4841711"/>
            <a:ext cx="5604254" cy="172877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89" y="-44450"/>
            <a:ext cx="52933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9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283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Step 4-5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726" y="1419226"/>
            <a:ext cx="4817882" cy="975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Identify the portions of the MPO network that are relevant for statewide modeling purposes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5087390" cy="658368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9" y="4619434"/>
            <a:ext cx="5727963" cy="173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283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Step 4-5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726" y="1419226"/>
            <a:ext cx="4817882" cy="975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Identify the portions of the MPO network that are relevant for statewide modeling purposes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2" y="6500"/>
            <a:ext cx="5116585" cy="6621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00" y="0"/>
            <a:ext cx="5087389" cy="658368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9" y="4619434"/>
            <a:ext cx="5727963" cy="173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283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Step 6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726" y="1419226"/>
            <a:ext cx="4817882" cy="1845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Synchronize the attribute tables of the MPO and GSTDM networks 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" t="63255" r="336" b="25244"/>
          <a:stretch/>
        </p:blipFill>
        <p:spPr>
          <a:xfrm>
            <a:off x="221511" y="5715720"/>
            <a:ext cx="5604254" cy="814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4"/>
          <a:stretch/>
        </p:blipFill>
        <p:spPr>
          <a:xfrm>
            <a:off x="5663191" y="2097955"/>
            <a:ext cx="6316744" cy="28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99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283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Step 7-8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726" y="1419225"/>
            <a:ext cx="3229507" cy="11731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Join the selection portion of the MPO network with the GSTDM network and connect the external stations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76171" r="673" b="-592"/>
          <a:stretch/>
        </p:blipFill>
        <p:spPr>
          <a:xfrm>
            <a:off x="240364" y="4841711"/>
            <a:ext cx="5604254" cy="1728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11" b="28535"/>
          <a:stretch/>
        </p:blipFill>
        <p:spPr>
          <a:xfrm>
            <a:off x="4114758" y="570998"/>
            <a:ext cx="8039335" cy="40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0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283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Step 9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726" y="1419225"/>
            <a:ext cx="4758024" cy="1173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Generate new centroid connectors for the MPO area based on </a:t>
            </a:r>
            <a:r>
              <a:rPr lang="en-US" sz="2000"/>
              <a:t>statewide TAZs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/>
          <a:stretch/>
        </p:blipFill>
        <p:spPr>
          <a:xfrm>
            <a:off x="428493" y="5166360"/>
            <a:ext cx="6385546" cy="1093839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8" y="681697"/>
            <a:ext cx="4018085" cy="46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09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616" y="364256"/>
            <a:ext cx="5362575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Network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7504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Simplified maintenance: only a few steps will need to be run in future updates.</a:t>
            </a:r>
          </a:p>
          <a:p>
            <a:endParaRPr lang="en-US" sz="2400" dirty="0"/>
          </a:p>
          <a:p>
            <a:r>
              <a:rPr lang="en-US" sz="2400" dirty="0"/>
              <a:t>This will work as long as the appropriate changes in the MPO and GSTDM models are implemented and maintained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15" y="77554"/>
            <a:ext cx="5784850" cy="61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4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Purpose 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822"/>
            <a:ext cx="10875264" cy="481652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Integrate the local MPO model zonal systems, data, and transportation networks into the Georgia Statewide Travel Demand Model.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Allow for easy and accurate communication between the models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Help transportation planning efforts to be better coordinated between the state and local (MPO) jurisdictions.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Simplify the future maintenance of the statewide model.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6225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3682" y="6626225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7" y="2999754"/>
            <a:ext cx="7548357" cy="38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98437"/>
            <a:ext cx="8527948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Cube maintenance catalogue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185" y="1305539"/>
            <a:ext cx="10515600" cy="4652963"/>
          </a:xfrm>
        </p:spPr>
        <p:txBody>
          <a:bodyPr/>
          <a:lstStyle/>
          <a:p>
            <a:r>
              <a:rPr lang="en-US" dirty="0"/>
              <a:t> Fourteen steps in the catalogue per the 14 MPOs:</a:t>
            </a:r>
          </a:p>
          <a:p>
            <a:pPr lvl="1"/>
            <a:r>
              <a:rPr lang="en-US" dirty="0"/>
              <a:t>Everything is set up for each MPO</a:t>
            </a:r>
          </a:p>
          <a:p>
            <a:pPr lvl="1"/>
            <a:r>
              <a:rPr lang="en-US" dirty="0"/>
              <a:t>User simply needs to </a:t>
            </a:r>
            <a:r>
              <a:rPr lang="en-US" i="1" dirty="0"/>
              <a:t>rename and transfer the statewide and MPO networks </a:t>
            </a:r>
            <a:r>
              <a:rPr lang="en-US" dirty="0"/>
              <a:t>to the assigned folder</a:t>
            </a:r>
          </a:p>
          <a:p>
            <a:pPr lvl="1"/>
            <a:r>
              <a:rPr lang="en-US" dirty="0"/>
              <a:t>Run!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03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Recommendations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6722"/>
            <a:ext cx="10515600" cy="461449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Adopt a protocol that uses the same sources and standards to generate and maintain socio-economic data, TAZs, and road networks, at both the statewide- and MPO-level.</a:t>
            </a:r>
          </a:p>
          <a:p>
            <a:pPr lvl="0"/>
            <a:r>
              <a:rPr lang="en-US" dirty="0"/>
              <a:t>Adequate consideration should be given to the benefits offered by increasing the total number of statewide TAZs, i.e., the same MPO-level TAZs in the GSTDM model. </a:t>
            </a:r>
          </a:p>
          <a:p>
            <a:pPr lvl="0"/>
            <a:r>
              <a:rPr lang="en-US" dirty="0"/>
              <a:t>Statewide and MPO models should use </a:t>
            </a:r>
            <a:r>
              <a:rPr lang="en-US"/>
              <a:t>the same </a:t>
            </a:r>
            <a:r>
              <a:rPr lang="en-US" dirty="0"/>
              <a:t>network attribute table.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6452"/>
            <a:ext cx="10515600" cy="444476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6000" dirty="0"/>
              <a:t>Any Questions?!</a:t>
            </a:r>
          </a:p>
          <a:p>
            <a:pPr marL="0" lvl="0" indent="0" algn="ctr">
              <a:buNone/>
            </a:pPr>
            <a:r>
              <a:rPr lang="en-US" sz="4400" dirty="0">
                <a:solidFill>
                  <a:schemeClr val="accent4">
                    <a:lumMod val="75000"/>
                  </a:schemeClr>
                </a:solidFill>
              </a:rPr>
              <a:t>Ali Etezady</a:t>
            </a:r>
          </a:p>
          <a:p>
            <a:pPr marL="0" lvl="0" indent="0" algn="ctr">
              <a:buNone/>
            </a:pPr>
            <a:r>
              <a:rPr lang="en-US" sz="4400" dirty="0">
                <a:solidFill>
                  <a:schemeClr val="accent4">
                    <a:lumMod val="75000"/>
                  </a:schemeClr>
                </a:solidFill>
              </a:rPr>
              <a:t>(etezady@gatech.edu)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3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GSTDM Goals and Coverage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26225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3682" y="6626225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7080504" cy="4351338"/>
          </a:xfrm>
        </p:spPr>
        <p:txBody>
          <a:bodyPr/>
          <a:lstStyle/>
          <a:p>
            <a:r>
              <a:rPr lang="en-US" sz="2625" dirty="0"/>
              <a:t>Goals</a:t>
            </a:r>
          </a:p>
          <a:p>
            <a:pPr lvl="1"/>
            <a:r>
              <a:rPr lang="en-US" sz="1875" dirty="0"/>
              <a:t>To assist in multimodal transportation planning for passengers and freight, in particular for long distance and rural travel</a:t>
            </a:r>
          </a:p>
          <a:p>
            <a:pPr lvl="1"/>
            <a:r>
              <a:rPr lang="en-US" sz="1875" dirty="0"/>
              <a:t>To evaluate the impacts of major transportation infrastructure and land use investment strategies within Georgia</a:t>
            </a:r>
          </a:p>
          <a:p>
            <a:r>
              <a:rPr lang="en-US" sz="2625" dirty="0"/>
              <a:t>Coverage</a:t>
            </a:r>
          </a:p>
          <a:p>
            <a:pPr lvl="1"/>
            <a:r>
              <a:rPr lang="en-US" sz="1875" dirty="0"/>
              <a:t>National in scope representing 48 states and the District of Columbia </a:t>
            </a:r>
          </a:p>
          <a:p>
            <a:pPr lvl="1"/>
            <a:r>
              <a:rPr lang="en-US" sz="1875" dirty="0"/>
              <a:t>Focus on the State of Georgia </a:t>
            </a:r>
          </a:p>
          <a:p>
            <a:pPr lvl="1"/>
            <a:r>
              <a:rPr lang="en-US" sz="1875" u="sng" dirty="0"/>
              <a:t>Model not intended to be used </a:t>
            </a:r>
          </a:p>
          <a:p>
            <a:pPr marL="428625" lvl="1" indent="0">
              <a:buNone/>
            </a:pPr>
            <a:r>
              <a:rPr lang="en-US" sz="1875" u="sng" dirty="0"/>
              <a:t>outside Georgia</a:t>
            </a:r>
          </a:p>
          <a:p>
            <a:pPr marL="0" indent="0">
              <a:buNone/>
            </a:pPr>
            <a:endParaRPr lang="en-US" sz="2625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3" b="20998"/>
          <a:stretch/>
        </p:blipFill>
        <p:spPr>
          <a:xfrm>
            <a:off x="6014204" y="4448503"/>
            <a:ext cx="4956366" cy="21531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76" y="64550"/>
            <a:ext cx="3161594" cy="432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284325"/>
            <a:ext cx="1888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i="1" dirty="0"/>
              <a:t>HNTB , 2017</a:t>
            </a:r>
          </a:p>
        </p:txBody>
      </p:sp>
    </p:spTree>
    <p:extLst>
      <p:ext uri="{BB962C8B-B14F-4D97-AF65-F5344CB8AC3E}">
        <p14:creationId xmlns:p14="http://schemas.microsoft.com/office/powerpoint/2010/main" val="218693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6225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3682" y="6626225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2" t="5635" r="11733" b="30535"/>
          <a:stretch/>
        </p:blipFill>
        <p:spPr bwMode="auto">
          <a:xfrm>
            <a:off x="10072741" y="193787"/>
            <a:ext cx="1290486" cy="36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5635" r="44898" b="13331"/>
          <a:stretch/>
        </p:blipFill>
        <p:spPr bwMode="auto">
          <a:xfrm>
            <a:off x="8574755" y="156831"/>
            <a:ext cx="1270251" cy="47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" y="103694"/>
            <a:ext cx="8416524" cy="650367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5635" r="74595" b="15582"/>
          <a:stretch/>
        </p:blipFill>
        <p:spPr bwMode="auto">
          <a:xfrm>
            <a:off x="6754027" y="193787"/>
            <a:ext cx="1672374" cy="452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75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Methodology: TAZ integration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96722"/>
            <a:ext cx="10763865" cy="461449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The approach we employed consists of two parts:</a:t>
            </a:r>
          </a:p>
          <a:p>
            <a:pPr marL="971550" lvl="1" indent="-51435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Automation process</a:t>
            </a:r>
          </a:p>
          <a:p>
            <a:pPr marL="971550" lvl="1" indent="-51435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Manual checks</a:t>
            </a:r>
          </a:p>
          <a:p>
            <a:pPr>
              <a:spcBef>
                <a:spcPts val="1200"/>
              </a:spcBef>
            </a:pPr>
            <a:r>
              <a:rPr lang="en-US" dirty="0"/>
              <a:t>This approach re-draws the GSTDM TAZs starting from the MPO TAZ geographies, ensuring full consistency between GSTDM and MPO TAZs.</a:t>
            </a:r>
          </a:p>
          <a:p>
            <a:pPr>
              <a:spcBef>
                <a:spcPts val="1200"/>
              </a:spcBef>
            </a:pPr>
            <a:r>
              <a:rPr lang="en-US" dirty="0"/>
              <a:t>The automated </a:t>
            </a:r>
            <a:r>
              <a:rPr lang="en-US"/>
              <a:t>process ensures </a:t>
            </a:r>
            <a:r>
              <a:rPr lang="en-US" dirty="0"/>
              <a:t>perfect nesting of MPO TAZs into the GSTDM as the result of this step. </a:t>
            </a:r>
          </a:p>
          <a:p>
            <a:pPr>
              <a:spcBef>
                <a:spcPts val="1200"/>
              </a:spcBef>
            </a:pPr>
            <a:r>
              <a:rPr lang="en-US" dirty="0"/>
              <a:t>A manual check helps optimizing the output to match administrative boundaries, census blocks, geographical features, and transportation networks.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1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52872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Methodology</a:t>
            </a:r>
            <a:r>
              <a:rPr lang="en-US" dirty="0"/>
              <a:t> - cont’d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75" y="0"/>
            <a:ext cx="5239575" cy="65991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38" y="1690688"/>
            <a:ext cx="6113462" cy="48978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i="1" dirty="0"/>
              <a:t>Step 1</a:t>
            </a:r>
            <a:r>
              <a:rPr lang="en-US" sz="2200" dirty="0"/>
              <a:t>. Identify the longitude (X) and latitude (Y) centroids of MPO TAZs.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i="1" dirty="0"/>
              <a:t>Step 2</a:t>
            </a:r>
            <a:r>
              <a:rPr lang="en-US" sz="2200" dirty="0"/>
              <a:t>. Spatially join GSTDM TAZs to the MPO TAZs XY Centroids so that each MPO TAZ Centroid is matched with the GSTDM TAZ in which they fit.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i="1" dirty="0"/>
              <a:t>Step 3</a:t>
            </a:r>
            <a:r>
              <a:rPr lang="en-US" sz="2200" dirty="0"/>
              <a:t>. Dissolve the MPO TAZs based on the GSTDM TAZ IDs which produces the end result of automation process. 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i="1" dirty="0"/>
              <a:t>Step 4</a:t>
            </a:r>
            <a:r>
              <a:rPr lang="en-US" sz="2200" dirty="0"/>
              <a:t>. Manual checks are performed to make further adjustments.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Output</a:t>
            </a:r>
            <a:endParaRPr lang="en-US" b="1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8737"/>
            <a:ext cx="10515600" cy="47726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The GSTDM TAZs are redrawn using the geographies from MPO TAZs.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The new GSTDM TAZs have boundaries that are close enough to the old TAZs (minimizing the changes, e.g. centroids in most cases remain in the same location) and allow 100% consistency with MPO TAZs.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The GSTDM TAZs are now “linked” to the MPO TAZs: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This allows easy matching of input and output data across models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In the future, if MPO boundaries change, it is easy to maintain consistency between MPO and GSTDM TAZs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Output</a:t>
            </a:r>
            <a:r>
              <a:rPr lang="en-US" dirty="0"/>
              <a:t> (example from Albany MPO)</a:t>
            </a:r>
            <a:endParaRPr lang="en-US" sz="1800" dirty="0"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883005"/>
              </p:ext>
            </p:extLst>
          </p:nvPr>
        </p:nvGraphicFramePr>
        <p:xfrm>
          <a:off x="3638550" y="1666876"/>
          <a:ext cx="4972049" cy="45243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43777">
                  <a:extLst>
                    <a:ext uri="{9D8B030D-6E8A-4147-A177-3AD203B41FA5}">
                      <a16:colId xmlns:a16="http://schemas.microsoft.com/office/drawing/2014/main" val="1780977772"/>
                    </a:ext>
                  </a:extLst>
                </a:gridCol>
                <a:gridCol w="1404153">
                  <a:extLst>
                    <a:ext uri="{9D8B030D-6E8A-4147-A177-3AD203B41FA5}">
                      <a16:colId xmlns:a16="http://schemas.microsoft.com/office/drawing/2014/main" val="2933467768"/>
                    </a:ext>
                  </a:extLst>
                </a:gridCol>
                <a:gridCol w="1524119">
                  <a:extLst>
                    <a:ext uri="{9D8B030D-6E8A-4147-A177-3AD203B41FA5}">
                      <a16:colId xmlns:a16="http://schemas.microsoft.com/office/drawing/2014/main" val="747226053"/>
                    </a:ext>
                  </a:extLst>
                </a:gridCol>
              </a:tblGrid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MPO_TAZ</a:t>
                      </a:r>
                    </a:p>
                  </a:txBody>
                  <a:tcPr marL="59150" marR="591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GSTDM_TAZ</a:t>
                      </a:r>
                    </a:p>
                  </a:txBody>
                  <a:tcPr marL="59150" marR="591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County</a:t>
                      </a:r>
                    </a:p>
                  </a:txBody>
                  <a:tcPr marL="59150" marR="591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087793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233</a:t>
                      </a:r>
                    </a:p>
                  </a:txBody>
                  <a:tcPr marL="59150" marR="591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22981886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234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1746899221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235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1702994364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236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3285191260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237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2330162015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239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2700877858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240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3451991100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241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2349512791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242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3603895789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243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2287262623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244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1440671881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245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3576276764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246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/>
                </a:tc>
                <a:extLst>
                  <a:ext uri="{0D108BD9-81ED-4DB2-BD59-A6C34878D82A}">
                    <a16:rowId xmlns:a16="http://schemas.microsoft.com/office/drawing/2014/main" val="2795312664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247</a:t>
                      </a:r>
                    </a:p>
                  </a:txBody>
                  <a:tcPr marL="59150" marR="591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1420</a:t>
                      </a:r>
                    </a:p>
                  </a:txBody>
                  <a:tcPr marL="59150" marR="591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</a:rPr>
                        <a:t>Dougherty</a:t>
                      </a:r>
                    </a:p>
                  </a:txBody>
                  <a:tcPr marL="59150" marR="591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06161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7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7962"/>
            <a:ext cx="11326382" cy="2365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314981" y="6627962"/>
            <a:ext cx="871968" cy="236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723900"/>
            <a:ext cx="2142146" cy="9350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2F5496"/>
                </a:solidFill>
              </a:rPr>
              <a:t>Sample output:</a:t>
            </a:r>
            <a:endParaRPr lang="en-US" b="1" dirty="0">
              <a:solidFill>
                <a:srgbClr val="2F5496"/>
              </a:solidFill>
              <a:latin typeface="Calibri"/>
            </a:endParaRPr>
          </a:p>
          <a:p>
            <a:r>
              <a:rPr lang="en-US" b="1" dirty="0">
                <a:solidFill>
                  <a:srgbClr val="2F5496"/>
                </a:solidFill>
              </a:rPr>
              <a:t>Brunswick MPO</a:t>
            </a:r>
          </a:p>
        </p:txBody>
      </p:sp>
      <p:pic>
        <p:nvPicPr>
          <p:cNvPr id="4" name="Content Placeholder 3" descr="GSTDM_SampleOutput_003_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3515" y="0"/>
            <a:ext cx="4681535" cy="6614168"/>
          </a:xfrm>
        </p:spPr>
      </p:pic>
      <p:pic>
        <p:nvPicPr>
          <p:cNvPr id="9" name="Picture 8" descr="GSTDM_SampleOutput_003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223" y="0"/>
            <a:ext cx="4698162" cy="6637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3995" y="1707502"/>
            <a:ext cx="2141538" cy="21360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rgbClr val="00B050"/>
                </a:solidFill>
              </a:rPr>
              <a:t>Green line -</a:t>
            </a:r>
            <a:r>
              <a:rPr lang="en-US" sz="1600" b="1">
                <a:solidFill>
                  <a:srgbClr val="2F5496"/>
                </a:solidFill>
              </a:rPr>
              <a:t> (left)</a:t>
            </a:r>
          </a:p>
          <a:p>
            <a:r>
              <a:rPr lang="en-US" sz="1600" b="1">
                <a:solidFill>
                  <a:srgbClr val="2F5496"/>
                </a:solidFill>
              </a:rPr>
              <a:t>Existing GSTDM TAZs</a:t>
            </a:r>
          </a:p>
          <a:p>
            <a:endParaRPr lang="en-US" sz="1600" b="1">
              <a:solidFill>
                <a:srgbClr val="2F5496"/>
              </a:solidFill>
            </a:endParaRPr>
          </a:p>
          <a:p>
            <a:r>
              <a:rPr lang="en-US" sz="1600" b="1">
                <a:solidFill>
                  <a:srgbClr val="FF0000"/>
                </a:solidFill>
              </a:rPr>
              <a:t>Red line </a:t>
            </a:r>
            <a:r>
              <a:rPr lang="en-US" sz="1600" b="1">
                <a:solidFill>
                  <a:srgbClr val="2F5496"/>
                </a:solidFill>
              </a:rPr>
              <a:t>- (right)</a:t>
            </a:r>
          </a:p>
          <a:p>
            <a:r>
              <a:rPr lang="en-US" sz="1600" b="1">
                <a:solidFill>
                  <a:srgbClr val="2F5496"/>
                </a:solidFill>
              </a:rPr>
              <a:t>Proposed GSTDM TAZs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007C-9DA3-4D82-A8AA-4DA6B73FCD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64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935</Words>
  <Application>Microsoft Office PowerPoint</Application>
  <PresentationFormat>Widescreen</PresentationFormat>
  <Paragraphs>163</Paragraphs>
  <Slides>22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The Integration of Regional MPO Models into the Georgia Statewide Travel Demand Model</vt:lpstr>
      <vt:lpstr>Purpose </vt:lpstr>
      <vt:lpstr>GSTDM Goals and Coverage</vt:lpstr>
      <vt:lpstr>PowerPoint Presentation</vt:lpstr>
      <vt:lpstr>Methodology: TAZ integration</vt:lpstr>
      <vt:lpstr>Methodology - cont’d</vt:lpstr>
      <vt:lpstr>Output</vt:lpstr>
      <vt:lpstr>Output (example from Albany MPO)</vt:lpstr>
      <vt:lpstr>PowerPoint Presentation</vt:lpstr>
      <vt:lpstr>Methodology: Network integration</vt:lpstr>
      <vt:lpstr>Methodology - cont’d</vt:lpstr>
      <vt:lpstr>Step 1</vt:lpstr>
      <vt:lpstr>Step 2-3</vt:lpstr>
      <vt:lpstr>Step 4-5</vt:lpstr>
      <vt:lpstr>Step 4-5</vt:lpstr>
      <vt:lpstr>Step 6</vt:lpstr>
      <vt:lpstr>Step 7-8</vt:lpstr>
      <vt:lpstr>Step 9</vt:lpstr>
      <vt:lpstr>Network maintenance</vt:lpstr>
      <vt:lpstr>Cube maintenance catalogue</vt:lpstr>
      <vt:lpstr>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Georgia Statewide Travel Demand Model (GSTDM)</dc:title>
  <dc:creator>Giovanni Circella</dc:creator>
  <cp:lastModifiedBy>Etezady, Ali</cp:lastModifiedBy>
  <cp:revision>61</cp:revision>
  <dcterms:modified xsi:type="dcterms:W3CDTF">2019-06-03T16:25:34Z</dcterms:modified>
</cp:coreProperties>
</file>