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3" r:id="rId2"/>
    <p:sldId id="295" r:id="rId3"/>
    <p:sldId id="374" r:id="rId4"/>
    <p:sldId id="383" r:id="rId5"/>
    <p:sldId id="375" r:id="rId6"/>
    <p:sldId id="376" r:id="rId7"/>
    <p:sldId id="362" r:id="rId8"/>
    <p:sldId id="377" r:id="rId9"/>
    <p:sldId id="384" r:id="rId10"/>
    <p:sldId id="378" r:id="rId11"/>
    <p:sldId id="379" r:id="rId12"/>
    <p:sldId id="380" r:id="rId13"/>
    <p:sldId id="366" r:id="rId14"/>
    <p:sldId id="367" r:id="rId15"/>
    <p:sldId id="368" r:id="rId16"/>
    <p:sldId id="369" r:id="rId17"/>
    <p:sldId id="371" r:id="rId18"/>
    <p:sldId id="370" r:id="rId19"/>
    <p:sldId id="372" r:id="rId20"/>
    <p:sldId id="373" r:id="rId21"/>
    <p:sldId id="355" r:id="rId22"/>
    <p:sldId id="356" r:id="rId23"/>
    <p:sldId id="3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20" autoAdjust="0"/>
  </p:normalViewPr>
  <p:slideViewPr>
    <p:cSldViewPr snapToGrid="0">
      <p:cViewPr varScale="1">
        <p:scale>
          <a:sx n="61" d="100"/>
          <a:sy n="61" d="100"/>
        </p:scale>
        <p:origin x="8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51F53-74B3-4E08-8D10-538F5DF97C5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CCD7A-621A-400B-B969-55F1DB35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6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CD7A-621A-400B-B969-55F1DB350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9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BD1-0F95-4739-BF46-7244CF336DF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3C8D-C3D6-4F3C-96B9-300C779B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6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BD1-0F95-4739-BF46-7244CF336DF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3C8D-C3D6-4F3C-96B9-300C779B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7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BD1-0F95-4739-BF46-7244CF336DF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3C8D-C3D6-4F3C-96B9-300C779B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BD1-0F95-4739-BF46-7244CF336DF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3C8D-C3D6-4F3C-96B9-300C779B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3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BD1-0F95-4739-BF46-7244CF336DF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3C8D-C3D6-4F3C-96B9-300C779B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BD1-0F95-4739-BF46-7244CF336DF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3C8D-C3D6-4F3C-96B9-300C779B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7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BD1-0F95-4739-BF46-7244CF336DF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3C8D-C3D6-4F3C-96B9-300C779B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BD1-0F95-4739-BF46-7244CF336DF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3C8D-C3D6-4F3C-96B9-300C779B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5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BD1-0F95-4739-BF46-7244CF336DF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3C8D-C3D6-4F3C-96B9-300C779B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2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BD1-0F95-4739-BF46-7244CF336DF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3C8D-C3D6-4F3C-96B9-300C779B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8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BD1-0F95-4739-BF46-7244CF336DF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3C8D-C3D6-4F3C-96B9-300C779B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C0BD1-0F95-4739-BF46-7244CF336DF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B3C8D-C3D6-4F3C-96B9-300C779B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5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awsonc@albany.ed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vailabs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4" y="1"/>
            <a:ext cx="12192002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1" y="1446611"/>
            <a:ext cx="9724103" cy="1200329"/>
          </a:xfrm>
          <a:prstGeom prst="rect">
            <a:avLst/>
          </a:prstGeom>
          <a:solidFill>
            <a:schemeClr val="tx1">
              <a:lumMod val="75000"/>
              <a:lumOff val="25000"/>
              <a:alpha val="59000"/>
            </a:schemeClr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Analyze This:  Multi-Geographic/Temporal Resolution (MG/TR) Performance Assessment 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4270" y="3103619"/>
            <a:ext cx="5132070" cy="707886"/>
          </a:xfrm>
          <a:prstGeom prst="rect">
            <a:avLst/>
          </a:prstGeom>
          <a:solidFill>
            <a:schemeClr val="tx1">
              <a:lumMod val="75000"/>
              <a:lumOff val="25000"/>
              <a:alpha val="59000"/>
            </a:schemeClr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bg1">
                    <a:lumMod val="95000"/>
                  </a:schemeClr>
                </a:solidFill>
              </a:rPr>
              <a:t>Web-based Analysis and Reporting Tools for NYSDOT and NYS MPOs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C38F4-DA4C-430E-B6B1-06FFB96C7ABB}"/>
              </a:ext>
            </a:extLst>
          </p:cNvPr>
          <p:cNvSpPr txBox="1"/>
          <p:nvPr/>
        </p:nvSpPr>
        <p:spPr>
          <a:xfrm>
            <a:off x="3741135" y="4229559"/>
            <a:ext cx="5132070" cy="1938992"/>
          </a:xfrm>
          <a:prstGeom prst="rect">
            <a:avLst/>
          </a:prstGeom>
          <a:solidFill>
            <a:schemeClr val="tx1">
              <a:lumMod val="75000"/>
              <a:lumOff val="25000"/>
              <a:alpha val="59000"/>
            </a:schemeClr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Catherine T. Lawson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University at Albany/Albany Visualization and </a:t>
            </a:r>
            <a:r>
              <a:rPr lang="en-US" sz="2000" i="1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Infomatics</a:t>
            </a: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 Lab (AVAIL)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i="1" dirty="0">
                <a:solidFill>
                  <a:schemeClr val="bg1">
                    <a:lumMod val="95000"/>
                  </a:schemeClr>
                </a:solidFill>
              </a:rPr>
              <a:t>TRBAppcon</a:t>
            </a:r>
            <a:endParaRPr lang="en-US" dirty="0"/>
          </a:p>
          <a:p>
            <a:pPr algn="ctr"/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June </a:t>
            </a: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2-5, 2019</a:t>
            </a:r>
            <a:endParaRPr lang="en-US" sz="2000" i="1" dirty="0">
              <a:solidFill>
                <a:schemeClr val="bg1">
                  <a:lumMod val="95000"/>
                </a:schemeClr>
              </a:solidFill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cs typeface="Calibri"/>
              </a:rPr>
              <a:t>Portland, Oregon</a:t>
            </a:r>
            <a:endParaRPr lang="en-US" sz="2000" i="1" dirty="0">
              <a:solidFill>
                <a:schemeClr val="bg1">
                  <a:lumMod val="9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7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010"/>
            <a:ext cx="9144000" cy="6851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6930" y="1098884"/>
            <a:ext cx="7840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Performance </a:t>
            </a:r>
            <a:r>
              <a:rPr lang="en-US" sz="24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Measurement Tool for County Level:</a:t>
            </a:r>
          </a:p>
          <a:p>
            <a:pPr algn="ctr"/>
            <a:r>
              <a:rPr lang="en-US" sz="24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Compare PM3 measures within MPOs across the state</a:t>
            </a:r>
            <a:endParaRPr lang="en-US" sz="2400" b="1" dirty="0">
              <a:solidFill>
                <a:srgbClr val="494949"/>
              </a:solidFill>
              <a:ea typeface="Kozuka Gothic Pro B" panose="020B0800000000000000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21" y="2199639"/>
            <a:ext cx="7478480" cy="3737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95486" y="3005754"/>
            <a:ext cx="1504604" cy="207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46395" y="4584481"/>
            <a:ext cx="1504604" cy="188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50092" y="2991769"/>
            <a:ext cx="1449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Peak Hour Excessive Delay</a:t>
            </a:r>
            <a:endParaRPr lang="en-US" sz="7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4802" y="4584482"/>
            <a:ext cx="1449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Peak Hour Excessive Delay</a:t>
            </a:r>
            <a:endParaRPr lang="en-US" sz="7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46"/>
            <a:ext cx="9144000" cy="6851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4258" y="833387"/>
            <a:ext cx="9034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Map-21 Performance Measure Scores by Segment</a:t>
            </a:r>
          </a:p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Hours of Delay in the Capital Region (CDTC)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631" y="1787494"/>
            <a:ext cx="6565008" cy="488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46"/>
            <a:ext cx="9144000" cy="6851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4962" y="3547304"/>
            <a:ext cx="618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b="1" dirty="0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b="1" dirty="0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6475" y="956613"/>
            <a:ext cx="88502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Digging Deeper:  Pinpoint </a:t>
            </a:r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Analysis of </a:t>
            </a:r>
            <a:endParaRPr lang="en-US" sz="2800" b="1" dirty="0">
              <a:solidFill>
                <a:srgbClr val="494949"/>
              </a:solidFill>
              <a:ea typeface="Kozuka Gothic Pro B" panose="020B0800000000000000" pitchFamily="34" charset="-128"/>
            </a:endParaRPr>
          </a:p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PM3 Performance Measures on Routes and Corridors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474" y="2064413"/>
            <a:ext cx="8962284" cy="45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6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-540" t="10288" r="540" b="6035"/>
          <a:stretch/>
        </p:blipFill>
        <p:spPr bwMode="auto">
          <a:xfrm>
            <a:off x="1604513" y="1161698"/>
            <a:ext cx="8959970" cy="4790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4513" y="12637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Data in Action:</a:t>
            </a:r>
            <a:endParaRPr lang="en-US" sz="2800" b="1" dirty="0">
              <a:solidFill>
                <a:srgbClr val="494949"/>
              </a:solidFill>
              <a:ea typeface="Kozuka Gothic Pro B" panose="020B0800000000000000" pitchFamily="34" charset="-128"/>
            </a:endParaRPr>
          </a:p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TMC Level Analysis Tool</a:t>
            </a:r>
            <a:endParaRPr lang="en-US" sz="2800" b="1" dirty="0">
              <a:solidFill>
                <a:srgbClr val="494949"/>
              </a:solidFill>
              <a:ea typeface="Kozuka Gothic Pro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16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-540" t="10288" r="540" b="6035"/>
          <a:stretch/>
        </p:blipFill>
        <p:spPr bwMode="auto">
          <a:xfrm>
            <a:off x="1616015" y="1259463"/>
            <a:ext cx="8862204" cy="476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077414" y="4111925"/>
            <a:ext cx="1598766" cy="5766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02280" y="146146"/>
            <a:ext cx="8706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Network Selection:</a:t>
            </a:r>
            <a:endParaRPr lang="en-US" sz="2800" b="1" dirty="0">
              <a:solidFill>
                <a:srgbClr val="494949"/>
              </a:solidFill>
              <a:ea typeface="Kozuka Gothic Pro B" panose="020B0800000000000000" pitchFamily="34" charset="-128"/>
            </a:endParaRPr>
          </a:p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TMC </a:t>
            </a:r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Identification Details</a:t>
            </a:r>
            <a:endParaRPr lang="en-US" sz="2800" b="1" dirty="0">
              <a:solidFill>
                <a:srgbClr val="494949"/>
              </a:solidFill>
              <a:ea typeface="Kozuka Gothic Pro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27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-540" t="10288" r="540" b="6035"/>
          <a:stretch/>
        </p:blipFill>
        <p:spPr bwMode="auto">
          <a:xfrm>
            <a:off x="1639020" y="1322722"/>
            <a:ext cx="8908211" cy="4779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733695" y="4416725"/>
            <a:ext cx="1598766" cy="5766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431652"/>
            <a:ext cx="9023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Specific Day 5-minute Analysis</a:t>
            </a:r>
            <a:endParaRPr lang="en-US" sz="2800" b="1" dirty="0">
              <a:solidFill>
                <a:srgbClr val="494949"/>
              </a:solidFill>
              <a:ea typeface="Kozuka Gothic Pro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80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12346" b="7956"/>
          <a:stretch/>
        </p:blipFill>
        <p:spPr bwMode="auto">
          <a:xfrm>
            <a:off x="1656272" y="1132936"/>
            <a:ext cx="8896709" cy="4876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102431" y="1926567"/>
            <a:ext cx="1598766" cy="5881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4514" y="276843"/>
            <a:ext cx="8948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Calculated Incidents Analysis</a:t>
            </a:r>
            <a:endParaRPr lang="en-US" sz="2800" b="1" dirty="0">
              <a:solidFill>
                <a:srgbClr val="494949"/>
              </a:solidFill>
              <a:ea typeface="Kozuka Gothic Pro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9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12346" b="7956"/>
          <a:stretch/>
        </p:blipFill>
        <p:spPr bwMode="auto">
          <a:xfrm>
            <a:off x="1656272" y="1132936"/>
            <a:ext cx="8896709" cy="4876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102431" y="1926567"/>
            <a:ext cx="1598766" cy="5881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919948" y="2514717"/>
            <a:ext cx="1598766" cy="5881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54289" y="334000"/>
            <a:ext cx="6683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Incidents Analysis </a:t>
            </a:r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Mapped on the Network </a:t>
            </a:r>
          </a:p>
        </p:txBody>
      </p:sp>
    </p:spTree>
    <p:extLst>
      <p:ext uri="{BB962C8B-B14F-4D97-AF65-F5344CB8AC3E}">
        <p14:creationId xmlns:p14="http://schemas.microsoft.com/office/powerpoint/2010/main" val="14972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-154" t="11228" r="154" b="7050"/>
          <a:stretch/>
        </p:blipFill>
        <p:spPr bwMode="auto">
          <a:xfrm>
            <a:off x="1708030" y="1253709"/>
            <a:ext cx="8856453" cy="4726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188695" y="2024333"/>
            <a:ext cx="1598766" cy="5881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59592" y="406901"/>
            <a:ext cx="4672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TRANSCOM Incidents Analysis</a:t>
            </a:r>
            <a:endParaRPr lang="en-US" sz="2800" b="1" dirty="0">
              <a:solidFill>
                <a:srgbClr val="494949"/>
              </a:solidFill>
              <a:ea typeface="Kozuka Gothic Pro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-154" t="11228" r="154" b="7050"/>
          <a:stretch/>
        </p:blipFill>
        <p:spPr bwMode="auto">
          <a:xfrm>
            <a:off x="1708030" y="1253709"/>
            <a:ext cx="8856453" cy="4726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188695" y="2024333"/>
            <a:ext cx="1598766" cy="5881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781261" y="4367843"/>
            <a:ext cx="1598766" cy="5881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88352" y="405422"/>
            <a:ext cx="7215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TRANSCOM Incidents </a:t>
            </a:r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Mapped on the Network</a:t>
            </a:r>
            <a:endParaRPr lang="en-US" sz="2800" b="1" dirty="0">
              <a:solidFill>
                <a:srgbClr val="494949"/>
              </a:solidFill>
              <a:ea typeface="Kozuka Gothic Pro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43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4" y="179216"/>
            <a:ext cx="12076386" cy="6601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3547" y="1925686"/>
            <a:ext cx="8025064" cy="3108543"/>
          </a:xfrm>
          <a:prstGeom prst="rect">
            <a:avLst/>
          </a:prstGeom>
          <a:solidFill>
            <a:schemeClr val="tx1">
              <a:lumMod val="75000"/>
              <a:lumOff val="25000"/>
              <a:alpha val="59000"/>
            </a:schemeClr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Project Partners:</a:t>
            </a:r>
          </a:p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98" y="2993299"/>
            <a:ext cx="2530968" cy="1322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35" y="2993298"/>
            <a:ext cx="2469540" cy="1290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17435" y="4283913"/>
            <a:ext cx="26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University Transportation Research Center (UTRC)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8198" y="4319439"/>
            <a:ext cx="2530968" cy="37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NYSDOT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5273" y="3010349"/>
            <a:ext cx="2929363" cy="26113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25272" y="4316013"/>
            <a:ext cx="1456138" cy="37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NYSAMPO</a:t>
            </a:r>
          </a:p>
        </p:txBody>
      </p:sp>
    </p:spTree>
    <p:extLst>
      <p:ext uri="{BB962C8B-B14F-4D97-AF65-F5344CB8AC3E}">
        <p14:creationId xmlns:p14="http://schemas.microsoft.com/office/powerpoint/2010/main" val="2005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-154" t="11228" r="154" b="7050"/>
          <a:stretch/>
        </p:blipFill>
        <p:spPr bwMode="auto">
          <a:xfrm>
            <a:off x="1708030" y="1253709"/>
            <a:ext cx="8856453" cy="4726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188695" y="2024333"/>
            <a:ext cx="1598766" cy="5881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781261" y="4367843"/>
            <a:ext cx="1598766" cy="5881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373389" y="4727277"/>
            <a:ext cx="1598766" cy="5881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87260" y="391397"/>
            <a:ext cx="8827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TRANSCOM Incidents </a:t>
            </a:r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Identified on the “Clock”</a:t>
            </a:r>
            <a:endParaRPr lang="en-US" sz="2800" b="1" dirty="0">
              <a:solidFill>
                <a:srgbClr val="494949"/>
              </a:solidFill>
              <a:ea typeface="Kozuka Gothic Pro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73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46"/>
            <a:ext cx="9144000" cy="6851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214" y="756407"/>
            <a:ext cx="10867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Incident Case </a:t>
            </a:r>
            <a:r>
              <a:rPr lang="en-US" sz="2800" b="1" dirty="0" smtClean="0">
                <a:solidFill>
                  <a:srgbClr val="494949"/>
                </a:solidFill>
                <a:ea typeface="Kozuka Gothic Pro B" panose="020B0800000000000000" pitchFamily="34" charset="-128"/>
              </a:rPr>
              <a:t>Study:  Beer </a:t>
            </a:r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Truck Rollover on the BQE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4962" y="3547304"/>
            <a:ext cx="618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b="1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b="1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97" y="1279628"/>
            <a:ext cx="9711557" cy="47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46"/>
            <a:ext cx="9144000" cy="6851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145277"/>
            <a:ext cx="12086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Incident Case </a:t>
            </a:r>
            <a:r>
              <a:rPr lang="en-US" sz="2800" b="1" dirty="0" smtClean="0">
                <a:solidFill>
                  <a:srgbClr val="494949"/>
                </a:solidFill>
                <a:ea typeface="Kozuka Gothic Pro B" panose="020B0800000000000000" pitchFamily="34" charset="-128"/>
              </a:rPr>
              <a:t>Study:  Beer </a:t>
            </a:r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Truck Rollover on the BQE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4962" y="3547304"/>
            <a:ext cx="618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b="1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b="1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570" y="2349634"/>
            <a:ext cx="9239430" cy="305714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291586" y="2622010"/>
            <a:ext cx="0" cy="2486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74131" y="5609393"/>
            <a:ext cx="3669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68787" y="5703983"/>
            <a:ext cx="366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 Of Day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-882101" y="3888709"/>
            <a:ext cx="3591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Direction of Travel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5338" y="1826414"/>
            <a:ext cx="240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Average </a:t>
            </a:r>
            <a:r>
              <a:rPr lang="en-US" sz="2800" dirty="0"/>
              <a:t>Day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1834" y="1826429"/>
            <a:ext cx="214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Incident</a:t>
            </a:r>
          </a:p>
        </p:txBody>
      </p:sp>
    </p:spTree>
    <p:extLst>
      <p:ext uri="{BB962C8B-B14F-4D97-AF65-F5344CB8AC3E}">
        <p14:creationId xmlns:p14="http://schemas.microsoft.com/office/powerpoint/2010/main" val="40591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46"/>
            <a:ext cx="9144000" cy="6851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4962" y="3547304"/>
            <a:ext cx="618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b="1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b="1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8914" y="1127180"/>
            <a:ext cx="6320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QUESTIONS?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57887" y="1811543"/>
            <a:ext cx="76430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Contact Info:</a:t>
            </a:r>
          </a:p>
          <a:p>
            <a:endParaRPr lang="en-US" sz="2800" dirty="0"/>
          </a:p>
          <a:p>
            <a:r>
              <a:rPr lang="en-US" sz="2800" dirty="0"/>
              <a:t>Catherine T. Lawson, PhD</a:t>
            </a:r>
          </a:p>
          <a:p>
            <a:r>
              <a:rPr lang="en-US" sz="2800" dirty="0">
                <a:hlinkClick r:id="rId3"/>
              </a:rPr>
              <a:t>lawsonc@albany.edu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Albany Visualization and Informatics Lab (AVAIL)</a:t>
            </a:r>
          </a:p>
          <a:p>
            <a:r>
              <a:rPr lang="en-US" sz="2800" dirty="0">
                <a:hlinkClick r:id="rId4"/>
              </a:rPr>
              <a:t>www.availabs.org</a:t>
            </a:r>
            <a:r>
              <a:rPr lang="en-US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9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92"/>
            <a:ext cx="9144000" cy="68513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16347" y="1127031"/>
            <a:ext cx="80340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a typeface="Kozuka Gothic Pro B" panose="020B0800000000000000" pitchFamily="34" charset="-128"/>
              </a:rPr>
              <a:t>National </a:t>
            </a:r>
            <a:r>
              <a:rPr lang="en-US" sz="3200" b="1" dirty="0">
                <a:ea typeface="Kozuka Gothic Pro B" panose="020B0800000000000000" pitchFamily="34" charset="-128"/>
              </a:rPr>
              <a:t>Performance Measurement </a:t>
            </a:r>
            <a:endParaRPr lang="en-US" sz="3200" b="1" dirty="0">
              <a:ea typeface="Kozuka Gothic Pro B" panose="020B0800000000000000" pitchFamily="34" charset="-128"/>
            </a:endParaRPr>
          </a:p>
          <a:p>
            <a:pPr algn="ctr"/>
            <a:r>
              <a:rPr lang="en-US" sz="3200" b="1" dirty="0">
                <a:ea typeface="Kozuka Gothic Pro B" panose="020B0800000000000000" pitchFamily="34" charset="-128"/>
              </a:rPr>
              <a:t>Research Dataset (NPMRDS)</a:t>
            </a:r>
            <a:r>
              <a:rPr lang="en-US" b="1" dirty="0">
                <a:ea typeface="Kozuka Gothic Pro B" panose="020B0800000000000000" pitchFamily="34" charset="-128"/>
              </a:rPr>
              <a:t/>
            </a:r>
            <a:br>
              <a:rPr lang="en-US" b="1" dirty="0">
                <a:ea typeface="Kozuka Gothic Pro B" panose="020B0800000000000000" pitchFamily="34" charset="-128"/>
              </a:rPr>
            </a:br>
            <a:endParaRPr lang="en-US" b="1" dirty="0">
              <a:ea typeface="Kozuka Gothic Pro B" panose="020B0800000000000000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7255" y="2376287"/>
            <a:ext cx="106785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Kozuka Gothic Pro B" panose="020B0800000000000000" pitchFamily="34" charset="-128"/>
              </a:rPr>
              <a:t>NPMRDS is an aggregated dataset made by the company HERE until Feb 2017, now aggregated by </a:t>
            </a:r>
            <a:r>
              <a:rPr lang="en-US" sz="2400" dirty="0">
                <a:ea typeface="Kozuka Gothic Pro B" panose="020B0800000000000000" pitchFamily="34" charset="-128"/>
              </a:rPr>
              <a:t>INRIX</a:t>
            </a:r>
            <a:endParaRPr lang="en-US" sz="2400" dirty="0">
              <a:ea typeface="Kozuka Gothic Pro B" panose="020B0800000000000000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Kozuka Gothic Pro B" panose="020B0800000000000000" pitchFamily="34" charset="-128"/>
              </a:rPr>
              <a:t>Provided by FHWA at no cost to </a:t>
            </a:r>
            <a:r>
              <a:rPr lang="en-US" sz="2000" dirty="0">
                <a:ea typeface="Kozuka Gothic Pro B" panose="020B0800000000000000" pitchFamily="34" charset="-128"/>
              </a:rPr>
              <a:t>states and MPOs</a:t>
            </a:r>
            <a:endParaRPr lang="en-US" sz="2000" dirty="0">
              <a:ea typeface="Kozuka Gothic Pro B" panose="020B0800000000000000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Kozuka Gothic Pro B" panose="020B0800000000000000" pitchFamily="34" charset="-128"/>
              </a:rPr>
              <a:t>Based on </a:t>
            </a:r>
            <a:r>
              <a:rPr lang="en-US" sz="2000" dirty="0">
                <a:ea typeface="Kozuka Gothic Pro B" panose="020B0800000000000000" pitchFamily="34" charset="-128"/>
              </a:rPr>
              <a:t>commercial and passenger </a:t>
            </a:r>
            <a:r>
              <a:rPr lang="en-US" sz="2000" dirty="0">
                <a:ea typeface="Kozuka Gothic Pro B" panose="020B0800000000000000" pitchFamily="34" charset="-128"/>
              </a:rPr>
              <a:t>probe data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Kozuka Gothic Pro B" panose="020B0800000000000000" pitchFamily="34" charset="-128"/>
              </a:rPr>
              <a:t>Collected and post-processed into 5-minute intervals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Kozuka Gothic Pro B" panose="020B0800000000000000" pitchFamily="34" charset="-128"/>
              </a:rPr>
              <a:t>Geo-located on the National Highway System (NHS) </a:t>
            </a:r>
            <a:endParaRPr lang="en-US" sz="2000" dirty="0">
              <a:ea typeface="Kozuka Gothic Pro B" panose="020B0800000000000000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Kozuka Gothic Pro B" panose="020B0800000000000000" pitchFamily="34" charset="-128"/>
              </a:rPr>
              <a:t>Segmented into Traffic Message Channels (TMCs)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Kozuka Gothic Pro B" panose="020B0800000000000000" pitchFamily="34" charset="-128"/>
              </a:rPr>
              <a:t>B</a:t>
            </a:r>
            <a:r>
              <a:rPr lang="en-US" sz="2000" dirty="0">
                <a:ea typeface="Kozuka Gothic Pro B" panose="020B0800000000000000" pitchFamily="34" charset="-128"/>
              </a:rPr>
              <a:t>ased </a:t>
            </a:r>
            <a:r>
              <a:rPr lang="en-US" sz="2000" dirty="0">
                <a:ea typeface="Kozuka Gothic Pro B" panose="020B0800000000000000" pitchFamily="34" charset="-128"/>
              </a:rPr>
              <a:t>on navigational software company (Garmin/TomTom) </a:t>
            </a:r>
            <a:r>
              <a:rPr lang="en-US" sz="2000" dirty="0">
                <a:ea typeface="Kozuka Gothic Pro B" panose="020B0800000000000000" pitchFamily="34" charset="-128"/>
              </a:rPr>
              <a:t>needs</a:t>
            </a:r>
            <a:endParaRPr lang="en-US" sz="2000" dirty="0">
              <a:ea typeface="Kozuka Gothic Pro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Kozuka Gothic Pro B" panose="020B0800000000000000" pitchFamily="34" charset="-128"/>
              </a:rPr>
              <a:t>Big Data: </a:t>
            </a:r>
            <a:r>
              <a:rPr lang="en-US" sz="2400" b="1" dirty="0" err="1">
                <a:ea typeface="Kozuka Gothic Pro B" panose="020B0800000000000000" pitchFamily="34" charset="-128"/>
              </a:rPr>
              <a:t>Terrabites</a:t>
            </a:r>
            <a:r>
              <a:rPr lang="en-US" sz="2400" b="1" dirty="0">
                <a:ea typeface="Kozuka Gothic Pro B" panose="020B0800000000000000" pitchFamily="34" charset="-128"/>
              </a:rPr>
              <a:t> in size, </a:t>
            </a:r>
            <a:r>
              <a:rPr lang="en-US" sz="2400" dirty="0">
                <a:ea typeface="Kozuka Gothic Pro B" panose="020B0800000000000000" pitchFamily="34" charset="-128"/>
              </a:rPr>
              <a:t>the subset being examined contains 441,000,000 Data Points</a:t>
            </a:r>
            <a:r>
              <a:rPr lang="en-US" sz="2400" b="1" dirty="0">
                <a:ea typeface="Kozuka Gothic Pro B" panose="020B0800000000000000" pitchFamily="34" charset="-128"/>
              </a:rPr>
              <a:t> </a:t>
            </a:r>
            <a:endParaRPr lang="en-US" sz="2400" dirty="0">
              <a:ea typeface="Kozuka Gothic Pro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92"/>
            <a:ext cx="9144000" cy="6851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1" y="1228021"/>
            <a:ext cx="777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Source of NPMRDS Probe Speed Data</a:t>
            </a:r>
            <a:endParaRPr lang="en-US" sz="3600" b="1" dirty="0">
              <a:solidFill>
                <a:srgbClr val="494949"/>
              </a:solidFill>
              <a:ea typeface="Kozuka Gothic Pro B" panose="020B0800000000000000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820" y="2327727"/>
            <a:ext cx="5843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Phone</a:t>
            </a:r>
            <a:endParaRPr lang="en-US" sz="3200" b="1" dirty="0">
              <a:solidFill>
                <a:srgbClr val="494949"/>
              </a:solidFill>
              <a:ea typeface="Kozuka Gothic Pro B" panose="020B0800000000000000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519" y="3785467"/>
            <a:ext cx="2695575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986" y="2404581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46"/>
            <a:ext cx="9144000" cy="6851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4962" y="3547304"/>
            <a:ext cx="618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b="1" dirty="0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b="1" dirty="0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5432" y="2922618"/>
            <a:ext cx="7028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Performance Measures</a:t>
            </a:r>
          </a:p>
          <a:p>
            <a:pPr algn="ctr"/>
            <a:r>
              <a:rPr lang="en-US" sz="40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Map-21 (PM3) Reporting </a:t>
            </a:r>
          </a:p>
        </p:txBody>
      </p:sp>
    </p:spTree>
    <p:extLst>
      <p:ext uri="{BB962C8B-B14F-4D97-AF65-F5344CB8AC3E}">
        <p14:creationId xmlns:p14="http://schemas.microsoft.com/office/powerpoint/2010/main" val="4525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1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7655" y="1485674"/>
            <a:ext cx="5843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Multi-Geographic Resolution: </a:t>
            </a:r>
          </a:p>
          <a:p>
            <a:pPr algn="ctr"/>
            <a:r>
              <a:rPr lang="en-US" sz="24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Segment || Route || Multi-Route Corridor || Network</a:t>
            </a:r>
            <a:endParaRPr lang="en-US" sz="2400" b="1" dirty="0">
              <a:solidFill>
                <a:srgbClr val="494949"/>
              </a:solidFill>
              <a:ea typeface="Kozuka Gothic Pro B" panose="020B08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99" y="2461770"/>
            <a:ext cx="2792173" cy="2496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874" y="2442406"/>
            <a:ext cx="2698508" cy="2496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34552" y="5124077"/>
            <a:ext cx="8706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Creation and editing tools make geographies </a:t>
            </a:r>
          </a:p>
          <a:p>
            <a:pPr algn="ctr"/>
            <a:r>
              <a:rPr lang="en-US" sz="28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fully customizable</a:t>
            </a:r>
            <a:endParaRPr lang="en-US" sz="2800" b="1" dirty="0">
              <a:solidFill>
                <a:srgbClr val="494949"/>
              </a:solidFill>
              <a:ea typeface="Kozuka Gothic Pro B" panose="020B0800000000000000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502" y="2442405"/>
            <a:ext cx="3048029" cy="2496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3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46"/>
            <a:ext cx="9144000" cy="68513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935" y="1555267"/>
            <a:ext cx="8048460" cy="4337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74483" y="811280"/>
            <a:ext cx="584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The NPMRDS Dashboard </a:t>
            </a:r>
          </a:p>
        </p:txBody>
      </p:sp>
    </p:spTree>
    <p:extLst>
      <p:ext uri="{BB962C8B-B14F-4D97-AF65-F5344CB8AC3E}">
        <p14:creationId xmlns:p14="http://schemas.microsoft.com/office/powerpoint/2010/main" val="1491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92"/>
            <a:ext cx="9144000" cy="6851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4962" y="3547304"/>
            <a:ext cx="618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b="1" dirty="0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b="1" dirty="0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7775" y="846187"/>
            <a:ext cx="884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NPMRDS Tool for </a:t>
            </a:r>
            <a:r>
              <a:rPr lang="en-US" sz="36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State PM3 </a:t>
            </a:r>
            <a:r>
              <a:rPr lang="en-US" sz="36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Reporting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927" y="1491091"/>
            <a:ext cx="6060142" cy="464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46"/>
            <a:ext cx="9144000" cy="6851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4962" y="3547304"/>
            <a:ext cx="618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b="1" dirty="0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b="1" dirty="0">
              <a:solidFill>
                <a:srgbClr val="494949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7775" y="846187"/>
            <a:ext cx="884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NPMRDS Tool for </a:t>
            </a:r>
            <a:r>
              <a:rPr lang="en-US" sz="36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MPO PM3 </a:t>
            </a:r>
            <a:r>
              <a:rPr lang="en-US" sz="3600" b="1" dirty="0">
                <a:solidFill>
                  <a:srgbClr val="494949"/>
                </a:solidFill>
                <a:ea typeface="Kozuka Gothic Pro B" panose="020B0800000000000000" pitchFamily="34" charset="-128"/>
              </a:rPr>
              <a:t>Reporting 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22875" t="10425" r="17005" b="4390"/>
          <a:stretch/>
        </p:blipFill>
        <p:spPr bwMode="auto">
          <a:xfrm>
            <a:off x="2587925" y="1564258"/>
            <a:ext cx="7136920" cy="4416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866185" y="2231449"/>
            <a:ext cx="1504604" cy="207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51337" y="3543766"/>
            <a:ext cx="1504604" cy="207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0657" y="4850175"/>
            <a:ext cx="1504604" cy="207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58731" y="2277892"/>
            <a:ext cx="129721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Peak Hour Excessive Delay</a:t>
            </a:r>
            <a:endParaRPr lang="en-US" sz="65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51" y="3564918"/>
            <a:ext cx="129721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Peak Hour Excessive Delay</a:t>
            </a:r>
            <a:endParaRPr lang="en-US" sz="65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8050" y="4865633"/>
            <a:ext cx="129721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Peak Hour Excessive Delay</a:t>
            </a:r>
            <a:endParaRPr lang="en-US" sz="65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3063</TotalTime>
  <Words>353</Words>
  <Application>Microsoft Office PowerPoint</Application>
  <PresentationFormat>Widescreen</PresentationFormat>
  <Paragraphs>81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Kozuka Gothic Pro 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Catherine T</dc:creator>
  <cp:lastModifiedBy>Lawson, Catherine T</cp:lastModifiedBy>
  <cp:revision>66</cp:revision>
  <dcterms:modified xsi:type="dcterms:W3CDTF">2019-05-31T20:35:58Z</dcterms:modified>
</cp:coreProperties>
</file>