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349" r:id="rId3"/>
    <p:sldId id="348" r:id="rId4"/>
    <p:sldId id="434" r:id="rId5"/>
    <p:sldId id="435" r:id="rId6"/>
    <p:sldId id="360" r:id="rId7"/>
    <p:sldId id="436" r:id="rId8"/>
    <p:sldId id="361" r:id="rId9"/>
    <p:sldId id="414" r:id="rId10"/>
    <p:sldId id="416" r:id="rId11"/>
    <p:sldId id="418" r:id="rId12"/>
    <p:sldId id="420" r:id="rId13"/>
    <p:sldId id="424" r:id="rId14"/>
    <p:sldId id="425" r:id="rId15"/>
    <p:sldId id="427" r:id="rId16"/>
    <p:sldId id="429" r:id="rId17"/>
    <p:sldId id="432" r:id="rId18"/>
    <p:sldId id="363" r:id="rId1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411842" marR="0" indent="-272142" algn="l" defTabSz="914400" rtl="0" fontAlgn="auto" latinLnBrk="0" hangingPunct="0">
      <a:lnSpc>
        <a:spcPct val="115000"/>
      </a:lnSpc>
      <a:spcBef>
        <a:spcPts val="600"/>
      </a:spcBef>
      <a:spcAft>
        <a:spcPts val="0"/>
      </a:spcAft>
      <a:buClr>
        <a:srgbClr val="D74444"/>
      </a:buClr>
      <a:buSzPts val="1200"/>
      <a:buFont typeface="Arial"/>
      <a:buChar char="●"/>
      <a:tabLst/>
      <a:defRPr kumimoji="0" sz="1200" b="0" i="0" u="none" strike="noStrike" cap="none" spc="0" normalizeH="0" baseline="0">
        <a:ln>
          <a:noFill/>
        </a:ln>
        <a:solidFill>
          <a:srgbClr val="2E3135"/>
        </a:solidFill>
        <a:effectLst/>
        <a:uFillTx/>
        <a:latin typeface="+mn-lt"/>
        <a:ea typeface="+mn-ea"/>
        <a:cs typeface="+mn-cs"/>
        <a:sym typeface="Arial"/>
      </a:defRPr>
    </a:lvl1pPr>
    <a:lvl2pPr marL="914400" marR="0" indent="-304800" algn="l" defTabSz="914400" rtl="0" fontAlgn="auto" latinLnBrk="0" hangingPunct="0">
      <a:lnSpc>
        <a:spcPct val="115000"/>
      </a:lnSpc>
      <a:spcBef>
        <a:spcPts val="600"/>
      </a:spcBef>
      <a:spcAft>
        <a:spcPts val="0"/>
      </a:spcAft>
      <a:buClr>
        <a:srgbClr val="D74444"/>
      </a:buClr>
      <a:buSzPts val="1200"/>
      <a:buFont typeface="Arial"/>
      <a:buChar char="○"/>
      <a:tabLst/>
      <a:defRPr kumimoji="0" sz="1200" b="0" i="0" u="none" strike="noStrike" cap="none" spc="0" normalizeH="0" baseline="0">
        <a:ln>
          <a:noFill/>
        </a:ln>
        <a:solidFill>
          <a:srgbClr val="2E3135"/>
        </a:solidFill>
        <a:effectLst/>
        <a:uFillTx/>
        <a:latin typeface="+mn-lt"/>
        <a:ea typeface="+mn-ea"/>
        <a:cs typeface="+mn-cs"/>
        <a:sym typeface="Arial"/>
      </a:defRPr>
    </a:lvl2pPr>
    <a:lvl3pPr marL="1371600" marR="0" indent="-304800" algn="l" defTabSz="914400" rtl="0" fontAlgn="auto" latinLnBrk="0" hangingPunct="0">
      <a:lnSpc>
        <a:spcPct val="115000"/>
      </a:lnSpc>
      <a:spcBef>
        <a:spcPts val="600"/>
      </a:spcBef>
      <a:spcAft>
        <a:spcPts val="0"/>
      </a:spcAft>
      <a:buClr>
        <a:srgbClr val="D74444"/>
      </a:buClr>
      <a:buSzPts val="1200"/>
      <a:buFont typeface="Arial"/>
      <a:buChar char="■"/>
      <a:tabLst/>
      <a:defRPr kumimoji="0" sz="1200" b="0" i="0" u="none" strike="noStrike" cap="none" spc="0" normalizeH="0" baseline="0">
        <a:ln>
          <a:noFill/>
        </a:ln>
        <a:solidFill>
          <a:srgbClr val="2E3135"/>
        </a:solidFill>
        <a:effectLst/>
        <a:uFillTx/>
        <a:latin typeface="+mn-lt"/>
        <a:ea typeface="+mn-ea"/>
        <a:cs typeface="+mn-cs"/>
        <a:sym typeface="Arial"/>
      </a:defRPr>
    </a:lvl3pPr>
    <a:lvl4pPr marL="1828800" marR="0" indent="-304800" algn="l" defTabSz="914400" rtl="0" fontAlgn="auto" latinLnBrk="0" hangingPunct="0">
      <a:lnSpc>
        <a:spcPct val="115000"/>
      </a:lnSpc>
      <a:spcBef>
        <a:spcPts val="600"/>
      </a:spcBef>
      <a:spcAft>
        <a:spcPts val="0"/>
      </a:spcAft>
      <a:buClr>
        <a:srgbClr val="D74444"/>
      </a:buClr>
      <a:buSzPts val="1200"/>
      <a:buFont typeface="Arial"/>
      <a:buChar char="●"/>
      <a:tabLst/>
      <a:defRPr kumimoji="0" sz="1200" b="0" i="0" u="none" strike="noStrike" cap="none" spc="0" normalizeH="0" baseline="0">
        <a:ln>
          <a:noFill/>
        </a:ln>
        <a:solidFill>
          <a:srgbClr val="2E3135"/>
        </a:solidFill>
        <a:effectLst/>
        <a:uFillTx/>
        <a:latin typeface="+mn-lt"/>
        <a:ea typeface="+mn-ea"/>
        <a:cs typeface="+mn-cs"/>
        <a:sym typeface="Arial"/>
      </a:defRPr>
    </a:lvl4pPr>
    <a:lvl5pPr marL="2286000" marR="0" indent="-304800" algn="l" defTabSz="914400" rtl="0" fontAlgn="auto" latinLnBrk="0" hangingPunct="0">
      <a:lnSpc>
        <a:spcPct val="115000"/>
      </a:lnSpc>
      <a:spcBef>
        <a:spcPts val="600"/>
      </a:spcBef>
      <a:spcAft>
        <a:spcPts val="0"/>
      </a:spcAft>
      <a:buClr>
        <a:srgbClr val="D74444"/>
      </a:buClr>
      <a:buSzPts val="1200"/>
      <a:buFont typeface="Arial"/>
      <a:buChar char="○"/>
      <a:tabLst/>
      <a:defRPr kumimoji="0" sz="1200" b="0" i="0" u="none" strike="noStrike" cap="none" spc="0" normalizeH="0" baseline="0">
        <a:ln>
          <a:noFill/>
        </a:ln>
        <a:solidFill>
          <a:srgbClr val="2E3135"/>
        </a:solidFill>
        <a:effectLst/>
        <a:uFillTx/>
        <a:latin typeface="+mn-lt"/>
        <a:ea typeface="+mn-ea"/>
        <a:cs typeface="+mn-cs"/>
        <a:sym typeface="Arial"/>
      </a:defRPr>
    </a:lvl5pPr>
    <a:lvl6pPr marL="2743200" marR="0" indent="-304800" algn="l" defTabSz="914400" rtl="0" fontAlgn="auto" latinLnBrk="0" hangingPunct="0">
      <a:lnSpc>
        <a:spcPct val="115000"/>
      </a:lnSpc>
      <a:spcBef>
        <a:spcPts val="600"/>
      </a:spcBef>
      <a:spcAft>
        <a:spcPts val="0"/>
      </a:spcAft>
      <a:buClr>
        <a:srgbClr val="D74444"/>
      </a:buClr>
      <a:buSzPts val="1200"/>
      <a:buFont typeface="Arial"/>
      <a:buChar char="■"/>
      <a:tabLst/>
      <a:defRPr kumimoji="0" sz="1200" b="0" i="0" u="none" strike="noStrike" cap="none" spc="0" normalizeH="0" baseline="0">
        <a:ln>
          <a:noFill/>
        </a:ln>
        <a:solidFill>
          <a:srgbClr val="2E3135"/>
        </a:solidFill>
        <a:effectLst/>
        <a:uFillTx/>
        <a:latin typeface="+mn-lt"/>
        <a:ea typeface="+mn-ea"/>
        <a:cs typeface="+mn-cs"/>
        <a:sym typeface="Arial"/>
      </a:defRPr>
    </a:lvl6pPr>
    <a:lvl7pPr marL="3200400" marR="0" indent="-304800" algn="l" defTabSz="914400" rtl="0" fontAlgn="auto" latinLnBrk="0" hangingPunct="0">
      <a:lnSpc>
        <a:spcPct val="115000"/>
      </a:lnSpc>
      <a:spcBef>
        <a:spcPts val="600"/>
      </a:spcBef>
      <a:spcAft>
        <a:spcPts val="0"/>
      </a:spcAft>
      <a:buClr>
        <a:srgbClr val="D74444"/>
      </a:buClr>
      <a:buSzPts val="1200"/>
      <a:buFont typeface="Arial"/>
      <a:buChar char="●"/>
      <a:tabLst/>
      <a:defRPr kumimoji="0" sz="1200" b="0" i="0" u="none" strike="noStrike" cap="none" spc="0" normalizeH="0" baseline="0">
        <a:ln>
          <a:noFill/>
        </a:ln>
        <a:solidFill>
          <a:srgbClr val="2E3135"/>
        </a:solidFill>
        <a:effectLst/>
        <a:uFillTx/>
        <a:latin typeface="+mn-lt"/>
        <a:ea typeface="+mn-ea"/>
        <a:cs typeface="+mn-cs"/>
        <a:sym typeface="Arial"/>
      </a:defRPr>
    </a:lvl7pPr>
    <a:lvl8pPr marL="3657600" marR="0" indent="-304800" algn="l" defTabSz="914400" rtl="0" fontAlgn="auto" latinLnBrk="0" hangingPunct="0">
      <a:lnSpc>
        <a:spcPct val="115000"/>
      </a:lnSpc>
      <a:spcBef>
        <a:spcPts val="600"/>
      </a:spcBef>
      <a:spcAft>
        <a:spcPts val="0"/>
      </a:spcAft>
      <a:buClr>
        <a:srgbClr val="D74444"/>
      </a:buClr>
      <a:buSzPts val="1200"/>
      <a:buFont typeface="Arial"/>
      <a:buChar char="○"/>
      <a:tabLst/>
      <a:defRPr kumimoji="0" sz="1200" b="0" i="0" u="none" strike="noStrike" cap="none" spc="0" normalizeH="0" baseline="0">
        <a:ln>
          <a:noFill/>
        </a:ln>
        <a:solidFill>
          <a:srgbClr val="2E3135"/>
        </a:solidFill>
        <a:effectLst/>
        <a:uFillTx/>
        <a:latin typeface="+mn-lt"/>
        <a:ea typeface="+mn-ea"/>
        <a:cs typeface="+mn-cs"/>
        <a:sym typeface="Arial"/>
      </a:defRPr>
    </a:lvl8pPr>
    <a:lvl9pPr marL="4114800" marR="0" indent="-304800" algn="l" defTabSz="914400" rtl="0" fontAlgn="auto" latinLnBrk="0" hangingPunct="0">
      <a:lnSpc>
        <a:spcPct val="115000"/>
      </a:lnSpc>
      <a:spcBef>
        <a:spcPts val="600"/>
      </a:spcBef>
      <a:spcAft>
        <a:spcPts val="0"/>
      </a:spcAft>
      <a:buClr>
        <a:srgbClr val="D74444"/>
      </a:buClr>
      <a:buSzPts val="1200"/>
      <a:buFont typeface="Arial"/>
      <a:buChar char="■"/>
      <a:tabLst/>
      <a:defRPr kumimoji="0" sz="1200" b="0" i="0" u="none" strike="noStrike" cap="none" spc="0" normalizeH="0" baseline="0">
        <a:ln>
          <a:noFill/>
        </a:ln>
        <a:solidFill>
          <a:srgbClr val="2E3135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E6E6"/>
    <a:srgbClr val="8A88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apers\AV\AV_Capacity_Spe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w-amnyc-d-sag13\c$\Projects\20713A_Ohio3C\1_Docs\AV_Capacity_Spee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49347743834003"/>
          <c:y val="8.691271236086702E-2"/>
          <c:w val="0.78477492605817367"/>
          <c:h val="0.75563076469140433"/>
        </c:manualLayout>
      </c:layout>
      <c:scatterChart>
        <c:scatterStyle val="lineMarker"/>
        <c:varyColors val="0"/>
        <c:ser>
          <c:idx val="0"/>
          <c:order val="0"/>
          <c:tx>
            <c:strRef>
              <c:f>Capacity!$C$1</c:f>
              <c:strCache>
                <c:ptCount val="1"/>
                <c:pt idx="0">
                  <c:v>Factor</c:v>
                </c:pt>
              </c:strCache>
            </c:strRef>
          </c:tx>
          <c:spPr>
            <a:ln w="28575">
              <a:solidFill>
                <a:schemeClr val="accent1"/>
              </a:solidFill>
            </a:ln>
            <a:effectLst/>
          </c:spPr>
          <c:marker>
            <c:symbol val="none"/>
          </c:marker>
          <c:xVal>
            <c:numRef>
              <c:f>Capacity!$A$2:$A$22</c:f>
              <c:numCache>
                <c:formatCode>0%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0.15000000000000002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0.39999999999999997</c:v>
                </c:pt>
                <c:pt idx="9">
                  <c:v>0.44999999999999996</c:v>
                </c:pt>
                <c:pt idx="10">
                  <c:v>0.49999999999999994</c:v>
                </c:pt>
                <c:pt idx="11">
                  <c:v>0.54999999999999993</c:v>
                </c:pt>
                <c:pt idx="12">
                  <c:v>0.6</c:v>
                </c:pt>
                <c:pt idx="13">
                  <c:v>0.65</c:v>
                </c:pt>
                <c:pt idx="14">
                  <c:v>0.70000000000000007</c:v>
                </c:pt>
                <c:pt idx="15">
                  <c:v>0.75000000000000011</c:v>
                </c:pt>
                <c:pt idx="16">
                  <c:v>0.80000000000000016</c:v>
                </c:pt>
                <c:pt idx="17">
                  <c:v>0.8500000000000002</c:v>
                </c:pt>
                <c:pt idx="18">
                  <c:v>0.90000000000000024</c:v>
                </c:pt>
                <c:pt idx="19">
                  <c:v>0.95000000000000029</c:v>
                </c:pt>
                <c:pt idx="20">
                  <c:v>1.0000000000000002</c:v>
                </c:pt>
              </c:numCache>
            </c:numRef>
          </c:xVal>
          <c:yVal>
            <c:numRef>
              <c:f>Capacity!$C$2:$C$22</c:f>
              <c:numCache>
                <c:formatCode>_(* #,##0.00_);_(* \(#,##0.00\);_(* "-"??_);_(@_)</c:formatCode>
                <c:ptCount val="21"/>
                <c:pt idx="0">
                  <c:v>1</c:v>
                </c:pt>
                <c:pt idx="1">
                  <c:v>1.0227272727272727</c:v>
                </c:pt>
                <c:pt idx="2">
                  <c:v>1.0465116279069766</c:v>
                </c:pt>
                <c:pt idx="3">
                  <c:v>1.0714285714285714</c:v>
                </c:pt>
                <c:pt idx="4">
                  <c:v>1.097560975609756</c:v>
                </c:pt>
                <c:pt idx="5">
                  <c:v>1.125</c:v>
                </c:pt>
                <c:pt idx="6">
                  <c:v>1.1538461538461537</c:v>
                </c:pt>
                <c:pt idx="7">
                  <c:v>1.1842105263157894</c:v>
                </c:pt>
                <c:pt idx="8">
                  <c:v>1.216216216216216</c:v>
                </c:pt>
                <c:pt idx="9">
                  <c:v>1.25</c:v>
                </c:pt>
                <c:pt idx="10">
                  <c:v>1.2857142857142856</c:v>
                </c:pt>
                <c:pt idx="11">
                  <c:v>1.3235294117647056</c:v>
                </c:pt>
                <c:pt idx="12">
                  <c:v>1.3636363636363635</c:v>
                </c:pt>
                <c:pt idx="13">
                  <c:v>1.40625</c:v>
                </c:pt>
                <c:pt idx="14">
                  <c:v>1.4516129032258065</c:v>
                </c:pt>
                <c:pt idx="15">
                  <c:v>1.5</c:v>
                </c:pt>
                <c:pt idx="16">
                  <c:v>1.5517241379310347</c:v>
                </c:pt>
                <c:pt idx="17">
                  <c:v>1.6071428571428572</c:v>
                </c:pt>
                <c:pt idx="18">
                  <c:v>1.666666666666667</c:v>
                </c:pt>
                <c:pt idx="19">
                  <c:v>1.7307692307692313</c:v>
                </c:pt>
                <c:pt idx="20">
                  <c:v>1.8000000000000005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2BA-43F4-87A0-37A8FA16C8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5283496"/>
        <c:axId val="355288416"/>
      </c:scatterChart>
      <c:valAx>
        <c:axId val="35528349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 Proportion</a:t>
                </a:r>
              </a:p>
            </c:rich>
          </c:tx>
          <c:layout>
            <c:manualLayout>
              <c:xMode val="edge"/>
              <c:yMode val="edge"/>
              <c:x val="0.47325780165489784"/>
              <c:y val="0.941954250446286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288416"/>
        <c:crosses val="autoZero"/>
        <c:crossBetween val="midCat"/>
      </c:valAx>
      <c:valAx>
        <c:axId val="355288416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 Capacity / Conventional Capacity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2834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39296022247326"/>
          <c:y val="9.1599297012302294E-2"/>
          <c:w val="0.78695299680842168"/>
          <c:h val="0.762534750161448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Speed!$C$1</c:f>
              <c:strCache>
                <c:ptCount val="1"/>
                <c:pt idx="0">
                  <c:v>Factor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xVal>
            <c:numRef>
              <c:f>Speed!$A$2:$A$22</c:f>
              <c:numCache>
                <c:formatCode>0%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0.15000000000000002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0.39999999999999997</c:v>
                </c:pt>
                <c:pt idx="9">
                  <c:v>0.44999999999999996</c:v>
                </c:pt>
                <c:pt idx="10">
                  <c:v>0.49999999999999994</c:v>
                </c:pt>
                <c:pt idx="11">
                  <c:v>0.54999999999999993</c:v>
                </c:pt>
                <c:pt idx="12">
                  <c:v>0.6</c:v>
                </c:pt>
                <c:pt idx="13">
                  <c:v>0.65</c:v>
                </c:pt>
                <c:pt idx="14">
                  <c:v>0.70000000000000007</c:v>
                </c:pt>
                <c:pt idx="15">
                  <c:v>0.75000000000000011</c:v>
                </c:pt>
                <c:pt idx="16">
                  <c:v>0.80000000000000016</c:v>
                </c:pt>
                <c:pt idx="17">
                  <c:v>0.8500000000000002</c:v>
                </c:pt>
                <c:pt idx="18">
                  <c:v>0.90000000000000024</c:v>
                </c:pt>
                <c:pt idx="19">
                  <c:v>0.95000000000000029</c:v>
                </c:pt>
                <c:pt idx="20">
                  <c:v>1.0000000000000002</c:v>
                </c:pt>
              </c:numCache>
            </c:numRef>
          </c:xVal>
          <c:yVal>
            <c:numRef>
              <c:f>Speed!$C$2:$C$22</c:f>
              <c:numCache>
                <c:formatCode>_(* #,##0.00_);_(* \(#,##0.00\);_(* "-"??_);_(@_)</c:formatCode>
                <c:ptCount val="21"/>
                <c:pt idx="0">
                  <c:v>1</c:v>
                </c:pt>
                <c:pt idx="1">
                  <c:v>1.0005026430753907</c:v>
                </c:pt>
                <c:pt idx="2">
                  <c:v>1.0020223128536483</c:v>
                </c:pt>
                <c:pt idx="3">
                  <c:v>1.0045793343738871</c:v>
                </c:pt>
                <c:pt idx="4">
                  <c:v>1.0081978184971665</c:v>
                </c:pt>
                <c:pt idx="5">
                  <c:v>1.0129058949799601</c:v>
                </c:pt>
                <c:pt idx="6">
                  <c:v>1.0187359775554183</c:v>
                </c:pt>
                <c:pt idx="7">
                  <c:v>1.0257250644765394</c:v>
                </c:pt>
                <c:pt idx="8">
                  <c:v>1.033915078471479</c:v>
                </c:pt>
                <c:pt idx="9">
                  <c:v>1.0433532506295999</c:v>
                </c:pt>
                <c:pt idx="10">
                  <c:v>1.0540925533894598</c:v>
                </c:pt>
                <c:pt idx="11">
                  <c:v>1.0661921885508321</c:v>
                </c:pt>
                <c:pt idx="12">
                  <c:v>1.0797181370986648</c:v>
                </c:pt>
                <c:pt idx="13">
                  <c:v>1.0947437786272243</c:v>
                </c:pt>
                <c:pt idx="14">
                  <c:v>1.1113505893107976</c:v>
                </c:pt>
                <c:pt idx="15">
                  <c:v>1.1296289287108092</c:v>
                </c:pt>
                <c:pt idx="16">
                  <c:v>1.1496789272708452</c:v>
                </c:pt>
                <c:pt idx="17">
                  <c:v>1.1716114881699635</c:v>
                </c:pt>
                <c:pt idx="18">
                  <c:v>1.1955494193274609</c:v>
                </c:pt>
                <c:pt idx="19">
                  <c:v>1.2216287138348327</c:v>
                </c:pt>
                <c:pt idx="20">
                  <c:v>1.25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A53-4B0F-A2B2-91CC2C795E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5283496"/>
        <c:axId val="355288416"/>
      </c:scatterChart>
      <c:valAx>
        <c:axId val="35528349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 Proportion</a:t>
                </a:r>
              </a:p>
            </c:rich>
          </c:tx>
          <c:layout>
            <c:manualLayout>
              <c:xMode val="edge"/>
              <c:yMode val="edge"/>
              <c:x val="0.47325780165489784"/>
              <c:y val="0.941954250446286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288416"/>
        <c:crosses val="autoZero"/>
        <c:crossBetween val="midCat"/>
      </c:valAx>
      <c:valAx>
        <c:axId val="355288416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 Speed / RV Speed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2834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44">
  <cs:axisTitle>
    <cs:lnRef idx="0"/>
    <cs:fillRef idx="0"/>
    <cs:effectRef idx="0"/>
    <cs:fontRef idx="minor">
      <a:schemeClr val="dk1">
        <a:lumMod val="50000"/>
        <a:lumOff val="50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100000">
            <a:schemeClr val="lt1">
              <a:lumMod val="95000"/>
            </a:schemeClr>
          </a:gs>
          <a:gs pos="43000">
            <a:schemeClr val="lt1"/>
          </a:gs>
        </a:gsLst>
        <a:path path="circle">
          <a:fillToRect l="50000" t="50000" r="50000" b="50000"/>
        </a:path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>
        <a:solidFill>
          <a:schemeClr val="phClr">
            <a:alpha val="20000"/>
          </a:schemeClr>
        </a:solidFill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600" b="0" kern="1200" spc="70" baseline="0"/>
  </cs:title>
  <cs:trendline>
    <cs:lnRef idx="0">
      <cs:styleClr val="0"/>
    </cs:lnRef>
    <cs:fillRef idx="0"/>
    <cs:effectRef idx="0"/>
    <cs:fontRef idx="minor">
      <a:schemeClr val="tx1"/>
    </cs:fontRef>
    <cs:spPr>
      <a:ln w="63500" cap="rnd" cmpd="sng" algn="ctr">
        <a:solidFill>
          <a:schemeClr val="phClr"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39D32-97DF-4981-A8F4-F3EE9401523C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B673D-3E8D-46F5-BDA9-78DA7D52E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7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 does not see cost of owning a vehicle</a:t>
            </a:r>
          </a:p>
          <a:p>
            <a:r>
              <a:rPr lang="en-US" dirty="0"/>
              <a:t>The</a:t>
            </a:r>
            <a:r>
              <a:rPr lang="en-US" baseline="0" dirty="0"/>
              <a:t> model may require further tuning to logically decrease car ownership in extreme TNC scenarios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2BDFE-797E-41EA-8FFF-311A9685C91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363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Substantial increase in activity</a:t>
            </a:r>
            <a:r>
              <a:rPr lang="en-US" baseline="0" dirty="0"/>
              <a:t> rates for shopping, maintenance, and eat-out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2BDFE-797E-41EA-8FFF-311A9685C91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034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Increase</a:t>
            </a:r>
            <a:r>
              <a:rPr lang="en-US" baseline="0" dirty="0"/>
              <a:t> in average trip length due to change in perception of auto IVTT.  Though the change is not as substantial as some other research. 1: Land-use is same, 2: time-space constraint. Discounting the travel time coefficient does not mean that </a:t>
            </a:r>
            <a:r>
              <a:rPr lang="en-US" baseline="0"/>
              <a:t>individual has </a:t>
            </a:r>
            <a:r>
              <a:rPr lang="en-US" baseline="0" dirty="0"/>
              <a:t>double the time for travel. The model still operates with fixed time budget of 24 </a:t>
            </a:r>
            <a:r>
              <a:rPr lang="en-US" baseline="0" dirty="0" err="1"/>
              <a:t>hrs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2BDFE-797E-41EA-8FFF-311A9685C91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077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Cheap TNC still a very</a:t>
            </a:r>
            <a:r>
              <a:rPr lang="en-US" baseline="0" dirty="0"/>
              <a:t> attractive alternative. The decrease in number of SOV trips is lesser than previous scenario which didn’t have private AVs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2BDFE-797E-41EA-8FFF-311A9685C91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268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Propert</a:t>
            </a:r>
            <a:r>
              <a:rPr lang="en-US" baseline="0" dirty="0"/>
              <a:t>y of </a:t>
            </a:r>
            <a:r>
              <a:rPr lang="en-US" baseline="0" dirty="0" err="1"/>
              <a:t>Avs</a:t>
            </a:r>
            <a:r>
              <a:rPr lang="en-US" baseline="0" dirty="0"/>
              <a:t> that they can be made available at any place and any time made it easier to use it with other travel modes.  For AV scenarios, we see an increase in </a:t>
            </a:r>
            <a:r>
              <a:rPr lang="en-US" baseline="0" dirty="0" err="1"/>
              <a:t>auto+transit</a:t>
            </a:r>
            <a:r>
              <a:rPr lang="en-US" baseline="0" dirty="0"/>
              <a:t> and KNR tours.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2BDFE-797E-41EA-8FFF-311A9685C91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854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Reduction</a:t>
            </a:r>
            <a:r>
              <a:rPr lang="en-US" baseline="0" dirty="0"/>
              <a:t> in person trips in scenario 2 is due to reduction in school escorting stop on commute tours.</a:t>
            </a:r>
          </a:p>
          <a:p>
            <a:r>
              <a:rPr lang="en-US" baseline="0" dirty="0"/>
              <a:t>Cheaper TNC improved the accessibility significantly led to a significant increase in number of person trips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2BDFE-797E-41EA-8FFF-311A9685C91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504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</a:t>
            </a:r>
            <a:r>
              <a:rPr lang="en-US" baseline="0" dirty="0"/>
              <a:t> a lot of short empty trips for TNC scenarios. Impact on total VMT?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2BDFE-797E-41EA-8FFF-311A9685C91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1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 though 60% increase in vehicle trips, VMT increase is close to 25%. Shows empty short trips.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2BDFE-797E-41EA-8FFF-311A9685C91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26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0;p2" descr="Google Shape;10;p2"/>
          <p:cNvPicPr>
            <a:picLocks noChangeAspect="1"/>
          </p:cNvPicPr>
          <p:nvPr/>
        </p:nvPicPr>
        <p:blipFill>
          <a:blip r:embed="rId2">
            <a:extLst/>
          </a:blip>
          <a:srcRect t="999" b="999"/>
          <a:stretch>
            <a:fillRect/>
          </a:stretch>
        </p:blipFill>
        <p:spPr>
          <a:xfrm>
            <a:off x="1" y="0"/>
            <a:ext cx="12191996" cy="685800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Google Shape;12;p2"/>
          <p:cNvSpPr txBox="1"/>
          <p:nvPr/>
        </p:nvSpPr>
        <p:spPr>
          <a:xfrm>
            <a:off x="228865" y="6301533"/>
            <a:ext cx="2352003" cy="49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99" tIns="121899" rIns="121899" bIns="121899" anchor="ctr">
            <a:spAutoFit/>
          </a:bodyPr>
          <a:lstStyle/>
          <a:p>
            <a:pPr marL="0" indent="0">
              <a:buClrTx/>
              <a:buSzTx/>
              <a:buFontTx/>
              <a:buNone/>
              <a:defRPr sz="600">
                <a:solidFill>
                  <a:srgbClr val="CCCCCC"/>
                </a:solidFill>
              </a:defRPr>
            </a:pPr>
            <a:br>
              <a:rPr sz="800"/>
            </a:br>
            <a:r>
              <a:rPr sz="800"/>
              <a:t>Proprietary and Confidential ©INRO 2019</a:t>
            </a:r>
            <a:endParaRPr sz="800" b="1"/>
          </a:p>
        </p:txBody>
      </p:sp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935966" y="1533601"/>
            <a:ext cx="7850001" cy="202480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5" name="Google Shape;14;p2" descr="Google Shape;14;p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12432" y="6448033"/>
            <a:ext cx="1338901" cy="229135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09051" y="4116917"/>
            <a:ext cx="3998387" cy="817035"/>
          </a:xfrm>
          <a:prstGeom prst="rect">
            <a:avLst/>
          </a:prstGeom>
        </p:spPr>
        <p:txBody>
          <a:bodyPr/>
          <a:lstStyle>
            <a:lvl1pPr marL="0" indent="186262">
              <a:buClrTx/>
              <a:buSzTx/>
              <a:buFontTx/>
              <a:buNone/>
            </a:lvl1pPr>
            <a:lvl2pPr marL="1286901" indent="-474121">
              <a:buClrTx/>
              <a:buFontTx/>
            </a:lvl2pPr>
            <a:lvl3pPr marL="1896486" indent="-474121">
              <a:buClrTx/>
              <a:buFontTx/>
            </a:lvl3pPr>
            <a:lvl4pPr marL="2506071" indent="-474121">
              <a:buClrTx/>
              <a:buFontTx/>
            </a:lvl4pPr>
            <a:lvl5pPr marL="3115655" indent="-474121">
              <a:buClrTx/>
              <a:buFontTx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4449309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5444201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ne column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429400" y="356299"/>
            <a:ext cx="11302401" cy="707870"/>
          </a:xfrm>
          <a:prstGeom prst="rect">
            <a:avLst/>
          </a:prstGeom>
          <a:ln w="25400">
            <a:gradFill>
              <a:gsLst>
                <a:gs pos="98000">
                  <a:schemeClr val="accent1">
                    <a:lumMod val="5000"/>
                    <a:lumOff val="95000"/>
                    <a:alpha val="0"/>
                  </a:schemeClr>
                </a:gs>
                <a:gs pos="98000">
                  <a:schemeClr val="bg1"/>
                </a:gs>
              </a:gsLst>
              <a:lin ang="5400000" scaled="1"/>
            </a:gradFill>
          </a:ln>
        </p:spPr>
        <p:txBody>
          <a:bodyPr lIns="0" rIns="0" bIns="0">
            <a:spAutoFit/>
          </a:bodyPr>
          <a:lstStyle>
            <a:lvl1pPr>
              <a:defRPr>
                <a:solidFill>
                  <a:srgbClr val="1A1A1A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rgbClr val="D74444"/>
              </a:buClr>
              <a:defRPr>
                <a:solidFill>
                  <a:srgbClr val="2E3135"/>
                </a:solidFill>
              </a:defRPr>
            </a:lvl1pPr>
            <a:lvl2pPr>
              <a:buClr>
                <a:srgbClr val="D74444"/>
              </a:buClr>
              <a:defRPr>
                <a:solidFill>
                  <a:srgbClr val="2E3135"/>
                </a:solidFill>
              </a:defRPr>
            </a:lvl2pPr>
            <a:lvl3pPr>
              <a:buClr>
                <a:srgbClr val="D74444"/>
              </a:buClr>
              <a:defRPr>
                <a:solidFill>
                  <a:srgbClr val="2E3135"/>
                </a:solidFill>
              </a:defRPr>
            </a:lvl3pPr>
            <a:lvl4pPr>
              <a:buClr>
                <a:srgbClr val="D74444"/>
              </a:buClr>
              <a:defRPr>
                <a:solidFill>
                  <a:srgbClr val="2E3135"/>
                </a:solidFill>
              </a:defRPr>
            </a:lvl4pPr>
            <a:lvl5pPr>
              <a:buClr>
                <a:srgbClr val="D74444"/>
              </a:buClr>
              <a:defRPr>
                <a:solidFill>
                  <a:srgbClr val="2E3135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pic>
        <p:nvPicPr>
          <p:cNvPr id="35" name="Google Shape;24;p4" descr="Google Shape;24;p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80241" y="6503900"/>
            <a:ext cx="895601" cy="15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3" descr="C:\Papers\TPAC2015\download.png">
            <a:extLst>
              <a:ext uri="{FF2B5EF4-FFF2-40B4-BE49-F238E27FC236}">
                <a16:creationId xmlns:a16="http://schemas.microsoft.com/office/drawing/2014/main" id="{149251B3-1510-4E02-A0B7-54862B3FDF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83647"/>
            <a:ext cx="566732" cy="56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mag-logo-vert">
            <a:extLst>
              <a:ext uri="{FF2B5EF4-FFF2-40B4-BE49-F238E27FC236}">
                <a16:creationId xmlns:a16="http://schemas.microsoft.com/office/drawing/2014/main" id="{1B8C25F0-0A61-4630-A682-06FA905CE3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631" y="6283647"/>
            <a:ext cx="842316" cy="55803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Picture 2" descr="Image result for wsp">
            <a:extLst>
              <a:ext uri="{FF2B5EF4-FFF2-40B4-BE49-F238E27FC236}">
                <a16:creationId xmlns:a16="http://schemas.microsoft.com/office/drawing/2014/main" id="{C94618D6-2EA1-4C74-8BD6-DE69008291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765" y="6501700"/>
            <a:ext cx="744781" cy="35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15114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_alt1">
    <p:bg>
      <p:bgPr>
        <a:solidFill>
          <a:srgbClr val="2E31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0844483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_alt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31;p6" descr="Google Shape;31;p6"/>
          <p:cNvPicPr>
            <a:picLocks noChangeAspect="1"/>
          </p:cNvPicPr>
          <p:nvPr/>
        </p:nvPicPr>
        <p:blipFill>
          <a:blip r:embed="rId2">
            <a:extLst/>
          </a:blip>
          <a:srcRect t="4677" b="4666"/>
          <a:stretch>
            <a:fillRect/>
          </a:stretch>
        </p:blipFill>
        <p:spPr>
          <a:xfrm>
            <a:off x="0" y="-2"/>
            <a:ext cx="12192000" cy="6858003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xfrm>
            <a:off x="834577" y="1005048"/>
            <a:ext cx="7850000" cy="2024803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4" name="Google Shape;35;p6"/>
          <p:cNvSpPr txBox="1"/>
          <p:nvPr/>
        </p:nvSpPr>
        <p:spPr>
          <a:xfrm>
            <a:off x="201032" y="6301533"/>
            <a:ext cx="2352003" cy="49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99" tIns="121899" rIns="121899" bIns="121899" anchor="ctr">
            <a:spAutoFit/>
          </a:bodyPr>
          <a:lstStyle/>
          <a:p>
            <a:pPr marL="0" indent="0">
              <a:buClrTx/>
              <a:buSzTx/>
              <a:buFontTx/>
              <a:buNone/>
              <a:defRPr sz="600">
                <a:solidFill>
                  <a:srgbClr val="FFFFFF"/>
                </a:solidFill>
              </a:defRPr>
            </a:pPr>
            <a:br>
              <a:rPr sz="800"/>
            </a:br>
            <a:r>
              <a:rPr sz="800"/>
              <a:t>Proprietary and Confidential ©INRO 2019</a:t>
            </a:r>
            <a:endParaRPr sz="800" b="1"/>
          </a:p>
        </p:txBody>
      </p:sp>
      <p:pic>
        <p:nvPicPr>
          <p:cNvPr id="55" name="Google Shape;17;p3" descr="Google Shape;17;p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65690" y="6504552"/>
            <a:ext cx="897601" cy="1536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0865688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title and descri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43;p8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60959" rIns="60959" anchor="ctr"/>
          <a:lstStyle/>
          <a:p>
            <a:pPr marL="0" indent="0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pPr>
            <a:endParaRPr sz="2400"/>
          </a:p>
        </p:txBody>
      </p:sp>
      <p:pic>
        <p:nvPicPr>
          <p:cNvPr id="64" name="Google Shape;24;p4" descr="Google Shape;24;p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80241" y="6503900"/>
            <a:ext cx="895601" cy="154901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615039" y="924785"/>
            <a:ext cx="4965895" cy="1323423"/>
          </a:xfrm>
          <a:prstGeom prst="rect">
            <a:avLst/>
          </a:prstGeom>
          <a:ln w="25400">
            <a:gradFill>
              <a:gsLst>
                <a:gs pos="98000">
                  <a:schemeClr val="accent1">
                    <a:lumMod val="5000"/>
                    <a:lumOff val="95000"/>
                    <a:alpha val="0"/>
                  </a:schemeClr>
                </a:gs>
                <a:gs pos="98000">
                  <a:schemeClr val="bg1"/>
                </a:gs>
              </a:gsLst>
              <a:lin ang="5400000" scaled="1"/>
            </a:gradFill>
            <a:miter lim="400000"/>
          </a:ln>
        </p:spPr>
        <p:txBody>
          <a:bodyPr lIns="0" tIns="91424" rIns="0" bIns="0">
            <a:spAutoFit/>
          </a:bodyPr>
          <a:lstStyle>
            <a:lvl1pPr>
              <a:defRPr dirty="0">
                <a:solidFill>
                  <a:srgbClr val="1A1A1A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dirty="0"/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15012" y="2460071"/>
            <a:ext cx="4765949" cy="2658029"/>
          </a:xfrm>
          <a:prstGeom prst="rect">
            <a:avLst/>
          </a:prstGeom>
        </p:spPr>
        <p:txBody>
          <a:bodyPr/>
          <a:lstStyle>
            <a:lvl1pPr>
              <a:buClr>
                <a:srgbClr val="D74444"/>
              </a:buClr>
              <a:defRPr>
                <a:solidFill>
                  <a:srgbClr val="2E3135"/>
                </a:solidFill>
              </a:defRPr>
            </a:lvl1pPr>
            <a:lvl2pPr>
              <a:buClr>
                <a:srgbClr val="D74444"/>
              </a:buClr>
              <a:defRPr>
                <a:solidFill>
                  <a:srgbClr val="2E3135"/>
                </a:solidFill>
              </a:defRPr>
            </a:lvl2pPr>
            <a:lvl3pPr>
              <a:buClr>
                <a:srgbClr val="D74444"/>
              </a:buClr>
              <a:defRPr>
                <a:solidFill>
                  <a:srgbClr val="2E3135"/>
                </a:solidFill>
              </a:defRPr>
            </a:lvl3pPr>
            <a:lvl4pPr>
              <a:buClr>
                <a:srgbClr val="D74444"/>
              </a:buClr>
              <a:defRPr>
                <a:solidFill>
                  <a:srgbClr val="2E3135"/>
                </a:solidFill>
              </a:defRPr>
            </a:lvl4pPr>
            <a:lvl5pPr>
              <a:buClr>
                <a:srgbClr val="D74444"/>
              </a:buClr>
              <a:defRPr>
                <a:solidFill>
                  <a:srgbClr val="2E3135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4163310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two columns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29399" y="1427098"/>
            <a:ext cx="5575603" cy="4359603"/>
          </a:xfrm>
          <a:prstGeom prst="rect">
            <a:avLst/>
          </a:prstGeom>
        </p:spPr>
        <p:txBody>
          <a:bodyPr/>
          <a:lstStyle>
            <a:lvl1pPr>
              <a:buClr>
                <a:srgbClr val="D74444"/>
              </a:buClr>
              <a:defRPr>
                <a:solidFill>
                  <a:srgbClr val="2E3135"/>
                </a:solidFill>
              </a:defRPr>
            </a:lvl1pPr>
            <a:lvl2pPr>
              <a:buClr>
                <a:srgbClr val="D74444"/>
              </a:buClr>
              <a:defRPr>
                <a:solidFill>
                  <a:srgbClr val="2E3135"/>
                </a:solidFill>
              </a:defRPr>
            </a:lvl2pPr>
            <a:lvl3pPr>
              <a:buClr>
                <a:srgbClr val="D74444"/>
              </a:buClr>
              <a:defRPr>
                <a:solidFill>
                  <a:srgbClr val="2E3135"/>
                </a:solidFill>
              </a:defRPr>
            </a:lvl3pPr>
            <a:lvl4pPr>
              <a:buClr>
                <a:srgbClr val="D74444"/>
              </a:buClr>
              <a:defRPr>
                <a:solidFill>
                  <a:srgbClr val="2E3135"/>
                </a:solidFill>
              </a:defRPr>
            </a:lvl4pPr>
            <a:lvl5pPr>
              <a:buClr>
                <a:srgbClr val="D74444"/>
              </a:buClr>
              <a:defRPr>
                <a:solidFill>
                  <a:srgbClr val="2E3135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5" name="Title Text"/>
          <p:cNvSpPr txBox="1">
            <a:spLocks noGrp="1"/>
          </p:cNvSpPr>
          <p:nvPr>
            <p:ph type="title"/>
          </p:nvPr>
        </p:nvSpPr>
        <p:spPr>
          <a:xfrm>
            <a:off x="429400" y="356299"/>
            <a:ext cx="11302401" cy="707870"/>
          </a:xfrm>
          <a:prstGeom prst="rect">
            <a:avLst/>
          </a:prstGeom>
          <a:ln w="25400">
            <a:gradFill>
              <a:gsLst>
                <a:gs pos="98000">
                  <a:schemeClr val="accent1">
                    <a:lumMod val="5000"/>
                    <a:lumOff val="95000"/>
                    <a:alpha val="0"/>
                  </a:schemeClr>
                </a:gs>
                <a:gs pos="98000">
                  <a:schemeClr val="bg1"/>
                </a:gs>
              </a:gsLst>
              <a:lin ang="5400000" scaled="1"/>
            </a:gradFill>
            <a:miter lim="400000"/>
          </a:ln>
        </p:spPr>
        <p:txBody>
          <a:bodyPr lIns="0" tIns="91424" rIns="0" bIns="0">
            <a:spAutoFit/>
          </a:bodyPr>
          <a:lstStyle>
            <a:lvl1pPr>
              <a:defRPr>
                <a:solidFill>
                  <a:srgbClr val="1A1A1A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dirty="0"/>
          </a:p>
        </p:txBody>
      </p:sp>
      <p:pic>
        <p:nvPicPr>
          <p:cNvPr id="76" name="Google Shape;54;p9" descr="Google Shape;54;p9"/>
          <p:cNvPicPr>
            <a:picLocks noChangeAspect="1"/>
          </p:cNvPicPr>
          <p:nvPr/>
        </p:nvPicPr>
        <p:blipFill>
          <a:blip r:embed="rId2">
            <a:extLst/>
          </a:blip>
          <a:srcRect l="26259" r="26537"/>
          <a:stretch>
            <a:fillRect/>
          </a:stretch>
        </p:blipFill>
        <p:spPr>
          <a:xfrm>
            <a:off x="6332067" y="1431832"/>
            <a:ext cx="2631512" cy="4344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Google Shape;55;p9" descr="Google Shape;55;p9"/>
          <p:cNvPicPr>
            <a:picLocks noChangeAspect="1"/>
          </p:cNvPicPr>
          <p:nvPr/>
        </p:nvPicPr>
        <p:blipFill>
          <a:blip r:embed="rId3">
            <a:extLst/>
          </a:blip>
          <a:srcRect l="4627" r="4635"/>
          <a:stretch>
            <a:fillRect/>
          </a:stretch>
        </p:blipFill>
        <p:spPr>
          <a:xfrm>
            <a:off x="9154098" y="1431833"/>
            <a:ext cx="2631516" cy="4350127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Google Shape;24;p4" descr="Google Shape;24;p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80241" y="6503900"/>
            <a:ext cx="895601" cy="1549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2319622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0758B-548A-4B73-A972-7481F09F7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8B2B6-DE60-48CB-8CF6-B7D3C6CB2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12341-3C0A-4964-9173-1805DDC37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F23C7-0FBF-4AB0-BB39-2FADE4D23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TPAC 2019, Portland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8B4C7-E1A6-42B9-A78B-D1CC1EEB5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AF102-8FF0-4961-AE55-9CF549CDD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6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44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7;p3" descr="Google Shape;17;p3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1065690" y="6504552"/>
            <a:ext cx="897601" cy="1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429400" y="356299"/>
            <a:ext cx="11302401" cy="1070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29400" y="1427100"/>
            <a:ext cx="11302401" cy="441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7" name="Picture 2" descr="Image result for wsp">
            <a:extLst>
              <a:ext uri="{FF2B5EF4-FFF2-40B4-BE49-F238E27FC236}">
                <a16:creationId xmlns:a16="http://schemas.microsoft.com/office/drawing/2014/main" id="{34166F1C-D5C0-4D03-A03A-83E6445003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198" y="6301741"/>
            <a:ext cx="1094907" cy="52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89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 spd="med"/>
  <p:hf sldNum="0" hdr="0" ftr="0" dt="0"/>
  <p:txStyles>
    <p:titleStyle>
      <a:lvl1pPr marL="0" marR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609585" marR="0" indent="-414856" algn="l" defTabSz="1219170" rtl="0" eaLnBrk="1" latinLnBrk="0" hangingPunct="1">
        <a:lnSpc>
          <a:spcPct val="115000"/>
        </a:lnSpc>
        <a:spcBef>
          <a:spcPts val="0"/>
        </a:spcBef>
        <a:spcAft>
          <a:spcPts val="0"/>
        </a:spcAft>
        <a:buClr>
          <a:srgbClr val="FFFFFF"/>
        </a:buClr>
        <a:buSzPts val="1400"/>
        <a:buFont typeface="Arial"/>
        <a:buChar char="●"/>
        <a:tabLst/>
        <a:defRPr sz="1867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1285489" marR="0" indent="-464243" algn="l" defTabSz="1219170" rtl="0" eaLnBrk="1" latinLnBrk="0" hangingPunct="1">
        <a:lnSpc>
          <a:spcPct val="115000"/>
        </a:lnSpc>
        <a:spcBef>
          <a:spcPts val="0"/>
        </a:spcBef>
        <a:spcAft>
          <a:spcPts val="0"/>
        </a:spcAft>
        <a:buClr>
          <a:srgbClr val="FFFFFF"/>
        </a:buClr>
        <a:buSzPts val="1400"/>
        <a:buFont typeface="Arial"/>
        <a:buChar char="○"/>
        <a:tabLst/>
        <a:defRPr sz="1867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1895074" marR="0" indent="-464243" algn="l" defTabSz="1219170" rtl="0" eaLnBrk="1" latinLnBrk="0" hangingPunct="1">
        <a:lnSpc>
          <a:spcPct val="115000"/>
        </a:lnSpc>
        <a:spcBef>
          <a:spcPts val="0"/>
        </a:spcBef>
        <a:spcAft>
          <a:spcPts val="0"/>
        </a:spcAft>
        <a:buClr>
          <a:srgbClr val="FFFFFF"/>
        </a:buClr>
        <a:buSzPts val="1400"/>
        <a:buFont typeface="Arial"/>
        <a:buChar char="■"/>
        <a:tabLst/>
        <a:defRPr sz="1867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2504659" marR="0" indent="-464243" algn="l" defTabSz="1219170" rtl="0" eaLnBrk="1" latinLnBrk="0" hangingPunct="1">
        <a:lnSpc>
          <a:spcPct val="115000"/>
        </a:lnSpc>
        <a:spcBef>
          <a:spcPts val="0"/>
        </a:spcBef>
        <a:spcAft>
          <a:spcPts val="0"/>
        </a:spcAft>
        <a:buClr>
          <a:srgbClr val="FFFFFF"/>
        </a:buClr>
        <a:buSzPts val="1400"/>
        <a:buFont typeface="Arial"/>
        <a:buChar char="●"/>
        <a:tabLst/>
        <a:defRPr sz="1867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3114243" marR="0" indent="-464243" algn="l" defTabSz="1219170" rtl="0" eaLnBrk="1" latinLnBrk="0" hangingPunct="1">
        <a:lnSpc>
          <a:spcPct val="115000"/>
        </a:lnSpc>
        <a:spcBef>
          <a:spcPts val="0"/>
        </a:spcBef>
        <a:spcAft>
          <a:spcPts val="0"/>
        </a:spcAft>
        <a:buClr>
          <a:srgbClr val="FFFFFF"/>
        </a:buClr>
        <a:buSzPts val="1400"/>
        <a:buFont typeface="Arial"/>
        <a:buChar char="○"/>
        <a:tabLst/>
        <a:defRPr sz="1867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3723828" marR="0" indent="-464243" algn="l" defTabSz="1219170" rtl="0" eaLnBrk="1" latinLnBrk="0" hangingPunct="1">
        <a:lnSpc>
          <a:spcPct val="115000"/>
        </a:lnSpc>
        <a:spcBef>
          <a:spcPts val="0"/>
        </a:spcBef>
        <a:spcAft>
          <a:spcPts val="0"/>
        </a:spcAft>
        <a:buClr>
          <a:srgbClr val="FFFFFF"/>
        </a:buClr>
        <a:buSzPts val="1400"/>
        <a:buFont typeface="Arial"/>
        <a:buChar char="■"/>
        <a:tabLst/>
        <a:defRPr sz="1867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4333413" marR="0" indent="-464243" algn="l" defTabSz="1219170" rtl="0" eaLnBrk="1" latinLnBrk="0" hangingPunct="1">
        <a:lnSpc>
          <a:spcPct val="115000"/>
        </a:lnSpc>
        <a:spcBef>
          <a:spcPts val="0"/>
        </a:spcBef>
        <a:spcAft>
          <a:spcPts val="0"/>
        </a:spcAft>
        <a:buClr>
          <a:srgbClr val="FFFFFF"/>
        </a:buClr>
        <a:buSzPts val="1400"/>
        <a:buFont typeface="Arial"/>
        <a:buChar char="●"/>
        <a:tabLst/>
        <a:defRPr sz="1867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4942998" marR="0" indent="-464243" algn="l" defTabSz="1219170" rtl="0" eaLnBrk="1" latinLnBrk="0" hangingPunct="1">
        <a:lnSpc>
          <a:spcPct val="115000"/>
        </a:lnSpc>
        <a:spcBef>
          <a:spcPts val="0"/>
        </a:spcBef>
        <a:spcAft>
          <a:spcPts val="0"/>
        </a:spcAft>
        <a:buClr>
          <a:srgbClr val="FFFFFF"/>
        </a:buClr>
        <a:buSzPts val="1400"/>
        <a:buFont typeface="Arial"/>
        <a:buChar char="○"/>
        <a:tabLst/>
        <a:defRPr sz="1867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5552583" marR="0" indent="-464243" algn="l" defTabSz="1219170" rtl="0" eaLnBrk="1" latinLnBrk="0" hangingPunct="1">
        <a:lnSpc>
          <a:spcPct val="115000"/>
        </a:lnSpc>
        <a:spcBef>
          <a:spcPts val="0"/>
        </a:spcBef>
        <a:spcAft>
          <a:spcPts val="0"/>
        </a:spcAft>
        <a:buClr>
          <a:srgbClr val="FFFFFF"/>
        </a:buClr>
        <a:buSzPts val="1400"/>
        <a:buFont typeface="Arial"/>
        <a:buChar char="■"/>
        <a:tabLst/>
        <a:defRPr sz="1867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1219170" rtl="0" eaLnBrk="1" latinLnBrk="0" hangingPunct="1">
        <a:lnSpc>
          <a:spcPct val="115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1219170" rtl="0" eaLnBrk="1" latinLnBrk="0" hangingPunct="1">
        <a:lnSpc>
          <a:spcPct val="115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1219170" rtl="0" eaLnBrk="1" latinLnBrk="0" hangingPunct="1">
        <a:lnSpc>
          <a:spcPct val="115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1219170" rtl="0" eaLnBrk="1" latinLnBrk="0" hangingPunct="1">
        <a:lnSpc>
          <a:spcPct val="115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1219170" rtl="0" eaLnBrk="1" latinLnBrk="0" hangingPunct="1">
        <a:lnSpc>
          <a:spcPct val="115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1219170" rtl="0" eaLnBrk="1" latinLnBrk="0" hangingPunct="1">
        <a:lnSpc>
          <a:spcPct val="115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1219170" rtl="0" eaLnBrk="1" latinLnBrk="0" hangingPunct="1">
        <a:lnSpc>
          <a:spcPct val="115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1219170" rtl="0" eaLnBrk="1" latinLnBrk="0" hangingPunct="1">
        <a:lnSpc>
          <a:spcPct val="115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1219170" rtl="0" eaLnBrk="1" latinLnBrk="0" hangingPunct="1">
        <a:lnSpc>
          <a:spcPct val="115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frm=1&amp;source=images&amp;cd=&amp;cad=rja&amp;uact=8&amp;ved=0CAcQjRw&amp;url=http://all-free-download.com/free-vector/vector-clip-art/train_clip_art_18113.html&amp;ei=v9lrVO62Aa3gsATi54HQCA&amp;bvm=bv.79908130,d.cWc&amp;psig=AFQjCNE3rIOtqataAA8VSK7phV1ZkHB9LQ&amp;ust=1416440631727112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w&amp;url=http://all-free-download.com/free-vector/vector-clip-art/train_clip_art_18113.html&amp;ei=v9lrVO62Aa3gsATi54HQCA&amp;bvm=bv.79908130,d.cWc&amp;psig=AFQjCNE3rIOtqataAA8VSK7phV1ZkHB9LQ&amp;ust=1416440631727112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B3D9-5D06-4CB6-9217-E45FEABE0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078624"/>
            <a:ext cx="9144000" cy="2387600"/>
          </a:xfrm>
        </p:spPr>
        <p:txBody>
          <a:bodyPr>
            <a:noAutofit/>
          </a:bodyPr>
          <a:lstStyle/>
          <a:p>
            <a:r>
              <a:rPr lang="en-US" sz="4400" dirty="0"/>
              <a:t>Practical methods for incorporation of Autonomous Vehicles (AVs) in an activity based travel model and scenario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732B08-FDD5-4CEE-A3C8-6DEAC1BE033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524000" y="3933114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Gaurav Vyas, Peter </a:t>
            </a:r>
            <a:r>
              <a:rPr lang="en-US" dirty="0" err="1"/>
              <a:t>Vovsha</a:t>
            </a:r>
            <a:r>
              <a:rPr lang="en-US" dirty="0"/>
              <a:t> (INRO)</a:t>
            </a:r>
          </a:p>
          <a:p>
            <a:r>
              <a:rPr lang="en-US" dirty="0" err="1"/>
              <a:t>Pooneh</a:t>
            </a:r>
            <a:r>
              <a:rPr lang="en-US" dirty="0"/>
              <a:t> </a:t>
            </a:r>
            <a:r>
              <a:rPr lang="en-US" dirty="0" err="1"/>
              <a:t>Famili</a:t>
            </a:r>
            <a:r>
              <a:rPr lang="en-US" dirty="0"/>
              <a:t> (WSP)</a:t>
            </a:r>
          </a:p>
          <a:p>
            <a:r>
              <a:rPr lang="en-US" dirty="0"/>
              <a:t>Greg Giaimo, Rebekah Anderson (Ohio DOT)</a:t>
            </a:r>
          </a:p>
          <a:p>
            <a:r>
              <a:rPr lang="en-US" dirty="0"/>
              <a:t>Vladimir </a:t>
            </a:r>
            <a:r>
              <a:rPr lang="en-US" dirty="0" err="1"/>
              <a:t>Livshits</a:t>
            </a:r>
            <a:r>
              <a:rPr lang="en-US" dirty="0"/>
              <a:t>, </a:t>
            </a:r>
            <a:r>
              <a:rPr lang="en-US" dirty="0" err="1"/>
              <a:t>Haidong</a:t>
            </a:r>
            <a:r>
              <a:rPr lang="en-US" dirty="0"/>
              <a:t> Zhu (MAG)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02604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5" r="12974" b="880"/>
          <a:stretch/>
        </p:blipFill>
        <p:spPr>
          <a:xfrm>
            <a:off x="2072641" y="1117806"/>
            <a:ext cx="7917180" cy="57401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car ownership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6700" y="1911206"/>
            <a:ext cx="3412881" cy="702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indent="0">
              <a:buNone/>
            </a:pPr>
            <a:r>
              <a:rPr lang="en-US" sz="1800" i="1" dirty="0"/>
              <a:t>Decrease in car ownership due to cheap TNC and AVs</a:t>
            </a:r>
          </a:p>
        </p:txBody>
      </p:sp>
    </p:spTree>
    <p:extLst>
      <p:ext uri="{BB962C8B-B14F-4D97-AF65-F5344CB8AC3E}">
        <p14:creationId xmlns:p14="http://schemas.microsoft.com/office/powerpoint/2010/main" val="294688938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3" b="-529"/>
          <a:stretch/>
        </p:blipFill>
        <p:spPr>
          <a:xfrm>
            <a:off x="2011681" y="1076848"/>
            <a:ext cx="8054340" cy="5674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activity participation: Full-time workers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643535-55E4-492A-87B6-F0568845C29E}"/>
              </a:ext>
            </a:extLst>
          </p:cNvPr>
          <p:cNvSpPr txBox="1"/>
          <p:nvPr/>
        </p:nvSpPr>
        <p:spPr>
          <a:xfrm>
            <a:off x="7886700" y="1911206"/>
            <a:ext cx="3412881" cy="1020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indent="0">
              <a:buNone/>
            </a:pPr>
            <a:r>
              <a:rPr lang="en-US" sz="1800" i="1" dirty="0"/>
              <a:t>Increase in activity participation rate due to improvement in accessibilities</a:t>
            </a:r>
          </a:p>
        </p:txBody>
      </p:sp>
    </p:spTree>
    <p:extLst>
      <p:ext uri="{BB962C8B-B14F-4D97-AF65-F5344CB8AC3E}">
        <p14:creationId xmlns:p14="http://schemas.microsoft.com/office/powerpoint/2010/main" val="378856414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trip length: All Effects scenario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" y="1089067"/>
            <a:ext cx="7917178" cy="52781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54888" y="1690688"/>
            <a:ext cx="2861564" cy="1560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/>
              <a:t>Increase in average trip length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/>
              <a:t>Not substantial increase due to land-use and time-space constraints</a:t>
            </a:r>
          </a:p>
        </p:txBody>
      </p:sp>
    </p:spTree>
    <p:extLst>
      <p:ext uri="{BB962C8B-B14F-4D97-AF65-F5344CB8AC3E}">
        <p14:creationId xmlns:p14="http://schemas.microsoft.com/office/powerpoint/2010/main" val="35573025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mode choice: 100% Owned AVs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1E0880-C3C8-487B-851C-1E88663A863B}"/>
              </a:ext>
            </a:extLst>
          </p:cNvPr>
          <p:cNvSpPr txBox="1"/>
          <p:nvPr/>
        </p:nvSpPr>
        <p:spPr>
          <a:xfrm>
            <a:off x="8854888" y="1690688"/>
            <a:ext cx="2861564" cy="2074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/>
              <a:t>Increase in SOV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/>
              <a:t>Decrease in HOV passenger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/>
              <a:t>Decrease in school bus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/>
              <a:t>Increase in Transit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3ECE60-D714-4159-8ECD-7CE5B0E64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439" y="1096872"/>
            <a:ext cx="7872984" cy="524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5844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1189253"/>
            <a:ext cx="7523854" cy="50159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125" y="1174012"/>
            <a:ext cx="7530085" cy="50200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multi-modal tours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27460" y="1541929"/>
            <a:ext cx="3164540" cy="1277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/>
              <a:t>Increase in </a:t>
            </a:r>
            <a:r>
              <a:rPr lang="en-US" sz="1600" i="1" dirty="0" err="1"/>
              <a:t>Auto+transit</a:t>
            </a:r>
            <a:r>
              <a:rPr lang="en-US" sz="1600" i="1" dirty="0"/>
              <a:t> tours for owned AV scenarios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/>
              <a:t>AV solves first and last mile issue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1FA869F-995C-471F-AE84-7E93F496E99D}"/>
              </a:ext>
            </a:extLst>
          </p:cNvPr>
          <p:cNvSpPr/>
          <p:nvPr/>
        </p:nvSpPr>
        <p:spPr>
          <a:xfrm>
            <a:off x="5303520" y="2979420"/>
            <a:ext cx="792480" cy="2179320"/>
          </a:xfrm>
          <a:prstGeom prst="round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411842" marR="0" indent="-272142" algn="l" defTabSz="914400" rtl="0" fontAlgn="auto" latinLnBrk="0" hangingPunct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D74444"/>
              </a:buClr>
              <a:buSzPts val="1200"/>
              <a:buFont typeface="Arial"/>
              <a:buChar char="●"/>
              <a:tabLst/>
            </a:pPr>
            <a:endParaRPr kumimoji="0" lang="en-US" sz="1200" b="0" i="0" u="none" strike="noStrike" cap="none" spc="0" normalizeH="0" baseline="0">
              <a:ln>
                <a:noFill/>
              </a:ln>
              <a:solidFill>
                <a:srgbClr val="2E3135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661280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1583"/>
          <a:stretch/>
        </p:blipFill>
        <p:spPr>
          <a:xfrm>
            <a:off x="1755766" y="1103660"/>
            <a:ext cx="8680469" cy="53517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48670" y="5509792"/>
            <a:ext cx="1105786" cy="2445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65E753D-1FDF-4BEE-A98A-31904D156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regional person trips</a:t>
            </a:r>
          </a:p>
        </p:txBody>
      </p:sp>
    </p:spTree>
    <p:extLst>
      <p:ext uri="{BB962C8B-B14F-4D97-AF65-F5344CB8AC3E}">
        <p14:creationId xmlns:p14="http://schemas.microsoft.com/office/powerpoint/2010/main" val="321921272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1986"/>
          <a:stretch/>
        </p:blipFill>
        <p:spPr>
          <a:xfrm>
            <a:off x="1757172" y="1135380"/>
            <a:ext cx="8677656" cy="5310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25100" y="2070847"/>
            <a:ext cx="1580029" cy="1200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60% increase for Very Convenient TNC scenario</a:t>
            </a:r>
          </a:p>
        </p:txBody>
      </p:sp>
      <p:sp>
        <p:nvSpPr>
          <p:cNvPr id="5" name="Rectangle 4"/>
          <p:cNvSpPr/>
          <p:nvPr/>
        </p:nvSpPr>
        <p:spPr>
          <a:xfrm>
            <a:off x="5626927" y="5327622"/>
            <a:ext cx="1105786" cy="2445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D84E4C7-F002-4707-8F06-FA0BED383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regional vehicle trip</a:t>
            </a:r>
          </a:p>
        </p:txBody>
      </p:sp>
    </p:spTree>
    <p:extLst>
      <p:ext uri="{BB962C8B-B14F-4D97-AF65-F5344CB8AC3E}">
        <p14:creationId xmlns:p14="http://schemas.microsoft.com/office/powerpoint/2010/main" val="208769531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9178"/>
          <a:stretch/>
        </p:blipFill>
        <p:spPr>
          <a:xfrm>
            <a:off x="1757172" y="1120140"/>
            <a:ext cx="8677656" cy="51368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47785" y="5396911"/>
            <a:ext cx="1105786" cy="2445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8C4DECD-2EA8-4963-9F13-4495C2649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regional VMT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7FA82B-3F29-4B3F-BD7F-BC5DCBEEDBED}"/>
              </a:ext>
            </a:extLst>
          </p:cNvPr>
          <p:cNvSpPr txBox="1"/>
          <p:nvPr/>
        </p:nvSpPr>
        <p:spPr>
          <a:xfrm>
            <a:off x="10325100" y="2070847"/>
            <a:ext cx="1580029" cy="1200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23% increase for Very Convenient TNC scenario</a:t>
            </a:r>
          </a:p>
        </p:txBody>
      </p:sp>
    </p:spTree>
    <p:extLst>
      <p:ext uri="{BB962C8B-B14F-4D97-AF65-F5344CB8AC3E}">
        <p14:creationId xmlns:p14="http://schemas.microsoft.com/office/powerpoint/2010/main" val="134041401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CAF6F-9AE4-4D7F-8AE4-9AA6189B3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5661F-CB7F-4DE9-ADF8-408B2E70FD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Advanced ABM is the most appropriate tool to incorporate a wide range of AV impacts and effects:</a:t>
            </a:r>
          </a:p>
          <a:p>
            <a:pPr lvl="1"/>
            <a:r>
              <a:rPr lang="en-US" dirty="0"/>
              <a:t>More fundamental activity participation changes</a:t>
            </a:r>
          </a:p>
          <a:p>
            <a:pPr lvl="1"/>
            <a:r>
              <a:rPr lang="en-US" dirty="0"/>
              <a:t>More fluid travel arrangements, tour structure, and car use </a:t>
            </a:r>
          </a:p>
          <a:p>
            <a:r>
              <a:rPr lang="en-US" dirty="0"/>
              <a:t>The impacts are less significant compared to many previous studies: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Many previous studies were based on </a:t>
            </a:r>
            <a:r>
              <a:rPr lang="en-US" i="1" dirty="0">
                <a:solidFill>
                  <a:schemeClr val="tx1"/>
                </a:solidFill>
              </a:rPr>
              <a:t>a priori </a:t>
            </a:r>
            <a:r>
              <a:rPr lang="en-US" dirty="0">
                <a:solidFill>
                  <a:schemeClr val="tx1"/>
                </a:solidFill>
              </a:rPr>
              <a:t>assumptions </a:t>
            </a:r>
          </a:p>
          <a:p>
            <a:pPr lvl="1"/>
            <a:r>
              <a:rPr lang="en-US" dirty="0"/>
              <a:t>Not that much growth in trip rates, trip length, and VMT</a:t>
            </a:r>
          </a:p>
          <a:p>
            <a:pPr lvl="2"/>
            <a:r>
              <a:rPr lang="en-US" dirty="0"/>
              <a:t>AVs changes the perception of travel but not the physical time available</a:t>
            </a:r>
          </a:p>
          <a:p>
            <a:r>
              <a:rPr lang="en-US" dirty="0"/>
              <a:t>Modal shift:</a:t>
            </a:r>
          </a:p>
          <a:p>
            <a:pPr lvl="1"/>
            <a:r>
              <a:rPr lang="en-US" dirty="0"/>
              <a:t>Transit mode redistribution is favor of rapid transit and K</a:t>
            </a:r>
            <a:r>
              <a:rPr lang="en-US" baseline="-25000" dirty="0"/>
              <a:t>R</a:t>
            </a:r>
            <a:r>
              <a:rPr lang="en-US" dirty="0"/>
              <a:t>NR</a:t>
            </a:r>
          </a:p>
          <a:p>
            <a:r>
              <a:rPr lang="en-US" dirty="0"/>
              <a:t>Most substantial changes:</a:t>
            </a:r>
          </a:p>
          <a:p>
            <a:pPr lvl="1"/>
            <a:r>
              <a:rPr lang="en-US" dirty="0"/>
              <a:t>Less escorting</a:t>
            </a:r>
          </a:p>
          <a:p>
            <a:pPr lvl="1"/>
            <a:r>
              <a:rPr lang="en-US" dirty="0"/>
              <a:t>More multi-modal combinations</a:t>
            </a:r>
          </a:p>
          <a:p>
            <a:r>
              <a:rPr lang="en-US" dirty="0">
                <a:sym typeface="Wingdings" panose="05000000000000000000" pitchFamily="2" charset="2"/>
              </a:rPr>
              <a:t>More scenarios are required!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28211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consistent modeling of AVs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generic approach that can handle regular vehicles and AVs in a single modeling framework:</a:t>
            </a:r>
          </a:p>
          <a:p>
            <a:pPr lvl="1"/>
            <a:r>
              <a:rPr lang="en-US" dirty="0"/>
              <a:t>Not a special AV model or post-processing!</a:t>
            </a:r>
          </a:p>
          <a:p>
            <a:pPr lvl="1"/>
            <a:r>
              <a:rPr lang="en-US" dirty="0"/>
              <a:t>AV penetration rate as a scenario parameter:</a:t>
            </a:r>
          </a:p>
          <a:p>
            <a:pPr lvl="2"/>
            <a:r>
              <a:rPr lang="en-US" dirty="0"/>
              <a:t>If 0% - standard ABM for all HHs</a:t>
            </a:r>
          </a:p>
          <a:p>
            <a:pPr lvl="2"/>
            <a:r>
              <a:rPr lang="en-US" dirty="0"/>
              <a:t>If 100% - AV version for all HHs</a:t>
            </a:r>
          </a:p>
          <a:p>
            <a:pPr lvl="2"/>
            <a:r>
              <a:rPr lang="en-US" dirty="0"/>
              <a:t>If between 0% and 100% - HHs are split into 2 groups</a:t>
            </a:r>
          </a:p>
          <a:p>
            <a:pPr lvl="2"/>
            <a:r>
              <a:rPr lang="en-US" dirty="0"/>
              <a:t>Separate penetration rate for shared AVs in TNC</a:t>
            </a:r>
          </a:p>
          <a:p>
            <a:pPr lvl="1"/>
            <a:r>
              <a:rPr lang="en-US" dirty="0"/>
              <a:t>Other essential parameters / AV assumptions:</a:t>
            </a:r>
          </a:p>
          <a:p>
            <a:pPr lvl="2"/>
            <a:r>
              <a:rPr lang="en-US" dirty="0"/>
              <a:t>Listed in the global control file</a:t>
            </a:r>
          </a:p>
          <a:p>
            <a:pPr lvl="2"/>
            <a:r>
              <a:rPr lang="en-US" dirty="0"/>
              <a:t>Due to many factors of uncertainty multiple scenario analysis is essential   </a:t>
            </a:r>
          </a:p>
        </p:txBody>
      </p:sp>
    </p:spTree>
    <p:extLst>
      <p:ext uri="{BB962C8B-B14F-4D97-AF65-F5344CB8AC3E}">
        <p14:creationId xmlns:p14="http://schemas.microsoft.com/office/powerpoint/2010/main" val="287712746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AV impacts reflected in travel model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4"/>
          <a:stretch/>
        </p:blipFill>
        <p:spPr bwMode="auto">
          <a:xfrm>
            <a:off x="1528280" y="1690689"/>
            <a:ext cx="9135441" cy="46872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870396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D97AA-89C9-4758-97FB-4507E35A3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 impacts on travel demand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0AEA4-CBE4-4C81-8A14-B7237DCB9D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vehicles are used:</a:t>
            </a:r>
          </a:p>
          <a:p>
            <a:pPr lvl="1"/>
            <a:r>
              <a:rPr lang="en-US" dirty="0"/>
              <a:t>Non-drivers will have access to cars</a:t>
            </a:r>
          </a:p>
          <a:p>
            <a:pPr lvl="1"/>
            <a:r>
              <a:rPr lang="en-US" dirty="0"/>
              <a:t>Cars become available at any location any time</a:t>
            </a:r>
          </a:p>
          <a:p>
            <a:pPr lvl="1"/>
            <a:r>
              <a:rPr lang="en-US" dirty="0"/>
              <a:t>Empty repositioning trips to facilitate intra-household car sharing and avoid parking cost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F9E3DEE-90AA-4A83-B4D6-8D4B3255967B}"/>
              </a:ext>
            </a:extLst>
          </p:cNvPr>
          <p:cNvSpPr/>
          <p:nvPr/>
        </p:nvSpPr>
        <p:spPr>
          <a:xfrm>
            <a:off x="1733857" y="3764280"/>
            <a:ext cx="1232341" cy="613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Home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A7CE99C-1B3B-4FF1-B4E1-3F492DB429F7}"/>
              </a:ext>
            </a:extLst>
          </p:cNvPr>
          <p:cNvSpPr/>
          <p:nvPr/>
        </p:nvSpPr>
        <p:spPr>
          <a:xfrm>
            <a:off x="8642657" y="3756660"/>
            <a:ext cx="1240483" cy="62148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Work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31450E8-ADD9-4890-8C20-359EE7216429}"/>
              </a:ext>
            </a:extLst>
          </p:cNvPr>
          <p:cNvSpPr/>
          <p:nvPr/>
        </p:nvSpPr>
        <p:spPr>
          <a:xfrm>
            <a:off x="6407457" y="4587240"/>
            <a:ext cx="1232341" cy="61386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Shop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B1AC995-6EA4-4BB6-A780-0E118D783D3B}"/>
              </a:ext>
            </a:extLst>
          </p:cNvPr>
          <p:cNvSpPr/>
          <p:nvPr/>
        </p:nvSpPr>
        <p:spPr>
          <a:xfrm>
            <a:off x="4172257" y="4587240"/>
            <a:ext cx="1232341" cy="61386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Shop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58234ED-1BAF-4F0E-906C-9E00ABA18FAB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 flipV="1">
            <a:off x="2966198" y="4067401"/>
            <a:ext cx="5676459" cy="381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5430E08-57D9-4BBA-9997-B64732E7DEC4}"/>
              </a:ext>
            </a:extLst>
          </p:cNvPr>
          <p:cNvCxnSpPr>
            <a:cxnSpLocks/>
            <a:stCxn id="9" idx="3"/>
            <a:endCxn id="10" idx="6"/>
          </p:cNvCxnSpPr>
          <p:nvPr/>
        </p:nvCxnSpPr>
        <p:spPr>
          <a:xfrm flipH="1">
            <a:off x="7639798" y="4287128"/>
            <a:ext cx="1184524" cy="60704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4C5EED4-32C6-40DA-B74C-E7017AA6F1D0}"/>
              </a:ext>
            </a:extLst>
          </p:cNvPr>
          <p:cNvCxnSpPr>
            <a:stCxn id="10" idx="2"/>
            <a:endCxn id="11" idx="6"/>
          </p:cNvCxnSpPr>
          <p:nvPr/>
        </p:nvCxnSpPr>
        <p:spPr>
          <a:xfrm flipH="1">
            <a:off x="5404598" y="4894171"/>
            <a:ext cx="100285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75FBB58-1FFE-4F6D-928F-B874E189DC38}"/>
              </a:ext>
            </a:extLst>
          </p:cNvPr>
          <p:cNvCxnSpPr>
            <a:stCxn id="11" idx="2"/>
            <a:endCxn id="8" idx="5"/>
          </p:cNvCxnSpPr>
          <p:nvPr/>
        </p:nvCxnSpPr>
        <p:spPr>
          <a:xfrm flipH="1" flipV="1">
            <a:off x="2785726" y="4288244"/>
            <a:ext cx="1386531" cy="60592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https://encrypted-tbn3.gstatic.com/images?q=tbn:ANd9GcS0PTwEtKlJbOWAdoF2-SK5oO1PV3njlah5vE4O-XqrMSugj12A">
            <a:hlinkClick r:id="rId2"/>
            <a:extLst>
              <a:ext uri="{FF2B5EF4-FFF2-40B4-BE49-F238E27FC236}">
                <a16:creationId xmlns:a16="http://schemas.microsoft.com/office/drawing/2014/main" id="{E2F957FC-B99B-445A-9C63-C04B4F62A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3923" y="3550920"/>
            <a:ext cx="1363917" cy="462128"/>
          </a:xfrm>
          <a:prstGeom prst="rect">
            <a:avLst/>
          </a:prstGeom>
          <a:noFill/>
        </p:spPr>
      </p:pic>
      <p:pic>
        <p:nvPicPr>
          <p:cNvPr id="17" name="Picture 16" descr="Autonomous Google Uber Car">
            <a:extLst>
              <a:ext uri="{FF2B5EF4-FFF2-40B4-BE49-F238E27FC236}">
                <a16:creationId xmlns:a16="http://schemas.microsoft.com/office/drawing/2014/main" id="{D84765F6-7D2E-4A16-8E2D-2E1A5B98F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9221" y="5219655"/>
            <a:ext cx="1298619" cy="648227"/>
          </a:xfrm>
          <a:prstGeom prst="rect">
            <a:avLst/>
          </a:prstGeom>
          <a:noFill/>
        </p:spPr>
      </p:pic>
      <p:pic>
        <p:nvPicPr>
          <p:cNvPr id="19" name="Picture 18" descr="Autonomous Google Uber Car">
            <a:extLst>
              <a:ext uri="{FF2B5EF4-FFF2-40B4-BE49-F238E27FC236}">
                <a16:creationId xmlns:a16="http://schemas.microsoft.com/office/drawing/2014/main" id="{F19C4F7E-7680-4532-BA7F-A53BD1C03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6416" y="4530471"/>
            <a:ext cx="1298619" cy="648227"/>
          </a:xfrm>
          <a:prstGeom prst="rect">
            <a:avLst/>
          </a:prstGeom>
          <a:noFill/>
        </p:spPr>
      </p:pic>
      <p:pic>
        <p:nvPicPr>
          <p:cNvPr id="20" name="Picture 19" descr="Autonomous Google Uber Car">
            <a:extLst>
              <a:ext uri="{FF2B5EF4-FFF2-40B4-BE49-F238E27FC236}">
                <a16:creationId xmlns:a16="http://schemas.microsoft.com/office/drawing/2014/main" id="{B8F110CF-9418-433A-9F13-D1DE2B6FC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3339" y="4507387"/>
            <a:ext cx="1298619" cy="6482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08349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D97AA-89C9-4758-97FB-4507E35A3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 impacts on travel demand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0AEA4-CBE4-4C81-8A14-B7237DCB9D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people view travel:</a:t>
            </a:r>
          </a:p>
          <a:p>
            <a:pPr lvl="1"/>
            <a:r>
              <a:rPr lang="en-US" dirty="0"/>
              <a:t>In-vehicle time productivity </a:t>
            </a:r>
            <a:r>
              <a:rPr lang="en-US" dirty="0">
                <a:sym typeface="Wingdings" panose="05000000000000000000" pitchFamily="2" charset="2"/>
              </a:rPr>
              <a:t> Improved </a:t>
            </a:r>
            <a:r>
              <a:rPr lang="en-US" dirty="0" err="1">
                <a:sym typeface="Wingdings" panose="05000000000000000000" pitchFamily="2" charset="2"/>
              </a:rPr>
              <a:t>accessiblity</a:t>
            </a:r>
            <a:endParaRPr lang="en-US" dirty="0"/>
          </a:p>
          <a:p>
            <a:pPr lvl="1"/>
            <a:r>
              <a:rPr lang="en-US" dirty="0"/>
              <a:t>AV as access mode to transit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2962139-9D77-41D9-9A61-F4A9A26A7CD9}"/>
              </a:ext>
            </a:extLst>
          </p:cNvPr>
          <p:cNvGrpSpPr/>
          <p:nvPr/>
        </p:nvGrpSpPr>
        <p:grpSpPr>
          <a:xfrm>
            <a:off x="704185" y="3346769"/>
            <a:ext cx="8508395" cy="2479426"/>
            <a:chOff x="987104" y="2917199"/>
            <a:chExt cx="9753600" cy="3040063"/>
          </a:xfrm>
        </p:grpSpPr>
        <p:pic>
          <p:nvPicPr>
            <p:cNvPr id="6" name="Picture 5" descr="Autonomous Google Uber Car">
              <a:extLst>
                <a:ext uri="{FF2B5EF4-FFF2-40B4-BE49-F238E27FC236}">
                  <a16:creationId xmlns:a16="http://schemas.microsoft.com/office/drawing/2014/main" id="{C06B0C73-D059-45A1-903A-5ED13B1810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06305" y="2917199"/>
              <a:ext cx="2273916" cy="1135063"/>
            </a:xfrm>
            <a:prstGeom prst="rect">
              <a:avLst/>
            </a:prstGeom>
            <a:noFill/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DD52EB4-B773-4FE3-BC44-74AAEB284BE4}"/>
                </a:ext>
              </a:extLst>
            </p:cNvPr>
            <p:cNvSpPr/>
            <p:nvPr/>
          </p:nvSpPr>
          <p:spPr>
            <a:xfrm>
              <a:off x="987104" y="3983998"/>
              <a:ext cx="1422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dirty="0">
                  <a:solidFill>
                    <a:schemeClr val="tx1">
                      <a:lumMod val="10000"/>
                      <a:lumOff val="90000"/>
                    </a:schemeClr>
                  </a:solidFill>
                </a:rPr>
                <a:t>Home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E5F89E2-8EF3-4D66-996F-1CA39E098E3C}"/>
                </a:ext>
              </a:extLst>
            </p:cNvPr>
            <p:cNvSpPr/>
            <p:nvPr/>
          </p:nvSpPr>
          <p:spPr>
            <a:xfrm>
              <a:off x="9318304" y="3983998"/>
              <a:ext cx="1422400" cy="9144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dirty="0">
                  <a:solidFill>
                    <a:schemeClr val="tx1">
                      <a:lumMod val="10000"/>
                      <a:lumOff val="90000"/>
                    </a:schemeClr>
                  </a:solidFill>
                </a:rPr>
                <a:t>Work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CBCC816-40BE-4902-98E7-070598B40BB6}"/>
                </a:ext>
              </a:extLst>
            </p:cNvPr>
            <p:cNvCxnSpPr>
              <a:stCxn id="7" idx="7"/>
              <a:endCxn id="13" idx="1"/>
            </p:cNvCxnSpPr>
            <p:nvPr/>
          </p:nvCxnSpPr>
          <p:spPr>
            <a:xfrm>
              <a:off x="2201199" y="4117909"/>
              <a:ext cx="2347011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AB9876F-6676-4A32-BA5A-9B9D54775770}"/>
                </a:ext>
              </a:extLst>
            </p:cNvPr>
            <p:cNvCxnSpPr>
              <a:stCxn id="13" idx="3"/>
              <a:endCxn id="7" idx="5"/>
            </p:cNvCxnSpPr>
            <p:nvPr/>
          </p:nvCxnSpPr>
          <p:spPr>
            <a:xfrm flipH="1">
              <a:off x="2201199" y="4764487"/>
              <a:ext cx="2347011" cy="0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lbow Connector 31">
              <a:extLst>
                <a:ext uri="{FF2B5EF4-FFF2-40B4-BE49-F238E27FC236}">
                  <a16:creationId xmlns:a16="http://schemas.microsoft.com/office/drawing/2014/main" id="{2B4EE39E-A6CE-4E29-99E4-285F5C3EC92F}"/>
                </a:ext>
              </a:extLst>
            </p:cNvPr>
            <p:cNvCxnSpPr>
              <a:stCxn id="13" idx="0"/>
              <a:endCxn id="8" idx="0"/>
            </p:cNvCxnSpPr>
            <p:nvPr/>
          </p:nvCxnSpPr>
          <p:spPr>
            <a:xfrm rot="5400000" flipH="1" flipV="1">
              <a:off x="7542421" y="1494798"/>
              <a:ext cx="12700" cy="4978400"/>
            </a:xfrm>
            <a:prstGeom prst="bentConnector3">
              <a:avLst>
                <a:gd name="adj1" fmla="val 1800000"/>
              </a:avLst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lbow Connector 34">
              <a:extLst>
                <a:ext uri="{FF2B5EF4-FFF2-40B4-BE49-F238E27FC236}">
                  <a16:creationId xmlns:a16="http://schemas.microsoft.com/office/drawing/2014/main" id="{327D720D-B084-435B-B070-DED3EE7596F2}"/>
                </a:ext>
              </a:extLst>
            </p:cNvPr>
            <p:cNvCxnSpPr>
              <a:stCxn id="8" idx="4"/>
              <a:endCxn id="13" idx="4"/>
            </p:cNvCxnSpPr>
            <p:nvPr/>
          </p:nvCxnSpPr>
          <p:spPr>
            <a:xfrm rot="5400000">
              <a:off x="7542421" y="2409198"/>
              <a:ext cx="12700" cy="4978400"/>
            </a:xfrm>
            <a:prstGeom prst="bentConnector3">
              <a:avLst>
                <a:gd name="adj1" fmla="val 1800000"/>
              </a:avLst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7F476C2-CB5F-47C0-A99D-DDA2B78E3D5A}"/>
                </a:ext>
              </a:extLst>
            </p:cNvPr>
            <p:cNvSpPr/>
            <p:nvPr/>
          </p:nvSpPr>
          <p:spPr>
            <a:xfrm>
              <a:off x="4339904" y="3983998"/>
              <a:ext cx="1422400" cy="9144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dirty="0">
                  <a:solidFill>
                    <a:schemeClr val="tx1">
                      <a:lumMod val="10000"/>
                      <a:lumOff val="90000"/>
                    </a:schemeClr>
                  </a:solidFill>
                </a:rPr>
                <a:t>K</a:t>
              </a:r>
              <a:r>
                <a:rPr lang="en-US" baseline="-25000" dirty="0">
                  <a:solidFill>
                    <a:schemeClr val="tx1">
                      <a:lumMod val="10000"/>
                      <a:lumOff val="90000"/>
                    </a:schemeClr>
                  </a:solidFill>
                </a:rPr>
                <a:t>R</a:t>
              </a:r>
              <a:r>
                <a:rPr lang="en-US" dirty="0">
                  <a:solidFill>
                    <a:schemeClr val="tx1">
                      <a:lumMod val="10000"/>
                      <a:lumOff val="90000"/>
                    </a:schemeClr>
                  </a:solidFill>
                </a:rPr>
                <a:t>NR</a:t>
              </a:r>
            </a:p>
          </p:txBody>
        </p:sp>
        <p:pic>
          <p:nvPicPr>
            <p:cNvPr id="14" name="Picture 13" descr="https://encrypted-tbn3.gstatic.com/images?q=tbn:ANd9GcS0PTwEtKlJbOWAdoF2-SK5oO1PV3njlah5vE4O-XqrMSugj12A">
              <a:hlinkClick r:id="rId3"/>
              <a:extLst>
                <a:ext uri="{FF2B5EF4-FFF2-40B4-BE49-F238E27FC236}">
                  <a16:creationId xmlns:a16="http://schemas.microsoft.com/office/drawing/2014/main" id="{4AF42D57-D836-4C65-8BCF-9F18E643F4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76704" y="3145798"/>
              <a:ext cx="1574269" cy="533400"/>
            </a:xfrm>
            <a:prstGeom prst="rect">
              <a:avLst/>
            </a:prstGeom>
            <a:noFill/>
          </p:spPr>
        </p:pic>
        <p:pic>
          <p:nvPicPr>
            <p:cNvPr id="15" name="Picture 14" descr="https://encrypted-tbn3.gstatic.com/images?q=tbn:ANd9GcS0PTwEtKlJbOWAdoF2-SK5oO1PV3njlah5vE4O-XqrMSugj12A">
              <a:hlinkClick r:id="rId3"/>
              <a:extLst>
                <a:ext uri="{FF2B5EF4-FFF2-40B4-BE49-F238E27FC236}">
                  <a16:creationId xmlns:a16="http://schemas.microsoft.com/office/drawing/2014/main" id="{0BB6DB9B-3A26-440D-8E75-125E3D6C4D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28035" y="5279398"/>
              <a:ext cx="1574269" cy="533400"/>
            </a:xfrm>
            <a:prstGeom prst="rect">
              <a:avLst/>
            </a:prstGeom>
            <a:noFill/>
          </p:spPr>
        </p:pic>
        <p:pic>
          <p:nvPicPr>
            <p:cNvPr id="16" name="Picture 15" descr="Autonomous Google Uber Car">
              <a:extLst>
                <a:ext uri="{FF2B5EF4-FFF2-40B4-BE49-F238E27FC236}">
                  <a16:creationId xmlns:a16="http://schemas.microsoft.com/office/drawing/2014/main" id="{425CE7BC-36B8-4A54-850A-F945B35BCD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67589" y="4822199"/>
              <a:ext cx="2273916" cy="1135063"/>
            </a:xfrm>
            <a:prstGeom prst="rect">
              <a:avLst/>
            </a:prstGeom>
            <a:noFill/>
          </p:spPr>
        </p:pic>
      </p:grpSp>
      <p:sp>
        <p:nvSpPr>
          <p:cNvPr id="17" name="TextBox 8">
            <a:extLst>
              <a:ext uri="{FF2B5EF4-FFF2-40B4-BE49-F238E27FC236}">
                <a16:creationId xmlns:a16="http://schemas.microsoft.com/office/drawing/2014/main" id="{E68FC341-E060-4EFB-8A19-951FEB60F865}"/>
              </a:ext>
            </a:extLst>
          </p:cNvPr>
          <p:cNvSpPr txBox="1"/>
          <p:nvPr/>
        </p:nvSpPr>
        <p:spPr>
          <a:xfrm>
            <a:off x="9404501" y="3346769"/>
            <a:ext cx="2602085" cy="260289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dirty="0"/>
              <a:t>3 plagues of transit access today: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Walk too long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PNR needs parking and extra car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KNR needs driver</a:t>
            </a:r>
          </a:p>
          <a:p>
            <a:pPr indent="0">
              <a:buNone/>
            </a:pPr>
            <a:r>
              <a:rPr lang="en-US" b="1" dirty="0"/>
              <a:t>AV solves all 3!</a:t>
            </a:r>
          </a:p>
        </p:txBody>
      </p:sp>
    </p:spTree>
    <p:extLst>
      <p:ext uri="{BB962C8B-B14F-4D97-AF65-F5344CB8AC3E}">
        <p14:creationId xmlns:p14="http://schemas.microsoft.com/office/powerpoint/2010/main" val="371644709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AV routing layer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0EED708-A0BE-4381-99B7-50A5D08DE2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Translation of person trips to vehicle trips is non-trivial for AVs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70772"/>
            <a:ext cx="10104120" cy="3806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657726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EA255-F828-492E-84EF-89ADF95BF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 impacts on network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349DB-F12B-4334-8A07-456AC3760F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Improved capacity and speed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BAAE95D-EE92-4681-9325-264C7E4872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1811531"/>
              </p:ext>
            </p:extLst>
          </p:nvPr>
        </p:nvGraphicFramePr>
        <p:xfrm>
          <a:off x="861060" y="2858700"/>
          <a:ext cx="5344066" cy="2895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967574A-6174-4851-A8C5-A35ED720AB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153522"/>
              </p:ext>
            </p:extLst>
          </p:nvPr>
        </p:nvGraphicFramePr>
        <p:xfrm>
          <a:off x="6372553" y="2858700"/>
          <a:ext cx="5004107" cy="2895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5413396-DB04-41B2-8DCE-8052C8073C77}"/>
              </a:ext>
            </a:extLst>
          </p:cNvPr>
          <p:cNvSpPr txBox="1"/>
          <p:nvPr/>
        </p:nvSpPr>
        <p:spPr>
          <a:xfrm>
            <a:off x="1988820" y="2491740"/>
            <a:ext cx="3390900" cy="318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indent="0">
              <a:buNone/>
            </a:pPr>
            <a:r>
              <a:rPr lang="en-US" sz="1400" dirty="0"/>
              <a:t>Capacity improvement curve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E0A472-760D-4AF8-876D-926CC71FE75C}"/>
              </a:ext>
            </a:extLst>
          </p:cNvPr>
          <p:cNvSpPr txBox="1"/>
          <p:nvPr/>
        </p:nvSpPr>
        <p:spPr>
          <a:xfrm>
            <a:off x="7391400" y="2499915"/>
            <a:ext cx="3390900" cy="318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indent="0">
              <a:buNone/>
            </a:pPr>
            <a:r>
              <a:rPr lang="en-US" sz="1400" dirty="0"/>
              <a:t>Speed improvement curve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3E79F68-EBDD-4110-A166-A472823BEDF4}"/>
              </a:ext>
            </a:extLst>
          </p:cNvPr>
          <p:cNvSpPr/>
          <p:nvPr/>
        </p:nvSpPr>
        <p:spPr>
          <a:xfrm>
            <a:off x="5897880" y="3291840"/>
            <a:ext cx="114300" cy="137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0DCE19B-6DA3-4016-BC02-2A822B059AA2}"/>
              </a:ext>
            </a:extLst>
          </p:cNvPr>
          <p:cNvSpPr/>
          <p:nvPr/>
        </p:nvSpPr>
        <p:spPr>
          <a:xfrm>
            <a:off x="11049000" y="3429000"/>
            <a:ext cx="114300" cy="137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3189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3C99E585-E5BE-43A2-850B-866CD64C0620}"/>
              </a:ext>
            </a:extLst>
          </p:cNvPr>
          <p:cNvSpPr txBox="1"/>
          <p:nvPr/>
        </p:nvSpPr>
        <p:spPr>
          <a:xfrm>
            <a:off x="4699108" y="1704345"/>
            <a:ext cx="1481329" cy="711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indent="0">
              <a:buNone/>
            </a:pPr>
            <a:r>
              <a:rPr lang="en-US" sz="1600" b="1" dirty="0"/>
              <a:t>0%</a:t>
            </a:r>
          </a:p>
          <a:p>
            <a:endParaRPr lang="en-US" sz="16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F9B0E3-75D5-4EF8-B429-11C8DC340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introduced for scenario analysis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0C58447-3F4A-4015-B083-9DC4C1E3F694}"/>
              </a:ext>
            </a:extLst>
          </p:cNvPr>
          <p:cNvCxnSpPr>
            <a:cxnSpLocks/>
          </p:cNvCxnSpPr>
          <p:nvPr/>
        </p:nvCxnSpPr>
        <p:spPr>
          <a:xfrm>
            <a:off x="4809308" y="1522320"/>
            <a:ext cx="69161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C52AE6F-2554-4B68-AC82-0A499C46CE72}"/>
              </a:ext>
            </a:extLst>
          </p:cNvPr>
          <p:cNvSpPr/>
          <p:nvPr/>
        </p:nvSpPr>
        <p:spPr>
          <a:xfrm>
            <a:off x="5709346" y="1426020"/>
            <a:ext cx="373590" cy="184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F6E40B-99D3-4509-B4A4-E90C291890CE}"/>
              </a:ext>
            </a:extLst>
          </p:cNvPr>
          <p:cNvSpPr txBox="1"/>
          <p:nvPr/>
        </p:nvSpPr>
        <p:spPr>
          <a:xfrm>
            <a:off x="4691488" y="1102365"/>
            <a:ext cx="1481329" cy="711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indent="0">
              <a:buNone/>
            </a:pPr>
            <a:r>
              <a:rPr lang="en-US" sz="1600" b="1" dirty="0"/>
              <a:t>0%</a:t>
            </a:r>
          </a:p>
          <a:p>
            <a:endParaRPr lang="en-US" sz="1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0379E6-CFBA-471C-A3E0-E7133B412666}"/>
              </a:ext>
            </a:extLst>
          </p:cNvPr>
          <p:cNvSpPr txBox="1"/>
          <p:nvPr/>
        </p:nvSpPr>
        <p:spPr>
          <a:xfrm>
            <a:off x="11155680" y="1114695"/>
            <a:ext cx="2097656" cy="351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indent="0">
              <a:buNone/>
            </a:pPr>
            <a:r>
              <a:rPr lang="en-US" sz="1600" b="1" dirty="0"/>
              <a:t>100%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706CA6-9A65-4035-977C-3D731E3B44CE}"/>
              </a:ext>
            </a:extLst>
          </p:cNvPr>
          <p:cNvSpPr txBox="1"/>
          <p:nvPr/>
        </p:nvSpPr>
        <p:spPr>
          <a:xfrm>
            <a:off x="439871" y="1164410"/>
            <a:ext cx="2461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Owned AV Proportion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1DD25A-72B1-4C37-A639-F39861DFB764}"/>
              </a:ext>
            </a:extLst>
          </p:cNvPr>
          <p:cNvCxnSpPr/>
          <p:nvPr/>
        </p:nvCxnSpPr>
        <p:spPr>
          <a:xfrm>
            <a:off x="4809303" y="2780711"/>
            <a:ext cx="6912864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A07679B-6143-4C83-9ECA-1528BB2682E6}"/>
              </a:ext>
            </a:extLst>
          </p:cNvPr>
          <p:cNvSpPr/>
          <p:nvPr/>
        </p:nvSpPr>
        <p:spPr>
          <a:xfrm>
            <a:off x="7723203" y="2660245"/>
            <a:ext cx="373590" cy="18428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B23F4F-D9B5-45CE-9C9F-D64C98851361}"/>
              </a:ext>
            </a:extLst>
          </p:cNvPr>
          <p:cNvSpPr txBox="1"/>
          <p:nvPr/>
        </p:nvSpPr>
        <p:spPr>
          <a:xfrm>
            <a:off x="4661998" y="2410895"/>
            <a:ext cx="2653201" cy="711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indent="0">
              <a:buNone/>
            </a:pPr>
            <a:r>
              <a:rPr lang="en-US" sz="1600" b="1" dirty="0"/>
              <a:t>0%</a:t>
            </a:r>
          </a:p>
          <a:p>
            <a:pPr marL="139700" indent="0">
              <a:buNone/>
            </a:pPr>
            <a:r>
              <a:rPr lang="en-US" sz="1600" i="1" dirty="0"/>
              <a:t>Same as non-AV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A75AEF-01A4-4730-874E-D1912925A9AE}"/>
              </a:ext>
            </a:extLst>
          </p:cNvPr>
          <p:cNvSpPr txBox="1"/>
          <p:nvPr/>
        </p:nvSpPr>
        <p:spPr>
          <a:xfrm>
            <a:off x="11227161" y="2386126"/>
            <a:ext cx="875778" cy="581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indent="0">
              <a:buNone/>
            </a:pPr>
            <a:r>
              <a:rPr lang="en-US" sz="1600" b="1" dirty="0"/>
              <a:t>75%</a:t>
            </a:r>
          </a:p>
          <a:p>
            <a:endParaRPr lang="en-US" sz="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8CD85E-7E98-440F-8664-7F6D23C60097}"/>
              </a:ext>
            </a:extLst>
          </p:cNvPr>
          <p:cNvSpPr txBox="1"/>
          <p:nvPr/>
        </p:nvSpPr>
        <p:spPr>
          <a:xfrm>
            <a:off x="439871" y="2303657"/>
            <a:ext cx="3732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Auto In-vehicle time productivity bonus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11602F4-1A90-44FC-A871-10AA89DD4086}"/>
              </a:ext>
            </a:extLst>
          </p:cNvPr>
          <p:cNvCxnSpPr/>
          <p:nvPr/>
        </p:nvCxnSpPr>
        <p:spPr>
          <a:xfrm>
            <a:off x="4798417" y="3661367"/>
            <a:ext cx="6912864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89D892C-5847-47C8-9B93-9F74E3A6766C}"/>
              </a:ext>
            </a:extLst>
          </p:cNvPr>
          <p:cNvSpPr/>
          <p:nvPr/>
        </p:nvSpPr>
        <p:spPr>
          <a:xfrm>
            <a:off x="8828105" y="3563562"/>
            <a:ext cx="373590" cy="18428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B0E541-075A-4A00-95AE-E2108C4DB7C1}"/>
              </a:ext>
            </a:extLst>
          </p:cNvPr>
          <p:cNvSpPr txBox="1"/>
          <p:nvPr/>
        </p:nvSpPr>
        <p:spPr>
          <a:xfrm>
            <a:off x="4691487" y="3312907"/>
            <a:ext cx="1481329" cy="351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indent="0">
              <a:buNone/>
            </a:pPr>
            <a:r>
              <a:rPr lang="en-US" sz="1600" b="1" dirty="0"/>
              <a:t>5 years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D8302E-ACE4-4614-900A-CE386045B758}"/>
              </a:ext>
            </a:extLst>
          </p:cNvPr>
          <p:cNvSpPr txBox="1"/>
          <p:nvPr/>
        </p:nvSpPr>
        <p:spPr>
          <a:xfrm>
            <a:off x="10796664" y="3316647"/>
            <a:ext cx="1851006" cy="711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indent="0">
              <a:buNone/>
            </a:pPr>
            <a:r>
              <a:rPr lang="en-US" sz="1600" b="1" dirty="0"/>
              <a:t>16 years</a:t>
            </a:r>
          </a:p>
          <a:p>
            <a:endParaRPr lang="en-US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284975-BE31-44AD-8A93-AEA392B15D93}"/>
              </a:ext>
            </a:extLst>
          </p:cNvPr>
          <p:cNvSpPr txBox="1"/>
          <p:nvPr/>
        </p:nvSpPr>
        <p:spPr>
          <a:xfrm>
            <a:off x="428981" y="3303457"/>
            <a:ext cx="4120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Minimum age for travel alone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E542D6D-6D99-44D4-B83B-1263BA315460}"/>
              </a:ext>
            </a:extLst>
          </p:cNvPr>
          <p:cNvGrpSpPr/>
          <p:nvPr/>
        </p:nvGrpSpPr>
        <p:grpSpPr>
          <a:xfrm>
            <a:off x="4820187" y="4984363"/>
            <a:ext cx="6912865" cy="184283"/>
            <a:chOff x="696686" y="1449008"/>
            <a:chExt cx="2743200" cy="149983"/>
          </a:xfrm>
          <a:solidFill>
            <a:schemeClr val="accent1">
              <a:lumMod val="50000"/>
            </a:schemeClr>
          </a:solidFill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25F8C1D-9743-4EE4-A20B-3D4966F47078}"/>
                </a:ext>
              </a:extLst>
            </p:cNvPr>
            <p:cNvCxnSpPr/>
            <p:nvPr/>
          </p:nvCxnSpPr>
          <p:spPr>
            <a:xfrm>
              <a:off x="696686" y="1524000"/>
              <a:ext cx="2743200" cy="0"/>
            </a:xfrm>
            <a:prstGeom prst="line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031C503-9A30-4364-9F14-0659E1F6383B}"/>
                </a:ext>
              </a:extLst>
            </p:cNvPr>
            <p:cNvSpPr/>
            <p:nvPr/>
          </p:nvSpPr>
          <p:spPr>
            <a:xfrm>
              <a:off x="1390093" y="1449008"/>
              <a:ext cx="148250" cy="149983"/>
            </a:xfrm>
            <a:prstGeom prst="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676E7C2-81D2-4B59-946A-39AD99D5874B}"/>
              </a:ext>
            </a:extLst>
          </p:cNvPr>
          <p:cNvSpPr txBox="1"/>
          <p:nvPr/>
        </p:nvSpPr>
        <p:spPr>
          <a:xfrm>
            <a:off x="4675856" y="4675016"/>
            <a:ext cx="1851005" cy="711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indent="0">
              <a:buNone/>
            </a:pPr>
            <a:r>
              <a:rPr lang="en-US" sz="1600" b="1" dirty="0"/>
              <a:t>1</a:t>
            </a:r>
          </a:p>
          <a:p>
            <a:pPr marL="139700" indent="0">
              <a:buNone/>
            </a:pPr>
            <a:r>
              <a:rPr lang="en-US" sz="1600" i="1" dirty="0"/>
              <a:t>No improvement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2EEE5F-59C8-4BEA-AC52-1A0EF974731B}"/>
              </a:ext>
            </a:extLst>
          </p:cNvPr>
          <p:cNvSpPr txBox="1"/>
          <p:nvPr/>
        </p:nvSpPr>
        <p:spPr>
          <a:xfrm>
            <a:off x="11369667" y="4697929"/>
            <a:ext cx="741109" cy="581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indent="0">
              <a:buNone/>
            </a:pPr>
            <a:r>
              <a:rPr lang="en-US" sz="1600" b="1" dirty="0"/>
              <a:t>2</a:t>
            </a:r>
          </a:p>
          <a:p>
            <a:endParaRPr lang="en-US" sz="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C50241-6F61-4D05-B6F9-88B709F49AF4}"/>
              </a:ext>
            </a:extLst>
          </p:cNvPr>
          <p:cNvSpPr txBox="1"/>
          <p:nvPr/>
        </p:nvSpPr>
        <p:spPr>
          <a:xfrm>
            <a:off x="450750" y="4718595"/>
            <a:ext cx="4120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Roadway capacity improvement factor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8C17244-3104-4583-B4CE-D2ACF3766E60}"/>
              </a:ext>
            </a:extLst>
          </p:cNvPr>
          <p:cNvGrpSpPr/>
          <p:nvPr/>
        </p:nvGrpSpPr>
        <p:grpSpPr>
          <a:xfrm>
            <a:off x="4798418" y="5980543"/>
            <a:ext cx="6912865" cy="184283"/>
            <a:chOff x="696686" y="1449008"/>
            <a:chExt cx="2743200" cy="149983"/>
          </a:xfrm>
          <a:solidFill>
            <a:srgbClr val="00B0F0"/>
          </a:solidFill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95FAA91-CCCB-4696-82E5-3599BDE2EE53}"/>
                </a:ext>
              </a:extLst>
            </p:cNvPr>
            <p:cNvCxnSpPr/>
            <p:nvPr/>
          </p:nvCxnSpPr>
          <p:spPr>
            <a:xfrm>
              <a:off x="696686" y="1524000"/>
              <a:ext cx="2743200" cy="0"/>
            </a:xfrm>
            <a:prstGeom prst="lin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2DE778C-9DC7-4F25-8A29-6C6FC8389CE1}"/>
                </a:ext>
              </a:extLst>
            </p:cNvPr>
            <p:cNvSpPr/>
            <p:nvPr/>
          </p:nvSpPr>
          <p:spPr>
            <a:xfrm>
              <a:off x="2139303" y="1449008"/>
              <a:ext cx="148250" cy="149983"/>
            </a:xfrm>
            <a:prstGeom prst="rect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8261AFCE-2D74-47A5-AA2C-2A59186B26FE}"/>
              </a:ext>
            </a:extLst>
          </p:cNvPr>
          <p:cNvSpPr txBox="1"/>
          <p:nvPr/>
        </p:nvSpPr>
        <p:spPr>
          <a:xfrm>
            <a:off x="4661999" y="5714775"/>
            <a:ext cx="2081701" cy="711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indent="0">
              <a:buNone/>
            </a:pPr>
            <a:r>
              <a:rPr lang="en-US" sz="1600" b="1" dirty="0"/>
              <a:t>1</a:t>
            </a:r>
          </a:p>
          <a:p>
            <a:pPr marL="139700" indent="0">
              <a:buNone/>
            </a:pPr>
            <a:r>
              <a:rPr lang="en-US" sz="1600" i="1" dirty="0"/>
              <a:t>No improvement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63089E9-B6FD-4D75-82AE-0247D26BA12A}"/>
              </a:ext>
            </a:extLst>
          </p:cNvPr>
          <p:cNvSpPr txBox="1"/>
          <p:nvPr/>
        </p:nvSpPr>
        <p:spPr>
          <a:xfrm>
            <a:off x="11346994" y="5649451"/>
            <a:ext cx="1851006" cy="711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indent="0">
              <a:buNone/>
            </a:pPr>
            <a:r>
              <a:rPr lang="en-US" sz="1600" b="1" dirty="0"/>
              <a:t>1.5</a:t>
            </a:r>
          </a:p>
          <a:p>
            <a:endParaRPr lang="en-US" sz="16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1589568-FBB2-4615-9FA6-F3B4BB226FCA}"/>
              </a:ext>
            </a:extLst>
          </p:cNvPr>
          <p:cNvSpPr txBox="1"/>
          <p:nvPr/>
        </p:nvSpPr>
        <p:spPr>
          <a:xfrm>
            <a:off x="445090" y="5691691"/>
            <a:ext cx="4120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Speed improvement factor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2BDEA9F-D889-42C9-B05B-9E82210D2D39}"/>
              </a:ext>
            </a:extLst>
          </p:cNvPr>
          <p:cNvSpPr txBox="1"/>
          <p:nvPr/>
        </p:nvSpPr>
        <p:spPr>
          <a:xfrm>
            <a:off x="8830263" y="2798908"/>
            <a:ext cx="4099647" cy="351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indent="0">
              <a:buNone/>
            </a:pPr>
            <a:r>
              <a:rPr lang="en-US" sz="1600" i="1" dirty="0"/>
              <a:t>Perceived auto travel time 25%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89BB3E-D86C-4894-B398-B902E1B3FA52}"/>
              </a:ext>
            </a:extLst>
          </p:cNvPr>
          <p:cNvSpPr txBox="1"/>
          <p:nvPr/>
        </p:nvSpPr>
        <p:spPr>
          <a:xfrm>
            <a:off x="9909493" y="3657819"/>
            <a:ext cx="2103461" cy="351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39700" indent="0">
              <a:buNone/>
            </a:pPr>
            <a:r>
              <a:rPr lang="en-US" sz="1600" i="1" dirty="0"/>
              <a:t>Current license age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E76443-36A2-4328-A976-BF622B543EDA}"/>
              </a:ext>
            </a:extLst>
          </p:cNvPr>
          <p:cNvSpPr txBox="1"/>
          <p:nvPr/>
        </p:nvSpPr>
        <p:spPr>
          <a:xfrm>
            <a:off x="8964974" y="5054545"/>
            <a:ext cx="3011369" cy="351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indent="0">
              <a:buNone/>
            </a:pPr>
            <a:r>
              <a:rPr lang="en-US" sz="1600" i="1" dirty="0"/>
              <a:t>Double capacity for 100% AV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D5721BD-046A-4304-86D6-FB4FF69C90BB}"/>
              </a:ext>
            </a:extLst>
          </p:cNvPr>
          <p:cNvSpPr txBox="1"/>
          <p:nvPr/>
        </p:nvSpPr>
        <p:spPr>
          <a:xfrm>
            <a:off x="10692808" y="6059299"/>
            <a:ext cx="1308371" cy="351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39700" indent="0">
              <a:buNone/>
            </a:pPr>
            <a:r>
              <a:rPr lang="en-US" sz="1600" i="1" dirty="0"/>
              <a:t>50% faster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D118F55-54CF-45DB-8301-6B18E2491CDD}"/>
              </a:ext>
            </a:extLst>
          </p:cNvPr>
          <p:cNvCxnSpPr>
            <a:cxnSpLocks/>
          </p:cNvCxnSpPr>
          <p:nvPr/>
        </p:nvCxnSpPr>
        <p:spPr>
          <a:xfrm>
            <a:off x="4816928" y="2124300"/>
            <a:ext cx="69161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92BBE3C6-3C76-48DA-BD9B-BC8F637C023D}"/>
              </a:ext>
            </a:extLst>
          </p:cNvPr>
          <p:cNvSpPr/>
          <p:nvPr/>
        </p:nvSpPr>
        <p:spPr>
          <a:xfrm>
            <a:off x="7134286" y="2028000"/>
            <a:ext cx="373590" cy="184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8A9A06E-862A-4BD9-9ADF-89D07D027D15}"/>
              </a:ext>
            </a:extLst>
          </p:cNvPr>
          <p:cNvSpPr txBox="1"/>
          <p:nvPr/>
        </p:nvSpPr>
        <p:spPr>
          <a:xfrm>
            <a:off x="11163300" y="1716675"/>
            <a:ext cx="2097656" cy="351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indent="0">
              <a:buNone/>
            </a:pPr>
            <a:r>
              <a:rPr lang="en-US" sz="1600" b="1" dirty="0"/>
              <a:t>100%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EB263EE-55EA-4B94-A1D8-606EE64295D3}"/>
              </a:ext>
            </a:extLst>
          </p:cNvPr>
          <p:cNvSpPr txBox="1"/>
          <p:nvPr/>
        </p:nvSpPr>
        <p:spPr>
          <a:xfrm>
            <a:off x="447491" y="1766390"/>
            <a:ext cx="2437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Shared AV Proportion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382A1EE-3111-43E8-8085-B58BDA08B7BA}"/>
              </a:ext>
            </a:extLst>
          </p:cNvPr>
          <p:cNvCxnSpPr/>
          <p:nvPr/>
        </p:nvCxnSpPr>
        <p:spPr>
          <a:xfrm>
            <a:off x="4806037" y="4400507"/>
            <a:ext cx="6912864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5D21AF4A-E875-4CFD-8D56-B365F368182F}"/>
              </a:ext>
            </a:extLst>
          </p:cNvPr>
          <p:cNvSpPr/>
          <p:nvPr/>
        </p:nvSpPr>
        <p:spPr>
          <a:xfrm>
            <a:off x="8066105" y="4302702"/>
            <a:ext cx="373590" cy="1842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D5266C2-D08F-40E6-9938-8AECDA285E51}"/>
              </a:ext>
            </a:extLst>
          </p:cNvPr>
          <p:cNvSpPr txBox="1"/>
          <p:nvPr/>
        </p:nvSpPr>
        <p:spPr>
          <a:xfrm>
            <a:off x="436601" y="4042597"/>
            <a:ext cx="4120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AV TNC Fare discount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AD5779B-BB11-481D-B68C-81851A255577}"/>
              </a:ext>
            </a:extLst>
          </p:cNvPr>
          <p:cNvSpPr txBox="1"/>
          <p:nvPr/>
        </p:nvSpPr>
        <p:spPr>
          <a:xfrm>
            <a:off x="10355128" y="4402727"/>
            <a:ext cx="1657826" cy="351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39700" indent="0">
              <a:buNone/>
            </a:pPr>
            <a:r>
              <a:rPr lang="en-US" sz="1600" i="1" dirty="0"/>
              <a:t>Free AV TNCs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66C732D-8530-473A-8B00-2EED5C9DE98D}"/>
              </a:ext>
            </a:extLst>
          </p:cNvPr>
          <p:cNvSpPr txBox="1"/>
          <p:nvPr/>
        </p:nvSpPr>
        <p:spPr>
          <a:xfrm>
            <a:off x="4691486" y="4067434"/>
            <a:ext cx="1481329" cy="711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indent="0">
              <a:buNone/>
            </a:pPr>
            <a:r>
              <a:rPr lang="en-US" sz="1600" b="1" dirty="0"/>
              <a:t>0%</a:t>
            </a:r>
          </a:p>
          <a:p>
            <a:endParaRPr lang="en-US" sz="16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92159F8-E3BE-4DC5-9677-5982F55C12FC}"/>
              </a:ext>
            </a:extLst>
          </p:cNvPr>
          <p:cNvSpPr txBox="1"/>
          <p:nvPr/>
        </p:nvSpPr>
        <p:spPr>
          <a:xfrm>
            <a:off x="11100344" y="4021248"/>
            <a:ext cx="2097656" cy="351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0" indent="0">
              <a:buNone/>
            </a:pPr>
            <a:r>
              <a:rPr lang="en-US" sz="1600" b="1" dirty="0"/>
              <a:t>100% </a:t>
            </a:r>
          </a:p>
        </p:txBody>
      </p:sp>
    </p:spTree>
    <p:extLst>
      <p:ext uri="{BB962C8B-B14F-4D97-AF65-F5344CB8AC3E}">
        <p14:creationId xmlns:p14="http://schemas.microsoft.com/office/powerpoint/2010/main" val="10880451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Scenarios: Phoenix, AZ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05679758"/>
              </p:ext>
            </p:extLst>
          </p:nvPr>
        </p:nvGraphicFramePr>
        <p:xfrm>
          <a:off x="290757" y="1690688"/>
          <a:ext cx="11610487" cy="4010941"/>
        </p:xfrm>
        <a:graphic>
          <a:graphicData uri="http://schemas.openxmlformats.org/drawingml/2006/table">
            <a:tbl>
              <a:tblPr/>
              <a:tblGrid>
                <a:gridCol w="858338">
                  <a:extLst>
                    <a:ext uri="{9D8B030D-6E8A-4147-A177-3AD203B41FA5}">
                      <a16:colId xmlns:a16="http://schemas.microsoft.com/office/drawing/2014/main" val="4104645803"/>
                    </a:ext>
                  </a:extLst>
                </a:gridCol>
                <a:gridCol w="1436784">
                  <a:extLst>
                    <a:ext uri="{9D8B030D-6E8A-4147-A177-3AD203B41FA5}">
                      <a16:colId xmlns:a16="http://schemas.microsoft.com/office/drawing/2014/main" val="3427378017"/>
                    </a:ext>
                  </a:extLst>
                </a:gridCol>
                <a:gridCol w="971122">
                  <a:extLst>
                    <a:ext uri="{9D8B030D-6E8A-4147-A177-3AD203B41FA5}">
                      <a16:colId xmlns:a16="http://schemas.microsoft.com/office/drawing/2014/main" val="991388774"/>
                    </a:ext>
                  </a:extLst>
                </a:gridCol>
                <a:gridCol w="986817">
                  <a:extLst>
                    <a:ext uri="{9D8B030D-6E8A-4147-A177-3AD203B41FA5}">
                      <a16:colId xmlns:a16="http://schemas.microsoft.com/office/drawing/2014/main" val="3882510640"/>
                    </a:ext>
                  </a:extLst>
                </a:gridCol>
                <a:gridCol w="872422">
                  <a:extLst>
                    <a:ext uri="{9D8B030D-6E8A-4147-A177-3AD203B41FA5}">
                      <a16:colId xmlns:a16="http://schemas.microsoft.com/office/drawing/2014/main" val="3282960178"/>
                    </a:ext>
                  </a:extLst>
                </a:gridCol>
                <a:gridCol w="1163230">
                  <a:extLst>
                    <a:ext uri="{9D8B030D-6E8A-4147-A177-3AD203B41FA5}">
                      <a16:colId xmlns:a16="http://schemas.microsoft.com/office/drawing/2014/main" val="1209758846"/>
                    </a:ext>
                  </a:extLst>
                </a:gridCol>
                <a:gridCol w="981475">
                  <a:extLst>
                    <a:ext uri="{9D8B030D-6E8A-4147-A177-3AD203B41FA5}">
                      <a16:colId xmlns:a16="http://schemas.microsoft.com/office/drawing/2014/main" val="4003074196"/>
                    </a:ext>
                  </a:extLst>
                </a:gridCol>
                <a:gridCol w="1042840">
                  <a:extLst>
                    <a:ext uri="{9D8B030D-6E8A-4147-A177-3AD203B41FA5}">
                      <a16:colId xmlns:a16="http://schemas.microsoft.com/office/drawing/2014/main" val="1161450827"/>
                    </a:ext>
                  </a:extLst>
                </a:gridCol>
                <a:gridCol w="1011116">
                  <a:extLst>
                    <a:ext uri="{9D8B030D-6E8A-4147-A177-3AD203B41FA5}">
                      <a16:colId xmlns:a16="http://schemas.microsoft.com/office/drawing/2014/main" val="3660417502"/>
                    </a:ext>
                  </a:extLst>
                </a:gridCol>
                <a:gridCol w="715984">
                  <a:extLst>
                    <a:ext uri="{9D8B030D-6E8A-4147-A177-3AD203B41FA5}">
                      <a16:colId xmlns:a16="http://schemas.microsoft.com/office/drawing/2014/main" val="4177215858"/>
                    </a:ext>
                  </a:extLst>
                </a:gridCol>
                <a:gridCol w="872422">
                  <a:extLst>
                    <a:ext uri="{9D8B030D-6E8A-4147-A177-3AD203B41FA5}">
                      <a16:colId xmlns:a16="http://schemas.microsoft.com/office/drawing/2014/main" val="2153618777"/>
                    </a:ext>
                  </a:extLst>
                </a:gridCol>
                <a:gridCol w="697937">
                  <a:extLst>
                    <a:ext uri="{9D8B030D-6E8A-4147-A177-3AD203B41FA5}">
                      <a16:colId xmlns:a16="http://schemas.microsoft.com/office/drawing/2014/main" val="2125265252"/>
                    </a:ext>
                  </a:extLst>
                </a:gridCol>
              </a:tblGrid>
              <a:tr h="123115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Scenario Id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Scenario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name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HH Owned AV proportion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TNC AV proportion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TNC AV discount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IVTT productivity bonus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age for travel alone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TNC promotion factor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Capacity improvement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Speed improvement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63982"/>
                  </a:ext>
                </a:extLst>
              </a:tr>
              <a:tr h="3077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Freeways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Freeways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1162585"/>
                  </a:ext>
                </a:extLst>
              </a:tr>
              <a:tr h="3077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Owned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convenient AVs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299868"/>
                  </a:ext>
                </a:extLst>
              </a:tr>
              <a:tr h="3077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Owned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access AVs w/ road cap effect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54308"/>
                  </a:ext>
                </a:extLst>
              </a:tr>
              <a:tr h="3077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Shared AVs/TNC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5710361"/>
                  </a:ext>
                </a:extLst>
              </a:tr>
              <a:tr h="3077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effects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7808126"/>
                  </a:ext>
                </a:extLst>
              </a:tr>
              <a:tr h="3077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convenient TNC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7528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092094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Streamline">
  <a:themeElements>
    <a:clrScheme name="1_Streamline">
      <a:dk1>
        <a:srgbClr val="2E3135"/>
      </a:dk1>
      <a:lt1>
        <a:srgbClr val="D74444"/>
      </a:lt1>
      <a:dk2>
        <a:srgbClr val="A7A7A7"/>
      </a:dk2>
      <a:lt2>
        <a:srgbClr val="535353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0000FF"/>
      </a:hlink>
      <a:folHlink>
        <a:srgbClr val="FF00FF"/>
      </a:folHlink>
    </a:clrScheme>
    <a:fontScheme name="1_Streamlin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1_Streamlin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411842" marR="0" indent="-272142" algn="l" defTabSz="914400" rtl="0" fontAlgn="auto" latinLnBrk="0" hangingPunct="0">
          <a:lnSpc>
            <a:spcPct val="115000"/>
          </a:lnSpc>
          <a:spcBef>
            <a:spcPts val="600"/>
          </a:spcBef>
          <a:spcAft>
            <a:spcPts val="0"/>
          </a:spcAft>
          <a:buClr>
            <a:srgbClr val="D74444"/>
          </a:buClr>
          <a:buSzPts val="1200"/>
          <a:buFont typeface="Arial"/>
          <a:buChar char="●"/>
          <a:tabLst/>
          <a:defRPr kumimoji="0" sz="1200" b="0" i="0" u="none" strike="noStrike" cap="none" spc="0" normalizeH="0" baseline="0">
            <a:ln>
              <a:noFill/>
            </a:ln>
            <a:solidFill>
              <a:srgbClr val="2E3135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411842" marR="0" indent="-272142" algn="l" defTabSz="914400" rtl="0" fontAlgn="auto" latinLnBrk="0" hangingPunct="0">
          <a:lnSpc>
            <a:spcPct val="115000"/>
          </a:lnSpc>
          <a:spcBef>
            <a:spcPts val="600"/>
          </a:spcBef>
          <a:spcAft>
            <a:spcPts val="0"/>
          </a:spcAft>
          <a:buClr>
            <a:srgbClr val="D74444"/>
          </a:buClr>
          <a:buSzPts val="1200"/>
          <a:buFont typeface="Arial"/>
          <a:buChar char="●"/>
          <a:tabLst/>
          <a:defRPr kumimoji="0" sz="1200" b="0" i="0" u="none" strike="noStrike" cap="none" spc="0" normalizeH="0" baseline="0">
            <a:ln>
              <a:noFill/>
            </a:ln>
            <a:solidFill>
              <a:srgbClr val="2E3135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INRO Basic PowerPoint Template 2019 (1)</Template>
  <TotalTime>26150</TotalTime>
  <Words>990</Words>
  <Application>Microsoft Office PowerPoint</Application>
  <PresentationFormat>Widescreen</PresentationFormat>
  <Paragraphs>205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1_Streamline</vt:lpstr>
      <vt:lpstr>Practical methods for incorporation of Autonomous Vehicles (AVs) in an activity based travel model and scenario analysis</vt:lpstr>
      <vt:lpstr>Requirements for consistent modeling of AVs</vt:lpstr>
      <vt:lpstr>AV impacts reflected in travel model</vt:lpstr>
      <vt:lpstr>AV impacts on travel demand</vt:lpstr>
      <vt:lpstr>AV impacts on travel demand</vt:lpstr>
      <vt:lpstr>AV routing layer</vt:lpstr>
      <vt:lpstr>AV impacts on network performance</vt:lpstr>
      <vt:lpstr>Parameters introduced for scenario analysis</vt:lpstr>
      <vt:lpstr>Scenarios: Phoenix, AZ</vt:lpstr>
      <vt:lpstr>Impact on car ownership</vt:lpstr>
      <vt:lpstr>Impact on activity participation: Full-time workers</vt:lpstr>
      <vt:lpstr>Impact on trip length: All Effects scenario</vt:lpstr>
      <vt:lpstr>Impact on mode choice: 100% Owned AVs</vt:lpstr>
      <vt:lpstr>Impact on multi-modal tours</vt:lpstr>
      <vt:lpstr>Impact on regional person trips</vt:lpstr>
      <vt:lpstr>Impact on regional vehicle trip</vt:lpstr>
      <vt:lpstr>Impact on regional VMT</vt:lpstr>
      <vt:lpstr>Key 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Incorporating features of Autonomous Vehicle in Activity-based travel demand model for Columbus, OH</dc:title>
  <dc:creator>gaurav</dc:creator>
  <cp:lastModifiedBy>Gaurav Vyas</cp:lastModifiedBy>
  <cp:revision>58</cp:revision>
  <dcterms:created xsi:type="dcterms:W3CDTF">2019-01-11T15:37:46Z</dcterms:created>
  <dcterms:modified xsi:type="dcterms:W3CDTF">2019-06-03T14:19:21Z</dcterms:modified>
</cp:coreProperties>
</file>