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notesMasterIdLst>
    <p:notesMasterId r:id="rId18"/>
  </p:notesMasterIdLst>
  <p:sldIdLst>
    <p:sldId id="256" r:id="rId2"/>
    <p:sldId id="300" r:id="rId3"/>
    <p:sldId id="261" r:id="rId4"/>
    <p:sldId id="285" r:id="rId5"/>
    <p:sldId id="284" r:id="rId6"/>
    <p:sldId id="283" r:id="rId7"/>
    <p:sldId id="289" r:id="rId8"/>
    <p:sldId id="288" r:id="rId9"/>
    <p:sldId id="293" r:id="rId10"/>
    <p:sldId id="290" r:id="rId11"/>
    <p:sldId id="303" r:id="rId12"/>
    <p:sldId id="294" r:id="rId13"/>
    <p:sldId id="299" r:id="rId14"/>
    <p:sldId id="302" r:id="rId15"/>
    <p:sldId id="295" r:id="rId16"/>
    <p:sldId id="29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ECD4"/>
    <a:srgbClr val="000000"/>
    <a:srgbClr val="9E1313"/>
    <a:srgbClr val="E60000"/>
    <a:srgbClr val="F07D02"/>
    <a:srgbClr val="84CA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6" autoAdjust="0"/>
    <p:restoredTop sz="79933" autoAdjust="0"/>
  </p:normalViewPr>
  <p:slideViewPr>
    <p:cSldViewPr snapToGrid="0">
      <p:cViewPr varScale="1">
        <p:scale>
          <a:sx n="66" d="100"/>
          <a:sy n="66" d="100"/>
        </p:scale>
        <p:origin x="456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2131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D0B5-6EE3-44C6-BC8F-5ED912395424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3E63C-DD79-43CD-B280-3F3877031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3E63C-DD79-43CD-B280-3F3877031D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56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3E63C-DD79-43CD-B280-3F3877031D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0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3E63C-DD79-43CD-B280-3F3877031D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09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3E63C-DD79-43CD-B280-3F3877031D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9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Parking maneuvers delays that influential travel and signals on Capitol Way – 23 second per vehicle to parallel park based on field observations.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Parallel Parking (PP) –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(unused mode) used to simulate the traffic blockage/delay during the parking event. With all other vehicle types are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Lt. Blue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modeled 25 parking events in the corridor between 3-4 pm - 12 NB and 13 SB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3E63C-DD79-43CD-B280-3F3877031D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85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3E63C-DD79-43CD-B280-3F3877031D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18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3E63C-DD79-43CD-B280-3F3877031D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04DB701D-BE11-4B14-AEF6-09B2F89330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33"/>
          <a:stretch/>
        </p:blipFill>
        <p:spPr>
          <a:xfrm>
            <a:off x="-702517" y="0"/>
            <a:ext cx="8154352" cy="6936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10452210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15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4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33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5389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40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2" y="609600"/>
            <a:ext cx="1126976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57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11229265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09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37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6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00">
              <a:alpha val="40000"/>
            </a:srgbClr>
          </a:solidFill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61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61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80885" y="2249486"/>
            <a:ext cx="3872500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96626" y="2249486"/>
            <a:ext cx="3869977" cy="354171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88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146" y="619126"/>
            <a:ext cx="8722761" cy="14779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7699" y="2249486"/>
            <a:ext cx="37302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1702" y="3073397"/>
            <a:ext cx="3913599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40997" y="2249485"/>
            <a:ext cx="3727651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4454" y="3073397"/>
            <a:ext cx="3911047" cy="271780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10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37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35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368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6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C9A8387-D5BB-40F6-AEEB-16CAA1E24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9" r="44546"/>
          <a:stretch/>
        </p:blipFill>
        <p:spPr>
          <a:xfrm>
            <a:off x="0" y="-73572"/>
            <a:ext cx="3531476" cy="69315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0890" y="618518"/>
            <a:ext cx="8835775" cy="1478570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0890" y="2249487"/>
            <a:ext cx="7962472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46C6B-88AF-4945-AC7F-0D53409DE00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27799-04B6-4E89-9F37-2CC3A1C29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624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65C0B-6E85-4065-AB3C-0031CDB83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960" y="4815068"/>
            <a:ext cx="11472392" cy="2455590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Dynamic Traffic Assignment  Modeling in the South Puget Sound area  </a:t>
            </a:r>
            <a:br>
              <a:rPr lang="en-US" sz="5300" dirty="0"/>
            </a:br>
            <a:r>
              <a:rPr lang="en-US" sz="3600" dirty="0"/>
              <a:t>Thurston Regional Planning Council </a:t>
            </a:r>
            <a:br>
              <a:rPr lang="en-US" sz="5300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936911-FCFD-4EBF-B536-DD193E57D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4407" y="131352"/>
            <a:ext cx="3793678" cy="129337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TRB Applications Conference </a:t>
            </a:r>
          </a:p>
          <a:p>
            <a:pPr>
              <a:spcBef>
                <a:spcPts val="0"/>
              </a:spcBef>
            </a:pPr>
            <a:r>
              <a:rPr lang="en-US" dirty="0"/>
              <a:t>June 2, 2019</a:t>
            </a:r>
          </a:p>
        </p:txBody>
      </p:sp>
    </p:spTree>
    <p:extLst>
      <p:ext uri="{BB962C8B-B14F-4D97-AF65-F5344CB8AC3E}">
        <p14:creationId xmlns:p14="http://schemas.microsoft.com/office/powerpoint/2010/main" val="2739943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7984-1571-4B84-943B-3824F4C99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E0F35-B76B-4EE1-B7C3-D655ACB4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889" y="2269958"/>
            <a:ext cx="7923381" cy="36515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3200" dirty="0"/>
              <a:t>Sizing the sub area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3200" dirty="0"/>
              <a:t>Synchro integration for signal optimization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3200" dirty="0"/>
              <a:t>Calibrating the gridded downtown detail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5792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7984-1571-4B84-943B-3824F4C9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21793"/>
            <a:ext cx="11466576" cy="2461042"/>
          </a:xfrm>
        </p:spPr>
        <p:txBody>
          <a:bodyPr lIns="2560320">
            <a:normAutofit/>
          </a:bodyPr>
          <a:lstStyle/>
          <a:p>
            <a:pPr marL="5656263"/>
            <a:r>
              <a:rPr lang="en-US" sz="4300" dirty="0"/>
              <a:t>I-5 Study</a:t>
            </a:r>
          </a:p>
        </p:txBody>
      </p:sp>
      <p:pic>
        <p:nvPicPr>
          <p:cNvPr id="5" name="Picture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67C70E01-7B45-4B71-8E84-9418805A3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450668"/>
            <a:ext cx="8934994" cy="595666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C24523-010D-4B94-87E6-ADDC3EF2F3C1}"/>
              </a:ext>
            </a:extLst>
          </p:cNvPr>
          <p:cNvSpPr/>
          <p:nvPr/>
        </p:nvSpPr>
        <p:spPr>
          <a:xfrm rot="20290583">
            <a:off x="2467526" y="2422774"/>
            <a:ext cx="2408810" cy="531556"/>
          </a:xfrm>
          <a:prstGeom prst="roundRect">
            <a:avLst/>
          </a:prstGeom>
          <a:solidFill>
            <a:srgbClr val="B9ECD4">
              <a:alpha val="10196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512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7984-1571-4B84-943B-3824F4C9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18518"/>
            <a:ext cx="11466576" cy="1478570"/>
          </a:xfrm>
        </p:spPr>
        <p:txBody>
          <a:bodyPr lIns="2560320"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E0F35-B76B-4EE1-B7C3-D655ACB4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889" y="2269957"/>
            <a:ext cx="8106311" cy="427453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3200" dirty="0"/>
              <a:t>Analyze a range of alternatives for the I-5 Corridor through urban Thurston County after improvements are made on the freeway to the north.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3200" dirty="0"/>
              <a:t>Alternatives range from land use alternatives to travel demand management to transit to widening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3200" dirty="0"/>
              <a:t>Needed both AM and PM models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88433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048FA-F474-408F-B34C-647EB662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18518"/>
            <a:ext cx="11466576" cy="1478570"/>
          </a:xfrm>
        </p:spPr>
        <p:txBody>
          <a:bodyPr lIns="2560320"/>
          <a:lstStyle/>
          <a:p>
            <a:r>
              <a:rPr lang="en-US" dirty="0"/>
              <a:t>Regional DTA Detail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941CB-F2B0-4758-A26F-C943D6BCB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889" y="2249486"/>
            <a:ext cx="8119373" cy="42688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SzPct val="100000"/>
            </a:pPr>
            <a:r>
              <a:rPr lang="en-US" sz="3200" dirty="0"/>
              <a:t>Network -1,283 Centroids  &amp; 3,083 road miles</a:t>
            </a:r>
          </a:p>
          <a:p>
            <a:pPr marL="574675" lvl="2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2400" dirty="0"/>
              <a:t>In Thurston County </a:t>
            </a:r>
          </a:p>
          <a:p>
            <a:pPr marL="574675" lvl="2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2400" dirty="0"/>
              <a:t>950 TAZs – 2,197 road miles </a:t>
            </a:r>
          </a:p>
          <a:p>
            <a:pPr marL="574675" lvl="2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sz="2400" dirty="0"/>
              <a:t>280,000 population, Signals (233), gates,  ramp meters, roundabouts, diverging diamond interchange, turn pockets, truck lane/road restrictions</a:t>
            </a:r>
          </a:p>
          <a:p>
            <a:pPr lvl="0">
              <a:lnSpc>
                <a:spcPct val="100000"/>
              </a:lnSpc>
              <a:spcBef>
                <a:spcPts val="1500"/>
              </a:spcBef>
              <a:buSzPct val="100000"/>
            </a:pPr>
            <a:r>
              <a:rPr lang="en-US" sz="3200" dirty="0"/>
              <a:t>Demand 5 </a:t>
            </a:r>
            <a:r>
              <a:rPr lang="en-US" sz="3200" dirty="0" err="1"/>
              <a:t>hrs</a:t>
            </a:r>
            <a:r>
              <a:rPr lang="en-US" sz="3200" dirty="0"/>
              <a:t> in 30 min increments: 10 Trip Tables</a:t>
            </a:r>
          </a:p>
          <a:p>
            <a:pPr marL="574675" lvl="1" indent="-22225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</a:pPr>
            <a:r>
              <a:rPr lang="en-US" dirty="0"/>
              <a:t>District to District demand adjustment in macro model</a:t>
            </a:r>
          </a:p>
        </p:txBody>
      </p:sp>
    </p:spTree>
    <p:extLst>
      <p:ext uri="{BB962C8B-B14F-4D97-AF65-F5344CB8AC3E}">
        <p14:creationId xmlns:p14="http://schemas.microsoft.com/office/powerpoint/2010/main" val="1531569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7984-1571-4B84-943B-3824F4C9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21793"/>
            <a:ext cx="11466576" cy="2461042"/>
          </a:xfrm>
        </p:spPr>
        <p:txBody>
          <a:bodyPr lIns="2560320">
            <a:normAutofit/>
          </a:bodyPr>
          <a:lstStyle/>
          <a:p>
            <a:pPr marL="5656263"/>
            <a:r>
              <a:rPr lang="en-US" sz="4300" dirty="0"/>
              <a:t>Regional DTA used for I-5 Project</a:t>
            </a:r>
          </a:p>
        </p:txBody>
      </p:sp>
      <p:pic>
        <p:nvPicPr>
          <p:cNvPr id="5" name="Picture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67C70E01-7B45-4B71-8E84-9418805A3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450668"/>
            <a:ext cx="8934994" cy="595666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DB9EAC-2243-42F5-8E35-45F4B07BD500}"/>
              </a:ext>
            </a:extLst>
          </p:cNvPr>
          <p:cNvSpPr/>
          <p:nvPr/>
        </p:nvSpPr>
        <p:spPr>
          <a:xfrm rot="20290583">
            <a:off x="2467526" y="2422774"/>
            <a:ext cx="2408810" cy="531556"/>
          </a:xfrm>
          <a:prstGeom prst="roundRect">
            <a:avLst/>
          </a:prstGeom>
          <a:solidFill>
            <a:srgbClr val="B9ECD4">
              <a:alpha val="10196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9A9696-A5F1-48E0-923B-4D1F3411DE8C}"/>
              </a:ext>
            </a:extLst>
          </p:cNvPr>
          <p:cNvSpPr/>
          <p:nvPr/>
        </p:nvSpPr>
        <p:spPr>
          <a:xfrm rot="20290583">
            <a:off x="4682816" y="1653254"/>
            <a:ext cx="1729701" cy="529696"/>
          </a:xfrm>
          <a:prstGeom prst="roundRect">
            <a:avLst/>
          </a:prstGeom>
          <a:solidFill>
            <a:srgbClr val="B9ECD4">
              <a:alpha val="10196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4A14BA-A2E0-4F70-9AE6-31E9D5EB19DD}"/>
              </a:ext>
            </a:extLst>
          </p:cNvPr>
          <p:cNvCxnSpPr>
            <a:cxnSpLocks/>
          </p:cNvCxnSpPr>
          <p:nvPr/>
        </p:nvCxnSpPr>
        <p:spPr>
          <a:xfrm flipH="1" flipV="1">
            <a:off x="5798634" y="1861660"/>
            <a:ext cx="312235" cy="64677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889BAFD-BCE0-4B42-9371-5A990417E8B8}"/>
              </a:ext>
            </a:extLst>
          </p:cNvPr>
          <p:cNvSpPr txBox="1"/>
          <p:nvPr/>
        </p:nvSpPr>
        <p:spPr>
          <a:xfrm>
            <a:off x="5048528" y="2485478"/>
            <a:ext cx="1616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Corridor improvements underway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FFD488-5BE7-470D-9426-40512B8D1DF9}"/>
              </a:ext>
            </a:extLst>
          </p:cNvPr>
          <p:cNvCxnSpPr>
            <a:cxnSpLocks/>
          </p:cNvCxnSpPr>
          <p:nvPr/>
        </p:nvCxnSpPr>
        <p:spPr>
          <a:xfrm flipH="1" flipV="1">
            <a:off x="3595666" y="2736250"/>
            <a:ext cx="312235" cy="64677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2439A0D-BC5C-4729-89DB-82B08D0E067D}"/>
              </a:ext>
            </a:extLst>
          </p:cNvPr>
          <p:cNvSpPr txBox="1"/>
          <p:nvPr/>
        </p:nvSpPr>
        <p:spPr>
          <a:xfrm>
            <a:off x="3888252" y="3128835"/>
            <a:ext cx="980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Study Area</a:t>
            </a:r>
          </a:p>
        </p:txBody>
      </p:sp>
    </p:spTree>
    <p:extLst>
      <p:ext uri="{BB962C8B-B14F-4D97-AF65-F5344CB8AC3E}">
        <p14:creationId xmlns:p14="http://schemas.microsoft.com/office/powerpoint/2010/main" val="4199575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C2CDEB-1E89-432D-8559-62EB47A6998C}"/>
              </a:ext>
            </a:extLst>
          </p:cNvPr>
          <p:cNvSpPr txBox="1">
            <a:spLocks/>
          </p:cNvSpPr>
          <p:nvPr/>
        </p:nvSpPr>
        <p:spPr>
          <a:xfrm>
            <a:off x="1514760" y="1794076"/>
            <a:ext cx="10677240" cy="1429656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vert="horz" lIns="2560320" tIns="45720" rIns="18288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6400800" indent="-457200">
              <a:buFont typeface="Arial" panose="020B0604020202020204" pitchFamily="34" charset="0"/>
              <a:buChar char="•"/>
            </a:pPr>
            <a:r>
              <a:rPr lang="en-US" sz="3300" dirty="0"/>
              <a:t>Mounts Road Area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EEAC9D-576E-4651-8504-F46265D8B4D5}"/>
              </a:ext>
            </a:extLst>
          </p:cNvPr>
          <p:cNvSpPr txBox="1">
            <a:spLocks/>
          </p:cNvSpPr>
          <p:nvPr/>
        </p:nvSpPr>
        <p:spPr>
          <a:xfrm>
            <a:off x="4721583" y="610862"/>
            <a:ext cx="7470417" cy="1183214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5146675"/>
            <a:r>
              <a:rPr lang="en-US" dirty="0"/>
              <a:t>I-5 DTA</a:t>
            </a:r>
          </a:p>
        </p:txBody>
      </p:sp>
      <p:pic>
        <p:nvPicPr>
          <p:cNvPr id="6" name="5to3lane_BottleNeck2">
            <a:hlinkClick r:id="" action="ppaction://media"/>
            <a:extLst>
              <a:ext uri="{FF2B5EF4-FFF2-40B4-BE49-F238E27FC236}">
                <a16:creationId xmlns:a16="http://schemas.microsoft.com/office/drawing/2014/main" id="{02E7960E-26BE-4444-B644-B9ABA0580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784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0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7984-1571-4B84-943B-3824F4C9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18518"/>
            <a:ext cx="11466576" cy="1478570"/>
          </a:xfrm>
        </p:spPr>
        <p:txBody>
          <a:bodyPr lIns="2560320"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E0F35-B76B-4EE1-B7C3-D655ACB4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889" y="2269958"/>
            <a:ext cx="7923381" cy="36515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3200" dirty="0"/>
              <a:t>Demand adjustment counts and DTA flow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3200" dirty="0"/>
              <a:t>Calibration / Validation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3200" dirty="0"/>
              <a:t>Signal optimization (maximize throughput) in 2040 for periphery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3200" dirty="0"/>
              <a:t>Range of performance measures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0589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7984-1571-4B84-943B-3824F4C9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11464244" cy="1478570"/>
          </a:xfrm>
          <a:solidFill>
            <a:srgbClr val="000000">
              <a:alpha val="40000"/>
            </a:srgbClr>
          </a:solidFill>
        </p:spPr>
        <p:txBody>
          <a:bodyPr lIns="2560320">
            <a:normAutofit/>
          </a:bodyPr>
          <a:lstStyle/>
          <a:p>
            <a:r>
              <a:rPr lang="en-US" spc="120" dirty="0"/>
              <a:t>TRPC MODELING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E0F35-B76B-4EE1-B7C3-D655ACB4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9541" y="2249487"/>
            <a:ext cx="7906606" cy="35417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2400" dirty="0"/>
              <a:t>Clyde Scott – Senior Transportation Modeler – scottc@trpc.org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2400" dirty="0"/>
              <a:t>Aaron Grimes – Senior Transportation Modeler – grimesa@trpc.org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r>
              <a:rPr lang="en-US" sz="2400" dirty="0" err="1"/>
              <a:t>Theressa</a:t>
            </a:r>
            <a:r>
              <a:rPr lang="en-US" sz="2400" dirty="0"/>
              <a:t> Julius – Associate Planner – juliust@trpc.org</a:t>
            </a:r>
          </a:p>
          <a:p>
            <a:pPr>
              <a:lnSpc>
                <a:spcPct val="110000"/>
              </a:lnSpc>
              <a:spcBef>
                <a:spcPts val="15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0793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7984-1571-4B84-943B-3824F4C9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11464244" cy="1478570"/>
          </a:xfrm>
          <a:solidFill>
            <a:srgbClr val="000000">
              <a:alpha val="40000"/>
            </a:srgbClr>
          </a:solidFill>
        </p:spPr>
        <p:txBody>
          <a:bodyPr lIns="2560320">
            <a:normAutofit/>
          </a:bodyPr>
          <a:lstStyle/>
          <a:p>
            <a:r>
              <a:rPr lang="en-US" spc="120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637747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EDD2C1-1F29-45ED-86ED-17EB9D347894}"/>
              </a:ext>
            </a:extLst>
          </p:cNvPr>
          <p:cNvSpPr txBox="1">
            <a:spLocks/>
          </p:cNvSpPr>
          <p:nvPr/>
        </p:nvSpPr>
        <p:spPr>
          <a:xfrm>
            <a:off x="969381" y="2769061"/>
            <a:ext cx="11466576" cy="1148274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vert="horz" lIns="2560320" tIns="45720" rIns="18288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6400800" indent="-457200">
              <a:buFont typeface="Arial" panose="020B0604020202020204" pitchFamily="34" charset="0"/>
              <a:buChar char="•"/>
            </a:pPr>
            <a:r>
              <a:rPr lang="en-US" sz="3300" dirty="0"/>
              <a:t>Multimodal</a:t>
            </a:r>
          </a:p>
          <a:p>
            <a:pPr marL="6400800" indent="-457200">
              <a:buFont typeface="Arial" panose="020B0604020202020204" pitchFamily="34" charset="0"/>
              <a:buChar char="•"/>
            </a:pPr>
            <a:r>
              <a:rPr lang="en-US" sz="3300" dirty="0"/>
              <a:t>since 1990</a:t>
            </a:r>
            <a:r>
              <a:rPr lang="en-US" sz="3300" cap="none" dirty="0"/>
              <a:t>s</a:t>
            </a:r>
            <a:endParaRPr lang="en-US" sz="3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E7984-1571-4B84-943B-3824F4C9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381" y="421185"/>
            <a:ext cx="11466576" cy="2347876"/>
          </a:xfrm>
        </p:spPr>
        <p:txBody>
          <a:bodyPr lIns="2560320" rIns="182880">
            <a:normAutofit fontScale="90000"/>
          </a:bodyPr>
          <a:lstStyle/>
          <a:p>
            <a:pPr marL="5943600"/>
            <a:r>
              <a:rPr lang="en-US" sz="4200" dirty="0"/>
              <a:t>Macro </a:t>
            </a:r>
            <a:br>
              <a:rPr lang="en-US" sz="4200" dirty="0"/>
            </a:br>
            <a:r>
              <a:rPr lang="en-US" sz="4200" dirty="0"/>
              <a:t>Travel </a:t>
            </a:r>
            <a:br>
              <a:rPr lang="en-US" sz="4200" dirty="0"/>
            </a:br>
            <a:r>
              <a:rPr lang="en-US" sz="4200" dirty="0"/>
              <a:t>Demand </a:t>
            </a:r>
            <a:br>
              <a:rPr lang="en-US" sz="4200" dirty="0"/>
            </a:br>
            <a:r>
              <a:rPr lang="en-US" sz="4200" dirty="0"/>
              <a:t>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183FF9-219E-414D-AF30-23E42C873F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" y="421185"/>
            <a:ext cx="9017489" cy="60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59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AB4C49-F0AF-422D-85FD-A8A26BCC008E}"/>
              </a:ext>
            </a:extLst>
          </p:cNvPr>
          <p:cNvSpPr txBox="1">
            <a:spLocks/>
          </p:cNvSpPr>
          <p:nvPr/>
        </p:nvSpPr>
        <p:spPr>
          <a:xfrm>
            <a:off x="969381" y="2646946"/>
            <a:ext cx="11466576" cy="957988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vert="horz" lIns="2560320" tIns="45720" rIns="18288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marL="6400800" indent="-457200">
              <a:buFont typeface="Arial" panose="020B0604020202020204" pitchFamily="34" charset="0"/>
              <a:buChar char="•"/>
            </a:pPr>
            <a:r>
              <a:rPr lang="en-US" sz="3300" dirty="0"/>
              <a:t>2016/2017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1E7984-1571-4B84-943B-3824F4C9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21791"/>
            <a:ext cx="11466576" cy="2025155"/>
          </a:xfrm>
        </p:spPr>
        <p:txBody>
          <a:bodyPr rIns="365760">
            <a:normAutofit fontScale="90000"/>
          </a:bodyPr>
          <a:lstStyle/>
          <a:p>
            <a:pPr marL="8229600"/>
            <a:r>
              <a:rPr lang="en-US" dirty="0"/>
              <a:t>Subarea </a:t>
            </a:r>
            <a:br>
              <a:rPr lang="en-US" dirty="0"/>
            </a:br>
            <a:r>
              <a:rPr lang="en-US" dirty="0"/>
              <a:t>DTA </a:t>
            </a:r>
            <a:br>
              <a:rPr lang="en-US" dirty="0"/>
            </a:br>
            <a:r>
              <a:rPr lang="en-US" dirty="0"/>
              <a:t>Models</a:t>
            </a:r>
          </a:p>
        </p:txBody>
      </p:sp>
      <p:pic>
        <p:nvPicPr>
          <p:cNvPr id="5" name="Picture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1DCCEC7F-43EB-4181-B3B2-B297E0A52B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/>
          <a:stretch/>
        </p:blipFill>
        <p:spPr>
          <a:xfrm>
            <a:off x="287383" y="392641"/>
            <a:ext cx="8991510" cy="607271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09271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7984-1571-4B84-943B-3824F4C9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21793"/>
            <a:ext cx="11466576" cy="2461042"/>
          </a:xfrm>
        </p:spPr>
        <p:txBody>
          <a:bodyPr lIns="2560320">
            <a:normAutofit/>
          </a:bodyPr>
          <a:lstStyle/>
          <a:p>
            <a:pPr marL="5656263"/>
            <a:r>
              <a:rPr lang="en-US" sz="4300" dirty="0"/>
              <a:t>Regional DTA</a:t>
            </a:r>
          </a:p>
        </p:txBody>
      </p:sp>
      <p:pic>
        <p:nvPicPr>
          <p:cNvPr id="5" name="Picture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67C70E01-7B45-4B71-8E84-9418805A3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450668"/>
            <a:ext cx="8934994" cy="595666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0057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7984-1571-4B84-943B-3824F4C9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21792"/>
            <a:ext cx="11466576" cy="1481328"/>
          </a:xfrm>
        </p:spPr>
        <p:txBody>
          <a:bodyPr>
            <a:normAutofit fontScale="90000"/>
          </a:bodyPr>
          <a:lstStyle/>
          <a:p>
            <a:pPr marL="5146675"/>
            <a:r>
              <a:rPr lang="en-US" dirty="0"/>
              <a:t>Downtown </a:t>
            </a:r>
            <a:br>
              <a:rPr lang="en-US" dirty="0"/>
            </a:br>
            <a:r>
              <a:rPr lang="en-US" dirty="0"/>
              <a:t>Olympia </a:t>
            </a:r>
            <a:br>
              <a:rPr lang="en-US" dirty="0"/>
            </a:br>
            <a:r>
              <a:rPr lang="en-US" dirty="0"/>
              <a:t>DTA</a:t>
            </a:r>
          </a:p>
        </p:txBody>
      </p:sp>
      <p:pic>
        <p:nvPicPr>
          <p:cNvPr id="5" name="image2.jpeg" descr="W:\Olympia_Dyna_Synchro\Doc\Latest_Edits\Study Area.jpg">
            <a:extLst>
              <a:ext uri="{FF2B5EF4-FFF2-40B4-BE49-F238E27FC236}">
                <a16:creationId xmlns:a16="http://schemas.microsoft.com/office/drawing/2014/main" id="{B2BEF486-1AFC-4EB8-9552-573B733A85C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823" y="150223"/>
            <a:ext cx="5884177" cy="65575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3381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7984-1571-4B84-943B-3824F4C9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18518"/>
            <a:ext cx="11466576" cy="1478570"/>
          </a:xfrm>
        </p:spPr>
        <p:txBody>
          <a:bodyPr lIns="2560320"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E0F35-B76B-4EE1-B7C3-D655ACB4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889" y="2269958"/>
            <a:ext cx="7923381" cy="36515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3200" dirty="0"/>
              <a:t>Analyze alternative configurations of the major north-south street (Capitol Way &amp; Washington St.)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3200" dirty="0"/>
              <a:t>A variety of lane reduction strategies to accommodate bike lanes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56472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FDADCCD-B7A9-44F4-BDF5-A89D14362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012" y="621791"/>
            <a:ext cx="8500563" cy="1860151"/>
          </a:xfrm>
        </p:spPr>
        <p:txBody>
          <a:bodyPr>
            <a:normAutofit fontScale="90000"/>
          </a:bodyPr>
          <a:lstStyle/>
          <a:p>
            <a:pPr marL="5146675"/>
            <a:r>
              <a:rPr lang="en-US" dirty="0"/>
              <a:t>Downtown </a:t>
            </a:r>
            <a:br>
              <a:rPr lang="en-US" dirty="0"/>
            </a:br>
            <a:r>
              <a:rPr lang="en-US" dirty="0"/>
              <a:t>Olympia </a:t>
            </a:r>
            <a:br>
              <a:rPr lang="en-US" dirty="0"/>
            </a:br>
            <a:r>
              <a:rPr lang="en-US" dirty="0"/>
              <a:t>DTA</a:t>
            </a:r>
          </a:p>
        </p:txBody>
      </p:sp>
      <p:pic>
        <p:nvPicPr>
          <p:cNvPr id="2" name="ParkingDelay_33sec">
            <a:hlinkClick r:id="" action="ppaction://media"/>
            <a:extLst>
              <a:ext uri="{FF2B5EF4-FFF2-40B4-BE49-F238E27FC236}">
                <a16:creationId xmlns:a16="http://schemas.microsoft.com/office/drawing/2014/main" id="{2113B9A1-CD05-4798-A201-1667111627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234" y="122237"/>
            <a:ext cx="9007475" cy="66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6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266</Words>
  <Application>Microsoft Office PowerPoint</Application>
  <PresentationFormat>Widescreen</PresentationFormat>
  <Paragraphs>55</Paragraphs>
  <Slides>16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Narrow</vt:lpstr>
      <vt:lpstr>Calibri</vt:lpstr>
      <vt:lpstr>Trebuchet MS</vt:lpstr>
      <vt:lpstr>Tw Cen MT</vt:lpstr>
      <vt:lpstr>Wingdings</vt:lpstr>
      <vt:lpstr>Circuit</vt:lpstr>
      <vt:lpstr>Dynamic Traffic Assignment  Modeling in the South Puget Sound area   Thurston Regional Planning Council  </vt:lpstr>
      <vt:lpstr>TRPC MODELING Team</vt:lpstr>
      <vt:lpstr>Overview</vt:lpstr>
      <vt:lpstr>Macro  Travel  Demand  Model</vt:lpstr>
      <vt:lpstr>Subarea  DTA  Models</vt:lpstr>
      <vt:lpstr>Regional DTA</vt:lpstr>
      <vt:lpstr>Downtown  Olympia  DTA</vt:lpstr>
      <vt:lpstr>Purpose</vt:lpstr>
      <vt:lpstr>Downtown  Olympia  DTA</vt:lpstr>
      <vt:lpstr>Challenges</vt:lpstr>
      <vt:lpstr>I-5 Study</vt:lpstr>
      <vt:lpstr>Purpose</vt:lpstr>
      <vt:lpstr>Regional DTA Detail</vt:lpstr>
      <vt:lpstr>Regional DTA used for I-5 Project</vt:lpstr>
      <vt:lpstr>PowerPoint Presentation</vt:lpstr>
      <vt:lpstr>Challenges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Thurston Regional Planning Council DTA Modeling  </dc:title>
  <dc:creator>Sarah Selstrom</dc:creator>
  <cp:lastModifiedBy>Veena Tabbutt</cp:lastModifiedBy>
  <cp:revision>31</cp:revision>
  <dcterms:created xsi:type="dcterms:W3CDTF">2019-05-22T18:51:08Z</dcterms:created>
  <dcterms:modified xsi:type="dcterms:W3CDTF">2019-05-31T15:27:07Z</dcterms:modified>
</cp:coreProperties>
</file>