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10"/>
  </p:notesMasterIdLst>
  <p:sldIdLst>
    <p:sldId id="256" r:id="rId2"/>
    <p:sldId id="259" r:id="rId3"/>
    <p:sldId id="260" r:id="rId4"/>
    <p:sldId id="275" r:id="rId5"/>
    <p:sldId id="272" r:id="rId6"/>
    <p:sldId id="274" r:id="rId7"/>
    <p:sldId id="263" r:id="rId8"/>
    <p:sldId id="27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0" autoAdjust="0"/>
    <p:restoredTop sz="79369" autoAdjust="0"/>
  </p:normalViewPr>
  <p:slideViewPr>
    <p:cSldViewPr snapToGrid="0">
      <p:cViewPr varScale="1">
        <p:scale>
          <a:sx n="87" d="100"/>
          <a:sy n="87" d="100"/>
        </p:scale>
        <p:origin x="80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EF564-5279-4387-83C8-0A6CA076614C}" type="datetimeFigureOut">
              <a:rPr lang="en-US" smtClean="0"/>
              <a:pPr/>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1E79D-5AC4-4944-946D-CA8A8196D8D1}" type="slidenum">
              <a:rPr lang="en-US" smtClean="0"/>
              <a:pPr/>
              <a:t>‹#›</a:t>
            </a:fld>
            <a:endParaRPr lang="en-US"/>
          </a:p>
        </p:txBody>
      </p:sp>
    </p:spTree>
    <p:extLst>
      <p:ext uri="{BB962C8B-B14F-4D97-AF65-F5344CB8AC3E}">
        <p14:creationId xmlns:p14="http://schemas.microsoft.com/office/powerpoint/2010/main" val="88199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1E79D-5AC4-4944-946D-CA8A8196D8D1}" type="slidenum">
              <a:rPr lang="en-US" smtClean="0"/>
              <a:pPr/>
              <a:t>1</a:t>
            </a:fld>
            <a:endParaRPr lang="en-US"/>
          </a:p>
        </p:txBody>
      </p:sp>
    </p:spTree>
    <p:extLst>
      <p:ext uri="{BB962C8B-B14F-4D97-AF65-F5344CB8AC3E}">
        <p14:creationId xmlns:p14="http://schemas.microsoft.com/office/powerpoint/2010/main" val="1712165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Tx/>
              <a:buChar char="-"/>
            </a:pPr>
            <a:r>
              <a:rPr lang="en-US" dirty="0" smtClean="0"/>
              <a:t>Use benefit</a:t>
            </a:r>
            <a:r>
              <a:rPr lang="en-US" baseline="0" dirty="0" smtClean="0"/>
              <a:t> cost analysis in a “t</a:t>
            </a:r>
            <a:r>
              <a:rPr lang="en-US" dirty="0" smtClean="0"/>
              <a:t>riple</a:t>
            </a:r>
            <a:r>
              <a:rPr lang="en-US" baseline="0" dirty="0" smtClean="0"/>
              <a:t> bottom line” framework: Our agency is being asked to address new, more comprehensive set of planning and policy questions related to 1) Economic Vitality of the region 2) Environmental Stewardship and 3) Social Equity impacts.</a:t>
            </a:r>
          </a:p>
          <a:p>
            <a:pPr marL="171450" indent="-171450">
              <a:buFontTx/>
              <a:buChar char="-"/>
            </a:pPr>
            <a:endParaRPr lang="en-US" dirty="0" smtClean="0"/>
          </a:p>
          <a:p>
            <a:pPr marL="171450" indent="-171450">
              <a:buFontTx/>
              <a:buChar char="-"/>
            </a:pPr>
            <a:r>
              <a:rPr lang="en-US" dirty="0" smtClean="0"/>
              <a:t>Treat</a:t>
            </a:r>
            <a:r>
              <a:rPr lang="en-US" baseline="0" dirty="0" smtClean="0"/>
              <a:t> forecasts and costs c</a:t>
            </a:r>
            <a:r>
              <a:rPr lang="en-US" dirty="0" smtClean="0"/>
              <a:t>omprehensively: Support our decision support systems by including a more comprehensive</a:t>
            </a:r>
            <a:r>
              <a:rPr lang="en-US" baseline="0" dirty="0" smtClean="0"/>
              <a:t> set of criteria – rather than just looking at traditional transportation BCA measures of travel time savings, reductions in emissions, increasing safety and vehicle operating cost savings…..we’ve included the health benefits of physical activity, accessibility improvement benefits, travel time reliability and </a:t>
            </a:r>
            <a:r>
              <a:rPr lang="en-US" baseline="0" dirty="0" err="1" smtClean="0"/>
              <a:t>veh</a:t>
            </a:r>
            <a:r>
              <a:rPr lang="en-US" baseline="0" dirty="0" smtClean="0"/>
              <a:t>. ownership cost savings.</a:t>
            </a:r>
          </a:p>
          <a:p>
            <a:pPr marL="171450" indent="-171450">
              <a:buFontTx/>
              <a:buChar char="-"/>
            </a:pPr>
            <a:endParaRPr lang="en-US" dirty="0" smtClean="0"/>
          </a:p>
          <a:p>
            <a:pPr marL="171450" indent="-171450">
              <a:buFontTx/>
              <a:buChar char="-"/>
            </a:pPr>
            <a:r>
              <a:rPr lang="en-US" dirty="0" smtClean="0"/>
              <a:t>Comparable measures:</a:t>
            </a:r>
            <a:r>
              <a:rPr lang="en-US" baseline="0" dirty="0" smtClean="0"/>
              <a:t> more comparability between criteria when monetizing benefits allows for “apples to apples” comparison</a:t>
            </a:r>
          </a:p>
          <a:p>
            <a:pPr marL="171450" indent="-171450">
              <a:buFontTx/>
              <a:buChar char="-"/>
            </a:pPr>
            <a:endParaRPr lang="en-US" dirty="0" smtClean="0"/>
          </a:p>
          <a:p>
            <a:pPr marL="171450" indent="-171450">
              <a:buFontTx/>
              <a:buChar char="-"/>
            </a:pPr>
            <a:r>
              <a:rPr lang="en-US" dirty="0" smtClean="0"/>
              <a:t>Equity: more explicit</a:t>
            </a:r>
            <a:r>
              <a:rPr lang="en-US" baseline="0" dirty="0" smtClean="0"/>
              <a:t> equity analysis allows us to better understand who is both served and underserved in various transportation investments.</a:t>
            </a:r>
            <a:endParaRPr lang="en-US" dirty="0" smtClean="0"/>
          </a:p>
          <a:p>
            <a:pPr marL="171450" indent="-171450">
              <a:buFontTx/>
              <a:buChar char="-"/>
            </a:pPr>
            <a:endParaRPr lang="en-US" dirty="0" smtClean="0"/>
          </a:p>
          <a:p>
            <a:pPr marL="171450" indent="-171450">
              <a:buFontTx/>
              <a:buChar char="-"/>
            </a:pPr>
            <a:r>
              <a:rPr lang="en-US" dirty="0" smtClean="0"/>
              <a:t>Cost effectiveness:</a:t>
            </a:r>
            <a:r>
              <a:rPr lang="en-US" baseline="0" dirty="0" smtClean="0"/>
              <a:t> benefits calculator is integrated with the regional travel demand model. It operates at the same geographic, mode and market segmentation detail needed in our transportation BCA.</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FB1E79D-5AC4-4944-946D-CA8A8196D8D1}" type="slidenum">
              <a:rPr lang="en-US" smtClean="0"/>
              <a:pPr/>
              <a:t>2</a:t>
            </a:fld>
            <a:endParaRPr lang="en-US"/>
          </a:p>
        </p:txBody>
      </p:sp>
    </p:spTree>
    <p:extLst>
      <p:ext uri="{BB962C8B-B14F-4D97-AF65-F5344CB8AC3E}">
        <p14:creationId xmlns:p14="http://schemas.microsoft.com/office/powerpoint/2010/main" val="4024928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FB1E79D-5AC4-4944-946D-CA8A8196D8D1}" type="slidenum">
              <a:rPr lang="en-US" smtClean="0"/>
              <a:pPr/>
              <a:t>3</a:t>
            </a:fld>
            <a:endParaRPr lang="en-US"/>
          </a:p>
        </p:txBody>
      </p:sp>
    </p:spTree>
    <p:extLst>
      <p:ext uri="{BB962C8B-B14F-4D97-AF65-F5344CB8AC3E}">
        <p14:creationId xmlns:p14="http://schemas.microsoft.com/office/powerpoint/2010/main" val="261775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end result of the MCE toolkit is a rollup or scorecard.</a:t>
            </a:r>
            <a:r>
              <a:rPr lang="en-US" baseline="0" dirty="0" smtClean="0"/>
              <a:t> An example of which is shown here in the 4 column table. </a:t>
            </a:r>
          </a:p>
          <a:p>
            <a:endParaRPr lang="en-US" baseline="0" dirty="0" smtClean="0"/>
          </a:p>
          <a:p>
            <a:r>
              <a:rPr lang="en-US" baseline="0" dirty="0" smtClean="0"/>
              <a:t>- On the left are the triple bottom line initiatives.</a:t>
            </a:r>
          </a:p>
          <a:p>
            <a:pPr marL="171450" indent="-171450">
              <a:buFontTx/>
              <a:buChar char="-"/>
            </a:pPr>
            <a:r>
              <a:rPr lang="en-US" baseline="0" dirty="0" smtClean="0"/>
              <a:t>The second column in from the left are the 10 benefits being measured and monetized.</a:t>
            </a:r>
          </a:p>
          <a:p>
            <a:pPr marL="171450" indent="-171450">
              <a:buFontTx/>
              <a:buChar char="-"/>
            </a:pPr>
            <a:r>
              <a:rPr lang="en-US" baseline="0" dirty="0" smtClean="0"/>
              <a:t>The 3</a:t>
            </a:r>
            <a:r>
              <a:rPr lang="en-US" baseline="30000" dirty="0" smtClean="0"/>
              <a:t>rd</a:t>
            </a:r>
            <a:r>
              <a:rPr lang="en-US" baseline="0" dirty="0" smtClean="0"/>
              <a:t> and 4</a:t>
            </a:r>
            <a:r>
              <a:rPr lang="en-US" baseline="30000" dirty="0" smtClean="0"/>
              <a:t>th</a:t>
            </a:r>
            <a:r>
              <a:rPr lang="en-US" baseline="0" dirty="0" smtClean="0"/>
              <a:t> columns are example scores relative to a No-Build scenario.</a:t>
            </a:r>
          </a:p>
          <a:p>
            <a:pPr marL="0" indent="0">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FB1E79D-5AC4-4944-946D-CA8A8196D8D1}" type="slidenum">
              <a:rPr lang="en-US" smtClean="0"/>
              <a:pPr/>
              <a:t>4</a:t>
            </a:fld>
            <a:endParaRPr lang="en-US"/>
          </a:p>
        </p:txBody>
      </p:sp>
    </p:spTree>
    <p:extLst>
      <p:ext uri="{BB962C8B-B14F-4D97-AF65-F5344CB8AC3E}">
        <p14:creationId xmlns:p14="http://schemas.microsoft.com/office/powerpoint/2010/main" val="415929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With </a:t>
            </a:r>
            <a:r>
              <a:rPr lang="en-US" dirty="0" smtClean="0"/>
              <a:t>a comprehensive set of monetized benefits in place</a:t>
            </a:r>
            <a:r>
              <a:rPr lang="en-US" baseline="0" dirty="0" smtClean="0"/>
              <a:t> for scenarios such as the financially constrained minus </a:t>
            </a:r>
            <a:r>
              <a:rPr lang="en-US" sz="1200" b="0" i="0" kern="1200" dirty="0" smtClean="0">
                <a:solidFill>
                  <a:schemeClr val="tx1"/>
                </a:solidFill>
                <a:effectLst/>
                <a:latin typeface="+mn-lt"/>
                <a:ea typeface="+mn-ea"/>
                <a:cs typeface="+mn-cs"/>
              </a:rPr>
              <a:t>the no-build, we then turned to visualization of results to help reach consensus in the planning process.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right side of this</a:t>
            </a:r>
            <a:r>
              <a:rPr lang="en-US" baseline="0" dirty="0" smtClean="0"/>
              <a:t> graphic is an overview of the project route in red (15 mile BRT running between Gresham and downtown Portland) with two sample travel markets highlighted.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 the left we show a </a:t>
            </a:r>
            <a:r>
              <a:rPr lang="en-US" dirty="0" smtClean="0"/>
              <a:t>Chord diagram chart visualizing</a:t>
            </a:r>
            <a:r>
              <a:rPr lang="en-US" baseline="0" dirty="0" smtClean="0"/>
              <a:t> </a:t>
            </a:r>
            <a:r>
              <a:rPr lang="en-US" dirty="0" smtClean="0"/>
              <a:t>minutes of travel time saved. The outermost part of the circle</a:t>
            </a:r>
            <a:r>
              <a:rPr lang="en-US" baseline="0" dirty="0" smtClean="0"/>
              <a:t> is the share of total regional travel time savings realized by travel market. The chords represent </a:t>
            </a:r>
            <a:r>
              <a:rPr lang="en-US" dirty="0" smtClean="0"/>
              <a:t>where travel time savings are realized throughout the region. </a:t>
            </a:r>
            <a:r>
              <a:rPr lang="en-US" baseline="0" dirty="0" smtClean="0"/>
              <a:t> </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4FB1E79D-5AC4-4944-946D-CA8A8196D8D1}" type="slidenum">
              <a:rPr lang="en-US" smtClean="0"/>
              <a:pPr/>
              <a:t>5</a:t>
            </a:fld>
            <a:endParaRPr lang="en-US"/>
          </a:p>
        </p:txBody>
      </p:sp>
    </p:spTree>
    <p:extLst>
      <p:ext uri="{BB962C8B-B14F-4D97-AF65-F5344CB8AC3E}">
        <p14:creationId xmlns:p14="http://schemas.microsoft.com/office/powerpoint/2010/main" val="3294575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Travel options is an</a:t>
            </a:r>
            <a:r>
              <a:rPr lang="en-US" baseline="0" dirty="0" smtClean="0"/>
              <a:t> MCE benefit that measures improved accessibility as a result of a transportation investment. When visualized as a 3d flyover chart we begin to realize the TAZ’s that are benefitting the most over the no-build case.  Again, the project extent runs parallel thru the high polygons and intersects with the white polygons.</a:t>
            </a:r>
          </a:p>
          <a:p>
            <a:endParaRPr lang="en-US" baseline="0" dirty="0" smtClean="0"/>
          </a:p>
          <a:p>
            <a:r>
              <a:rPr lang="en-US" baseline="0" dirty="0" smtClean="0"/>
              <a:t>- Gains and loses are a result of BRT stop spacing being further from some zone as compared to the no-build local bus option. We also see new markets with increased accessibility as a result of crossing over our </a:t>
            </a:r>
            <a:r>
              <a:rPr lang="en-US" baseline="0" dirty="0" err="1" smtClean="0"/>
              <a:t>Tillikum</a:t>
            </a:r>
            <a:r>
              <a:rPr lang="en-US" baseline="0" dirty="0" smtClean="0"/>
              <a:t> Crossing bike/</a:t>
            </a:r>
            <a:r>
              <a:rPr lang="en-US" baseline="0" dirty="0" err="1" smtClean="0"/>
              <a:t>ped</a:t>
            </a:r>
            <a:r>
              <a:rPr lang="en-US" baseline="0" dirty="0" smtClean="0"/>
              <a:t>/transit only bridge to head into downtown vs. the no-build </a:t>
            </a:r>
            <a:r>
              <a:rPr lang="en-US" baseline="0" dirty="0" err="1" smtClean="0"/>
              <a:t>hawthorne</a:t>
            </a:r>
            <a:r>
              <a:rPr lang="en-US" baseline="0" dirty="0" smtClean="0"/>
              <a:t> bridge crossing.</a:t>
            </a:r>
          </a:p>
          <a:p>
            <a:endParaRPr lang="en-US" dirty="0"/>
          </a:p>
        </p:txBody>
      </p:sp>
      <p:sp>
        <p:nvSpPr>
          <p:cNvPr id="4" name="Slide Number Placeholder 3"/>
          <p:cNvSpPr>
            <a:spLocks noGrp="1"/>
          </p:cNvSpPr>
          <p:nvPr>
            <p:ph type="sldNum" sz="quarter" idx="10"/>
          </p:nvPr>
        </p:nvSpPr>
        <p:spPr/>
        <p:txBody>
          <a:bodyPr/>
          <a:lstStyle/>
          <a:p>
            <a:fld id="{4FB1E79D-5AC4-4944-946D-CA8A8196D8D1}" type="slidenum">
              <a:rPr lang="en-US" smtClean="0"/>
              <a:pPr/>
              <a:t>6</a:t>
            </a:fld>
            <a:endParaRPr lang="en-US"/>
          </a:p>
        </p:txBody>
      </p:sp>
    </p:spTree>
    <p:extLst>
      <p:ext uri="{BB962C8B-B14F-4D97-AF65-F5344CB8AC3E}">
        <p14:creationId xmlns:p14="http://schemas.microsoft.com/office/powerpoint/2010/main" val="338734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Equity Lens: Marginalized Communities</a:t>
            </a:r>
          </a:p>
          <a:p>
            <a:r>
              <a:rPr lang="en-US" sz="1200" b="0" i="0" kern="1200" dirty="0" smtClean="0">
                <a:solidFill>
                  <a:schemeClr val="tx1"/>
                </a:solidFill>
                <a:effectLst/>
                <a:latin typeface="+mn-lt"/>
                <a:ea typeface="+mn-ea"/>
                <a:cs typeface="+mn-cs"/>
              </a:rPr>
              <a:t>When measuring equity benefits, it is very important to consider communities that have historically been </a:t>
            </a:r>
            <a:r>
              <a:rPr lang="en-US" sz="1200" b="0" i="0" kern="1200" dirty="0" smtClean="0">
                <a:solidFill>
                  <a:schemeClr val="tx1"/>
                </a:solidFill>
                <a:effectLst/>
                <a:latin typeface="+mn-lt"/>
                <a:ea typeface="+mn-ea"/>
                <a:cs typeface="+mn-cs"/>
              </a:rPr>
              <a:t>marginalized.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The graphic in the top right is visualizing</a:t>
            </a:r>
            <a:r>
              <a:rPr lang="en-US" sz="1200" b="0" i="0" kern="1200" baseline="0" dirty="0" smtClean="0">
                <a:solidFill>
                  <a:schemeClr val="tx1"/>
                </a:solidFill>
                <a:effectLst/>
                <a:latin typeface="+mn-lt"/>
                <a:ea typeface="+mn-ea"/>
                <a:cs typeface="+mn-cs"/>
              </a:rPr>
              <a:t> travel options benefits from the new BRT line. We see that this line intersects with a lot of designated low-income TAZ’s (outlined in white).</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The graphic in the bottom</a:t>
            </a:r>
            <a:r>
              <a:rPr lang="en-US" sz="1200" b="0" i="0" kern="1200" baseline="0" dirty="0" smtClean="0">
                <a:solidFill>
                  <a:schemeClr val="tx1"/>
                </a:solidFill>
                <a:effectLst/>
                <a:latin typeface="+mn-lt"/>
                <a:ea typeface="+mn-ea"/>
                <a:cs typeface="+mn-cs"/>
              </a:rPr>
              <a:t> left shows travel options benefits for a h</a:t>
            </a:r>
            <a:r>
              <a:rPr lang="en-US" sz="1200" b="0" i="0" kern="1200" dirty="0" smtClean="0">
                <a:solidFill>
                  <a:schemeClr val="tx1"/>
                </a:solidFill>
                <a:effectLst/>
                <a:latin typeface="+mn-lt"/>
                <a:ea typeface="+mn-ea"/>
                <a:cs typeface="+mn-cs"/>
              </a:rPr>
              <a:t>ighway</a:t>
            </a:r>
            <a:r>
              <a:rPr lang="en-US" sz="1200" b="0" i="0" kern="1200" baseline="0" dirty="0" smtClean="0">
                <a:solidFill>
                  <a:schemeClr val="tx1"/>
                </a:solidFill>
                <a:effectLst/>
                <a:latin typeface="+mn-lt"/>
                <a:ea typeface="+mn-ea"/>
                <a:cs typeface="+mn-cs"/>
              </a:rPr>
              <a:t> capacity expansion project to the south end of the Metro Region that adds approximately 13 miles of an additional travel lane (highlighted in yellow). Most of the accessibility benefits are realized near the project but these benefits tend to be outside of designated low-income TAZ’s.</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FB1E79D-5AC4-4944-946D-CA8A8196D8D1}" type="slidenum">
              <a:rPr lang="en-US" smtClean="0"/>
              <a:pPr/>
              <a:t>7</a:t>
            </a:fld>
            <a:endParaRPr lang="en-US"/>
          </a:p>
        </p:txBody>
      </p:sp>
    </p:spTree>
    <p:extLst>
      <p:ext uri="{BB962C8B-B14F-4D97-AF65-F5344CB8AC3E}">
        <p14:creationId xmlns:p14="http://schemas.microsoft.com/office/powerpoint/2010/main" val="48985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B1E79D-5AC4-4944-946D-CA8A8196D8D1}" type="slidenum">
              <a:rPr lang="en-US" smtClean="0"/>
              <a:pPr/>
              <a:t>8</a:t>
            </a:fld>
            <a:endParaRPr lang="en-US"/>
          </a:p>
        </p:txBody>
      </p:sp>
    </p:spTree>
    <p:extLst>
      <p:ext uri="{BB962C8B-B14F-4D97-AF65-F5344CB8AC3E}">
        <p14:creationId xmlns:p14="http://schemas.microsoft.com/office/powerpoint/2010/main" val="199648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8607A9-E818-4307-873B-A70C8D2A28E3}"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E0D2A-2D0F-4A4C-AA38-7441EA6E467E}"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59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607A9-E818-4307-873B-A70C8D2A28E3}"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E0D2A-2D0F-4A4C-AA38-7441EA6E467E}" type="slidenum">
              <a:rPr lang="en-US" smtClean="0"/>
              <a:pPr/>
              <a:t>‹#›</a:t>
            </a:fld>
            <a:endParaRPr lang="en-US"/>
          </a:p>
        </p:txBody>
      </p:sp>
    </p:spTree>
    <p:extLst>
      <p:ext uri="{BB962C8B-B14F-4D97-AF65-F5344CB8AC3E}">
        <p14:creationId xmlns:p14="http://schemas.microsoft.com/office/powerpoint/2010/main" val="365287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607A9-E818-4307-873B-A70C8D2A28E3}"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E0D2A-2D0F-4A4C-AA38-7441EA6E467E}" type="slidenum">
              <a:rPr lang="en-US" smtClean="0"/>
              <a:pPr/>
              <a:t>‹#›</a:t>
            </a:fld>
            <a:endParaRPr lang="en-US"/>
          </a:p>
        </p:txBody>
      </p:sp>
    </p:spTree>
    <p:extLst>
      <p:ext uri="{BB962C8B-B14F-4D97-AF65-F5344CB8AC3E}">
        <p14:creationId xmlns:p14="http://schemas.microsoft.com/office/powerpoint/2010/main" val="1505993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 line title, text, no photo">
    <p:spTree>
      <p:nvGrpSpPr>
        <p:cNvPr id="1" name=""/>
        <p:cNvGrpSpPr/>
        <p:nvPr/>
      </p:nvGrpSpPr>
      <p:grpSpPr>
        <a:xfrm>
          <a:off x="0" y="0"/>
          <a:ext cx="0" cy="0"/>
          <a:chOff x="0" y="0"/>
          <a:chExt cx="0" cy="0"/>
        </a:xfrm>
      </p:grpSpPr>
      <p:sp>
        <p:nvSpPr>
          <p:cNvPr id="10" name="Title 1"/>
          <p:cNvSpPr>
            <a:spLocks noGrp="1"/>
          </p:cNvSpPr>
          <p:nvPr>
            <p:ph type="title"/>
          </p:nvPr>
        </p:nvSpPr>
        <p:spPr>
          <a:xfrm>
            <a:off x="2844800" y="304800"/>
            <a:ext cx="8737600" cy="685800"/>
          </a:xfrm>
          <a:prstGeom prst="rect">
            <a:avLst/>
          </a:prstGeom>
        </p:spPr>
        <p:txBody>
          <a:bodyPr vert="horz" lIns="0" tIns="0" rIns="0" bIns="0" anchor="t" anchorCtr="0"/>
          <a:lstStyle>
            <a:lvl1pPr algn="l">
              <a:defRPr sz="4400" b="1" i="0">
                <a:latin typeface="Calibri"/>
                <a:cs typeface="Calibri"/>
              </a:defRPr>
            </a:lvl1pPr>
          </a:lstStyle>
          <a:p>
            <a:r>
              <a:rPr lang="en-US" smtClean="0"/>
              <a:t>Click to edit Master title style</a:t>
            </a:r>
            <a:endParaRPr lang="en-US" dirty="0"/>
          </a:p>
        </p:txBody>
      </p:sp>
      <p:sp>
        <p:nvSpPr>
          <p:cNvPr id="12" name="Text Placeholder 23"/>
          <p:cNvSpPr>
            <a:spLocks noGrp="1"/>
          </p:cNvSpPr>
          <p:nvPr>
            <p:ph type="body" sz="quarter" idx="17"/>
          </p:nvPr>
        </p:nvSpPr>
        <p:spPr>
          <a:xfrm>
            <a:off x="2844800" y="1447800"/>
            <a:ext cx="8737600" cy="4571999"/>
          </a:xfrm>
          <a:prstGeom prst="rect">
            <a:avLst/>
          </a:prstGeom>
        </p:spPr>
        <p:txBody>
          <a:bodyPr vert="horz" lIns="0" tIns="0" rIns="0" bIns="0" anchor="t" anchorCtr="0"/>
          <a:lstStyle>
            <a:lvl1pPr marL="0" indent="0">
              <a:buNone/>
              <a:defRPr sz="3000" baseline="0"/>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68278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8607A9-E818-4307-873B-A70C8D2A28E3}"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E0D2A-2D0F-4A4C-AA38-7441EA6E467E}" type="slidenum">
              <a:rPr lang="en-US" smtClean="0"/>
              <a:pPr/>
              <a:t>‹#›</a:t>
            </a:fld>
            <a:endParaRPr lang="en-US"/>
          </a:p>
        </p:txBody>
      </p:sp>
    </p:spTree>
    <p:extLst>
      <p:ext uri="{BB962C8B-B14F-4D97-AF65-F5344CB8AC3E}">
        <p14:creationId xmlns:p14="http://schemas.microsoft.com/office/powerpoint/2010/main" val="327768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8607A9-E818-4307-873B-A70C8D2A28E3}" type="datetimeFigureOut">
              <a:rPr lang="en-US" smtClean="0"/>
              <a:pPr/>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E0D2A-2D0F-4A4C-AA38-7441EA6E467E}"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38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8607A9-E818-4307-873B-A70C8D2A28E3}" type="datetimeFigureOut">
              <a:rPr lang="en-US" smtClean="0"/>
              <a:pPr/>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E0D2A-2D0F-4A4C-AA38-7441EA6E467E}" type="slidenum">
              <a:rPr lang="en-US" smtClean="0"/>
              <a:pPr/>
              <a:t>‹#›</a:t>
            </a:fld>
            <a:endParaRPr lang="en-US"/>
          </a:p>
        </p:txBody>
      </p:sp>
    </p:spTree>
    <p:extLst>
      <p:ext uri="{BB962C8B-B14F-4D97-AF65-F5344CB8AC3E}">
        <p14:creationId xmlns:p14="http://schemas.microsoft.com/office/powerpoint/2010/main" val="392516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8607A9-E818-4307-873B-A70C8D2A28E3}" type="datetimeFigureOut">
              <a:rPr lang="en-US" smtClean="0"/>
              <a:pPr/>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E0D2A-2D0F-4A4C-AA38-7441EA6E467E}" type="slidenum">
              <a:rPr lang="en-US" smtClean="0"/>
              <a:pPr/>
              <a:t>‹#›</a:t>
            </a:fld>
            <a:endParaRPr lang="en-US"/>
          </a:p>
        </p:txBody>
      </p:sp>
    </p:spTree>
    <p:extLst>
      <p:ext uri="{BB962C8B-B14F-4D97-AF65-F5344CB8AC3E}">
        <p14:creationId xmlns:p14="http://schemas.microsoft.com/office/powerpoint/2010/main" val="403565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8607A9-E818-4307-873B-A70C8D2A28E3}" type="datetimeFigureOut">
              <a:rPr lang="en-US" smtClean="0"/>
              <a:pPr/>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E0D2A-2D0F-4A4C-AA38-7441EA6E467E}" type="slidenum">
              <a:rPr lang="en-US" smtClean="0"/>
              <a:pPr/>
              <a:t>‹#›</a:t>
            </a:fld>
            <a:endParaRPr lang="en-US"/>
          </a:p>
        </p:txBody>
      </p:sp>
    </p:spTree>
    <p:extLst>
      <p:ext uri="{BB962C8B-B14F-4D97-AF65-F5344CB8AC3E}">
        <p14:creationId xmlns:p14="http://schemas.microsoft.com/office/powerpoint/2010/main" val="3628687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8607A9-E818-4307-873B-A70C8D2A28E3}" type="datetimeFigureOut">
              <a:rPr lang="en-US" smtClean="0"/>
              <a:pPr/>
              <a:t>6/4/2019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FDE0D2A-2D0F-4A4C-AA38-7441EA6E467E}" type="slidenum">
              <a:rPr lang="en-US" smtClean="0"/>
              <a:pPr/>
              <a:t>‹#›</a:t>
            </a:fld>
            <a:endParaRPr lang="en-US"/>
          </a:p>
        </p:txBody>
      </p:sp>
    </p:spTree>
    <p:extLst>
      <p:ext uri="{BB962C8B-B14F-4D97-AF65-F5344CB8AC3E}">
        <p14:creationId xmlns:p14="http://schemas.microsoft.com/office/powerpoint/2010/main" val="3528961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8607A9-E818-4307-873B-A70C8D2A28E3}" type="datetimeFigureOut">
              <a:rPr lang="en-US" smtClean="0"/>
              <a:pPr/>
              <a:t>6/4/2019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FDE0D2A-2D0F-4A4C-AA38-7441EA6E467E}" type="slidenum">
              <a:rPr lang="en-US" smtClean="0"/>
              <a:pPr/>
              <a:t>‹#›</a:t>
            </a:fld>
            <a:endParaRPr lang="en-US"/>
          </a:p>
        </p:txBody>
      </p:sp>
    </p:spTree>
    <p:extLst>
      <p:ext uri="{BB962C8B-B14F-4D97-AF65-F5344CB8AC3E}">
        <p14:creationId xmlns:p14="http://schemas.microsoft.com/office/powerpoint/2010/main" val="172101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8607A9-E818-4307-873B-A70C8D2A28E3}" type="datetimeFigureOut">
              <a:rPr lang="en-US" smtClean="0"/>
              <a:pPr/>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E0D2A-2D0F-4A4C-AA38-7441EA6E467E}" type="slidenum">
              <a:rPr lang="en-US" smtClean="0"/>
              <a:pPr/>
              <a:t>‹#›</a:t>
            </a:fld>
            <a:endParaRPr lang="en-US"/>
          </a:p>
        </p:txBody>
      </p:sp>
    </p:spTree>
    <p:extLst>
      <p:ext uri="{BB962C8B-B14F-4D97-AF65-F5344CB8AC3E}">
        <p14:creationId xmlns:p14="http://schemas.microsoft.com/office/powerpoint/2010/main" val="277226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8607A9-E818-4307-873B-A70C8D2A28E3}" type="datetimeFigureOut">
              <a:rPr lang="en-US" smtClean="0"/>
              <a:pPr/>
              <a:t>6/4/2019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FDE0D2A-2D0F-4A4C-AA38-7441EA6E467E}"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30842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github.com/MetroModelingServices/metro_m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tro.jpg"/>
          <p:cNvPicPr>
            <a:picLocks noChangeAspect="1"/>
          </p:cNvPicPr>
          <p:nvPr/>
        </p:nvPicPr>
        <p:blipFill>
          <a:blip r:embed="rId3" cstate="print"/>
          <a:stretch>
            <a:fillRect/>
          </a:stretch>
        </p:blipFill>
        <p:spPr>
          <a:xfrm>
            <a:off x="1048215" y="339634"/>
            <a:ext cx="10569019" cy="6400800"/>
          </a:xfrm>
          <a:prstGeom prst="rect">
            <a:avLst/>
          </a:prstGeom>
        </p:spPr>
      </p:pic>
      <p:sp>
        <p:nvSpPr>
          <p:cNvPr id="5" name="Text Placeholder 3"/>
          <p:cNvSpPr txBox="1">
            <a:spLocks/>
          </p:cNvSpPr>
          <p:nvPr/>
        </p:nvSpPr>
        <p:spPr>
          <a:xfrm>
            <a:off x="1306286" y="339634"/>
            <a:ext cx="10249987" cy="5285187"/>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smtClean="0">
                <a:ln>
                  <a:noFill/>
                </a:ln>
                <a:effectLst/>
                <a:uLnTx/>
                <a:uFillTx/>
                <a:latin typeface="+mn-lt"/>
                <a:ea typeface="+mn-ea"/>
                <a:cs typeface="+mn-cs"/>
              </a:rPr>
              <a:t>Metro’s Multi-Criteria Evaluation toolkit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1"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i="1" u="none" strike="noStrike" kern="1200" cap="none" spc="0" normalizeH="0" noProof="0" dirty="0" smtClean="0">
                <a:ln>
                  <a:noFill/>
                </a:ln>
                <a:effectLst/>
                <a:uLnTx/>
                <a:uFillTx/>
                <a:latin typeface="+mn-lt"/>
                <a:ea typeface="+mn-ea"/>
                <a:cs typeface="+mn-cs"/>
              </a:rPr>
              <a:t>Linking benefit-cost principles, social equity </a:t>
            </a:r>
            <a:r>
              <a:rPr kumimoji="0" lang="en-US" sz="3400" i="1" u="none" strike="noStrike" kern="1200" cap="none" spc="0" normalizeH="0" noProof="0" dirty="0" smtClean="0">
                <a:ln>
                  <a:noFill/>
                </a:ln>
                <a:effectLst/>
                <a:uLnTx/>
                <a:uFillTx/>
                <a:latin typeface="+mn-lt"/>
                <a:ea typeface="+mn-ea"/>
                <a:cs typeface="+mn-cs"/>
              </a:rPr>
              <a:t>analysis </a:t>
            </a:r>
            <a:endParaRPr kumimoji="0" lang="en-US" sz="3400" i="1" u="none" strike="noStrike" kern="1200" cap="none" spc="0" normalizeH="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i="1" u="none" strike="noStrike" kern="1200" cap="none" spc="0" normalizeH="0" noProof="0" dirty="0" smtClean="0">
                <a:ln>
                  <a:noFill/>
                </a:ln>
                <a:effectLst/>
                <a:uLnTx/>
                <a:uFillTx/>
                <a:latin typeface="+mn-lt"/>
                <a:ea typeface="+mn-ea"/>
                <a:cs typeface="+mn-cs"/>
              </a:rPr>
              <a:t>and data visualization </a:t>
            </a:r>
            <a:r>
              <a:rPr kumimoji="0" lang="en-US" sz="3400" i="1" u="none" strike="noStrike" kern="1200" cap="none" spc="0" normalizeH="0" noProof="0" dirty="0" smtClean="0">
                <a:ln>
                  <a:noFill/>
                </a:ln>
                <a:effectLst/>
                <a:uLnTx/>
                <a:uFillTx/>
                <a:latin typeface="+mn-lt"/>
                <a:ea typeface="+mn-ea"/>
                <a:cs typeface="+mn-cs"/>
              </a:rPr>
              <a:t>into </a:t>
            </a:r>
            <a:r>
              <a:rPr kumimoji="0" lang="en-US" sz="3400" i="1" u="none" strike="noStrike" kern="1200" cap="none" spc="0" normalizeH="0" noProof="0" dirty="0" smtClean="0">
                <a:ln>
                  <a:noFill/>
                </a:ln>
                <a:effectLst/>
                <a:uLnTx/>
                <a:uFillTx/>
                <a:latin typeface="+mn-lt"/>
                <a:ea typeface="+mn-ea"/>
                <a:cs typeface="+mn-cs"/>
              </a:rPr>
              <a:t>transportation </a:t>
            </a:r>
            <a:r>
              <a:rPr kumimoji="0" lang="en-US" sz="3400" i="1" u="none" strike="noStrike" kern="1200" cap="none" spc="0" normalizeH="0" noProof="0" dirty="0" smtClean="0">
                <a:ln>
                  <a:noFill/>
                </a:ln>
                <a:effectLst/>
                <a:uLnTx/>
                <a:uFillTx/>
                <a:latin typeface="+mn-lt"/>
                <a:ea typeface="+mn-ea"/>
                <a:cs typeface="+mn-cs"/>
              </a:rPr>
              <a:t>planning</a:t>
            </a:r>
            <a:endParaRPr kumimoji="0" lang="en-US" sz="3400" i="1" u="none" strike="noStrike" kern="1200" cap="none" spc="0" normalizeH="0" baseline="0" noProof="0" dirty="0" smtClean="0">
              <a:ln>
                <a:noFill/>
              </a:ln>
              <a:effectLst/>
              <a:uLnTx/>
              <a:uFillTx/>
              <a:latin typeface="+mn-lt"/>
              <a:ea typeface="+mn-ea"/>
              <a:cs typeface="+mn-cs"/>
            </a:endParaRPr>
          </a:p>
        </p:txBody>
      </p:sp>
    </p:spTree>
    <p:extLst>
      <p:ext uri="{BB962C8B-B14F-4D97-AF65-F5344CB8AC3E}">
        <p14:creationId xmlns:p14="http://schemas.microsoft.com/office/powerpoint/2010/main" val="1341692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tro.jpg"/>
          <p:cNvPicPr>
            <a:picLocks noChangeAspect="1"/>
          </p:cNvPicPr>
          <p:nvPr/>
        </p:nvPicPr>
        <p:blipFill>
          <a:blip r:embed="rId3" cstate="print"/>
          <a:stretch>
            <a:fillRect/>
          </a:stretch>
        </p:blipFill>
        <p:spPr>
          <a:xfrm>
            <a:off x="1139867" y="1201783"/>
            <a:ext cx="10171611" cy="5656217"/>
          </a:xfrm>
          <a:prstGeom prst="rect">
            <a:avLst/>
          </a:prstGeom>
        </p:spPr>
      </p:pic>
      <p:sp>
        <p:nvSpPr>
          <p:cNvPr id="10" name="Text Placeholder 2"/>
          <p:cNvSpPr txBox="1">
            <a:spLocks/>
          </p:cNvSpPr>
          <p:nvPr/>
        </p:nvSpPr>
        <p:spPr>
          <a:xfrm>
            <a:off x="2200940" y="1743891"/>
            <a:ext cx="8737600" cy="45719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400" dirty="0" smtClean="0">
                <a:latin typeface="+mj-lt"/>
              </a:rPr>
              <a:t>Enhance Metro’s transportation decision-support methods:</a:t>
            </a:r>
            <a:endParaRPr lang="en-US" i="1" dirty="0" smtClean="0">
              <a:latin typeface="+mj-lt"/>
            </a:endParaRPr>
          </a:p>
          <a:p>
            <a:pPr marL="914400" lvl="1" indent="-457200">
              <a:buFontTx/>
              <a:buChar char="-"/>
              <a:defRPr/>
            </a:pPr>
            <a:r>
              <a:rPr lang="en-US" sz="2000" i="1" dirty="0" smtClean="0">
                <a:latin typeface="+mj-lt"/>
              </a:rPr>
              <a:t>Use </a:t>
            </a:r>
            <a:r>
              <a:rPr lang="en-US" sz="2000" i="1" dirty="0" smtClean="0">
                <a:solidFill>
                  <a:srgbClr val="FF0000"/>
                </a:solidFill>
                <a:latin typeface="+mj-lt"/>
              </a:rPr>
              <a:t>benefit-cost analysis </a:t>
            </a:r>
            <a:r>
              <a:rPr lang="en-US" sz="2000" i="1" dirty="0" smtClean="0">
                <a:latin typeface="+mj-lt"/>
              </a:rPr>
              <a:t>in a “</a:t>
            </a:r>
            <a:r>
              <a:rPr lang="en-US" sz="2000" i="1" dirty="0" smtClean="0">
                <a:solidFill>
                  <a:srgbClr val="FF0000"/>
                </a:solidFill>
                <a:latin typeface="+mj-lt"/>
              </a:rPr>
              <a:t>triple bottom line</a:t>
            </a:r>
            <a:r>
              <a:rPr lang="en-US" sz="2000" i="1" dirty="0" smtClean="0">
                <a:latin typeface="+mj-lt"/>
              </a:rPr>
              <a:t>” framework</a:t>
            </a:r>
          </a:p>
          <a:p>
            <a:pPr marL="914400" lvl="1" indent="-457200">
              <a:buFontTx/>
              <a:buChar char="-"/>
              <a:defRPr/>
            </a:pPr>
            <a:r>
              <a:rPr lang="en-US" sz="2000" i="1" dirty="0" smtClean="0">
                <a:latin typeface="+mj-lt"/>
              </a:rPr>
              <a:t>Treat travel forecast outputs and costs comprehensively (“</a:t>
            </a:r>
            <a:r>
              <a:rPr lang="en-US" sz="2000" i="1" dirty="0" smtClean="0">
                <a:solidFill>
                  <a:srgbClr val="FF0000"/>
                </a:solidFill>
                <a:latin typeface="+mj-lt"/>
              </a:rPr>
              <a:t>roll-up</a:t>
            </a:r>
            <a:r>
              <a:rPr lang="en-US" sz="2000" i="1" dirty="0" smtClean="0">
                <a:latin typeface="+mj-lt"/>
              </a:rPr>
              <a:t>”)</a:t>
            </a:r>
          </a:p>
          <a:p>
            <a:pPr marL="914400" lvl="1" indent="-457200">
              <a:spcBef>
                <a:spcPts val="0"/>
              </a:spcBef>
              <a:buFontTx/>
              <a:buChar char="-"/>
              <a:defRPr/>
            </a:pPr>
            <a:r>
              <a:rPr lang="en-US" sz="2000" i="1" dirty="0" smtClean="0">
                <a:latin typeface="+mj-lt"/>
              </a:rPr>
              <a:t>Make different measures comparable (“</a:t>
            </a:r>
            <a:r>
              <a:rPr lang="en-US" sz="2000" i="1" dirty="0" smtClean="0">
                <a:solidFill>
                  <a:srgbClr val="FF0000"/>
                </a:solidFill>
                <a:latin typeface="+mj-lt"/>
              </a:rPr>
              <a:t>apples to apples</a:t>
            </a:r>
            <a:r>
              <a:rPr lang="en-US" sz="2000" i="1" dirty="0" smtClean="0">
                <a:latin typeface="+mj-lt"/>
              </a:rPr>
              <a:t>”)</a:t>
            </a:r>
          </a:p>
          <a:p>
            <a:pPr marL="914400" lvl="1" indent="-457200">
              <a:spcBef>
                <a:spcPts val="0"/>
              </a:spcBef>
              <a:buFontTx/>
              <a:buChar char="-"/>
              <a:defRPr/>
            </a:pPr>
            <a:r>
              <a:rPr lang="en-US" sz="2000" i="1" dirty="0" smtClean="0">
                <a:latin typeface="+mj-lt"/>
              </a:rPr>
              <a:t>Understand who benefits (“</a:t>
            </a:r>
            <a:r>
              <a:rPr lang="en-US" sz="2000" i="1" dirty="0" smtClean="0">
                <a:solidFill>
                  <a:srgbClr val="FF0000"/>
                </a:solidFill>
                <a:latin typeface="+mj-lt"/>
              </a:rPr>
              <a:t>equity</a:t>
            </a:r>
            <a:r>
              <a:rPr lang="en-US" sz="2000" i="1" dirty="0" smtClean="0">
                <a:latin typeface="+mj-lt"/>
              </a:rPr>
              <a:t>”)</a:t>
            </a:r>
          </a:p>
          <a:p>
            <a:pPr marL="914400" lvl="1" indent="-457200">
              <a:spcBef>
                <a:spcPts val="0"/>
              </a:spcBef>
              <a:buFontTx/>
              <a:buChar char="-"/>
              <a:defRPr/>
            </a:pPr>
            <a:r>
              <a:rPr lang="en-US" sz="2000" i="1" dirty="0" smtClean="0">
                <a:latin typeface="+mj-lt"/>
              </a:rPr>
              <a:t>Do all the above reasonably quickly &amp; efficiently (“</a:t>
            </a:r>
            <a:r>
              <a:rPr lang="en-US" sz="2000" i="1" dirty="0" smtClean="0">
                <a:solidFill>
                  <a:srgbClr val="FF0000"/>
                </a:solidFill>
                <a:latin typeface="+mj-lt"/>
              </a:rPr>
              <a:t>cost-effective analytics</a:t>
            </a:r>
            <a:r>
              <a:rPr lang="en-US" sz="2000" i="1" dirty="0" smtClean="0">
                <a:latin typeface="+mj-lt"/>
              </a:rPr>
              <a:t>”)</a:t>
            </a:r>
          </a:p>
          <a:p>
            <a:pPr marL="914400" lvl="1" indent="-457200">
              <a:spcBef>
                <a:spcPts val="0"/>
              </a:spcBef>
              <a:buFontTx/>
              <a:buChar char="-"/>
              <a:defRPr/>
            </a:pPr>
            <a:endParaRPr lang="en-US" sz="2000" i="1" dirty="0" smtClean="0">
              <a:latin typeface="+mj-lt"/>
            </a:endParaRPr>
          </a:p>
          <a:p>
            <a:pPr marL="171450" indent="-457200">
              <a:spcBef>
                <a:spcPts val="0"/>
              </a:spcBef>
              <a:defRPr/>
            </a:pPr>
            <a:r>
              <a:rPr lang="en-US" sz="2400" dirty="0" smtClean="0">
                <a:latin typeface="+mj-lt"/>
              </a:rPr>
              <a:t>Support Multiple Levels of Analysis:</a:t>
            </a:r>
          </a:p>
          <a:p>
            <a:pPr marL="914400" lvl="1" indent="-457200">
              <a:spcBef>
                <a:spcPts val="0"/>
              </a:spcBef>
              <a:defRPr/>
            </a:pPr>
            <a:r>
              <a:rPr lang="en-US" sz="2000" i="1" dirty="0" smtClean="0">
                <a:latin typeface="+mj-lt"/>
              </a:rPr>
              <a:t>Plan (e.g. RTP)</a:t>
            </a:r>
          </a:p>
          <a:p>
            <a:pPr marL="914400" lvl="1" indent="-457200">
              <a:spcBef>
                <a:spcPts val="0"/>
              </a:spcBef>
              <a:defRPr/>
            </a:pPr>
            <a:r>
              <a:rPr lang="en-US" sz="2000" i="1" dirty="0" smtClean="0">
                <a:latin typeface="+mj-lt"/>
              </a:rPr>
              <a:t>Corridor or “Package” (e.g. Value Pricing Phase 1)</a:t>
            </a:r>
          </a:p>
          <a:p>
            <a:pPr marL="914400" lvl="1" indent="-457200">
              <a:spcBef>
                <a:spcPts val="0"/>
              </a:spcBef>
              <a:defRPr/>
            </a:pPr>
            <a:r>
              <a:rPr lang="en-US" sz="2000" i="1" dirty="0" smtClean="0">
                <a:latin typeface="+mj-lt"/>
              </a:rPr>
              <a:t>Major Projects (BRT and Highway Expansion)</a:t>
            </a:r>
          </a:p>
        </p:txBody>
      </p:sp>
      <p:sp>
        <p:nvSpPr>
          <p:cNvPr id="13" name="Title 1"/>
          <p:cNvSpPr txBox="1">
            <a:spLocks/>
          </p:cNvSpPr>
          <p:nvPr/>
        </p:nvSpPr>
        <p:spPr>
          <a:xfrm>
            <a:off x="2289075" y="198484"/>
            <a:ext cx="5978768" cy="7239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900" b="1" dirty="0" smtClean="0">
                <a:latin typeface="Calibri Light" panose="020F0302020204030204" pitchFamily="34" charset="0"/>
                <a:cs typeface="Calibri Light" panose="020F0302020204030204" pitchFamily="34" charset="0"/>
              </a:rPr>
              <a:t>MCE </a:t>
            </a:r>
            <a:r>
              <a:rPr lang="en-US" sz="3900" b="1" dirty="0" smtClean="0">
                <a:latin typeface="Calibri Light" panose="020F0302020204030204" pitchFamily="34" charset="0"/>
                <a:cs typeface="Calibri Light" panose="020F0302020204030204" pitchFamily="34" charset="0"/>
              </a:rPr>
              <a:t>Motivation</a:t>
            </a:r>
            <a:endParaRPr lang="en-US" sz="3900" b="1" dirty="0">
              <a:latin typeface="Calibri Light" panose="020F0302020204030204" pitchFamily="34" charset="0"/>
              <a:cs typeface="Calibri Light" panose="020F0302020204030204" pitchFamily="34" charset="0"/>
            </a:endParaRPr>
          </a:p>
        </p:txBody>
      </p:sp>
      <p:cxnSp>
        <p:nvCxnSpPr>
          <p:cNvPr id="14" name="Straight Connector 13"/>
          <p:cNvCxnSpPr/>
          <p:nvPr/>
        </p:nvCxnSpPr>
        <p:spPr>
          <a:xfrm>
            <a:off x="2010019" y="198484"/>
            <a:ext cx="0" cy="83820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267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tro.jpg"/>
          <p:cNvPicPr>
            <a:picLocks noChangeAspect="1"/>
          </p:cNvPicPr>
          <p:nvPr/>
        </p:nvPicPr>
        <p:blipFill>
          <a:blip r:embed="rId3" cstate="print"/>
          <a:stretch>
            <a:fillRect/>
          </a:stretch>
        </p:blipFill>
        <p:spPr>
          <a:xfrm>
            <a:off x="1159727" y="1158239"/>
            <a:ext cx="10631679" cy="5699759"/>
          </a:xfrm>
          <a:prstGeom prst="rect">
            <a:avLst/>
          </a:prstGeom>
        </p:spPr>
      </p:pic>
      <p:sp>
        <p:nvSpPr>
          <p:cNvPr id="10" name="Text Placeholder 2"/>
          <p:cNvSpPr txBox="1">
            <a:spLocks/>
          </p:cNvSpPr>
          <p:nvPr/>
        </p:nvSpPr>
        <p:spPr>
          <a:xfrm>
            <a:off x="2542823" y="1446821"/>
            <a:ext cx="8094662" cy="38250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smtClean="0">
                <a:solidFill>
                  <a:schemeClr val="tx1"/>
                </a:solidFill>
                <a:latin typeface="+mj-lt"/>
              </a:rPr>
              <a:t>Uses monetary value as the metric to support decision-making</a:t>
            </a:r>
            <a:r>
              <a:rPr lang="en-US" sz="2400" dirty="0" smtClean="0">
                <a:solidFill>
                  <a:schemeClr val="tx1"/>
                </a:solidFill>
                <a:latin typeface="+mj-lt"/>
                <a:sym typeface="Wingdings" panose="05000000000000000000" pitchFamily="2" charset="2"/>
              </a:rPr>
              <a:t> by making different characteristics comparable.</a:t>
            </a:r>
          </a:p>
          <a:p>
            <a:endParaRPr lang="en-US" sz="2400" i="1" dirty="0" smtClean="0">
              <a:solidFill>
                <a:schemeClr val="tx1"/>
              </a:solidFill>
              <a:latin typeface="+mj-lt"/>
            </a:endParaRPr>
          </a:p>
          <a:p>
            <a:pPr marL="342900" indent="-342900">
              <a:buFont typeface="Arial" panose="020B0604020202020204" pitchFamily="34" charset="0"/>
              <a:buChar char="•"/>
            </a:pPr>
            <a:r>
              <a:rPr lang="en-US" sz="2400" i="1" dirty="0" smtClean="0">
                <a:solidFill>
                  <a:schemeClr val="tx1"/>
                </a:solidFill>
                <a:latin typeface="+mj-lt"/>
              </a:rPr>
              <a:t>Q: Does an investment (relative to no or different investment) produce more benefits than costs?</a:t>
            </a:r>
          </a:p>
          <a:p>
            <a:pPr lvl="1">
              <a:buFont typeface="Wingdings" panose="05000000000000000000" pitchFamily="2" charset="2"/>
              <a:buChar char="§"/>
            </a:pPr>
            <a:r>
              <a:rPr lang="en-US" sz="2000" dirty="0" smtClean="0">
                <a:solidFill>
                  <a:srgbClr val="FF0000"/>
                </a:solidFill>
                <a:latin typeface="+mj-lt"/>
              </a:rPr>
              <a:t>To invest or not to invest</a:t>
            </a:r>
          </a:p>
          <a:p>
            <a:pPr lvl="1">
              <a:buFont typeface="Wingdings" panose="05000000000000000000" pitchFamily="2" charset="2"/>
              <a:buChar char="§"/>
            </a:pPr>
            <a:r>
              <a:rPr lang="en-US" sz="2000" dirty="0" smtClean="0">
                <a:solidFill>
                  <a:srgbClr val="FF0000"/>
                </a:solidFill>
                <a:latin typeface="+mj-lt"/>
              </a:rPr>
              <a:t>To prioritize investments</a:t>
            </a:r>
          </a:p>
          <a:p>
            <a:pPr lvl="1">
              <a:buFont typeface="Wingdings" panose="05000000000000000000" pitchFamily="2" charset="2"/>
              <a:buChar char="§"/>
            </a:pPr>
            <a:r>
              <a:rPr lang="en-US" sz="2000" dirty="0" smtClean="0">
                <a:solidFill>
                  <a:srgbClr val="FF0000"/>
                </a:solidFill>
                <a:latin typeface="+mj-lt"/>
              </a:rPr>
              <a:t>To better “design” a given investment</a:t>
            </a:r>
          </a:p>
          <a:p>
            <a:pPr lvl="1"/>
            <a:endParaRPr lang="en-US" sz="2000" dirty="0" smtClean="0">
              <a:solidFill>
                <a:schemeClr val="accent1"/>
              </a:solidFill>
              <a:latin typeface="+mj-lt"/>
            </a:endParaRPr>
          </a:p>
          <a:p>
            <a:pPr marL="342900" indent="-342900">
              <a:buFont typeface="Arial" panose="020B0604020202020204" pitchFamily="34" charset="0"/>
              <a:buChar char="•"/>
            </a:pPr>
            <a:r>
              <a:rPr lang="en-US" sz="2400" dirty="0" smtClean="0">
                <a:solidFill>
                  <a:schemeClr val="tx1"/>
                </a:solidFill>
                <a:latin typeface="+mj-lt"/>
              </a:rPr>
              <a:t>Q: </a:t>
            </a:r>
            <a:r>
              <a:rPr lang="en-US" sz="2400" i="1" dirty="0" smtClean="0">
                <a:solidFill>
                  <a:schemeClr val="tx1"/>
                </a:solidFill>
                <a:latin typeface="+mj-lt"/>
              </a:rPr>
              <a:t>Who benefits?</a:t>
            </a:r>
          </a:p>
          <a:p>
            <a:pPr lvl="1">
              <a:buFont typeface="Wingdings" panose="05000000000000000000" pitchFamily="2" charset="2"/>
              <a:buChar char="§"/>
            </a:pPr>
            <a:r>
              <a:rPr lang="en-US" sz="2000" dirty="0" smtClean="0">
                <a:solidFill>
                  <a:srgbClr val="FF0000"/>
                </a:solidFill>
                <a:latin typeface="+mj-lt"/>
              </a:rPr>
              <a:t>Harder to answer this question with past tools</a:t>
            </a:r>
            <a:endParaRPr lang="en-US" sz="2000" dirty="0">
              <a:solidFill>
                <a:srgbClr val="FF0000"/>
              </a:solidFill>
              <a:latin typeface="+mj-lt"/>
            </a:endParaRPr>
          </a:p>
        </p:txBody>
      </p:sp>
      <p:cxnSp>
        <p:nvCxnSpPr>
          <p:cNvPr id="12" name="Straight Connector 11"/>
          <p:cNvCxnSpPr/>
          <p:nvPr/>
        </p:nvCxnSpPr>
        <p:spPr>
          <a:xfrm>
            <a:off x="2011600" y="102380"/>
            <a:ext cx="0" cy="83820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246733" y="159529"/>
            <a:ext cx="5978768" cy="72390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900" b="1" dirty="0" smtClean="0">
                <a:latin typeface="Calibri Light" panose="020F0302020204030204" pitchFamily="34" charset="0"/>
                <a:cs typeface="Calibri Light" panose="020F0302020204030204" pitchFamily="34" charset="0"/>
              </a:rPr>
              <a:t>Benefit-Cost Principles</a:t>
            </a:r>
            <a:endParaRPr lang="en-US" sz="39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01179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tro.jpg"/>
          <p:cNvPicPr>
            <a:picLocks noChangeAspect="1"/>
          </p:cNvPicPr>
          <p:nvPr/>
        </p:nvPicPr>
        <p:blipFill>
          <a:blip r:embed="rId3" cstate="print"/>
          <a:stretch>
            <a:fillRect/>
          </a:stretch>
        </p:blipFill>
        <p:spPr>
          <a:xfrm>
            <a:off x="1159727" y="1158239"/>
            <a:ext cx="10631679" cy="5699759"/>
          </a:xfrm>
          <a:prstGeom prst="rect">
            <a:avLst/>
          </a:prstGeom>
        </p:spPr>
      </p:pic>
      <p:cxnSp>
        <p:nvCxnSpPr>
          <p:cNvPr id="12" name="Straight Connector 11"/>
          <p:cNvCxnSpPr/>
          <p:nvPr/>
        </p:nvCxnSpPr>
        <p:spPr>
          <a:xfrm>
            <a:off x="2011600" y="102380"/>
            <a:ext cx="0" cy="83820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4"/>
          <p:cNvPicPr>
            <a:picLocks noChangeAspect="1" noChangeArrowheads="1"/>
          </p:cNvPicPr>
          <p:nvPr/>
        </p:nvPicPr>
        <p:blipFill>
          <a:blip r:embed="rId4" cstate="print"/>
          <a:srcRect/>
          <a:stretch>
            <a:fillRect/>
          </a:stretch>
        </p:blipFill>
        <p:spPr bwMode="auto">
          <a:xfrm>
            <a:off x="3035174" y="2063029"/>
            <a:ext cx="5827293" cy="3163388"/>
          </a:xfrm>
          <a:prstGeom prst="rect">
            <a:avLst/>
          </a:prstGeom>
          <a:noFill/>
          <a:ln w="9525">
            <a:noFill/>
            <a:miter lim="800000"/>
            <a:headEnd/>
            <a:tailEnd/>
          </a:ln>
          <a:effectLst/>
        </p:spPr>
      </p:pic>
      <p:sp>
        <p:nvSpPr>
          <p:cNvPr id="8" name="Title 1"/>
          <p:cNvSpPr txBox="1">
            <a:spLocks/>
          </p:cNvSpPr>
          <p:nvPr/>
        </p:nvSpPr>
        <p:spPr>
          <a:xfrm>
            <a:off x="2112582" y="178580"/>
            <a:ext cx="8319247" cy="7620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r>
              <a:rPr lang="en-US" sz="3900" b="1" dirty="0" smtClean="0">
                <a:latin typeface="Calibri Light" panose="020F0302020204030204" pitchFamily="34" charset="0"/>
                <a:cs typeface="Calibri Light" panose="020F0302020204030204" pitchFamily="34" charset="0"/>
              </a:rPr>
              <a:t>Total Benefits--“Rollup”</a:t>
            </a:r>
            <a:endParaRPr lang="en-US" sz="39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96944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etro.jpg"/>
          <p:cNvPicPr>
            <a:picLocks noChangeAspect="1"/>
          </p:cNvPicPr>
          <p:nvPr/>
        </p:nvPicPr>
        <p:blipFill>
          <a:blip r:embed="rId3" cstate="print"/>
          <a:stretch>
            <a:fillRect/>
          </a:stretch>
        </p:blipFill>
        <p:spPr>
          <a:xfrm>
            <a:off x="1022604" y="1111837"/>
            <a:ext cx="10396245" cy="5628597"/>
          </a:xfrm>
          <a:prstGeom prst="rect">
            <a:avLst/>
          </a:prstGeom>
        </p:spPr>
      </p:pic>
      <p:pic>
        <p:nvPicPr>
          <p:cNvPr id="9" name="Picture 8"/>
          <p:cNvPicPr/>
          <p:nvPr/>
        </p:nvPicPr>
        <p:blipFill>
          <a:blip r:embed="rId4" cstate="print"/>
          <a:stretch>
            <a:fillRect/>
          </a:stretch>
        </p:blipFill>
        <p:spPr>
          <a:xfrm>
            <a:off x="3553916" y="1316061"/>
            <a:ext cx="7560303" cy="4482573"/>
          </a:xfrm>
          <a:prstGeom prst="rect">
            <a:avLst/>
          </a:prstGeom>
        </p:spPr>
      </p:pic>
      <p:sp>
        <p:nvSpPr>
          <p:cNvPr id="2" name="Title 1"/>
          <p:cNvSpPr>
            <a:spLocks noGrp="1"/>
          </p:cNvSpPr>
          <p:nvPr>
            <p:ph type="title"/>
          </p:nvPr>
        </p:nvSpPr>
        <p:spPr>
          <a:xfrm>
            <a:off x="2854712" y="139005"/>
            <a:ext cx="8684463" cy="839280"/>
          </a:xfrm>
        </p:spPr>
        <p:txBody>
          <a:bodyPr>
            <a:normAutofit fontScale="90000"/>
          </a:bodyPr>
          <a:lstStyle/>
          <a:p>
            <a:r>
              <a:rPr lang="en-US" dirty="0" smtClean="0"/>
              <a:t>Travel Time Savings Benefits</a:t>
            </a:r>
            <a:br>
              <a:rPr lang="en-US" dirty="0" smtClean="0"/>
            </a:br>
            <a:r>
              <a:rPr lang="en-US" sz="3600" dirty="0" smtClean="0"/>
              <a:t>Or </a:t>
            </a:r>
            <a:r>
              <a:rPr lang="en-US" sz="3600" i="1" dirty="0" smtClean="0"/>
              <a:t>“How quickly can I get there now?”  </a:t>
            </a:r>
            <a:endParaRPr lang="en-US" sz="3600" i="1" dirty="0"/>
          </a:p>
        </p:txBody>
      </p:sp>
      <p:sp>
        <p:nvSpPr>
          <p:cNvPr id="8" name="Rectangle 7"/>
          <p:cNvSpPr/>
          <p:nvPr/>
        </p:nvSpPr>
        <p:spPr>
          <a:xfrm>
            <a:off x="1022604" y="1316061"/>
            <a:ext cx="2493339" cy="4247317"/>
          </a:xfrm>
          <a:prstGeom prst="rect">
            <a:avLst/>
          </a:prstGeom>
        </p:spPr>
        <p:txBody>
          <a:bodyPr wrap="square">
            <a:spAutoFit/>
          </a:bodyPr>
          <a:lstStyle/>
          <a:p>
            <a:r>
              <a:rPr lang="en-US" b="1" dirty="0">
                <a:latin typeface="open_sanssemibold"/>
              </a:rPr>
              <a:t>Takeaways:</a:t>
            </a:r>
            <a:endParaRPr lang="en-US" dirty="0">
              <a:latin typeface="open_sansregular"/>
            </a:endParaRPr>
          </a:p>
          <a:p>
            <a:r>
              <a:rPr lang="en-US" dirty="0">
                <a:latin typeface="open_sansregular"/>
              </a:rPr>
              <a:t> </a:t>
            </a:r>
          </a:p>
          <a:p>
            <a:r>
              <a:rPr lang="en-US" dirty="0">
                <a:latin typeface="open_sansregular"/>
              </a:rPr>
              <a:t>Relatively large changes in </a:t>
            </a:r>
            <a:r>
              <a:rPr lang="en-US" dirty="0" smtClean="0">
                <a:latin typeface="open_sansregular"/>
              </a:rPr>
              <a:t>travel time savings </a:t>
            </a:r>
            <a:r>
              <a:rPr lang="en-US" dirty="0">
                <a:latin typeface="open_sansregular"/>
              </a:rPr>
              <a:t>are seen in </a:t>
            </a:r>
            <a:r>
              <a:rPr lang="en-US" dirty="0" smtClean="0">
                <a:latin typeface="open_sansregular"/>
              </a:rPr>
              <a:t>the </a:t>
            </a:r>
            <a:r>
              <a:rPr lang="en-US" dirty="0">
                <a:latin typeface="open_sansregular"/>
              </a:rPr>
              <a:t>project's area of </a:t>
            </a:r>
            <a:r>
              <a:rPr lang="en-US" dirty="0" smtClean="0">
                <a:latin typeface="open_sansregular"/>
              </a:rPr>
              <a:t>influence.</a:t>
            </a:r>
            <a:endParaRPr lang="en-US" dirty="0">
              <a:latin typeface="open_sansregular"/>
            </a:endParaRPr>
          </a:p>
          <a:p>
            <a:r>
              <a:rPr lang="en-US" dirty="0">
                <a:latin typeface="open_sansregular"/>
              </a:rPr>
              <a:t> </a:t>
            </a:r>
          </a:p>
          <a:p>
            <a:r>
              <a:rPr lang="en-US" dirty="0">
                <a:latin typeface="open_sansregular"/>
              </a:rPr>
              <a:t>Gains </a:t>
            </a:r>
            <a:r>
              <a:rPr lang="en-US" dirty="0" smtClean="0">
                <a:latin typeface="open_sansregular"/>
              </a:rPr>
              <a:t>to downtown travel market are due to </a:t>
            </a:r>
            <a:r>
              <a:rPr lang="en-US" dirty="0">
                <a:latin typeface="open_sansregular"/>
              </a:rPr>
              <a:t>the fact that the BRT stops are </a:t>
            </a:r>
            <a:r>
              <a:rPr lang="en-US" dirty="0" smtClean="0">
                <a:latin typeface="open_sansregular"/>
              </a:rPr>
              <a:t>less frequent than local bus and preferential lane treatments.</a:t>
            </a:r>
            <a:endParaRPr lang="en-US" b="0" i="0" dirty="0">
              <a:effectLst/>
              <a:latin typeface="open_sansregular"/>
            </a:endParaRPr>
          </a:p>
        </p:txBody>
      </p:sp>
    </p:spTree>
    <p:extLst>
      <p:ext uri="{BB962C8B-B14F-4D97-AF65-F5344CB8AC3E}">
        <p14:creationId xmlns:p14="http://schemas.microsoft.com/office/powerpoint/2010/main" val="48807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etro.jpg"/>
          <p:cNvPicPr>
            <a:picLocks noChangeAspect="1"/>
          </p:cNvPicPr>
          <p:nvPr/>
        </p:nvPicPr>
        <p:blipFill>
          <a:blip r:embed="rId3" cstate="print"/>
          <a:stretch>
            <a:fillRect/>
          </a:stretch>
        </p:blipFill>
        <p:spPr>
          <a:xfrm>
            <a:off x="1024569" y="1399508"/>
            <a:ext cx="10592665" cy="5340925"/>
          </a:xfrm>
          <a:prstGeom prst="rect">
            <a:avLst/>
          </a:prstGeom>
        </p:spPr>
      </p:pic>
      <p:sp>
        <p:nvSpPr>
          <p:cNvPr id="2" name="Title 1"/>
          <p:cNvSpPr>
            <a:spLocks noGrp="1"/>
          </p:cNvSpPr>
          <p:nvPr>
            <p:ph type="title"/>
          </p:nvPr>
        </p:nvSpPr>
        <p:spPr>
          <a:xfrm>
            <a:off x="2474374" y="261466"/>
            <a:ext cx="8530336" cy="913130"/>
          </a:xfrm>
        </p:spPr>
        <p:txBody>
          <a:bodyPr>
            <a:normAutofit fontScale="90000"/>
          </a:bodyPr>
          <a:lstStyle/>
          <a:p>
            <a:r>
              <a:rPr lang="en-US" dirty="0" smtClean="0"/>
              <a:t>Travel Options Benefits</a:t>
            </a:r>
            <a:br>
              <a:rPr lang="en-US" dirty="0" smtClean="0"/>
            </a:br>
            <a:r>
              <a:rPr lang="en-US" sz="3600" dirty="0" smtClean="0"/>
              <a:t>Or </a:t>
            </a:r>
            <a:r>
              <a:rPr lang="en-US" sz="3600" i="1" dirty="0" smtClean="0"/>
              <a:t>“How many more places can I get to now?”  </a:t>
            </a:r>
            <a:endParaRPr lang="en-US" sz="3600" i="1" dirty="0"/>
          </a:p>
        </p:txBody>
      </p:sp>
      <p:sp>
        <p:nvSpPr>
          <p:cNvPr id="8" name="Rectangle 7"/>
          <p:cNvSpPr/>
          <p:nvPr/>
        </p:nvSpPr>
        <p:spPr>
          <a:xfrm>
            <a:off x="1285385" y="1943195"/>
            <a:ext cx="3023616" cy="3416320"/>
          </a:xfrm>
          <a:prstGeom prst="rect">
            <a:avLst/>
          </a:prstGeom>
        </p:spPr>
        <p:txBody>
          <a:bodyPr wrap="square">
            <a:spAutoFit/>
          </a:bodyPr>
          <a:lstStyle/>
          <a:p>
            <a:r>
              <a:rPr lang="en-US" b="1" dirty="0">
                <a:latin typeface="open_sanssemibold"/>
              </a:rPr>
              <a:t>Takeaways:</a:t>
            </a:r>
            <a:endParaRPr lang="en-US" dirty="0">
              <a:latin typeface="open_sansregular"/>
            </a:endParaRPr>
          </a:p>
          <a:p>
            <a:r>
              <a:rPr lang="en-US" dirty="0">
                <a:latin typeface="open_sansregular"/>
              </a:rPr>
              <a:t> </a:t>
            </a:r>
          </a:p>
          <a:p>
            <a:r>
              <a:rPr lang="en-US" dirty="0">
                <a:latin typeface="open_sansregular"/>
              </a:rPr>
              <a:t>Relatively large changes in travel options benefit are seen in zones in the project's area of influence</a:t>
            </a:r>
          </a:p>
          <a:p>
            <a:r>
              <a:rPr lang="en-US" dirty="0">
                <a:latin typeface="open_sansregular"/>
              </a:rPr>
              <a:t> </a:t>
            </a:r>
          </a:p>
          <a:p>
            <a:r>
              <a:rPr lang="en-US" dirty="0">
                <a:latin typeface="open_sansregular"/>
              </a:rPr>
              <a:t>Gains and losses in adjacent zones, due to the fact that the BRT stops are further apart than the existing bus stops</a:t>
            </a:r>
            <a:endParaRPr lang="en-US" b="0" i="0" dirty="0">
              <a:effectLst/>
              <a:latin typeface="open_sansregular"/>
            </a:endParaRPr>
          </a:p>
        </p:txBody>
      </p:sp>
      <p:pic>
        <p:nvPicPr>
          <p:cNvPr id="9" name="Picture 8"/>
          <p:cNvPicPr/>
          <p:nvPr/>
        </p:nvPicPr>
        <p:blipFill>
          <a:blip r:embed="rId4" cstate="print"/>
          <a:stretch>
            <a:fillRect/>
          </a:stretch>
        </p:blipFill>
        <p:spPr>
          <a:xfrm>
            <a:off x="4309001" y="1493371"/>
            <a:ext cx="7068312" cy="4315968"/>
          </a:xfrm>
          <a:prstGeom prst="rect">
            <a:avLst/>
          </a:prstGeom>
        </p:spPr>
      </p:pic>
    </p:spTree>
    <p:extLst>
      <p:ext uri="{BB962C8B-B14F-4D97-AF65-F5344CB8AC3E}">
        <p14:creationId xmlns:p14="http://schemas.microsoft.com/office/powerpoint/2010/main" val="1248011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tro.jpg"/>
          <p:cNvPicPr>
            <a:picLocks noChangeAspect="1"/>
          </p:cNvPicPr>
          <p:nvPr/>
        </p:nvPicPr>
        <p:blipFill>
          <a:blip r:embed="rId3" cstate="print"/>
          <a:stretch>
            <a:fillRect/>
          </a:stretch>
        </p:blipFill>
        <p:spPr>
          <a:xfrm>
            <a:off x="322217" y="1092820"/>
            <a:ext cx="11443063" cy="5765180"/>
          </a:xfrm>
          <a:prstGeom prst="rect">
            <a:avLst/>
          </a:prstGeom>
        </p:spPr>
      </p:pic>
      <p:sp>
        <p:nvSpPr>
          <p:cNvPr id="5" name="TextBox 4"/>
          <p:cNvSpPr txBox="1"/>
          <p:nvPr/>
        </p:nvSpPr>
        <p:spPr>
          <a:xfrm>
            <a:off x="543180" y="1219537"/>
            <a:ext cx="4814321" cy="1477328"/>
          </a:xfrm>
          <a:prstGeom prst="rect">
            <a:avLst/>
          </a:prstGeom>
          <a:noFill/>
        </p:spPr>
        <p:txBody>
          <a:bodyPr wrap="square" rtlCol="0">
            <a:spAutoFit/>
          </a:bodyPr>
          <a:lstStyle/>
          <a:p>
            <a:pPr algn="ctr"/>
            <a:r>
              <a:rPr lang="en-US" u="sng" dirty="0" smtClean="0"/>
              <a:t>BRT:</a:t>
            </a:r>
            <a:r>
              <a:rPr lang="en-US" dirty="0" smtClean="0"/>
              <a:t> </a:t>
            </a:r>
          </a:p>
          <a:p>
            <a:pPr marL="227013" indent="-227013">
              <a:buFont typeface="Arial" panose="020B0604020202020204" pitchFamily="34" charset="0"/>
              <a:buChar char="•"/>
            </a:pPr>
            <a:r>
              <a:rPr lang="en-US" dirty="0" smtClean="0"/>
              <a:t>Highest travel-time and travel options </a:t>
            </a:r>
          </a:p>
          <a:p>
            <a:pPr defTabSz="227013"/>
            <a:r>
              <a:rPr lang="en-US" dirty="0" smtClean="0"/>
              <a:t>	benefits are for middle-income transit users. </a:t>
            </a:r>
          </a:p>
          <a:p>
            <a:pPr marL="227013" indent="-227013">
              <a:buFont typeface="Arial" panose="020B0604020202020204" pitchFamily="34" charset="0"/>
              <a:buChar char="•"/>
            </a:pPr>
            <a:r>
              <a:rPr lang="en-US" dirty="0"/>
              <a:t>Project affects travel option benefits in zones that represent </a:t>
            </a:r>
            <a:r>
              <a:rPr lang="en-US" dirty="0" smtClean="0"/>
              <a:t>marginalized areas.</a:t>
            </a:r>
            <a:endParaRPr lang="en-US" dirty="0"/>
          </a:p>
        </p:txBody>
      </p:sp>
      <p:sp>
        <p:nvSpPr>
          <p:cNvPr id="11" name="TextBox 10"/>
          <p:cNvSpPr txBox="1"/>
          <p:nvPr/>
        </p:nvSpPr>
        <p:spPr>
          <a:xfrm>
            <a:off x="7020003" y="4321778"/>
            <a:ext cx="4724151" cy="2308324"/>
          </a:xfrm>
          <a:prstGeom prst="rect">
            <a:avLst/>
          </a:prstGeom>
          <a:noFill/>
        </p:spPr>
        <p:txBody>
          <a:bodyPr wrap="square" rtlCol="0">
            <a:spAutoFit/>
          </a:bodyPr>
          <a:lstStyle/>
          <a:p>
            <a:pPr algn="ctr"/>
            <a:r>
              <a:rPr lang="en-US" u="sng" dirty="0" smtClean="0"/>
              <a:t>Highway Capacity Expansion:</a:t>
            </a:r>
            <a:r>
              <a:rPr lang="en-US" dirty="0" smtClean="0"/>
              <a:t> </a:t>
            </a:r>
          </a:p>
          <a:p>
            <a:pPr marL="285750" indent="-285750">
              <a:buFont typeface="Arial" panose="020B0604020202020204" pitchFamily="34" charset="0"/>
              <a:buChar char="•"/>
            </a:pPr>
            <a:r>
              <a:rPr lang="en-US" dirty="0" smtClean="0"/>
              <a:t>Highest travel-time benefits are for high-income drivers.</a:t>
            </a:r>
          </a:p>
          <a:p>
            <a:pPr marL="285750" indent="-285750">
              <a:buFont typeface="Arial" panose="020B0604020202020204" pitchFamily="34" charset="0"/>
              <a:buChar char="•"/>
            </a:pPr>
            <a:r>
              <a:rPr lang="en-US" dirty="0"/>
              <a:t>Project has a relatively small effect on travel option benefits for marginalized communities.</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12" name="Right Arrow 11"/>
          <p:cNvSpPr/>
          <p:nvPr/>
        </p:nvSpPr>
        <p:spPr>
          <a:xfrm>
            <a:off x="5260526" y="1959931"/>
            <a:ext cx="783222" cy="329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6087263" y="4899729"/>
            <a:ext cx="783222" cy="3292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stretch>
            <a:fillRect/>
          </a:stretch>
        </p:blipFill>
        <p:spPr>
          <a:xfrm>
            <a:off x="6323487" y="1252990"/>
            <a:ext cx="5162053" cy="3019687"/>
          </a:xfrm>
          <a:prstGeom prst="rect">
            <a:avLst/>
          </a:prstGeom>
        </p:spPr>
      </p:pic>
      <p:sp>
        <p:nvSpPr>
          <p:cNvPr id="13" name="Title 1"/>
          <p:cNvSpPr>
            <a:spLocks noGrp="1"/>
          </p:cNvSpPr>
          <p:nvPr>
            <p:ph type="title"/>
          </p:nvPr>
        </p:nvSpPr>
        <p:spPr>
          <a:xfrm>
            <a:off x="2388470" y="130589"/>
            <a:ext cx="8530336" cy="913130"/>
          </a:xfrm>
        </p:spPr>
        <p:txBody>
          <a:bodyPr>
            <a:normAutofit fontScale="90000"/>
          </a:bodyPr>
          <a:lstStyle/>
          <a:p>
            <a:r>
              <a:rPr lang="en-US" dirty="0" smtClean="0"/>
              <a:t>Equity Lens: Marginalized Communities</a:t>
            </a:r>
            <a:br>
              <a:rPr lang="en-US" dirty="0" smtClean="0"/>
            </a:br>
            <a:r>
              <a:rPr lang="en-US" sz="3600" dirty="0" smtClean="0"/>
              <a:t>Or </a:t>
            </a:r>
            <a:r>
              <a:rPr lang="en-US" sz="3600" i="1" dirty="0" smtClean="0"/>
              <a:t>“Who benefits now?”</a:t>
            </a:r>
            <a:endParaRPr lang="en-US" sz="3600" i="1" dirty="0"/>
          </a:p>
        </p:txBody>
      </p:sp>
      <p:pic>
        <p:nvPicPr>
          <p:cNvPr id="3" name="Picture 2"/>
          <p:cNvPicPr>
            <a:picLocks noChangeAspect="1"/>
          </p:cNvPicPr>
          <p:nvPr/>
        </p:nvPicPr>
        <p:blipFill>
          <a:blip r:embed="rId5" cstate="print"/>
          <a:stretch>
            <a:fillRect/>
          </a:stretch>
        </p:blipFill>
        <p:spPr>
          <a:xfrm>
            <a:off x="773630" y="2823582"/>
            <a:ext cx="5164114" cy="3019687"/>
          </a:xfrm>
          <a:prstGeom prst="rect">
            <a:avLst/>
          </a:prstGeom>
        </p:spPr>
      </p:pic>
    </p:spTree>
    <p:extLst>
      <p:ext uri="{BB962C8B-B14F-4D97-AF65-F5344CB8AC3E}">
        <p14:creationId xmlns:p14="http://schemas.microsoft.com/office/powerpoint/2010/main" val="139665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tro.jpg"/>
          <p:cNvPicPr>
            <a:picLocks noChangeAspect="1"/>
          </p:cNvPicPr>
          <p:nvPr/>
        </p:nvPicPr>
        <p:blipFill>
          <a:blip r:embed="rId3" cstate="print"/>
          <a:stretch>
            <a:fillRect/>
          </a:stretch>
        </p:blipFill>
        <p:spPr>
          <a:xfrm>
            <a:off x="1306286" y="1517904"/>
            <a:ext cx="10310948" cy="5222530"/>
          </a:xfrm>
          <a:prstGeom prst="rect">
            <a:avLst/>
          </a:prstGeom>
        </p:spPr>
      </p:pic>
      <p:sp>
        <p:nvSpPr>
          <p:cNvPr id="5" name="Text Placeholder 3"/>
          <p:cNvSpPr txBox="1">
            <a:spLocks/>
          </p:cNvSpPr>
          <p:nvPr/>
        </p:nvSpPr>
        <p:spPr>
          <a:xfrm>
            <a:off x="663530" y="-49321"/>
            <a:ext cx="6421509" cy="15672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1"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i="1" u="none" strike="noStrike" kern="1200" cap="none" spc="0" normalizeH="0" baseline="0" noProof="0" dirty="0" smtClean="0">
                <a:ln>
                  <a:noFill/>
                </a:ln>
                <a:effectLst/>
                <a:uLnTx/>
                <a:uFillTx/>
                <a:latin typeface="+mn-lt"/>
                <a:ea typeface="+mn-ea"/>
                <a:cs typeface="+mn-cs"/>
              </a:rPr>
              <a:t>Conclusions:</a:t>
            </a:r>
            <a:endParaRPr kumimoji="0" lang="en-US" sz="3400" i="1" u="none" strike="noStrike" kern="1200" cap="none" spc="0" normalizeH="0" baseline="0" noProof="0" dirty="0" smtClean="0">
              <a:ln>
                <a:noFill/>
              </a:ln>
              <a:effectLst/>
              <a:uLnTx/>
              <a:uFillTx/>
              <a:latin typeface="+mn-lt"/>
              <a:ea typeface="+mn-ea"/>
              <a:cs typeface="+mn-cs"/>
            </a:endParaRPr>
          </a:p>
        </p:txBody>
      </p:sp>
      <p:sp>
        <p:nvSpPr>
          <p:cNvPr id="2" name="TextBox 1"/>
          <p:cNvSpPr txBox="1"/>
          <p:nvPr/>
        </p:nvSpPr>
        <p:spPr>
          <a:xfrm>
            <a:off x="2610862" y="1570982"/>
            <a:ext cx="7612792" cy="172354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Social Return on Investment approach to Alternatives Analysis</a:t>
            </a:r>
          </a:p>
          <a:p>
            <a:pPr marL="914400" lvl="1" indent="-457200">
              <a:buFont typeface="Wingdings" panose="05000000000000000000" pitchFamily="2" charset="2"/>
              <a:buChar char="Ø"/>
            </a:pPr>
            <a:r>
              <a:rPr lang="en-US" sz="2500" dirty="0" smtClean="0"/>
              <a:t>Triple-bottom line dimensions</a:t>
            </a:r>
          </a:p>
          <a:p>
            <a:pPr marL="914400" lvl="1" indent="-457200">
              <a:buFont typeface="Wingdings" panose="05000000000000000000" pitchFamily="2" charset="2"/>
              <a:buChar char="Ø"/>
            </a:pPr>
            <a:r>
              <a:rPr lang="en-US" sz="2500" dirty="0" smtClean="0"/>
              <a:t>Explicit equity analysis</a:t>
            </a:r>
            <a:endParaRPr lang="en-US" sz="2500" dirty="0"/>
          </a:p>
        </p:txBody>
      </p:sp>
      <p:sp>
        <p:nvSpPr>
          <p:cNvPr id="7" name="TextBox 6"/>
          <p:cNvSpPr txBox="1"/>
          <p:nvPr/>
        </p:nvSpPr>
        <p:spPr>
          <a:xfrm>
            <a:off x="2610861" y="3388505"/>
            <a:ext cx="8441473"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Data Visualizer effective to tell meaningful benefit stories.  </a:t>
            </a:r>
          </a:p>
        </p:txBody>
      </p:sp>
      <p:cxnSp>
        <p:nvCxnSpPr>
          <p:cNvPr id="8" name="Straight Connector 7"/>
          <p:cNvCxnSpPr/>
          <p:nvPr/>
        </p:nvCxnSpPr>
        <p:spPr>
          <a:xfrm>
            <a:off x="2113813" y="422366"/>
            <a:ext cx="0" cy="838200"/>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610861" y="4403613"/>
            <a:ext cx="8441473"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MCE code is checked into </a:t>
            </a:r>
            <a:r>
              <a:rPr lang="en-US" sz="2800" dirty="0" err="1" smtClean="0"/>
              <a:t>GitHub</a:t>
            </a:r>
            <a:r>
              <a:rPr lang="en-US" sz="2800" dirty="0" smtClean="0"/>
              <a:t>, integrated with current demand models and running on Metro servers.  </a:t>
            </a:r>
            <a:endParaRPr lang="en-US" sz="2800" dirty="0" smtClean="0"/>
          </a:p>
        </p:txBody>
      </p:sp>
      <p:sp>
        <p:nvSpPr>
          <p:cNvPr id="3" name="Rectangle 2"/>
          <p:cNvSpPr/>
          <p:nvPr/>
        </p:nvSpPr>
        <p:spPr>
          <a:xfrm>
            <a:off x="2883864" y="5357720"/>
            <a:ext cx="5476820" cy="369332"/>
          </a:xfrm>
          <a:prstGeom prst="rect">
            <a:avLst/>
          </a:prstGeom>
        </p:spPr>
        <p:txBody>
          <a:bodyPr wrap="none">
            <a:spAutoFit/>
          </a:bodyPr>
          <a:lstStyle/>
          <a:p>
            <a:r>
              <a:rPr lang="en-US" dirty="0">
                <a:hlinkClick r:id="rId4"/>
              </a:rPr>
              <a:t>https://github.com/MetroModelingServices/metro_mce</a:t>
            </a:r>
            <a:endParaRPr lang="en-US" dirty="0"/>
          </a:p>
        </p:txBody>
      </p:sp>
    </p:spTree>
    <p:extLst>
      <p:ext uri="{BB962C8B-B14F-4D97-AF65-F5344CB8AC3E}">
        <p14:creationId xmlns:p14="http://schemas.microsoft.com/office/powerpoint/2010/main" val="3989782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2457</TotalTime>
  <Words>895</Words>
  <Application>Microsoft Office PowerPoint</Application>
  <PresentationFormat>Widescreen</PresentationFormat>
  <Paragraphs>95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open_sansregular</vt:lpstr>
      <vt:lpstr>open_sanssemibold</vt:lpstr>
      <vt:lpstr>Wingdings</vt:lpstr>
      <vt:lpstr>Retrospect</vt:lpstr>
      <vt:lpstr>PowerPoint Presentation</vt:lpstr>
      <vt:lpstr>PowerPoint Presentation</vt:lpstr>
      <vt:lpstr>PowerPoint Presentation</vt:lpstr>
      <vt:lpstr>PowerPoint Presentation</vt:lpstr>
      <vt:lpstr>Travel Time Savings Benefits Or “How quickly can I get there now?”  </vt:lpstr>
      <vt:lpstr>Travel Options Benefits Or “How many more places can I get to now?”  </vt:lpstr>
      <vt:lpstr>Equity Lens: Marginalized Communities Or “Who benefits now?”</vt:lpstr>
      <vt:lpstr>PowerPoint Presentation</vt:lpstr>
    </vt:vector>
  </TitlesOfParts>
  <Company>Metro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Hauger</dc:creator>
  <cp:lastModifiedBy>Kyle Hauger</cp:lastModifiedBy>
  <cp:revision>159</cp:revision>
  <dcterms:created xsi:type="dcterms:W3CDTF">2019-04-02T16:48:02Z</dcterms:created>
  <dcterms:modified xsi:type="dcterms:W3CDTF">2019-06-04T17:41:10Z</dcterms:modified>
</cp:coreProperties>
</file>