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3" r:id="rId3"/>
    <p:sldId id="261" r:id="rId4"/>
    <p:sldId id="267" r:id="rId5"/>
    <p:sldId id="269" r:id="rId6"/>
    <p:sldId id="270" r:id="rId7"/>
    <p:sldId id="271" r:id="rId8"/>
    <p:sldId id="274" r:id="rId9"/>
    <p:sldId id="258" r:id="rId10"/>
    <p:sldId id="273" r:id="rId11"/>
    <p:sldId id="260" r:id="rId12"/>
    <p:sldId id="276" r:id="rId13"/>
    <p:sldId id="259" r:id="rId14"/>
    <p:sldId id="27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0" autoAdjust="0"/>
  </p:normalViewPr>
  <p:slideViewPr>
    <p:cSldViewPr>
      <p:cViewPr>
        <p:scale>
          <a:sx n="60" d="100"/>
          <a:sy n="60" d="100"/>
        </p:scale>
        <p:origin x="1428" y="9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23DE-AD26-48B8-ADBC-A975A03C922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F3EC-8156-4858-A6C7-F2ABF96D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live.com/wildfires/index.ssf/2017/12/by_the_numbers_a_look_back_at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http://www.oregonlive.com/wildfires/index.ssf/2017/12/by_the_numbers_a_look_back_at.html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3EC-8156-4858-A6C7-F2ABF96D0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29600" y="2590800"/>
            <a:ext cx="33528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68800" y="2590800"/>
            <a:ext cx="33528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09600" y="2590800"/>
            <a:ext cx="33528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11200" y="2667000"/>
            <a:ext cx="31496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00" y="2667000"/>
            <a:ext cx="31496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31200" y="2667000"/>
            <a:ext cx="31496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Rebecca.a.knudson@odot.state.or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gle Creek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910" r="1982" b="232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562600" y="1798945"/>
            <a:ext cx="5791200" cy="3763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Economic Impacts of Interstate 84 Closure Due to Wildfire</a:t>
            </a:r>
            <a:endParaRPr lang="en-US" sz="5400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17934" y="5287655"/>
            <a:ext cx="94107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Becky Knudson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Oregon Department of Transportation 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2057400" y="228600"/>
            <a:ext cx="89535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2019 TRB Transportation Planning Applications Conference June 5, 2019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633"/>
          <a:stretch/>
        </p:blipFill>
        <p:spPr>
          <a:xfrm>
            <a:off x="117934" y="152400"/>
            <a:ext cx="2015666" cy="23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2" y="27921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East Bound</a:t>
            </a:r>
            <a:endParaRPr lang="en-US" sz="5400" b="1" dirty="0"/>
          </a:p>
        </p:txBody>
      </p:sp>
      <p:pic>
        <p:nvPicPr>
          <p:cNvPr id="4098" name="Picture 2" descr="H:\Statewide\Tools\SWIM\SWIM_2_5\ModelApplication\20170913_EagleCreekFire\EB_I-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"/>
          <a:stretch/>
        </p:blipFill>
        <p:spPr bwMode="auto">
          <a:xfrm>
            <a:off x="1524000" y="1262063"/>
            <a:ext cx="95250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07253" y="5534543"/>
            <a:ext cx="2362200" cy="1175776"/>
            <a:chOff x="7461398" y="5955268"/>
            <a:chExt cx="1606402" cy="644440"/>
          </a:xfrm>
        </p:grpSpPr>
        <p:sp>
          <p:nvSpPr>
            <p:cNvPr id="6" name="TextBox 5"/>
            <p:cNvSpPr txBox="1"/>
            <p:nvPr/>
          </p:nvSpPr>
          <p:spPr>
            <a:xfrm>
              <a:off x="7467600" y="5955268"/>
              <a:ext cx="1600200" cy="286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Heavy Vehicles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61398" y="6312932"/>
              <a:ext cx="1606402" cy="28677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Light Vehicles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5257800"/>
            <a:ext cx="1981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Portland OR</a:t>
            </a:r>
          </a:p>
        </p:txBody>
      </p:sp>
      <p:sp>
        <p:nvSpPr>
          <p:cNvPr id="8" name="Multiply 7"/>
          <p:cNvSpPr/>
          <p:nvPr/>
        </p:nvSpPr>
        <p:spPr>
          <a:xfrm>
            <a:off x="4953000" y="3375820"/>
            <a:ext cx="609600" cy="662781"/>
          </a:xfrm>
          <a:prstGeom prst="mathMultiply">
            <a:avLst>
              <a:gd name="adj1" fmla="val 18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2378267"/>
            <a:ext cx="236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Vancouver WA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638800" y="4114801"/>
            <a:ext cx="3200400" cy="928693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interstate 84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17" y="3048000"/>
            <a:ext cx="490069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US 97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00" y="1970777"/>
            <a:ext cx="407491" cy="4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2" y="2590801"/>
            <a:ext cx="380999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East Bound Patterns with Closure </a:t>
            </a:r>
            <a:endParaRPr lang="en-US" b="1" dirty="0"/>
          </a:p>
        </p:txBody>
      </p:sp>
      <p:pic>
        <p:nvPicPr>
          <p:cNvPr id="1026" name="Picture 2" descr="H:\Statewide\Tools\SWIM\SWIM_2_5\ModelApplication\20170913_EagleCreekFire\EB_I-84Full_SR14Truck_Clos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" t="-1420" r="265" b="-1420"/>
          <a:stretch/>
        </p:blipFill>
        <p:spPr bwMode="auto">
          <a:xfrm>
            <a:off x="1447800" y="1219200"/>
            <a:ext cx="96012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98800"/>
            <a:ext cx="513954" cy="411163"/>
          </a:xfrm>
        </p:spPr>
      </p:pic>
      <p:sp>
        <p:nvSpPr>
          <p:cNvPr id="9" name="Right Arrow 8"/>
          <p:cNvSpPr/>
          <p:nvPr/>
        </p:nvSpPr>
        <p:spPr>
          <a:xfrm>
            <a:off x="3313444" y="5302757"/>
            <a:ext cx="2694214" cy="699349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US 26 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13332" r="14069" b="14855"/>
          <a:stretch/>
        </p:blipFill>
        <p:spPr bwMode="auto">
          <a:xfrm>
            <a:off x="4839957" y="4867268"/>
            <a:ext cx="38100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oregon 35 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17682" r="24897" b="44599"/>
          <a:stretch/>
        </p:blipFill>
        <p:spPr bwMode="auto">
          <a:xfrm>
            <a:off x="8985398" y="330545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oregon MT h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957342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2478" y="46826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Mt. Hood</a:t>
            </a:r>
            <a:endParaRPr lang="en-US" dirty="0"/>
          </a:p>
        </p:txBody>
      </p:sp>
      <p:pic>
        <p:nvPicPr>
          <p:cNvPr id="13" name="Picture 2" descr="Image result for interstate 84 sig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31" y="2504391"/>
            <a:ext cx="490069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429000"/>
            <a:ext cx="528341" cy="528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402" y="1447801"/>
            <a:ext cx="380999" cy="380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5616336"/>
            <a:ext cx="2362200" cy="1175776"/>
            <a:chOff x="7461398" y="5955268"/>
            <a:chExt cx="1606402" cy="644440"/>
          </a:xfrm>
        </p:grpSpPr>
        <p:sp>
          <p:nvSpPr>
            <p:cNvPr id="17" name="TextBox 16"/>
            <p:cNvSpPr txBox="1"/>
            <p:nvPr/>
          </p:nvSpPr>
          <p:spPr>
            <a:xfrm>
              <a:off x="7467600" y="5955268"/>
              <a:ext cx="1600200" cy="286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Heavy Vehicles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1398" y="6312932"/>
              <a:ext cx="1606402" cy="28677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Light Vehicles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10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1200" y="457200"/>
            <a:ext cx="10414000" cy="1676400"/>
          </a:xfrm>
        </p:spPr>
        <p:txBody>
          <a:bodyPr/>
          <a:lstStyle/>
          <a:p>
            <a:pPr algn="ctr"/>
            <a:r>
              <a:rPr lang="en-US" sz="5400" dirty="0"/>
              <a:t>Hybrid Approach to Estimate Cost</a:t>
            </a:r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11200" y="2743200"/>
            <a:ext cx="3149600" cy="2209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Model Select Link</a:t>
            </a:r>
          </a:p>
          <a:p>
            <a:pPr algn="ctr"/>
            <a:r>
              <a:rPr lang="en-US" sz="2800" dirty="0" smtClean="0"/>
              <a:t>Identify the routes used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470400" y="2743200"/>
            <a:ext cx="3149600" cy="1828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ATR</a:t>
            </a:r>
          </a:p>
          <a:p>
            <a:pPr algn="ctr"/>
            <a:r>
              <a:rPr lang="en-US" sz="2800" dirty="0" smtClean="0"/>
              <a:t>Provide the range of truck volumes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229600" y="2743200"/>
            <a:ext cx="3352800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Detour Costs</a:t>
            </a:r>
          </a:p>
          <a:p>
            <a:pPr algn="ctr"/>
            <a:r>
              <a:rPr lang="en-US" sz="2800" dirty="0" smtClean="0"/>
              <a:t>Extra distance </a:t>
            </a:r>
            <a:r>
              <a:rPr lang="en-US" sz="2800" dirty="0" smtClean="0"/>
              <a:t>and time due to detour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2" descr="C:\Users\tdb074\AppData\Local\Microsoft\Windows\Temporary Internet Files\Content.IE5\COSAIR2B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9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88823"/>
              </p:ext>
            </p:extLst>
          </p:nvPr>
        </p:nvGraphicFramePr>
        <p:xfrm>
          <a:off x="2897188" y="-762000"/>
          <a:ext cx="6094412" cy="788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3" imgW="5829154" imgH="7543610" progId="Acrobat.Document.2017">
                  <p:embed/>
                </p:oleObj>
              </mc:Choice>
              <mc:Fallback>
                <p:oleObj name="Acrobat Document" r:id="rId3" imgW="5829154" imgH="754361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188" y="-762000"/>
                        <a:ext cx="6094412" cy="788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25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064993"/>
              </p:ext>
            </p:extLst>
          </p:nvPr>
        </p:nvGraphicFramePr>
        <p:xfrm>
          <a:off x="1451811" y="838200"/>
          <a:ext cx="9296400" cy="4952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46786">
                  <a:extLst>
                    <a:ext uri="{9D8B030D-6E8A-4147-A177-3AD203B41FA5}">
                      <a16:colId xmlns:a16="http://schemas.microsoft.com/office/drawing/2014/main" val="2408938623"/>
                    </a:ext>
                  </a:extLst>
                </a:gridCol>
                <a:gridCol w="2350814">
                  <a:extLst>
                    <a:ext uri="{9D8B030D-6E8A-4147-A177-3AD203B41FA5}">
                      <a16:colId xmlns:a16="http://schemas.microsoft.com/office/drawing/2014/main" val="863023722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744257685"/>
                    </a:ext>
                  </a:extLst>
                </a:gridCol>
              </a:tblGrid>
              <a:tr h="1501877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Estimated Cost of </a:t>
                      </a:r>
                    </a:p>
                    <a:p>
                      <a:pPr algn="ctr"/>
                      <a:r>
                        <a:rPr lang="en-US" sz="4400" dirty="0" smtClean="0"/>
                        <a:t>One Day Closure to Heavy Trucks</a:t>
                      </a:r>
                      <a:endParaRPr lang="en-US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21971"/>
                  </a:ext>
                </a:extLst>
              </a:tr>
              <a:tr h="60714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Range of Estimated Costs </a:t>
                      </a:r>
                      <a:endParaRPr lang="en-US" sz="3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23901"/>
                  </a:ext>
                </a:extLst>
              </a:tr>
              <a:tr h="11184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Additional </a:t>
                      </a:r>
                    </a:p>
                    <a:p>
                      <a:r>
                        <a:rPr lang="en-US" sz="3200" dirty="0" smtClean="0"/>
                        <a:t>Time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$160,000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$180,000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515460"/>
                  </a:ext>
                </a:extLst>
              </a:tr>
              <a:tr h="11184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Additional </a:t>
                      </a:r>
                    </a:p>
                    <a:p>
                      <a:r>
                        <a:rPr lang="en-US" sz="3200" dirty="0" smtClean="0"/>
                        <a:t>Operating Costs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$ 90,000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$110,000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985965"/>
                  </a:ext>
                </a:extLst>
              </a:tr>
              <a:tr h="60714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 COST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$250,000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$290,000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88834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748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3510452"/>
            <a:ext cx="1338793" cy="12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49000">
              <a:schemeClr val="bg2">
                <a:lumMod val="75000"/>
              </a:schemeClr>
            </a:gs>
            <a:gs pos="71000">
              <a:schemeClr val="bg2">
                <a:lumMod val="50000"/>
              </a:schemeClr>
            </a:gs>
            <a:gs pos="92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530939"/>
            <a:ext cx="3886200" cy="58674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sto MT" panose="02040603050505030304" pitchFamily="18" charset="0"/>
              </a:rPr>
              <a:t>Thank You!</a:t>
            </a:r>
            <a:br>
              <a:rPr lang="en-US" sz="4800" dirty="0">
                <a:latin typeface="Calisto MT" panose="02040603050505030304" pitchFamily="18" charset="0"/>
              </a:rPr>
            </a:br>
            <a:r>
              <a:rPr lang="en-US" sz="4800" dirty="0">
                <a:latin typeface="Calisto MT" panose="02040603050505030304" pitchFamily="18" charset="0"/>
              </a:rPr>
              <a:t/>
            </a:r>
            <a:br>
              <a:rPr lang="en-US" sz="4800" dirty="0">
                <a:latin typeface="Calisto MT" panose="02040603050505030304" pitchFamily="18" charset="0"/>
              </a:rPr>
            </a:br>
            <a:r>
              <a:rPr lang="en-US" sz="2400" dirty="0"/>
              <a:t>Becky Knudson</a:t>
            </a:r>
            <a:br>
              <a:rPr lang="en-US" sz="2400" dirty="0"/>
            </a:br>
            <a:r>
              <a:rPr lang="en-US" sz="2400" dirty="0"/>
              <a:t>Oregon DOT</a:t>
            </a:r>
            <a:br>
              <a:rPr lang="en-US" sz="2400" dirty="0"/>
            </a:br>
            <a:r>
              <a:rPr lang="en-US" sz="2400" dirty="0"/>
              <a:t>Transportation Planning Analysis Unit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Rebecca.a.knudson@odot.state.or.us</a:t>
            </a:r>
            <a:r>
              <a:rPr lang="en-US" sz="18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-1"/>
            <a:ext cx="5486400" cy="6929281"/>
          </a:xfrm>
        </p:spPr>
      </p:pic>
    </p:spTree>
    <p:extLst>
      <p:ext uri="{BB962C8B-B14F-4D97-AF65-F5344CB8AC3E}">
        <p14:creationId xmlns:p14="http://schemas.microsoft.com/office/powerpoint/2010/main" val="5760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agle Creek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2445" r="346" b="640"/>
          <a:stretch/>
        </p:blipFill>
        <p:spPr bwMode="auto">
          <a:xfrm>
            <a:off x="0" y="0"/>
            <a:ext cx="1218934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0500"/>
            <a:ext cx="6858000" cy="1447800"/>
          </a:xfrm>
          <a:solidFill>
            <a:schemeClr val="bg2">
              <a:lumMod val="90000"/>
            </a:schemeClr>
          </a:solidFill>
          <a:effectLst>
            <a:glow rad="127000">
              <a:schemeClr val="bg2">
                <a:lumMod val="75000"/>
              </a:schemeClr>
            </a:glow>
            <a:softEdge rad="304800"/>
          </a:effectLst>
        </p:spPr>
        <p:txBody>
          <a:bodyPr>
            <a:normAutofit fontScale="90000"/>
          </a:bodyPr>
          <a:lstStyle/>
          <a:p>
            <a:r>
              <a:rPr lang="en-US" sz="6000" b="1" dirty="0"/>
              <a:t>By the Numbers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/>
              <a:t>(OregonLive.com Dec 2017)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10478386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Started September 2, 2017</a:t>
            </a:r>
          </a:p>
          <a:p>
            <a:pPr marL="0" indent="0">
              <a:buNone/>
            </a:pPr>
            <a:r>
              <a:rPr lang="en-US" sz="4400" b="1" dirty="0"/>
              <a:t>Began 2.5 miles west of Cascade Locks</a:t>
            </a:r>
          </a:p>
          <a:p>
            <a:pPr marL="0" indent="0">
              <a:buNone/>
            </a:pPr>
            <a:r>
              <a:rPr lang="en-US" sz="4400" b="1" dirty="0"/>
              <a:t>48,831 acres burned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266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8" b="22481"/>
          <a:stretch/>
        </p:blipFill>
        <p:spPr>
          <a:xfrm>
            <a:off x="1500963" y="1143000"/>
            <a:ext cx="9243237" cy="544224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76200"/>
            <a:ext cx="11887200" cy="178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176 hikers rescued, hundreds evacuated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30 miles dozer line, 5 miles of </a:t>
            </a:r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hand-line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oregonlive.com/home/olive-media/width960/img/wildfires/photo/eagle-creek-fire-75145a1328df0b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31" b="20947"/>
          <a:stretch/>
        </p:blipFill>
        <p:spPr bwMode="auto">
          <a:xfrm>
            <a:off x="1066800" y="1066801"/>
            <a:ext cx="10310036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"/>
            <a:ext cx="11582400" cy="1981200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1,060 personnel </a:t>
            </a:r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at peak effort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$20 M in Firefighting Cost by Nov 2017</a:t>
            </a:r>
          </a:p>
          <a:p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4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oregonlive.com/home/olive-media/width960/img/wildfires/photo/eagle-creek-fire-cleanup-a52e5602598c88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-424" r="-233" b="22762"/>
          <a:stretch/>
        </p:blipFill>
        <p:spPr bwMode="auto">
          <a:xfrm>
            <a:off x="685800" y="457199"/>
            <a:ext cx="108966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"/>
            <a:ext cx="10210800" cy="1905000"/>
          </a:xfrm>
          <a:solidFill>
            <a:schemeClr val="tx1">
              <a:lumMod val="85000"/>
              <a:lumOff val="15000"/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6"/>
                </a:solidFill>
              </a:rPr>
              <a:t>I-84 Westbound Closed for 10 Days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accent6"/>
                </a:solidFill>
              </a:rPr>
              <a:t>I-84 Eastbound Closed for 19 Days</a:t>
            </a:r>
          </a:p>
        </p:txBody>
      </p:sp>
    </p:spTree>
    <p:extLst>
      <p:ext uri="{BB962C8B-B14F-4D97-AF65-F5344CB8AC3E}">
        <p14:creationId xmlns:p14="http://schemas.microsoft.com/office/powerpoint/2010/main" val="100741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oregonlive.com/home/olive-media/width960/img/wildfires/photo/eagle-creek-fire-15211a69058937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/>
          <a:stretch/>
        </p:blipFill>
        <p:spPr bwMode="auto">
          <a:xfrm>
            <a:off x="-24064" y="0"/>
            <a:ext cx="12216064" cy="69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11963400" cy="1638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Union Pacific Railroad Stopped for 3 Days</a:t>
            </a:r>
          </a:p>
          <a:p>
            <a:pPr marL="0" indent="0">
              <a:buNone/>
            </a:pPr>
            <a:r>
              <a:rPr lang="en-US" sz="5400" b="1" dirty="0"/>
              <a:t>Columbia River Closed for 2 Days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5880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677400" cy="13937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66"/>
                </a:solidFill>
              </a:rPr>
              <a:t>Truck Cost </a:t>
            </a:r>
            <a:r>
              <a:rPr lang="en-US" sz="5400" b="1" dirty="0" smtClean="0">
                <a:solidFill>
                  <a:srgbClr val="FFFF66"/>
                </a:solidFill>
              </a:rPr>
              <a:t>of Closures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Multiple Analytical Options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1828800"/>
            <a:ext cx="7162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Use official detour routes to estimate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Use Automatic Traffic Recorder data to infer detour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Use travel model to identify detour routes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399" y="3352800"/>
            <a:ext cx="34681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Statewide\Tools\SWIM\SWIM_2_5\ModelApplication\20170913_EagleCreekFire\WB_I-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"/>
          <a:stretch/>
        </p:blipFill>
        <p:spPr bwMode="auto">
          <a:xfrm>
            <a:off x="1561214" y="1066800"/>
            <a:ext cx="9106786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71" y="24295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West Bound</a:t>
            </a:r>
            <a:endParaRPr lang="en-US" sz="5400" b="1" dirty="0"/>
          </a:p>
        </p:txBody>
      </p:sp>
      <p:pic>
        <p:nvPicPr>
          <p:cNvPr id="8" name="Picture 2" descr="Image result for interstate 84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32" y="2971801"/>
            <a:ext cx="490069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4953000" y="3276601"/>
            <a:ext cx="609600" cy="662781"/>
          </a:xfrm>
          <a:prstGeom prst="mathMultiply">
            <a:avLst>
              <a:gd name="adj1" fmla="val 18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Image result for US 97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910" y="1981201"/>
            <a:ext cx="407491" cy="4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3600" y="2378267"/>
            <a:ext cx="236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Vancouver WA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257800"/>
            <a:ext cx="1981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Portland OR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682994" y="5540390"/>
            <a:ext cx="2362200" cy="1175776"/>
            <a:chOff x="7461398" y="5955268"/>
            <a:chExt cx="1606402" cy="644440"/>
          </a:xfrm>
        </p:grpSpPr>
        <p:sp>
          <p:nvSpPr>
            <p:cNvPr id="14" name="TextBox 13"/>
            <p:cNvSpPr txBox="1"/>
            <p:nvPr/>
          </p:nvSpPr>
          <p:spPr>
            <a:xfrm>
              <a:off x="7467600" y="5955268"/>
              <a:ext cx="1600200" cy="286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Heavy Vehicles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1398" y="6312932"/>
              <a:ext cx="1606402" cy="28677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Light Vehicles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flipH="1">
            <a:off x="6400800" y="3959478"/>
            <a:ext cx="3581400" cy="73006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20" y="2593816"/>
            <a:ext cx="38408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8408"/>
            <a:ext cx="104394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West Bound Patterns with Closure </a:t>
            </a:r>
            <a:endParaRPr lang="en-US" sz="5400" b="1" dirty="0"/>
          </a:p>
        </p:txBody>
      </p:sp>
      <p:pic>
        <p:nvPicPr>
          <p:cNvPr id="6146" name="Picture 2" descr="H:\Statewide\Tools\SWIM\SWIM_2_5\ModelApplication\20170913_EagleCreekFire\WB_I-84Full_SR14Truck_Clos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4"/>
          <a:stretch/>
        </p:blipFill>
        <p:spPr bwMode="auto">
          <a:xfrm>
            <a:off x="1447800" y="1295400"/>
            <a:ext cx="96012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nterstate 84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667001"/>
            <a:ext cx="490069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US 26 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13332" r="14069" b="14855"/>
          <a:stretch/>
        </p:blipFill>
        <p:spPr bwMode="auto">
          <a:xfrm>
            <a:off x="4495800" y="5105400"/>
            <a:ext cx="38100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flipH="1">
            <a:off x="2971800" y="5935146"/>
            <a:ext cx="2661558" cy="778909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Image result for oregon MT h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8800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4600" y="471317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Mt. Hood</a:t>
            </a:r>
            <a:endParaRPr lang="en-US" dirty="0"/>
          </a:p>
        </p:txBody>
      </p:sp>
      <p:pic>
        <p:nvPicPr>
          <p:cNvPr id="14" name="Picture 4" descr="Image result for oregon 35 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17682" r="24897" b="44599"/>
          <a:stretch/>
        </p:blipFill>
        <p:spPr bwMode="auto">
          <a:xfrm>
            <a:off x="7924800" y="327733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46" y="4272704"/>
            <a:ext cx="513954" cy="411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46" y="3264696"/>
            <a:ext cx="454670" cy="454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1679416"/>
            <a:ext cx="384081" cy="3779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642021" y="5502185"/>
            <a:ext cx="2362200" cy="1175776"/>
            <a:chOff x="7461398" y="5955268"/>
            <a:chExt cx="1606402" cy="644440"/>
          </a:xfrm>
        </p:grpSpPr>
        <p:sp>
          <p:nvSpPr>
            <p:cNvPr id="18" name="TextBox 17"/>
            <p:cNvSpPr txBox="1"/>
            <p:nvPr/>
          </p:nvSpPr>
          <p:spPr>
            <a:xfrm>
              <a:off x="7467600" y="5955268"/>
              <a:ext cx="1600200" cy="2867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Heavy Vehicles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1398" y="6312932"/>
              <a:ext cx="1606402" cy="28677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Light Vehicles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39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238</Words>
  <Application>Microsoft Office PowerPoint</Application>
  <PresentationFormat>Widescreen</PresentationFormat>
  <Paragraphs>66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Calisto MT</vt:lpstr>
      <vt:lpstr>Office Theme</vt:lpstr>
      <vt:lpstr>Acrobat Document</vt:lpstr>
      <vt:lpstr>PowerPoint Presentation</vt:lpstr>
      <vt:lpstr>By the Numbers  (OregonLive.com Dec 2017)</vt:lpstr>
      <vt:lpstr>PowerPoint Presentation</vt:lpstr>
      <vt:lpstr>PowerPoint Presentation</vt:lpstr>
      <vt:lpstr>PowerPoint Presentation</vt:lpstr>
      <vt:lpstr>PowerPoint Presentation</vt:lpstr>
      <vt:lpstr>Truck Cost of Closures Multiple Analytical Options</vt:lpstr>
      <vt:lpstr>West Bound</vt:lpstr>
      <vt:lpstr>West Bound Patterns with Closure </vt:lpstr>
      <vt:lpstr>East Bound</vt:lpstr>
      <vt:lpstr>East Bound Patterns with Closure </vt:lpstr>
      <vt:lpstr>Hybrid Approach to Estimate Cost</vt:lpstr>
      <vt:lpstr>PowerPoint Presentation</vt:lpstr>
      <vt:lpstr>PowerPoint Presentation</vt:lpstr>
      <vt:lpstr>Thank You!  Becky Knudson Oregon DOT Transportation Planning Analysis Unit Rebecca.a.knudson@odot.state.or.us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KNUDSON Becky A * ODOT</dc:creator>
  <cp:lastModifiedBy>KNUDSON Becky A * ODOT</cp:lastModifiedBy>
  <cp:revision>46</cp:revision>
  <dcterms:created xsi:type="dcterms:W3CDTF">2006-08-16T00:00:00Z</dcterms:created>
  <dcterms:modified xsi:type="dcterms:W3CDTF">2019-05-02T22:36:40Z</dcterms:modified>
</cp:coreProperties>
</file>