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5" r:id="rId4"/>
  </p:sldMasterIdLst>
  <p:notesMasterIdLst>
    <p:notesMasterId r:id="rId22"/>
  </p:notesMasterIdLst>
  <p:handoutMasterIdLst>
    <p:handoutMasterId r:id="rId23"/>
  </p:handoutMasterIdLst>
  <p:sldIdLst>
    <p:sldId id="258" r:id="rId5"/>
    <p:sldId id="285" r:id="rId6"/>
    <p:sldId id="272" r:id="rId7"/>
    <p:sldId id="284" r:id="rId8"/>
    <p:sldId id="267" r:id="rId9"/>
    <p:sldId id="275" r:id="rId10"/>
    <p:sldId id="274" r:id="rId11"/>
    <p:sldId id="269" r:id="rId12"/>
    <p:sldId id="278" r:id="rId13"/>
    <p:sldId id="283" r:id="rId14"/>
    <p:sldId id="282" r:id="rId15"/>
    <p:sldId id="270" r:id="rId16"/>
    <p:sldId id="266" r:id="rId17"/>
    <p:sldId id="279" r:id="rId18"/>
    <p:sldId id="277" r:id="rId19"/>
    <p:sldId id="286" r:id="rId20"/>
    <p:sldId id="287" r:id="rId21"/>
  </p:sldIdLst>
  <p:sldSz cx="9144000" cy="5143500" type="screen16x9"/>
  <p:notesSz cx="7102475" cy="9369425"/>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C"/>
    <a:srgbClr val="F0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4779" autoAdjust="0"/>
  </p:normalViewPr>
  <p:slideViewPr>
    <p:cSldViewPr snapToObjects="1">
      <p:cViewPr varScale="1">
        <p:scale>
          <a:sx n="138" d="100"/>
          <a:sy n="138" d="100"/>
        </p:scale>
        <p:origin x="-552"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85" d="100"/>
          <a:sy n="85" d="100"/>
        </p:scale>
        <p:origin x="-3834" y="-84"/>
      </p:cViewPr>
      <p:guideLst>
        <p:guide orient="horz" pos="2951"/>
        <p:guide pos="2237"/>
      </p:guideLst>
    </p:cSldViewPr>
  </p:notes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8471"/>
          </a:xfrm>
          <a:prstGeom prst="rect">
            <a:avLst/>
          </a:prstGeom>
        </p:spPr>
        <p:txBody>
          <a:bodyPr vert="horz" lIns="94118" tIns="47060" rIns="94118" bIns="4706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4023093" y="0"/>
            <a:ext cx="3077739" cy="468471"/>
          </a:xfrm>
          <a:prstGeom prst="rect">
            <a:avLst/>
          </a:prstGeom>
        </p:spPr>
        <p:txBody>
          <a:bodyPr vert="horz" lIns="94118" tIns="47060" rIns="94118" bIns="47060" rtlCol="0"/>
          <a:lstStyle>
            <a:lvl1pPr algn="r" fontAlgn="auto">
              <a:spcBef>
                <a:spcPts val="0"/>
              </a:spcBef>
              <a:spcAft>
                <a:spcPts val="0"/>
              </a:spcAft>
              <a:defRPr sz="1200" smtClean="0">
                <a:latin typeface="+mn-lt"/>
              </a:defRPr>
            </a:lvl1pPr>
          </a:lstStyle>
          <a:p>
            <a:pPr>
              <a:defRPr/>
            </a:pPr>
            <a:fld id="{522A7FE1-853A-438F-9770-79594CF55FC4}" type="datetimeFigureOut">
              <a:rPr lang="en-US"/>
              <a:pPr>
                <a:defRPr/>
              </a:pPr>
              <a:t>6/1/2019</a:t>
            </a:fld>
            <a:endParaRPr lang="en-US"/>
          </a:p>
        </p:txBody>
      </p:sp>
      <p:sp>
        <p:nvSpPr>
          <p:cNvPr id="4" name="Footer Placeholder 3"/>
          <p:cNvSpPr>
            <a:spLocks noGrp="1"/>
          </p:cNvSpPr>
          <p:nvPr>
            <p:ph type="ftr" sz="quarter" idx="2"/>
          </p:nvPr>
        </p:nvSpPr>
        <p:spPr>
          <a:xfrm>
            <a:off x="0" y="8899328"/>
            <a:ext cx="3077739" cy="468471"/>
          </a:xfrm>
          <a:prstGeom prst="rect">
            <a:avLst/>
          </a:prstGeom>
        </p:spPr>
        <p:txBody>
          <a:bodyPr vert="horz" lIns="94118" tIns="47060" rIns="94118" bIns="4706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4023093" y="8899328"/>
            <a:ext cx="3077739" cy="468471"/>
          </a:xfrm>
          <a:prstGeom prst="rect">
            <a:avLst/>
          </a:prstGeom>
        </p:spPr>
        <p:txBody>
          <a:bodyPr vert="horz" lIns="94118" tIns="47060" rIns="94118" bIns="47060" rtlCol="0" anchor="b"/>
          <a:lstStyle>
            <a:lvl1pPr algn="r" fontAlgn="auto">
              <a:spcBef>
                <a:spcPts val="0"/>
              </a:spcBef>
              <a:spcAft>
                <a:spcPts val="0"/>
              </a:spcAft>
              <a:defRPr sz="1200" smtClean="0">
                <a:latin typeface="+mn-lt"/>
              </a:defRPr>
            </a:lvl1pPr>
          </a:lstStyle>
          <a:p>
            <a:pPr>
              <a:defRPr/>
            </a:pPr>
            <a:fld id="{3AE7BF9C-1FB3-4BD3-8777-15DCB3A7B38C}" type="slidenum">
              <a:rPr lang="en-US"/>
              <a:pPr>
                <a:defRPr/>
              </a:pPr>
              <a:t>‹#›</a:t>
            </a:fld>
            <a:endParaRPr lang="en-US"/>
          </a:p>
        </p:txBody>
      </p:sp>
    </p:spTree>
    <p:extLst>
      <p:ext uri="{BB962C8B-B14F-4D97-AF65-F5344CB8AC3E}">
        <p14:creationId xmlns:p14="http://schemas.microsoft.com/office/powerpoint/2010/main" val="29517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8471"/>
          </a:xfrm>
          <a:prstGeom prst="rect">
            <a:avLst/>
          </a:prstGeom>
        </p:spPr>
        <p:txBody>
          <a:bodyPr vert="horz" lIns="94118" tIns="47060" rIns="94118" bIns="4706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023093" y="0"/>
            <a:ext cx="3077739" cy="468471"/>
          </a:xfrm>
          <a:prstGeom prst="rect">
            <a:avLst/>
          </a:prstGeom>
        </p:spPr>
        <p:txBody>
          <a:bodyPr vert="horz" lIns="94118" tIns="47060" rIns="94118" bIns="47060" rtlCol="0"/>
          <a:lstStyle>
            <a:lvl1pPr algn="r" fontAlgn="auto">
              <a:spcBef>
                <a:spcPts val="0"/>
              </a:spcBef>
              <a:spcAft>
                <a:spcPts val="0"/>
              </a:spcAft>
              <a:defRPr sz="1200" smtClean="0">
                <a:latin typeface="+mn-lt"/>
              </a:defRPr>
            </a:lvl1pPr>
          </a:lstStyle>
          <a:p>
            <a:pPr>
              <a:defRPr/>
            </a:pPr>
            <a:fld id="{B1180E67-1135-4BDA-8F50-ABACCBAFEACD}" type="datetimeFigureOut">
              <a:rPr lang="en-US"/>
              <a:pPr>
                <a:defRPr/>
              </a:pPr>
              <a:t>6/1/2019</a:t>
            </a:fld>
            <a:endParaRPr lang="en-US"/>
          </a:p>
        </p:txBody>
      </p:sp>
      <p:sp>
        <p:nvSpPr>
          <p:cNvPr id="4" name="Slide Image Placeholder 3"/>
          <p:cNvSpPr>
            <a:spLocks noGrp="1" noRot="1" noChangeAspect="1"/>
          </p:cNvSpPr>
          <p:nvPr>
            <p:ph type="sldImg" idx="2"/>
          </p:nvPr>
        </p:nvSpPr>
        <p:spPr>
          <a:xfrm>
            <a:off x="427038" y="701675"/>
            <a:ext cx="6248400" cy="3514725"/>
          </a:xfrm>
          <a:prstGeom prst="rect">
            <a:avLst/>
          </a:prstGeom>
          <a:noFill/>
          <a:ln w="12700">
            <a:solidFill>
              <a:prstClr val="black"/>
            </a:solidFill>
          </a:ln>
        </p:spPr>
        <p:txBody>
          <a:bodyPr vert="horz" lIns="94118" tIns="47060" rIns="94118" bIns="47060" rtlCol="0" anchor="ctr"/>
          <a:lstStyle/>
          <a:p>
            <a:pPr lvl="0"/>
            <a:endParaRPr lang="en-US" noProof="0" smtClean="0"/>
          </a:p>
        </p:txBody>
      </p:sp>
      <p:sp>
        <p:nvSpPr>
          <p:cNvPr id="5" name="Notes Placeholder 4"/>
          <p:cNvSpPr>
            <a:spLocks noGrp="1"/>
          </p:cNvSpPr>
          <p:nvPr>
            <p:ph type="body" sz="quarter" idx="3"/>
          </p:nvPr>
        </p:nvSpPr>
        <p:spPr>
          <a:xfrm>
            <a:off x="710248" y="4450477"/>
            <a:ext cx="5681980" cy="4216241"/>
          </a:xfrm>
          <a:prstGeom prst="rect">
            <a:avLst/>
          </a:prstGeom>
        </p:spPr>
        <p:txBody>
          <a:bodyPr vert="horz" lIns="94118" tIns="47060" rIns="94118" bIns="4706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99328"/>
            <a:ext cx="3077739" cy="468471"/>
          </a:xfrm>
          <a:prstGeom prst="rect">
            <a:avLst/>
          </a:prstGeom>
        </p:spPr>
        <p:txBody>
          <a:bodyPr vert="horz" lIns="94118" tIns="47060" rIns="94118" bIns="4706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023093" y="8899328"/>
            <a:ext cx="3077739" cy="468471"/>
          </a:xfrm>
          <a:prstGeom prst="rect">
            <a:avLst/>
          </a:prstGeom>
        </p:spPr>
        <p:txBody>
          <a:bodyPr vert="horz" lIns="94118" tIns="47060" rIns="94118" bIns="47060" rtlCol="0" anchor="b"/>
          <a:lstStyle>
            <a:lvl1pPr algn="r" fontAlgn="auto">
              <a:spcBef>
                <a:spcPts val="0"/>
              </a:spcBef>
              <a:spcAft>
                <a:spcPts val="0"/>
              </a:spcAft>
              <a:defRPr sz="1200" smtClean="0">
                <a:latin typeface="+mn-lt"/>
              </a:defRPr>
            </a:lvl1pPr>
          </a:lstStyle>
          <a:p>
            <a:pPr>
              <a:defRPr/>
            </a:pPr>
            <a:fld id="{42CE5875-0C48-4684-B7F7-ADB5C2F6B00D}" type="slidenum">
              <a:rPr lang="en-US"/>
              <a:pPr>
                <a:defRPr/>
              </a:pPr>
              <a:t>‹#›</a:t>
            </a:fld>
            <a:endParaRPr lang="en-US"/>
          </a:p>
        </p:txBody>
      </p:sp>
    </p:spTree>
    <p:extLst>
      <p:ext uri="{BB962C8B-B14F-4D97-AF65-F5344CB8AC3E}">
        <p14:creationId xmlns:p14="http://schemas.microsoft.com/office/powerpoint/2010/main" val="15432236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a:t>
            </a:fld>
            <a:endParaRPr lang="en-US"/>
          </a:p>
        </p:txBody>
      </p:sp>
    </p:spTree>
    <p:extLst>
      <p:ext uri="{BB962C8B-B14F-4D97-AF65-F5344CB8AC3E}">
        <p14:creationId xmlns:p14="http://schemas.microsoft.com/office/powerpoint/2010/main" val="2647112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473" indent="-176473">
              <a:buFont typeface="Arial" panose="020B0604020202020204" pitchFamily="34" charset="0"/>
              <a:buChar char="•"/>
            </a:pPr>
            <a:r>
              <a:rPr lang="en-US" dirty="0" smtClean="0"/>
              <a:t>Tested two subarea processes: Taking network</a:t>
            </a:r>
            <a:r>
              <a:rPr lang="en-US" baseline="0" dirty="0" smtClean="0"/>
              <a:t> attributes and demand directly from Regional DTA and taking Regional DTA network and Static Assignment subarea demand</a:t>
            </a:r>
          </a:p>
          <a:p>
            <a:pPr marL="176473" indent="-176473">
              <a:buFont typeface="Arial" panose="020B0604020202020204" pitchFamily="34" charset="0"/>
              <a:buChar char="•"/>
            </a:pPr>
            <a:r>
              <a:rPr lang="en-US" baseline="0" dirty="0" smtClean="0"/>
              <a:t>Red line indicates corridor on display in next slide</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10</a:t>
            </a:fld>
            <a:endParaRPr lang="en-US"/>
          </a:p>
        </p:txBody>
      </p:sp>
    </p:spTree>
    <p:extLst>
      <p:ext uri="{BB962C8B-B14F-4D97-AF65-F5344CB8AC3E}">
        <p14:creationId xmlns:p14="http://schemas.microsoft.com/office/powerpoint/2010/main" val="1162944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Space-time</a:t>
            </a:r>
            <a:r>
              <a:rPr lang="en-US" baseline="0" dirty="0" smtClean="0"/>
              <a:t> diagrams</a:t>
            </a:r>
          </a:p>
          <a:p>
            <a:r>
              <a:rPr lang="en-US" baseline="0" dirty="0" smtClean="0"/>
              <a:t>Most important thing is to match the left image in blue box (observed data) with graphs to the right. Regional DTA and subarea using regional DTA demand both validate relatively well with no adjustment (red boxes). Static demand subarea does not represent the bottlenecks and queuing quite as well.</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11</a:t>
            </a:fld>
            <a:endParaRPr lang="en-US"/>
          </a:p>
        </p:txBody>
      </p:sp>
    </p:spTree>
    <p:extLst>
      <p:ext uri="{BB962C8B-B14F-4D97-AF65-F5344CB8AC3E}">
        <p14:creationId xmlns:p14="http://schemas.microsoft.com/office/powerpoint/2010/main" val="563087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Deploy regional network in about 2 weeks that validates</a:t>
            </a:r>
            <a:r>
              <a:rPr lang="en-US" baseline="0" dirty="0" smtClean="0"/>
              <a:t> very well against travel times and regional count </a:t>
            </a:r>
            <a:r>
              <a:rPr lang="en-US" baseline="0" dirty="0" err="1" smtClean="0"/>
              <a:t>cutlines</a:t>
            </a:r>
            <a:r>
              <a:rPr lang="en-US" baseline="0" dirty="0" smtClean="0"/>
              <a:t>. This includes conversion, clean-up, and coding of network attributes</a:t>
            </a:r>
          </a:p>
          <a:p>
            <a:r>
              <a:rPr lang="en-US" baseline="0" dirty="0" smtClean="0"/>
              <a:t>Subareas can be quickly generated, and we now have multiple methods for importing initial demand</a:t>
            </a:r>
          </a:p>
          <a:p>
            <a:endParaRPr lang="en-US" baseline="0" dirty="0" smtClean="0"/>
          </a:p>
          <a:p>
            <a:r>
              <a:rPr lang="en-US" baseline="0" dirty="0" smtClean="0"/>
              <a:t>Much of the time consuming network attribute details can be automated. Software optimized signals actually validate better.</a:t>
            </a:r>
          </a:p>
          <a:p>
            <a:endParaRPr lang="en-US" baseline="0" dirty="0" smtClean="0"/>
          </a:p>
          <a:p>
            <a:r>
              <a:rPr lang="en-US" baseline="0" dirty="0" smtClean="0"/>
              <a:t>However, there’s still a need for more manual demand adjustment. Demand calibration is much harder to automate due to temporal and spatial dimensions (upstream bottlenecks leading to low counts downstream). This requires more robust demand models with DTA feedback…advanced </a:t>
            </a:r>
            <a:r>
              <a:rPr lang="en-US" baseline="0" dirty="0" err="1" smtClean="0"/>
              <a:t>tbm</a:t>
            </a:r>
            <a:r>
              <a:rPr lang="en-US" baseline="0" dirty="0" smtClean="0"/>
              <a:t> or </a:t>
            </a:r>
            <a:r>
              <a:rPr lang="en-US" baseline="0" dirty="0" err="1" smtClean="0"/>
              <a:t>abm</a:t>
            </a:r>
            <a:r>
              <a:rPr lang="en-US" baseline="0" dirty="0" smtClean="0"/>
              <a:t>.</a:t>
            </a:r>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12</a:t>
            </a:fld>
            <a:endParaRPr lang="en-US"/>
          </a:p>
        </p:txBody>
      </p:sp>
    </p:spTree>
    <p:extLst>
      <p:ext uri="{BB962C8B-B14F-4D97-AF65-F5344CB8AC3E}">
        <p14:creationId xmlns:p14="http://schemas.microsoft.com/office/powerpoint/2010/main" val="1721067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13</a:t>
            </a:fld>
            <a:endParaRPr lang="en-US"/>
          </a:p>
        </p:txBody>
      </p:sp>
    </p:spTree>
    <p:extLst>
      <p:ext uri="{BB962C8B-B14F-4D97-AF65-F5344CB8AC3E}">
        <p14:creationId xmlns:p14="http://schemas.microsoft.com/office/powerpoint/2010/main" val="4117855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14</a:t>
            </a:fld>
            <a:endParaRPr lang="en-US"/>
          </a:p>
        </p:txBody>
      </p:sp>
    </p:spTree>
    <p:extLst>
      <p:ext uri="{BB962C8B-B14F-4D97-AF65-F5344CB8AC3E}">
        <p14:creationId xmlns:p14="http://schemas.microsoft.com/office/powerpoint/2010/main" val="2916323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Tested</a:t>
            </a:r>
            <a:r>
              <a:rPr lang="en-US" baseline="0" dirty="0" smtClean="0"/>
              <a:t> multiple durations of peak period demand, including different warm up and exit times.</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15</a:t>
            </a:fld>
            <a:endParaRPr lang="en-US"/>
          </a:p>
        </p:txBody>
      </p:sp>
    </p:spTree>
    <p:extLst>
      <p:ext uri="{BB962C8B-B14F-4D97-AF65-F5344CB8AC3E}">
        <p14:creationId xmlns:p14="http://schemas.microsoft.com/office/powerpoint/2010/main" val="188575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 year network on shelf…plan</a:t>
            </a:r>
            <a:r>
              <a:rPr lang="en-US" baseline="0" dirty="0" smtClean="0"/>
              <a:t> on creating 2027 and 2040 networks next</a:t>
            </a:r>
            <a:endParaRPr lang="en-US" dirty="0" smtClean="0"/>
          </a:p>
          <a:p>
            <a:r>
              <a:rPr lang="en-US" dirty="0" smtClean="0"/>
              <a:t>Plans to use process in upcoming freeway</a:t>
            </a:r>
            <a:r>
              <a:rPr lang="en-US" baseline="0" dirty="0" smtClean="0"/>
              <a:t> pricing studies (large networks)</a:t>
            </a:r>
          </a:p>
          <a:p>
            <a:r>
              <a:rPr lang="en-US" baseline="0" dirty="0" smtClean="0"/>
              <a:t>Have interest from clients in deploying to look at feasibility studies of transit enhancement projects</a:t>
            </a:r>
          </a:p>
          <a:p>
            <a:r>
              <a:rPr lang="en-US" dirty="0" smtClean="0"/>
              <a:t>Once we can</a:t>
            </a:r>
            <a:r>
              <a:rPr lang="en-US" baseline="0" dirty="0" smtClean="0"/>
              <a:t> further improve demand, use DTA for regional transportation plans</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16</a:t>
            </a:fld>
            <a:endParaRPr lang="en-US"/>
          </a:p>
        </p:txBody>
      </p:sp>
    </p:spTree>
    <p:extLst>
      <p:ext uri="{BB962C8B-B14F-4D97-AF65-F5344CB8AC3E}">
        <p14:creationId xmlns:p14="http://schemas.microsoft.com/office/powerpoint/2010/main" val="1584971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 a list of potential DTA</a:t>
            </a:r>
            <a:r>
              <a:rPr lang="en-US" baseline="0" dirty="0" smtClean="0"/>
              <a:t> applications with an indication of the amount of effort required to get a product up and running. Clients will then be able to select </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17</a:t>
            </a:fld>
            <a:endParaRPr lang="en-US"/>
          </a:p>
        </p:txBody>
      </p:sp>
    </p:spTree>
    <p:extLst>
      <p:ext uri="{BB962C8B-B14F-4D97-AF65-F5344CB8AC3E}">
        <p14:creationId xmlns:p14="http://schemas.microsoft.com/office/powerpoint/2010/main" val="356415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473" indent="-176473">
              <a:buFont typeface="Arial" panose="020B0604020202020204" pitchFamily="34" charset="0"/>
              <a:buChar char="•"/>
            </a:pPr>
            <a:r>
              <a:rPr lang="en-US" dirty="0" smtClean="0"/>
              <a:t>Early</a:t>
            </a:r>
            <a:r>
              <a:rPr lang="en-US" baseline="0" dirty="0" smtClean="0"/>
              <a:t> adopters of Regional DTA</a:t>
            </a:r>
          </a:p>
          <a:p>
            <a:pPr marL="176473" indent="-176473">
              <a:buFont typeface="Arial" panose="020B0604020202020204" pitchFamily="34" charset="0"/>
              <a:buChar char="•"/>
            </a:pPr>
            <a:r>
              <a:rPr lang="en-US" baseline="0" dirty="0" smtClean="0"/>
              <a:t>Spent significant time and money to develop very detailed networks</a:t>
            </a:r>
          </a:p>
          <a:p>
            <a:pPr marL="176473" indent="-176473">
              <a:buFont typeface="Arial" panose="020B0604020202020204" pitchFamily="34" charset="0"/>
              <a:buChar char="•"/>
            </a:pPr>
            <a:r>
              <a:rPr lang="en-US" baseline="0" dirty="0" smtClean="0"/>
              <a:t>Including signal locations, phasing, turn bays, and lane-to-lane movements</a:t>
            </a:r>
          </a:p>
          <a:p>
            <a:pPr marL="176473" indent="-176473">
              <a:buFont typeface="Arial" panose="020B0604020202020204" pitchFamily="34" charset="0"/>
              <a:buChar char="•"/>
            </a:pPr>
            <a:r>
              <a:rPr lang="en-US" baseline="0" dirty="0" smtClean="0"/>
              <a:t>Thought we were on the cusp of a DTA revolution, but we a bit early to the party!</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2</a:t>
            </a:fld>
            <a:endParaRPr lang="en-US"/>
          </a:p>
        </p:txBody>
      </p:sp>
    </p:spTree>
    <p:extLst>
      <p:ext uri="{BB962C8B-B14F-4D97-AF65-F5344CB8AC3E}">
        <p14:creationId xmlns:p14="http://schemas.microsoft.com/office/powerpoint/2010/main" val="3075696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473" indent="-176473">
              <a:buFont typeface="Arial" panose="020B0604020202020204" pitchFamily="34" charset="0"/>
              <a:buChar char="•"/>
            </a:pPr>
            <a:r>
              <a:rPr lang="en-US" dirty="0" smtClean="0"/>
              <a:t>Most</a:t>
            </a:r>
            <a:r>
              <a:rPr lang="en-US" baseline="0" dirty="0" smtClean="0"/>
              <a:t> regional applications were limited to research, using link-based DTA software packages</a:t>
            </a:r>
          </a:p>
          <a:p>
            <a:pPr marL="176473" indent="-176473">
              <a:buFont typeface="Arial" panose="020B0604020202020204" pitchFamily="34" charset="0"/>
              <a:buChar char="•"/>
            </a:pPr>
            <a:r>
              <a:rPr lang="en-US" baseline="0" dirty="0" smtClean="0"/>
              <a:t>Produced a handful of one-off subareas for use in traffic studies, or feeders into microsimulations</a:t>
            </a:r>
          </a:p>
          <a:p>
            <a:pPr marL="176473" indent="-176473">
              <a:buFont typeface="Arial" panose="020B0604020202020204" pitchFamily="34" charset="0"/>
              <a:buChar char="•"/>
            </a:pPr>
            <a:r>
              <a:rPr lang="en-US" dirty="0" smtClean="0"/>
              <a:t>Though lots of interest in</a:t>
            </a:r>
            <a:r>
              <a:rPr lang="en-US" baseline="0" dirty="0" smtClean="0"/>
              <a:t> DTA by our clients, viewed as t</a:t>
            </a:r>
            <a:r>
              <a:rPr lang="en-US" dirty="0" smtClean="0"/>
              <a:t>oo expensive and limited in scale for use in most projects</a:t>
            </a:r>
          </a:p>
          <a:p>
            <a:pPr marL="176473" indent="-176473">
              <a:buFont typeface="Arial" panose="020B0604020202020204" pitchFamily="34" charset="0"/>
              <a:buChar char="•"/>
            </a:pPr>
            <a:r>
              <a:rPr lang="en-US" dirty="0" smtClean="0"/>
              <a:t>Regional</a:t>
            </a:r>
            <a:r>
              <a:rPr lang="en-US" baseline="0" dirty="0" smtClean="0"/>
              <a:t> DTA was not practical given software requirements and limitations</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3</a:t>
            </a:fld>
            <a:endParaRPr lang="en-US"/>
          </a:p>
        </p:txBody>
      </p:sp>
    </p:spTree>
    <p:extLst>
      <p:ext uri="{BB962C8B-B14F-4D97-AF65-F5344CB8AC3E}">
        <p14:creationId xmlns:p14="http://schemas.microsoft.com/office/powerpoint/2010/main" val="1936774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473" indent="-176473">
              <a:buFont typeface="Arial" panose="020B0604020202020204" pitchFamily="34" charset="0"/>
              <a:buChar char="•"/>
            </a:pPr>
            <a:r>
              <a:rPr lang="en-US" dirty="0" smtClean="0"/>
              <a:t>Software</a:t>
            </a:r>
            <a:r>
              <a:rPr lang="en-US" baseline="0" dirty="0" smtClean="0"/>
              <a:t> and hardware have evolved substantially</a:t>
            </a:r>
          </a:p>
          <a:p>
            <a:pPr marL="176473" indent="-176473">
              <a:buFont typeface="Arial" panose="020B0604020202020204" pitchFamily="34" charset="0"/>
              <a:buChar char="•"/>
            </a:pPr>
            <a:r>
              <a:rPr lang="en-US" baseline="0" dirty="0" smtClean="0"/>
              <a:t>Can now rely on software automation for much network development and brute computational strength for large area assignments</a:t>
            </a:r>
          </a:p>
          <a:p>
            <a:pPr marL="176473" indent="-176473">
              <a:buFont typeface="Arial" panose="020B0604020202020204" pitchFamily="34" charset="0"/>
              <a:buChar char="•"/>
            </a:pPr>
            <a:r>
              <a:rPr lang="en-US" baseline="0" dirty="0" smtClean="0"/>
              <a:t>Result is that DTA for even lane-based platforms can scale up efficiently</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4</a:t>
            </a:fld>
            <a:endParaRPr lang="en-US"/>
          </a:p>
        </p:txBody>
      </p:sp>
    </p:spTree>
    <p:extLst>
      <p:ext uri="{BB962C8B-B14F-4D97-AF65-F5344CB8AC3E}">
        <p14:creationId xmlns:p14="http://schemas.microsoft.com/office/powerpoint/2010/main" val="22310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473" indent="-176473">
              <a:buFont typeface="Arial" panose="020B0604020202020204" pitchFamily="34" charset="0"/>
              <a:buChar char="•"/>
            </a:pPr>
            <a:r>
              <a:rPr lang="en-US" baseline="0" dirty="0" smtClean="0"/>
              <a:t>Develop a process and tools necessary to deploy DTA across a wider range of projects in our agency</a:t>
            </a:r>
          </a:p>
          <a:p>
            <a:pPr marL="176473" indent="-176473">
              <a:buFont typeface="Arial" panose="020B0604020202020204" pitchFamily="34" charset="0"/>
              <a:buChar char="•"/>
            </a:pPr>
            <a:r>
              <a:rPr lang="en-US" baseline="0" dirty="0" smtClean="0"/>
              <a:t>Determine network attributes and demand characteristics for “minimally viable” assignments at Regional and Sub-regional levels</a:t>
            </a:r>
          </a:p>
          <a:p>
            <a:pPr marL="176473" indent="-176473" defTabSz="923635">
              <a:buFont typeface="Arial" panose="020B0604020202020204" pitchFamily="34" charset="0"/>
              <a:buChar char="•"/>
              <a:defRPr/>
            </a:pPr>
            <a:r>
              <a:rPr lang="en-US" baseline="0" dirty="0" smtClean="0"/>
              <a:t>Accomplished through simplifying and standardizing DTA network attribute creation and calibration, and economizing by using Regional and Large sub-regional models that can be repurposed</a:t>
            </a:r>
          </a:p>
          <a:p>
            <a:endParaRPr lang="en-US" baseline="0" dirty="0" smtClean="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5</a:t>
            </a:fld>
            <a:endParaRPr lang="en-US"/>
          </a:p>
        </p:txBody>
      </p:sp>
    </p:spTree>
    <p:extLst>
      <p:ext uri="{BB962C8B-B14F-4D97-AF65-F5344CB8AC3E}">
        <p14:creationId xmlns:p14="http://schemas.microsoft.com/office/powerpoint/2010/main" val="217918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6</a:t>
            </a:fld>
            <a:endParaRPr lang="en-US"/>
          </a:p>
        </p:txBody>
      </p:sp>
    </p:spTree>
    <p:extLst>
      <p:ext uri="{BB962C8B-B14F-4D97-AF65-F5344CB8AC3E}">
        <p14:creationId xmlns:p14="http://schemas.microsoft.com/office/powerpoint/2010/main" val="4074918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473" indent="-176473">
              <a:buFont typeface="Arial" panose="020B0604020202020204" pitchFamily="34" charset="0"/>
              <a:buChar char="•"/>
            </a:pPr>
            <a:r>
              <a:rPr lang="en-US" dirty="0" smtClean="0"/>
              <a:t>Low resolution networks:</a:t>
            </a:r>
            <a:r>
              <a:rPr lang="en-US" baseline="0" dirty="0" smtClean="0"/>
              <a:t> Static assignment networks with basic link-level attributes: # lanes, speed, capacity</a:t>
            </a:r>
          </a:p>
          <a:p>
            <a:pPr marL="176473" indent="-176473">
              <a:buFont typeface="Arial" panose="020B0604020202020204" pitchFamily="34" charset="0"/>
              <a:buChar char="•"/>
            </a:pPr>
            <a:r>
              <a:rPr lang="en-US" baseline="0" dirty="0" smtClean="0"/>
              <a:t>Systematically add attribute data to the networks via automated scripts and some manual coding to test impact of each network feature to gauge the cost/benefit of adding</a:t>
            </a:r>
          </a:p>
          <a:p>
            <a:pPr marL="176473" indent="-176473">
              <a:buFont typeface="Arial" panose="020B0604020202020204" pitchFamily="34" charset="0"/>
              <a:buChar char="•"/>
            </a:pPr>
            <a:r>
              <a:rPr lang="en-US" baseline="0" dirty="0" smtClean="0"/>
              <a:t>In addition, tested high resolution networks that we originally developed to see impact of the ‘truest’ representation of what’s on the ground (e.g., signal location and phasing, turn bay locations and sizes, </a:t>
            </a:r>
            <a:r>
              <a:rPr lang="en-US" baseline="0" dirty="0" err="1" smtClean="0"/>
              <a:t>etc</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7</a:t>
            </a:fld>
            <a:endParaRPr lang="en-US"/>
          </a:p>
        </p:txBody>
      </p:sp>
    </p:spTree>
    <p:extLst>
      <p:ext uri="{BB962C8B-B14F-4D97-AF65-F5344CB8AC3E}">
        <p14:creationId xmlns:p14="http://schemas.microsoft.com/office/powerpoint/2010/main" val="2155278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473" indent="-176473">
              <a:buFont typeface="Arial" panose="020B0604020202020204" pitchFamily="34" charset="0"/>
              <a:buChar char="•"/>
            </a:pPr>
            <a:r>
              <a:rPr lang="en-US" dirty="0" smtClean="0"/>
              <a:t>Signals matter (not a surprise)</a:t>
            </a:r>
          </a:p>
          <a:p>
            <a:pPr marL="176473" indent="-176473">
              <a:buFont typeface="Arial" panose="020B0604020202020204" pitchFamily="34" charset="0"/>
              <a:buChar char="•"/>
            </a:pPr>
            <a:r>
              <a:rPr lang="en-US" dirty="0" smtClean="0"/>
              <a:t>Computed</a:t>
            </a:r>
            <a:r>
              <a:rPr lang="en-US" baseline="0" dirty="0" smtClean="0"/>
              <a:t> locations worked more or less the same as imported locations</a:t>
            </a:r>
          </a:p>
          <a:p>
            <a:pPr marL="176473" indent="-176473">
              <a:buFont typeface="Arial" panose="020B0604020202020204" pitchFamily="34" charset="0"/>
              <a:buChar char="•"/>
            </a:pPr>
            <a:r>
              <a:rPr lang="en-US" baseline="0" dirty="0" smtClean="0"/>
              <a:t>Optimized signals (timing and phasing) work better than signals with correct phasing but generic timing</a:t>
            </a:r>
          </a:p>
          <a:p>
            <a:pPr marL="176473" indent="-176473">
              <a:buFont typeface="Arial" panose="020B0604020202020204" pitchFamily="34" charset="0"/>
              <a:buChar char="•"/>
            </a:pPr>
            <a:r>
              <a:rPr lang="en-US" baseline="0" dirty="0" smtClean="0"/>
              <a:t>Ramp meters important for accurately managing freeway travel times and volumes</a:t>
            </a:r>
          </a:p>
          <a:p>
            <a:pPr marL="176473" indent="-176473">
              <a:buFont typeface="Arial" panose="020B0604020202020204" pitchFamily="34" charset="0"/>
              <a:buChar char="•"/>
            </a:pPr>
            <a:r>
              <a:rPr lang="en-US" baseline="0" dirty="0" smtClean="0"/>
              <a:t>Surprisingly, turn bays did not improve model validation at the scale for which we were measuring (</a:t>
            </a:r>
            <a:r>
              <a:rPr lang="en-US" baseline="0" dirty="0" err="1" smtClean="0"/>
              <a:t>cutlines</a:t>
            </a:r>
            <a:r>
              <a:rPr lang="en-US" baseline="0" dirty="0" smtClean="0"/>
              <a:t> and corridor-length travel times). Likely, the optimized signals adjusted phasing to adequately compensate for lack of turn bay storage</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8</a:t>
            </a:fld>
            <a:endParaRPr lang="en-US"/>
          </a:p>
        </p:txBody>
      </p:sp>
    </p:spTree>
    <p:extLst>
      <p:ext uri="{BB962C8B-B14F-4D97-AF65-F5344CB8AC3E}">
        <p14:creationId xmlns:p14="http://schemas.microsoft.com/office/powerpoint/2010/main" val="422383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Tested a range of PM peak period demand imported directly from trip based model</a:t>
            </a:r>
          </a:p>
          <a:p>
            <a:r>
              <a:rPr lang="en-US" sz="1400" dirty="0"/>
              <a:t>Various warm-up and cool-down bookending analysis period</a:t>
            </a:r>
          </a:p>
          <a:p>
            <a:r>
              <a:rPr lang="en-US" sz="1400" dirty="0"/>
              <a:t>At regional level, 2 and 3 hour demand both converged and validated well, though 3-hr demand started showing over congestion during exit time</a:t>
            </a:r>
          </a:p>
          <a:p>
            <a:r>
              <a:rPr lang="en-US" sz="1400" dirty="0"/>
              <a:t>4 hour demand could not converge, did not validate. Too much demand, which shows limits to using demand from a model calibrated using static assignments.</a:t>
            </a:r>
            <a:endParaRPr lang="en-US" sz="1400"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9</a:t>
            </a:fld>
            <a:endParaRPr lang="en-US"/>
          </a:p>
        </p:txBody>
      </p:sp>
    </p:spTree>
    <p:extLst>
      <p:ext uri="{BB962C8B-B14F-4D97-AF65-F5344CB8AC3E}">
        <p14:creationId xmlns:p14="http://schemas.microsoft.com/office/powerpoint/2010/main" val="23191461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 option 1">
    <p:spTree>
      <p:nvGrpSpPr>
        <p:cNvPr id="1" name=""/>
        <p:cNvGrpSpPr/>
        <p:nvPr/>
      </p:nvGrpSpPr>
      <p:grpSpPr>
        <a:xfrm>
          <a:off x="0" y="0"/>
          <a:ext cx="0" cy="0"/>
          <a:chOff x="0" y="0"/>
          <a:chExt cx="0" cy="0"/>
        </a:xfrm>
      </p:grpSpPr>
      <p:sp>
        <p:nvSpPr>
          <p:cNvPr id="18" name="Date"/>
          <p:cNvSpPr>
            <a:spLocks noGrp="1"/>
          </p:cNvSpPr>
          <p:nvPr>
            <p:ph type="body" sz="quarter" idx="18" hasCustomPrompt="1"/>
          </p:nvPr>
        </p:nvSpPr>
        <p:spPr>
          <a:xfrm>
            <a:off x="1828800" y="3714154"/>
            <a:ext cx="5029200" cy="305396"/>
          </a:xfrm>
          <a:prstGeom prst="rect">
            <a:avLst/>
          </a:prstGeom>
        </p:spPr>
        <p:txBody>
          <a:bodyPr vert="horz" lIns="0" tIns="0" rIns="0" bIns="0" anchor="t" anchorCtr="0"/>
          <a:lstStyle>
            <a:lvl1pPr marL="0" algn="l">
              <a:buNone/>
              <a:defRPr sz="2000" baseline="0">
                <a:solidFill>
                  <a:srgbClr val="003B5C"/>
                </a:solidFill>
              </a:defRPr>
            </a:lvl1pPr>
          </a:lstStyle>
          <a:p>
            <a:pPr lvl="0"/>
            <a:r>
              <a:rPr lang="en-US" dirty="0" smtClean="0"/>
              <a:t>DATE</a:t>
            </a:r>
          </a:p>
        </p:txBody>
      </p:sp>
      <p:sp>
        <p:nvSpPr>
          <p:cNvPr id="6" name="Subtitle"/>
          <p:cNvSpPr>
            <a:spLocks noGrp="1"/>
          </p:cNvSpPr>
          <p:nvPr>
            <p:ph type="body" sz="quarter" idx="19" hasCustomPrompt="1"/>
          </p:nvPr>
        </p:nvSpPr>
        <p:spPr>
          <a:xfrm>
            <a:off x="1815998" y="2571154"/>
            <a:ext cx="5118202" cy="776478"/>
          </a:xfrm>
          <a:prstGeom prst="rect">
            <a:avLst/>
          </a:prstGeom>
        </p:spPr>
        <p:txBody>
          <a:bodyPr vert="horz" lIns="0" tIns="0" rIns="0" bIns="0" anchor="t" anchorCtr="0"/>
          <a:lstStyle>
            <a:lvl1pPr marL="0" algn="l">
              <a:buNone/>
              <a:defRPr sz="2600" baseline="0">
                <a:solidFill>
                  <a:srgbClr val="003B5C"/>
                </a:solidFill>
              </a:defRPr>
            </a:lvl1pPr>
          </a:lstStyle>
          <a:p>
            <a:pPr lvl="0"/>
            <a:r>
              <a:rPr lang="en-US" dirty="0" smtClean="0"/>
              <a:t>Subtitle here if needed. Keep to just 2 lines of text or less if possible</a:t>
            </a:r>
          </a:p>
        </p:txBody>
      </p:sp>
      <p:sp>
        <p:nvSpPr>
          <p:cNvPr id="2" name="Title"/>
          <p:cNvSpPr>
            <a:spLocks noGrp="1"/>
          </p:cNvSpPr>
          <p:nvPr>
            <p:ph type="title" hasCustomPrompt="1"/>
          </p:nvPr>
        </p:nvSpPr>
        <p:spPr>
          <a:xfrm>
            <a:off x="1815998" y="1219201"/>
            <a:ext cx="5118202" cy="971550"/>
          </a:xfrm>
          <a:prstGeom prst="rect">
            <a:avLst/>
          </a:prstGeom>
        </p:spPr>
        <p:txBody>
          <a:bodyPr vert="horz" wrap="square" lIns="0" tIns="0" rIns="0" bIns="0" anchor="ctr" anchorCtr="0"/>
          <a:lstStyle>
            <a:lvl1pPr marL="0" algn="l">
              <a:defRPr sz="3800" b="1" i="0" baseline="0">
                <a:solidFill>
                  <a:srgbClr val="003B5C"/>
                </a:solidFill>
                <a:latin typeface="+mn-lt"/>
                <a:cs typeface="Cambria" pitchFamily="18" charset="0"/>
              </a:defRPr>
            </a:lvl1pPr>
          </a:lstStyle>
          <a:p>
            <a:r>
              <a:rPr lang="en-US" dirty="0" smtClean="0"/>
              <a:t>Presentation title here, keep to 2 lines of text</a:t>
            </a:r>
            <a:endParaRPr lang="en-US" dirty="0"/>
          </a:p>
        </p:txBody>
      </p:sp>
      <p:pic>
        <p:nvPicPr>
          <p:cNvPr id="7" name="Metro logo, flag" descr="Metro logo vertical flag - 302C Blue.png"/>
          <p:cNvPicPr>
            <a:picLocks noChangeAspect="1"/>
          </p:cNvPicPr>
          <p:nvPr userDrawn="1"/>
        </p:nvPicPr>
        <p:blipFill>
          <a:blip r:embed="rId2"/>
          <a:stretch>
            <a:fillRect/>
          </a:stretch>
        </p:blipFill>
        <p:spPr>
          <a:xfrm>
            <a:off x="7315200" y="1"/>
            <a:ext cx="914400" cy="137509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0) Full size image with caption">
    <p:spTree>
      <p:nvGrpSpPr>
        <p:cNvPr id="1" name=""/>
        <p:cNvGrpSpPr/>
        <p:nvPr/>
      </p:nvGrpSpPr>
      <p:grpSpPr>
        <a:xfrm>
          <a:off x="0" y="0"/>
          <a:ext cx="0" cy="0"/>
          <a:chOff x="0" y="0"/>
          <a:chExt cx="0" cy="0"/>
        </a:xfrm>
      </p:grpSpPr>
      <p:sp>
        <p:nvSpPr>
          <p:cNvPr id="9" name="Image"/>
          <p:cNvSpPr>
            <a:spLocks noGrp="1"/>
          </p:cNvSpPr>
          <p:nvPr>
            <p:ph type="pic" sz="quarter" idx="11"/>
          </p:nvPr>
        </p:nvSpPr>
        <p:spPr>
          <a:xfrm>
            <a:off x="0" y="-114300"/>
            <a:ext cx="9144000" cy="54864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a:solidFill>
            <a:schemeClr val="bg1">
              <a:lumMod val="65000"/>
            </a:schemeClr>
          </a:solidFill>
        </p:spPr>
        <p:txBody>
          <a:bodyPr vert="horz"/>
          <a:lstStyle>
            <a:lvl1pPr marL="0">
              <a:buFontTx/>
              <a:buNone/>
              <a:tabLst>
                <a:tab pos="53975" algn="l"/>
              </a:tabLst>
              <a:defRPr sz="2000" baseline="0"/>
            </a:lvl1pPr>
          </a:lstStyle>
          <a:p>
            <a:pPr lvl="0"/>
            <a:r>
              <a:rPr lang="en-US" noProof="0" smtClean="0"/>
              <a:t>Click icon to add picture</a:t>
            </a:r>
            <a:endParaRPr lang="en-US" noProof="0" dirty="0" smtClean="0"/>
          </a:p>
        </p:txBody>
      </p:sp>
      <p:sp>
        <p:nvSpPr>
          <p:cNvPr id="11" name="Image caption"/>
          <p:cNvSpPr>
            <a:spLocks noGrp="1"/>
          </p:cNvSpPr>
          <p:nvPr>
            <p:ph type="body" sz="quarter" idx="17" hasCustomPrompt="1"/>
          </p:nvPr>
        </p:nvSpPr>
        <p:spPr>
          <a:xfrm>
            <a:off x="533400" y="4171950"/>
            <a:ext cx="7681560" cy="685800"/>
          </a:xfrm>
          <a:prstGeom prst="rect">
            <a:avLst/>
          </a:prstGeom>
        </p:spPr>
        <p:txBody>
          <a:bodyPr vert="horz" lIns="0" tIns="0" rIns="0" bIns="0" anchor="t" anchorCtr="0"/>
          <a:lstStyle>
            <a:lvl1pPr marL="0" indent="0">
              <a:buNone/>
              <a:defRPr sz="2400" baseline="0">
                <a:solidFill>
                  <a:schemeClr val="bg1"/>
                </a:solidFill>
              </a:defRPr>
            </a:lvl1pPr>
          </a:lstStyle>
          <a:p>
            <a:pPr lvl="0"/>
            <a:r>
              <a:rPr lang="en-US" dirty="0" smtClean="0"/>
              <a:t>Picture caption here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Closing s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Closing s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slide - option 2">
    <p:spTree>
      <p:nvGrpSpPr>
        <p:cNvPr id="1" name=""/>
        <p:cNvGrpSpPr/>
        <p:nvPr/>
      </p:nvGrpSpPr>
      <p:grpSpPr>
        <a:xfrm>
          <a:off x="0" y="0"/>
          <a:ext cx="0" cy="0"/>
          <a:chOff x="0" y="0"/>
          <a:chExt cx="0" cy="0"/>
        </a:xfrm>
      </p:grpSpPr>
      <p:pic>
        <p:nvPicPr>
          <p:cNvPr id="8" name="Illustration strip, gray" descr="16-9 illustration bottom gray.png"/>
          <p:cNvPicPr>
            <a:picLocks noChangeAspect="1"/>
          </p:cNvPicPr>
          <p:nvPr userDrawn="1"/>
        </p:nvPicPr>
        <p:blipFill>
          <a:blip r:embed="rId2"/>
          <a:stretch>
            <a:fillRect/>
          </a:stretch>
        </p:blipFill>
        <p:spPr>
          <a:xfrm>
            <a:off x="1015" y="0"/>
            <a:ext cx="9141969" cy="5143500"/>
          </a:xfrm>
          <a:prstGeom prst="rect">
            <a:avLst/>
          </a:prstGeom>
        </p:spPr>
      </p:pic>
      <p:sp>
        <p:nvSpPr>
          <p:cNvPr id="18" name="Date"/>
          <p:cNvSpPr>
            <a:spLocks noGrp="1"/>
          </p:cNvSpPr>
          <p:nvPr>
            <p:ph type="body" sz="quarter" idx="18" hasCustomPrompt="1"/>
          </p:nvPr>
        </p:nvSpPr>
        <p:spPr>
          <a:xfrm>
            <a:off x="1828800" y="3714154"/>
            <a:ext cx="5029200" cy="305396"/>
          </a:xfrm>
          <a:prstGeom prst="rect">
            <a:avLst/>
          </a:prstGeom>
        </p:spPr>
        <p:txBody>
          <a:bodyPr vert="horz" lIns="0" tIns="0" rIns="0" bIns="0" anchor="t" anchorCtr="0"/>
          <a:lstStyle>
            <a:lvl1pPr marL="0" algn="l">
              <a:buNone/>
              <a:defRPr sz="2000" baseline="0">
                <a:solidFill>
                  <a:srgbClr val="003B5C"/>
                </a:solidFill>
              </a:defRPr>
            </a:lvl1pPr>
          </a:lstStyle>
          <a:p>
            <a:pPr lvl="0"/>
            <a:r>
              <a:rPr lang="en-US" dirty="0" smtClean="0"/>
              <a:t>DATE</a:t>
            </a:r>
          </a:p>
        </p:txBody>
      </p:sp>
      <p:sp>
        <p:nvSpPr>
          <p:cNvPr id="6" name="Subtitle"/>
          <p:cNvSpPr>
            <a:spLocks noGrp="1"/>
          </p:cNvSpPr>
          <p:nvPr>
            <p:ph type="body" sz="quarter" idx="19" hasCustomPrompt="1"/>
          </p:nvPr>
        </p:nvSpPr>
        <p:spPr>
          <a:xfrm>
            <a:off x="1815998" y="2571154"/>
            <a:ext cx="5118202" cy="776478"/>
          </a:xfrm>
          <a:prstGeom prst="rect">
            <a:avLst/>
          </a:prstGeom>
        </p:spPr>
        <p:txBody>
          <a:bodyPr vert="horz" lIns="0" tIns="0" rIns="0" bIns="0" anchor="t" anchorCtr="0"/>
          <a:lstStyle>
            <a:lvl1pPr marL="0" algn="l">
              <a:buNone/>
              <a:defRPr sz="2600" baseline="0">
                <a:solidFill>
                  <a:srgbClr val="003B5C"/>
                </a:solidFill>
              </a:defRPr>
            </a:lvl1pPr>
          </a:lstStyle>
          <a:p>
            <a:pPr lvl="0"/>
            <a:r>
              <a:rPr lang="en-US" dirty="0" smtClean="0"/>
              <a:t>Subtitle here if needed. Keep to just 2 lines of text or less if possible</a:t>
            </a:r>
          </a:p>
        </p:txBody>
      </p:sp>
      <p:sp>
        <p:nvSpPr>
          <p:cNvPr id="2" name="Title"/>
          <p:cNvSpPr>
            <a:spLocks noGrp="1"/>
          </p:cNvSpPr>
          <p:nvPr>
            <p:ph type="title" hasCustomPrompt="1"/>
          </p:nvPr>
        </p:nvSpPr>
        <p:spPr>
          <a:xfrm>
            <a:off x="1815998" y="1219201"/>
            <a:ext cx="5118202" cy="971550"/>
          </a:xfrm>
          <a:prstGeom prst="rect">
            <a:avLst/>
          </a:prstGeom>
        </p:spPr>
        <p:txBody>
          <a:bodyPr vert="horz" wrap="square" lIns="0" tIns="0" rIns="0" bIns="0" anchor="ctr" anchorCtr="0"/>
          <a:lstStyle>
            <a:lvl1pPr marL="0" algn="l">
              <a:defRPr sz="3800" b="1" i="0" baseline="0">
                <a:solidFill>
                  <a:srgbClr val="003B5C"/>
                </a:solidFill>
                <a:latin typeface="+mn-lt"/>
                <a:cs typeface="Cambria" pitchFamily="18" charset="0"/>
              </a:defRPr>
            </a:lvl1pPr>
          </a:lstStyle>
          <a:p>
            <a:r>
              <a:rPr lang="en-US" dirty="0" smtClean="0"/>
              <a:t>Presentation title here, keep to 2 lines of text</a:t>
            </a:r>
            <a:endParaRPr lang="en-US" dirty="0"/>
          </a:p>
        </p:txBody>
      </p:sp>
      <p:pic>
        <p:nvPicPr>
          <p:cNvPr id="7" name="Metro logo, flag" descr="Metro logo vertical flag - 302C Blue.png"/>
          <p:cNvPicPr>
            <a:picLocks noChangeAspect="1"/>
          </p:cNvPicPr>
          <p:nvPr userDrawn="1"/>
        </p:nvPicPr>
        <p:blipFill>
          <a:blip r:embed="rId3"/>
          <a:stretch>
            <a:fillRect/>
          </a:stretch>
        </p:blipFill>
        <p:spPr>
          <a:xfrm>
            <a:off x="7315200" y="1"/>
            <a:ext cx="914400" cy="137509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itle slide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Date"/>
          <p:cNvSpPr>
            <a:spLocks noGrp="1"/>
          </p:cNvSpPr>
          <p:nvPr>
            <p:ph type="body" sz="quarter" idx="18" hasCustomPrompt="1"/>
          </p:nvPr>
        </p:nvSpPr>
        <p:spPr>
          <a:xfrm>
            <a:off x="1828800" y="3714154"/>
            <a:ext cx="5029200" cy="305396"/>
          </a:xfrm>
          <a:prstGeom prst="rect">
            <a:avLst/>
          </a:prstGeom>
        </p:spPr>
        <p:txBody>
          <a:bodyPr vert="horz" lIns="0" tIns="0" rIns="0" bIns="0" anchor="t" anchorCtr="0"/>
          <a:lstStyle>
            <a:lvl1pPr marL="0" algn="l">
              <a:buNone/>
              <a:defRPr sz="2000" baseline="0">
                <a:solidFill>
                  <a:schemeClr val="bg1"/>
                </a:solidFill>
              </a:defRPr>
            </a:lvl1pPr>
          </a:lstStyle>
          <a:p>
            <a:pPr lvl="0"/>
            <a:r>
              <a:rPr lang="en-US" dirty="0" smtClean="0"/>
              <a:t>DATE</a:t>
            </a:r>
          </a:p>
        </p:txBody>
      </p:sp>
      <p:sp>
        <p:nvSpPr>
          <p:cNvPr id="10" name="Subtitle"/>
          <p:cNvSpPr>
            <a:spLocks noGrp="1"/>
          </p:cNvSpPr>
          <p:nvPr>
            <p:ph type="body" sz="quarter" idx="19" hasCustomPrompt="1"/>
          </p:nvPr>
        </p:nvSpPr>
        <p:spPr>
          <a:xfrm>
            <a:off x="1815998" y="2571154"/>
            <a:ext cx="5118202" cy="776478"/>
          </a:xfrm>
          <a:prstGeom prst="rect">
            <a:avLst/>
          </a:prstGeom>
        </p:spPr>
        <p:txBody>
          <a:bodyPr vert="horz" lIns="0" tIns="0" rIns="0" bIns="0" anchor="t" anchorCtr="0"/>
          <a:lstStyle>
            <a:lvl1pPr marL="0" algn="l">
              <a:buNone/>
              <a:defRPr sz="2600" baseline="0">
                <a:solidFill>
                  <a:schemeClr val="bg1"/>
                </a:solidFill>
              </a:defRPr>
            </a:lvl1pPr>
          </a:lstStyle>
          <a:p>
            <a:pPr lvl="0"/>
            <a:r>
              <a:rPr lang="en-US" dirty="0" smtClean="0"/>
              <a:t>Subtitle here if needed. Keep to just 2 lines of text or less if possible</a:t>
            </a:r>
          </a:p>
        </p:txBody>
      </p:sp>
      <p:sp>
        <p:nvSpPr>
          <p:cNvPr id="11" name="Title"/>
          <p:cNvSpPr>
            <a:spLocks noGrp="1"/>
          </p:cNvSpPr>
          <p:nvPr>
            <p:ph type="title" hasCustomPrompt="1"/>
          </p:nvPr>
        </p:nvSpPr>
        <p:spPr>
          <a:xfrm>
            <a:off x="1815998" y="1219201"/>
            <a:ext cx="5118202" cy="971550"/>
          </a:xfrm>
          <a:prstGeom prst="rect">
            <a:avLst/>
          </a:prstGeom>
        </p:spPr>
        <p:txBody>
          <a:bodyPr vert="horz" wrap="square" lIns="0" tIns="0" rIns="0" bIns="0" anchor="ctr" anchorCtr="0"/>
          <a:lstStyle>
            <a:lvl1pPr marL="0" algn="l">
              <a:defRPr sz="3800" b="1" i="0" baseline="0">
                <a:solidFill>
                  <a:schemeClr val="bg1"/>
                </a:solidFill>
                <a:latin typeface="+mn-lt"/>
                <a:cs typeface="Cambria" pitchFamily="18" charset="0"/>
              </a:defRPr>
            </a:lvl1pPr>
          </a:lstStyle>
          <a:p>
            <a:r>
              <a:rPr lang="en-US" dirty="0" smtClean="0"/>
              <a:t>Presentation title here, keep to 2 lines of text</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12" name="Text"/>
          <p:cNvSpPr>
            <a:spLocks noGrp="1"/>
          </p:cNvSpPr>
          <p:nvPr>
            <p:ph type="body" sz="quarter" idx="17" hasCustomPrompt="1"/>
          </p:nvPr>
        </p:nvSpPr>
        <p:spPr>
          <a:xfrm>
            <a:off x="914400" y="1581150"/>
            <a:ext cx="7315200" cy="2743200"/>
          </a:xfrm>
          <a:prstGeom prst="rect">
            <a:avLst/>
          </a:prstGeom>
        </p:spPr>
        <p:txBody>
          <a:bodyPr vert="horz" lIns="0" tIns="0" rIns="0" bIns="0" anchor="t" anchorCtr="0"/>
          <a:lstStyle>
            <a:lvl1pPr marL="0" indent="0">
              <a:spcBef>
                <a:spcPts val="1800"/>
              </a:spcBef>
              <a:buNone/>
              <a:defRPr sz="3000" baseline="0">
                <a:solidFill>
                  <a:srgbClr val="003B5C"/>
                </a:solidFill>
              </a:defRPr>
            </a:lvl1pPr>
          </a:lstStyle>
          <a:p>
            <a:pPr lvl="0"/>
            <a:r>
              <a:rPr lang="en-US" dirty="0" smtClean="0"/>
              <a:t>This slide is formatted for text only.</a:t>
            </a:r>
          </a:p>
          <a:p>
            <a:pPr lvl="0"/>
            <a:r>
              <a:rPr lang="en-US" dirty="0" smtClean="0"/>
              <a:t>Font style is Calibri, 30 pt.</a:t>
            </a:r>
          </a:p>
          <a:p>
            <a:pPr lvl="0"/>
            <a:r>
              <a:rPr lang="en-US" dirty="0" smtClean="0"/>
              <a:t>Paragraph spacing is 18 pt after each paragraph return.</a:t>
            </a:r>
          </a:p>
        </p:txBody>
      </p:sp>
      <p:sp>
        <p:nvSpPr>
          <p:cNvPr id="10" name="Title"/>
          <p:cNvSpPr>
            <a:spLocks noGrp="1"/>
          </p:cNvSpPr>
          <p:nvPr>
            <p:ph type="title" hasCustomPrompt="1"/>
          </p:nvPr>
        </p:nvSpPr>
        <p:spPr>
          <a:xfrm>
            <a:off x="914400" y="590550"/>
            <a:ext cx="7315200" cy="514350"/>
          </a:xfrm>
          <a:prstGeom prst="rect">
            <a:avLst/>
          </a:prstGeom>
        </p:spPr>
        <p:txBody>
          <a:bodyPr vert="horz" lIns="0" tIns="0" rIns="0" bIns="0" anchor="t" anchorCtr="0"/>
          <a:lstStyle>
            <a:lvl1pPr algn="l">
              <a:defRPr sz="4000" b="1" i="0" baseline="0">
                <a:solidFill>
                  <a:srgbClr val="003B5C"/>
                </a:solidFill>
                <a:latin typeface="+mn-lt"/>
                <a:cs typeface="Cambria" pitchFamily="18" charset="0"/>
              </a:defRPr>
            </a:lvl1pPr>
          </a:lstStyle>
          <a:p>
            <a:r>
              <a:rPr lang="en-US" dirty="0" smtClean="0"/>
              <a:t>Slide title, keep to one line, 40 pt</a:t>
            </a:r>
            <a:endParaRPr lang="en-US" dirty="0"/>
          </a:p>
        </p:txBody>
      </p:sp>
      <p:sp>
        <p:nvSpPr>
          <p:cNvPr id="4" name="Slide number"/>
          <p:cNvSpPr txBox="1"/>
          <p:nvPr userDrawn="1"/>
        </p:nvSpPr>
        <p:spPr>
          <a:xfrm>
            <a:off x="8229600" y="4469125"/>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smtClean="0">
                <a:latin typeface="+mj-lt"/>
              </a:rPr>
              <a:t> </a:t>
            </a:r>
            <a:endParaRPr lang="en-US" sz="1050" dirty="0">
              <a:latin typeface="+mj-l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 Bullets">
    <p:spTree>
      <p:nvGrpSpPr>
        <p:cNvPr id="1" name=""/>
        <p:cNvGrpSpPr/>
        <p:nvPr/>
      </p:nvGrpSpPr>
      <p:grpSpPr>
        <a:xfrm>
          <a:off x="0" y="0"/>
          <a:ext cx="0" cy="0"/>
          <a:chOff x="0" y="0"/>
          <a:chExt cx="0" cy="0"/>
        </a:xfrm>
      </p:grpSpPr>
      <p:sp>
        <p:nvSpPr>
          <p:cNvPr id="12" name="Text, bullets"/>
          <p:cNvSpPr>
            <a:spLocks noGrp="1"/>
          </p:cNvSpPr>
          <p:nvPr>
            <p:ph type="body" sz="quarter" idx="17" hasCustomPrompt="1"/>
          </p:nvPr>
        </p:nvSpPr>
        <p:spPr>
          <a:xfrm>
            <a:off x="914400" y="1581150"/>
            <a:ext cx="7315200" cy="2743200"/>
          </a:xfrm>
          <a:prstGeom prst="rect">
            <a:avLst/>
          </a:prstGeom>
        </p:spPr>
        <p:txBody>
          <a:bodyPr vert="horz" lIns="0" tIns="0" rIns="0" bIns="0" anchor="t" anchorCtr="0"/>
          <a:lstStyle>
            <a:lvl1pPr marL="227013" indent="-227013">
              <a:spcBef>
                <a:spcPts val="1800"/>
              </a:spcBef>
              <a:buFont typeface="Arial" pitchFamily="34" charset="0"/>
              <a:buChar char="•"/>
              <a:defRPr sz="3000" baseline="0">
                <a:solidFill>
                  <a:srgbClr val="003B5C"/>
                </a:solidFill>
              </a:defRPr>
            </a:lvl1pPr>
          </a:lstStyle>
          <a:p>
            <a:pPr lvl="0"/>
            <a:r>
              <a:rPr lang="en-US" dirty="0" smtClean="0"/>
              <a:t>Use bullets sparingly.</a:t>
            </a:r>
          </a:p>
          <a:p>
            <a:pPr lvl="0"/>
            <a:r>
              <a:rPr lang="en-US" dirty="0" smtClean="0"/>
              <a:t>Font style is Calibri, 30 pt.</a:t>
            </a:r>
          </a:p>
          <a:p>
            <a:pPr lvl="0"/>
            <a:r>
              <a:rPr lang="en-US" dirty="0" smtClean="0"/>
              <a:t>Paragraph spacing is 18 pt after each paragraph return</a:t>
            </a:r>
          </a:p>
        </p:txBody>
      </p:sp>
      <p:sp>
        <p:nvSpPr>
          <p:cNvPr id="10" name="Title"/>
          <p:cNvSpPr>
            <a:spLocks noGrp="1"/>
          </p:cNvSpPr>
          <p:nvPr>
            <p:ph type="title" hasCustomPrompt="1"/>
          </p:nvPr>
        </p:nvSpPr>
        <p:spPr>
          <a:xfrm>
            <a:off x="914400" y="590550"/>
            <a:ext cx="7315200" cy="514350"/>
          </a:xfrm>
          <a:prstGeom prst="rect">
            <a:avLst/>
          </a:prstGeom>
        </p:spPr>
        <p:txBody>
          <a:bodyPr vert="horz" lIns="0" tIns="0" rIns="0" bIns="0" anchor="t" anchorCtr="0"/>
          <a:lstStyle>
            <a:lvl1pPr algn="l">
              <a:defRPr sz="4000" b="1" i="0" baseline="0">
                <a:solidFill>
                  <a:srgbClr val="003B5C"/>
                </a:solidFill>
                <a:latin typeface="+mn-lt"/>
                <a:cs typeface="Cambria" pitchFamily="18" charset="0"/>
              </a:defRPr>
            </a:lvl1pPr>
          </a:lstStyle>
          <a:p>
            <a:r>
              <a:rPr lang="en-US" dirty="0" smtClean="0"/>
              <a:t>Slide title, keep to one line, 40 pt</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Text, portrait image">
    <p:spTree>
      <p:nvGrpSpPr>
        <p:cNvPr id="1" name=""/>
        <p:cNvGrpSpPr/>
        <p:nvPr/>
      </p:nvGrpSpPr>
      <p:grpSpPr>
        <a:xfrm>
          <a:off x="0" y="0"/>
          <a:ext cx="0" cy="0"/>
          <a:chOff x="0" y="0"/>
          <a:chExt cx="0" cy="0"/>
        </a:xfrm>
      </p:grpSpPr>
      <p:sp>
        <p:nvSpPr>
          <p:cNvPr id="5" name="Image"/>
          <p:cNvSpPr>
            <a:spLocks noGrp="1"/>
          </p:cNvSpPr>
          <p:nvPr>
            <p:ph type="pic" sz="quarter" idx="19"/>
          </p:nvPr>
        </p:nvSpPr>
        <p:spPr>
          <a:xfrm>
            <a:off x="5482740" y="0"/>
            <a:ext cx="3661260" cy="51435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picture</a:t>
            </a:r>
            <a:endParaRPr lang="en-US" noProof="0" dirty="0"/>
          </a:p>
        </p:txBody>
      </p:sp>
      <p:sp>
        <p:nvSpPr>
          <p:cNvPr id="12" name="Text"/>
          <p:cNvSpPr>
            <a:spLocks noGrp="1"/>
          </p:cNvSpPr>
          <p:nvPr>
            <p:ph type="body" sz="quarter" idx="17" hasCustomPrompt="1"/>
          </p:nvPr>
        </p:nvSpPr>
        <p:spPr>
          <a:xfrm>
            <a:off x="914400" y="1581150"/>
            <a:ext cx="4188865" cy="2743200"/>
          </a:xfrm>
          <a:prstGeom prst="rect">
            <a:avLst/>
          </a:prstGeom>
        </p:spPr>
        <p:txBody>
          <a:bodyPr vert="horz" lIns="0" tIns="0" rIns="0" bIns="0" anchor="t" anchorCtr="0"/>
          <a:lstStyle>
            <a:lvl1pPr marL="0" indent="0">
              <a:spcBef>
                <a:spcPts val="1800"/>
              </a:spcBef>
              <a:buNone/>
              <a:defRPr sz="3000" baseline="0">
                <a:solidFill>
                  <a:srgbClr val="003B5C"/>
                </a:solidFill>
              </a:defRPr>
            </a:lvl1pPr>
          </a:lstStyle>
          <a:p>
            <a:pPr lvl="0"/>
            <a:r>
              <a:rPr lang="en-US" dirty="0" smtClean="0"/>
              <a:t>This slide is formatted for text only.</a:t>
            </a:r>
          </a:p>
          <a:p>
            <a:pPr lvl="0"/>
            <a:r>
              <a:rPr lang="en-US" dirty="0" smtClean="0"/>
              <a:t>Font style is Calibri, 30 pt.</a:t>
            </a:r>
          </a:p>
          <a:p>
            <a:pPr lvl="0"/>
            <a:r>
              <a:rPr lang="en-US" dirty="0" smtClean="0"/>
              <a:t>Keep it simple on slides with photos.</a:t>
            </a:r>
          </a:p>
        </p:txBody>
      </p:sp>
      <p:sp>
        <p:nvSpPr>
          <p:cNvPr id="10" name="Title"/>
          <p:cNvSpPr>
            <a:spLocks noGrp="1"/>
          </p:cNvSpPr>
          <p:nvPr>
            <p:ph type="title" hasCustomPrompt="1"/>
          </p:nvPr>
        </p:nvSpPr>
        <p:spPr>
          <a:xfrm>
            <a:off x="914400" y="590550"/>
            <a:ext cx="4188865" cy="514350"/>
          </a:xfrm>
          <a:prstGeom prst="rect">
            <a:avLst/>
          </a:prstGeom>
        </p:spPr>
        <p:txBody>
          <a:bodyPr vert="horz" lIns="0" tIns="0" rIns="0" bIns="0" anchor="t" anchorCtr="0"/>
          <a:lstStyle>
            <a:lvl1pPr algn="l">
              <a:defRPr sz="4000" b="1" i="0" baseline="0">
                <a:solidFill>
                  <a:srgbClr val="003B5C"/>
                </a:solidFill>
                <a:latin typeface="+mn-lt"/>
                <a:cs typeface="Cambria" pitchFamily="18" charset="0"/>
              </a:defRPr>
            </a:lvl1pPr>
          </a:lstStyle>
          <a:p>
            <a:r>
              <a:rPr lang="en-US" dirty="0" smtClean="0"/>
              <a:t>Slide title, 40 pt</a:t>
            </a:r>
            <a:endParaRPr lang="en-US" dirty="0"/>
          </a:p>
        </p:txBody>
      </p:sp>
      <p:sp>
        <p:nvSpPr>
          <p:cNvPr id="6" name="Slide number"/>
          <p:cNvSpPr txBox="1"/>
          <p:nvPr userDrawn="1"/>
        </p:nvSpPr>
        <p:spPr>
          <a:xfrm>
            <a:off x="4569865" y="4511095"/>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smtClean="0">
                <a:latin typeface="+mj-lt"/>
              </a:rPr>
              <a:t> </a:t>
            </a:r>
            <a:endParaRPr lang="en-US" sz="1050" dirty="0">
              <a:latin typeface="+mj-l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Text, 3 landscape images">
    <p:spTree>
      <p:nvGrpSpPr>
        <p:cNvPr id="1" name=""/>
        <p:cNvGrpSpPr/>
        <p:nvPr/>
      </p:nvGrpSpPr>
      <p:grpSpPr>
        <a:xfrm>
          <a:off x="0" y="0"/>
          <a:ext cx="0" cy="0"/>
          <a:chOff x="0" y="0"/>
          <a:chExt cx="0" cy="0"/>
        </a:xfrm>
      </p:grpSpPr>
      <p:sp>
        <p:nvSpPr>
          <p:cNvPr id="8" name="Image 3"/>
          <p:cNvSpPr>
            <a:spLocks noGrp="1"/>
          </p:cNvSpPr>
          <p:nvPr>
            <p:ph type="pic" sz="quarter" idx="21" hasCustomPrompt="1"/>
          </p:nvPr>
        </p:nvSpPr>
        <p:spPr>
          <a:xfrm>
            <a:off x="6363582" y="3421226"/>
            <a:ext cx="2780417" cy="1722274"/>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image</a:t>
            </a:r>
            <a:endParaRPr lang="en-US" noProof="0" dirty="0"/>
          </a:p>
        </p:txBody>
      </p:sp>
      <p:sp>
        <p:nvSpPr>
          <p:cNvPr id="7" name="Image 2"/>
          <p:cNvSpPr>
            <a:spLocks noGrp="1"/>
          </p:cNvSpPr>
          <p:nvPr>
            <p:ph type="pic" sz="quarter" idx="20" hasCustomPrompt="1"/>
          </p:nvPr>
        </p:nvSpPr>
        <p:spPr>
          <a:xfrm>
            <a:off x="6363582" y="1726082"/>
            <a:ext cx="2780417" cy="1722274"/>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image</a:t>
            </a:r>
            <a:endParaRPr lang="en-US" noProof="0" dirty="0"/>
          </a:p>
        </p:txBody>
      </p:sp>
      <p:sp>
        <p:nvSpPr>
          <p:cNvPr id="5" name="Image 1"/>
          <p:cNvSpPr>
            <a:spLocks noGrp="1"/>
          </p:cNvSpPr>
          <p:nvPr>
            <p:ph type="pic" sz="quarter" idx="19" hasCustomPrompt="1"/>
          </p:nvPr>
        </p:nvSpPr>
        <p:spPr>
          <a:xfrm>
            <a:off x="6363582" y="0"/>
            <a:ext cx="2780417" cy="1722274"/>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image</a:t>
            </a:r>
            <a:endParaRPr lang="en-US" noProof="0" dirty="0"/>
          </a:p>
        </p:txBody>
      </p:sp>
      <p:sp>
        <p:nvSpPr>
          <p:cNvPr id="12" name="Text"/>
          <p:cNvSpPr>
            <a:spLocks noGrp="1"/>
          </p:cNvSpPr>
          <p:nvPr>
            <p:ph type="body" sz="quarter" idx="17" hasCustomPrompt="1"/>
          </p:nvPr>
        </p:nvSpPr>
        <p:spPr>
          <a:xfrm>
            <a:off x="914400" y="1581150"/>
            <a:ext cx="4568340" cy="2743200"/>
          </a:xfrm>
          <a:prstGeom prst="rect">
            <a:avLst/>
          </a:prstGeom>
        </p:spPr>
        <p:txBody>
          <a:bodyPr vert="horz" lIns="0" tIns="0" rIns="0" bIns="0" anchor="t" anchorCtr="0"/>
          <a:lstStyle>
            <a:lvl1pPr marL="0" indent="0">
              <a:spcBef>
                <a:spcPts val="1800"/>
              </a:spcBef>
              <a:buNone/>
              <a:defRPr sz="3000" baseline="0">
                <a:solidFill>
                  <a:srgbClr val="003B5C"/>
                </a:solidFill>
              </a:defRPr>
            </a:lvl1pPr>
          </a:lstStyle>
          <a:p>
            <a:pPr lvl="0"/>
            <a:r>
              <a:rPr lang="en-US" dirty="0" smtClean="0"/>
              <a:t>This slide is formatted for text only.</a:t>
            </a:r>
          </a:p>
          <a:p>
            <a:pPr lvl="0"/>
            <a:r>
              <a:rPr lang="en-US" dirty="0" smtClean="0"/>
              <a:t>Font style is Calibri, 30 pt.</a:t>
            </a:r>
          </a:p>
          <a:p>
            <a:pPr lvl="0"/>
            <a:r>
              <a:rPr lang="en-US" dirty="0" smtClean="0"/>
              <a:t>Keep it simple on slides with photos.</a:t>
            </a:r>
          </a:p>
        </p:txBody>
      </p:sp>
      <p:sp>
        <p:nvSpPr>
          <p:cNvPr id="10" name="Title"/>
          <p:cNvSpPr>
            <a:spLocks noGrp="1"/>
          </p:cNvSpPr>
          <p:nvPr>
            <p:ph type="title" hasCustomPrompt="1"/>
          </p:nvPr>
        </p:nvSpPr>
        <p:spPr>
          <a:xfrm>
            <a:off x="914400" y="590550"/>
            <a:ext cx="4568340" cy="514350"/>
          </a:xfrm>
          <a:prstGeom prst="rect">
            <a:avLst/>
          </a:prstGeom>
        </p:spPr>
        <p:txBody>
          <a:bodyPr vert="horz" lIns="0" tIns="0" rIns="0" bIns="0" anchor="t" anchorCtr="0"/>
          <a:lstStyle>
            <a:lvl1pPr algn="l">
              <a:defRPr sz="4000" b="1" i="0" baseline="0">
                <a:solidFill>
                  <a:srgbClr val="003B5C"/>
                </a:solidFill>
                <a:latin typeface="+mn-lt"/>
                <a:cs typeface="Cambria" pitchFamily="18" charset="0"/>
              </a:defRPr>
            </a:lvl1pPr>
          </a:lstStyle>
          <a:p>
            <a:r>
              <a:rPr lang="en-US" dirty="0" smtClean="0"/>
              <a:t>Slide title, 40 pt</a:t>
            </a:r>
            <a:endParaRPr lang="en-US" dirty="0"/>
          </a:p>
        </p:txBody>
      </p:sp>
      <p:sp>
        <p:nvSpPr>
          <p:cNvPr id="9" name="Slide number"/>
          <p:cNvSpPr txBox="1"/>
          <p:nvPr userDrawn="1"/>
        </p:nvSpPr>
        <p:spPr>
          <a:xfrm>
            <a:off x="4949340" y="4545020"/>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smtClean="0">
                <a:latin typeface="+mj-lt"/>
              </a:rPr>
              <a:t> </a:t>
            </a:r>
            <a:endParaRPr lang="en-US" sz="1050" dirty="0">
              <a:latin typeface="+mj-l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Bullets, portrait image">
    <p:spTree>
      <p:nvGrpSpPr>
        <p:cNvPr id="1" name=""/>
        <p:cNvGrpSpPr/>
        <p:nvPr/>
      </p:nvGrpSpPr>
      <p:grpSpPr>
        <a:xfrm>
          <a:off x="0" y="0"/>
          <a:ext cx="0" cy="0"/>
          <a:chOff x="0" y="0"/>
          <a:chExt cx="0" cy="0"/>
        </a:xfrm>
      </p:grpSpPr>
      <p:sp>
        <p:nvSpPr>
          <p:cNvPr id="5" name="Image"/>
          <p:cNvSpPr>
            <a:spLocks noGrp="1"/>
          </p:cNvSpPr>
          <p:nvPr>
            <p:ph type="pic" sz="quarter" idx="19"/>
          </p:nvPr>
        </p:nvSpPr>
        <p:spPr>
          <a:xfrm>
            <a:off x="5482740" y="0"/>
            <a:ext cx="3661260" cy="51435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picture</a:t>
            </a:r>
            <a:endParaRPr lang="en-US" noProof="0" dirty="0"/>
          </a:p>
        </p:txBody>
      </p:sp>
      <p:sp>
        <p:nvSpPr>
          <p:cNvPr id="12" name="Text, bullets"/>
          <p:cNvSpPr>
            <a:spLocks noGrp="1"/>
          </p:cNvSpPr>
          <p:nvPr>
            <p:ph type="body" sz="quarter" idx="17" hasCustomPrompt="1"/>
          </p:nvPr>
        </p:nvSpPr>
        <p:spPr>
          <a:xfrm>
            <a:off x="914400" y="1581150"/>
            <a:ext cx="4188865" cy="2743200"/>
          </a:xfrm>
          <a:prstGeom prst="rect">
            <a:avLst/>
          </a:prstGeom>
        </p:spPr>
        <p:txBody>
          <a:bodyPr vert="horz" lIns="0" tIns="0" rIns="0" bIns="0" anchor="t" anchorCtr="0"/>
          <a:lstStyle>
            <a:lvl1pPr marL="227013" indent="-227013">
              <a:spcBef>
                <a:spcPts val="1800"/>
              </a:spcBef>
              <a:buFont typeface="Arial" pitchFamily="34" charset="0"/>
              <a:buChar char="•"/>
              <a:defRPr sz="3000" baseline="0">
                <a:solidFill>
                  <a:srgbClr val="003B5C"/>
                </a:solidFill>
              </a:defRPr>
            </a:lvl1pPr>
          </a:lstStyle>
          <a:p>
            <a:pPr lvl="0"/>
            <a:r>
              <a:rPr lang="en-US" dirty="0" smtClean="0"/>
              <a:t>This slide is formatted for text only.</a:t>
            </a:r>
          </a:p>
          <a:p>
            <a:pPr lvl="0"/>
            <a:r>
              <a:rPr lang="en-US" dirty="0" smtClean="0"/>
              <a:t>Font style is Calibri, 30pt.</a:t>
            </a:r>
          </a:p>
          <a:p>
            <a:pPr lvl="0"/>
            <a:r>
              <a:rPr lang="en-US" dirty="0" smtClean="0"/>
              <a:t>Keep it simple on slides with photos.</a:t>
            </a:r>
          </a:p>
        </p:txBody>
      </p:sp>
      <p:sp>
        <p:nvSpPr>
          <p:cNvPr id="10" name="Title"/>
          <p:cNvSpPr>
            <a:spLocks noGrp="1"/>
          </p:cNvSpPr>
          <p:nvPr>
            <p:ph type="title" hasCustomPrompt="1"/>
          </p:nvPr>
        </p:nvSpPr>
        <p:spPr>
          <a:xfrm>
            <a:off x="914400" y="590550"/>
            <a:ext cx="4188865" cy="514350"/>
          </a:xfrm>
          <a:prstGeom prst="rect">
            <a:avLst/>
          </a:prstGeom>
        </p:spPr>
        <p:txBody>
          <a:bodyPr vert="horz" lIns="0" tIns="0" rIns="0" bIns="0" anchor="t" anchorCtr="0"/>
          <a:lstStyle>
            <a:lvl1pPr algn="l">
              <a:defRPr sz="4000" b="1" i="0" baseline="0">
                <a:solidFill>
                  <a:srgbClr val="003B5C"/>
                </a:solidFill>
                <a:latin typeface="+mn-lt"/>
                <a:cs typeface="Cambria" pitchFamily="18" charset="0"/>
              </a:defRPr>
            </a:lvl1pPr>
          </a:lstStyle>
          <a:p>
            <a:r>
              <a:rPr lang="en-US" dirty="0" smtClean="0"/>
              <a:t>Slide title, 40 pt</a:t>
            </a:r>
            <a:endParaRPr lang="en-US" dirty="0"/>
          </a:p>
        </p:txBody>
      </p:sp>
      <p:sp>
        <p:nvSpPr>
          <p:cNvPr id="7" name="Slide number"/>
          <p:cNvSpPr txBox="1"/>
          <p:nvPr userDrawn="1"/>
        </p:nvSpPr>
        <p:spPr>
          <a:xfrm>
            <a:off x="4569865" y="4511095"/>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smtClean="0">
                <a:latin typeface="+mj-lt"/>
              </a:rPr>
              <a:t> </a:t>
            </a:r>
            <a:endParaRPr lang="en-US" sz="1050" dirty="0">
              <a:latin typeface="+mj-l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ullets, 3 landscape images">
    <p:spTree>
      <p:nvGrpSpPr>
        <p:cNvPr id="1" name=""/>
        <p:cNvGrpSpPr/>
        <p:nvPr/>
      </p:nvGrpSpPr>
      <p:grpSpPr>
        <a:xfrm>
          <a:off x="0" y="0"/>
          <a:ext cx="0" cy="0"/>
          <a:chOff x="0" y="0"/>
          <a:chExt cx="0" cy="0"/>
        </a:xfrm>
      </p:grpSpPr>
      <p:sp>
        <p:nvSpPr>
          <p:cNvPr id="8" name="Image 3"/>
          <p:cNvSpPr>
            <a:spLocks noGrp="1"/>
          </p:cNvSpPr>
          <p:nvPr>
            <p:ph type="pic" sz="quarter" idx="21" hasCustomPrompt="1"/>
          </p:nvPr>
        </p:nvSpPr>
        <p:spPr>
          <a:xfrm>
            <a:off x="6363582" y="3421226"/>
            <a:ext cx="2780417" cy="1722274"/>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image</a:t>
            </a:r>
            <a:endParaRPr lang="en-US" noProof="0" dirty="0"/>
          </a:p>
        </p:txBody>
      </p:sp>
      <p:sp>
        <p:nvSpPr>
          <p:cNvPr id="7" name="Image 2"/>
          <p:cNvSpPr>
            <a:spLocks noGrp="1"/>
          </p:cNvSpPr>
          <p:nvPr>
            <p:ph type="pic" sz="quarter" idx="20" hasCustomPrompt="1"/>
          </p:nvPr>
        </p:nvSpPr>
        <p:spPr>
          <a:xfrm>
            <a:off x="6363582" y="1726082"/>
            <a:ext cx="2780417" cy="1722274"/>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image</a:t>
            </a:r>
            <a:endParaRPr lang="en-US" noProof="0" dirty="0"/>
          </a:p>
        </p:txBody>
      </p:sp>
      <p:sp>
        <p:nvSpPr>
          <p:cNvPr id="5" name="Image 1"/>
          <p:cNvSpPr>
            <a:spLocks noGrp="1"/>
          </p:cNvSpPr>
          <p:nvPr>
            <p:ph type="pic" sz="quarter" idx="19" hasCustomPrompt="1"/>
          </p:nvPr>
        </p:nvSpPr>
        <p:spPr>
          <a:xfrm>
            <a:off x="6363582" y="0"/>
            <a:ext cx="2780417" cy="1722274"/>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image</a:t>
            </a:r>
            <a:endParaRPr lang="en-US" noProof="0" dirty="0"/>
          </a:p>
        </p:txBody>
      </p:sp>
      <p:sp>
        <p:nvSpPr>
          <p:cNvPr id="12" name="Text, bullets"/>
          <p:cNvSpPr>
            <a:spLocks noGrp="1"/>
          </p:cNvSpPr>
          <p:nvPr>
            <p:ph type="body" sz="quarter" idx="17" hasCustomPrompt="1"/>
          </p:nvPr>
        </p:nvSpPr>
        <p:spPr>
          <a:xfrm>
            <a:off x="914400" y="1581150"/>
            <a:ext cx="4570475" cy="2743200"/>
          </a:xfrm>
          <a:prstGeom prst="rect">
            <a:avLst/>
          </a:prstGeom>
        </p:spPr>
        <p:txBody>
          <a:bodyPr vert="horz" lIns="0" tIns="0" rIns="0" bIns="0" anchor="t" anchorCtr="0"/>
          <a:lstStyle>
            <a:lvl1pPr marL="227013" indent="-227013">
              <a:spcBef>
                <a:spcPts val="1800"/>
              </a:spcBef>
              <a:buFont typeface="Arial" pitchFamily="34" charset="0"/>
              <a:buChar char="•"/>
              <a:defRPr sz="3000" baseline="0">
                <a:solidFill>
                  <a:srgbClr val="003B5C"/>
                </a:solidFill>
              </a:defRPr>
            </a:lvl1pPr>
          </a:lstStyle>
          <a:p>
            <a:pPr lvl="0"/>
            <a:r>
              <a:rPr lang="en-US" dirty="0" smtClean="0"/>
              <a:t>This slide is formatted for text only.</a:t>
            </a:r>
          </a:p>
          <a:p>
            <a:pPr lvl="0"/>
            <a:r>
              <a:rPr lang="en-US" dirty="0" smtClean="0"/>
              <a:t>Font style is Calibri, 30pt.</a:t>
            </a:r>
          </a:p>
          <a:p>
            <a:pPr lvl="0"/>
            <a:r>
              <a:rPr lang="en-US" dirty="0" smtClean="0"/>
              <a:t>Keep it simple on slides with photos.</a:t>
            </a:r>
          </a:p>
        </p:txBody>
      </p:sp>
      <p:sp>
        <p:nvSpPr>
          <p:cNvPr id="10" name="Title"/>
          <p:cNvSpPr>
            <a:spLocks noGrp="1"/>
          </p:cNvSpPr>
          <p:nvPr>
            <p:ph type="title" hasCustomPrompt="1"/>
          </p:nvPr>
        </p:nvSpPr>
        <p:spPr>
          <a:xfrm>
            <a:off x="914400" y="590550"/>
            <a:ext cx="4570475" cy="514350"/>
          </a:xfrm>
          <a:prstGeom prst="rect">
            <a:avLst/>
          </a:prstGeom>
        </p:spPr>
        <p:txBody>
          <a:bodyPr vert="horz" lIns="0" tIns="0" rIns="0" bIns="0" anchor="t" anchorCtr="0"/>
          <a:lstStyle>
            <a:lvl1pPr algn="l">
              <a:defRPr sz="4000" b="1" i="0" baseline="0">
                <a:solidFill>
                  <a:srgbClr val="003B5C"/>
                </a:solidFill>
                <a:latin typeface="+mn-lt"/>
                <a:cs typeface="Cambria" pitchFamily="18" charset="0"/>
              </a:defRPr>
            </a:lvl1pPr>
          </a:lstStyle>
          <a:p>
            <a:r>
              <a:rPr lang="en-US" dirty="0" smtClean="0"/>
              <a:t>Slide title, 40 pt</a:t>
            </a:r>
            <a:endParaRPr lang="en-US" dirty="0"/>
          </a:p>
        </p:txBody>
      </p:sp>
      <p:sp>
        <p:nvSpPr>
          <p:cNvPr id="11" name="Slide number"/>
          <p:cNvSpPr txBox="1"/>
          <p:nvPr userDrawn="1"/>
        </p:nvSpPr>
        <p:spPr>
          <a:xfrm>
            <a:off x="4951475" y="4599930"/>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smtClean="0">
                <a:latin typeface="+mj-lt"/>
              </a:rPr>
              <a:t> </a:t>
            </a:r>
            <a:endParaRPr lang="en-US" sz="1050" dirty="0">
              <a:latin typeface="+mj-l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89" r:id="rId1"/>
    <p:sldLayoutId id="2147483818" r:id="rId2"/>
    <p:sldLayoutId id="2147483821" r:id="rId3"/>
    <p:sldLayoutId id="2147483800" r:id="rId4"/>
    <p:sldLayoutId id="2147483813" r:id="rId5"/>
    <p:sldLayoutId id="2147483814" r:id="rId6"/>
    <p:sldLayoutId id="2147483815" r:id="rId7"/>
    <p:sldLayoutId id="2147483819" r:id="rId8"/>
    <p:sldLayoutId id="2147483820" r:id="rId9"/>
    <p:sldLayoutId id="2147483788" r:id="rId10"/>
    <p:sldLayoutId id="2147483822" r:id="rId11"/>
    <p:sldLayoutId id="2147483823" r:id="rId12"/>
  </p:sldLayoutIdLst>
  <p:hf hdr="0" ftr="0" dt="0"/>
  <p:txStyles>
    <p:titleStyle>
      <a:lvl1pPr algn="l" defTabSz="457200" rtl="0" eaLnBrk="1" fontAlgn="base" hangingPunct="1">
        <a:spcBef>
          <a:spcPct val="0"/>
        </a:spcBef>
        <a:spcAft>
          <a:spcPct val="0"/>
        </a:spcAft>
        <a:defRPr sz="3600" kern="1200">
          <a:solidFill>
            <a:schemeClr val="tx1"/>
          </a:solidFill>
          <a:latin typeface="Calibri"/>
          <a:ea typeface="Calibri" pitchFamily="34" charset="0"/>
          <a:cs typeface="Calibri"/>
        </a:defRPr>
      </a:lvl1pPr>
      <a:lvl2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2pPr>
      <a:lvl3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3pPr>
      <a:lvl4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4pPr>
      <a:lvl5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5pPr>
      <a:lvl6pPr marL="4572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6pPr>
      <a:lvl7pPr marL="9144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7pPr>
      <a:lvl8pPr marL="13716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8pPr>
      <a:lvl9pPr marL="18288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hyperlink" Target="Dynameq_regional.mp4"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prstGeom prst="rect">
            <a:avLst/>
          </a:prstGeom>
        </p:spPr>
        <p:txBody>
          <a:bodyPr/>
          <a:lstStyle/>
          <a:p>
            <a:r>
              <a:rPr lang="en-US" dirty="0" smtClean="0"/>
              <a:t>TRBAPPCON – June 2, 2019</a:t>
            </a:r>
            <a:endParaRPr lang="en-US" dirty="0"/>
          </a:p>
        </p:txBody>
      </p:sp>
      <p:sp>
        <p:nvSpPr>
          <p:cNvPr id="3" name="Text Placeholder 2"/>
          <p:cNvSpPr>
            <a:spLocks noGrp="1"/>
          </p:cNvSpPr>
          <p:nvPr>
            <p:ph type="body" sz="quarter" idx="19"/>
          </p:nvPr>
        </p:nvSpPr>
        <p:spPr>
          <a:prstGeom prst="rect">
            <a:avLst/>
          </a:prstGeom>
        </p:spPr>
        <p:txBody>
          <a:bodyPr/>
          <a:lstStyle/>
          <a:p>
            <a:r>
              <a:rPr lang="en-US" dirty="0" smtClean="0"/>
              <a:t>Portland Metro’s Attempt to Mainstream Mesoscopic Modeling</a:t>
            </a:r>
            <a:endParaRPr lang="en-US" dirty="0"/>
          </a:p>
        </p:txBody>
      </p:sp>
      <p:sp>
        <p:nvSpPr>
          <p:cNvPr id="4" name="Title 3"/>
          <p:cNvSpPr>
            <a:spLocks noGrp="1"/>
          </p:cNvSpPr>
          <p:nvPr>
            <p:ph type="title"/>
          </p:nvPr>
        </p:nvSpPr>
        <p:spPr>
          <a:prstGeom prst="rect">
            <a:avLst/>
          </a:prstGeom>
        </p:spPr>
        <p:txBody>
          <a:bodyPr/>
          <a:lstStyle/>
          <a:p>
            <a:r>
              <a:rPr lang="en-US" dirty="0" smtClean="0"/>
              <a:t>Quick Launch DTA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430" y="4165545"/>
            <a:ext cx="1469498" cy="25163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1780" t="19646" r="57470" b="13575"/>
          <a:stretch/>
        </p:blipFill>
        <p:spPr>
          <a:xfrm>
            <a:off x="7000640" y="1433325"/>
            <a:ext cx="1897375" cy="3339380"/>
          </a:xfrm>
          <a:prstGeom prst="rect">
            <a:avLst/>
          </a:prstGeom>
        </p:spPr>
      </p:pic>
      <p:sp>
        <p:nvSpPr>
          <p:cNvPr id="3" name="Title 2"/>
          <p:cNvSpPr>
            <a:spLocks noGrp="1"/>
          </p:cNvSpPr>
          <p:nvPr>
            <p:ph type="title"/>
          </p:nvPr>
        </p:nvSpPr>
        <p:spPr/>
        <p:txBody>
          <a:bodyPr/>
          <a:lstStyle/>
          <a:p>
            <a:r>
              <a:rPr lang="en-US" dirty="0" smtClean="0"/>
              <a:t>QLDTA process – subareas </a:t>
            </a:r>
            <a:endParaRPr lang="en-US" dirty="0"/>
          </a:p>
        </p:txBody>
      </p:sp>
      <p:pic>
        <p:nvPicPr>
          <p:cNvPr id="4" name="Picture 3"/>
          <p:cNvPicPr>
            <a:picLocks noChangeAspect="1"/>
          </p:cNvPicPr>
          <p:nvPr/>
        </p:nvPicPr>
        <p:blipFill rotWithShape="1">
          <a:blip r:embed="rId4"/>
          <a:srcRect l="33540" t="11636" r="24011" b="4258"/>
          <a:stretch/>
        </p:blipFill>
        <p:spPr>
          <a:xfrm>
            <a:off x="3737155" y="1205640"/>
            <a:ext cx="3385178" cy="3937860"/>
          </a:xfrm>
          <a:prstGeom prst="rect">
            <a:avLst/>
          </a:prstGeom>
        </p:spPr>
      </p:pic>
      <p:cxnSp>
        <p:nvCxnSpPr>
          <p:cNvPr id="6" name="Straight Connector 5"/>
          <p:cNvCxnSpPr/>
          <p:nvPr/>
        </p:nvCxnSpPr>
        <p:spPr>
          <a:xfrm flipV="1">
            <a:off x="5077713" y="1509220"/>
            <a:ext cx="2180999" cy="960066"/>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2" name="Straight Connector 31"/>
          <p:cNvCxnSpPr/>
          <p:nvPr/>
        </p:nvCxnSpPr>
        <p:spPr>
          <a:xfrm>
            <a:off x="5179160" y="3408143"/>
            <a:ext cx="2352745" cy="121277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sp>
        <p:nvSpPr>
          <p:cNvPr id="33" name="Text Placeholder 1"/>
          <p:cNvSpPr>
            <a:spLocks noGrp="1"/>
          </p:cNvSpPr>
          <p:nvPr>
            <p:ph type="body" sz="quarter" idx="17"/>
          </p:nvPr>
        </p:nvSpPr>
        <p:spPr>
          <a:xfrm>
            <a:off x="701355" y="1877715"/>
            <a:ext cx="3491170" cy="2743200"/>
          </a:xfrm>
        </p:spPr>
        <p:txBody>
          <a:bodyPr/>
          <a:lstStyle/>
          <a:p>
            <a:r>
              <a:rPr lang="en-US" dirty="0" smtClean="0"/>
              <a:t>Regional </a:t>
            </a:r>
            <a:r>
              <a:rPr lang="en-US" b="1" dirty="0" smtClean="0"/>
              <a:t>DTA</a:t>
            </a:r>
            <a:r>
              <a:rPr lang="en-US" dirty="0" smtClean="0"/>
              <a:t> to Subarea DTA</a:t>
            </a:r>
          </a:p>
          <a:p>
            <a:r>
              <a:rPr lang="en-US" dirty="0" smtClean="0"/>
              <a:t>Regional </a:t>
            </a:r>
            <a:r>
              <a:rPr lang="en-US" b="1" dirty="0" smtClean="0"/>
              <a:t>STA</a:t>
            </a:r>
            <a:r>
              <a:rPr lang="en-US" dirty="0" smtClean="0"/>
              <a:t> to Subarea DTA</a:t>
            </a:r>
            <a:endParaRPr lang="en-US" b="1" dirty="0" smtClean="0"/>
          </a:p>
          <a:p>
            <a:endParaRPr lang="en-US" dirty="0" smtClean="0"/>
          </a:p>
          <a:p>
            <a:pPr marL="0" indent="0">
              <a:buNone/>
            </a:pPr>
            <a:endParaRPr lang="en-US" dirty="0" smtClean="0"/>
          </a:p>
          <a:p>
            <a:endParaRPr lang="en-US" dirty="0" smtClean="0"/>
          </a:p>
          <a:p>
            <a:endParaRPr lang="en-US" dirty="0"/>
          </a:p>
        </p:txBody>
      </p:sp>
      <p:sp>
        <p:nvSpPr>
          <p:cNvPr id="13" name="Freeform 12"/>
          <p:cNvSpPr/>
          <p:nvPr/>
        </p:nvSpPr>
        <p:spPr>
          <a:xfrm>
            <a:off x="8196263" y="1762125"/>
            <a:ext cx="209550" cy="1490663"/>
          </a:xfrm>
          <a:custGeom>
            <a:avLst/>
            <a:gdLst>
              <a:gd name="connsiteX0" fmla="*/ 204787 w 209550"/>
              <a:gd name="connsiteY0" fmla="*/ 1490663 h 1490663"/>
              <a:gd name="connsiteX1" fmla="*/ 209550 w 209550"/>
              <a:gd name="connsiteY1" fmla="*/ 1343025 h 1490663"/>
              <a:gd name="connsiteX2" fmla="*/ 138112 w 209550"/>
              <a:gd name="connsiteY2" fmla="*/ 1238250 h 1490663"/>
              <a:gd name="connsiteX3" fmla="*/ 64293 w 209550"/>
              <a:gd name="connsiteY3" fmla="*/ 1159669 h 1490663"/>
              <a:gd name="connsiteX4" fmla="*/ 64293 w 209550"/>
              <a:gd name="connsiteY4" fmla="*/ 631031 h 1490663"/>
              <a:gd name="connsiteX5" fmla="*/ 0 w 209550"/>
              <a:gd name="connsiteY5" fmla="*/ 402431 h 1490663"/>
              <a:gd name="connsiteX6" fmla="*/ 28575 w 209550"/>
              <a:gd name="connsiteY6" fmla="*/ 247650 h 1490663"/>
              <a:gd name="connsiteX7" fmla="*/ 116681 w 209550"/>
              <a:gd name="connsiteY7" fmla="*/ 33338 h 1490663"/>
              <a:gd name="connsiteX8" fmla="*/ 157162 w 209550"/>
              <a:gd name="connsiteY8" fmla="*/ 0 h 149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490663">
                <a:moveTo>
                  <a:pt x="204787" y="1490663"/>
                </a:moveTo>
                <a:lnTo>
                  <a:pt x="209550" y="1343025"/>
                </a:lnTo>
                <a:lnTo>
                  <a:pt x="138112" y="1238250"/>
                </a:lnTo>
                <a:lnTo>
                  <a:pt x="64293" y="1159669"/>
                </a:lnTo>
                <a:lnTo>
                  <a:pt x="64293" y="631031"/>
                </a:lnTo>
                <a:lnTo>
                  <a:pt x="0" y="402431"/>
                </a:lnTo>
                <a:lnTo>
                  <a:pt x="28575" y="247650"/>
                </a:lnTo>
                <a:lnTo>
                  <a:pt x="116681" y="33338"/>
                </a:lnTo>
                <a:lnTo>
                  <a:pt x="157162" y="0"/>
                </a:lnTo>
              </a:path>
            </a:pathLst>
          </a:custGeom>
          <a:noFill/>
          <a:ln w="3810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75793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txBox="1">
            <a:spLocks/>
          </p:cNvSpPr>
          <p:nvPr/>
        </p:nvSpPr>
        <p:spPr>
          <a:xfrm>
            <a:off x="4875580" y="1205640"/>
            <a:ext cx="1669690" cy="898269"/>
          </a:xfrm>
          <a:prstGeom prst="rect">
            <a:avLst/>
          </a:prstGeom>
        </p:spPr>
        <p:txBody>
          <a:bodyPr vert="horz" lIns="0" tIns="0" rIns="0" bIns="0" anchor="t" anchorCtr="0"/>
          <a:lstStyle>
            <a:lvl1pPr marL="227013" indent="-227013" algn="l" defTabSz="457200" rtl="0" eaLnBrk="1" fontAlgn="base" hangingPunct="1">
              <a:spcBef>
                <a:spcPts val="1800"/>
              </a:spcBef>
              <a:spcAft>
                <a:spcPct val="0"/>
              </a:spcAft>
              <a:buFont typeface="Arial" pitchFamily="34" charset="0"/>
              <a:buChar char="•"/>
              <a:defRPr sz="3000" kern="1200" baseline="0">
                <a:solidFill>
                  <a:srgbClr val="003B5C"/>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000" b="1" dirty="0" smtClean="0"/>
              <a:t>Subarea DTA</a:t>
            </a:r>
          </a:p>
          <a:p>
            <a:pPr marL="0" indent="0" algn="ctr">
              <a:spcBef>
                <a:spcPts val="0"/>
              </a:spcBef>
              <a:buFont typeface="Arial" pitchFamily="34" charset="0"/>
              <a:buNone/>
            </a:pPr>
            <a:r>
              <a:rPr lang="en-US" sz="2000" b="1" dirty="0" smtClean="0"/>
              <a:t>Regional DTA Demand</a:t>
            </a:r>
          </a:p>
          <a:p>
            <a:pPr marL="0" indent="0" algn="ctr">
              <a:buFont typeface="Arial" pitchFamily="34" charset="0"/>
              <a:buNone/>
            </a:pPr>
            <a:endParaRPr lang="en-US" sz="2000" b="1" dirty="0" smtClean="0"/>
          </a:p>
          <a:p>
            <a:pPr marL="0" indent="0" algn="ctr">
              <a:buFont typeface="Arial" pitchFamily="34" charset="0"/>
              <a:buNone/>
            </a:pPr>
            <a:endParaRPr lang="en-US" sz="2000" b="1" dirty="0"/>
          </a:p>
        </p:txBody>
      </p:sp>
      <p:sp>
        <p:nvSpPr>
          <p:cNvPr id="21" name="Rectangle 20"/>
          <p:cNvSpPr/>
          <p:nvPr/>
        </p:nvSpPr>
        <p:spPr>
          <a:xfrm>
            <a:off x="4799685" y="1205640"/>
            <a:ext cx="1821480" cy="3870645"/>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t>QLDTA results – subareas</a:t>
            </a:r>
            <a:endParaRPr lang="en-US" dirty="0"/>
          </a:p>
        </p:txBody>
      </p:sp>
      <p:sp>
        <p:nvSpPr>
          <p:cNvPr id="6" name="Text Placeholder 1"/>
          <p:cNvSpPr>
            <a:spLocks noGrp="1"/>
          </p:cNvSpPr>
          <p:nvPr>
            <p:ph type="body" sz="quarter" idx="17"/>
          </p:nvPr>
        </p:nvSpPr>
        <p:spPr>
          <a:xfrm>
            <a:off x="473670" y="1433325"/>
            <a:ext cx="1669690" cy="758950"/>
          </a:xfrm>
        </p:spPr>
        <p:txBody>
          <a:bodyPr/>
          <a:lstStyle/>
          <a:p>
            <a:pPr marL="0" indent="0" algn="ctr">
              <a:spcBef>
                <a:spcPts val="0"/>
              </a:spcBef>
              <a:buNone/>
            </a:pPr>
            <a:r>
              <a:rPr lang="en-US" sz="2000" b="1" dirty="0" smtClean="0"/>
              <a:t>INRIX</a:t>
            </a:r>
          </a:p>
          <a:p>
            <a:pPr marL="0" indent="0" algn="ctr">
              <a:spcBef>
                <a:spcPts val="0"/>
              </a:spcBef>
              <a:buNone/>
            </a:pPr>
            <a:r>
              <a:rPr lang="en-US" sz="2000" b="1" dirty="0" smtClean="0"/>
              <a:t>(observed)</a:t>
            </a:r>
          </a:p>
          <a:p>
            <a:pPr marL="0" indent="0" algn="ctr">
              <a:buNone/>
            </a:pPr>
            <a:endParaRPr lang="en-US" sz="2000" b="1" dirty="0"/>
          </a:p>
          <a:p>
            <a:pPr marL="0" indent="0" algn="ctr">
              <a:buNone/>
            </a:pPr>
            <a:endParaRPr lang="en-US" sz="2000" b="1" dirty="0"/>
          </a:p>
        </p:txBody>
      </p:sp>
      <p:sp>
        <p:nvSpPr>
          <p:cNvPr id="7" name="Text Placeholder 1"/>
          <p:cNvSpPr txBox="1">
            <a:spLocks/>
          </p:cNvSpPr>
          <p:nvPr/>
        </p:nvSpPr>
        <p:spPr>
          <a:xfrm>
            <a:off x="2735044" y="1748467"/>
            <a:ext cx="1669690" cy="355442"/>
          </a:xfrm>
          <a:prstGeom prst="rect">
            <a:avLst/>
          </a:prstGeom>
        </p:spPr>
        <p:txBody>
          <a:bodyPr vert="horz" lIns="0" tIns="0" rIns="0" bIns="0" anchor="t" anchorCtr="0"/>
          <a:lstStyle>
            <a:lvl1pPr marL="227013" indent="-227013" algn="l" defTabSz="457200" rtl="0" eaLnBrk="1" fontAlgn="base" hangingPunct="1">
              <a:spcBef>
                <a:spcPts val="1800"/>
              </a:spcBef>
              <a:spcAft>
                <a:spcPct val="0"/>
              </a:spcAft>
              <a:buFont typeface="Arial" pitchFamily="34" charset="0"/>
              <a:buChar char="•"/>
              <a:defRPr sz="3000" kern="1200" baseline="0">
                <a:solidFill>
                  <a:srgbClr val="003B5C"/>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t>Regional DTA</a:t>
            </a:r>
          </a:p>
          <a:p>
            <a:pPr marL="0" indent="0" algn="ctr">
              <a:buFont typeface="Arial" pitchFamily="34" charset="0"/>
              <a:buNone/>
            </a:pPr>
            <a:endParaRPr lang="en-US" sz="2000" b="1" dirty="0" smtClean="0"/>
          </a:p>
          <a:p>
            <a:pPr marL="0" indent="0" algn="ctr">
              <a:buFont typeface="Arial" pitchFamily="34" charset="0"/>
              <a:buNone/>
            </a:pPr>
            <a:endParaRPr lang="en-US" sz="2000" b="1" dirty="0"/>
          </a:p>
        </p:txBody>
      </p:sp>
      <p:sp>
        <p:nvSpPr>
          <p:cNvPr id="10" name="Text Placeholder 1"/>
          <p:cNvSpPr txBox="1">
            <a:spLocks/>
          </p:cNvSpPr>
          <p:nvPr/>
        </p:nvSpPr>
        <p:spPr>
          <a:xfrm>
            <a:off x="7000640" y="1509220"/>
            <a:ext cx="1669690" cy="594689"/>
          </a:xfrm>
          <a:prstGeom prst="rect">
            <a:avLst/>
          </a:prstGeom>
        </p:spPr>
        <p:txBody>
          <a:bodyPr vert="horz" lIns="0" tIns="0" rIns="0" bIns="0" anchor="t" anchorCtr="0"/>
          <a:lstStyle>
            <a:lvl1pPr marL="227013" indent="-227013" algn="l" defTabSz="457200" rtl="0" eaLnBrk="1" fontAlgn="base" hangingPunct="1">
              <a:spcBef>
                <a:spcPts val="1800"/>
              </a:spcBef>
              <a:spcAft>
                <a:spcPct val="0"/>
              </a:spcAft>
              <a:buFont typeface="Arial" pitchFamily="34" charset="0"/>
              <a:buChar char="•"/>
              <a:defRPr sz="3000" kern="1200" baseline="0">
                <a:solidFill>
                  <a:srgbClr val="003B5C"/>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000" b="1" dirty="0" smtClean="0"/>
              <a:t>Subarea DTA</a:t>
            </a:r>
          </a:p>
          <a:p>
            <a:pPr marL="0" indent="0" algn="ctr">
              <a:spcBef>
                <a:spcPts val="0"/>
              </a:spcBef>
              <a:buFont typeface="Arial" pitchFamily="34" charset="0"/>
              <a:buNone/>
            </a:pPr>
            <a:r>
              <a:rPr lang="en-US" sz="2000" b="1" dirty="0" smtClean="0"/>
              <a:t>STA Demand</a:t>
            </a:r>
          </a:p>
          <a:p>
            <a:pPr marL="0" indent="0" algn="ctr">
              <a:buFont typeface="Arial" pitchFamily="34" charset="0"/>
              <a:buNone/>
            </a:pPr>
            <a:endParaRPr lang="en-US" sz="2000" b="1" dirty="0" smtClean="0"/>
          </a:p>
          <a:p>
            <a:pPr marL="0" indent="0" algn="ctr">
              <a:buFont typeface="Arial" pitchFamily="34" charset="0"/>
              <a:buNone/>
            </a:pPr>
            <a:endParaRPr lang="en-US" sz="2000" b="1" dirty="0"/>
          </a:p>
        </p:txBody>
      </p:sp>
      <p:pic>
        <p:nvPicPr>
          <p:cNvPr id="17" name="Picture 16"/>
          <p:cNvPicPr>
            <a:picLocks noChangeAspect="1"/>
          </p:cNvPicPr>
          <p:nvPr/>
        </p:nvPicPr>
        <p:blipFill rotWithShape="1">
          <a:blip r:embed="rId3"/>
          <a:srcRect r="37882"/>
          <a:stretch/>
        </p:blipFill>
        <p:spPr>
          <a:xfrm>
            <a:off x="397775" y="2118946"/>
            <a:ext cx="1530577" cy="2957339"/>
          </a:xfrm>
          <a:prstGeom prst="rect">
            <a:avLst/>
          </a:prstGeom>
        </p:spPr>
      </p:pic>
      <p:pic>
        <p:nvPicPr>
          <p:cNvPr id="18" name="Picture 17"/>
          <p:cNvPicPr>
            <a:picLocks noChangeAspect="1"/>
          </p:cNvPicPr>
          <p:nvPr/>
        </p:nvPicPr>
        <p:blipFill rotWithShape="1">
          <a:blip r:embed="rId3"/>
          <a:srcRect l="87614" t="6224" b="18853"/>
          <a:stretch/>
        </p:blipFill>
        <p:spPr>
          <a:xfrm>
            <a:off x="2058591" y="2118946"/>
            <a:ext cx="305199" cy="2729653"/>
          </a:xfrm>
          <a:prstGeom prst="rect">
            <a:avLst/>
          </a:prstGeom>
        </p:spPr>
      </p:pic>
      <p:pic>
        <p:nvPicPr>
          <p:cNvPr id="20" name="Picture 19"/>
          <p:cNvPicPr>
            <a:picLocks noChangeAspect="1"/>
          </p:cNvPicPr>
          <p:nvPr/>
        </p:nvPicPr>
        <p:blipFill rotWithShape="1">
          <a:blip r:embed="rId4"/>
          <a:srcRect l="3917" t="11636" r="35252" b="1307"/>
          <a:stretch/>
        </p:blipFill>
        <p:spPr>
          <a:xfrm>
            <a:off x="2783106" y="2091082"/>
            <a:ext cx="1637104" cy="2926943"/>
          </a:xfrm>
          <a:prstGeom prst="rect">
            <a:avLst/>
          </a:prstGeom>
        </p:spPr>
      </p:pic>
      <p:sp>
        <p:nvSpPr>
          <p:cNvPr id="24" name="Rectangle 23"/>
          <p:cNvSpPr/>
          <p:nvPr/>
        </p:nvSpPr>
        <p:spPr>
          <a:xfrm>
            <a:off x="2730439" y="1206742"/>
            <a:ext cx="1821480" cy="3870645"/>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5"/>
          <a:srcRect l="4880" t="11636" r="36840" b="2782"/>
          <a:stretch/>
        </p:blipFill>
        <p:spPr>
          <a:xfrm>
            <a:off x="4837667" y="2091082"/>
            <a:ext cx="1745585" cy="2890586"/>
          </a:xfrm>
          <a:prstGeom prst="rect">
            <a:avLst/>
          </a:prstGeom>
        </p:spPr>
      </p:pic>
      <p:pic>
        <p:nvPicPr>
          <p:cNvPr id="16" name="Picture 15"/>
          <p:cNvPicPr>
            <a:picLocks noChangeAspect="1"/>
          </p:cNvPicPr>
          <p:nvPr/>
        </p:nvPicPr>
        <p:blipFill rotWithShape="1">
          <a:blip r:embed="rId6"/>
          <a:srcRect l="4764" t="11636" r="37334" b="2782"/>
          <a:stretch/>
        </p:blipFill>
        <p:spPr>
          <a:xfrm>
            <a:off x="7000640" y="2091082"/>
            <a:ext cx="1669690" cy="2890586"/>
          </a:xfrm>
          <a:prstGeom prst="rect">
            <a:avLst/>
          </a:prstGeom>
        </p:spPr>
      </p:pic>
      <p:sp>
        <p:nvSpPr>
          <p:cNvPr id="14" name="Rectangle 13"/>
          <p:cNvSpPr/>
          <p:nvPr/>
        </p:nvSpPr>
        <p:spPr>
          <a:xfrm>
            <a:off x="321880" y="1205640"/>
            <a:ext cx="2049165" cy="3870645"/>
          </a:xfrm>
          <a:prstGeom prst="rect">
            <a:avLst/>
          </a:prstGeom>
          <a:noFill/>
          <a:ln w="381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020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914400" y="1581150"/>
            <a:ext cx="7315200" cy="2887976"/>
          </a:xfrm>
        </p:spPr>
        <p:txBody>
          <a:bodyPr/>
          <a:lstStyle/>
          <a:p>
            <a:r>
              <a:rPr lang="en-US" sz="2000" dirty="0" smtClean="0"/>
              <a:t>QLDTA approach allows for cost-effective deployment of large DTA models</a:t>
            </a:r>
          </a:p>
          <a:p>
            <a:r>
              <a:rPr lang="en-US" sz="2000" dirty="0" smtClean="0"/>
              <a:t>Network cleanup, signal optimization, turn bays can be automated</a:t>
            </a:r>
          </a:p>
          <a:p>
            <a:pPr lvl="1"/>
            <a:r>
              <a:rPr lang="en-US" sz="1800" dirty="0" smtClean="0"/>
              <a:t>Particularly beneficial for Future Year networks</a:t>
            </a:r>
          </a:p>
          <a:p>
            <a:r>
              <a:rPr lang="en-US" sz="2000" dirty="0" smtClean="0"/>
              <a:t>Demand adjustment still necessary for longer analysis periods in heavily congested areas</a:t>
            </a:r>
          </a:p>
          <a:p>
            <a:pPr lvl="1"/>
            <a:r>
              <a:rPr lang="en-US" sz="1800" dirty="0" smtClean="0"/>
              <a:t>Harder to automate</a:t>
            </a:r>
          </a:p>
          <a:p>
            <a:pPr lvl="1"/>
            <a:r>
              <a:rPr lang="en-US" sz="1800" dirty="0" smtClean="0"/>
              <a:t>To use *out of the box* requires more robust demand models</a:t>
            </a:r>
          </a:p>
          <a:p>
            <a:pPr lvl="2"/>
            <a:r>
              <a:rPr lang="en-US" sz="1400" dirty="0" smtClean="0"/>
              <a:t>DTA feedback</a:t>
            </a:r>
          </a:p>
        </p:txBody>
      </p:sp>
      <p:sp>
        <p:nvSpPr>
          <p:cNvPr id="3" name="Title 2"/>
          <p:cNvSpPr>
            <a:spLocks noGrp="1"/>
          </p:cNvSpPr>
          <p:nvPr>
            <p:ph type="title"/>
          </p:nvPr>
        </p:nvSpPr>
        <p:spPr/>
        <p:txBody>
          <a:bodyPr/>
          <a:lstStyle/>
          <a:p>
            <a:r>
              <a:rPr lang="en-US" dirty="0" smtClean="0"/>
              <a:t>Findings</a:t>
            </a:r>
            <a:endParaRPr lang="en-US" dirty="0"/>
          </a:p>
        </p:txBody>
      </p:sp>
    </p:spTree>
    <p:extLst>
      <p:ext uri="{BB962C8B-B14F-4D97-AF65-F5344CB8AC3E}">
        <p14:creationId xmlns:p14="http://schemas.microsoft.com/office/powerpoint/2010/main" val="1810463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470" y="3027120"/>
            <a:ext cx="2216076" cy="379475"/>
          </a:xfrm>
          <a:prstGeom prst="rect">
            <a:avLst/>
          </a:prstGeom>
        </p:spPr>
      </p:pic>
      <p:sp>
        <p:nvSpPr>
          <p:cNvPr id="4" name="Title 2"/>
          <p:cNvSpPr txBox="1">
            <a:spLocks/>
          </p:cNvSpPr>
          <p:nvPr/>
        </p:nvSpPr>
        <p:spPr>
          <a:xfrm>
            <a:off x="1431025" y="1197709"/>
            <a:ext cx="6252670" cy="1449936"/>
          </a:xfrm>
          <a:prstGeom prst="rect">
            <a:avLst/>
          </a:prstGeom>
        </p:spPr>
        <p:txBody>
          <a:bodyPr/>
          <a:lstStyle>
            <a:lvl1pPr algn="l" defTabSz="457200" rtl="0" eaLnBrk="1" fontAlgn="base" hangingPunct="1">
              <a:spcBef>
                <a:spcPct val="0"/>
              </a:spcBef>
              <a:spcAft>
                <a:spcPct val="0"/>
              </a:spcAft>
              <a:defRPr sz="3600" kern="1200">
                <a:solidFill>
                  <a:schemeClr val="tx1"/>
                </a:solidFill>
                <a:latin typeface="Calibri"/>
                <a:ea typeface="Calibri" pitchFamily="34" charset="0"/>
                <a:cs typeface="Calibri"/>
              </a:defRPr>
            </a:lvl1pPr>
            <a:lvl2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2pPr>
            <a:lvl3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3pPr>
            <a:lvl4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4pPr>
            <a:lvl5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5pPr>
            <a:lvl6pPr marL="4572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6pPr>
            <a:lvl7pPr marL="9144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7pPr>
            <a:lvl8pPr marL="13716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8pPr>
            <a:lvl9pPr marL="18288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9pPr>
          </a:lstStyle>
          <a:p>
            <a:r>
              <a:rPr lang="en-US" sz="2400" dirty="0" smtClean="0">
                <a:solidFill>
                  <a:schemeClr val="bg1"/>
                </a:solidFill>
              </a:rPr>
              <a:t>Peter Bosa 		peter.bosa@oregonmetro.gov</a:t>
            </a:r>
          </a:p>
          <a:p>
            <a:r>
              <a:rPr lang="en-US" sz="2400" dirty="0" smtClean="0">
                <a:solidFill>
                  <a:schemeClr val="bg1"/>
                </a:solidFill>
              </a:rPr>
              <a:t>Michael Mahut 	michaelm@inrosoftware.com</a:t>
            </a:r>
          </a:p>
          <a:p>
            <a:r>
              <a:rPr lang="en-US" sz="2400" dirty="0" smtClean="0">
                <a:solidFill>
                  <a:schemeClr val="bg1"/>
                </a:solidFill>
              </a:rPr>
              <a:t>Ido Juran 			ido@inrosoftware.com</a:t>
            </a: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1600" t="33769" r="42255" b="5734"/>
          <a:stretch/>
        </p:blipFill>
        <p:spPr>
          <a:xfrm>
            <a:off x="5413293" y="1653599"/>
            <a:ext cx="2487874" cy="2428640"/>
          </a:xfrm>
          <a:prstGeom prst="rect">
            <a:avLst/>
          </a:prstGeom>
        </p:spPr>
      </p:pic>
      <p:pic>
        <p:nvPicPr>
          <p:cNvPr id="4" name="Picture 3"/>
          <p:cNvPicPr>
            <a:picLocks noChangeAspect="1"/>
          </p:cNvPicPr>
          <p:nvPr/>
        </p:nvPicPr>
        <p:blipFill rotWithShape="1">
          <a:blip r:embed="rId4"/>
          <a:srcRect l="4389" t="20489" r="14716" b="10161"/>
          <a:stretch/>
        </p:blipFill>
        <p:spPr>
          <a:xfrm>
            <a:off x="170090" y="1668032"/>
            <a:ext cx="4833686" cy="2416843"/>
          </a:xfrm>
          <a:prstGeom prst="rect">
            <a:avLst/>
          </a:prstGeom>
        </p:spPr>
      </p:pic>
      <p:sp>
        <p:nvSpPr>
          <p:cNvPr id="3" name="Title 2"/>
          <p:cNvSpPr>
            <a:spLocks noGrp="1"/>
          </p:cNvSpPr>
          <p:nvPr>
            <p:ph type="title"/>
          </p:nvPr>
        </p:nvSpPr>
        <p:spPr/>
        <p:txBody>
          <a:bodyPr/>
          <a:lstStyle/>
          <a:p>
            <a:r>
              <a:rPr lang="en-US" dirty="0" smtClean="0"/>
              <a:t>QLDTA process – metrics </a:t>
            </a:r>
            <a:endParaRPr lang="en-US" dirty="0"/>
          </a:p>
        </p:txBody>
      </p:sp>
      <p:pic>
        <p:nvPicPr>
          <p:cNvPr id="5" name="Picture 4"/>
          <p:cNvPicPr>
            <a:picLocks noChangeAspect="1"/>
          </p:cNvPicPr>
          <p:nvPr/>
        </p:nvPicPr>
        <p:blipFill rotWithShape="1">
          <a:blip r:embed="rId5"/>
          <a:srcRect l="2066" t="20658" r="81259" b="53415"/>
          <a:stretch/>
        </p:blipFill>
        <p:spPr>
          <a:xfrm>
            <a:off x="7901167" y="1888695"/>
            <a:ext cx="1130143" cy="1230174"/>
          </a:xfrm>
          <a:prstGeom prst="rect">
            <a:avLst/>
          </a:prstGeom>
        </p:spPr>
      </p:pic>
      <p:sp>
        <p:nvSpPr>
          <p:cNvPr id="16" name="TextBox 15"/>
          <p:cNvSpPr txBox="1"/>
          <p:nvPr/>
        </p:nvSpPr>
        <p:spPr>
          <a:xfrm>
            <a:off x="1018752" y="1260900"/>
            <a:ext cx="3435556" cy="400110"/>
          </a:xfrm>
          <a:prstGeom prst="rect">
            <a:avLst/>
          </a:prstGeom>
          <a:noFill/>
        </p:spPr>
        <p:txBody>
          <a:bodyPr wrap="none" rtlCol="0">
            <a:spAutoFit/>
          </a:bodyPr>
          <a:lstStyle/>
          <a:p>
            <a:r>
              <a:rPr lang="en-US" sz="2000" b="1" dirty="0" smtClean="0">
                <a:solidFill>
                  <a:schemeClr val="tx2"/>
                </a:solidFill>
                <a:latin typeface="+mn-lt"/>
              </a:rPr>
              <a:t>NPMRDS-derived travel times</a:t>
            </a:r>
            <a:endParaRPr lang="en-US" sz="2000" b="1" dirty="0">
              <a:solidFill>
                <a:schemeClr val="tx2"/>
              </a:solidFill>
              <a:latin typeface="+mn-lt"/>
            </a:endParaRPr>
          </a:p>
        </p:txBody>
      </p:sp>
      <p:sp>
        <p:nvSpPr>
          <p:cNvPr id="17" name="TextBox 16"/>
          <p:cNvSpPr txBox="1"/>
          <p:nvPr/>
        </p:nvSpPr>
        <p:spPr>
          <a:xfrm>
            <a:off x="5406845" y="1267922"/>
            <a:ext cx="2874505" cy="400110"/>
          </a:xfrm>
          <a:prstGeom prst="rect">
            <a:avLst/>
          </a:prstGeom>
          <a:noFill/>
        </p:spPr>
        <p:txBody>
          <a:bodyPr wrap="none" rtlCol="0">
            <a:spAutoFit/>
          </a:bodyPr>
          <a:lstStyle/>
          <a:p>
            <a:r>
              <a:rPr lang="en-US" sz="2000" b="1" dirty="0" err="1" smtClean="0">
                <a:solidFill>
                  <a:schemeClr val="tx2"/>
                </a:solidFill>
                <a:latin typeface="+mn-lt"/>
              </a:rPr>
              <a:t>Screenline</a:t>
            </a:r>
            <a:r>
              <a:rPr lang="en-US" sz="2000" b="1" dirty="0" smtClean="0">
                <a:solidFill>
                  <a:schemeClr val="tx2"/>
                </a:solidFill>
                <a:latin typeface="+mn-lt"/>
              </a:rPr>
              <a:t> vehicle counts</a:t>
            </a:r>
            <a:endParaRPr lang="en-US" sz="2000" b="1" dirty="0">
              <a:solidFill>
                <a:schemeClr val="tx2"/>
              </a:solidFill>
              <a:latin typeface="+mn-lt"/>
            </a:endParaRPr>
          </a:p>
        </p:txBody>
      </p:sp>
    </p:spTree>
    <p:extLst>
      <p:ext uri="{BB962C8B-B14F-4D97-AF65-F5344CB8AC3E}">
        <p14:creationId xmlns:p14="http://schemas.microsoft.com/office/powerpoint/2010/main" val="1083594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a:srcRect l="6957" t="18516" r="6957" b="26461"/>
          <a:stretch/>
        </p:blipFill>
        <p:spPr>
          <a:xfrm>
            <a:off x="173736" y="1585114"/>
            <a:ext cx="8769096" cy="3270349"/>
          </a:xfrm>
          <a:prstGeom prst="rect">
            <a:avLst/>
          </a:prstGeom>
        </p:spPr>
      </p:pic>
      <p:sp>
        <p:nvSpPr>
          <p:cNvPr id="3" name="Title 2"/>
          <p:cNvSpPr>
            <a:spLocks noGrp="1"/>
          </p:cNvSpPr>
          <p:nvPr>
            <p:ph type="title"/>
          </p:nvPr>
        </p:nvSpPr>
        <p:spPr/>
        <p:txBody>
          <a:bodyPr/>
          <a:lstStyle/>
          <a:p>
            <a:r>
              <a:rPr lang="en-US" dirty="0" smtClean="0"/>
              <a:t>QLDTA process – demand </a:t>
            </a:r>
            <a:endParaRPr lang="en-US" dirty="0"/>
          </a:p>
        </p:txBody>
      </p:sp>
      <p:sp>
        <p:nvSpPr>
          <p:cNvPr id="14" name="TextBox 13"/>
          <p:cNvSpPr txBox="1"/>
          <p:nvPr/>
        </p:nvSpPr>
        <p:spPr>
          <a:xfrm>
            <a:off x="777250" y="1585115"/>
            <a:ext cx="1630575" cy="369332"/>
          </a:xfrm>
          <a:prstGeom prst="rect">
            <a:avLst/>
          </a:prstGeom>
          <a:noFill/>
        </p:spPr>
        <p:txBody>
          <a:bodyPr wrap="none" rtlCol="0">
            <a:spAutoFit/>
          </a:bodyPr>
          <a:lstStyle/>
          <a:p>
            <a:pPr algn="ctr"/>
            <a:r>
              <a:rPr lang="en-US" b="1" dirty="0" smtClean="0">
                <a:solidFill>
                  <a:srgbClr val="003B5C"/>
                </a:solidFill>
                <a:latin typeface="Calibri" panose="020F0502020204030204" pitchFamily="34" charset="0"/>
                <a:cs typeface="Calibri" panose="020F0502020204030204" pitchFamily="34" charset="0"/>
              </a:rPr>
              <a:t>Warm Up Time</a:t>
            </a:r>
            <a:endParaRPr lang="en-US" b="1" dirty="0">
              <a:solidFill>
                <a:srgbClr val="003B5C"/>
              </a:solidFill>
              <a:latin typeface="Calibri" panose="020F0502020204030204" pitchFamily="34" charset="0"/>
              <a:cs typeface="Calibri" panose="020F0502020204030204" pitchFamily="34" charset="0"/>
            </a:endParaRPr>
          </a:p>
        </p:txBody>
      </p:sp>
      <p:sp>
        <p:nvSpPr>
          <p:cNvPr id="16" name="TextBox 15"/>
          <p:cNvSpPr txBox="1"/>
          <p:nvPr/>
        </p:nvSpPr>
        <p:spPr>
          <a:xfrm>
            <a:off x="4040735" y="1598776"/>
            <a:ext cx="1641796" cy="369332"/>
          </a:xfrm>
          <a:prstGeom prst="rect">
            <a:avLst/>
          </a:prstGeom>
          <a:noFill/>
        </p:spPr>
        <p:txBody>
          <a:bodyPr wrap="none" rtlCol="0">
            <a:spAutoFit/>
          </a:bodyPr>
          <a:lstStyle/>
          <a:p>
            <a:pPr algn="ctr"/>
            <a:r>
              <a:rPr lang="en-US" b="1" dirty="0" smtClean="0">
                <a:solidFill>
                  <a:srgbClr val="003B5C"/>
                </a:solidFill>
                <a:latin typeface="Calibri" panose="020F0502020204030204" pitchFamily="34" charset="0"/>
                <a:cs typeface="Calibri" panose="020F0502020204030204" pitchFamily="34" charset="0"/>
              </a:rPr>
              <a:t>Analysis Period</a:t>
            </a:r>
            <a:endParaRPr lang="en-US" b="1" dirty="0">
              <a:solidFill>
                <a:srgbClr val="003B5C"/>
              </a:solidFill>
              <a:latin typeface="Calibri" panose="020F0502020204030204" pitchFamily="34" charset="0"/>
              <a:cs typeface="Calibri" panose="020F0502020204030204" pitchFamily="34" charset="0"/>
            </a:endParaRPr>
          </a:p>
        </p:txBody>
      </p:sp>
      <p:sp>
        <p:nvSpPr>
          <p:cNvPr id="17" name="TextBox 16"/>
          <p:cNvSpPr txBox="1"/>
          <p:nvPr/>
        </p:nvSpPr>
        <p:spPr>
          <a:xfrm>
            <a:off x="7289182" y="1585115"/>
            <a:ext cx="1064715" cy="369332"/>
          </a:xfrm>
          <a:prstGeom prst="rect">
            <a:avLst/>
          </a:prstGeom>
          <a:noFill/>
        </p:spPr>
        <p:txBody>
          <a:bodyPr wrap="none" rtlCol="0">
            <a:spAutoFit/>
          </a:bodyPr>
          <a:lstStyle/>
          <a:p>
            <a:pPr algn="ctr"/>
            <a:r>
              <a:rPr lang="en-US" b="1" dirty="0" smtClean="0">
                <a:solidFill>
                  <a:srgbClr val="003B5C"/>
                </a:solidFill>
                <a:latin typeface="Calibri" panose="020F0502020204030204" pitchFamily="34" charset="0"/>
                <a:cs typeface="Calibri" panose="020F0502020204030204" pitchFamily="34" charset="0"/>
              </a:rPr>
              <a:t>Exit Time</a:t>
            </a:r>
            <a:endParaRPr lang="en-US" b="1" dirty="0">
              <a:solidFill>
                <a:srgbClr val="003B5C"/>
              </a:solidFill>
              <a:latin typeface="Calibri" panose="020F0502020204030204" pitchFamily="34" charset="0"/>
              <a:cs typeface="Calibri" panose="020F0502020204030204" pitchFamily="34" charset="0"/>
            </a:endParaRPr>
          </a:p>
        </p:txBody>
      </p:sp>
      <p:sp>
        <p:nvSpPr>
          <p:cNvPr id="18" name="TextBox 17"/>
          <p:cNvSpPr txBox="1"/>
          <p:nvPr/>
        </p:nvSpPr>
        <p:spPr>
          <a:xfrm>
            <a:off x="158462" y="2344065"/>
            <a:ext cx="4413537" cy="369332"/>
          </a:xfrm>
          <a:prstGeom prst="rect">
            <a:avLst/>
          </a:prstGeom>
          <a:noFill/>
        </p:spPr>
        <p:txBody>
          <a:bodyPr wrap="square" rtlCol="0">
            <a:spAutoFit/>
          </a:bodyPr>
          <a:lstStyle/>
          <a:p>
            <a:r>
              <a:rPr lang="en-US" b="1" dirty="0" smtClean="0">
                <a:solidFill>
                  <a:srgbClr val="003B5C"/>
                </a:solidFill>
                <a:latin typeface="Calibri" panose="020F0502020204030204" pitchFamily="34" charset="0"/>
                <a:cs typeface="Calibri" panose="020F0502020204030204" pitchFamily="34" charset="0"/>
              </a:rPr>
              <a:t>Regional 2-hour PM peak demand</a:t>
            </a:r>
            <a:endParaRPr lang="en-US" b="1" dirty="0">
              <a:solidFill>
                <a:srgbClr val="003B5C"/>
              </a:solidFill>
              <a:latin typeface="Calibri" panose="020F0502020204030204" pitchFamily="34" charset="0"/>
              <a:cs typeface="Calibri" panose="020F0502020204030204" pitchFamily="34" charset="0"/>
            </a:endParaRPr>
          </a:p>
        </p:txBody>
      </p:sp>
      <p:sp>
        <p:nvSpPr>
          <p:cNvPr id="19" name="TextBox 18"/>
          <p:cNvSpPr txBox="1"/>
          <p:nvPr/>
        </p:nvSpPr>
        <p:spPr>
          <a:xfrm>
            <a:off x="183792" y="3189053"/>
            <a:ext cx="3438762" cy="369332"/>
          </a:xfrm>
          <a:prstGeom prst="rect">
            <a:avLst/>
          </a:prstGeom>
          <a:noFill/>
        </p:spPr>
        <p:txBody>
          <a:bodyPr wrap="none" rtlCol="0">
            <a:spAutoFit/>
          </a:bodyPr>
          <a:lstStyle/>
          <a:p>
            <a:r>
              <a:rPr lang="en-US" b="1" dirty="0" smtClean="0">
                <a:solidFill>
                  <a:srgbClr val="003B5C"/>
                </a:solidFill>
                <a:latin typeface="Calibri" panose="020F0502020204030204" pitchFamily="34" charset="0"/>
                <a:cs typeface="Calibri" panose="020F0502020204030204" pitchFamily="34" charset="0"/>
              </a:rPr>
              <a:t>Regional 3-hour PM peak demand</a:t>
            </a:r>
            <a:endParaRPr lang="en-US" b="1" dirty="0">
              <a:solidFill>
                <a:srgbClr val="003B5C"/>
              </a:solidFill>
              <a:latin typeface="Calibri" panose="020F0502020204030204" pitchFamily="34" charset="0"/>
              <a:cs typeface="Calibri" panose="020F0502020204030204" pitchFamily="34" charset="0"/>
            </a:endParaRPr>
          </a:p>
        </p:txBody>
      </p:sp>
      <p:sp>
        <p:nvSpPr>
          <p:cNvPr id="20" name="TextBox 19"/>
          <p:cNvSpPr txBox="1"/>
          <p:nvPr/>
        </p:nvSpPr>
        <p:spPr>
          <a:xfrm>
            <a:off x="170090" y="4099793"/>
            <a:ext cx="3438762" cy="369332"/>
          </a:xfrm>
          <a:prstGeom prst="rect">
            <a:avLst/>
          </a:prstGeom>
          <a:noFill/>
        </p:spPr>
        <p:txBody>
          <a:bodyPr wrap="none" rtlCol="0">
            <a:spAutoFit/>
          </a:bodyPr>
          <a:lstStyle/>
          <a:p>
            <a:r>
              <a:rPr lang="en-US" b="1" dirty="0" smtClean="0">
                <a:solidFill>
                  <a:srgbClr val="003B5C"/>
                </a:solidFill>
                <a:latin typeface="Calibri" panose="020F0502020204030204" pitchFamily="34" charset="0"/>
                <a:cs typeface="Calibri" panose="020F0502020204030204" pitchFamily="34" charset="0"/>
              </a:rPr>
              <a:t>Regional 4-hour PM peak demand</a:t>
            </a:r>
            <a:endParaRPr lang="en-US" b="1" dirty="0">
              <a:solidFill>
                <a:srgbClr val="003B5C"/>
              </a:solidFill>
              <a:latin typeface="Calibri" panose="020F0502020204030204" pitchFamily="34" charset="0"/>
              <a:cs typeface="Calibri" panose="020F0502020204030204" pitchFamily="34" charset="0"/>
            </a:endParaRPr>
          </a:p>
        </p:txBody>
      </p:sp>
      <p:sp>
        <p:nvSpPr>
          <p:cNvPr id="21" name="TextBox 20"/>
          <p:cNvSpPr txBox="1"/>
          <p:nvPr/>
        </p:nvSpPr>
        <p:spPr>
          <a:xfrm>
            <a:off x="393929" y="2657788"/>
            <a:ext cx="838691" cy="369332"/>
          </a:xfrm>
          <a:prstGeom prst="rect">
            <a:avLst/>
          </a:prstGeom>
          <a:noFill/>
        </p:spPr>
        <p:txBody>
          <a:bodyPr wrap="none" rtlCol="0">
            <a:spAutoFit/>
          </a:bodyPr>
          <a:lstStyle/>
          <a:p>
            <a:pPr algn="ctr"/>
            <a:r>
              <a:rPr lang="en-US" b="1" dirty="0" smtClean="0">
                <a:solidFill>
                  <a:srgbClr val="003B5C"/>
                </a:solidFill>
                <a:latin typeface="Calibri" panose="020F0502020204030204" pitchFamily="34" charset="0"/>
                <a:cs typeface="Calibri" panose="020F0502020204030204" pitchFamily="34" charset="0"/>
              </a:rPr>
              <a:t>30 min</a:t>
            </a:r>
            <a:endParaRPr lang="en-US" b="1" dirty="0">
              <a:solidFill>
                <a:srgbClr val="003B5C"/>
              </a:solidFill>
              <a:latin typeface="Calibri" panose="020F0502020204030204" pitchFamily="34" charset="0"/>
              <a:cs typeface="Calibri" panose="020F0502020204030204" pitchFamily="34" charset="0"/>
            </a:endParaRPr>
          </a:p>
        </p:txBody>
      </p:sp>
      <p:sp>
        <p:nvSpPr>
          <p:cNvPr id="22" name="TextBox 21"/>
          <p:cNvSpPr txBox="1"/>
          <p:nvPr/>
        </p:nvSpPr>
        <p:spPr>
          <a:xfrm>
            <a:off x="3569965" y="2657788"/>
            <a:ext cx="838691" cy="369332"/>
          </a:xfrm>
          <a:prstGeom prst="rect">
            <a:avLst/>
          </a:prstGeom>
          <a:noFill/>
        </p:spPr>
        <p:txBody>
          <a:bodyPr wrap="none" rtlCol="0">
            <a:spAutoFit/>
          </a:bodyPr>
          <a:lstStyle/>
          <a:p>
            <a:pPr algn="ctr"/>
            <a:r>
              <a:rPr lang="en-US" b="1" dirty="0" smtClean="0">
                <a:solidFill>
                  <a:srgbClr val="003B5C"/>
                </a:solidFill>
                <a:latin typeface="Calibri" panose="020F0502020204030204" pitchFamily="34" charset="0"/>
                <a:cs typeface="Calibri" panose="020F0502020204030204" pitchFamily="34" charset="0"/>
              </a:rPr>
              <a:t>30 min</a:t>
            </a:r>
            <a:endParaRPr lang="en-US" b="1" dirty="0">
              <a:solidFill>
                <a:srgbClr val="003B5C"/>
              </a:solidFill>
              <a:latin typeface="Calibri" panose="020F0502020204030204" pitchFamily="34" charset="0"/>
              <a:cs typeface="Calibri" panose="020F0502020204030204" pitchFamily="34" charset="0"/>
            </a:endParaRPr>
          </a:p>
        </p:txBody>
      </p:sp>
      <p:sp>
        <p:nvSpPr>
          <p:cNvPr id="23" name="TextBox 22"/>
          <p:cNvSpPr txBox="1"/>
          <p:nvPr/>
        </p:nvSpPr>
        <p:spPr>
          <a:xfrm>
            <a:off x="1997976" y="2657788"/>
            <a:ext cx="806632" cy="369332"/>
          </a:xfrm>
          <a:prstGeom prst="rect">
            <a:avLst/>
          </a:prstGeom>
          <a:noFill/>
        </p:spPr>
        <p:txBody>
          <a:bodyPr wrap="none" rtlCol="0">
            <a:spAutoFit/>
          </a:bodyPr>
          <a:lstStyle/>
          <a:p>
            <a:pPr algn="ctr"/>
            <a:r>
              <a:rPr lang="en-US" b="1" dirty="0" smtClean="0">
                <a:solidFill>
                  <a:srgbClr val="003B5C"/>
                </a:solidFill>
                <a:latin typeface="Calibri" panose="020F0502020204030204" pitchFamily="34" charset="0"/>
                <a:cs typeface="Calibri" panose="020F0502020204030204" pitchFamily="34" charset="0"/>
              </a:rPr>
              <a:t>1 hour</a:t>
            </a:r>
            <a:endParaRPr lang="en-US" b="1" dirty="0">
              <a:solidFill>
                <a:srgbClr val="003B5C"/>
              </a:solidFill>
              <a:latin typeface="Calibri" panose="020F0502020204030204" pitchFamily="34" charset="0"/>
              <a:cs typeface="Calibri" panose="020F0502020204030204" pitchFamily="34" charset="0"/>
            </a:endParaRPr>
          </a:p>
        </p:txBody>
      </p:sp>
      <p:sp>
        <p:nvSpPr>
          <p:cNvPr id="24" name="TextBox 23"/>
          <p:cNvSpPr txBox="1"/>
          <p:nvPr/>
        </p:nvSpPr>
        <p:spPr>
          <a:xfrm>
            <a:off x="945069" y="3568528"/>
            <a:ext cx="806632" cy="369332"/>
          </a:xfrm>
          <a:prstGeom prst="rect">
            <a:avLst/>
          </a:prstGeom>
          <a:noFill/>
        </p:spPr>
        <p:txBody>
          <a:bodyPr wrap="none" rtlCol="0">
            <a:spAutoFit/>
          </a:bodyPr>
          <a:lstStyle/>
          <a:p>
            <a:pPr algn="ctr"/>
            <a:r>
              <a:rPr lang="en-US" b="1" dirty="0" smtClean="0">
                <a:solidFill>
                  <a:srgbClr val="003B5C"/>
                </a:solidFill>
                <a:latin typeface="Calibri" panose="020F0502020204030204" pitchFamily="34" charset="0"/>
                <a:cs typeface="Calibri" panose="020F0502020204030204" pitchFamily="34" charset="0"/>
              </a:rPr>
              <a:t>1 hour</a:t>
            </a:r>
            <a:endParaRPr lang="en-US" b="1" dirty="0">
              <a:solidFill>
                <a:srgbClr val="003B5C"/>
              </a:solidFill>
              <a:latin typeface="Calibri" panose="020F0502020204030204" pitchFamily="34" charset="0"/>
              <a:cs typeface="Calibri" panose="020F0502020204030204" pitchFamily="34" charset="0"/>
            </a:endParaRPr>
          </a:p>
        </p:txBody>
      </p:sp>
      <p:sp>
        <p:nvSpPr>
          <p:cNvPr id="25" name="TextBox 24"/>
          <p:cNvSpPr txBox="1"/>
          <p:nvPr/>
        </p:nvSpPr>
        <p:spPr>
          <a:xfrm>
            <a:off x="5330950" y="3568528"/>
            <a:ext cx="806632" cy="369332"/>
          </a:xfrm>
          <a:prstGeom prst="rect">
            <a:avLst/>
          </a:prstGeom>
          <a:noFill/>
        </p:spPr>
        <p:txBody>
          <a:bodyPr wrap="none" rtlCol="0">
            <a:spAutoFit/>
          </a:bodyPr>
          <a:lstStyle/>
          <a:p>
            <a:pPr algn="ctr"/>
            <a:r>
              <a:rPr lang="en-US" b="1" dirty="0" smtClean="0">
                <a:solidFill>
                  <a:srgbClr val="003B5C"/>
                </a:solidFill>
                <a:latin typeface="Calibri" panose="020F0502020204030204" pitchFamily="34" charset="0"/>
                <a:cs typeface="Calibri" panose="020F0502020204030204" pitchFamily="34" charset="0"/>
              </a:rPr>
              <a:t>1 hour</a:t>
            </a:r>
            <a:endParaRPr lang="en-US" b="1" dirty="0">
              <a:solidFill>
                <a:srgbClr val="003B5C"/>
              </a:solidFill>
              <a:latin typeface="Calibri" panose="020F0502020204030204" pitchFamily="34" charset="0"/>
              <a:cs typeface="Calibri" panose="020F0502020204030204" pitchFamily="34" charset="0"/>
            </a:endParaRPr>
          </a:p>
        </p:txBody>
      </p:sp>
      <p:sp>
        <p:nvSpPr>
          <p:cNvPr id="26" name="TextBox 25"/>
          <p:cNvSpPr txBox="1"/>
          <p:nvPr/>
        </p:nvSpPr>
        <p:spPr>
          <a:xfrm>
            <a:off x="3129995" y="3568528"/>
            <a:ext cx="806632" cy="369332"/>
          </a:xfrm>
          <a:prstGeom prst="rect">
            <a:avLst/>
          </a:prstGeom>
          <a:noFill/>
        </p:spPr>
        <p:txBody>
          <a:bodyPr wrap="none" rtlCol="0">
            <a:spAutoFit/>
          </a:bodyPr>
          <a:lstStyle/>
          <a:p>
            <a:pPr algn="ctr"/>
            <a:r>
              <a:rPr lang="en-US" b="1" dirty="0" smtClean="0">
                <a:solidFill>
                  <a:srgbClr val="003B5C"/>
                </a:solidFill>
                <a:latin typeface="Calibri" panose="020F0502020204030204" pitchFamily="34" charset="0"/>
                <a:cs typeface="Calibri" panose="020F0502020204030204" pitchFamily="34" charset="0"/>
              </a:rPr>
              <a:t>1 hour</a:t>
            </a:r>
            <a:endParaRPr lang="en-US" b="1" dirty="0">
              <a:solidFill>
                <a:srgbClr val="003B5C"/>
              </a:solidFill>
              <a:latin typeface="Calibri" panose="020F0502020204030204" pitchFamily="34" charset="0"/>
              <a:cs typeface="Calibri" panose="020F0502020204030204" pitchFamily="34" charset="0"/>
            </a:endParaRPr>
          </a:p>
        </p:txBody>
      </p:sp>
      <p:sp>
        <p:nvSpPr>
          <p:cNvPr id="27" name="TextBox 26"/>
          <p:cNvSpPr txBox="1"/>
          <p:nvPr/>
        </p:nvSpPr>
        <p:spPr>
          <a:xfrm>
            <a:off x="939669" y="4428218"/>
            <a:ext cx="806632" cy="369332"/>
          </a:xfrm>
          <a:prstGeom prst="rect">
            <a:avLst/>
          </a:prstGeom>
          <a:noFill/>
        </p:spPr>
        <p:txBody>
          <a:bodyPr wrap="none" rtlCol="0">
            <a:spAutoFit/>
          </a:bodyPr>
          <a:lstStyle/>
          <a:p>
            <a:pPr algn="ctr"/>
            <a:r>
              <a:rPr lang="en-US" b="1" dirty="0" smtClean="0">
                <a:solidFill>
                  <a:srgbClr val="003B5C"/>
                </a:solidFill>
                <a:latin typeface="Calibri" panose="020F0502020204030204" pitchFamily="34" charset="0"/>
                <a:cs typeface="Calibri" panose="020F0502020204030204" pitchFamily="34" charset="0"/>
              </a:rPr>
              <a:t>1 hour</a:t>
            </a:r>
            <a:endParaRPr lang="en-US" b="1" dirty="0">
              <a:solidFill>
                <a:srgbClr val="003B5C"/>
              </a:solidFill>
              <a:latin typeface="Calibri" panose="020F0502020204030204" pitchFamily="34" charset="0"/>
              <a:cs typeface="Calibri" panose="020F0502020204030204" pitchFamily="34" charset="0"/>
            </a:endParaRPr>
          </a:p>
        </p:txBody>
      </p:sp>
      <p:sp>
        <p:nvSpPr>
          <p:cNvPr id="28" name="TextBox 27"/>
          <p:cNvSpPr txBox="1"/>
          <p:nvPr/>
        </p:nvSpPr>
        <p:spPr>
          <a:xfrm>
            <a:off x="7456010" y="4428218"/>
            <a:ext cx="806632" cy="369332"/>
          </a:xfrm>
          <a:prstGeom prst="rect">
            <a:avLst/>
          </a:prstGeom>
          <a:noFill/>
        </p:spPr>
        <p:txBody>
          <a:bodyPr wrap="none" rtlCol="0">
            <a:spAutoFit/>
          </a:bodyPr>
          <a:lstStyle/>
          <a:p>
            <a:pPr algn="ctr"/>
            <a:r>
              <a:rPr lang="en-US" b="1" dirty="0" smtClean="0">
                <a:solidFill>
                  <a:srgbClr val="003B5C"/>
                </a:solidFill>
                <a:latin typeface="Calibri" panose="020F0502020204030204" pitchFamily="34" charset="0"/>
                <a:cs typeface="Calibri" panose="020F0502020204030204" pitchFamily="34" charset="0"/>
              </a:rPr>
              <a:t>1 hour</a:t>
            </a:r>
            <a:endParaRPr lang="en-US" b="1" dirty="0">
              <a:solidFill>
                <a:srgbClr val="003B5C"/>
              </a:solidFill>
              <a:latin typeface="Calibri" panose="020F0502020204030204" pitchFamily="34" charset="0"/>
              <a:cs typeface="Calibri" panose="020F0502020204030204" pitchFamily="34" charset="0"/>
            </a:endParaRPr>
          </a:p>
        </p:txBody>
      </p:sp>
      <p:sp>
        <p:nvSpPr>
          <p:cNvPr id="31" name="TextBox 30"/>
          <p:cNvSpPr txBox="1"/>
          <p:nvPr/>
        </p:nvSpPr>
        <p:spPr>
          <a:xfrm>
            <a:off x="24828" y="2966243"/>
            <a:ext cx="482825" cy="246221"/>
          </a:xfrm>
          <a:prstGeom prst="rect">
            <a:avLst/>
          </a:prstGeom>
          <a:noFill/>
        </p:spPr>
        <p:txBody>
          <a:bodyPr wrap="none" rtlCol="0">
            <a:spAutoFit/>
          </a:bodyPr>
          <a:lstStyle/>
          <a:p>
            <a:pPr algn="ctr"/>
            <a:r>
              <a:rPr lang="en-US" sz="1000" b="1" dirty="0" smtClean="0">
                <a:solidFill>
                  <a:srgbClr val="003B5C"/>
                </a:solidFill>
                <a:latin typeface="Calibri" panose="020F0502020204030204" pitchFamily="34" charset="0"/>
                <a:cs typeface="Calibri" panose="020F0502020204030204" pitchFamily="34" charset="0"/>
              </a:rPr>
              <a:t>15:30</a:t>
            </a:r>
            <a:endParaRPr lang="en-US" sz="1000" b="1" dirty="0">
              <a:solidFill>
                <a:srgbClr val="003B5C"/>
              </a:solidFill>
              <a:latin typeface="Calibri" panose="020F0502020204030204" pitchFamily="34" charset="0"/>
              <a:cs typeface="Calibri" panose="020F0502020204030204" pitchFamily="34" charset="0"/>
            </a:endParaRPr>
          </a:p>
        </p:txBody>
      </p:sp>
      <p:sp>
        <p:nvSpPr>
          <p:cNvPr id="32" name="TextBox 31"/>
          <p:cNvSpPr txBox="1"/>
          <p:nvPr/>
        </p:nvSpPr>
        <p:spPr>
          <a:xfrm>
            <a:off x="24063" y="3861965"/>
            <a:ext cx="482825" cy="246221"/>
          </a:xfrm>
          <a:prstGeom prst="rect">
            <a:avLst/>
          </a:prstGeom>
          <a:noFill/>
        </p:spPr>
        <p:txBody>
          <a:bodyPr wrap="none" rtlCol="0">
            <a:spAutoFit/>
          </a:bodyPr>
          <a:lstStyle/>
          <a:p>
            <a:pPr algn="ctr"/>
            <a:r>
              <a:rPr lang="en-US" sz="1000" b="1" dirty="0" smtClean="0">
                <a:solidFill>
                  <a:srgbClr val="003B5C"/>
                </a:solidFill>
                <a:latin typeface="Calibri" panose="020F0502020204030204" pitchFamily="34" charset="0"/>
                <a:cs typeface="Calibri" panose="020F0502020204030204" pitchFamily="34" charset="0"/>
              </a:rPr>
              <a:t>15:00</a:t>
            </a:r>
            <a:endParaRPr lang="en-US" sz="1000" b="1" dirty="0">
              <a:solidFill>
                <a:srgbClr val="003B5C"/>
              </a:solidFill>
              <a:latin typeface="Calibri" panose="020F0502020204030204" pitchFamily="34" charset="0"/>
              <a:cs typeface="Calibri" panose="020F0502020204030204" pitchFamily="34" charset="0"/>
            </a:endParaRPr>
          </a:p>
        </p:txBody>
      </p:sp>
      <p:sp>
        <p:nvSpPr>
          <p:cNvPr id="33" name="TextBox 32"/>
          <p:cNvSpPr txBox="1"/>
          <p:nvPr/>
        </p:nvSpPr>
        <p:spPr>
          <a:xfrm>
            <a:off x="18066" y="4754169"/>
            <a:ext cx="482825" cy="246221"/>
          </a:xfrm>
          <a:prstGeom prst="rect">
            <a:avLst/>
          </a:prstGeom>
          <a:noFill/>
        </p:spPr>
        <p:txBody>
          <a:bodyPr wrap="none" rtlCol="0">
            <a:spAutoFit/>
          </a:bodyPr>
          <a:lstStyle/>
          <a:p>
            <a:pPr algn="ctr"/>
            <a:r>
              <a:rPr lang="en-US" sz="1000" b="1" dirty="0" smtClean="0">
                <a:solidFill>
                  <a:srgbClr val="003B5C"/>
                </a:solidFill>
                <a:latin typeface="Calibri" panose="020F0502020204030204" pitchFamily="34" charset="0"/>
                <a:cs typeface="Calibri" panose="020F0502020204030204" pitchFamily="34" charset="0"/>
              </a:rPr>
              <a:t>15:00</a:t>
            </a:r>
            <a:endParaRPr lang="en-US" sz="1000" b="1" dirty="0">
              <a:solidFill>
                <a:srgbClr val="003B5C"/>
              </a:solidFill>
              <a:latin typeface="Calibri" panose="020F0502020204030204" pitchFamily="34" charset="0"/>
              <a:cs typeface="Calibri" panose="020F0502020204030204" pitchFamily="34" charset="0"/>
            </a:endParaRPr>
          </a:p>
        </p:txBody>
      </p:sp>
      <p:sp>
        <p:nvSpPr>
          <p:cNvPr id="34" name="TextBox 33"/>
          <p:cNvSpPr txBox="1"/>
          <p:nvPr/>
        </p:nvSpPr>
        <p:spPr>
          <a:xfrm>
            <a:off x="2175816" y="4745397"/>
            <a:ext cx="482825" cy="246221"/>
          </a:xfrm>
          <a:prstGeom prst="rect">
            <a:avLst/>
          </a:prstGeom>
          <a:noFill/>
        </p:spPr>
        <p:txBody>
          <a:bodyPr wrap="none" rtlCol="0">
            <a:spAutoFit/>
          </a:bodyPr>
          <a:lstStyle/>
          <a:p>
            <a:pPr algn="ctr"/>
            <a:r>
              <a:rPr lang="en-US" sz="1000" b="1" dirty="0" smtClean="0">
                <a:solidFill>
                  <a:srgbClr val="003B5C"/>
                </a:solidFill>
                <a:latin typeface="Calibri" panose="020F0502020204030204" pitchFamily="34" charset="0"/>
                <a:cs typeface="Calibri" panose="020F0502020204030204" pitchFamily="34" charset="0"/>
              </a:rPr>
              <a:t>16:00</a:t>
            </a:r>
            <a:endParaRPr lang="en-US" sz="1000" b="1" dirty="0">
              <a:solidFill>
                <a:srgbClr val="003B5C"/>
              </a:solidFill>
              <a:latin typeface="Calibri" panose="020F0502020204030204" pitchFamily="34" charset="0"/>
              <a:cs typeface="Calibri" panose="020F0502020204030204" pitchFamily="34" charset="0"/>
            </a:endParaRPr>
          </a:p>
        </p:txBody>
      </p:sp>
      <p:sp>
        <p:nvSpPr>
          <p:cNvPr id="35" name="TextBox 34"/>
          <p:cNvSpPr txBox="1"/>
          <p:nvPr/>
        </p:nvSpPr>
        <p:spPr>
          <a:xfrm>
            <a:off x="6517815" y="4750028"/>
            <a:ext cx="482825" cy="246221"/>
          </a:xfrm>
          <a:prstGeom prst="rect">
            <a:avLst/>
          </a:prstGeom>
          <a:noFill/>
        </p:spPr>
        <p:txBody>
          <a:bodyPr wrap="none" rtlCol="0">
            <a:spAutoFit/>
          </a:bodyPr>
          <a:lstStyle/>
          <a:p>
            <a:pPr algn="ctr"/>
            <a:r>
              <a:rPr lang="en-US" sz="1000" b="1" dirty="0" smtClean="0">
                <a:solidFill>
                  <a:srgbClr val="003B5C"/>
                </a:solidFill>
                <a:latin typeface="Calibri" panose="020F0502020204030204" pitchFamily="34" charset="0"/>
                <a:cs typeface="Calibri" panose="020F0502020204030204" pitchFamily="34" charset="0"/>
              </a:rPr>
              <a:t>18:00</a:t>
            </a:r>
            <a:endParaRPr lang="en-US" sz="1000" b="1" dirty="0">
              <a:solidFill>
                <a:srgbClr val="003B5C"/>
              </a:solidFill>
              <a:latin typeface="Calibri" panose="020F0502020204030204" pitchFamily="34" charset="0"/>
              <a:cs typeface="Calibri" panose="020F0502020204030204" pitchFamily="34" charset="0"/>
            </a:endParaRPr>
          </a:p>
        </p:txBody>
      </p:sp>
      <p:sp>
        <p:nvSpPr>
          <p:cNvPr id="36" name="TextBox 35"/>
          <p:cNvSpPr txBox="1"/>
          <p:nvPr/>
        </p:nvSpPr>
        <p:spPr>
          <a:xfrm>
            <a:off x="8663143" y="4755231"/>
            <a:ext cx="482825" cy="246221"/>
          </a:xfrm>
          <a:prstGeom prst="rect">
            <a:avLst/>
          </a:prstGeom>
          <a:noFill/>
        </p:spPr>
        <p:txBody>
          <a:bodyPr wrap="none" rtlCol="0">
            <a:spAutoFit/>
          </a:bodyPr>
          <a:lstStyle/>
          <a:p>
            <a:pPr algn="ctr"/>
            <a:r>
              <a:rPr lang="en-US" sz="1000" b="1" dirty="0" smtClean="0">
                <a:solidFill>
                  <a:srgbClr val="003B5C"/>
                </a:solidFill>
                <a:latin typeface="Calibri" panose="020F0502020204030204" pitchFamily="34" charset="0"/>
                <a:cs typeface="Calibri" panose="020F0502020204030204" pitchFamily="34" charset="0"/>
              </a:rPr>
              <a:t>19:00</a:t>
            </a:r>
            <a:endParaRPr lang="en-US" sz="1000" b="1" dirty="0">
              <a:solidFill>
                <a:srgbClr val="003B5C"/>
              </a:solidFill>
              <a:latin typeface="Calibri" panose="020F0502020204030204" pitchFamily="34" charset="0"/>
              <a:cs typeface="Calibri" panose="020F0502020204030204" pitchFamily="34" charset="0"/>
            </a:endParaRPr>
          </a:p>
        </p:txBody>
      </p:sp>
      <p:sp>
        <p:nvSpPr>
          <p:cNvPr id="37" name="TextBox 36"/>
          <p:cNvSpPr txBox="1"/>
          <p:nvPr/>
        </p:nvSpPr>
        <p:spPr>
          <a:xfrm>
            <a:off x="6517815" y="3861965"/>
            <a:ext cx="482825" cy="246221"/>
          </a:xfrm>
          <a:prstGeom prst="rect">
            <a:avLst/>
          </a:prstGeom>
          <a:noFill/>
        </p:spPr>
        <p:txBody>
          <a:bodyPr wrap="none" rtlCol="0">
            <a:spAutoFit/>
          </a:bodyPr>
          <a:lstStyle/>
          <a:p>
            <a:pPr algn="ctr"/>
            <a:r>
              <a:rPr lang="en-US" sz="1000" b="1" dirty="0" smtClean="0">
                <a:solidFill>
                  <a:srgbClr val="003B5C"/>
                </a:solidFill>
                <a:latin typeface="Calibri" panose="020F0502020204030204" pitchFamily="34" charset="0"/>
                <a:cs typeface="Calibri" panose="020F0502020204030204" pitchFamily="34" charset="0"/>
              </a:rPr>
              <a:t>18:00</a:t>
            </a:r>
            <a:endParaRPr lang="en-US" sz="1000" b="1" dirty="0">
              <a:solidFill>
                <a:srgbClr val="003B5C"/>
              </a:solidFill>
              <a:latin typeface="Calibri" panose="020F0502020204030204" pitchFamily="34" charset="0"/>
              <a:cs typeface="Calibri" panose="020F0502020204030204" pitchFamily="34" charset="0"/>
            </a:endParaRPr>
          </a:p>
        </p:txBody>
      </p:sp>
      <p:sp>
        <p:nvSpPr>
          <p:cNvPr id="38" name="TextBox 37"/>
          <p:cNvSpPr txBox="1"/>
          <p:nvPr/>
        </p:nvSpPr>
        <p:spPr>
          <a:xfrm>
            <a:off x="2191800" y="3861965"/>
            <a:ext cx="482825" cy="246221"/>
          </a:xfrm>
          <a:prstGeom prst="rect">
            <a:avLst/>
          </a:prstGeom>
          <a:noFill/>
        </p:spPr>
        <p:txBody>
          <a:bodyPr wrap="none" rtlCol="0">
            <a:spAutoFit/>
          </a:bodyPr>
          <a:lstStyle/>
          <a:p>
            <a:pPr algn="ctr"/>
            <a:r>
              <a:rPr lang="en-US" sz="1000" b="1" dirty="0" smtClean="0">
                <a:solidFill>
                  <a:srgbClr val="003B5C"/>
                </a:solidFill>
                <a:latin typeface="Calibri" panose="020F0502020204030204" pitchFamily="34" charset="0"/>
                <a:cs typeface="Calibri" panose="020F0502020204030204" pitchFamily="34" charset="0"/>
              </a:rPr>
              <a:t>16:00</a:t>
            </a:r>
            <a:endParaRPr lang="en-US" sz="1000" b="1" dirty="0">
              <a:solidFill>
                <a:srgbClr val="003B5C"/>
              </a:solidFill>
              <a:latin typeface="Calibri" panose="020F0502020204030204" pitchFamily="34" charset="0"/>
              <a:cs typeface="Calibri" panose="020F0502020204030204" pitchFamily="34" charset="0"/>
            </a:endParaRPr>
          </a:p>
        </p:txBody>
      </p:sp>
      <p:sp>
        <p:nvSpPr>
          <p:cNvPr id="39" name="TextBox 38"/>
          <p:cNvSpPr txBox="1"/>
          <p:nvPr/>
        </p:nvSpPr>
        <p:spPr>
          <a:xfrm>
            <a:off x="1092776" y="2977327"/>
            <a:ext cx="482825" cy="246221"/>
          </a:xfrm>
          <a:prstGeom prst="rect">
            <a:avLst/>
          </a:prstGeom>
          <a:noFill/>
        </p:spPr>
        <p:txBody>
          <a:bodyPr wrap="none" rtlCol="0">
            <a:spAutoFit/>
          </a:bodyPr>
          <a:lstStyle/>
          <a:p>
            <a:pPr algn="ctr"/>
            <a:r>
              <a:rPr lang="en-US" sz="1000" b="1" dirty="0" smtClean="0">
                <a:solidFill>
                  <a:srgbClr val="003B5C"/>
                </a:solidFill>
                <a:latin typeface="Calibri" panose="020F0502020204030204" pitchFamily="34" charset="0"/>
                <a:cs typeface="Calibri" panose="020F0502020204030204" pitchFamily="34" charset="0"/>
              </a:rPr>
              <a:t>16:00</a:t>
            </a:r>
            <a:endParaRPr lang="en-US" sz="1000" b="1" dirty="0">
              <a:solidFill>
                <a:srgbClr val="003B5C"/>
              </a:solidFill>
              <a:latin typeface="Calibri" panose="020F0502020204030204" pitchFamily="34" charset="0"/>
              <a:cs typeface="Calibri" panose="020F0502020204030204" pitchFamily="34" charset="0"/>
            </a:endParaRPr>
          </a:p>
        </p:txBody>
      </p:sp>
      <p:sp>
        <p:nvSpPr>
          <p:cNvPr id="40" name="TextBox 39"/>
          <p:cNvSpPr txBox="1"/>
          <p:nvPr/>
        </p:nvSpPr>
        <p:spPr>
          <a:xfrm>
            <a:off x="3250718" y="2969382"/>
            <a:ext cx="482825" cy="246221"/>
          </a:xfrm>
          <a:prstGeom prst="rect">
            <a:avLst/>
          </a:prstGeom>
          <a:noFill/>
        </p:spPr>
        <p:txBody>
          <a:bodyPr wrap="none" rtlCol="0">
            <a:spAutoFit/>
          </a:bodyPr>
          <a:lstStyle/>
          <a:p>
            <a:pPr algn="ctr"/>
            <a:r>
              <a:rPr lang="en-US" sz="1000" b="1" dirty="0" smtClean="0">
                <a:solidFill>
                  <a:srgbClr val="003B5C"/>
                </a:solidFill>
                <a:latin typeface="Calibri" panose="020F0502020204030204" pitchFamily="34" charset="0"/>
                <a:cs typeface="Calibri" panose="020F0502020204030204" pitchFamily="34" charset="0"/>
              </a:rPr>
              <a:t>17:00</a:t>
            </a:r>
            <a:endParaRPr lang="en-US" sz="1000" b="1" dirty="0">
              <a:solidFill>
                <a:srgbClr val="003B5C"/>
              </a:solidFill>
              <a:latin typeface="Calibri" panose="020F0502020204030204" pitchFamily="34" charset="0"/>
              <a:cs typeface="Calibri" panose="020F0502020204030204" pitchFamily="34" charset="0"/>
            </a:endParaRPr>
          </a:p>
        </p:txBody>
      </p:sp>
      <p:sp>
        <p:nvSpPr>
          <p:cNvPr id="41" name="TextBox 40"/>
          <p:cNvSpPr txBox="1"/>
          <p:nvPr/>
        </p:nvSpPr>
        <p:spPr>
          <a:xfrm>
            <a:off x="4330586" y="2978837"/>
            <a:ext cx="482825" cy="246221"/>
          </a:xfrm>
          <a:prstGeom prst="rect">
            <a:avLst/>
          </a:prstGeom>
          <a:noFill/>
        </p:spPr>
        <p:txBody>
          <a:bodyPr wrap="none" rtlCol="0">
            <a:spAutoFit/>
          </a:bodyPr>
          <a:lstStyle/>
          <a:p>
            <a:pPr algn="ctr"/>
            <a:r>
              <a:rPr lang="en-US" sz="1000" b="1" dirty="0" smtClean="0">
                <a:solidFill>
                  <a:srgbClr val="003B5C"/>
                </a:solidFill>
                <a:latin typeface="Calibri" panose="020F0502020204030204" pitchFamily="34" charset="0"/>
                <a:cs typeface="Calibri" panose="020F0502020204030204" pitchFamily="34" charset="0"/>
              </a:rPr>
              <a:t>17:30</a:t>
            </a:r>
            <a:endParaRPr lang="en-US" sz="1000" b="1" dirty="0">
              <a:solidFill>
                <a:srgbClr val="003B5C"/>
              </a:solidFill>
              <a:latin typeface="Calibri" panose="020F0502020204030204" pitchFamily="34" charset="0"/>
              <a:cs typeface="Calibri" panose="020F0502020204030204" pitchFamily="34" charset="0"/>
            </a:endParaRPr>
          </a:p>
        </p:txBody>
      </p:sp>
      <p:sp>
        <p:nvSpPr>
          <p:cNvPr id="42" name="TextBox 41"/>
          <p:cNvSpPr txBox="1"/>
          <p:nvPr/>
        </p:nvSpPr>
        <p:spPr>
          <a:xfrm>
            <a:off x="4333193" y="3853572"/>
            <a:ext cx="482825" cy="246221"/>
          </a:xfrm>
          <a:prstGeom prst="rect">
            <a:avLst/>
          </a:prstGeom>
          <a:noFill/>
        </p:spPr>
        <p:txBody>
          <a:bodyPr wrap="none" rtlCol="0">
            <a:spAutoFit/>
          </a:bodyPr>
          <a:lstStyle/>
          <a:p>
            <a:pPr algn="ctr"/>
            <a:r>
              <a:rPr lang="en-US" sz="1000" b="1" dirty="0" smtClean="0">
                <a:solidFill>
                  <a:srgbClr val="003B5C"/>
                </a:solidFill>
                <a:latin typeface="Calibri" panose="020F0502020204030204" pitchFamily="34" charset="0"/>
                <a:cs typeface="Calibri" panose="020F0502020204030204" pitchFamily="34" charset="0"/>
              </a:rPr>
              <a:t>17:00</a:t>
            </a:r>
            <a:endParaRPr lang="en-US" sz="1000" b="1" dirty="0">
              <a:solidFill>
                <a:srgbClr val="003B5C"/>
              </a:solidFill>
              <a:latin typeface="Calibri" panose="020F0502020204030204" pitchFamily="34" charset="0"/>
              <a:cs typeface="Calibri" panose="020F0502020204030204" pitchFamily="34" charset="0"/>
            </a:endParaRPr>
          </a:p>
        </p:txBody>
      </p:sp>
      <p:sp>
        <p:nvSpPr>
          <p:cNvPr id="43" name="TextBox 42"/>
          <p:cNvSpPr txBox="1"/>
          <p:nvPr/>
        </p:nvSpPr>
        <p:spPr>
          <a:xfrm>
            <a:off x="4333193" y="4754169"/>
            <a:ext cx="482825" cy="246221"/>
          </a:xfrm>
          <a:prstGeom prst="rect">
            <a:avLst/>
          </a:prstGeom>
          <a:noFill/>
        </p:spPr>
        <p:txBody>
          <a:bodyPr wrap="none" rtlCol="0">
            <a:spAutoFit/>
          </a:bodyPr>
          <a:lstStyle/>
          <a:p>
            <a:pPr algn="ctr"/>
            <a:r>
              <a:rPr lang="en-US" sz="1000" b="1" dirty="0" smtClean="0">
                <a:solidFill>
                  <a:srgbClr val="003B5C"/>
                </a:solidFill>
                <a:latin typeface="Calibri" panose="020F0502020204030204" pitchFamily="34" charset="0"/>
                <a:cs typeface="Calibri" panose="020F0502020204030204" pitchFamily="34" charset="0"/>
              </a:rPr>
              <a:t>17:00</a:t>
            </a:r>
            <a:endParaRPr lang="en-US" sz="1000" b="1" dirty="0">
              <a:solidFill>
                <a:srgbClr val="003B5C"/>
              </a:solidFill>
              <a:latin typeface="Calibri" panose="020F0502020204030204" pitchFamily="34" charset="0"/>
              <a:cs typeface="Calibri" panose="020F0502020204030204" pitchFamily="34" charset="0"/>
            </a:endParaRPr>
          </a:p>
        </p:txBody>
      </p:sp>
      <p:cxnSp>
        <p:nvCxnSpPr>
          <p:cNvPr id="6" name="Straight Connector 5"/>
          <p:cNvCxnSpPr>
            <a:stCxn id="29" idx="0"/>
            <a:endCxn id="29" idx="2"/>
          </p:cNvCxnSpPr>
          <p:nvPr/>
        </p:nvCxnSpPr>
        <p:spPr>
          <a:xfrm>
            <a:off x="4553144" y="4428218"/>
            <a:ext cx="0" cy="369332"/>
          </a:xfrm>
          <a:prstGeom prst="line">
            <a:avLst/>
          </a:prstGeom>
          <a:ln>
            <a:solidFill>
              <a:srgbClr val="0070C0"/>
            </a:solidFill>
            <a:prstDash val="sysDot"/>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149828" y="4428218"/>
            <a:ext cx="806632" cy="369332"/>
          </a:xfrm>
          <a:prstGeom prst="rect">
            <a:avLst/>
          </a:prstGeom>
          <a:noFill/>
        </p:spPr>
        <p:txBody>
          <a:bodyPr wrap="none" rtlCol="0">
            <a:spAutoFit/>
          </a:bodyPr>
          <a:lstStyle/>
          <a:p>
            <a:pPr algn="ctr"/>
            <a:r>
              <a:rPr lang="en-US" b="1" dirty="0" smtClean="0">
                <a:solidFill>
                  <a:srgbClr val="003B5C"/>
                </a:solidFill>
                <a:latin typeface="Calibri" panose="020F0502020204030204" pitchFamily="34" charset="0"/>
                <a:cs typeface="Calibri" panose="020F0502020204030204" pitchFamily="34" charset="0"/>
              </a:rPr>
              <a:t>2 hour</a:t>
            </a:r>
            <a:endParaRPr lang="en-US" b="1" dirty="0">
              <a:solidFill>
                <a:srgbClr val="003B5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3525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914400" y="1581150"/>
            <a:ext cx="7315200" cy="3115660"/>
          </a:xfrm>
        </p:spPr>
        <p:txBody>
          <a:bodyPr/>
          <a:lstStyle/>
          <a:p>
            <a:r>
              <a:rPr lang="en-US" sz="2000" dirty="0" smtClean="0"/>
              <a:t>Base Year regional network on the shelf</a:t>
            </a:r>
          </a:p>
          <a:p>
            <a:r>
              <a:rPr lang="en-US" sz="2000" dirty="0" smtClean="0"/>
              <a:t>Produce 2027 and 2040 networks using automated tools</a:t>
            </a:r>
          </a:p>
          <a:p>
            <a:pPr lvl="1"/>
            <a:r>
              <a:rPr lang="en-US" sz="1800" dirty="0" smtClean="0"/>
              <a:t>Optimize for new /</a:t>
            </a:r>
            <a:r>
              <a:rPr lang="en-US" sz="1800" dirty="0"/>
              <a:t> </a:t>
            </a:r>
            <a:r>
              <a:rPr lang="en-US" sz="1800" dirty="0" smtClean="0"/>
              <a:t>improved facilities</a:t>
            </a:r>
          </a:p>
          <a:p>
            <a:r>
              <a:rPr lang="en-US" sz="2000" dirty="0" smtClean="0"/>
              <a:t>Freeway pricing study beginning Fall 2019</a:t>
            </a:r>
          </a:p>
          <a:p>
            <a:r>
              <a:rPr lang="en-US" sz="2000" dirty="0" smtClean="0"/>
              <a:t>Transit enhancement studies (queue jumps, BAT lanes)</a:t>
            </a:r>
          </a:p>
          <a:p>
            <a:r>
              <a:rPr lang="en-US" sz="2000" dirty="0" smtClean="0"/>
              <a:t>Demand enhancements -&gt; integration with MTIP and RTP</a:t>
            </a:r>
          </a:p>
        </p:txBody>
      </p:sp>
      <p:sp>
        <p:nvSpPr>
          <p:cNvPr id="3" name="Title 2"/>
          <p:cNvSpPr>
            <a:spLocks noGrp="1"/>
          </p:cNvSpPr>
          <p:nvPr>
            <p:ph type="title"/>
          </p:nvPr>
        </p:nvSpPr>
        <p:spPr/>
        <p:txBody>
          <a:bodyPr/>
          <a:lstStyle/>
          <a:p>
            <a:r>
              <a:rPr lang="en-US" dirty="0" smtClean="0"/>
              <a:t>Implementation</a:t>
            </a:r>
            <a:endParaRPr lang="en-US" dirty="0"/>
          </a:p>
        </p:txBody>
      </p:sp>
    </p:spTree>
    <p:extLst>
      <p:ext uri="{BB962C8B-B14F-4D97-AF65-F5344CB8AC3E}">
        <p14:creationId xmlns:p14="http://schemas.microsoft.com/office/powerpoint/2010/main" val="708422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Implementation</a:t>
            </a:r>
            <a:endParaRPr lang="en-US" dirty="0"/>
          </a:p>
        </p:txBody>
      </p:sp>
      <p:pic>
        <p:nvPicPr>
          <p:cNvPr id="2" name="Picture 1"/>
          <p:cNvPicPr>
            <a:picLocks noChangeAspect="1"/>
          </p:cNvPicPr>
          <p:nvPr/>
        </p:nvPicPr>
        <p:blipFill rotWithShape="1">
          <a:blip r:embed="rId3"/>
          <a:srcRect l="6145" t="24916" r="24203" b="30818"/>
          <a:stretch/>
        </p:blipFill>
        <p:spPr>
          <a:xfrm>
            <a:off x="170089" y="1408864"/>
            <a:ext cx="8672535" cy="3212051"/>
          </a:xfrm>
          <a:prstGeom prst="rect">
            <a:avLst/>
          </a:prstGeom>
        </p:spPr>
      </p:pic>
    </p:spTree>
    <p:extLst>
      <p:ext uri="{BB962C8B-B14F-4D97-AF65-F5344CB8AC3E}">
        <p14:creationId xmlns:p14="http://schemas.microsoft.com/office/powerpoint/2010/main" val="12573160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2920" t="17707" r="28963" b="9990"/>
          <a:stretch/>
        </p:blipFill>
        <p:spPr>
          <a:xfrm>
            <a:off x="4768017" y="227617"/>
            <a:ext cx="4281788" cy="4768353"/>
          </a:xfrm>
          <a:prstGeom prst="rect">
            <a:avLst/>
          </a:prstGeom>
        </p:spPr>
      </p:pic>
      <p:sp>
        <p:nvSpPr>
          <p:cNvPr id="6" name="Title 2"/>
          <p:cNvSpPr>
            <a:spLocks noGrp="1"/>
          </p:cNvSpPr>
          <p:nvPr>
            <p:ph type="title"/>
          </p:nvPr>
        </p:nvSpPr>
        <p:spPr>
          <a:xfrm>
            <a:off x="914400" y="590550"/>
            <a:ext cx="7315200" cy="514350"/>
          </a:xfrm>
        </p:spPr>
        <p:txBody>
          <a:bodyPr/>
          <a:lstStyle/>
          <a:p>
            <a:r>
              <a:rPr lang="en-US" dirty="0" smtClean="0"/>
              <a:t>In the beginning…</a:t>
            </a:r>
            <a:endParaRPr lang="en-US" dirty="0"/>
          </a:p>
        </p:txBody>
      </p:sp>
      <p:sp>
        <p:nvSpPr>
          <p:cNvPr id="7" name="Text Placeholder 1"/>
          <p:cNvSpPr>
            <a:spLocks noGrp="1"/>
          </p:cNvSpPr>
          <p:nvPr>
            <p:ph type="body" sz="quarter" idx="17"/>
          </p:nvPr>
        </p:nvSpPr>
        <p:spPr>
          <a:xfrm>
            <a:off x="701355" y="1509220"/>
            <a:ext cx="4477805" cy="2743200"/>
          </a:xfrm>
        </p:spPr>
        <p:txBody>
          <a:bodyPr/>
          <a:lstStyle/>
          <a:p>
            <a:r>
              <a:rPr lang="en-US" sz="2400" dirty="0" smtClean="0"/>
              <a:t>Early adopter of Regional DTA</a:t>
            </a:r>
          </a:p>
          <a:p>
            <a:r>
              <a:rPr lang="en-US" sz="2400" dirty="0" smtClean="0"/>
              <a:t>Significant investments in networks</a:t>
            </a:r>
          </a:p>
          <a:p>
            <a:r>
              <a:rPr lang="en-US" sz="2400" dirty="0" smtClean="0"/>
              <a:t>Theory ahead of practical large-scale application</a:t>
            </a:r>
          </a:p>
          <a:p>
            <a:endParaRPr lang="en-US" dirty="0" smtClean="0"/>
          </a:p>
          <a:p>
            <a:endParaRPr lang="en-US" dirty="0" smtClean="0"/>
          </a:p>
          <a:p>
            <a:endParaRPr lang="en-US" dirty="0"/>
          </a:p>
        </p:txBody>
      </p:sp>
    </p:spTree>
    <p:extLst>
      <p:ext uri="{BB962C8B-B14F-4D97-AF65-F5344CB8AC3E}">
        <p14:creationId xmlns:p14="http://schemas.microsoft.com/office/powerpoint/2010/main" val="17262624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2674" t="17538" r="29208" b="10160"/>
          <a:stretch/>
        </p:blipFill>
        <p:spPr>
          <a:xfrm>
            <a:off x="4723790" y="208656"/>
            <a:ext cx="4302782" cy="4791734"/>
          </a:xfrm>
          <a:prstGeom prst="rect">
            <a:avLst/>
          </a:prstGeom>
        </p:spPr>
      </p:pic>
      <p:sp>
        <p:nvSpPr>
          <p:cNvPr id="5" name="Text Placeholder 1"/>
          <p:cNvSpPr>
            <a:spLocks noGrp="1"/>
          </p:cNvSpPr>
          <p:nvPr>
            <p:ph type="body" sz="quarter" idx="17"/>
          </p:nvPr>
        </p:nvSpPr>
        <p:spPr>
          <a:xfrm>
            <a:off x="397775" y="1433325"/>
            <a:ext cx="4796025" cy="2743200"/>
          </a:xfrm>
        </p:spPr>
        <p:txBody>
          <a:bodyPr/>
          <a:lstStyle/>
          <a:p>
            <a:r>
              <a:rPr lang="en-US" sz="2400" dirty="0" smtClean="0"/>
              <a:t>Regional applications limited to research (e.g., SHRP2 L35)</a:t>
            </a:r>
          </a:p>
          <a:p>
            <a:r>
              <a:rPr lang="en-US" sz="2400" dirty="0" smtClean="0"/>
              <a:t>Non-reusable subareas</a:t>
            </a:r>
          </a:p>
          <a:p>
            <a:r>
              <a:rPr lang="en-US" sz="2400" dirty="0" smtClean="0"/>
              <a:t>Network and demand calibration cost- and time-prohibitive for most projects</a:t>
            </a:r>
          </a:p>
          <a:p>
            <a:endParaRPr lang="en-US" dirty="0" smtClean="0"/>
          </a:p>
          <a:p>
            <a:endParaRPr lang="en-US" dirty="0" smtClean="0"/>
          </a:p>
          <a:p>
            <a:endParaRPr lang="en-US" dirty="0"/>
          </a:p>
        </p:txBody>
      </p:sp>
      <p:sp>
        <p:nvSpPr>
          <p:cNvPr id="6" name="Title 2"/>
          <p:cNvSpPr>
            <a:spLocks noGrp="1"/>
          </p:cNvSpPr>
          <p:nvPr>
            <p:ph type="title"/>
          </p:nvPr>
        </p:nvSpPr>
        <p:spPr>
          <a:xfrm>
            <a:off x="914400" y="590550"/>
            <a:ext cx="7315200" cy="514350"/>
          </a:xfrm>
        </p:spPr>
        <p:txBody>
          <a:bodyPr/>
          <a:lstStyle/>
          <a:p>
            <a:r>
              <a:rPr lang="en-US" dirty="0" smtClean="0"/>
              <a:t>Early applications</a:t>
            </a:r>
            <a:endParaRPr lang="en-US" dirty="0"/>
          </a:p>
        </p:txBody>
      </p:sp>
    </p:spTree>
    <p:extLst>
      <p:ext uri="{BB962C8B-B14F-4D97-AF65-F5344CB8AC3E}">
        <p14:creationId xmlns:p14="http://schemas.microsoft.com/office/powerpoint/2010/main" val="39760504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7"/>
          </p:nvPr>
        </p:nvSpPr>
        <p:spPr>
          <a:xfrm>
            <a:off x="610821" y="1509220"/>
            <a:ext cx="3657600" cy="2743200"/>
          </a:xfrm>
        </p:spPr>
        <p:txBody>
          <a:bodyPr/>
          <a:lstStyle/>
          <a:p>
            <a:r>
              <a:rPr lang="en-US" sz="2000" dirty="0" smtClean="0"/>
              <a:t>Multi-threaded assignments</a:t>
            </a:r>
          </a:p>
          <a:p>
            <a:r>
              <a:rPr lang="en-US" sz="2000" dirty="0" smtClean="0"/>
              <a:t>Automated signal optimization</a:t>
            </a:r>
          </a:p>
          <a:p>
            <a:r>
              <a:rPr lang="en-US" sz="2000" dirty="0" smtClean="0"/>
              <a:t>Methods for dealing with super saturated conditions</a:t>
            </a:r>
          </a:p>
          <a:p>
            <a:r>
              <a:rPr lang="en-US" sz="2000" dirty="0" smtClean="0"/>
              <a:t>Capability to </a:t>
            </a:r>
            <a:r>
              <a:rPr lang="en-US" sz="2000" dirty="0"/>
              <a:t>efficiently </a:t>
            </a:r>
            <a:r>
              <a:rPr lang="en-US" sz="2000" dirty="0" smtClean="0"/>
              <a:t>scale to larger areas</a:t>
            </a:r>
          </a:p>
          <a:p>
            <a:pPr marL="0" indent="0">
              <a:buNone/>
            </a:pPr>
            <a:r>
              <a:rPr lang="en-US" sz="800" dirty="0" smtClean="0">
                <a:solidFill>
                  <a:schemeClr val="bg1"/>
                </a:solidFill>
                <a:hlinkClick r:id="rId5" action="ppaction://hlinkfile"/>
              </a:rPr>
              <a:t>animation</a:t>
            </a:r>
            <a:endParaRPr lang="en-US" sz="800" dirty="0" smtClean="0">
              <a:solidFill>
                <a:schemeClr val="bg1"/>
              </a:solidFill>
            </a:endParaRPr>
          </a:p>
          <a:p>
            <a:endParaRPr lang="en-US" dirty="0" smtClean="0"/>
          </a:p>
          <a:p>
            <a:endParaRPr lang="en-US" dirty="0"/>
          </a:p>
        </p:txBody>
      </p:sp>
      <p:sp>
        <p:nvSpPr>
          <p:cNvPr id="6" name="Title 2"/>
          <p:cNvSpPr>
            <a:spLocks noGrp="1"/>
          </p:cNvSpPr>
          <p:nvPr>
            <p:ph type="title"/>
          </p:nvPr>
        </p:nvSpPr>
        <p:spPr>
          <a:xfrm>
            <a:off x="914400" y="590550"/>
            <a:ext cx="7315200" cy="514350"/>
          </a:xfrm>
        </p:spPr>
        <p:txBody>
          <a:bodyPr/>
          <a:lstStyle/>
          <a:p>
            <a:r>
              <a:rPr lang="en-US" dirty="0" smtClean="0"/>
              <a:t>Tool evolution</a:t>
            </a:r>
            <a:endParaRPr lang="en-US" dirty="0"/>
          </a:p>
        </p:txBody>
      </p:sp>
      <p:pic>
        <p:nvPicPr>
          <p:cNvPr id="4" name="Dynameq_regio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4159" t="5730" r="5837" b="5691"/>
          <a:stretch/>
        </p:blipFill>
        <p:spPr>
          <a:xfrm>
            <a:off x="4268421" y="1375710"/>
            <a:ext cx="4754880" cy="3017520"/>
          </a:xfrm>
          <a:prstGeom prst="rect">
            <a:avLst/>
          </a:prstGeom>
        </p:spPr>
      </p:pic>
    </p:spTree>
    <p:extLst>
      <p:ext uri="{BB962C8B-B14F-4D97-AF65-F5344CB8AC3E}">
        <p14:creationId xmlns:p14="http://schemas.microsoft.com/office/powerpoint/2010/main" val="39097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sz="2800" b="1" dirty="0" smtClean="0">
                <a:latin typeface="Calibri" panose="020F0502020204030204" pitchFamily="34" charset="0"/>
                <a:cs typeface="Calibri" panose="020F0502020204030204" pitchFamily="34" charset="0"/>
              </a:rPr>
              <a:t>Greater diversity and frequency of project applications – Mainstream Mesoscopic Models</a:t>
            </a:r>
          </a:p>
          <a:p>
            <a:r>
              <a:rPr lang="en-US" sz="2800" dirty="0" smtClean="0"/>
              <a:t>Quick Launch DTA (QLDTA):</a:t>
            </a:r>
          </a:p>
          <a:p>
            <a:pPr lvl="1"/>
            <a:r>
              <a:rPr lang="en-US" sz="2000" dirty="0" smtClean="0"/>
              <a:t>Minimally viable networks and trip tables</a:t>
            </a:r>
          </a:p>
          <a:p>
            <a:pPr lvl="1"/>
            <a:r>
              <a:rPr lang="en-US" sz="2000" dirty="0" smtClean="0"/>
              <a:t>Simplify and Standardize through automation</a:t>
            </a:r>
          </a:p>
          <a:p>
            <a:pPr lvl="1"/>
            <a:r>
              <a:rPr lang="en-US" sz="2000" dirty="0" smtClean="0"/>
              <a:t>Economize by creating </a:t>
            </a:r>
            <a:r>
              <a:rPr lang="en-US" sz="2000" dirty="0" err="1" smtClean="0"/>
              <a:t>repurposable</a:t>
            </a:r>
            <a:r>
              <a:rPr lang="en-US" sz="2000" dirty="0" smtClean="0"/>
              <a:t> networks</a:t>
            </a:r>
          </a:p>
          <a:p>
            <a:pPr marL="457200" lvl="1" indent="0">
              <a:buNone/>
            </a:pPr>
            <a:endParaRPr lang="en-US" sz="2400" dirty="0"/>
          </a:p>
          <a:p>
            <a:pPr marL="0" indent="0">
              <a:buNone/>
            </a:pPr>
            <a:endParaRPr lang="en-US" sz="2000" dirty="0" smtClean="0">
              <a:latin typeface="Calibri" panose="020F0502020204030204" pitchFamily="34" charset="0"/>
              <a:cs typeface="Calibri" panose="020F0502020204030204" pitchFamily="34" charset="0"/>
            </a:endParaRPr>
          </a:p>
          <a:p>
            <a:endParaRPr lang="en-US" sz="2000" dirty="0" smtClean="0">
              <a:latin typeface="Calibri" panose="020F0502020204030204" pitchFamily="34" charset="0"/>
              <a:cs typeface="Calibri" panose="020F0502020204030204" pitchFamily="34" charset="0"/>
            </a:endParaRPr>
          </a:p>
          <a:p>
            <a:endParaRPr lang="en-US" dirty="0" smtClean="0"/>
          </a:p>
        </p:txBody>
      </p:sp>
      <p:sp>
        <p:nvSpPr>
          <p:cNvPr id="3" name="Title 2"/>
          <p:cNvSpPr>
            <a:spLocks noGrp="1"/>
          </p:cNvSpPr>
          <p:nvPr>
            <p:ph type="title"/>
          </p:nvPr>
        </p:nvSpPr>
        <p:spPr/>
        <p:txBody>
          <a:bodyPr/>
          <a:lstStyle/>
          <a:p>
            <a:r>
              <a:rPr lang="en-US" dirty="0"/>
              <a:t>QLDTA goal and objectives</a:t>
            </a:r>
          </a:p>
        </p:txBody>
      </p:sp>
    </p:spTree>
    <p:extLst>
      <p:ext uri="{BB962C8B-B14F-4D97-AF65-F5344CB8AC3E}">
        <p14:creationId xmlns:p14="http://schemas.microsoft.com/office/powerpoint/2010/main" val="2260241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QLDTA process – metrics </a:t>
            </a:r>
            <a:endParaRPr lang="en-US" dirty="0"/>
          </a:p>
        </p:txBody>
      </p:sp>
      <p:pic>
        <p:nvPicPr>
          <p:cNvPr id="12" name="Picture 11"/>
          <p:cNvPicPr/>
          <p:nvPr/>
        </p:nvPicPr>
        <p:blipFill rotWithShape="1">
          <a:blip r:embed="rId3"/>
          <a:srcRect l="11902" t="10575" r="19593" b="6317"/>
          <a:stretch/>
        </p:blipFill>
        <p:spPr bwMode="auto">
          <a:xfrm>
            <a:off x="701355" y="1661010"/>
            <a:ext cx="4070350" cy="2846705"/>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srcRect l="28302" t="10631" r="23360" b="4527"/>
          <a:stretch/>
        </p:blipFill>
        <p:spPr bwMode="auto">
          <a:xfrm>
            <a:off x="5406845" y="1661010"/>
            <a:ext cx="2870835" cy="2957830"/>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1018752" y="1260900"/>
            <a:ext cx="3435556" cy="400110"/>
          </a:xfrm>
          <a:prstGeom prst="rect">
            <a:avLst/>
          </a:prstGeom>
          <a:noFill/>
        </p:spPr>
        <p:txBody>
          <a:bodyPr wrap="none" rtlCol="0">
            <a:spAutoFit/>
          </a:bodyPr>
          <a:lstStyle/>
          <a:p>
            <a:r>
              <a:rPr lang="en-US" sz="2000" b="1" dirty="0" smtClean="0">
                <a:solidFill>
                  <a:schemeClr val="tx2"/>
                </a:solidFill>
                <a:latin typeface="+mn-lt"/>
              </a:rPr>
              <a:t>NPMRDS-derived travel times</a:t>
            </a:r>
            <a:endParaRPr lang="en-US" sz="2000" b="1" dirty="0">
              <a:solidFill>
                <a:schemeClr val="tx2"/>
              </a:solidFill>
              <a:latin typeface="+mn-lt"/>
            </a:endParaRPr>
          </a:p>
        </p:txBody>
      </p:sp>
      <p:sp>
        <p:nvSpPr>
          <p:cNvPr id="15" name="TextBox 14"/>
          <p:cNvSpPr txBox="1"/>
          <p:nvPr/>
        </p:nvSpPr>
        <p:spPr>
          <a:xfrm>
            <a:off x="5406845" y="1267922"/>
            <a:ext cx="2874505" cy="400110"/>
          </a:xfrm>
          <a:prstGeom prst="rect">
            <a:avLst/>
          </a:prstGeom>
          <a:noFill/>
        </p:spPr>
        <p:txBody>
          <a:bodyPr wrap="none" rtlCol="0">
            <a:spAutoFit/>
          </a:bodyPr>
          <a:lstStyle/>
          <a:p>
            <a:r>
              <a:rPr lang="en-US" sz="2000" b="1" dirty="0" err="1" smtClean="0">
                <a:solidFill>
                  <a:schemeClr val="tx2"/>
                </a:solidFill>
                <a:latin typeface="+mn-lt"/>
              </a:rPr>
              <a:t>Screenline</a:t>
            </a:r>
            <a:r>
              <a:rPr lang="en-US" sz="2000" b="1" dirty="0" smtClean="0">
                <a:solidFill>
                  <a:schemeClr val="tx2"/>
                </a:solidFill>
                <a:latin typeface="+mn-lt"/>
              </a:rPr>
              <a:t> vehicle counts</a:t>
            </a:r>
            <a:endParaRPr lang="en-US" sz="2000" b="1" dirty="0">
              <a:solidFill>
                <a:schemeClr val="tx2"/>
              </a:solidFill>
              <a:latin typeface="+mn-lt"/>
            </a:endParaRPr>
          </a:p>
        </p:txBody>
      </p:sp>
    </p:spTree>
    <p:extLst>
      <p:ext uri="{BB962C8B-B14F-4D97-AF65-F5344CB8AC3E}">
        <p14:creationId xmlns:p14="http://schemas.microsoft.com/office/powerpoint/2010/main" val="3810490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1679233" y="143110"/>
            <a:ext cx="5785534" cy="683055"/>
          </a:xfrm>
        </p:spPr>
        <p:txBody>
          <a:bodyPr/>
          <a:lstStyle/>
          <a:p>
            <a:pPr marL="0" indent="0" algn="ctr">
              <a:spcBef>
                <a:spcPts val="0"/>
              </a:spcBef>
              <a:buNone/>
            </a:pPr>
            <a:r>
              <a:rPr lang="en-US" sz="2400" b="1" dirty="0" smtClean="0"/>
              <a:t>Low Resolution</a:t>
            </a:r>
          </a:p>
          <a:p>
            <a:pPr marL="0" indent="0" algn="ctr">
              <a:spcBef>
                <a:spcPts val="0"/>
              </a:spcBef>
              <a:buNone/>
            </a:pPr>
            <a:r>
              <a:rPr lang="en-US" sz="2400" b="1" dirty="0" smtClean="0"/>
              <a:t>(static </a:t>
            </a:r>
            <a:r>
              <a:rPr lang="en-US" sz="2400" b="1" dirty="0" smtClean="0"/>
              <a:t>assignment network</a:t>
            </a:r>
            <a:r>
              <a:rPr lang="en-US" sz="2400" b="1" dirty="0" smtClean="0"/>
              <a:t>)</a:t>
            </a:r>
          </a:p>
        </p:txBody>
      </p:sp>
      <p:grpSp>
        <p:nvGrpSpPr>
          <p:cNvPr id="13" name="Group 12"/>
          <p:cNvGrpSpPr/>
          <p:nvPr/>
        </p:nvGrpSpPr>
        <p:grpSpPr>
          <a:xfrm>
            <a:off x="245985" y="1509220"/>
            <a:ext cx="2263761" cy="2176571"/>
            <a:chOff x="549565" y="2899714"/>
            <a:chExt cx="2263761" cy="2176571"/>
          </a:xfrm>
        </p:grpSpPr>
        <p:pic>
          <p:nvPicPr>
            <p:cNvPr id="9" name="Picture 8"/>
            <p:cNvPicPr>
              <a:picLocks noChangeAspect="1"/>
            </p:cNvPicPr>
            <p:nvPr/>
          </p:nvPicPr>
          <p:blipFill rotWithShape="1">
            <a:blip r:embed="rId3"/>
            <a:srcRect l="57638" t="23440" r="4178" b="19014"/>
            <a:stretch/>
          </p:blipFill>
          <p:spPr>
            <a:xfrm>
              <a:off x="777250" y="3235289"/>
              <a:ext cx="1652176" cy="1840996"/>
            </a:xfrm>
            <a:prstGeom prst="rect">
              <a:avLst/>
            </a:prstGeom>
          </p:spPr>
        </p:pic>
        <p:sp>
          <p:nvSpPr>
            <p:cNvPr id="10" name="TextBox 9"/>
            <p:cNvSpPr txBox="1"/>
            <p:nvPr/>
          </p:nvSpPr>
          <p:spPr>
            <a:xfrm>
              <a:off x="549565" y="2899714"/>
              <a:ext cx="2263761" cy="400110"/>
            </a:xfrm>
            <a:prstGeom prst="rect">
              <a:avLst/>
            </a:prstGeom>
            <a:noFill/>
          </p:spPr>
          <p:txBody>
            <a:bodyPr wrap="none" rtlCol="0">
              <a:spAutoFit/>
            </a:bodyPr>
            <a:lstStyle/>
            <a:p>
              <a:r>
                <a:rPr lang="en-US" sz="2000" b="1" dirty="0" smtClean="0">
                  <a:solidFill>
                    <a:schemeClr val="tx2"/>
                  </a:solidFill>
                  <a:latin typeface="+mn-lt"/>
                </a:rPr>
                <a:t>Signals and Phasing</a:t>
              </a:r>
              <a:endParaRPr lang="en-US" sz="2000" b="1" dirty="0">
                <a:solidFill>
                  <a:schemeClr val="tx2"/>
                </a:solidFill>
                <a:latin typeface="+mn-lt"/>
              </a:endParaRPr>
            </a:p>
          </p:txBody>
        </p:sp>
      </p:grpSp>
      <p:grpSp>
        <p:nvGrpSpPr>
          <p:cNvPr id="12" name="Group 11"/>
          <p:cNvGrpSpPr/>
          <p:nvPr/>
        </p:nvGrpSpPr>
        <p:grpSpPr>
          <a:xfrm>
            <a:off x="3008111" y="1526410"/>
            <a:ext cx="3127779" cy="2107871"/>
            <a:chOff x="44833" y="2892520"/>
            <a:chExt cx="3127779" cy="2107871"/>
          </a:xfrm>
        </p:grpSpPr>
        <p:pic>
          <p:nvPicPr>
            <p:cNvPr id="7" name="Picture 6"/>
            <p:cNvPicPr>
              <a:picLocks noChangeAspect="1"/>
            </p:cNvPicPr>
            <p:nvPr/>
          </p:nvPicPr>
          <p:blipFill rotWithShape="1">
            <a:blip r:embed="rId4"/>
            <a:srcRect l="32716" t="13595" r="21634" b="26582"/>
            <a:stretch/>
          </p:blipFill>
          <p:spPr>
            <a:xfrm>
              <a:off x="420720" y="3330700"/>
              <a:ext cx="2329800" cy="1669691"/>
            </a:xfrm>
            <a:prstGeom prst="rect">
              <a:avLst/>
            </a:prstGeom>
          </p:spPr>
        </p:pic>
        <p:sp>
          <p:nvSpPr>
            <p:cNvPr id="4" name="TextBox 3"/>
            <p:cNvSpPr txBox="1"/>
            <p:nvPr/>
          </p:nvSpPr>
          <p:spPr>
            <a:xfrm>
              <a:off x="44833" y="2892520"/>
              <a:ext cx="3127779" cy="400110"/>
            </a:xfrm>
            <a:prstGeom prst="rect">
              <a:avLst/>
            </a:prstGeom>
            <a:noFill/>
          </p:spPr>
          <p:txBody>
            <a:bodyPr wrap="none" rtlCol="0">
              <a:spAutoFit/>
            </a:bodyPr>
            <a:lstStyle/>
            <a:p>
              <a:r>
                <a:rPr lang="en-US" sz="2000" b="1" dirty="0" smtClean="0">
                  <a:solidFill>
                    <a:schemeClr val="tx2"/>
                  </a:solidFill>
                  <a:latin typeface="+mn-lt"/>
                </a:rPr>
                <a:t>Turn Bays and Lane Storage</a:t>
              </a:r>
              <a:endParaRPr lang="en-US" sz="2000" b="1" dirty="0">
                <a:solidFill>
                  <a:schemeClr val="tx2"/>
                </a:solidFill>
                <a:latin typeface="+mn-lt"/>
              </a:endParaRPr>
            </a:p>
          </p:txBody>
        </p:sp>
      </p:grpSp>
      <p:grpSp>
        <p:nvGrpSpPr>
          <p:cNvPr id="6" name="Group 5"/>
          <p:cNvGrpSpPr/>
          <p:nvPr/>
        </p:nvGrpSpPr>
        <p:grpSpPr>
          <a:xfrm>
            <a:off x="6165795" y="1533604"/>
            <a:ext cx="2581156" cy="2164909"/>
            <a:chOff x="6317585" y="2899714"/>
            <a:chExt cx="2581156" cy="2164909"/>
          </a:xfrm>
        </p:grpSpPr>
        <p:pic>
          <p:nvPicPr>
            <p:cNvPr id="1026" name="Picture 2" descr="Image result for ramp meter ahead 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5764" y="3299824"/>
              <a:ext cx="1764799" cy="1764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317585" y="2899714"/>
              <a:ext cx="2581156" cy="400110"/>
            </a:xfrm>
            <a:prstGeom prst="rect">
              <a:avLst/>
            </a:prstGeom>
            <a:noFill/>
          </p:spPr>
          <p:txBody>
            <a:bodyPr wrap="none" rtlCol="0">
              <a:spAutoFit/>
            </a:bodyPr>
            <a:lstStyle/>
            <a:p>
              <a:r>
                <a:rPr lang="en-US" sz="2000" b="1" dirty="0" smtClean="0">
                  <a:solidFill>
                    <a:schemeClr val="tx2"/>
                  </a:solidFill>
                  <a:latin typeface="+mn-lt"/>
                </a:rPr>
                <a:t>Freeway Management</a:t>
              </a:r>
              <a:endParaRPr lang="en-US" sz="2000" b="1" dirty="0">
                <a:solidFill>
                  <a:schemeClr val="tx2"/>
                </a:solidFill>
                <a:latin typeface="+mn-lt"/>
              </a:endParaRPr>
            </a:p>
          </p:txBody>
        </p:sp>
      </p:grpSp>
      <p:sp>
        <p:nvSpPr>
          <p:cNvPr id="14" name="Text Placeholder 1"/>
          <p:cNvSpPr txBox="1">
            <a:spLocks/>
          </p:cNvSpPr>
          <p:nvPr/>
        </p:nvSpPr>
        <p:spPr>
          <a:xfrm>
            <a:off x="1886396" y="4317335"/>
            <a:ext cx="5341929" cy="826165"/>
          </a:xfrm>
          <a:prstGeom prst="rect">
            <a:avLst/>
          </a:prstGeom>
        </p:spPr>
        <p:txBody>
          <a:bodyPr vert="horz" lIns="0" tIns="0" rIns="0" bIns="0" anchor="t" anchorCtr="0"/>
          <a:lstStyle>
            <a:lvl1pPr marL="227013" indent="-227013" algn="l" defTabSz="457200" rtl="0" eaLnBrk="1" fontAlgn="base" hangingPunct="1">
              <a:spcBef>
                <a:spcPts val="1800"/>
              </a:spcBef>
              <a:spcAft>
                <a:spcPct val="0"/>
              </a:spcAft>
              <a:buFont typeface="Arial" pitchFamily="34" charset="0"/>
              <a:buChar char="•"/>
              <a:defRPr sz="3000" kern="1200" baseline="0">
                <a:solidFill>
                  <a:srgbClr val="003B5C"/>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b="1" dirty="0" smtClean="0"/>
              <a:t>High Resolution</a:t>
            </a:r>
          </a:p>
          <a:p>
            <a:pPr marL="0" indent="0" algn="ctr">
              <a:spcBef>
                <a:spcPts val="0"/>
              </a:spcBef>
              <a:buFont typeface="Arial" pitchFamily="34" charset="0"/>
              <a:buNone/>
            </a:pPr>
            <a:r>
              <a:rPr lang="en-US" sz="2400" b="1" dirty="0" smtClean="0"/>
              <a:t>(regional DTA network)</a:t>
            </a:r>
          </a:p>
        </p:txBody>
      </p:sp>
      <p:cxnSp>
        <p:nvCxnSpPr>
          <p:cNvPr id="15" name="Elbow Connector 14"/>
          <p:cNvCxnSpPr>
            <a:stCxn id="2" idx="2"/>
            <a:endCxn id="10" idx="0"/>
          </p:cNvCxnSpPr>
          <p:nvPr/>
        </p:nvCxnSpPr>
        <p:spPr>
          <a:xfrm rot="5400000">
            <a:off x="2633406" y="-429375"/>
            <a:ext cx="683055" cy="3194134"/>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Elbow Connector 16"/>
          <p:cNvCxnSpPr>
            <a:stCxn id="2" idx="2"/>
            <a:endCxn id="11" idx="0"/>
          </p:cNvCxnSpPr>
          <p:nvPr/>
        </p:nvCxnSpPr>
        <p:spPr>
          <a:xfrm rot="16200000" flipH="1">
            <a:off x="5660467" y="-262303"/>
            <a:ext cx="707439" cy="2884373"/>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Elbow Connector 21"/>
          <p:cNvCxnSpPr>
            <a:endCxn id="4" idx="0"/>
          </p:cNvCxnSpPr>
          <p:nvPr/>
        </p:nvCxnSpPr>
        <p:spPr>
          <a:xfrm rot="16200000" flipH="1">
            <a:off x="4398737" y="1353146"/>
            <a:ext cx="346526" cy="1"/>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9" idx="2"/>
            <a:endCxn id="14" idx="0"/>
          </p:cNvCxnSpPr>
          <p:nvPr/>
        </p:nvCxnSpPr>
        <p:spPr>
          <a:xfrm rot="16200000" flipH="1">
            <a:off x="2612787" y="2372761"/>
            <a:ext cx="631544" cy="325760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026" idx="2"/>
            <a:endCxn id="14" idx="0"/>
          </p:cNvCxnSpPr>
          <p:nvPr/>
        </p:nvCxnSpPr>
        <p:spPr>
          <a:xfrm rot="5400000">
            <a:off x="5697457" y="2558418"/>
            <a:ext cx="618822" cy="2899013"/>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24" name="Straight Connector 1023"/>
          <p:cNvCxnSpPr/>
          <p:nvPr/>
        </p:nvCxnSpPr>
        <p:spPr>
          <a:xfrm>
            <a:off x="4572000" y="3698513"/>
            <a:ext cx="1" cy="31524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9659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57638" t="23440" r="4178" b="19014"/>
          <a:stretch/>
        </p:blipFill>
        <p:spPr>
          <a:xfrm>
            <a:off x="853145" y="1281535"/>
            <a:ext cx="1062530" cy="1183962"/>
          </a:xfrm>
          <a:prstGeom prst="rect">
            <a:avLst/>
          </a:prstGeom>
        </p:spPr>
      </p:pic>
      <p:sp>
        <p:nvSpPr>
          <p:cNvPr id="3" name="Title 2"/>
          <p:cNvSpPr>
            <a:spLocks noGrp="1"/>
          </p:cNvSpPr>
          <p:nvPr>
            <p:ph type="title"/>
          </p:nvPr>
        </p:nvSpPr>
        <p:spPr/>
        <p:txBody>
          <a:bodyPr/>
          <a:lstStyle/>
          <a:p>
            <a:r>
              <a:rPr lang="en-US" dirty="0" smtClean="0"/>
              <a:t>QLDTA results - networks</a:t>
            </a:r>
            <a:endParaRPr lang="en-US" dirty="0"/>
          </a:p>
        </p:txBody>
      </p:sp>
      <p:sp>
        <p:nvSpPr>
          <p:cNvPr id="13" name="Text Placeholder 1"/>
          <p:cNvSpPr>
            <a:spLocks noGrp="1"/>
          </p:cNvSpPr>
          <p:nvPr>
            <p:ph type="body" sz="quarter" idx="17"/>
          </p:nvPr>
        </p:nvSpPr>
        <p:spPr>
          <a:xfrm>
            <a:off x="2143360" y="1509220"/>
            <a:ext cx="6678760" cy="3343345"/>
          </a:xfrm>
        </p:spPr>
        <p:txBody>
          <a:bodyPr/>
          <a:lstStyle/>
          <a:p>
            <a:r>
              <a:rPr lang="en-US" sz="2200" dirty="0" smtClean="0">
                <a:latin typeface="+mj-lt"/>
              </a:rPr>
              <a:t>Presence of signals matter </a:t>
            </a:r>
          </a:p>
          <a:p>
            <a:pPr lvl="1"/>
            <a:r>
              <a:rPr lang="en-US" sz="2000" dirty="0" smtClean="0"/>
              <a:t>Computed locations more or less similar to imported locations</a:t>
            </a:r>
          </a:p>
          <a:p>
            <a:pPr lvl="1"/>
            <a:r>
              <a:rPr lang="en-US" sz="2000" dirty="0" smtClean="0"/>
              <a:t>Optimized signals better than imported phasing</a:t>
            </a:r>
          </a:p>
          <a:p>
            <a:r>
              <a:rPr lang="en-US" sz="2200" dirty="0" smtClean="0"/>
              <a:t>Ramp meters matter</a:t>
            </a:r>
          </a:p>
          <a:p>
            <a:pPr lvl="1"/>
            <a:r>
              <a:rPr lang="en-US" sz="2000" dirty="0" smtClean="0"/>
              <a:t>Improved freeway validation (volumes and travel times)</a:t>
            </a:r>
          </a:p>
          <a:p>
            <a:pPr lvl="1"/>
            <a:endParaRPr lang="en-US" sz="1000" dirty="0" smtClean="0"/>
          </a:p>
          <a:p>
            <a:r>
              <a:rPr lang="en-US" sz="2200" dirty="0" smtClean="0"/>
              <a:t>Turn bays did not improve model validation</a:t>
            </a:r>
          </a:p>
          <a:p>
            <a:pPr lvl="1"/>
            <a:r>
              <a:rPr lang="en-US" sz="2000" dirty="0" smtClean="0"/>
              <a:t>Unexpected, function of congestion and phasing</a:t>
            </a:r>
          </a:p>
        </p:txBody>
      </p:sp>
      <p:pic>
        <p:nvPicPr>
          <p:cNvPr id="17" name="Picture 2" descr="Image result for ramp meter ahead 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437" y="2764495"/>
            <a:ext cx="991946" cy="9919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5"/>
          <a:srcRect l="32716" t="13595" r="21634" b="26582"/>
          <a:stretch/>
        </p:blipFill>
        <p:spPr>
          <a:xfrm>
            <a:off x="785742" y="3994475"/>
            <a:ext cx="1197336" cy="858090"/>
          </a:xfrm>
          <a:prstGeom prst="rect">
            <a:avLst/>
          </a:prstGeom>
        </p:spPr>
      </p:pic>
    </p:spTree>
    <p:extLst>
      <p:ext uri="{BB962C8B-B14F-4D97-AF65-F5344CB8AC3E}">
        <p14:creationId xmlns:p14="http://schemas.microsoft.com/office/powerpoint/2010/main" val="624991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p:cNvSpPr>
            <a:spLocks noGrp="1"/>
          </p:cNvSpPr>
          <p:nvPr>
            <p:ph type="body" sz="quarter" idx="17"/>
          </p:nvPr>
        </p:nvSpPr>
        <p:spPr>
          <a:xfrm>
            <a:off x="777250" y="1357430"/>
            <a:ext cx="1669690" cy="355442"/>
          </a:xfrm>
        </p:spPr>
        <p:txBody>
          <a:bodyPr/>
          <a:lstStyle/>
          <a:p>
            <a:pPr marL="0" indent="0" algn="ctr">
              <a:buNone/>
            </a:pPr>
            <a:r>
              <a:rPr lang="en-US" sz="2200" b="1" dirty="0" smtClean="0"/>
              <a:t>Regional 2hr</a:t>
            </a:r>
          </a:p>
          <a:p>
            <a:pPr marL="0" indent="0" algn="ctr">
              <a:buNone/>
            </a:pPr>
            <a:endParaRPr lang="en-US" sz="1400" b="1" dirty="0"/>
          </a:p>
          <a:p>
            <a:pPr marL="0" indent="0" algn="ctr">
              <a:buNone/>
            </a:pPr>
            <a:endParaRPr lang="en-US" b="1" dirty="0"/>
          </a:p>
        </p:txBody>
      </p:sp>
      <p:sp>
        <p:nvSpPr>
          <p:cNvPr id="3" name="Title 2"/>
          <p:cNvSpPr>
            <a:spLocks noGrp="1"/>
          </p:cNvSpPr>
          <p:nvPr>
            <p:ph type="title"/>
          </p:nvPr>
        </p:nvSpPr>
        <p:spPr/>
        <p:txBody>
          <a:bodyPr/>
          <a:lstStyle/>
          <a:p>
            <a:r>
              <a:rPr lang="en-US" dirty="0" smtClean="0"/>
              <a:t>QLDTA results – demand </a:t>
            </a:r>
            <a:endParaRPr lang="en-US" dirty="0"/>
          </a:p>
        </p:txBody>
      </p:sp>
      <p:pic>
        <p:nvPicPr>
          <p:cNvPr id="6" name="Picture 2" descr="Image result for thumbs up image free"/>
          <p:cNvPicPr>
            <a:picLocks noChangeAspect="1" noChangeArrowheads="1"/>
          </p:cNvPicPr>
          <p:nvPr/>
        </p:nvPicPr>
        <p:blipFill rotWithShape="1">
          <a:blip r:embed="rId3">
            <a:extLst>
              <a:ext uri="{28A0092B-C50C-407E-A947-70E740481C1C}">
                <a14:useLocalDpi xmlns:a14="http://schemas.microsoft.com/office/drawing/2010/main" val="0"/>
              </a:ext>
            </a:extLst>
          </a:blip>
          <a:srcRect l="5224" t="8538" r="52236" b="14627"/>
          <a:stretch/>
        </p:blipFill>
        <p:spPr bwMode="auto">
          <a:xfrm>
            <a:off x="944960" y="1800290"/>
            <a:ext cx="1334265" cy="138558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p:cNvSpPr txBox="1">
            <a:spLocks/>
          </p:cNvSpPr>
          <p:nvPr/>
        </p:nvSpPr>
        <p:spPr>
          <a:xfrm>
            <a:off x="3585366" y="1357430"/>
            <a:ext cx="1669690" cy="355442"/>
          </a:xfrm>
          <a:prstGeom prst="rect">
            <a:avLst/>
          </a:prstGeom>
        </p:spPr>
        <p:txBody>
          <a:bodyPr vert="horz" lIns="0" tIns="0" rIns="0" bIns="0" anchor="t" anchorCtr="0"/>
          <a:lstStyle>
            <a:lvl1pPr marL="227013" indent="-227013" algn="l" defTabSz="457200" rtl="0" eaLnBrk="1" fontAlgn="base" hangingPunct="1">
              <a:spcBef>
                <a:spcPts val="1800"/>
              </a:spcBef>
              <a:spcAft>
                <a:spcPct val="0"/>
              </a:spcAft>
              <a:buFont typeface="Arial" pitchFamily="34" charset="0"/>
              <a:buChar char="•"/>
              <a:defRPr sz="3000" kern="1200" baseline="0">
                <a:solidFill>
                  <a:srgbClr val="003B5C"/>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2200" b="1" dirty="0" smtClean="0"/>
              <a:t>Regional 3hr</a:t>
            </a:r>
          </a:p>
          <a:p>
            <a:pPr marL="0" indent="0" algn="ctr">
              <a:buFont typeface="Arial" pitchFamily="34" charset="0"/>
              <a:buNone/>
            </a:pPr>
            <a:endParaRPr lang="en-US" sz="1400" b="1" dirty="0" smtClean="0"/>
          </a:p>
          <a:p>
            <a:pPr marL="0" indent="0" algn="ctr">
              <a:buFont typeface="Arial" pitchFamily="34" charset="0"/>
              <a:buNone/>
            </a:pPr>
            <a:endParaRPr lang="en-US" b="1" dirty="0"/>
          </a:p>
        </p:txBody>
      </p:sp>
      <p:pic>
        <p:nvPicPr>
          <p:cNvPr id="8" name="Picture 2" descr="Image result for thumbs up image free"/>
          <p:cNvPicPr>
            <a:picLocks noChangeAspect="1" noChangeArrowheads="1"/>
          </p:cNvPicPr>
          <p:nvPr/>
        </p:nvPicPr>
        <p:blipFill rotWithShape="1">
          <a:blip r:embed="rId3">
            <a:extLst>
              <a:ext uri="{28A0092B-C50C-407E-A947-70E740481C1C}">
                <a14:useLocalDpi xmlns:a14="http://schemas.microsoft.com/office/drawing/2010/main" val="0"/>
              </a:ext>
            </a:extLst>
          </a:blip>
          <a:srcRect l="5224" t="8538" r="52236" b="14627"/>
          <a:stretch/>
        </p:blipFill>
        <p:spPr bwMode="auto">
          <a:xfrm>
            <a:off x="3753077" y="1800290"/>
            <a:ext cx="1334265" cy="1385584"/>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
          <p:cNvSpPr txBox="1">
            <a:spLocks/>
          </p:cNvSpPr>
          <p:nvPr/>
        </p:nvSpPr>
        <p:spPr>
          <a:xfrm>
            <a:off x="6621165" y="1357430"/>
            <a:ext cx="1669690" cy="355442"/>
          </a:xfrm>
          <a:prstGeom prst="rect">
            <a:avLst/>
          </a:prstGeom>
        </p:spPr>
        <p:txBody>
          <a:bodyPr vert="horz" lIns="0" tIns="0" rIns="0" bIns="0" anchor="t" anchorCtr="0"/>
          <a:lstStyle>
            <a:lvl1pPr marL="227013" indent="-227013" algn="l" defTabSz="457200" rtl="0" eaLnBrk="1" fontAlgn="base" hangingPunct="1">
              <a:spcBef>
                <a:spcPts val="1800"/>
              </a:spcBef>
              <a:spcAft>
                <a:spcPct val="0"/>
              </a:spcAft>
              <a:buFont typeface="Arial" pitchFamily="34" charset="0"/>
              <a:buChar char="•"/>
              <a:defRPr sz="3000" kern="1200" baseline="0">
                <a:solidFill>
                  <a:srgbClr val="003B5C"/>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2200" b="1" dirty="0" smtClean="0"/>
              <a:t>Regional 4hr</a:t>
            </a:r>
          </a:p>
          <a:p>
            <a:pPr marL="0" indent="0" algn="ctr">
              <a:buFont typeface="Arial" pitchFamily="34" charset="0"/>
              <a:buNone/>
            </a:pPr>
            <a:endParaRPr lang="en-US" sz="1400" b="1" dirty="0" smtClean="0"/>
          </a:p>
          <a:p>
            <a:pPr marL="0" indent="0" algn="ctr">
              <a:buFont typeface="Arial" pitchFamily="34" charset="0"/>
              <a:buNone/>
            </a:pPr>
            <a:endParaRPr lang="en-US" b="1" dirty="0"/>
          </a:p>
        </p:txBody>
      </p:sp>
      <p:pic>
        <p:nvPicPr>
          <p:cNvPr id="10" name="Picture 2" descr="Image result for thumbs up image free"/>
          <p:cNvPicPr>
            <a:picLocks noChangeAspect="1" noChangeArrowheads="1"/>
          </p:cNvPicPr>
          <p:nvPr/>
        </p:nvPicPr>
        <p:blipFill rotWithShape="1">
          <a:blip r:embed="rId3">
            <a:extLst>
              <a:ext uri="{28A0092B-C50C-407E-A947-70E740481C1C}">
                <a14:useLocalDpi xmlns:a14="http://schemas.microsoft.com/office/drawing/2010/main" val="0"/>
              </a:ext>
            </a:extLst>
          </a:blip>
          <a:srcRect l="52777" t="8332" r="4683" b="14833"/>
          <a:stretch/>
        </p:blipFill>
        <p:spPr bwMode="auto">
          <a:xfrm>
            <a:off x="6788877" y="1800290"/>
            <a:ext cx="1334265" cy="13855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
          <p:cNvSpPr txBox="1">
            <a:spLocks/>
          </p:cNvSpPr>
          <p:nvPr/>
        </p:nvSpPr>
        <p:spPr>
          <a:xfrm>
            <a:off x="94195" y="3286310"/>
            <a:ext cx="2808115" cy="1478471"/>
          </a:xfrm>
          <a:prstGeom prst="rect">
            <a:avLst/>
          </a:prstGeom>
        </p:spPr>
        <p:txBody>
          <a:bodyPr vert="horz" lIns="0" tIns="0" rIns="0" bIns="0" anchor="t" anchorCtr="0"/>
          <a:lstStyle>
            <a:lvl1pPr marL="227013" indent="-227013" algn="l" defTabSz="457200" rtl="0" eaLnBrk="1" fontAlgn="base" hangingPunct="1">
              <a:spcBef>
                <a:spcPts val="1800"/>
              </a:spcBef>
              <a:spcAft>
                <a:spcPct val="0"/>
              </a:spcAft>
              <a:buFont typeface="Arial" pitchFamily="34" charset="0"/>
              <a:buChar char="•"/>
              <a:defRPr sz="3000" kern="1200" baseline="0">
                <a:solidFill>
                  <a:srgbClr val="003B5C"/>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000" dirty="0">
                <a:latin typeface="Calibri" panose="020F0502020204030204" pitchFamily="34" charset="0"/>
              </a:rPr>
              <a:t>c</a:t>
            </a:r>
            <a:r>
              <a:rPr lang="en-US" sz="2000" dirty="0" smtClean="0">
                <a:latin typeface="Calibri" panose="020F0502020204030204" pitchFamily="34" charset="0"/>
              </a:rPr>
              <a:t>onverges</a:t>
            </a:r>
          </a:p>
          <a:p>
            <a:pPr>
              <a:spcBef>
                <a:spcPts val="0"/>
              </a:spcBef>
            </a:pPr>
            <a:r>
              <a:rPr lang="en-US" sz="2000" dirty="0">
                <a:latin typeface="Calibri" panose="020F0502020204030204" pitchFamily="34" charset="0"/>
              </a:rPr>
              <a:t>v</a:t>
            </a:r>
            <a:r>
              <a:rPr lang="en-US" sz="2000" dirty="0" smtClean="0">
                <a:latin typeface="Calibri" panose="020F0502020204030204" pitchFamily="34" charset="0"/>
              </a:rPr>
              <a:t>alidates well</a:t>
            </a:r>
          </a:p>
          <a:p>
            <a:pPr>
              <a:spcBef>
                <a:spcPts val="0"/>
              </a:spcBef>
            </a:pPr>
            <a:r>
              <a:rPr lang="en-US" sz="2000" dirty="0" smtClean="0">
                <a:latin typeface="Calibri" panose="020F0502020204030204" pitchFamily="34" charset="0"/>
              </a:rPr>
              <a:t>minimal gridlock</a:t>
            </a:r>
          </a:p>
          <a:p>
            <a:pPr>
              <a:spcBef>
                <a:spcPts val="0"/>
              </a:spcBef>
            </a:pPr>
            <a:r>
              <a:rPr lang="en-US" sz="2000" dirty="0" smtClean="0">
                <a:latin typeface="Calibri" panose="020F0502020204030204" pitchFamily="34" charset="0"/>
              </a:rPr>
              <a:t>not sufficiently long warm up period</a:t>
            </a:r>
          </a:p>
          <a:p>
            <a:pPr marL="0" indent="0" algn="ctr">
              <a:buFont typeface="Arial" pitchFamily="34" charset="0"/>
              <a:buNone/>
            </a:pPr>
            <a:endParaRPr lang="en-US" sz="1400" dirty="0" smtClean="0"/>
          </a:p>
          <a:p>
            <a:pPr marL="0" indent="0" algn="ctr">
              <a:buFont typeface="Arial" pitchFamily="34" charset="0"/>
              <a:buNone/>
            </a:pPr>
            <a:endParaRPr lang="en-US" dirty="0"/>
          </a:p>
        </p:txBody>
      </p:sp>
      <p:sp>
        <p:nvSpPr>
          <p:cNvPr id="14" name="Text Placeholder 1"/>
          <p:cNvSpPr txBox="1">
            <a:spLocks/>
          </p:cNvSpPr>
          <p:nvPr/>
        </p:nvSpPr>
        <p:spPr>
          <a:xfrm>
            <a:off x="3005138" y="3286310"/>
            <a:ext cx="2705287" cy="1478471"/>
          </a:xfrm>
          <a:prstGeom prst="rect">
            <a:avLst/>
          </a:prstGeom>
        </p:spPr>
        <p:txBody>
          <a:bodyPr vert="horz" lIns="0" tIns="0" rIns="0" bIns="0" anchor="t" anchorCtr="0"/>
          <a:lstStyle>
            <a:lvl1pPr marL="227013" indent="-227013" algn="l" defTabSz="457200" rtl="0" eaLnBrk="1" fontAlgn="base" hangingPunct="1">
              <a:spcBef>
                <a:spcPts val="1800"/>
              </a:spcBef>
              <a:spcAft>
                <a:spcPct val="0"/>
              </a:spcAft>
              <a:buFont typeface="Arial" pitchFamily="34" charset="0"/>
              <a:buChar char="•"/>
              <a:defRPr sz="3000" kern="1200" baseline="0">
                <a:solidFill>
                  <a:srgbClr val="003B5C"/>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000" dirty="0">
                <a:latin typeface="Calibri" panose="020F0502020204030204" pitchFamily="34" charset="0"/>
              </a:rPr>
              <a:t>c</a:t>
            </a:r>
            <a:r>
              <a:rPr lang="en-US" sz="2000" dirty="0" smtClean="0">
                <a:latin typeface="Calibri" panose="020F0502020204030204" pitchFamily="34" charset="0"/>
              </a:rPr>
              <a:t>onverges</a:t>
            </a:r>
          </a:p>
          <a:p>
            <a:pPr>
              <a:spcBef>
                <a:spcPts val="0"/>
              </a:spcBef>
            </a:pPr>
            <a:r>
              <a:rPr lang="en-US" sz="2000" dirty="0">
                <a:latin typeface="Calibri" panose="020F0502020204030204" pitchFamily="34" charset="0"/>
              </a:rPr>
              <a:t>v</a:t>
            </a:r>
            <a:r>
              <a:rPr lang="en-US" sz="2000" dirty="0" smtClean="0">
                <a:latin typeface="Calibri" panose="020F0502020204030204" pitchFamily="34" charset="0"/>
              </a:rPr>
              <a:t>alidates well</a:t>
            </a:r>
          </a:p>
          <a:p>
            <a:pPr>
              <a:spcBef>
                <a:spcPts val="0"/>
              </a:spcBef>
            </a:pPr>
            <a:r>
              <a:rPr lang="en-US" sz="2000" dirty="0" smtClean="0">
                <a:latin typeface="Calibri" panose="020F0502020204030204" pitchFamily="34" charset="0"/>
              </a:rPr>
              <a:t>some over-congestion during exit time</a:t>
            </a:r>
          </a:p>
          <a:p>
            <a:pPr>
              <a:spcBef>
                <a:spcPts val="0"/>
              </a:spcBef>
            </a:pPr>
            <a:endParaRPr lang="en-US" sz="2000" dirty="0" smtClean="0">
              <a:latin typeface="Calibri" panose="020F0502020204030204" pitchFamily="34" charset="0"/>
            </a:endParaRPr>
          </a:p>
          <a:p>
            <a:pPr marL="0" indent="0">
              <a:spcBef>
                <a:spcPts val="0"/>
              </a:spcBef>
              <a:buNone/>
            </a:pPr>
            <a:endParaRPr lang="en-US" sz="2000" dirty="0" smtClean="0">
              <a:latin typeface="Calibri" panose="020F0502020204030204" pitchFamily="34" charset="0"/>
            </a:endParaRPr>
          </a:p>
          <a:p>
            <a:pPr marL="0" indent="0" algn="ctr">
              <a:buFont typeface="Arial" pitchFamily="34" charset="0"/>
              <a:buNone/>
            </a:pPr>
            <a:endParaRPr lang="en-US" sz="1400" dirty="0" smtClean="0"/>
          </a:p>
          <a:p>
            <a:pPr marL="0" indent="0" algn="ctr">
              <a:buFont typeface="Arial" pitchFamily="34" charset="0"/>
              <a:buNone/>
            </a:pPr>
            <a:endParaRPr lang="en-US" dirty="0"/>
          </a:p>
        </p:txBody>
      </p:sp>
      <p:sp>
        <p:nvSpPr>
          <p:cNvPr id="15" name="Text Placeholder 1"/>
          <p:cNvSpPr txBox="1">
            <a:spLocks/>
          </p:cNvSpPr>
          <p:nvPr/>
        </p:nvSpPr>
        <p:spPr>
          <a:xfrm>
            <a:off x="6014006" y="3286310"/>
            <a:ext cx="3111694" cy="1789975"/>
          </a:xfrm>
          <a:prstGeom prst="rect">
            <a:avLst/>
          </a:prstGeom>
        </p:spPr>
        <p:txBody>
          <a:bodyPr vert="horz" lIns="0" tIns="0" rIns="0" bIns="0" anchor="t" anchorCtr="0"/>
          <a:lstStyle>
            <a:lvl1pPr marL="227013" indent="-227013" algn="l" defTabSz="457200" rtl="0" eaLnBrk="1" fontAlgn="base" hangingPunct="1">
              <a:spcBef>
                <a:spcPts val="1800"/>
              </a:spcBef>
              <a:spcAft>
                <a:spcPct val="0"/>
              </a:spcAft>
              <a:buFont typeface="Arial" pitchFamily="34" charset="0"/>
              <a:buChar char="•"/>
              <a:defRPr sz="3000" kern="1200" baseline="0">
                <a:solidFill>
                  <a:srgbClr val="003B5C"/>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000" b="1" dirty="0" smtClean="0">
                <a:latin typeface="Calibri" panose="020F0502020204030204" pitchFamily="34" charset="0"/>
              </a:rPr>
              <a:t>does not </a:t>
            </a:r>
            <a:r>
              <a:rPr lang="en-US" sz="2000" dirty="0" smtClean="0">
                <a:latin typeface="Calibri" panose="020F0502020204030204" pitchFamily="34" charset="0"/>
              </a:rPr>
              <a:t>converge</a:t>
            </a:r>
          </a:p>
          <a:p>
            <a:pPr>
              <a:spcBef>
                <a:spcPts val="0"/>
              </a:spcBef>
            </a:pPr>
            <a:r>
              <a:rPr lang="en-US" sz="2000" dirty="0" smtClean="0">
                <a:latin typeface="Calibri" panose="020F0502020204030204" pitchFamily="34" charset="0"/>
              </a:rPr>
              <a:t>network congestion too high: prolonged v/c </a:t>
            </a:r>
            <a:r>
              <a:rPr lang="en-US" sz="2000" dirty="0">
                <a:latin typeface="Calibri" panose="020F0502020204030204" pitchFamily="34" charset="0"/>
              </a:rPr>
              <a:t>&gt; 1 </a:t>
            </a:r>
            <a:r>
              <a:rPr lang="en-US" sz="2000" dirty="0" smtClean="0">
                <a:latin typeface="Calibri" panose="020F0502020204030204" pitchFamily="34" charset="0"/>
              </a:rPr>
              <a:t>overloaded key bottlenecks</a:t>
            </a:r>
          </a:p>
          <a:p>
            <a:pPr>
              <a:spcBef>
                <a:spcPts val="0"/>
              </a:spcBef>
            </a:pPr>
            <a:r>
              <a:rPr lang="en-US" sz="2000" dirty="0">
                <a:latin typeface="Calibri" panose="020F0502020204030204" pitchFamily="34" charset="0"/>
              </a:rPr>
              <a:t>t</a:t>
            </a:r>
            <a:r>
              <a:rPr lang="en-US" sz="2000" dirty="0" smtClean="0">
                <a:latin typeface="Calibri" panose="020F0502020204030204" pitchFamily="34" charset="0"/>
              </a:rPr>
              <a:t>oo much demand from TBM</a:t>
            </a:r>
          </a:p>
        </p:txBody>
      </p:sp>
    </p:spTree>
    <p:extLst>
      <p:ext uri="{BB962C8B-B14F-4D97-AF65-F5344CB8AC3E}">
        <p14:creationId xmlns:p14="http://schemas.microsoft.com/office/powerpoint/2010/main" val="2898443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Compass_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_Document" ma:contentTypeID="0x0101006FF79D06ED53544480EC334040B1B493002A7E05E0D20421478F7B450765730F9B" ma:contentTypeVersion="21" ma:contentTypeDescription="" ma:contentTypeScope="" ma:versionID="8a516441b4f035c6159c033ff86aaf73">
  <xsd:schema xmlns:xsd="http://www.w3.org/2001/XMLSchema" xmlns:xs="http://www.w3.org/2001/XMLSchema" xmlns:p="http://schemas.microsoft.com/office/2006/metadata/properties" xmlns:ns2="c3f7562b-7648-45b2-a016-d2a51a3cec71" xmlns:ns3="http://schemas.microsoft.com/sharepoint/v4" targetNamespace="http://schemas.microsoft.com/office/2006/metadata/properties" ma:root="true" ma:fieldsID="4e0b6ff6a7bde0352050284670189e41" ns2:_="" ns3:_="">
    <xsd:import namespace="c3f7562b-7648-45b2-a016-d2a51a3cec71"/>
    <xsd:import namespace="http://schemas.microsoft.com/sharepoint/v4"/>
    <xsd:element name="properties">
      <xsd:complexType>
        <xsd:sequence>
          <xsd:element name="documentManagement">
            <xsd:complexType>
              <xsd:all>
                <xsd:element ref="ns2:fc355e04e25945cc8ab89c123ad704cf"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f7562b-7648-45b2-a016-d2a51a3cec71" elementFormDefault="qualified">
    <xsd:import namespace="http://schemas.microsoft.com/office/2006/documentManagement/types"/>
    <xsd:import namespace="http://schemas.microsoft.com/office/infopath/2007/PartnerControls"/>
    <xsd:element name="fc355e04e25945cc8ab89c123ad704cf" ma:index="8" nillable="true" ma:taxonomy="true" ma:internalName="fc355e04e25945cc8ab89c123ad704cf" ma:taxonomyFieldName="MetroNet_x0020_Keywords" ma:displayName="MetroNet Keywords" ma:default="" ma:fieldId="{fc355e04-e259-45cc-8ab8-9c123ad704cf}" ma:taxonomyMulti="true" ma:sspId="04a8b7e0-a0dd-4eb2-89ca-9a4b8f404ec7" ma:termSetId="7126f60c-e924-4463-b913-77377d0d536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fc355e04e25945cc8ab89c123ad704cf xmlns="c3f7562b-7648-45b2-a016-d2a51a3cec71">
      <Terms xmlns="http://schemas.microsoft.com/office/infopath/2007/PartnerControls"/>
    </fc355e04e25945cc8ab89c123ad704cf>
  </documentManagement>
</p:properties>
</file>

<file path=customXml/itemProps1.xml><?xml version="1.0" encoding="utf-8"?>
<ds:datastoreItem xmlns:ds="http://schemas.openxmlformats.org/officeDocument/2006/customXml" ds:itemID="{BCB36C1F-6E8B-4C03-B4A7-DC2E715A609F}">
  <ds:schemaRefs>
    <ds:schemaRef ds:uri="http://schemas.microsoft.com/sharepoint/v3/contenttype/forms"/>
  </ds:schemaRefs>
</ds:datastoreItem>
</file>

<file path=customXml/itemProps2.xml><?xml version="1.0" encoding="utf-8"?>
<ds:datastoreItem xmlns:ds="http://schemas.openxmlformats.org/officeDocument/2006/customXml" ds:itemID="{603C36C0-CBB7-4BEF-810B-3E8362C019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f7562b-7648-45b2-a016-d2a51a3cec71"/>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9B4345-2388-4CFF-A588-5DF40EEB90BE}">
  <ds:schemaRefs>
    <ds:schemaRef ds:uri="c3f7562b-7648-45b2-a016-d2a51a3cec71"/>
    <ds:schemaRef ds:uri="http://purl.org/dc/dcmitype/"/>
    <ds:schemaRef ds:uri="http://purl.org/dc/elements/1.1/"/>
    <ds:schemaRef ds:uri="http://schemas.microsoft.com/office/2006/metadata/properties"/>
    <ds:schemaRef ds:uri="http://schemas.microsoft.com/sharepoint/v4"/>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34748</TotalTime>
  <Words>1229</Words>
  <Application>Microsoft Office PowerPoint</Application>
  <PresentationFormat>On-screen Show (16:9)</PresentationFormat>
  <Paragraphs>185</Paragraphs>
  <Slides>17</Slides>
  <Notes>17</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Compass_blue</vt:lpstr>
      <vt:lpstr>Quick Launch DTA</vt:lpstr>
      <vt:lpstr>In the beginning…</vt:lpstr>
      <vt:lpstr>Early applications</vt:lpstr>
      <vt:lpstr>Tool evolution</vt:lpstr>
      <vt:lpstr>QLDTA goal and objectives</vt:lpstr>
      <vt:lpstr>QLDTA process – metrics </vt:lpstr>
      <vt:lpstr>PowerPoint Presentation</vt:lpstr>
      <vt:lpstr>QLDTA results - networks</vt:lpstr>
      <vt:lpstr>QLDTA results – demand </vt:lpstr>
      <vt:lpstr>QLDTA process – subareas </vt:lpstr>
      <vt:lpstr>QLDTA results – subareas</vt:lpstr>
      <vt:lpstr>Findings</vt:lpstr>
      <vt:lpstr>PowerPoint Presentation</vt:lpstr>
      <vt:lpstr>QLDTA process – metrics </vt:lpstr>
      <vt:lpstr>QLDTA process – demand </vt:lpstr>
      <vt:lpstr>Implementation</vt:lpstr>
      <vt:lpstr>Implementation</vt:lpstr>
    </vt:vector>
  </TitlesOfParts>
  <Company>Metro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schnacky</dc:creator>
  <cp:lastModifiedBy>Peter Bosa</cp:lastModifiedBy>
  <cp:revision>268</cp:revision>
  <cp:lastPrinted>2019-06-02T01:18:09Z</cp:lastPrinted>
  <dcterms:created xsi:type="dcterms:W3CDTF">2010-10-28T21:57:37Z</dcterms:created>
  <dcterms:modified xsi:type="dcterms:W3CDTF">2019-06-02T02:22:02Z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0x0101006FF79D06ED53544480EC334040B1B493002A7E05E0D20421478F7B450765730F9B</vt:lpwstr>
  </property>
</Properties>
</file>