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4"/>
  </p:notesMasterIdLst>
  <p:sldIdLst>
    <p:sldId id="270" r:id="rId2"/>
    <p:sldId id="465" r:id="rId3"/>
    <p:sldId id="490" r:id="rId4"/>
    <p:sldId id="496" r:id="rId5"/>
    <p:sldId id="492" r:id="rId6"/>
    <p:sldId id="493" r:id="rId7"/>
    <p:sldId id="497" r:id="rId8"/>
    <p:sldId id="509" r:id="rId9"/>
    <p:sldId id="494" r:id="rId10"/>
    <p:sldId id="498" r:id="rId11"/>
    <p:sldId id="499" r:id="rId12"/>
    <p:sldId id="495" r:id="rId13"/>
    <p:sldId id="502" r:id="rId14"/>
    <p:sldId id="501" r:id="rId15"/>
    <p:sldId id="503" r:id="rId16"/>
    <p:sldId id="507" r:id="rId17"/>
    <p:sldId id="500" r:id="rId18"/>
    <p:sldId id="505" r:id="rId19"/>
    <p:sldId id="504" r:id="rId20"/>
    <p:sldId id="508" r:id="rId21"/>
    <p:sldId id="506" r:id="rId22"/>
    <p:sldId id="269" r:id="rId23"/>
  </p:sldIdLst>
  <p:sldSz cx="9144000" cy="5143500" type="screen16x9"/>
  <p:notesSz cx="6858000" cy="9144000"/>
  <p:embeddedFontLs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Roboto Light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00"/>
    <a:srgbClr val="CC33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999" b="999"/>
          <a:stretch/>
        </p:blipFill>
        <p:spPr>
          <a:xfrm>
            <a:off x="0" y="0"/>
            <a:ext cx="91439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171650" y="4749850"/>
            <a:ext cx="1764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br>
              <a:rPr lang="en-GB" sz="600" b="0" i="0" u="none" strike="noStrike" cap="none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600" b="0" i="0" u="none" strike="noStrike" cap="none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rPr>
              <a:t>Proprietary and Confidential ©INRO 201</a:t>
            </a:r>
            <a:r>
              <a:rPr lang="en-GB" sz="600"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rPr>
              <a:t>9</a:t>
            </a:r>
            <a:endParaRPr sz="600" b="1" i="0" u="none" strike="noStrike" cap="none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01975" y="1150200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325" y="4836025"/>
            <a:ext cx="1004175" cy="1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C9280C-F6AE-4E3F-996B-4A86E762E5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rgbClr val="D7444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6548" y="4878413"/>
            <a:ext cx="673200" cy="1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22050" y="267225"/>
            <a:ext cx="84768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22050" y="1070325"/>
            <a:ext cx="8476800" cy="3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2E313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6548" y="4878413"/>
            <a:ext cx="673200" cy="1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22050" y="1070325"/>
            <a:ext cx="8476800" cy="3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22050" y="267225"/>
            <a:ext cx="84768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t="4677" b="466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6548" y="4878413"/>
            <a:ext cx="673200" cy="1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/>
        </p:nvSpPr>
        <p:spPr>
          <a:xfrm>
            <a:off x="150775" y="4749850"/>
            <a:ext cx="17640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br>
              <a:rPr lang="en-GB" sz="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GB" sz="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Proprietary and Confidential ©INRO 201</a:t>
            </a:r>
            <a:r>
              <a:rPr lang="en-GB" sz="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9</a:t>
            </a:r>
            <a:endParaRPr sz="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317C7F-4964-4542-BECA-8B708F45936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7300" y="4877925"/>
            <a:ext cx="671700" cy="1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/>
        </p:nvSpPr>
        <p:spPr>
          <a:xfrm>
            <a:off x="442400" y="538725"/>
            <a:ext cx="33009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Roboto"/>
                <a:ea typeface="Roboto"/>
                <a:cs typeface="Roboto"/>
                <a:sym typeface="Roboto"/>
              </a:rPr>
              <a:t>Title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5161900" y="61707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Description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487225" y="196697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322050" y="1070325"/>
            <a:ext cx="4181700" cy="3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22050" y="267225"/>
            <a:ext cx="84768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7300" y="4877925"/>
            <a:ext cx="671700" cy="1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 descr="QuickTip.jpg"/>
          <p:cNvPicPr preferRelativeResize="0"/>
          <p:nvPr/>
        </p:nvPicPr>
        <p:blipFill rotWithShape="1">
          <a:blip r:embed="rId3">
            <a:alphaModFix/>
          </a:blip>
          <a:srcRect l="26259" r="26537" b="-130"/>
          <a:stretch/>
        </p:blipFill>
        <p:spPr>
          <a:xfrm>
            <a:off x="4901450" y="1073875"/>
            <a:ext cx="1973633" cy="326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 rotWithShape="1">
          <a:blip r:embed="rId4">
            <a:alphaModFix/>
          </a:blip>
          <a:srcRect l="4627" r="4636"/>
          <a:stretch/>
        </p:blipFill>
        <p:spPr>
          <a:xfrm>
            <a:off x="7017974" y="1073875"/>
            <a:ext cx="1973635" cy="32625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6B4A4D-BC41-4050-8F02-7BAA4560CD3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5ED39-0A15-4B75-AC0A-058E3E855B0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6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9442B-2D44-43D7-B39F-7806FB0A2E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04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64E79-323B-4258-B33D-B0ED9BFBF0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oogle Shape;49;p9">
            <a:extLst>
              <a:ext uri="{FF2B5EF4-FFF2-40B4-BE49-F238E27FC236}">
                <a16:creationId xmlns:a16="http://schemas.microsoft.com/office/drawing/2014/main" id="{2AD4929D-E954-4FC7-BAE4-79DB81A6872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829325" y="153151"/>
            <a:ext cx="998100" cy="1725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5B802-184E-427D-ADD5-198245F6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</p:spTree>
    <p:extLst>
      <p:ext uri="{BB962C8B-B14F-4D97-AF65-F5344CB8AC3E}">
        <p14:creationId xmlns:p14="http://schemas.microsoft.com/office/powerpoint/2010/main" val="189518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135"/>
              </a:buClr>
              <a:buSzPts val="3000"/>
              <a:buFont typeface="Roboto"/>
              <a:buNone/>
              <a:defRPr sz="3000" b="0" i="0" u="none" strike="noStrike" cap="none">
                <a:solidFill>
                  <a:srgbClr val="2E313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sz="2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74444"/>
              </a:buClr>
              <a:buSzPts val="1400"/>
              <a:buFont typeface="Roboto Light"/>
              <a:buChar char="●"/>
              <a:defRPr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○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■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●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○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■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●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○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74444"/>
              </a:buClr>
              <a:buSzPts val="1200"/>
              <a:buFont typeface="Roboto Light"/>
              <a:buChar char="■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DC260B-B09A-4CA2-AE34-EBC441F6D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TPAC, Portland, OR, June 2-5, 2019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69" r:id="rId7"/>
    <p:sldLayoutId id="2147483670" r:id="rId8"/>
    <p:sldLayoutId id="2147483671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75" y="1150200"/>
            <a:ext cx="7339366" cy="1518600"/>
          </a:xfrm>
        </p:spPr>
        <p:txBody>
          <a:bodyPr/>
          <a:lstStyle/>
          <a:p>
            <a:r>
              <a:rPr lang="en-US" dirty="0"/>
              <a:t>Impact of E-shopping on travel demand</a:t>
            </a:r>
          </a:p>
        </p:txBody>
      </p:sp>
      <p:sp>
        <p:nvSpPr>
          <p:cNvPr id="4" name="Google Shape;126;p22">
            <a:extLst>
              <a:ext uri="{FF2B5EF4-FFF2-40B4-BE49-F238E27FC236}">
                <a16:creationId xmlns:a16="http://schemas.microsoft.com/office/drawing/2014/main" id="{A50774E4-F0FB-4541-836E-88D927120AAE}"/>
              </a:ext>
            </a:extLst>
          </p:cNvPr>
          <p:cNvSpPr txBox="1">
            <a:spLocks/>
          </p:cNvSpPr>
          <p:nvPr/>
        </p:nvSpPr>
        <p:spPr>
          <a:xfrm>
            <a:off x="830388" y="3106372"/>
            <a:ext cx="4890900" cy="88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74444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○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■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●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○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■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●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Roboto Light"/>
              <a:buChar char="○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74444"/>
              </a:buClr>
              <a:buSzPts val="1200"/>
              <a:buFont typeface="Roboto Light"/>
              <a:buChar char="■"/>
              <a:defRPr sz="1200" b="0" i="0" u="none" strike="noStrike" cap="none">
                <a:solidFill>
                  <a:srgbClr val="2E3135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spcAft>
                <a:spcPts val="1600"/>
              </a:spcAft>
              <a:buSzPts val="1300"/>
              <a:buFont typeface="Roboto Light"/>
              <a:buNone/>
            </a:pPr>
            <a:r>
              <a:rPr lang="en-US" dirty="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Daniel Fay, WSP</a:t>
            </a:r>
          </a:p>
          <a:p>
            <a:pPr marL="0" indent="0">
              <a:spcAft>
                <a:spcPts val="1600"/>
              </a:spcAft>
              <a:buSzPts val="1300"/>
              <a:buFont typeface="Roboto Light"/>
              <a:buNone/>
            </a:pPr>
            <a:r>
              <a:rPr lang="en-US" dirty="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Peter Vovsha, Gaurav Vyas, INRO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65F3AE-6F83-446F-9E43-50639611B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E0F98-39A6-43CE-B227-437DE054BB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AB261-27F4-4D3E-8441-A92A2F1168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3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7AC8-8ADF-4976-BEAF-AEA16CCD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2283582" cy="572700"/>
          </a:xfrm>
        </p:spPr>
        <p:txBody>
          <a:bodyPr/>
          <a:lstStyle/>
          <a:p>
            <a:r>
              <a:rPr lang="en-US" dirty="0"/>
              <a:t>Daily frequency of shopping activity per HH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C275F-F4D3-4AB4-AB15-447B568C41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4AED4-C286-45D3-BBE8-96A17E51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09AF2-11DB-4184-87BC-2E0E0A4C10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3993" y="113030"/>
            <a:ext cx="6146800" cy="491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D23DEA-1676-4C4E-9A29-DA8BBFCD16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1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EED2-7BC8-4BB3-AF93-C23F09AB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953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estimation results for HH daily shopping activity 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1AAB3-79AA-4C52-963C-5C1A69A4C60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B0B69-090F-442C-B175-18543101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A51108-CBCC-46EB-B476-A571C297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437"/>
            <a:ext cx="9144000" cy="3474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449B1-71E5-4909-95E9-99C671A6B0F1}"/>
              </a:ext>
            </a:extLst>
          </p:cNvPr>
          <p:cNvSpPr txBox="1"/>
          <p:nvPr/>
        </p:nvSpPr>
        <p:spPr>
          <a:xfrm>
            <a:off x="1929653" y="3656326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√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11D6A-4186-45A1-9220-144613CC3E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5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AC50-FDE9-4B35-A2AD-CB814D1C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on HH shopping activity rates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9F60-9774-494B-8635-47BBCC15F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Pure effect of E-shopping:</a:t>
            </a:r>
          </a:p>
          <a:p>
            <a:pPr lvl="1"/>
            <a:r>
              <a:rPr lang="en-US" dirty="0"/>
              <a:t>HH with 3 or more members who reported E-shopping exhibited a tendency for a higher frequency of shopping epochs </a:t>
            </a:r>
          </a:p>
          <a:p>
            <a:pPr lvl="1"/>
            <a:r>
              <a:rPr lang="en-US" dirty="0"/>
              <a:t>E-shopping duration negatively affects frequency of individual major shopping</a:t>
            </a:r>
          </a:p>
          <a:p>
            <a:pPr lvl="1"/>
            <a:r>
              <a:rPr lang="en-US" dirty="0"/>
              <a:t>E-shopping duration positively affects frequency of joint major shopping  </a:t>
            </a:r>
          </a:p>
          <a:p>
            <a:r>
              <a:rPr lang="en-US" dirty="0"/>
              <a:t>Time trend: </a:t>
            </a:r>
          </a:p>
          <a:p>
            <a:pPr lvl="1"/>
            <a:r>
              <a:rPr lang="en-US" dirty="0"/>
              <a:t>Observed HHs in 1999 performing more frequent shopping epochs than observed HHs in 2017 </a:t>
            </a:r>
          </a:p>
          <a:p>
            <a:pPr lvl="1"/>
            <a:r>
              <a:rPr lang="en-US" dirty="0"/>
              <a:t>This is evident from analyzing both the proportion of HH shopping epoch frequency by HHs size as well as the coefficients of the estimated choice models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CDC41-393F-4BD4-AB68-C3A77270C0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28FE-D992-4FEC-AB81-2430580F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C9003-BE00-40F1-B0F4-336C2A8D7C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9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B26B-A223-4F36-9116-C58D6A32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daily HH time for out-of-home shopping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C24DA-6317-4F5C-BFB8-80480AC86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133FA-CDEB-4D1D-A38D-04AFFDAB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763B8-AF16-49AE-B1E9-C20AF2D487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4067" y="1221705"/>
            <a:ext cx="5015865" cy="322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3C1011-9636-4E46-A0F0-A6F94B67BE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E319-3471-48F9-ABC6-290D2EC9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2505459" cy="572700"/>
          </a:xfrm>
        </p:spPr>
        <p:txBody>
          <a:bodyPr/>
          <a:lstStyle/>
          <a:p>
            <a:r>
              <a:rPr lang="en-US" dirty="0"/>
              <a:t>Daily HH time allocation to out-of-home shopping by HH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CDA76-BFBC-499C-8CDD-5EE9B6319AD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676B3-FB5B-4711-927A-CDC94D6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DD073-605A-4737-924F-846186E8AA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5908" y="130810"/>
            <a:ext cx="6102985" cy="488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48E6F-0606-49E8-9962-B68EAC0F2D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4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C4F1-1570-4EFA-BB36-39FA04D4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44172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shopping epoch duration by HH shopping 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0649F-1FB8-42F9-B9EB-C1DCAFEA5E7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B033-D59B-4412-AE0D-4534AED1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C8989-95A2-4F4B-937F-EE07B80A9B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550" y="1254407"/>
            <a:ext cx="4914900" cy="31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D0A92-2F51-402A-A9AA-058B23DD23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AC50-FDE9-4B35-A2AD-CB814D1C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347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 on s</a:t>
            </a:r>
            <a:r>
              <a:rPr lang="en-CA" dirty="0"/>
              <a:t>hopping time allocation and activity epoch duration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9F60-9774-494B-8635-47BBCC15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206267"/>
            <a:ext cx="8520600" cy="3416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Daily time allocated to out-of-home shopping tasks: </a:t>
            </a:r>
          </a:p>
          <a:p>
            <a:pPr lvl="1"/>
            <a:r>
              <a:rPr lang="en-US" dirty="0"/>
              <a:t>Online shopping for HH sizes ≤2 was found to have an inverse relationship, whereas HH that spend more time online shopping are more likely to allocate less time to out-of-home shopping</a:t>
            </a:r>
          </a:p>
          <a:p>
            <a:pPr lvl="1"/>
            <a:r>
              <a:rPr lang="en-US" dirty="0"/>
              <a:t>However, HHs with size ≥3 did not illustrate any discernible pattern related to online shopping </a:t>
            </a:r>
          </a:p>
          <a:p>
            <a:r>
              <a:rPr lang="en-US" dirty="0"/>
              <a:t>Average epoch duration: </a:t>
            </a:r>
          </a:p>
          <a:p>
            <a:pPr lvl="1"/>
            <a:r>
              <a:rPr lang="en-US" dirty="0"/>
              <a:t>Very clear negative correlation between average daily online shopping time and the average epoch duration (expected effect of online shopping)</a:t>
            </a:r>
          </a:p>
          <a:p>
            <a:r>
              <a:rPr lang="en-US" dirty="0"/>
              <a:t>Time trend:</a:t>
            </a:r>
          </a:p>
          <a:p>
            <a:pPr lvl="1"/>
            <a:r>
              <a:rPr lang="en-US" dirty="0"/>
              <a:t>More time on shopping over years (can be a survey technology effect)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CDC41-393F-4BD4-AB68-C3A77270C0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28FE-D992-4FEC-AB81-2430580F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6D388-50FF-4538-8F16-FAE7DBD59D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2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7AC8-8ADF-4976-BEAF-AEA16CCD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" y="14707"/>
            <a:ext cx="2283582" cy="2237675"/>
          </a:xfrm>
        </p:spPr>
        <p:txBody>
          <a:bodyPr>
            <a:normAutofit fontScale="90000"/>
          </a:bodyPr>
          <a:lstStyle/>
          <a:p>
            <a:r>
              <a:rPr lang="en-US" dirty="0"/>
              <a:t>Daily frequency of shopping activity per person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C275F-F4D3-4AB4-AB15-447B568C41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4AED4-C286-45D3-BBE8-96A17E51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41D2-0645-4DB6-AA06-436DCA9A77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224" y="427004"/>
            <a:ext cx="5532120" cy="215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0BB0D-0007-4E18-97A5-7314CAA495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7183" y="2390284"/>
            <a:ext cx="5532120" cy="215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28D3E-910E-4D4C-B409-6FAACCAF1D9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4406" y="2934906"/>
            <a:ext cx="5532120" cy="215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53B372-86BD-4A0C-9163-4A1E4785B4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AC50-FDE9-4B35-A2AD-CB814D1C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6753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 on intra-household allocation of shopping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9F60-9774-494B-8635-47BBCC15F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Full-time workers and university students who tend to have relatively rigid schedules: </a:t>
            </a:r>
          </a:p>
          <a:p>
            <a:pPr lvl="1"/>
            <a:r>
              <a:rPr lang="en-US" dirty="0"/>
              <a:t>No strong impact of competition and online versus offline</a:t>
            </a:r>
          </a:p>
          <a:p>
            <a:r>
              <a:rPr lang="en-US" dirty="0"/>
              <a:t>Part-time workers who have a much more flexible schedule: </a:t>
            </a:r>
          </a:p>
          <a:p>
            <a:pPr lvl="1"/>
            <a:r>
              <a:rPr lang="en-US" dirty="0"/>
              <a:t>Highly impacted by both the presence of competition and online and offline HHs. Within HHs of only part time workers, ones who participate in online shopping make considerably more 1 and 2 daily shopping epochs as compared to the offline HHs </a:t>
            </a:r>
          </a:p>
          <a:p>
            <a:r>
              <a:rPr lang="en-US" dirty="0"/>
              <a:t>Competition in the HH results in a substantial decrease in the frequency of shopping epochs: </a:t>
            </a:r>
          </a:p>
          <a:p>
            <a:pPr lvl="1"/>
            <a:r>
              <a:rPr lang="en-US" dirty="0"/>
              <a:t>Other person types will typically perform the shopping epoch rather than the part-time workers in the HH </a:t>
            </a:r>
          </a:p>
          <a:p>
            <a:pPr lvl="1"/>
            <a:r>
              <a:rPr lang="en-US" dirty="0"/>
              <a:t>Contrary to the initial hypothesis, non-workers and retirees also see a reduction in the frequency of shopping epochs when there is competition presence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CDC41-393F-4BD4-AB68-C3A77270C0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28FE-D992-4FEC-AB81-2430580F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3EB1E-7F3E-46F8-AE05-BBEF86AB45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E0E2-9515-4C09-8461-29A96F38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9357"/>
            <a:ext cx="8520600" cy="572700"/>
          </a:xfrm>
        </p:spPr>
        <p:txBody>
          <a:bodyPr/>
          <a:lstStyle/>
          <a:p>
            <a:r>
              <a:rPr lang="en-US" dirty="0"/>
              <a:t>Shopping activity placement in individual daily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E8D32-EE78-4AC0-92E5-DAEC0F09F2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EF082-6466-45E9-B830-FA8431D7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FE2A8-D823-4E4A-84BA-0CEEC83A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1" y="1290994"/>
            <a:ext cx="7162841" cy="2016979"/>
          </a:xfrm>
          <a:prstGeom prst="rect">
            <a:avLst/>
          </a:prstGeom>
        </p:spPr>
      </p:pic>
      <p:pic>
        <p:nvPicPr>
          <p:cNvPr id="1026" name="Picture 2" descr="newplot (6)">
            <a:extLst>
              <a:ext uri="{FF2B5EF4-FFF2-40B4-BE49-F238E27FC236}">
                <a16:creationId xmlns:a16="http://schemas.microsoft.com/office/drawing/2014/main" id="{F8947557-0DFF-4522-AF0C-CDC3CFD85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63" y="1529406"/>
            <a:ext cx="4900920" cy="314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B43BC-F432-4733-8EB0-E023AD05F7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449" y="2056375"/>
            <a:ext cx="7540491" cy="1518600"/>
          </a:xfrm>
        </p:spPr>
        <p:txBody>
          <a:bodyPr/>
          <a:lstStyle/>
          <a:p>
            <a:r>
              <a:rPr lang="en-US" dirty="0"/>
              <a:t>Background motivation &amp; hypothesis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8DEC3-8246-4512-98D4-24B8BAFA3B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0FEA4-1295-4745-A85B-45C5F109E4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1A199-C282-4694-9360-B4B932736F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99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AC50-FDE9-4B35-A2AD-CB814D1C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0889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 on s</a:t>
            </a:r>
            <a:r>
              <a:rPr lang="en-CA" dirty="0"/>
              <a:t>hopping activity placement in the individual daily activity pattern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9F60-9774-494B-8635-47BBCC15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331259"/>
            <a:ext cx="8520600" cy="323761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Workers: </a:t>
            </a:r>
          </a:p>
          <a:p>
            <a:pPr lvl="1"/>
            <a:r>
              <a:rPr lang="en-US" dirty="0"/>
              <a:t>Most shopping epochs are performed on a tour within a non-mandatory pattern with the exception of full-time workers in 2017 who participate in 1 to 59 minutes of online shopping. Those perform the majority of their shopping epochs on the way home from a mandatory activity</a:t>
            </a:r>
          </a:p>
          <a:p>
            <a:pPr lvl="1"/>
            <a:r>
              <a:rPr lang="en-US" dirty="0"/>
              <a:t>Full-time workers in 1999 HTS perform majority of their shopping epochs after a mandatory activity on a separate tour (stands out)</a:t>
            </a:r>
          </a:p>
          <a:p>
            <a:pPr lvl="0"/>
            <a:r>
              <a:rPr lang="en-US" dirty="0"/>
              <a:t>University students:</a:t>
            </a:r>
          </a:p>
          <a:p>
            <a:pPr lvl="1"/>
            <a:r>
              <a:rPr lang="en-US" dirty="0"/>
              <a:t>Tend to perform shopping epochs during a non-mandatory daily activity pattern </a:t>
            </a:r>
          </a:p>
          <a:p>
            <a:pPr lvl="0"/>
            <a:r>
              <a:rPr lang="en-US" dirty="0"/>
              <a:t>Driving age and pre-driving age school children:  </a:t>
            </a:r>
          </a:p>
          <a:p>
            <a:pPr lvl="1"/>
            <a:r>
              <a:rPr lang="en-US" dirty="0"/>
              <a:t>Tend to perform shopping epochs on a separate tour after completing their mandatory activity </a:t>
            </a:r>
          </a:p>
          <a:p>
            <a:pPr lvl="0"/>
            <a:r>
              <a:rPr lang="en-US" dirty="0"/>
              <a:t>Pre-school children: </a:t>
            </a:r>
          </a:p>
          <a:p>
            <a:pPr lvl="1"/>
            <a:r>
              <a:rPr lang="en-US" dirty="0"/>
              <a:t>Most likely to participate in shopping epoch during the time retirees and non-workers perform theirs and thus are most likely to perform a shopping epoch during a non-mandatory pattern.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CDC41-393F-4BD4-AB68-C3A77270C0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28FE-D992-4FEC-AB81-2430580F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E05AD-BFF9-48B7-B057-85E29165FE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9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EC31-1A99-44D8-AC26-50008A64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Recommendations for travel modeling in practice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82E52-46EB-442B-A221-4EA386C5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59737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Pure effect of E-shopping:</a:t>
            </a:r>
          </a:p>
          <a:p>
            <a:pPr lvl="1"/>
            <a:r>
              <a:rPr lang="en-US" dirty="0"/>
              <a:t>Overall, E-shopping does not affect household trip rates that much and trip generation rates applied in 4-step models observed in the recent surveys can be applied for future forecasts</a:t>
            </a:r>
          </a:p>
          <a:p>
            <a:pPr lvl="1"/>
            <a:r>
              <a:rPr lang="en-US" dirty="0"/>
              <a:t>However, finer effects that are captured in more advanced ABMs such as shopping epoch duration and daily time allocation to shopping can be affected by E-shopping </a:t>
            </a:r>
          </a:p>
          <a:p>
            <a:pPr lvl="1"/>
            <a:r>
              <a:rPr lang="en-US" dirty="0"/>
              <a:t>The best way to accommodate E-shopping in a future forecast is to include it as a variable in the corresponding sub-models and then apply them assuming 100% of E-shopping penetration  </a:t>
            </a:r>
          </a:p>
          <a:p>
            <a:r>
              <a:rPr lang="en-US" dirty="0"/>
              <a:t>General trend after controlling for E-shopping: </a:t>
            </a:r>
          </a:p>
          <a:p>
            <a:pPr lvl="1"/>
            <a:r>
              <a:rPr lang="en-US" dirty="0"/>
              <a:t>There can be a general time trend on a reduction of shopping frequency as was observed for Columbus, OH for the period from 1999 to 2017  </a:t>
            </a:r>
          </a:p>
          <a:p>
            <a:pPr lvl="1"/>
            <a:r>
              <a:rPr lang="en-US" dirty="0"/>
              <a:t>It is always better to have a “younger” HTS for a model estimation  </a:t>
            </a:r>
          </a:p>
          <a:p>
            <a:pPr lvl="1"/>
            <a:r>
              <a:rPr lang="en-US" dirty="0"/>
              <a:t>It is possible to extrapolate this tendency into the future assuming that people will shop in-store less   </a:t>
            </a:r>
          </a:p>
          <a:p>
            <a:pPr lvl="1"/>
            <a:r>
              <a:rPr lang="en-US" dirty="0"/>
              <a:t>Would be interesting to cross-compare different regions before making a generalization        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334B5-DEF5-43BA-B6DA-68F051D39C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AA12F-E3D8-484B-A6BA-BED92E54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7333D-B9FC-45AE-B5D3-289620D7A9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2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ctrTitle" idx="4294967295"/>
          </p:nvPr>
        </p:nvSpPr>
        <p:spPr>
          <a:xfrm>
            <a:off x="734900" y="1117660"/>
            <a:ext cx="73905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135"/>
              </a:buClr>
              <a:buSzPts val="2800"/>
              <a:buFont typeface="Roboto"/>
              <a:buNone/>
            </a:pPr>
            <a:r>
              <a:rPr lang="en-GB" sz="5000" b="0" i="0" u="none" strike="noStrike" cap="none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Thank You!</a:t>
            </a:r>
            <a:endParaRPr sz="5000" b="0" i="0" u="none" strike="noStrike" cap="none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2" name="Google Shape;272;p35"/>
          <p:cNvSpPr txBox="1">
            <a:spLocks noGrp="1"/>
          </p:cNvSpPr>
          <p:nvPr>
            <p:ph type="subTitle" idx="4294967295"/>
          </p:nvPr>
        </p:nvSpPr>
        <p:spPr>
          <a:xfrm>
            <a:off x="805763" y="3101897"/>
            <a:ext cx="48909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D74444"/>
              </a:buClr>
              <a:buSzPts val="1300"/>
              <a:buFont typeface="Roboto Light"/>
              <a:buNone/>
            </a:pPr>
            <a:r>
              <a:rPr lang="en-GB" sz="1400" i="0" u="none" strike="noStrike" cap="none" dirty="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Peter Vovsha</a:t>
            </a:r>
            <a:br>
              <a:rPr lang="en-GB" sz="1400" i="0" u="none" strike="noStrike" cap="none" dirty="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400" i="0" u="none" strike="noStrike" cap="none" dirty="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peter@inrosoftware.com</a:t>
            </a:r>
            <a:endParaRPr sz="1400" i="0" u="none" strike="noStrike" cap="none" dirty="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3" name="Google Shape;273;p35"/>
          <p:cNvGrpSpPr/>
          <p:nvPr/>
        </p:nvGrpSpPr>
        <p:grpSpPr>
          <a:xfrm>
            <a:off x="830394" y="2067611"/>
            <a:ext cx="745764" cy="45826"/>
            <a:chOff x="4580561" y="2589004"/>
            <a:chExt cx="1064464" cy="25200"/>
          </a:xfrm>
        </p:grpSpPr>
        <p:sp>
          <p:nvSpPr>
            <p:cNvPr id="274" name="Google Shape;274;p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D7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D7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72F1A-28D7-4FD7-A049-8B8BF55C57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84BFD-823C-44EC-AF85-9F18E54022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F02CE9-E608-454F-935A-F00599CDB2F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D5FF-DCFA-4BCE-AB7D-857A97D0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90220-41B7-4E36-8356-3569D0D83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Modelling shopping behavior is important since shopping represents a substantial component of regional travel demand (≈10% of all trips)</a:t>
            </a:r>
          </a:p>
          <a:p>
            <a:r>
              <a:rPr lang="en-US" dirty="0"/>
              <a:t>Over the past decade the adoption of E-shopping has significantly increased leading to considerable impacts on out-of-home shopping  </a:t>
            </a:r>
          </a:p>
          <a:p>
            <a:r>
              <a:rPr lang="en-US" dirty="0"/>
              <a:t>Need for a reliable model which accurately captures this change in shopping behavior </a:t>
            </a:r>
          </a:p>
          <a:p>
            <a:r>
              <a:rPr lang="en-US" dirty="0"/>
              <a:t>This analysis presents findings on the adoption and intensity of E-shopping and its impact on traditional onsite shopping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4D018-AE48-442E-BEE7-474A08E6228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C2D07-5149-41DF-B542-3AD6957D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78E50-B8A8-4FC5-BAE6-A50EDD14CA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9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05CE-3251-4FBF-B938-512CFA8A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Plausible hypotheses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7DCAA-0B5E-423F-A2F2-D6CB10DA3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E-shopping reduces conventional shopping trip rates?</a:t>
            </a:r>
          </a:p>
          <a:p>
            <a:r>
              <a:rPr lang="en-US" dirty="0"/>
              <a:t>E-shopping reduces out-of-home shopping duration?</a:t>
            </a:r>
          </a:p>
          <a:p>
            <a:r>
              <a:rPr lang="en-US" dirty="0">
                <a:solidFill>
                  <a:srgbClr val="FF0000"/>
                </a:solidFill>
              </a:rPr>
              <a:t>E-shopping may generate more freight deliveries and person trips for returning purchases?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All above might be differential by shopping types: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Major shopping (clothes, furniture)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Routine grocery shopping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BDEC-B229-4CB9-9C28-B2EFB15606F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26F75-CB12-455A-8521-A1EFF159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0AB95-398F-4918-A3A6-F88E66DE4C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5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0044-F8BE-4F4B-9EDD-A8B3A2FA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issues related to shopping 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55DE-10A2-424F-A2CC-10A3D2F0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to an aggregate trip-based 4-step model or tour-based Activity-Based Model (ABM): </a:t>
            </a:r>
          </a:p>
          <a:p>
            <a:pPr lvl="1"/>
            <a:r>
              <a:rPr lang="en-US" dirty="0"/>
              <a:t>Trip frequency (trip generation) </a:t>
            </a:r>
          </a:p>
          <a:p>
            <a:pPr lvl="1"/>
            <a:r>
              <a:rPr lang="en-US" dirty="0"/>
              <a:t>Choice of shopping destination (trip length distribution), </a:t>
            </a:r>
          </a:p>
          <a:p>
            <a:pPr lvl="1"/>
            <a:r>
              <a:rPr lang="en-US" dirty="0"/>
              <a:t>Choice of mode  </a:t>
            </a:r>
          </a:p>
          <a:p>
            <a:pPr lvl="1"/>
            <a:r>
              <a:rPr lang="en-US" dirty="0"/>
              <a:t>Choice of time-of-day period  </a:t>
            </a:r>
          </a:p>
          <a:p>
            <a:r>
              <a:rPr lang="en-US" dirty="0"/>
              <a:t>Additional travel dimensions pertinent to ABM:</a:t>
            </a:r>
          </a:p>
          <a:p>
            <a:pPr lvl="1"/>
            <a:r>
              <a:rPr lang="en-US" dirty="0"/>
              <a:t>Intra-household allocation of shopping tasks to persons </a:t>
            </a:r>
          </a:p>
          <a:p>
            <a:pPr lvl="1"/>
            <a:r>
              <a:rPr lang="en-US" dirty="0"/>
              <a:t>Placement of shopping activity in the individual activity pattern </a:t>
            </a:r>
          </a:p>
          <a:p>
            <a:pPr lvl="1"/>
            <a:r>
              <a:rPr lang="en-US" dirty="0"/>
              <a:t>Joint vs. individual implementation of shopping tasks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21781-BB08-433F-924E-91500C4427E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43B2F-E39C-4C28-8C90-C2EB43AA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FC60D-1B69-41A6-B3E6-EF265EAFC0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8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20CA-0B51-43E8-B534-B25179AA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5FE3-9412-4159-9B59-0CC941C31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Modeling issues of this type are resolved by using comprehensive Household Travel Surveys (HTS’s). The models are well calibrated to reproduce the observed patterns in HTS  </a:t>
            </a:r>
          </a:p>
          <a:p>
            <a:r>
              <a:rPr lang="en-US" dirty="0"/>
              <a:t>Principal question is how stable these parameters are over time and to what extent the shopping travel habits observed today will be relevant 20-30 years from now  </a:t>
            </a:r>
          </a:p>
          <a:p>
            <a:r>
              <a:rPr lang="en-US" dirty="0"/>
              <a:t>While this question is fundamental to all travel purposes, it is especially crucial for shopping as the significant impact of E-shopping is already being observed and the future impacts may be even greater due to the very dynamic changes in mobility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A12C6-B794-44E4-BD7E-6B1C739386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960E-E0F6-4FC7-80CB-ECA0F9F1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1C463-6DD4-49A3-9F69-E4462C2D8B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4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449" y="2056375"/>
            <a:ext cx="7540491" cy="1518600"/>
          </a:xfrm>
        </p:spPr>
        <p:txBody>
          <a:bodyPr/>
          <a:lstStyle/>
          <a:p>
            <a:r>
              <a:rPr lang="en-US" dirty="0"/>
              <a:t>Results of statistical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8DEC3-8246-4512-98D4-24B8BAFA3B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0FEA4-1295-4745-A85B-45C5F109E4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E9D90-97DE-4711-B6A9-BD3FD45D79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1912-6349-4063-A332-6A97C165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2 HTS’s for Columbus, OH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7578B-9472-455E-B4AD-DBE963A939D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3BF58-1928-4607-A6CE-4DCB9599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B8AF2C7-47B3-4DDF-AC0F-DC42F44BE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590972"/>
              </p:ext>
            </p:extLst>
          </p:nvPr>
        </p:nvGraphicFramePr>
        <p:xfrm>
          <a:off x="311150" y="1152525"/>
          <a:ext cx="8521700" cy="345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0425">
                  <a:extLst>
                    <a:ext uri="{9D8B030D-6E8A-4147-A177-3AD203B41FA5}">
                      <a16:colId xmlns:a16="http://schemas.microsoft.com/office/drawing/2014/main" val="2874712605"/>
                    </a:ext>
                  </a:extLst>
                </a:gridCol>
                <a:gridCol w="2130425">
                  <a:extLst>
                    <a:ext uri="{9D8B030D-6E8A-4147-A177-3AD203B41FA5}">
                      <a16:colId xmlns:a16="http://schemas.microsoft.com/office/drawing/2014/main" val="3301232438"/>
                    </a:ext>
                  </a:extLst>
                </a:gridCol>
                <a:gridCol w="2130425">
                  <a:extLst>
                    <a:ext uri="{9D8B030D-6E8A-4147-A177-3AD203B41FA5}">
                      <a16:colId xmlns:a16="http://schemas.microsoft.com/office/drawing/2014/main" val="2287446470"/>
                    </a:ext>
                  </a:extLst>
                </a:gridCol>
                <a:gridCol w="2130425">
                  <a:extLst>
                    <a:ext uri="{9D8B030D-6E8A-4147-A177-3AD203B41FA5}">
                      <a16:colId xmlns:a16="http://schemas.microsoft.com/office/drawing/2014/main" val="267196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HTS 1999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HTS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35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Collected data &amp;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All out-of-home activities and trips of all household members for one workday (24 hours)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iPhone app trace for 7 days of which one (primary) workday was chosen for a complete retrieval of all out-of-home activities and trips of all household members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84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E-shopping activity during the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9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Number of HHs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5,555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1,991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1,032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39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Pure effect of E-shopping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6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General time trend &amp; survey technology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6866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FA985-3617-49B9-8645-377A1B4549B2}"/>
              </a:ext>
            </a:extLst>
          </p:cNvPr>
          <p:cNvCxnSpPr>
            <a:cxnSpLocks/>
          </p:cNvCxnSpPr>
          <p:nvPr/>
        </p:nvCxnSpPr>
        <p:spPr>
          <a:xfrm>
            <a:off x="5587253" y="3617264"/>
            <a:ext cx="2272553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48915B-CA65-4E81-80B9-DA13136FB897}"/>
              </a:ext>
            </a:extLst>
          </p:cNvPr>
          <p:cNvCxnSpPr>
            <a:cxnSpLocks/>
          </p:cNvCxnSpPr>
          <p:nvPr/>
        </p:nvCxnSpPr>
        <p:spPr>
          <a:xfrm>
            <a:off x="3453663" y="4247046"/>
            <a:ext cx="3269866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AECA08C-29BB-4F12-A4B4-E1B7D38E21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5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20CA-0B51-43E8-B534-B25179AA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Focuses of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5FE3-9412-4159-9B59-0CC941C31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US" dirty="0"/>
              <a:t>The analysis focused on 4 dimensions:</a:t>
            </a:r>
          </a:p>
          <a:p>
            <a:pPr lvl="0"/>
            <a:r>
              <a:rPr lang="en-US" dirty="0"/>
              <a:t>Household-level frequency of shopping activities</a:t>
            </a:r>
          </a:p>
          <a:p>
            <a:pPr lvl="0"/>
            <a:r>
              <a:rPr lang="en-US" dirty="0"/>
              <a:t>Intra-household allocation of shopping tasks and person shopping activity levels</a:t>
            </a:r>
          </a:p>
          <a:p>
            <a:pPr lvl="0"/>
            <a:r>
              <a:rPr lang="en-US" dirty="0"/>
              <a:t>Shopping activity time allocation and epoch duration</a:t>
            </a:r>
          </a:p>
          <a:p>
            <a:pPr lvl="0"/>
            <a:r>
              <a:rPr lang="en-US" dirty="0"/>
              <a:t>Shopping activity placement in the individual daily activity-travel patterns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A12C6-B794-44E4-BD7E-6B1C739386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960E-E0F6-4FC7-80CB-ECA0F9F1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TPAC, Portland, OR, June 2-5,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597A7-48A8-4A47-93E9-9623ADEF07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4659406"/>
            <a:ext cx="548700" cy="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0676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1423</Words>
  <Application>Microsoft Office PowerPoint</Application>
  <PresentationFormat>On-screen Show (16:9)</PresentationFormat>
  <Paragraphs>153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Roboto</vt:lpstr>
      <vt:lpstr>Raleway</vt:lpstr>
      <vt:lpstr>Arial</vt:lpstr>
      <vt:lpstr>Roboto Light</vt:lpstr>
      <vt:lpstr>Lato</vt:lpstr>
      <vt:lpstr>Streamline</vt:lpstr>
      <vt:lpstr>Impact of E-shopping on travel demand</vt:lpstr>
      <vt:lpstr>Background motivation &amp; hypothesis</vt:lpstr>
      <vt:lpstr>Background &amp; motivation</vt:lpstr>
      <vt:lpstr>Plausible hypotheses </vt:lpstr>
      <vt:lpstr>Modeling issues related to shopping trips</vt:lpstr>
      <vt:lpstr>Principal question</vt:lpstr>
      <vt:lpstr>Results of statistical analysis</vt:lpstr>
      <vt:lpstr>Data: 2 HTS’s for Columbus, OH</vt:lpstr>
      <vt:lpstr>Focuses of analysis</vt:lpstr>
      <vt:lpstr>Daily frequency of shopping activity per HH </vt:lpstr>
      <vt:lpstr>Model estimation results for HH daily shopping activity frequency</vt:lpstr>
      <vt:lpstr>Conclusions on HH shopping activity rates </vt:lpstr>
      <vt:lpstr>Average daily HH time for out-of-home shopping  </vt:lpstr>
      <vt:lpstr>Daily HH time allocation to out-of-home shopping by HH size</vt:lpstr>
      <vt:lpstr>Average shopping epoch duration by HH shopping frequency</vt:lpstr>
      <vt:lpstr>Conclusions on shopping time allocation and activity epoch duration</vt:lpstr>
      <vt:lpstr>Daily frequency of shopping activity per person type</vt:lpstr>
      <vt:lpstr>Conclusions on intra-household allocation of shopping tasks</vt:lpstr>
      <vt:lpstr>Shopping activity placement in individual daily pattern</vt:lpstr>
      <vt:lpstr>Conclusions on shopping activity placement in the individual daily activity pattern</vt:lpstr>
      <vt:lpstr>Recommendations for travel modeling in practice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Template</dc:title>
  <dc:creator>peter</dc:creator>
  <cp:lastModifiedBy>Peter Vovsha</cp:lastModifiedBy>
  <cp:revision>193</cp:revision>
  <dcterms:modified xsi:type="dcterms:W3CDTF">2019-05-14T04:47:20Z</dcterms:modified>
</cp:coreProperties>
</file>