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0"/>
  </p:notesMasterIdLst>
  <p:sldIdLst>
    <p:sldId id="259" r:id="rId3"/>
    <p:sldId id="260" r:id="rId4"/>
    <p:sldId id="293" r:id="rId5"/>
    <p:sldId id="258" r:id="rId6"/>
    <p:sldId id="319" r:id="rId7"/>
    <p:sldId id="256" r:id="rId8"/>
    <p:sldId id="276" r:id="rId9"/>
    <p:sldId id="315" r:id="rId10"/>
    <p:sldId id="326" r:id="rId11"/>
    <p:sldId id="327" r:id="rId12"/>
    <p:sldId id="323" r:id="rId13"/>
    <p:sldId id="360" r:id="rId14"/>
    <p:sldId id="316" r:id="rId15"/>
    <p:sldId id="292" r:id="rId16"/>
    <p:sldId id="432" r:id="rId17"/>
    <p:sldId id="422" r:id="rId18"/>
    <p:sldId id="257" r:id="rId19"/>
    <p:sldId id="431" r:id="rId20"/>
    <p:sldId id="427" r:id="rId21"/>
    <p:sldId id="430" r:id="rId22"/>
    <p:sldId id="406" r:id="rId23"/>
    <p:sldId id="433" r:id="rId24"/>
    <p:sldId id="404" r:id="rId25"/>
    <p:sldId id="405" r:id="rId26"/>
    <p:sldId id="428" r:id="rId27"/>
    <p:sldId id="391" r:id="rId28"/>
    <p:sldId id="42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Porter" initials="CP" lastIdx="8" clrIdx="0">
    <p:extLst>
      <p:ext uri="{19B8F6BF-5375-455C-9EA6-DF929625EA0E}">
        <p15:presenceInfo xmlns:p15="http://schemas.microsoft.com/office/powerpoint/2012/main" userId="S-1-5-21-2141823802-1446982699-3828168933-21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D9168-F6A9-44B7-B141-80079003F2EA}" v="194" dt="2019-06-03T18:43:17.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2" autoAdjust="0"/>
    <p:restoredTop sz="63671" autoAdjust="0"/>
  </p:normalViewPr>
  <p:slideViewPr>
    <p:cSldViewPr snapToGrid="0">
      <p:cViewPr varScale="1">
        <p:scale>
          <a:sx n="65" d="100"/>
          <a:sy n="65" d="100"/>
        </p:scale>
        <p:origin x="5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Milkovits" userId="87a169ed-b5cb-43f8-b1b7-72ba0c381bbd" providerId="ADAL" clId="{C2DD9168-F6A9-44B7-B141-80079003F2EA}"/>
    <pc:docChg chg="addSld modSld">
      <pc:chgData name="Martin Milkovits" userId="87a169ed-b5cb-43f8-b1b7-72ba0c381bbd" providerId="ADAL" clId="{C2DD9168-F6A9-44B7-B141-80079003F2EA}" dt="2019-06-03T18:43:17.531" v="185"/>
      <pc:docMkLst>
        <pc:docMk/>
      </pc:docMkLst>
      <pc:sldChg chg="modSp">
        <pc:chgData name="Martin Milkovits" userId="87a169ed-b5cb-43f8-b1b7-72ba0c381bbd" providerId="ADAL" clId="{C2DD9168-F6A9-44B7-B141-80079003F2EA}" dt="2019-06-02T00:24:43.582" v="10" actId="20577"/>
        <pc:sldMkLst>
          <pc:docMk/>
          <pc:sldMk cId="4091589433" sldId="276"/>
        </pc:sldMkLst>
        <pc:graphicFrameChg chg="mod">
          <ac:chgData name="Martin Milkovits" userId="87a169ed-b5cb-43f8-b1b7-72ba0c381bbd" providerId="ADAL" clId="{C2DD9168-F6A9-44B7-B141-80079003F2EA}" dt="2019-06-02T00:24:43.582" v="10" actId="20577"/>
          <ac:graphicFrameMkLst>
            <pc:docMk/>
            <pc:sldMk cId="4091589433" sldId="276"/>
            <ac:graphicFrameMk id="5" creationId="{00000000-0000-0000-0000-000000000000}"/>
          </ac:graphicFrameMkLst>
        </pc:graphicFrameChg>
      </pc:sldChg>
      <pc:sldChg chg="modTransition">
        <pc:chgData name="Martin Milkovits" userId="87a169ed-b5cb-43f8-b1b7-72ba0c381bbd" providerId="ADAL" clId="{C2DD9168-F6A9-44B7-B141-80079003F2EA}" dt="2019-06-02T00:34:28.642" v="86"/>
        <pc:sldMkLst>
          <pc:docMk/>
          <pc:sldMk cId="3040608272" sldId="292"/>
        </pc:sldMkLst>
      </pc:sldChg>
      <pc:sldChg chg="modTransition">
        <pc:chgData name="Martin Milkovits" userId="87a169ed-b5cb-43f8-b1b7-72ba0c381bbd" providerId="ADAL" clId="{C2DD9168-F6A9-44B7-B141-80079003F2EA}" dt="2019-06-03T13:55:39.448" v="141"/>
        <pc:sldMkLst>
          <pc:docMk/>
          <pc:sldMk cId="2569208496" sldId="319"/>
        </pc:sldMkLst>
      </pc:sldChg>
      <pc:sldChg chg="modSp">
        <pc:chgData name="Martin Milkovits" userId="87a169ed-b5cb-43f8-b1b7-72ba0c381bbd" providerId="ADAL" clId="{C2DD9168-F6A9-44B7-B141-80079003F2EA}" dt="2019-06-02T00:29:22.100" v="80"/>
        <pc:sldMkLst>
          <pc:docMk/>
          <pc:sldMk cId="3637144252" sldId="323"/>
        </pc:sldMkLst>
        <pc:graphicFrameChg chg="mod">
          <ac:chgData name="Martin Milkovits" userId="87a169ed-b5cb-43f8-b1b7-72ba0c381bbd" providerId="ADAL" clId="{C2DD9168-F6A9-44B7-B141-80079003F2EA}" dt="2019-06-02T00:28:44.208" v="65" actId="403"/>
          <ac:graphicFrameMkLst>
            <pc:docMk/>
            <pc:sldMk cId="3637144252" sldId="323"/>
            <ac:graphicFrameMk id="5" creationId="{00000000-0000-0000-0000-000000000000}"/>
          </ac:graphicFrameMkLst>
        </pc:graphicFrameChg>
        <pc:graphicFrameChg chg="mod">
          <ac:chgData name="Martin Milkovits" userId="87a169ed-b5cb-43f8-b1b7-72ba0c381bbd" providerId="ADAL" clId="{C2DD9168-F6A9-44B7-B141-80079003F2EA}" dt="2019-06-02T00:29:22.100" v="80"/>
          <ac:graphicFrameMkLst>
            <pc:docMk/>
            <pc:sldMk cId="3637144252" sldId="323"/>
            <ac:graphicFrameMk id="11" creationId="{00000000-0000-0000-0000-000000000000}"/>
          </ac:graphicFrameMkLst>
        </pc:graphicFrameChg>
      </pc:sldChg>
      <pc:sldChg chg="modTransition modNotesTx">
        <pc:chgData name="Martin Milkovits" userId="87a169ed-b5cb-43f8-b1b7-72ba0c381bbd" providerId="ADAL" clId="{C2DD9168-F6A9-44B7-B141-80079003F2EA}" dt="2019-06-03T14:06:34.725" v="143" actId="6549"/>
        <pc:sldMkLst>
          <pc:docMk/>
          <pc:sldMk cId="2720165718" sldId="326"/>
        </pc:sldMkLst>
      </pc:sldChg>
      <pc:sldChg chg="modTransition">
        <pc:chgData name="Martin Milkovits" userId="87a169ed-b5cb-43f8-b1b7-72ba0c381bbd" providerId="ADAL" clId="{C2DD9168-F6A9-44B7-B141-80079003F2EA}" dt="2019-06-03T14:06:12.962" v="142"/>
        <pc:sldMkLst>
          <pc:docMk/>
          <pc:sldMk cId="1651854082" sldId="327"/>
        </pc:sldMkLst>
      </pc:sldChg>
      <pc:sldChg chg="modSp">
        <pc:chgData name="Martin Milkovits" userId="87a169ed-b5cb-43f8-b1b7-72ba0c381bbd" providerId="ADAL" clId="{C2DD9168-F6A9-44B7-B141-80079003F2EA}" dt="2019-06-02T00:28:52.948" v="69" actId="403"/>
        <pc:sldMkLst>
          <pc:docMk/>
          <pc:sldMk cId="3427018549" sldId="360"/>
        </pc:sldMkLst>
        <pc:spChg chg="mod">
          <ac:chgData name="Martin Milkovits" userId="87a169ed-b5cb-43f8-b1b7-72ba0c381bbd" providerId="ADAL" clId="{C2DD9168-F6A9-44B7-B141-80079003F2EA}" dt="2019-06-02T00:26:45.699" v="18" actId="20577"/>
          <ac:spMkLst>
            <pc:docMk/>
            <pc:sldMk cId="3427018549" sldId="360"/>
            <ac:spMk id="2" creationId="{00000000-0000-0000-0000-000000000000}"/>
          </ac:spMkLst>
        </pc:spChg>
        <pc:graphicFrameChg chg="mod">
          <ac:chgData name="Martin Milkovits" userId="87a169ed-b5cb-43f8-b1b7-72ba0c381bbd" providerId="ADAL" clId="{C2DD9168-F6A9-44B7-B141-80079003F2EA}" dt="2019-06-02T00:28:52.948" v="69" actId="403"/>
          <ac:graphicFrameMkLst>
            <pc:docMk/>
            <pc:sldMk cId="3427018549" sldId="360"/>
            <ac:graphicFrameMk id="3" creationId="{00000000-0000-0000-0000-000000000000}"/>
          </ac:graphicFrameMkLst>
        </pc:graphicFrameChg>
        <pc:graphicFrameChg chg="mod">
          <ac:chgData name="Martin Milkovits" userId="87a169ed-b5cb-43f8-b1b7-72ba0c381bbd" providerId="ADAL" clId="{C2DD9168-F6A9-44B7-B141-80079003F2EA}" dt="2019-06-02T00:28:00.477" v="44" actId="403"/>
          <ac:graphicFrameMkLst>
            <pc:docMk/>
            <pc:sldMk cId="3427018549" sldId="360"/>
            <ac:graphicFrameMk id="5" creationId="{00000000-0000-0000-0000-000000000000}"/>
          </ac:graphicFrameMkLst>
        </pc:graphicFrameChg>
      </pc:sldChg>
      <pc:sldChg chg="modSp add">
        <pc:chgData name="Martin Milkovits" userId="87a169ed-b5cb-43f8-b1b7-72ba0c381bbd" providerId="ADAL" clId="{C2DD9168-F6A9-44B7-B141-80079003F2EA}" dt="2019-06-02T00:34:16.113" v="85" actId="14861"/>
        <pc:sldMkLst>
          <pc:docMk/>
          <pc:sldMk cId="3418553098" sldId="432"/>
        </pc:sldMkLst>
        <pc:spChg chg="mod">
          <ac:chgData name="Martin Milkovits" userId="87a169ed-b5cb-43f8-b1b7-72ba0c381bbd" providerId="ADAL" clId="{C2DD9168-F6A9-44B7-B141-80079003F2EA}" dt="2019-06-02T00:34:07.980" v="83" actId="14861"/>
          <ac:spMkLst>
            <pc:docMk/>
            <pc:sldMk cId="3418553098" sldId="432"/>
            <ac:spMk id="4" creationId="{00000000-0000-0000-0000-000000000000}"/>
          </ac:spMkLst>
        </pc:spChg>
        <pc:spChg chg="mod">
          <ac:chgData name="Martin Milkovits" userId="87a169ed-b5cb-43f8-b1b7-72ba0c381bbd" providerId="ADAL" clId="{C2DD9168-F6A9-44B7-B141-80079003F2EA}" dt="2019-06-02T00:34:07.980" v="83" actId="14861"/>
          <ac:spMkLst>
            <pc:docMk/>
            <pc:sldMk cId="3418553098" sldId="432"/>
            <ac:spMk id="5" creationId="{00000000-0000-0000-0000-000000000000}"/>
          </ac:spMkLst>
        </pc:spChg>
        <pc:spChg chg="mod">
          <ac:chgData name="Martin Milkovits" userId="87a169ed-b5cb-43f8-b1b7-72ba0c381bbd" providerId="ADAL" clId="{C2DD9168-F6A9-44B7-B141-80079003F2EA}" dt="2019-06-02T00:34:07.980" v="83" actId="14861"/>
          <ac:spMkLst>
            <pc:docMk/>
            <pc:sldMk cId="3418553098" sldId="432"/>
            <ac:spMk id="6" creationId="{00000000-0000-0000-0000-000000000000}"/>
          </ac:spMkLst>
        </pc:spChg>
        <pc:spChg chg="mod">
          <ac:chgData name="Martin Milkovits" userId="87a169ed-b5cb-43f8-b1b7-72ba0c381bbd" providerId="ADAL" clId="{C2DD9168-F6A9-44B7-B141-80079003F2EA}" dt="2019-06-02T00:34:07.980" v="83" actId="14861"/>
          <ac:spMkLst>
            <pc:docMk/>
            <pc:sldMk cId="3418553098" sldId="432"/>
            <ac:spMk id="7" creationId="{00000000-0000-0000-0000-000000000000}"/>
          </ac:spMkLst>
        </pc:spChg>
        <pc:spChg chg="mod">
          <ac:chgData name="Martin Milkovits" userId="87a169ed-b5cb-43f8-b1b7-72ba0c381bbd" providerId="ADAL" clId="{C2DD9168-F6A9-44B7-B141-80079003F2EA}" dt="2019-06-02T00:34:07.980" v="83" actId="14861"/>
          <ac:spMkLst>
            <pc:docMk/>
            <pc:sldMk cId="3418553098" sldId="432"/>
            <ac:spMk id="8" creationId="{00000000-0000-0000-0000-000000000000}"/>
          </ac:spMkLst>
        </pc:spChg>
        <pc:spChg chg="mod">
          <ac:chgData name="Martin Milkovits" userId="87a169ed-b5cb-43f8-b1b7-72ba0c381bbd" providerId="ADAL" clId="{C2DD9168-F6A9-44B7-B141-80079003F2EA}" dt="2019-06-02T00:33:52.410" v="82" actId="14861"/>
          <ac:spMkLst>
            <pc:docMk/>
            <pc:sldMk cId="3418553098" sldId="432"/>
            <ac:spMk id="9" creationId="{00000000-0000-0000-0000-000000000000}"/>
          </ac:spMkLst>
        </pc:spChg>
        <pc:spChg chg="mod">
          <ac:chgData name="Martin Milkovits" userId="87a169ed-b5cb-43f8-b1b7-72ba0c381bbd" providerId="ADAL" clId="{C2DD9168-F6A9-44B7-B141-80079003F2EA}" dt="2019-06-02T00:33:52.410" v="82" actId="14861"/>
          <ac:spMkLst>
            <pc:docMk/>
            <pc:sldMk cId="3418553098" sldId="432"/>
            <ac:spMk id="10" creationId="{00000000-0000-0000-0000-000000000000}"/>
          </ac:spMkLst>
        </pc:spChg>
        <pc:spChg chg="mod">
          <ac:chgData name="Martin Milkovits" userId="87a169ed-b5cb-43f8-b1b7-72ba0c381bbd" providerId="ADAL" clId="{C2DD9168-F6A9-44B7-B141-80079003F2EA}" dt="2019-06-02T00:34:16.113" v="85" actId="14861"/>
          <ac:spMkLst>
            <pc:docMk/>
            <pc:sldMk cId="3418553098" sldId="432"/>
            <ac:spMk id="11" creationId="{00000000-0000-0000-0000-000000000000}"/>
          </ac:spMkLst>
        </pc:spChg>
        <pc:spChg chg="mod">
          <ac:chgData name="Martin Milkovits" userId="87a169ed-b5cb-43f8-b1b7-72ba0c381bbd" providerId="ADAL" clId="{C2DD9168-F6A9-44B7-B141-80079003F2EA}" dt="2019-06-02T00:34:12.845" v="84" actId="14861"/>
          <ac:spMkLst>
            <pc:docMk/>
            <pc:sldMk cId="3418553098" sldId="432"/>
            <ac:spMk id="12" creationId="{00000000-0000-0000-0000-000000000000}"/>
          </ac:spMkLst>
        </pc:spChg>
        <pc:spChg chg="mod">
          <ac:chgData name="Martin Milkovits" userId="87a169ed-b5cb-43f8-b1b7-72ba0c381bbd" providerId="ADAL" clId="{C2DD9168-F6A9-44B7-B141-80079003F2EA}" dt="2019-06-02T00:34:12.845" v="84" actId="14861"/>
          <ac:spMkLst>
            <pc:docMk/>
            <pc:sldMk cId="3418553098" sldId="432"/>
            <ac:spMk id="13" creationId="{00000000-0000-0000-0000-000000000000}"/>
          </ac:spMkLst>
        </pc:spChg>
        <pc:spChg chg="mod">
          <ac:chgData name="Martin Milkovits" userId="87a169ed-b5cb-43f8-b1b7-72ba0c381bbd" providerId="ADAL" clId="{C2DD9168-F6A9-44B7-B141-80079003F2EA}" dt="2019-06-02T00:34:12.845" v="84" actId="14861"/>
          <ac:spMkLst>
            <pc:docMk/>
            <pc:sldMk cId="3418553098" sldId="432"/>
            <ac:spMk id="14" creationId="{00000000-0000-0000-0000-000000000000}"/>
          </ac:spMkLst>
        </pc:spChg>
        <pc:spChg chg="mod">
          <ac:chgData name="Martin Milkovits" userId="87a169ed-b5cb-43f8-b1b7-72ba0c381bbd" providerId="ADAL" clId="{C2DD9168-F6A9-44B7-B141-80079003F2EA}" dt="2019-06-02T00:34:12.845" v="84" actId="14861"/>
          <ac:spMkLst>
            <pc:docMk/>
            <pc:sldMk cId="3418553098" sldId="432"/>
            <ac:spMk id="15" creationId="{00000000-0000-0000-0000-000000000000}"/>
          </ac:spMkLst>
        </pc:spChg>
        <pc:spChg chg="mod">
          <ac:chgData name="Martin Milkovits" userId="87a169ed-b5cb-43f8-b1b7-72ba0c381bbd" providerId="ADAL" clId="{C2DD9168-F6A9-44B7-B141-80079003F2EA}" dt="2019-06-02T00:34:12.845" v="84" actId="14861"/>
          <ac:spMkLst>
            <pc:docMk/>
            <pc:sldMk cId="3418553098" sldId="432"/>
            <ac:spMk id="16" creationId="{00000000-0000-0000-0000-000000000000}"/>
          </ac:spMkLst>
        </pc:spChg>
      </pc:sldChg>
      <pc:sldChg chg="addSp modSp add modAnim">
        <pc:chgData name="Martin Milkovits" userId="87a169ed-b5cb-43f8-b1b7-72ba0c381bbd" providerId="ADAL" clId="{C2DD9168-F6A9-44B7-B141-80079003F2EA}" dt="2019-06-03T18:43:17.531" v="185"/>
        <pc:sldMkLst>
          <pc:docMk/>
          <pc:sldMk cId="1004514035" sldId="433"/>
        </pc:sldMkLst>
        <pc:spChg chg="mod">
          <ac:chgData name="Martin Milkovits" userId="87a169ed-b5cb-43f8-b1b7-72ba0c381bbd" providerId="ADAL" clId="{C2DD9168-F6A9-44B7-B141-80079003F2EA}" dt="2019-06-03T13:42:23.780" v="137" actId="20577"/>
          <ac:spMkLst>
            <pc:docMk/>
            <pc:sldMk cId="1004514035" sldId="433"/>
            <ac:spMk id="2" creationId="{2318DB09-1B9F-4A3D-BCF7-514AC7D2D799}"/>
          </ac:spMkLst>
        </pc:spChg>
        <pc:spChg chg="add mod">
          <ac:chgData name="Martin Milkovits" userId="87a169ed-b5cb-43f8-b1b7-72ba0c381bbd" providerId="ADAL" clId="{C2DD9168-F6A9-44B7-B141-80079003F2EA}" dt="2019-06-03T18:42:56.106" v="183" actId="114"/>
          <ac:spMkLst>
            <pc:docMk/>
            <pc:sldMk cId="1004514035" sldId="433"/>
            <ac:spMk id="4" creationId="{3E1F66D1-CB57-4C9E-B462-909D985C9F78}"/>
          </ac:spMkLst>
        </pc:spChg>
        <pc:picChg chg="add mod">
          <ac:chgData name="Martin Milkovits" userId="87a169ed-b5cb-43f8-b1b7-72ba0c381bbd" providerId="ADAL" clId="{C2DD9168-F6A9-44B7-B141-80079003F2EA}" dt="2019-06-03T13:42:31.843" v="139" actId="1076"/>
          <ac:picMkLst>
            <pc:docMk/>
            <pc:sldMk cId="1004514035" sldId="433"/>
            <ac:picMk id="3" creationId="{B3C262D9-020F-49B4-AC4A-3383E2BB3056}"/>
          </ac:picMkLst>
        </pc:picChg>
      </pc:sldChg>
    </pc:docChg>
  </pc:docChgLst>
  <pc:docChgLst>
    <pc:chgData name="Martin Milkovits" userId="87a169ed-b5cb-43f8-b1b7-72ba0c381bbd" providerId="ADAL" clId="{8B01EF06-74C4-47A3-AAA1-4FB5910AA2C4}"/>
    <pc:docChg chg="addSld delSld modSld sldOrd">
      <pc:chgData name="Martin Milkovits" userId="87a169ed-b5cb-43f8-b1b7-72ba0c381bbd" providerId="ADAL" clId="{8B01EF06-74C4-47A3-AAA1-4FB5910AA2C4}" dt="2019-06-02T00:22:51.990" v="126" actId="2696"/>
      <pc:docMkLst>
        <pc:docMk/>
      </pc:docMkLst>
      <pc:sldChg chg="delCm">
        <pc:chgData name="Martin Milkovits" userId="87a169ed-b5cb-43f8-b1b7-72ba0c381bbd" providerId="ADAL" clId="{8B01EF06-74C4-47A3-AAA1-4FB5910AA2C4}" dt="2019-05-23T19:43:25.374" v="0"/>
        <pc:sldMkLst>
          <pc:docMk/>
          <pc:sldMk cId="4091589433" sldId="276"/>
        </pc:sldMkLst>
      </pc:sldChg>
      <pc:sldChg chg="modSp">
        <pc:chgData name="Martin Milkovits" userId="87a169ed-b5cb-43f8-b1b7-72ba0c381bbd" providerId="ADAL" clId="{8B01EF06-74C4-47A3-AAA1-4FB5910AA2C4}" dt="2019-06-02T00:11:47.719" v="48" actId="404"/>
        <pc:sldMkLst>
          <pc:docMk/>
          <pc:sldMk cId="2569208496" sldId="319"/>
        </pc:sldMkLst>
        <pc:graphicFrameChg chg="mod">
          <ac:chgData name="Martin Milkovits" userId="87a169ed-b5cb-43f8-b1b7-72ba0c381bbd" providerId="ADAL" clId="{8B01EF06-74C4-47A3-AAA1-4FB5910AA2C4}" dt="2019-06-02T00:11:47.719" v="48" actId="404"/>
          <ac:graphicFrameMkLst>
            <pc:docMk/>
            <pc:sldMk cId="2569208496" sldId="319"/>
            <ac:graphicFrameMk id="4" creationId="{1EAA4694-A7C8-487F-A394-8BD9821D01A4}"/>
          </ac:graphicFrameMkLst>
        </pc:graphicFrameChg>
      </pc:sldChg>
      <pc:sldChg chg="delCm">
        <pc:chgData name="Martin Milkovits" userId="87a169ed-b5cb-43f8-b1b7-72ba0c381bbd" providerId="ADAL" clId="{8B01EF06-74C4-47A3-AAA1-4FB5910AA2C4}" dt="2019-05-23T20:14:45.772" v="2"/>
        <pc:sldMkLst>
          <pc:docMk/>
          <pc:sldMk cId="2720165718" sldId="326"/>
        </pc:sldMkLst>
      </pc:sldChg>
      <pc:sldChg chg="del modTransition">
        <pc:chgData name="Martin Milkovits" userId="87a169ed-b5cb-43f8-b1b7-72ba0c381bbd" providerId="ADAL" clId="{8B01EF06-74C4-47A3-AAA1-4FB5910AA2C4}" dt="2019-06-02T00:15:25.948" v="50" actId="2696"/>
        <pc:sldMkLst>
          <pc:docMk/>
          <pc:sldMk cId="910684069" sldId="359"/>
        </pc:sldMkLst>
      </pc:sldChg>
      <pc:sldChg chg="modSp add ord">
        <pc:chgData name="Martin Milkovits" userId="87a169ed-b5cb-43f8-b1b7-72ba0c381bbd" providerId="ADAL" clId="{8B01EF06-74C4-47A3-AAA1-4FB5910AA2C4}" dt="2019-05-23T20:18:06.563" v="7" actId="14100"/>
        <pc:sldMkLst>
          <pc:docMk/>
          <pc:sldMk cId="3049777825" sldId="391"/>
        </pc:sldMkLst>
        <pc:spChg chg="mod">
          <ac:chgData name="Martin Milkovits" userId="87a169ed-b5cb-43f8-b1b7-72ba0c381bbd" providerId="ADAL" clId="{8B01EF06-74C4-47A3-AAA1-4FB5910AA2C4}" dt="2019-05-23T20:18:06.563" v="7" actId="14100"/>
          <ac:spMkLst>
            <pc:docMk/>
            <pc:sldMk cId="3049777825" sldId="391"/>
            <ac:spMk id="14" creationId="{1E8AE92C-F334-4A86-9EAD-120F1696777C}"/>
          </ac:spMkLst>
        </pc:spChg>
      </pc:sldChg>
      <pc:sldChg chg="del">
        <pc:chgData name="Martin Milkovits" userId="87a169ed-b5cb-43f8-b1b7-72ba0c381bbd" providerId="ADAL" clId="{8B01EF06-74C4-47A3-AAA1-4FB5910AA2C4}" dt="2019-06-02T00:22:51.990" v="126" actId="2696"/>
        <pc:sldMkLst>
          <pc:docMk/>
          <pc:sldMk cId="32748637" sldId="426"/>
        </pc:sldMkLst>
      </pc:sldChg>
      <pc:sldChg chg="modSp delCm">
        <pc:chgData name="Martin Milkovits" userId="87a169ed-b5cb-43f8-b1b7-72ba0c381bbd" providerId="ADAL" clId="{8B01EF06-74C4-47A3-AAA1-4FB5910AA2C4}" dt="2019-05-23T20:27:35.708" v="8"/>
        <pc:sldMkLst>
          <pc:docMk/>
          <pc:sldMk cId="2357262031" sldId="429"/>
        </pc:sldMkLst>
        <pc:spChg chg="mod">
          <ac:chgData name="Martin Milkovits" userId="87a169ed-b5cb-43f8-b1b7-72ba0c381bbd" providerId="ADAL" clId="{8B01EF06-74C4-47A3-AAA1-4FB5910AA2C4}" dt="2019-05-23T20:17:55.531" v="5" actId="5793"/>
          <ac:spMkLst>
            <pc:docMk/>
            <pc:sldMk cId="2357262031" sldId="429"/>
            <ac:spMk id="4" creationId="{F215EE82-EB27-4E1C-9678-72440A251910}"/>
          </ac:spMkLst>
        </pc:spChg>
      </pc:sldChg>
      <pc:sldChg chg="modSp">
        <pc:chgData name="Martin Milkovits" userId="87a169ed-b5cb-43f8-b1b7-72ba0c381bbd" providerId="ADAL" clId="{8B01EF06-74C4-47A3-AAA1-4FB5910AA2C4}" dt="2019-06-02T00:19:11.189" v="125"/>
        <pc:sldMkLst>
          <pc:docMk/>
          <pc:sldMk cId="2649612150" sldId="430"/>
        </pc:sldMkLst>
        <pc:graphicFrameChg chg="mod">
          <ac:chgData name="Martin Milkovits" userId="87a169ed-b5cb-43f8-b1b7-72ba0c381bbd" providerId="ADAL" clId="{8B01EF06-74C4-47A3-AAA1-4FB5910AA2C4}" dt="2019-06-02T00:19:11.189" v="125"/>
          <ac:graphicFrameMkLst>
            <pc:docMk/>
            <pc:sldMk cId="2649612150" sldId="430"/>
            <ac:graphicFrameMk id="4" creationId="{89C25503-47EB-4AF5-B665-41C750C1F184}"/>
          </ac:graphicFrameMkLst>
        </pc:graphicFrameChg>
      </pc:sldChg>
      <pc:sldChg chg="modSp">
        <pc:chgData name="Martin Milkovits" userId="87a169ed-b5cb-43f8-b1b7-72ba0c381bbd" providerId="ADAL" clId="{8B01EF06-74C4-47A3-AAA1-4FB5910AA2C4}" dt="2019-06-02T00:17:22.222" v="97" actId="403"/>
        <pc:sldMkLst>
          <pc:docMk/>
          <pc:sldMk cId="899456632" sldId="431"/>
        </pc:sldMkLst>
        <pc:spChg chg="mod">
          <ac:chgData name="Martin Milkovits" userId="87a169ed-b5cb-43f8-b1b7-72ba0c381bbd" providerId="ADAL" clId="{8B01EF06-74C4-47A3-AAA1-4FB5910AA2C4}" dt="2019-06-02T00:17:15.615" v="89" actId="403"/>
          <ac:spMkLst>
            <pc:docMk/>
            <pc:sldMk cId="899456632" sldId="431"/>
            <ac:spMk id="4" creationId="{528902A6-3782-4EDF-AEE9-FD4124470A5B}"/>
          </ac:spMkLst>
        </pc:spChg>
        <pc:graphicFrameChg chg="mod">
          <ac:chgData name="Martin Milkovits" userId="87a169ed-b5cb-43f8-b1b7-72ba0c381bbd" providerId="ADAL" clId="{8B01EF06-74C4-47A3-AAA1-4FB5910AA2C4}" dt="2019-06-02T00:17:22.222" v="97" actId="403"/>
          <ac:graphicFrameMkLst>
            <pc:docMk/>
            <pc:sldMk cId="899456632" sldId="431"/>
            <ac:graphicFrameMk id="3" creationId="{F50BBFBE-8F7A-453A-A680-A45AAD757E6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amsys.local\data\NasuniData\Proj\2018\180021%20-%20ISE_GHGMitAnly\Creative\01\presentation%20materials\FIG_CarbonFreeBoston\Figures%20for%20Technical%20Repor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amsys.local\data\NasuniData\Proj\2018\180021%20-%20ISE_GHGMitAnly\001\Documentation\Summary%20report%20figure%20data%20-%20Edit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oleObject" Target="file:///\\camsys.local\data\NasuniData\Proj\2018\180021%20-%20ISE_GHGMitAnly\001\Bounding%20Analysis\Bounding%20scenari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amsys.local\data\NasuniData\Proj\2018\180021%20-%20ISE_GHGMitAnly\001\Bounding%20Analysis\Bounding%20scenari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oleObject" Target="file:///\\camsys.local\data\NasuniData\Proj\2018\180021%20-%20ISE_GHGMitAnly\Creative\01\presentation%20materials\FIG_CarbonFreeBoston\Figures%20for%20Technical%20Repor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amsys.local\data\NasuniData\Proj\2018\180021%20-%20ISE_GHGMitAnly\001\Documentation\Summary%20Report\Figures%20for%20Summary%20Report.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Annual GHG (metric tons), Boston Trip-Ends</a:t>
            </a:r>
          </a:p>
        </c:rich>
      </c:tx>
      <c:layout>
        <c:manualLayout>
          <c:xMode val="edge"/>
          <c:yMode val="edge"/>
          <c:x val="1.2923447069116356E-2"/>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45626853021755"/>
          <c:y val="0.15125357323648986"/>
          <c:w val="0.85998818897637797"/>
          <c:h val="0.75642685453791958"/>
        </c:manualLayout>
      </c:layout>
      <c:areaChart>
        <c:grouping val="stacked"/>
        <c:varyColors val="0"/>
        <c:ser>
          <c:idx val="0"/>
          <c:order val="0"/>
          <c:tx>
            <c:strRef>
              <c:f>Data!$C$32</c:f>
              <c:strCache>
                <c:ptCount val="1"/>
                <c:pt idx="0">
                  <c:v>Auto</c:v>
                </c:pt>
              </c:strCache>
            </c:strRef>
          </c:tx>
          <c:spPr>
            <a:solidFill>
              <a:schemeClr val="accent1"/>
            </a:solidFill>
            <a:ln w="25400">
              <a:noFill/>
            </a:ln>
            <a:effectLst/>
          </c:spPr>
          <c:cat>
            <c:numRef>
              <c:f>Data!$O$4:$AM$4</c:f>
              <c:numCache>
                <c:formatCode>General</c:formatCod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numCache>
            </c:numRef>
          </c:cat>
          <c:val>
            <c:numRef>
              <c:f>Data!$O$32:$AM$32</c:f>
              <c:numCache>
                <c:formatCode>_(* #,##0_);_(* \(#,##0\);_(* "-"??_);_(@_)</c:formatCode>
                <c:ptCount val="25"/>
                <c:pt idx="0">
                  <c:v>1372516.6965199297</c:v>
                </c:pt>
                <c:pt idx="1">
                  <c:v>1349920.5823142561</c:v>
                </c:pt>
                <c:pt idx="2">
                  <c:v>1326089.947583271</c:v>
                </c:pt>
                <c:pt idx="3">
                  <c:v>1301359.1758317088</c:v>
                </c:pt>
                <c:pt idx="4">
                  <c:v>1274477.0474754719</c:v>
                </c:pt>
                <c:pt idx="5">
                  <c:v>1245597.0408625295</c:v>
                </c:pt>
                <c:pt idx="6">
                  <c:v>1215125.9495177246</c:v>
                </c:pt>
                <c:pt idx="7">
                  <c:v>1183079.0223680239</c:v>
                </c:pt>
                <c:pt idx="8">
                  <c:v>1150160.472105738</c:v>
                </c:pt>
                <c:pt idx="9">
                  <c:v>1116878.3322463487</c:v>
                </c:pt>
                <c:pt idx="10">
                  <c:v>1085853.2128723441</c:v>
                </c:pt>
                <c:pt idx="11">
                  <c:v>1057065.9634950862</c:v>
                </c:pt>
                <c:pt idx="12">
                  <c:v>1030628.5800641461</c:v>
                </c:pt>
                <c:pt idx="13">
                  <c:v>1006505.7009825372</c:v>
                </c:pt>
                <c:pt idx="14">
                  <c:v>984548.09932006791</c:v>
                </c:pt>
                <c:pt idx="15">
                  <c:v>964708.21789840318</c:v>
                </c:pt>
                <c:pt idx="16">
                  <c:v>946938.35693440924</c:v>
                </c:pt>
                <c:pt idx="17">
                  <c:v>931006.59767380008</c:v>
                </c:pt>
                <c:pt idx="18">
                  <c:v>916710.13056605379</c:v>
                </c:pt>
                <c:pt idx="19">
                  <c:v>903977.49466793041</c:v>
                </c:pt>
                <c:pt idx="20">
                  <c:v>892760.703446239</c:v>
                </c:pt>
                <c:pt idx="21">
                  <c:v>882877.55859158374</c:v>
                </c:pt>
                <c:pt idx="22">
                  <c:v>874244.76086604095</c:v>
                </c:pt>
                <c:pt idx="23">
                  <c:v>866726.50711614359</c:v>
                </c:pt>
                <c:pt idx="24">
                  <c:v>860243.18830918043</c:v>
                </c:pt>
              </c:numCache>
            </c:numRef>
          </c:val>
          <c:extLst>
            <c:ext xmlns:c16="http://schemas.microsoft.com/office/drawing/2014/chart" uri="{C3380CC4-5D6E-409C-BE32-E72D297353CC}">
              <c16:uniqueId val="{00000000-8D95-41FD-ABD7-F6BD406E4A14}"/>
            </c:ext>
          </c:extLst>
        </c:ser>
        <c:ser>
          <c:idx val="1"/>
          <c:order val="1"/>
          <c:tx>
            <c:strRef>
              <c:f>Data!$C$33</c:f>
              <c:strCache>
                <c:ptCount val="1"/>
                <c:pt idx="0">
                  <c:v>Comm Lt Truck</c:v>
                </c:pt>
              </c:strCache>
            </c:strRef>
          </c:tx>
          <c:spPr>
            <a:solidFill>
              <a:schemeClr val="accent2"/>
            </a:solidFill>
            <a:ln w="25400">
              <a:noFill/>
            </a:ln>
            <a:effectLst/>
          </c:spPr>
          <c:cat>
            <c:numRef>
              <c:f>Data!$O$4:$AM$4</c:f>
              <c:numCache>
                <c:formatCode>General</c:formatCod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numCache>
            </c:numRef>
          </c:cat>
          <c:val>
            <c:numRef>
              <c:f>Data!$O$33:$AM$33</c:f>
              <c:numCache>
                <c:formatCode>_(* #,##0_);_(* \(#,##0\);_(* "-"??_);_(@_)</c:formatCode>
                <c:ptCount val="25"/>
                <c:pt idx="0">
                  <c:v>90663.93461515801</c:v>
                </c:pt>
                <c:pt idx="1">
                  <c:v>75073.921295062231</c:v>
                </c:pt>
                <c:pt idx="2">
                  <c:v>72442.106619677768</c:v>
                </c:pt>
                <c:pt idx="3">
                  <c:v>70013.413917534592</c:v>
                </c:pt>
                <c:pt idx="4">
                  <c:v>67591.135262134529</c:v>
                </c:pt>
                <c:pt idx="5">
                  <c:v>65434.542259776965</c:v>
                </c:pt>
                <c:pt idx="6">
                  <c:v>63324.023066131063</c:v>
                </c:pt>
                <c:pt idx="7">
                  <c:v>61321.862072296019</c:v>
                </c:pt>
                <c:pt idx="8">
                  <c:v>59490.440102994151</c:v>
                </c:pt>
                <c:pt idx="9">
                  <c:v>58263.587629034475</c:v>
                </c:pt>
                <c:pt idx="10">
                  <c:v>57049.867014636729</c:v>
                </c:pt>
                <c:pt idx="11">
                  <c:v>55851.635464814965</c:v>
                </c:pt>
                <c:pt idx="12">
                  <c:v>54704.805917363949</c:v>
                </c:pt>
                <c:pt idx="13">
                  <c:v>53610.934938675855</c:v>
                </c:pt>
                <c:pt idx="14">
                  <c:v>52534.749907710502</c:v>
                </c:pt>
                <c:pt idx="15">
                  <c:v>51603.025197810995</c:v>
                </c:pt>
                <c:pt idx="16">
                  <c:v>50713.922802271351</c:v>
                </c:pt>
                <c:pt idx="17">
                  <c:v>49897.334657050407</c:v>
                </c:pt>
                <c:pt idx="18">
                  <c:v>49137.077382446325</c:v>
                </c:pt>
                <c:pt idx="19">
                  <c:v>48451.799220676025</c:v>
                </c:pt>
                <c:pt idx="20">
                  <c:v>47811.345118886587</c:v>
                </c:pt>
                <c:pt idx="21">
                  <c:v>47227.34329003856</c:v>
                </c:pt>
                <c:pt idx="22">
                  <c:v>46685.863731716658</c:v>
                </c:pt>
                <c:pt idx="23">
                  <c:v>46139.403823131935</c:v>
                </c:pt>
                <c:pt idx="24">
                  <c:v>45656.616287545461</c:v>
                </c:pt>
              </c:numCache>
            </c:numRef>
          </c:val>
          <c:extLst>
            <c:ext xmlns:c16="http://schemas.microsoft.com/office/drawing/2014/chart" uri="{C3380CC4-5D6E-409C-BE32-E72D297353CC}">
              <c16:uniqueId val="{00000001-8D95-41FD-ABD7-F6BD406E4A14}"/>
            </c:ext>
          </c:extLst>
        </c:ser>
        <c:ser>
          <c:idx val="2"/>
          <c:order val="2"/>
          <c:tx>
            <c:strRef>
              <c:f>Data!$C$34</c:f>
              <c:strCache>
                <c:ptCount val="1"/>
                <c:pt idx="0">
                  <c:v>Med Truck</c:v>
                </c:pt>
              </c:strCache>
            </c:strRef>
          </c:tx>
          <c:spPr>
            <a:solidFill>
              <a:schemeClr val="accent3"/>
            </a:solidFill>
            <a:ln w="25400">
              <a:noFill/>
            </a:ln>
            <a:effectLst/>
          </c:spPr>
          <c:cat>
            <c:numRef>
              <c:f>Data!$O$4:$AM$4</c:f>
              <c:numCache>
                <c:formatCode>General</c:formatCod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numCache>
            </c:numRef>
          </c:cat>
          <c:val>
            <c:numRef>
              <c:f>Data!$O$34:$AM$34</c:f>
              <c:numCache>
                <c:formatCode>_(* #,##0_);_(* \(#,##0\);_(* "-"??_);_(@_)</c:formatCode>
                <c:ptCount val="25"/>
                <c:pt idx="0">
                  <c:v>150571.37569911641</c:v>
                </c:pt>
                <c:pt idx="1">
                  <c:v>113666.1465093942</c:v>
                </c:pt>
                <c:pt idx="2">
                  <c:v>111425.84202213872</c:v>
                </c:pt>
                <c:pt idx="3">
                  <c:v>109455.81360422444</c:v>
                </c:pt>
                <c:pt idx="4">
                  <c:v>107671.17884401772</c:v>
                </c:pt>
                <c:pt idx="5">
                  <c:v>105721.29584732633</c:v>
                </c:pt>
                <c:pt idx="6">
                  <c:v>103811.55592763981</c:v>
                </c:pt>
                <c:pt idx="7">
                  <c:v>101932.92146540858</c:v>
                </c:pt>
                <c:pt idx="8">
                  <c:v>100016.64715104071</c:v>
                </c:pt>
                <c:pt idx="9">
                  <c:v>98036.237419471203</c:v>
                </c:pt>
                <c:pt idx="10">
                  <c:v>96061.231500389404</c:v>
                </c:pt>
                <c:pt idx="11">
                  <c:v>94044.217862120277</c:v>
                </c:pt>
                <c:pt idx="12">
                  <c:v>92022.117218051499</c:v>
                </c:pt>
                <c:pt idx="13">
                  <c:v>90074.363472759651</c:v>
                </c:pt>
                <c:pt idx="14">
                  <c:v>88099.722058779123</c:v>
                </c:pt>
                <c:pt idx="15">
                  <c:v>86233.74493162545</c:v>
                </c:pt>
                <c:pt idx="16">
                  <c:v>84499.331790859724</c:v>
                </c:pt>
                <c:pt idx="17">
                  <c:v>82815.614559671245</c:v>
                </c:pt>
                <c:pt idx="18">
                  <c:v>81373.583722196723</c:v>
                </c:pt>
                <c:pt idx="19">
                  <c:v>80057.368364877519</c:v>
                </c:pt>
                <c:pt idx="20">
                  <c:v>78892.933471686221</c:v>
                </c:pt>
                <c:pt idx="21">
                  <c:v>77758.200025973492</c:v>
                </c:pt>
                <c:pt idx="22">
                  <c:v>76777.421379913416</c:v>
                </c:pt>
                <c:pt idx="23">
                  <c:v>75880.565559090421</c:v>
                </c:pt>
                <c:pt idx="24">
                  <c:v>75012.650713548064</c:v>
                </c:pt>
              </c:numCache>
            </c:numRef>
          </c:val>
          <c:extLst>
            <c:ext xmlns:c16="http://schemas.microsoft.com/office/drawing/2014/chart" uri="{C3380CC4-5D6E-409C-BE32-E72D297353CC}">
              <c16:uniqueId val="{00000002-8D95-41FD-ABD7-F6BD406E4A14}"/>
            </c:ext>
          </c:extLst>
        </c:ser>
        <c:ser>
          <c:idx val="3"/>
          <c:order val="3"/>
          <c:tx>
            <c:strRef>
              <c:f>Data!$C$35</c:f>
              <c:strCache>
                <c:ptCount val="1"/>
                <c:pt idx="0">
                  <c:v>Heavy Truck</c:v>
                </c:pt>
              </c:strCache>
            </c:strRef>
          </c:tx>
          <c:spPr>
            <a:solidFill>
              <a:schemeClr val="accent4"/>
            </a:solidFill>
            <a:ln w="25400">
              <a:noFill/>
            </a:ln>
            <a:effectLst/>
          </c:spPr>
          <c:cat>
            <c:numRef>
              <c:f>Data!$O$4:$AM$4</c:f>
              <c:numCache>
                <c:formatCode>General</c:formatCod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numCache>
            </c:numRef>
          </c:cat>
          <c:val>
            <c:numRef>
              <c:f>Data!$O$35:$AM$35</c:f>
              <c:numCache>
                <c:formatCode>_(* #,##0_);_(* \(#,##0\);_(* "-"??_);_(@_)</c:formatCode>
                <c:ptCount val="25"/>
                <c:pt idx="0">
                  <c:v>136036.45569080004</c:v>
                </c:pt>
                <c:pt idx="1">
                  <c:v>121748.14690567376</c:v>
                </c:pt>
                <c:pt idx="2">
                  <c:v>119896.58391826587</c:v>
                </c:pt>
                <c:pt idx="3">
                  <c:v>118149.84920765963</c:v>
                </c:pt>
                <c:pt idx="4">
                  <c:v>116555.59961934639</c:v>
                </c:pt>
                <c:pt idx="5">
                  <c:v>115002.72647162713</c:v>
                </c:pt>
                <c:pt idx="6">
                  <c:v>113463.79030984691</c:v>
                </c:pt>
                <c:pt idx="7">
                  <c:v>111969.15875340476</c:v>
                </c:pt>
                <c:pt idx="8">
                  <c:v>110419.01443615144</c:v>
                </c:pt>
                <c:pt idx="9">
                  <c:v>108783.20313181217</c:v>
                </c:pt>
                <c:pt idx="10">
                  <c:v>107057.03090093346</c:v>
                </c:pt>
                <c:pt idx="11">
                  <c:v>105222.54184913709</c:v>
                </c:pt>
                <c:pt idx="12">
                  <c:v>103322.19810442907</c:v>
                </c:pt>
                <c:pt idx="13">
                  <c:v>101359.27064034846</c:v>
                </c:pt>
                <c:pt idx="14">
                  <c:v>99445.271545070063</c:v>
                </c:pt>
                <c:pt idx="15">
                  <c:v>97629.568984534388</c:v>
                </c:pt>
                <c:pt idx="16">
                  <c:v>95959.940768236716</c:v>
                </c:pt>
                <c:pt idx="17">
                  <c:v>94425.426012087992</c:v>
                </c:pt>
                <c:pt idx="18">
                  <c:v>93062.991846141202</c:v>
                </c:pt>
                <c:pt idx="19">
                  <c:v>91913.070481027986</c:v>
                </c:pt>
                <c:pt idx="20">
                  <c:v>90926.610026325929</c:v>
                </c:pt>
                <c:pt idx="21">
                  <c:v>90108.519596305559</c:v>
                </c:pt>
                <c:pt idx="22">
                  <c:v>89369.653496695159</c:v>
                </c:pt>
                <c:pt idx="23">
                  <c:v>88755.412640603245</c:v>
                </c:pt>
                <c:pt idx="24">
                  <c:v>88121.782321494873</c:v>
                </c:pt>
              </c:numCache>
            </c:numRef>
          </c:val>
          <c:extLst>
            <c:ext xmlns:c16="http://schemas.microsoft.com/office/drawing/2014/chart" uri="{C3380CC4-5D6E-409C-BE32-E72D297353CC}">
              <c16:uniqueId val="{00000003-8D95-41FD-ABD7-F6BD406E4A14}"/>
            </c:ext>
          </c:extLst>
        </c:ser>
        <c:dLbls>
          <c:showLegendKey val="0"/>
          <c:showVal val="0"/>
          <c:showCatName val="0"/>
          <c:showSerName val="0"/>
          <c:showPercent val="0"/>
          <c:showBubbleSize val="0"/>
        </c:dLbls>
        <c:axId val="503926864"/>
        <c:axId val="503925296"/>
      </c:areaChart>
      <c:catAx>
        <c:axId val="503926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03925296"/>
        <c:crosses val="autoZero"/>
        <c:auto val="1"/>
        <c:lblAlgn val="ctr"/>
        <c:lblOffset val="100"/>
        <c:noMultiLvlLbl val="0"/>
      </c:catAx>
      <c:valAx>
        <c:axId val="5039252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03926864"/>
        <c:crosses val="autoZero"/>
        <c:crossBetween val="midCat"/>
      </c:valAx>
      <c:spPr>
        <a:noFill/>
        <a:ln>
          <a:noFill/>
        </a:ln>
        <a:effectLst/>
      </c:spPr>
    </c:plotArea>
    <c:legend>
      <c:legendPos val="b"/>
      <c:layout>
        <c:manualLayout>
          <c:xMode val="edge"/>
          <c:yMode val="edge"/>
          <c:x val="0.26178602189252931"/>
          <c:y val="0.15485444801964354"/>
          <c:w val="0.65333945756780398"/>
          <c:h val="5.92109407376709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1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5400000" spcFirstLastPara="1" vertOverflow="ellipsis" wrap="square" anchor="ctr" anchorCtr="1"/>
          <a:lstStyle/>
          <a:p>
            <a:pPr>
              <a:defRPr sz="1800" b="0" i="0" u="none" strike="noStrike" kern="1200" spc="0" baseline="0">
                <a:solidFill>
                  <a:sysClr val="windowText" lastClr="000000"/>
                </a:solidFill>
                <a:latin typeface="Larsseit" panose="00000500000000000000" pitchFamily="50" charset="0"/>
                <a:ea typeface="+mn-ea"/>
                <a:cs typeface="+mn-cs"/>
              </a:defRPr>
            </a:pPr>
            <a:r>
              <a:rPr lang="en-US" sz="1800"/>
              <a:t>% of Light Duty Sales</a:t>
            </a:r>
          </a:p>
        </c:rich>
      </c:tx>
      <c:layout>
        <c:manualLayout>
          <c:xMode val="edge"/>
          <c:yMode val="edge"/>
          <c:x val="2.136752136752137E-3"/>
          <c:y val="0.32373859517560305"/>
        </c:manualLayout>
      </c:layout>
      <c:overlay val="0"/>
      <c:spPr>
        <a:noFill/>
        <a:ln>
          <a:noFill/>
        </a:ln>
        <a:effectLst/>
      </c:spPr>
      <c:txPr>
        <a:bodyPr rot="-5400000" spcFirstLastPara="1" vertOverflow="ellipsis" wrap="square" anchor="ctr" anchorCtr="1"/>
        <a:lstStyle/>
        <a:p>
          <a:pPr>
            <a:defRPr sz="1800" b="0" i="0" u="none" strike="noStrike" kern="1200" spc="0" baseline="0">
              <a:solidFill>
                <a:sysClr val="windowText" lastClr="000000"/>
              </a:solidFill>
              <a:latin typeface="Larsseit" panose="00000500000000000000" pitchFamily="50" charset="0"/>
              <a:ea typeface="+mn-ea"/>
              <a:cs typeface="+mn-cs"/>
            </a:defRPr>
          </a:pPr>
          <a:endParaRPr lang="en-US"/>
        </a:p>
      </c:txPr>
    </c:title>
    <c:autoTitleDeleted val="0"/>
    <c:plotArea>
      <c:layout>
        <c:manualLayout>
          <c:layoutTarget val="inner"/>
          <c:xMode val="edge"/>
          <c:yMode val="edge"/>
          <c:x val="0.11725544843875639"/>
          <c:y val="1.7867141607299093E-2"/>
          <c:w val="0.85307034809702498"/>
          <c:h val="0.92089613798275216"/>
        </c:manualLayout>
      </c:layout>
      <c:scatterChart>
        <c:scatterStyle val="lineMarker"/>
        <c:varyColors val="0"/>
        <c:ser>
          <c:idx val="0"/>
          <c:order val="0"/>
          <c:tx>
            <c:v>AEO-Ref Case</c:v>
          </c:tx>
          <c:spPr>
            <a:ln w="25400" cap="rnd">
              <a:solidFill>
                <a:srgbClr val="F37224"/>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Report.xlsx]Fig15-16-17'!$G$4:$AK$4</c:f>
              <c:numCache>
                <c:formatCode>0.0%</c:formatCode>
                <c:ptCount val="31"/>
                <c:pt idx="0">
                  <c:v>2.8836343177443571E-2</c:v>
                </c:pt>
                <c:pt idx="1">
                  <c:v>3.8747780683901126E-2</c:v>
                </c:pt>
                <c:pt idx="2">
                  <c:v>4.5124677614573963E-2</c:v>
                </c:pt>
                <c:pt idx="3">
                  <c:v>5.2584894860166702E-2</c:v>
                </c:pt>
                <c:pt idx="4">
                  <c:v>5.9074177278632768E-2</c:v>
                </c:pt>
                <c:pt idx="5">
                  <c:v>6.9353121953369137E-2</c:v>
                </c:pt>
                <c:pt idx="6">
                  <c:v>7.2438870765428306E-2</c:v>
                </c:pt>
                <c:pt idx="7">
                  <c:v>7.5271893459296454E-2</c:v>
                </c:pt>
                <c:pt idx="8">
                  <c:v>7.8981043421490871E-2</c:v>
                </c:pt>
                <c:pt idx="9">
                  <c:v>8.3354618966072214E-2</c:v>
                </c:pt>
                <c:pt idx="10">
                  <c:v>8.6958024330908767E-2</c:v>
                </c:pt>
                <c:pt idx="11">
                  <c:v>9.1010302425322695E-2</c:v>
                </c:pt>
                <c:pt idx="12">
                  <c:v>9.5077770247130447E-2</c:v>
                </c:pt>
                <c:pt idx="13">
                  <c:v>9.9382512822444646E-2</c:v>
                </c:pt>
                <c:pt idx="14">
                  <c:v>0.10365581152233452</c:v>
                </c:pt>
                <c:pt idx="15">
                  <c:v>0.10746488575393798</c:v>
                </c:pt>
                <c:pt idx="16">
                  <c:v>0.11096342798444447</c:v>
                </c:pt>
                <c:pt idx="17">
                  <c:v>0.11492860276248246</c:v>
                </c:pt>
                <c:pt idx="18">
                  <c:v>0.11784326563450821</c:v>
                </c:pt>
                <c:pt idx="19">
                  <c:v>0.12045525459864898</c:v>
                </c:pt>
                <c:pt idx="20">
                  <c:v>0.12330775917490082</c:v>
                </c:pt>
                <c:pt idx="21">
                  <c:v>0.12533459714845877</c:v>
                </c:pt>
                <c:pt idx="22">
                  <c:v>0.12739081998425072</c:v>
                </c:pt>
                <c:pt idx="23">
                  <c:v>0.12925353368669243</c:v>
                </c:pt>
                <c:pt idx="24">
                  <c:v>0.13118985289455662</c:v>
                </c:pt>
                <c:pt idx="25">
                  <c:v>0.13309488750706266</c:v>
                </c:pt>
                <c:pt idx="26">
                  <c:v>0.13458372668597832</c:v>
                </c:pt>
                <c:pt idx="27">
                  <c:v>0.13684580622607406</c:v>
                </c:pt>
                <c:pt idx="28">
                  <c:v>0.13961678202030564</c:v>
                </c:pt>
                <c:pt idx="29">
                  <c:v>0.1418368673776379</c:v>
                </c:pt>
                <c:pt idx="30">
                  <c:v>0.1444106375644261</c:v>
                </c:pt>
              </c:numCache>
            </c:numRef>
          </c:yVal>
          <c:smooth val="0"/>
          <c:extLst>
            <c:ext xmlns:c16="http://schemas.microsoft.com/office/drawing/2014/chart" uri="{C3380CC4-5D6E-409C-BE32-E72D297353CC}">
              <c16:uniqueId val="{00000000-E543-41BA-8F79-7F09BFA93E22}"/>
            </c:ext>
          </c:extLst>
        </c:ser>
        <c:ser>
          <c:idx val="1"/>
          <c:order val="1"/>
          <c:tx>
            <c:v>AEO-High Oil</c:v>
          </c:tx>
          <c:spPr>
            <a:ln w="25400" cap="rnd">
              <a:solidFill>
                <a:srgbClr val="FBC6AE"/>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Report.xlsx]Fig15-16-17'!$G$7:$AK$7</c:f>
              <c:numCache>
                <c:formatCode>0.0%</c:formatCode>
                <c:ptCount val="31"/>
                <c:pt idx="0">
                  <c:v>3.5231392197883918E-2</c:v>
                </c:pt>
                <c:pt idx="1">
                  <c:v>4.8393413988215721E-2</c:v>
                </c:pt>
                <c:pt idx="2">
                  <c:v>5.8737363427292154E-2</c:v>
                </c:pt>
                <c:pt idx="3">
                  <c:v>6.815676789582864E-2</c:v>
                </c:pt>
                <c:pt idx="4">
                  <c:v>7.6937839038578898E-2</c:v>
                </c:pt>
                <c:pt idx="5">
                  <c:v>8.6953119539948415E-2</c:v>
                </c:pt>
                <c:pt idx="6">
                  <c:v>9.4759579632848617E-2</c:v>
                </c:pt>
                <c:pt idx="7">
                  <c:v>0.10224652745342569</c:v>
                </c:pt>
                <c:pt idx="8">
                  <c:v>0.10653828432130612</c:v>
                </c:pt>
                <c:pt idx="9">
                  <c:v>0.11334864195519206</c:v>
                </c:pt>
                <c:pt idx="10">
                  <c:v>0.11992385893649299</c:v>
                </c:pt>
                <c:pt idx="11">
                  <c:v>0.12547623221470516</c:v>
                </c:pt>
                <c:pt idx="12">
                  <c:v>0.13103389080692696</c:v>
                </c:pt>
                <c:pt idx="13">
                  <c:v>0.13748649784527495</c:v>
                </c:pt>
                <c:pt idx="14">
                  <c:v>0.14545849784837747</c:v>
                </c:pt>
                <c:pt idx="15">
                  <c:v>0.15333290182123499</c:v>
                </c:pt>
                <c:pt idx="16">
                  <c:v>0.15997003625669723</c:v>
                </c:pt>
                <c:pt idx="17">
                  <c:v>0.16499026862469549</c:v>
                </c:pt>
                <c:pt idx="18">
                  <c:v>0.17049998504401717</c:v>
                </c:pt>
                <c:pt idx="19">
                  <c:v>0.17489712670791874</c:v>
                </c:pt>
                <c:pt idx="20">
                  <c:v>0.17852684421584608</c:v>
                </c:pt>
                <c:pt idx="21">
                  <c:v>0.18212291896363175</c:v>
                </c:pt>
                <c:pt idx="22">
                  <c:v>0.18482669274856514</c:v>
                </c:pt>
                <c:pt idx="23">
                  <c:v>0.18910216531572796</c:v>
                </c:pt>
                <c:pt idx="24">
                  <c:v>0.1895062192752445</c:v>
                </c:pt>
                <c:pt idx="25">
                  <c:v>0.19186913766974242</c:v>
                </c:pt>
                <c:pt idx="26">
                  <c:v>0.19461003137743396</c:v>
                </c:pt>
                <c:pt idx="27">
                  <c:v>0.19780625136253821</c:v>
                </c:pt>
                <c:pt idx="28">
                  <c:v>0.20221022631741725</c:v>
                </c:pt>
                <c:pt idx="29">
                  <c:v>0.20650395202183772</c:v>
                </c:pt>
                <c:pt idx="30">
                  <c:v>0.21103979698099895</c:v>
                </c:pt>
              </c:numCache>
            </c:numRef>
          </c:yVal>
          <c:smooth val="0"/>
          <c:extLst>
            <c:ext xmlns:c16="http://schemas.microsoft.com/office/drawing/2014/chart" uri="{C3380CC4-5D6E-409C-BE32-E72D297353CC}">
              <c16:uniqueId val="{00000001-E543-41BA-8F79-7F09BFA93E22}"/>
            </c:ext>
          </c:extLst>
        </c:ser>
        <c:ser>
          <c:idx val="3"/>
          <c:order val="2"/>
          <c:tx>
            <c:v>Energy Innovation (US)</c:v>
          </c:tx>
          <c:spPr>
            <a:ln w="25400" cap="rnd">
              <a:solidFill>
                <a:srgbClr val="4DBB7F"/>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Report.xlsx]Fig15-16-17'!$G$13:$AK$13</c:f>
              <c:numCache>
                <c:formatCode>0%</c:formatCode>
                <c:ptCount val="31"/>
                <c:pt idx="0">
                  <c:v>0.02</c:v>
                </c:pt>
                <c:pt idx="1">
                  <c:v>0.03</c:v>
                </c:pt>
                <c:pt idx="2">
                  <c:v>0.04</c:v>
                </c:pt>
                <c:pt idx="3">
                  <c:v>0.05</c:v>
                </c:pt>
                <c:pt idx="4">
                  <c:v>0.06</c:v>
                </c:pt>
                <c:pt idx="5">
                  <c:v>0.08</c:v>
                </c:pt>
                <c:pt idx="6">
                  <c:v>0.1</c:v>
                </c:pt>
                <c:pt idx="7">
                  <c:v>0.12</c:v>
                </c:pt>
                <c:pt idx="8">
                  <c:v>0.16</c:v>
                </c:pt>
                <c:pt idx="9">
                  <c:v>0.19</c:v>
                </c:pt>
                <c:pt idx="10">
                  <c:v>0.22</c:v>
                </c:pt>
                <c:pt idx="11">
                  <c:v>0.27</c:v>
                </c:pt>
                <c:pt idx="12">
                  <c:v>0.32</c:v>
                </c:pt>
                <c:pt idx="13">
                  <c:v>0.37</c:v>
                </c:pt>
                <c:pt idx="14">
                  <c:v>0.41</c:v>
                </c:pt>
                <c:pt idx="15">
                  <c:v>0.45</c:v>
                </c:pt>
                <c:pt idx="16">
                  <c:v>0.49</c:v>
                </c:pt>
                <c:pt idx="17">
                  <c:v>0.52</c:v>
                </c:pt>
                <c:pt idx="18">
                  <c:v>0.55000000000000004</c:v>
                </c:pt>
                <c:pt idx="19">
                  <c:v>0.56999999999999995</c:v>
                </c:pt>
                <c:pt idx="20">
                  <c:v>0.57999999999999996</c:v>
                </c:pt>
                <c:pt idx="21">
                  <c:v>0.59</c:v>
                </c:pt>
                <c:pt idx="22">
                  <c:v>0.6</c:v>
                </c:pt>
                <c:pt idx="23">
                  <c:v>0.61</c:v>
                </c:pt>
                <c:pt idx="24">
                  <c:v>0.62</c:v>
                </c:pt>
                <c:pt idx="25">
                  <c:v>0.63</c:v>
                </c:pt>
                <c:pt idx="26">
                  <c:v>0.63</c:v>
                </c:pt>
                <c:pt idx="27">
                  <c:v>0.64</c:v>
                </c:pt>
                <c:pt idx="28">
                  <c:v>0.64</c:v>
                </c:pt>
                <c:pt idx="29">
                  <c:v>0.65</c:v>
                </c:pt>
                <c:pt idx="30">
                  <c:v>0.65</c:v>
                </c:pt>
              </c:numCache>
            </c:numRef>
          </c:yVal>
          <c:smooth val="0"/>
          <c:extLst>
            <c:ext xmlns:c16="http://schemas.microsoft.com/office/drawing/2014/chart" uri="{C3380CC4-5D6E-409C-BE32-E72D297353CC}">
              <c16:uniqueId val="{00000002-E543-41BA-8F79-7F09BFA93E22}"/>
            </c:ext>
          </c:extLst>
        </c:ser>
        <c:ser>
          <c:idx val="2"/>
          <c:order val="3"/>
          <c:tx>
            <c:v>Bloomberg (US)</c:v>
          </c:tx>
          <c:spPr>
            <a:ln w="25400" cap="rnd">
              <a:solidFill>
                <a:srgbClr val="FFECC1"/>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Report.xlsx]Fig15-16-17'!$G$9:$AK$9</c:f>
              <c:numCache>
                <c:formatCode>0%</c:formatCode>
                <c:ptCount val="31"/>
                <c:pt idx="0">
                  <c:v>0.03</c:v>
                </c:pt>
                <c:pt idx="1">
                  <c:v>0.04</c:v>
                </c:pt>
                <c:pt idx="2">
                  <c:v>0.05</c:v>
                </c:pt>
                <c:pt idx="3">
                  <c:v>0.06</c:v>
                </c:pt>
                <c:pt idx="4">
                  <c:v>0.08</c:v>
                </c:pt>
                <c:pt idx="5">
                  <c:v>0.1</c:v>
                </c:pt>
                <c:pt idx="6">
                  <c:v>0.12</c:v>
                </c:pt>
                <c:pt idx="7">
                  <c:v>0.15</c:v>
                </c:pt>
                <c:pt idx="8">
                  <c:v>0.2</c:v>
                </c:pt>
                <c:pt idx="9">
                  <c:v>0.25</c:v>
                </c:pt>
                <c:pt idx="10">
                  <c:v>0.32</c:v>
                </c:pt>
                <c:pt idx="11">
                  <c:v>0.4</c:v>
                </c:pt>
                <c:pt idx="12">
                  <c:v>0.43</c:v>
                </c:pt>
                <c:pt idx="13">
                  <c:v>0.47</c:v>
                </c:pt>
                <c:pt idx="14">
                  <c:v>0.5</c:v>
                </c:pt>
                <c:pt idx="15">
                  <c:v>0.55000000000000004</c:v>
                </c:pt>
                <c:pt idx="16">
                  <c:v>0.56000000000000005</c:v>
                </c:pt>
                <c:pt idx="17">
                  <c:v>0.56699999999999995</c:v>
                </c:pt>
                <c:pt idx="18">
                  <c:v>0.57299999999999995</c:v>
                </c:pt>
                <c:pt idx="19">
                  <c:v>0.57999999999999996</c:v>
                </c:pt>
                <c:pt idx="20">
                  <c:v>0.59</c:v>
                </c:pt>
                <c:pt idx="21">
                  <c:v>0.59749999999999992</c:v>
                </c:pt>
                <c:pt idx="22">
                  <c:v>0.60499999999999987</c:v>
                </c:pt>
                <c:pt idx="23">
                  <c:v>0.61249999999999982</c:v>
                </c:pt>
                <c:pt idx="24">
                  <c:v>0.61999999999999977</c:v>
                </c:pt>
                <c:pt idx="25">
                  <c:v>0.62749999999999972</c:v>
                </c:pt>
                <c:pt idx="26">
                  <c:v>0.63499999999999968</c:v>
                </c:pt>
                <c:pt idx="27">
                  <c:v>0.64249999999999963</c:v>
                </c:pt>
                <c:pt idx="28">
                  <c:v>0.64999999999999958</c:v>
                </c:pt>
                <c:pt idx="29">
                  <c:v>0.65749999999999953</c:v>
                </c:pt>
                <c:pt idx="30">
                  <c:v>0.66499999999999948</c:v>
                </c:pt>
              </c:numCache>
            </c:numRef>
          </c:yVal>
          <c:smooth val="0"/>
          <c:extLst>
            <c:ext xmlns:c16="http://schemas.microsoft.com/office/drawing/2014/chart" uri="{C3380CC4-5D6E-409C-BE32-E72D297353CC}">
              <c16:uniqueId val="{00000003-E543-41BA-8F79-7F09BFA93E22}"/>
            </c:ext>
          </c:extLst>
        </c:ser>
        <c:ser>
          <c:idx val="6"/>
          <c:order val="4"/>
          <c:tx>
            <c:v>Bloomberg (global)</c:v>
          </c:tx>
          <c:spPr>
            <a:ln w="25400" cap="rnd">
              <a:solidFill>
                <a:srgbClr val="FFCD5B"/>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Report.xlsx]Fig15-16-17'!$G$8:$AK$8</c:f>
              <c:numCache>
                <c:formatCode>0%</c:formatCode>
                <c:ptCount val="31"/>
                <c:pt idx="0">
                  <c:v>0.03</c:v>
                </c:pt>
                <c:pt idx="1">
                  <c:v>0.04</c:v>
                </c:pt>
                <c:pt idx="2">
                  <c:v>0.05</c:v>
                </c:pt>
                <c:pt idx="3">
                  <c:v>0.06</c:v>
                </c:pt>
                <c:pt idx="4">
                  <c:v>7.0000000000000007E-2</c:v>
                </c:pt>
                <c:pt idx="5">
                  <c:v>0.08</c:v>
                </c:pt>
                <c:pt idx="6">
                  <c:v>0.112</c:v>
                </c:pt>
                <c:pt idx="7">
                  <c:v>0.112</c:v>
                </c:pt>
                <c:pt idx="8">
                  <c:v>0.14400000000000002</c:v>
                </c:pt>
                <c:pt idx="9">
                  <c:v>0.17600000000000002</c:v>
                </c:pt>
                <c:pt idx="10">
                  <c:v>0.24</c:v>
                </c:pt>
                <c:pt idx="11">
                  <c:v>0.27799999999999997</c:v>
                </c:pt>
                <c:pt idx="12">
                  <c:v>0.30999999999999994</c:v>
                </c:pt>
                <c:pt idx="13">
                  <c:v>0.34799999999999992</c:v>
                </c:pt>
                <c:pt idx="14">
                  <c:v>0.37999999999999989</c:v>
                </c:pt>
                <c:pt idx="15">
                  <c:v>0.43</c:v>
                </c:pt>
                <c:pt idx="16">
                  <c:v>0.45200000000000001</c:v>
                </c:pt>
                <c:pt idx="17">
                  <c:v>0.47400000000000003</c:v>
                </c:pt>
                <c:pt idx="18">
                  <c:v>0.49600000000000005</c:v>
                </c:pt>
                <c:pt idx="19">
                  <c:v>0.51800000000000002</c:v>
                </c:pt>
                <c:pt idx="20">
                  <c:v>0.54</c:v>
                </c:pt>
              </c:numCache>
            </c:numRef>
          </c:yVal>
          <c:smooth val="0"/>
          <c:extLst>
            <c:ext xmlns:c16="http://schemas.microsoft.com/office/drawing/2014/chart" uri="{C3380CC4-5D6E-409C-BE32-E72D297353CC}">
              <c16:uniqueId val="{00000004-E543-41BA-8F79-7F09BFA93E22}"/>
            </c:ext>
          </c:extLst>
        </c:ser>
        <c:ser>
          <c:idx val="4"/>
          <c:order val="5"/>
          <c:tx>
            <c:v>Eichenberg (global)</c:v>
          </c:tx>
          <c:spPr>
            <a:ln w="25400" cap="rnd">
              <a:solidFill>
                <a:srgbClr val="657F8C"/>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Report.xlsx]Fig15-16-17'!$G$10:$AK$10</c:f>
              <c:numCache>
                <c:formatCode>0%</c:formatCode>
                <c:ptCount val="31"/>
                <c:pt idx="0">
                  <c:v>0.03</c:v>
                </c:pt>
                <c:pt idx="1">
                  <c:v>0.04</c:v>
                </c:pt>
                <c:pt idx="2">
                  <c:v>0.05</c:v>
                </c:pt>
                <c:pt idx="3">
                  <c:v>0.09</c:v>
                </c:pt>
                <c:pt idx="4">
                  <c:v>0.11</c:v>
                </c:pt>
                <c:pt idx="5">
                  <c:v>0.13</c:v>
                </c:pt>
                <c:pt idx="6">
                  <c:v>0.18000000000000002</c:v>
                </c:pt>
                <c:pt idx="7">
                  <c:v>0.21000000000000002</c:v>
                </c:pt>
                <c:pt idx="8">
                  <c:v>0.28000000000000003</c:v>
                </c:pt>
                <c:pt idx="9">
                  <c:v>0.33</c:v>
                </c:pt>
                <c:pt idx="10">
                  <c:v>0.35000000000000003</c:v>
                </c:pt>
                <c:pt idx="11">
                  <c:v>0.39</c:v>
                </c:pt>
                <c:pt idx="12">
                  <c:v>0.43</c:v>
                </c:pt>
                <c:pt idx="13">
                  <c:v>0.47</c:v>
                </c:pt>
                <c:pt idx="14">
                  <c:v>0.5099999999999999</c:v>
                </c:pt>
                <c:pt idx="15">
                  <c:v>0.54999999999999993</c:v>
                </c:pt>
                <c:pt idx="16">
                  <c:v>0.57999999999999996</c:v>
                </c:pt>
                <c:pt idx="17">
                  <c:v>0.62</c:v>
                </c:pt>
                <c:pt idx="18">
                  <c:v>0.66</c:v>
                </c:pt>
                <c:pt idx="19">
                  <c:v>0.70000000000000007</c:v>
                </c:pt>
                <c:pt idx="20">
                  <c:v>0.74</c:v>
                </c:pt>
              </c:numCache>
            </c:numRef>
          </c:yVal>
          <c:smooth val="0"/>
          <c:extLst>
            <c:ext xmlns:c16="http://schemas.microsoft.com/office/drawing/2014/chart" uri="{C3380CC4-5D6E-409C-BE32-E72D297353CC}">
              <c16:uniqueId val="{00000005-E543-41BA-8F79-7F09BFA93E22}"/>
            </c:ext>
          </c:extLst>
        </c:ser>
        <c:ser>
          <c:idx val="5"/>
          <c:order val="6"/>
          <c:tx>
            <c:v>IEA-NPS (global)</c:v>
          </c:tx>
          <c:spPr>
            <a:ln w="25400" cap="rnd">
              <a:noFill/>
              <a:round/>
            </a:ln>
            <a:effectLst/>
          </c:spPr>
          <c:marker>
            <c:symbol val="square"/>
            <c:size val="5"/>
            <c:spPr>
              <a:solidFill>
                <a:srgbClr val="7030A0"/>
              </a:solidFill>
              <a:ln w="9525">
                <a:noFill/>
              </a:ln>
              <a:effectLst/>
            </c:spPr>
          </c:marker>
          <c:dPt>
            <c:idx val="10"/>
            <c:marker>
              <c:symbol val="square"/>
              <c:size val="5"/>
              <c:spPr>
                <a:solidFill>
                  <a:srgbClr val="7030A0"/>
                </a:solidFill>
                <a:ln w="9525">
                  <a:noFill/>
                </a:ln>
                <a:effectLst/>
              </c:spPr>
            </c:marker>
            <c:bubble3D val="0"/>
            <c:extLst>
              <c:ext xmlns:c16="http://schemas.microsoft.com/office/drawing/2014/chart" uri="{C3380CC4-5D6E-409C-BE32-E72D297353CC}">
                <c16:uniqueId val="{00000006-E543-41BA-8F79-7F09BFA93E22}"/>
              </c:ext>
            </c:extLst>
          </c:dPt>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Report.xlsx]Fig15-16-17'!$G$15:$AK$15</c:f>
              <c:numCache>
                <c:formatCode>General</c:formatCode>
                <c:ptCount val="31"/>
                <c:pt idx="0" formatCode="0%">
                  <c:v>0.03</c:v>
                </c:pt>
                <c:pt idx="10" formatCode="0%">
                  <c:v>0.13</c:v>
                </c:pt>
              </c:numCache>
            </c:numRef>
          </c:yVal>
          <c:smooth val="0"/>
          <c:extLst>
            <c:ext xmlns:c16="http://schemas.microsoft.com/office/drawing/2014/chart" uri="{C3380CC4-5D6E-409C-BE32-E72D297353CC}">
              <c16:uniqueId val="{00000007-E543-41BA-8F79-7F09BFA93E22}"/>
            </c:ext>
          </c:extLst>
        </c:ser>
        <c:ser>
          <c:idx val="7"/>
          <c:order val="7"/>
          <c:tx>
            <c:strRef>
              <c:f>'[Figures for Technical Report.xlsx]Fig15-16-17'!$A$18</c:f>
              <c:strCache>
                <c:ptCount val="1"/>
                <c:pt idx="0">
                  <c:v>MA3T-Boston base</c:v>
                </c:pt>
              </c:strCache>
            </c:strRef>
          </c:tx>
          <c:spPr>
            <a:ln w="25400" cap="rnd">
              <a:solidFill>
                <a:srgbClr val="C0E2CC"/>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Report.xlsx]Fig15-16-17'!$G$18:$AK$18</c:f>
              <c:numCache>
                <c:formatCode>0.0%</c:formatCode>
                <c:ptCount val="31"/>
                <c:pt idx="0">
                  <c:v>1.3110909312623577E-2</c:v>
                </c:pt>
                <c:pt idx="1">
                  <c:v>1.6532477466510511E-2</c:v>
                </c:pt>
                <c:pt idx="2">
                  <c:v>2.3837677724866696E-2</c:v>
                </c:pt>
                <c:pt idx="3">
                  <c:v>3.2653181369101988E-2</c:v>
                </c:pt>
                <c:pt idx="4">
                  <c:v>4.4676620884517237E-2</c:v>
                </c:pt>
                <c:pt idx="5">
                  <c:v>6.029809061525649E-2</c:v>
                </c:pt>
                <c:pt idx="6">
                  <c:v>7.8821292510456983E-2</c:v>
                </c:pt>
                <c:pt idx="7">
                  <c:v>0.10390370658278258</c:v>
                </c:pt>
                <c:pt idx="8">
                  <c:v>0.13678949966119192</c:v>
                </c:pt>
                <c:pt idx="9">
                  <c:v>0.15532486918698069</c:v>
                </c:pt>
                <c:pt idx="10">
                  <c:v>0.1763401895910548</c:v>
                </c:pt>
                <c:pt idx="11">
                  <c:v>0.19960528557939691</c:v>
                </c:pt>
                <c:pt idx="12">
                  <c:v>0.22897178774417393</c:v>
                </c:pt>
                <c:pt idx="13">
                  <c:v>0.26450337171409544</c:v>
                </c:pt>
                <c:pt idx="14">
                  <c:v>0.30486456768215797</c:v>
                </c:pt>
                <c:pt idx="15">
                  <c:v>0.35027874492889904</c:v>
                </c:pt>
                <c:pt idx="16">
                  <c:v>0.39464321264955532</c:v>
                </c:pt>
                <c:pt idx="17">
                  <c:v>0.40482736478897224</c:v>
                </c:pt>
                <c:pt idx="18">
                  <c:v>0.41029176671109946</c:v>
                </c:pt>
                <c:pt idx="19">
                  <c:v>0.42572043909120993</c:v>
                </c:pt>
                <c:pt idx="20">
                  <c:v>0.43429963618540601</c:v>
                </c:pt>
                <c:pt idx="21">
                  <c:v>0.44163267696135777</c:v>
                </c:pt>
                <c:pt idx="22">
                  <c:v>0.45008421970018397</c:v>
                </c:pt>
                <c:pt idx="23">
                  <c:v>0.45693766490390997</c:v>
                </c:pt>
                <c:pt idx="24">
                  <c:v>0.4633619033443519</c:v>
                </c:pt>
                <c:pt idx="25">
                  <c:v>0.46815884557395715</c:v>
                </c:pt>
                <c:pt idx="26">
                  <c:v>0.47354541501062342</c:v>
                </c:pt>
                <c:pt idx="27">
                  <c:v>0.47926102938901932</c:v>
                </c:pt>
                <c:pt idx="28">
                  <c:v>0.48519436955636819</c:v>
                </c:pt>
                <c:pt idx="29">
                  <c:v>0.49111102857676903</c:v>
                </c:pt>
                <c:pt idx="30">
                  <c:v>0.49791387131978682</c:v>
                </c:pt>
              </c:numCache>
            </c:numRef>
          </c:yVal>
          <c:smooth val="0"/>
          <c:extLst>
            <c:ext xmlns:c16="http://schemas.microsoft.com/office/drawing/2014/chart" uri="{C3380CC4-5D6E-409C-BE32-E72D297353CC}">
              <c16:uniqueId val="{00000008-E543-41BA-8F79-7F09BFA93E22}"/>
            </c:ext>
          </c:extLst>
        </c:ser>
        <c:ser>
          <c:idx val="8"/>
          <c:order val="8"/>
          <c:tx>
            <c:v>NREL EFS - Medium</c:v>
          </c:tx>
          <c:spPr>
            <a:ln w="25400" cap="rnd">
              <a:solidFill>
                <a:srgbClr val="0094B0"/>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Report.xlsx]Fig15-16-17'!$G$24:$AK$24</c:f>
              <c:numCache>
                <c:formatCode>0.0%</c:formatCode>
                <c:ptCount val="31"/>
                <c:pt idx="0">
                  <c:v>8.5538055350000003E-2</c:v>
                </c:pt>
                <c:pt idx="1">
                  <c:v>0.13296938981</c:v>
                </c:pt>
                <c:pt idx="2">
                  <c:v>0.18083987488</c:v>
                </c:pt>
                <c:pt idx="3">
                  <c:v>0.20714928898000001</c:v>
                </c:pt>
                <c:pt idx="4">
                  <c:v>0.24877285992999998</c:v>
                </c:pt>
                <c:pt idx="5">
                  <c:v>0.28435082240999998</c:v>
                </c:pt>
                <c:pt idx="6">
                  <c:v>0.36214262102</c:v>
                </c:pt>
                <c:pt idx="7">
                  <c:v>0.45009756169000004</c:v>
                </c:pt>
                <c:pt idx="8">
                  <c:v>0.54223968232999997</c:v>
                </c:pt>
                <c:pt idx="9">
                  <c:v>0.56148794438000005</c:v>
                </c:pt>
                <c:pt idx="10">
                  <c:v>0.57448255404000004</c:v>
                </c:pt>
                <c:pt idx="11">
                  <c:v>0.58489706104000005</c:v>
                </c:pt>
                <c:pt idx="12">
                  <c:v>0.60034573797000002</c:v>
                </c:pt>
                <c:pt idx="13">
                  <c:v>0.61209840168999996</c:v>
                </c:pt>
                <c:pt idx="14">
                  <c:v>0.61642945302000007</c:v>
                </c:pt>
                <c:pt idx="15">
                  <c:v>0.62109097199999996</c:v>
                </c:pt>
                <c:pt idx="16">
                  <c:v>0.62662156703999994</c:v>
                </c:pt>
                <c:pt idx="17">
                  <c:v>0.63135760184</c:v>
                </c:pt>
                <c:pt idx="18">
                  <c:v>0.63597140706999999</c:v>
                </c:pt>
                <c:pt idx="19">
                  <c:v>0.64040224625000008</c:v>
                </c:pt>
                <c:pt idx="20">
                  <c:v>0.64467308421000002</c:v>
                </c:pt>
                <c:pt idx="21">
                  <c:v>0.64882652566999999</c:v>
                </c:pt>
                <c:pt idx="22">
                  <c:v>0.65301153569999992</c:v>
                </c:pt>
                <c:pt idx="23">
                  <c:v>0.65719827938999997</c:v>
                </c:pt>
                <c:pt idx="24">
                  <c:v>0.66142085796000005</c:v>
                </c:pt>
                <c:pt idx="25">
                  <c:v>0.66571063088000004</c:v>
                </c:pt>
                <c:pt idx="26">
                  <c:v>0.67021173868999995</c:v>
                </c:pt>
                <c:pt idx="27">
                  <c:v>0.67466638972000004</c:v>
                </c:pt>
                <c:pt idx="28">
                  <c:v>0.6791348706</c:v>
                </c:pt>
                <c:pt idx="29">
                  <c:v>0.68355607927999995</c:v>
                </c:pt>
                <c:pt idx="30">
                  <c:v>0.68786131816999996</c:v>
                </c:pt>
              </c:numCache>
            </c:numRef>
          </c:yVal>
          <c:smooth val="0"/>
          <c:extLst>
            <c:ext xmlns:c16="http://schemas.microsoft.com/office/drawing/2014/chart" uri="{C3380CC4-5D6E-409C-BE32-E72D297353CC}">
              <c16:uniqueId val="{00000009-E543-41BA-8F79-7F09BFA93E22}"/>
            </c:ext>
          </c:extLst>
        </c:ser>
        <c:ser>
          <c:idx val="9"/>
          <c:order val="9"/>
          <c:tx>
            <c:v>NREL EFS - High</c:v>
          </c:tx>
          <c:spPr>
            <a:ln w="25400" cap="rnd">
              <a:solidFill>
                <a:srgbClr val="004D71"/>
              </a:solidFill>
              <a:round/>
            </a:ln>
            <a:effectLst/>
          </c:spPr>
          <c:marker>
            <c:symbol val="none"/>
          </c:marker>
          <c:xVal>
            <c:numRef>
              <c:f>'[Figures for Technical Report.xlsx]Fig15-16-17'!$G$1:$AK$1</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xVal>
          <c:yVal>
            <c:numRef>
              <c:f>'[Figures for Technical Report.xlsx]Fig15-16-17'!$G$27:$AK$27</c:f>
              <c:numCache>
                <c:formatCode>0.0%</c:formatCode>
                <c:ptCount val="31"/>
                <c:pt idx="0">
                  <c:v>9.0258311320000006E-2</c:v>
                </c:pt>
                <c:pt idx="1">
                  <c:v>0.14019052139999999</c:v>
                </c:pt>
                <c:pt idx="2">
                  <c:v>0.19307405185000001</c:v>
                </c:pt>
                <c:pt idx="3">
                  <c:v>0.22289733896000002</c:v>
                </c:pt>
                <c:pt idx="4">
                  <c:v>0.26771905632000004</c:v>
                </c:pt>
                <c:pt idx="5">
                  <c:v>0.31031805096999998</c:v>
                </c:pt>
                <c:pt idx="6">
                  <c:v>0.40880551498999995</c:v>
                </c:pt>
                <c:pt idx="7">
                  <c:v>0.52341665135000004</c:v>
                </c:pt>
                <c:pt idx="8">
                  <c:v>0.57072128702000002</c:v>
                </c:pt>
                <c:pt idx="9">
                  <c:v>0.59165446385000009</c:v>
                </c:pt>
                <c:pt idx="10">
                  <c:v>0.60428258499999998</c:v>
                </c:pt>
                <c:pt idx="11">
                  <c:v>0.62953332324</c:v>
                </c:pt>
                <c:pt idx="12">
                  <c:v>0.66257968141000001</c:v>
                </c:pt>
                <c:pt idx="13">
                  <c:v>0.68673041037000004</c:v>
                </c:pt>
                <c:pt idx="14">
                  <c:v>0.6966389664</c:v>
                </c:pt>
                <c:pt idx="15">
                  <c:v>0.71262785369000003</c:v>
                </c:pt>
                <c:pt idx="16">
                  <c:v>0.73038547598999992</c:v>
                </c:pt>
                <c:pt idx="17">
                  <c:v>0.74705871507999999</c:v>
                </c:pt>
                <c:pt idx="18">
                  <c:v>0.76379525654999991</c:v>
                </c:pt>
                <c:pt idx="19">
                  <c:v>0.7803918542199999</c:v>
                </c:pt>
                <c:pt idx="20">
                  <c:v>0.79671295768000006</c:v>
                </c:pt>
                <c:pt idx="21">
                  <c:v>0.81222888357</c:v>
                </c:pt>
                <c:pt idx="22">
                  <c:v>0.82805475963999997</c:v>
                </c:pt>
                <c:pt idx="23">
                  <c:v>0.84370764484999994</c:v>
                </c:pt>
                <c:pt idx="24">
                  <c:v>0.85916669764000009</c:v>
                </c:pt>
                <c:pt idx="25">
                  <c:v>0.87443222293</c:v>
                </c:pt>
                <c:pt idx="26">
                  <c:v>0.88911977318000002</c:v>
                </c:pt>
                <c:pt idx="27">
                  <c:v>0.90419944700999999</c:v>
                </c:pt>
                <c:pt idx="28">
                  <c:v>0.91933493604000005</c:v>
                </c:pt>
                <c:pt idx="29">
                  <c:v>0.93461373078999999</c:v>
                </c:pt>
                <c:pt idx="30">
                  <c:v>0.95006749000000001</c:v>
                </c:pt>
              </c:numCache>
            </c:numRef>
          </c:yVal>
          <c:smooth val="0"/>
          <c:extLst>
            <c:ext xmlns:c16="http://schemas.microsoft.com/office/drawing/2014/chart" uri="{C3380CC4-5D6E-409C-BE32-E72D297353CC}">
              <c16:uniqueId val="{0000000A-E543-41BA-8F79-7F09BFA93E22}"/>
            </c:ext>
          </c:extLst>
        </c:ser>
        <c:dLbls>
          <c:showLegendKey val="0"/>
          <c:showVal val="0"/>
          <c:showCatName val="0"/>
          <c:showSerName val="0"/>
          <c:showPercent val="0"/>
          <c:showBubbleSize val="0"/>
        </c:dLbls>
        <c:axId val="675775776"/>
        <c:axId val="675779384"/>
      </c:scatterChart>
      <c:valAx>
        <c:axId val="675775776"/>
        <c:scaling>
          <c:orientation val="minMax"/>
        </c:scaling>
        <c:delete val="0"/>
        <c:axPos val="b"/>
        <c:majorGridlines>
          <c:spPr>
            <a:ln w="63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63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Larsseit" panose="00000500000000000000" pitchFamily="50" charset="0"/>
                <a:ea typeface="+mn-ea"/>
                <a:cs typeface="+mn-cs"/>
              </a:defRPr>
            </a:pPr>
            <a:endParaRPr lang="en-US"/>
          </a:p>
        </c:txPr>
        <c:crossAx val="675779384"/>
        <c:crosses val="autoZero"/>
        <c:crossBetween val="midCat"/>
      </c:valAx>
      <c:valAx>
        <c:axId val="675779384"/>
        <c:scaling>
          <c:orientation val="minMax"/>
        </c:scaling>
        <c:delete val="0"/>
        <c:axPos val="l"/>
        <c:majorGridlines>
          <c:spPr>
            <a:ln w="6350" cap="flat" cmpd="sng" algn="ctr">
              <a:solidFill>
                <a:schemeClr val="tx1">
                  <a:lumMod val="15000"/>
                  <a:lumOff val="85000"/>
                </a:schemeClr>
              </a:solidFill>
              <a:round/>
            </a:ln>
            <a:effectLst/>
          </c:spPr>
        </c:majorGridlines>
        <c:numFmt formatCode="0%" sourceLinked="0"/>
        <c:majorTickMark val="none"/>
        <c:minorTickMark val="none"/>
        <c:tickLblPos val="nextTo"/>
        <c:spPr>
          <a:noFill/>
          <a:ln w="63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Larsseit" panose="00000500000000000000" pitchFamily="50" charset="0"/>
                <a:ea typeface="+mn-ea"/>
                <a:cs typeface="+mn-cs"/>
              </a:defRPr>
            </a:pPr>
            <a:endParaRPr lang="en-US"/>
          </a:p>
        </c:txPr>
        <c:crossAx val="675775776"/>
        <c:crosses val="autoZero"/>
        <c:crossBetween val="midCat"/>
      </c:valAx>
      <c:spPr>
        <a:noFill/>
        <a:ln>
          <a:noFill/>
        </a:ln>
        <a:effectLst/>
      </c:spPr>
    </c:plotArea>
    <c:legend>
      <c:legendPos val="b"/>
      <c:layout>
        <c:manualLayout>
          <c:xMode val="edge"/>
          <c:yMode val="edge"/>
          <c:x val="0.13557514322567676"/>
          <c:y val="3.7904862907271054E-2"/>
          <c:w val="0.20402113197388788"/>
          <c:h val="0.4462220347456568"/>
        </c:manualLayout>
      </c:layout>
      <c:overlay val="0"/>
      <c:spPr>
        <a:solidFill>
          <a:schemeClr val="bg1"/>
        </a:solidFill>
        <a:ln>
          <a:solidFill>
            <a:srgbClr val="CCCCCC"/>
          </a:solidFill>
        </a:ln>
        <a:effectLst/>
      </c:spPr>
      <c:txPr>
        <a:bodyPr rot="0" spcFirstLastPara="1" vertOverflow="ellipsis" vert="horz" wrap="square" anchor="ctr" anchorCtr="1"/>
        <a:lstStyle/>
        <a:p>
          <a:pPr>
            <a:defRPr sz="1200" b="0" i="0" u="none" strike="noStrike" kern="1200" baseline="0">
              <a:solidFill>
                <a:sysClr val="windowText" lastClr="000000"/>
              </a:solidFill>
              <a:latin typeface="Larsseit" panose="00000500000000000000" pitchFamily="50"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750">
          <a:solidFill>
            <a:sysClr val="windowText" lastClr="000000"/>
          </a:solidFill>
          <a:latin typeface="Larsseit" panose="00000500000000000000" pitchFamily="50"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94134605367271E-2"/>
          <c:y val="0.11596812830615556"/>
          <c:w val="0.91168733537937385"/>
          <c:h val="0.43386162362269753"/>
        </c:manualLayout>
      </c:layout>
      <c:barChart>
        <c:barDir val="bar"/>
        <c:grouping val="stacked"/>
        <c:varyColors val="0"/>
        <c:ser>
          <c:idx val="0"/>
          <c:order val="0"/>
          <c:tx>
            <c:strRef>
              <c:f>GHG_byRegion!$B$3</c:f>
              <c:strCache>
                <c:ptCount val="1"/>
                <c:pt idx="0">
                  <c:v>Within Boston</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1C58-48F5-B3E0-3A290626C423}"/>
              </c:ext>
            </c:extLst>
          </c:dPt>
          <c:val>
            <c:numRef>
              <c:f>GHG_byRegion!$F$3</c:f>
              <c:numCache>
                <c:formatCode>0%</c:formatCode>
                <c:ptCount val="1"/>
                <c:pt idx="0">
                  <c:v>0.24023195891090152</c:v>
                </c:pt>
              </c:numCache>
            </c:numRef>
          </c:val>
          <c:extLst>
            <c:ext xmlns:c16="http://schemas.microsoft.com/office/drawing/2014/chart" uri="{C3380CC4-5D6E-409C-BE32-E72D297353CC}">
              <c16:uniqueId val="{00000002-1C58-48F5-B3E0-3A290626C423}"/>
            </c:ext>
          </c:extLst>
        </c:ser>
        <c:ser>
          <c:idx val="1"/>
          <c:order val="1"/>
          <c:tx>
            <c:strRef>
              <c:f>GHG_byRegion!$B$4</c:f>
              <c:strCache>
                <c:ptCount val="1"/>
                <c:pt idx="0">
                  <c:v>Boston + Neighboring Towns</c:v>
                </c:pt>
              </c:strCache>
            </c:strRef>
          </c:tx>
          <c:spPr>
            <a:solidFill>
              <a:schemeClr val="accent2">
                <a:lumMod val="60000"/>
                <a:lumOff val="40000"/>
              </a:schemeClr>
            </a:solidFill>
            <a:ln>
              <a:noFill/>
            </a:ln>
            <a:effectLst/>
          </c:spPr>
          <c:invertIfNegative val="0"/>
          <c:val>
            <c:numRef>
              <c:f>GHG_byRegion!$F$4</c:f>
              <c:numCache>
                <c:formatCode>0%</c:formatCode>
                <c:ptCount val="1"/>
                <c:pt idx="0">
                  <c:v>0.18073881507034192</c:v>
                </c:pt>
              </c:numCache>
            </c:numRef>
          </c:val>
          <c:extLst>
            <c:ext xmlns:c16="http://schemas.microsoft.com/office/drawing/2014/chart" uri="{C3380CC4-5D6E-409C-BE32-E72D297353CC}">
              <c16:uniqueId val="{00000003-1C58-48F5-B3E0-3A290626C423}"/>
            </c:ext>
          </c:extLst>
        </c:ser>
        <c:ser>
          <c:idx val="2"/>
          <c:order val="2"/>
          <c:tx>
            <c:strRef>
              <c:f>GHG_byRegion!$B$5</c:f>
              <c:strCache>
                <c:ptCount val="1"/>
                <c:pt idx="0">
                  <c:v>Within I-95 Beltway</c:v>
                </c:pt>
              </c:strCache>
            </c:strRef>
          </c:tx>
          <c:spPr>
            <a:solidFill>
              <a:schemeClr val="accent1">
                <a:lumMod val="75000"/>
              </a:schemeClr>
            </a:solidFill>
            <a:ln>
              <a:noFill/>
            </a:ln>
            <a:effectLst/>
          </c:spPr>
          <c:invertIfNegative val="0"/>
          <c:val>
            <c:numRef>
              <c:f>GHG_byRegion!$F$5</c:f>
              <c:numCache>
                <c:formatCode>0%</c:formatCode>
                <c:ptCount val="1"/>
                <c:pt idx="0">
                  <c:v>8.964981230031184E-2</c:v>
                </c:pt>
              </c:numCache>
            </c:numRef>
          </c:val>
          <c:extLst>
            <c:ext xmlns:c16="http://schemas.microsoft.com/office/drawing/2014/chart" uri="{C3380CC4-5D6E-409C-BE32-E72D297353CC}">
              <c16:uniqueId val="{00000004-1C58-48F5-B3E0-3A290626C423}"/>
            </c:ext>
          </c:extLst>
        </c:ser>
        <c:ser>
          <c:idx val="3"/>
          <c:order val="3"/>
          <c:tx>
            <c:strRef>
              <c:f>GHG_byRegion!$B$6</c:f>
              <c:strCache>
                <c:ptCount val="1"/>
                <c:pt idx="0">
                  <c:v>Within I-495 Beltway</c:v>
                </c:pt>
              </c:strCache>
            </c:strRef>
          </c:tx>
          <c:spPr>
            <a:solidFill>
              <a:srgbClr val="00B0F0"/>
            </a:solidFill>
            <a:ln>
              <a:noFill/>
            </a:ln>
            <a:effectLst/>
          </c:spPr>
          <c:invertIfNegative val="0"/>
          <c:val>
            <c:numRef>
              <c:f>GHG_byRegion!$F$6</c:f>
              <c:numCache>
                <c:formatCode>0%</c:formatCode>
                <c:ptCount val="1"/>
                <c:pt idx="0">
                  <c:v>0.39955712062361093</c:v>
                </c:pt>
              </c:numCache>
            </c:numRef>
          </c:val>
          <c:extLst>
            <c:ext xmlns:c16="http://schemas.microsoft.com/office/drawing/2014/chart" uri="{C3380CC4-5D6E-409C-BE32-E72D297353CC}">
              <c16:uniqueId val="{00000005-1C58-48F5-B3E0-3A290626C423}"/>
            </c:ext>
          </c:extLst>
        </c:ser>
        <c:ser>
          <c:idx val="4"/>
          <c:order val="4"/>
          <c:tx>
            <c:strRef>
              <c:f>GHG_byRegion!$B$7</c:f>
              <c:strCache>
                <c:ptCount val="1"/>
                <c:pt idx="0">
                  <c:v>Outside I-495</c:v>
                </c:pt>
              </c:strCache>
            </c:strRef>
          </c:tx>
          <c:spPr>
            <a:solidFill>
              <a:schemeClr val="bg2">
                <a:lumMod val="50000"/>
              </a:schemeClr>
            </a:solidFill>
            <a:ln>
              <a:noFill/>
            </a:ln>
            <a:effectLst/>
          </c:spPr>
          <c:invertIfNegative val="0"/>
          <c:val>
            <c:numRef>
              <c:f>GHG_byRegion!$F$7</c:f>
              <c:numCache>
                <c:formatCode>0%</c:formatCode>
                <c:ptCount val="1"/>
                <c:pt idx="0">
                  <c:v>8.9822293094833805E-2</c:v>
                </c:pt>
              </c:numCache>
            </c:numRef>
          </c:val>
          <c:extLst>
            <c:ext xmlns:c16="http://schemas.microsoft.com/office/drawing/2014/chart" uri="{C3380CC4-5D6E-409C-BE32-E72D297353CC}">
              <c16:uniqueId val="{00000006-1C58-48F5-B3E0-3A290626C423}"/>
            </c:ext>
          </c:extLst>
        </c:ser>
        <c:dLbls>
          <c:showLegendKey val="0"/>
          <c:showVal val="0"/>
          <c:showCatName val="0"/>
          <c:showSerName val="0"/>
          <c:showPercent val="0"/>
          <c:showBubbleSize val="0"/>
        </c:dLbls>
        <c:gapWidth val="78"/>
        <c:overlap val="100"/>
        <c:axId val="912958816"/>
        <c:axId val="912959144"/>
      </c:barChart>
      <c:catAx>
        <c:axId val="912958816"/>
        <c:scaling>
          <c:orientation val="minMax"/>
        </c:scaling>
        <c:delete val="1"/>
        <c:axPos val="l"/>
        <c:numFmt formatCode="General" sourceLinked="1"/>
        <c:majorTickMark val="none"/>
        <c:minorTickMark val="none"/>
        <c:tickLblPos val="nextTo"/>
        <c:crossAx val="912959144"/>
        <c:crosses val="autoZero"/>
        <c:auto val="1"/>
        <c:lblAlgn val="ctr"/>
        <c:lblOffset val="100"/>
        <c:noMultiLvlLbl val="0"/>
      </c:catAx>
      <c:valAx>
        <c:axId val="912959144"/>
        <c:scaling>
          <c:orientation val="minMax"/>
          <c:max val="1"/>
        </c:scaling>
        <c:delete val="0"/>
        <c:axPos val="b"/>
        <c:majorGridlines>
          <c:spPr>
            <a:ln w="6350"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Percent of VMT to/from Boston</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6350">
            <a:solidFill>
              <a:srgbClr val="D9D9D9"/>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2958816"/>
        <c:crosses val="autoZero"/>
        <c:crossBetween val="between"/>
      </c:valAx>
      <c:spPr>
        <a:noFill/>
        <a:ln>
          <a:noFill/>
        </a:ln>
        <a:effectLst/>
      </c:spPr>
    </c:plotArea>
    <c:legend>
      <c:legendPos val="b"/>
      <c:layout>
        <c:manualLayout>
          <c:xMode val="edge"/>
          <c:yMode val="edge"/>
          <c:x val="2.8557103438993203E-2"/>
          <c:y val="0.79043416884934903"/>
          <c:w val="0.93864610673665794"/>
          <c:h val="0.16512157065252517"/>
        </c:manualLayout>
      </c:layout>
      <c:overlay val="0"/>
      <c:spPr>
        <a:noFill/>
        <a:ln w="6350">
          <a:solidFill>
            <a:srgbClr val="D2D2D2"/>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69247594050744"/>
          <c:y val="0.14351851851851852"/>
          <c:w val="0.81575196850393705"/>
          <c:h val="0.57351924301202351"/>
        </c:manualLayout>
      </c:layout>
      <c:barChart>
        <c:barDir val="col"/>
        <c:grouping val="clustered"/>
        <c:varyColors val="0"/>
        <c:ser>
          <c:idx val="0"/>
          <c:order val="0"/>
          <c:tx>
            <c:strRef>
              <c:f>'0622_s1_out'!$L$28</c:f>
              <c:strCache>
                <c:ptCount val="1"/>
                <c:pt idx="0">
                  <c:v>Baseline</c:v>
                </c:pt>
              </c:strCache>
            </c:strRef>
          </c:tx>
          <c:spPr>
            <a:solidFill>
              <a:schemeClr val="accent1"/>
            </a:solidFill>
            <a:ln>
              <a:noFill/>
            </a:ln>
            <a:effectLst/>
          </c:spPr>
          <c:invertIfNegative val="0"/>
          <c:cat>
            <c:numRef>
              <c:f>'0622_s1_out'!$K$29:$K$31</c:f>
              <c:numCache>
                <c:formatCode>General</c:formatCode>
                <c:ptCount val="3"/>
                <c:pt idx="0">
                  <c:v>2016</c:v>
                </c:pt>
                <c:pt idx="1">
                  <c:v>2030</c:v>
                </c:pt>
                <c:pt idx="2">
                  <c:v>2050</c:v>
                </c:pt>
              </c:numCache>
            </c:numRef>
          </c:cat>
          <c:val>
            <c:numRef>
              <c:f>'0622_s1_out'!$L$29:$L$31</c:f>
              <c:numCache>
                <c:formatCode>_(* #,##0_);_(* \(#,##0\);_(* "-"??_);_(@_)</c:formatCode>
                <c:ptCount val="3"/>
                <c:pt idx="0">
                  <c:v>2080094</c:v>
                </c:pt>
                <c:pt idx="1">
                  <c:v>1544771.6421607924</c:v>
                </c:pt>
                <c:pt idx="2">
                  <c:v>1311680.056268824</c:v>
                </c:pt>
              </c:numCache>
            </c:numRef>
          </c:val>
          <c:extLst>
            <c:ext xmlns:c16="http://schemas.microsoft.com/office/drawing/2014/chart" uri="{C3380CC4-5D6E-409C-BE32-E72D297353CC}">
              <c16:uniqueId val="{00000000-482D-4EB7-92BF-2E3A1FE74C26}"/>
            </c:ext>
          </c:extLst>
        </c:ser>
        <c:ser>
          <c:idx val="1"/>
          <c:order val="1"/>
          <c:tx>
            <c:strRef>
              <c:f>'0622_s1_out'!$M$28</c:f>
              <c:strCache>
                <c:ptCount val="1"/>
                <c:pt idx="0">
                  <c:v>Scenario</c:v>
                </c:pt>
              </c:strCache>
            </c:strRef>
          </c:tx>
          <c:spPr>
            <a:solidFill>
              <a:schemeClr val="accent2"/>
            </a:solidFill>
            <a:ln>
              <a:noFill/>
            </a:ln>
            <a:effectLst/>
          </c:spPr>
          <c:invertIfNegative val="0"/>
          <c:cat>
            <c:numRef>
              <c:f>'0622_s1_out'!$K$29:$K$31</c:f>
              <c:numCache>
                <c:formatCode>General</c:formatCode>
                <c:ptCount val="3"/>
                <c:pt idx="0">
                  <c:v>2016</c:v>
                </c:pt>
                <c:pt idx="1">
                  <c:v>2030</c:v>
                </c:pt>
                <c:pt idx="2">
                  <c:v>2050</c:v>
                </c:pt>
              </c:numCache>
            </c:numRef>
          </c:cat>
          <c:val>
            <c:numRef>
              <c:f>'0622_s1_out'!$M$29:$M$31</c:f>
              <c:numCache>
                <c:formatCode>_(* #,##0_);_(* \(#,##0\);_(* "-"??_);_(@_)</c:formatCode>
                <c:ptCount val="3"/>
                <c:pt idx="1">
                  <c:v>1502055.2080252303</c:v>
                </c:pt>
                <c:pt idx="2">
                  <c:v>1249786.0011891134</c:v>
                </c:pt>
              </c:numCache>
            </c:numRef>
          </c:val>
          <c:extLst>
            <c:ext xmlns:c16="http://schemas.microsoft.com/office/drawing/2014/chart" uri="{C3380CC4-5D6E-409C-BE32-E72D297353CC}">
              <c16:uniqueId val="{00000001-482D-4EB7-92BF-2E3A1FE74C26}"/>
            </c:ext>
          </c:extLst>
        </c:ser>
        <c:dLbls>
          <c:showLegendKey val="0"/>
          <c:showVal val="0"/>
          <c:showCatName val="0"/>
          <c:showSerName val="0"/>
          <c:showPercent val="0"/>
          <c:showBubbleSize val="0"/>
        </c:dLbls>
        <c:gapWidth val="219"/>
        <c:overlap val="-27"/>
        <c:axId val="612069648"/>
        <c:axId val="612069976"/>
      </c:barChart>
      <c:catAx>
        <c:axId val="61206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069976"/>
        <c:crosses val="autoZero"/>
        <c:auto val="1"/>
        <c:lblAlgn val="ctr"/>
        <c:lblOffset val="100"/>
        <c:noMultiLvlLbl val="0"/>
      </c:catAx>
      <c:valAx>
        <c:axId val="61206997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069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Transportation GHG Change vs. 2030/2050 Baseline</a:t>
            </a:r>
          </a:p>
        </c:rich>
      </c:tx>
      <c:layout>
        <c:manualLayout>
          <c:xMode val="edge"/>
          <c:yMode val="edge"/>
          <c:x val="3.9255352287426416E-2"/>
          <c:y val="9.8428968454887414E-4"/>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702364728447404"/>
          <c:y val="0.13069062720225511"/>
          <c:w val="0.75699050238912446"/>
          <c:h val="0.83280489120978596"/>
        </c:manualLayout>
      </c:layout>
      <c:barChart>
        <c:barDir val="bar"/>
        <c:grouping val="stacked"/>
        <c:varyColors val="0"/>
        <c:ser>
          <c:idx val="2"/>
          <c:order val="0"/>
          <c:tx>
            <c:strRef>
              <c:f>'0624_s1a_out'!$S$3</c:f>
              <c:strCache>
                <c:ptCount val="1"/>
                <c:pt idx="0">
                  <c:v>2030</c:v>
                </c:pt>
              </c:strCache>
            </c:strRef>
          </c:tx>
          <c:spPr>
            <a:solidFill>
              <a:srgbClr val="70AD47"/>
            </a:solidFill>
            <a:ln>
              <a:noFill/>
            </a:ln>
            <a:effectLst/>
          </c:spPr>
          <c:invertIfNegative val="1"/>
          <c:cat>
            <c:strRef>
              <c:f>'0624_s1a_out'!$K$4:$K$12</c:f>
              <c:strCache>
                <c:ptCount val="9"/>
                <c:pt idx="0">
                  <c:v>Clean Vehicles</c:v>
                </c:pt>
                <c:pt idx="1">
                  <c:v>Land Use</c:v>
                </c:pt>
                <c:pt idx="2">
                  <c:v>Transit</c:v>
                </c:pt>
                <c:pt idx="3">
                  <c:v>Active Transportation</c:v>
                </c:pt>
                <c:pt idx="4">
                  <c:v>CAV</c:v>
                </c:pt>
                <c:pt idx="5">
                  <c:v>Smart Mobility </c:v>
                </c:pt>
                <c:pt idx="6">
                  <c:v>Travel Pricing</c:v>
                </c:pt>
                <c:pt idx="7">
                  <c:v>TDM</c:v>
                </c:pt>
                <c:pt idx="8">
                  <c:v>Combined</c:v>
                </c:pt>
              </c:strCache>
            </c:strRef>
          </c:cat>
          <c:val>
            <c:numRef>
              <c:f>'0624_s1a_out'!$S$4:$S$12</c:f>
              <c:numCache>
                <c:formatCode>0.0%</c:formatCode>
                <c:ptCount val="9"/>
                <c:pt idx="0">
                  <c:v>-1.2945516781932211E-2</c:v>
                </c:pt>
                <c:pt idx="1">
                  <c:v>0</c:v>
                </c:pt>
                <c:pt idx="2">
                  <c:v>-1.7132295958538536E-4</c:v>
                </c:pt>
                <c:pt idx="3">
                  <c:v>-3.6374515361458958E-3</c:v>
                </c:pt>
                <c:pt idx="4">
                  <c:v>7.72238704365639E-3</c:v>
                </c:pt>
                <c:pt idx="5">
                  <c:v>1.6080295120063023E-2</c:v>
                </c:pt>
                <c:pt idx="6">
                  <c:v>-3.1586288609274538E-2</c:v>
                </c:pt>
                <c:pt idx="7">
                  <c:v>-2.2214201892365526E-3</c:v>
                </c:pt>
                <c:pt idx="8">
                  <c:v>-2.6966295550396424E-2</c:v>
                </c:pt>
              </c:numCache>
            </c:numRef>
          </c:val>
          <c:extLst>
            <c:ext xmlns:c14="http://schemas.microsoft.com/office/drawing/2007/8/2/chart" uri="{6F2FDCE9-48DA-4B69-8628-5D25D57E5C99}">
              <c14:invertSolidFillFmt>
                <c14:spPr xmlns:c14="http://schemas.microsoft.com/office/drawing/2007/8/2/chart">
                  <a:solidFill>
                    <a:srgbClr val="70AD47"/>
                  </a:solidFill>
                  <a:ln>
                    <a:noFill/>
                  </a:ln>
                  <a:effectLst/>
                </c14:spPr>
              </c14:invertSolidFillFmt>
            </c:ext>
            <c:ext xmlns:c16="http://schemas.microsoft.com/office/drawing/2014/chart" uri="{C3380CC4-5D6E-409C-BE32-E72D297353CC}">
              <c16:uniqueId val="{00000000-418B-4A24-AFA7-BA57B96D92E7}"/>
            </c:ext>
          </c:extLst>
        </c:ser>
        <c:ser>
          <c:idx val="0"/>
          <c:order val="1"/>
          <c:tx>
            <c:strRef>
              <c:f>'0624_s1a_out'!$T$3</c:f>
              <c:strCache>
                <c:ptCount val="1"/>
                <c:pt idx="0">
                  <c:v>2050</c:v>
                </c:pt>
              </c:strCache>
            </c:strRef>
          </c:tx>
          <c:spPr>
            <a:solidFill>
              <a:srgbClr val="C5E0B4"/>
            </a:solidFill>
            <a:ln>
              <a:noFill/>
            </a:ln>
            <a:effectLst/>
          </c:spPr>
          <c:invertIfNegative val="1"/>
          <c:val>
            <c:numRef>
              <c:f>'0624_s1a_out'!$T$4:$T$12</c:f>
              <c:numCache>
                <c:formatCode>0.0%</c:formatCode>
                <c:ptCount val="9"/>
                <c:pt idx="0">
                  <c:v>-2.4970764076718568E-2</c:v>
                </c:pt>
                <c:pt idx="1">
                  <c:v>0</c:v>
                </c:pt>
                <c:pt idx="2">
                  <c:v>-8.1272549866112285E-4</c:v>
                </c:pt>
                <c:pt idx="3">
                  <c:v>-4.4698001571966814E-3</c:v>
                </c:pt>
                <c:pt idx="4">
                  <c:v>2.929242074418368E-2</c:v>
                </c:pt>
                <c:pt idx="5">
                  <c:v>1.9952081813338213E-2</c:v>
                </c:pt>
                <c:pt idx="6">
                  <c:v>-3.2715127119839413E-2</c:v>
                </c:pt>
                <c:pt idx="7">
                  <c:v>-2.2079745557971328E-4</c:v>
                </c:pt>
                <c:pt idx="8">
                  <c:v>-1.5604995092645457E-2</c:v>
                </c:pt>
              </c:numCache>
            </c:numRef>
          </c:val>
          <c:extLst>
            <c:ext xmlns:c14="http://schemas.microsoft.com/office/drawing/2007/8/2/chart" uri="{6F2FDCE9-48DA-4B69-8628-5D25D57E5C99}">
              <c14:invertSolidFillFmt>
                <c14:spPr xmlns:c14="http://schemas.microsoft.com/office/drawing/2007/8/2/chart">
                  <a:solidFill>
                    <a:srgbClr val="C5E0B4"/>
                  </a:solidFill>
                  <a:ln>
                    <a:noFill/>
                  </a:ln>
                  <a:effectLst/>
                </c14:spPr>
              </c14:invertSolidFillFmt>
            </c:ext>
            <c:ext xmlns:c16="http://schemas.microsoft.com/office/drawing/2014/chart" uri="{C3380CC4-5D6E-409C-BE32-E72D297353CC}">
              <c16:uniqueId val="{00000001-418B-4A24-AFA7-BA57B96D92E7}"/>
            </c:ext>
          </c:extLst>
        </c:ser>
        <c:dLbls>
          <c:showLegendKey val="0"/>
          <c:showVal val="0"/>
          <c:showCatName val="0"/>
          <c:showSerName val="0"/>
          <c:showPercent val="0"/>
          <c:showBubbleSize val="0"/>
        </c:dLbls>
        <c:gapWidth val="100"/>
        <c:overlap val="100"/>
        <c:axId val="358722176"/>
        <c:axId val="358722568"/>
        <c:extLst/>
      </c:barChart>
      <c:catAx>
        <c:axId val="358722176"/>
        <c:scaling>
          <c:orientation val="maxMin"/>
        </c:scaling>
        <c:delete val="0"/>
        <c:axPos val="r"/>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722568"/>
        <c:crossesAt val="0"/>
        <c:auto val="1"/>
        <c:lblAlgn val="ctr"/>
        <c:lblOffset val="0"/>
        <c:noMultiLvlLbl val="0"/>
      </c:catAx>
      <c:valAx>
        <c:axId val="358722568"/>
        <c:scaling>
          <c:orientation val="maxMin"/>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722176"/>
        <c:crosses val="autoZero"/>
        <c:crossBetween val="between"/>
      </c:valAx>
      <c:spPr>
        <a:noFill/>
        <a:ln>
          <a:noFill/>
        </a:ln>
        <a:effectLst/>
      </c:spPr>
    </c:plotArea>
    <c:legend>
      <c:legendPos val="r"/>
      <c:layout>
        <c:manualLayout>
          <c:xMode val="edge"/>
          <c:yMode val="edge"/>
          <c:x val="0.65778168954842187"/>
          <c:y val="0.24301656906124805"/>
          <c:w val="0.29681232754559528"/>
          <c:h val="5.82490663537075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Transportation GHG Change vs. 2030/2050 Baseline</a:t>
            </a:r>
          </a:p>
        </c:rich>
      </c:tx>
      <c:layout>
        <c:manualLayout>
          <c:xMode val="edge"/>
          <c:yMode val="edge"/>
          <c:x val="1.8620869506696283E-3"/>
          <c:y val="9.8427693245555295E-4"/>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294458401218805"/>
          <c:y val="0.13069062720225511"/>
          <c:w val="0.64454150072819494"/>
          <c:h val="0.83280489120978596"/>
        </c:manualLayout>
      </c:layout>
      <c:barChart>
        <c:barDir val="bar"/>
        <c:grouping val="stacked"/>
        <c:varyColors val="0"/>
        <c:ser>
          <c:idx val="2"/>
          <c:order val="0"/>
          <c:tx>
            <c:strRef>
              <c:f>'0622_S6_out'!$S$3</c:f>
              <c:strCache>
                <c:ptCount val="1"/>
                <c:pt idx="0">
                  <c:v>2030</c:v>
                </c:pt>
              </c:strCache>
            </c:strRef>
          </c:tx>
          <c:spPr>
            <a:solidFill>
              <a:schemeClr val="accent4"/>
            </a:solidFill>
            <a:ln>
              <a:noFill/>
            </a:ln>
            <a:effectLst/>
          </c:spPr>
          <c:invertIfNegative val="0"/>
          <c:cat>
            <c:strRef>
              <c:f>'0622_S6_out'!$K$4:$K$12</c:f>
              <c:strCache>
                <c:ptCount val="9"/>
                <c:pt idx="0">
                  <c:v>Clean Vehicles</c:v>
                </c:pt>
                <c:pt idx="1">
                  <c:v>Land Use</c:v>
                </c:pt>
                <c:pt idx="2">
                  <c:v>Transit</c:v>
                </c:pt>
                <c:pt idx="3">
                  <c:v>Active Transportation</c:v>
                </c:pt>
                <c:pt idx="4">
                  <c:v>CAV</c:v>
                </c:pt>
                <c:pt idx="5">
                  <c:v>Smart Mobility </c:v>
                </c:pt>
                <c:pt idx="6">
                  <c:v>Travel Pricing</c:v>
                </c:pt>
                <c:pt idx="7">
                  <c:v>TDM</c:v>
                </c:pt>
                <c:pt idx="8">
                  <c:v>Combined</c:v>
                </c:pt>
              </c:strCache>
            </c:strRef>
          </c:cat>
          <c:val>
            <c:numRef>
              <c:f>'0622_S6_out'!$S$4:$S$12</c:f>
              <c:numCache>
                <c:formatCode>0.0%</c:formatCode>
                <c:ptCount val="9"/>
                <c:pt idx="0">
                  <c:v>-6.9708143738246423E-2</c:v>
                </c:pt>
                <c:pt idx="1">
                  <c:v>0</c:v>
                </c:pt>
                <c:pt idx="2">
                  <c:v>-2.2958587296804376E-3</c:v>
                </c:pt>
                <c:pt idx="3">
                  <c:v>-1.4186060990968991E-2</c:v>
                </c:pt>
                <c:pt idx="4">
                  <c:v>0</c:v>
                </c:pt>
                <c:pt idx="5">
                  <c:v>0</c:v>
                </c:pt>
                <c:pt idx="6">
                  <c:v>-6.2868120404173028E-2</c:v>
                </c:pt>
                <c:pt idx="7">
                  <c:v>-5.153360168698112E-3</c:v>
                </c:pt>
                <c:pt idx="8">
                  <c:v>-0.1469533178283553</c:v>
                </c:pt>
              </c:numCache>
            </c:numRef>
          </c:val>
          <c:extLst>
            <c:ext xmlns:c16="http://schemas.microsoft.com/office/drawing/2014/chart" uri="{C3380CC4-5D6E-409C-BE32-E72D297353CC}">
              <c16:uniqueId val="{00000000-917B-4FB8-B422-C2775FB519B3}"/>
            </c:ext>
          </c:extLst>
        </c:ser>
        <c:ser>
          <c:idx val="0"/>
          <c:order val="1"/>
          <c:tx>
            <c:strRef>
              <c:f>'0622_S6_out'!$T$3</c:f>
              <c:strCache>
                <c:ptCount val="1"/>
                <c:pt idx="0">
                  <c:v>2050</c:v>
                </c:pt>
              </c:strCache>
            </c:strRef>
          </c:tx>
          <c:spPr>
            <a:solidFill>
              <a:schemeClr val="accent4">
                <a:lumMod val="40000"/>
                <a:lumOff val="60000"/>
              </a:schemeClr>
            </a:solidFill>
            <a:ln>
              <a:noFill/>
            </a:ln>
            <a:effectLst/>
          </c:spPr>
          <c:invertIfNegative val="0"/>
          <c:val>
            <c:numRef>
              <c:f>'0622_S6_out'!$T$4:$T$12</c:f>
              <c:numCache>
                <c:formatCode>0.0%</c:formatCode>
                <c:ptCount val="9"/>
                <c:pt idx="0">
                  <c:v>-0.64577064656810945</c:v>
                </c:pt>
                <c:pt idx="1">
                  <c:v>0</c:v>
                </c:pt>
                <c:pt idx="2">
                  <c:v>-6.1496231596237152E-3</c:v>
                </c:pt>
                <c:pt idx="3">
                  <c:v>-1.4189319935730017E-2</c:v>
                </c:pt>
                <c:pt idx="4">
                  <c:v>0</c:v>
                </c:pt>
                <c:pt idx="5">
                  <c:v>0</c:v>
                </c:pt>
                <c:pt idx="6">
                  <c:v>-0.24034291823590823</c:v>
                </c:pt>
                <c:pt idx="7">
                  <c:v>-1.5391146174184873E-3</c:v>
                </c:pt>
                <c:pt idx="8">
                  <c:v>-0.66332597172103869</c:v>
                </c:pt>
              </c:numCache>
            </c:numRef>
          </c:val>
          <c:extLst>
            <c:ext xmlns:c16="http://schemas.microsoft.com/office/drawing/2014/chart" uri="{C3380CC4-5D6E-409C-BE32-E72D297353CC}">
              <c16:uniqueId val="{00000001-917B-4FB8-B422-C2775FB519B3}"/>
            </c:ext>
          </c:extLst>
        </c:ser>
        <c:dLbls>
          <c:showLegendKey val="0"/>
          <c:showVal val="0"/>
          <c:showCatName val="0"/>
          <c:showSerName val="0"/>
          <c:showPercent val="0"/>
          <c:showBubbleSize val="0"/>
        </c:dLbls>
        <c:gapWidth val="100"/>
        <c:overlap val="100"/>
        <c:axId val="358722176"/>
        <c:axId val="358722568"/>
        <c:extLst/>
      </c:barChart>
      <c:catAx>
        <c:axId val="358722176"/>
        <c:scaling>
          <c:orientation val="maxMin"/>
        </c:scaling>
        <c:delete val="0"/>
        <c:axPos val="r"/>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722568"/>
        <c:crossesAt val="0"/>
        <c:auto val="1"/>
        <c:lblAlgn val="ctr"/>
        <c:lblOffset val="0"/>
        <c:noMultiLvlLbl val="0"/>
      </c:catAx>
      <c:valAx>
        <c:axId val="358722568"/>
        <c:scaling>
          <c:orientation val="maxMin"/>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8722176"/>
        <c:crosses val="autoZero"/>
        <c:crossBetween val="between"/>
      </c:valAx>
      <c:spPr>
        <a:noFill/>
        <a:ln>
          <a:noFill/>
        </a:ln>
        <a:effectLst/>
      </c:spPr>
    </c:plotArea>
    <c:legend>
      <c:legendPos val="r"/>
      <c:layout>
        <c:manualLayout>
          <c:xMode val="edge"/>
          <c:yMode val="edge"/>
          <c:x val="0.65778168954842187"/>
          <c:y val="0.24301656906124805"/>
          <c:w val="0.29681232754559528"/>
          <c:h val="5.82490663537075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69247594050744"/>
          <c:y val="0.14351851851851852"/>
          <c:w val="0.81575196850393705"/>
          <c:h val="0.58686262960255842"/>
        </c:manualLayout>
      </c:layout>
      <c:barChart>
        <c:barDir val="col"/>
        <c:grouping val="clustered"/>
        <c:varyColors val="0"/>
        <c:ser>
          <c:idx val="0"/>
          <c:order val="0"/>
          <c:tx>
            <c:strRef>
              <c:f>'0622_S6_out'!$L$33</c:f>
              <c:strCache>
                <c:ptCount val="1"/>
                <c:pt idx="0">
                  <c:v>Baseline</c:v>
                </c:pt>
              </c:strCache>
            </c:strRef>
          </c:tx>
          <c:spPr>
            <a:solidFill>
              <a:schemeClr val="accent1"/>
            </a:solidFill>
            <a:ln>
              <a:noFill/>
            </a:ln>
            <a:effectLst/>
          </c:spPr>
          <c:invertIfNegative val="0"/>
          <c:cat>
            <c:numRef>
              <c:f>'0622_S6_out'!$K$34:$K$36</c:f>
              <c:numCache>
                <c:formatCode>General</c:formatCode>
                <c:ptCount val="3"/>
                <c:pt idx="0">
                  <c:v>2016</c:v>
                </c:pt>
                <c:pt idx="1">
                  <c:v>2030</c:v>
                </c:pt>
                <c:pt idx="2">
                  <c:v>2050</c:v>
                </c:pt>
              </c:numCache>
            </c:numRef>
          </c:cat>
          <c:val>
            <c:numRef>
              <c:f>'0622_S6_out'!$L$34:$L$36</c:f>
              <c:numCache>
                <c:formatCode>_(* #,##0_);_(* \(#,##0\);_(* "-"??_);_(@_)</c:formatCode>
                <c:ptCount val="3"/>
                <c:pt idx="0">
                  <c:v>2080094</c:v>
                </c:pt>
                <c:pt idx="1">
                  <c:v>1544771.6421607924</c:v>
                </c:pt>
                <c:pt idx="2">
                  <c:v>1311680.056268824</c:v>
                </c:pt>
              </c:numCache>
            </c:numRef>
          </c:val>
          <c:extLst>
            <c:ext xmlns:c16="http://schemas.microsoft.com/office/drawing/2014/chart" uri="{C3380CC4-5D6E-409C-BE32-E72D297353CC}">
              <c16:uniqueId val="{00000000-BED4-4CF1-B02E-9BADA331760B}"/>
            </c:ext>
          </c:extLst>
        </c:ser>
        <c:ser>
          <c:idx val="1"/>
          <c:order val="1"/>
          <c:tx>
            <c:strRef>
              <c:f>'0622_S6_out'!$M$33</c:f>
              <c:strCache>
                <c:ptCount val="1"/>
                <c:pt idx="0">
                  <c:v>Scenario</c:v>
                </c:pt>
              </c:strCache>
            </c:strRef>
          </c:tx>
          <c:spPr>
            <a:solidFill>
              <a:schemeClr val="accent2"/>
            </a:solidFill>
            <a:ln>
              <a:noFill/>
            </a:ln>
            <a:effectLst/>
          </c:spPr>
          <c:invertIfNegative val="0"/>
          <c:cat>
            <c:numRef>
              <c:f>'0622_S6_out'!$K$34:$K$36</c:f>
              <c:numCache>
                <c:formatCode>General</c:formatCode>
                <c:ptCount val="3"/>
                <c:pt idx="0">
                  <c:v>2016</c:v>
                </c:pt>
                <c:pt idx="1">
                  <c:v>2030</c:v>
                </c:pt>
                <c:pt idx="2">
                  <c:v>2050</c:v>
                </c:pt>
              </c:numCache>
            </c:numRef>
          </c:cat>
          <c:val>
            <c:numRef>
              <c:f>'0622_S6_out'!$M$34:$M$36</c:f>
              <c:numCache>
                <c:formatCode>_(* #,##0_);_(* \(#,##0\);_(* "-"??_);_(@_)</c:formatCode>
                <c:ptCount val="3"/>
                <c:pt idx="1">
                  <c:v>1317762.3240581071</c:v>
                </c:pt>
                <c:pt idx="2">
                  <c:v>248852.87215921216</c:v>
                </c:pt>
              </c:numCache>
            </c:numRef>
          </c:val>
          <c:extLst>
            <c:ext xmlns:c16="http://schemas.microsoft.com/office/drawing/2014/chart" uri="{C3380CC4-5D6E-409C-BE32-E72D297353CC}">
              <c16:uniqueId val="{00000001-BED4-4CF1-B02E-9BADA331760B}"/>
            </c:ext>
          </c:extLst>
        </c:ser>
        <c:dLbls>
          <c:showLegendKey val="0"/>
          <c:showVal val="0"/>
          <c:showCatName val="0"/>
          <c:showSerName val="0"/>
          <c:showPercent val="0"/>
          <c:showBubbleSize val="0"/>
        </c:dLbls>
        <c:gapWidth val="219"/>
        <c:overlap val="-27"/>
        <c:axId val="612069648"/>
        <c:axId val="612069976"/>
      </c:barChart>
      <c:catAx>
        <c:axId val="61206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069976"/>
        <c:crosses val="autoZero"/>
        <c:auto val="1"/>
        <c:lblAlgn val="ctr"/>
        <c:lblOffset val="100"/>
        <c:noMultiLvlLbl val="0"/>
      </c:catAx>
      <c:valAx>
        <c:axId val="61206997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069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5400000" spcFirstLastPara="1" vertOverflow="ellipsis" wrap="square" anchor="ctr" anchorCtr="1"/>
          <a:lstStyle/>
          <a:p>
            <a:pPr>
              <a:defRPr sz="1600" b="0" i="0" u="none" strike="noStrike" kern="1200" spc="0" baseline="0">
                <a:solidFill>
                  <a:sysClr val="windowText" lastClr="000000"/>
                </a:solidFill>
                <a:latin typeface="Larsseit" panose="00000500000000000000" pitchFamily="50" charset="0"/>
                <a:ea typeface="+mn-ea"/>
                <a:cs typeface="+mn-cs"/>
              </a:defRPr>
            </a:pPr>
            <a:r>
              <a:rPr lang="en-US" sz="1600"/>
              <a:t>Market share (% sales) of plug-in electric vehicles</a:t>
            </a:r>
          </a:p>
        </c:rich>
      </c:tx>
      <c:layout>
        <c:manualLayout>
          <c:xMode val="edge"/>
          <c:yMode val="edge"/>
          <c:x val="1.6209031563362256E-3"/>
          <c:y val="0.29763592050993626"/>
        </c:manualLayout>
      </c:layout>
      <c:overlay val="0"/>
      <c:spPr>
        <a:noFill/>
        <a:ln>
          <a:noFill/>
        </a:ln>
        <a:effectLst/>
      </c:spPr>
      <c:txPr>
        <a:bodyPr rot="-5400000" spcFirstLastPara="1" vertOverflow="ellipsis" wrap="square" anchor="ctr" anchorCtr="1"/>
        <a:lstStyle/>
        <a:p>
          <a:pPr>
            <a:defRPr sz="1600" b="0" i="0" u="none" strike="noStrike" kern="1200" spc="0" baseline="0">
              <a:solidFill>
                <a:sysClr val="windowText" lastClr="000000"/>
              </a:solidFill>
              <a:latin typeface="Larsseit" panose="00000500000000000000" pitchFamily="50" charset="0"/>
              <a:ea typeface="+mn-ea"/>
              <a:cs typeface="+mn-cs"/>
            </a:defRPr>
          </a:pPr>
          <a:endParaRPr lang="en-US"/>
        </a:p>
      </c:txPr>
    </c:title>
    <c:autoTitleDeleted val="0"/>
    <c:plotArea>
      <c:layout>
        <c:manualLayout>
          <c:layoutTarget val="inner"/>
          <c:xMode val="edge"/>
          <c:yMode val="edge"/>
          <c:x val="0.13564247769989496"/>
          <c:y val="2.3829208848893887E-2"/>
          <c:w val="0.82216842594326545"/>
          <c:h val="0.9149340707411574"/>
        </c:manualLayout>
      </c:layout>
      <c:lineChart>
        <c:grouping val="standard"/>
        <c:varyColors val="0"/>
        <c:ser>
          <c:idx val="1"/>
          <c:order val="0"/>
          <c:tx>
            <c:strRef>
              <c:f>'Fig18-19a'!$D$10</c:f>
              <c:strCache>
                <c:ptCount val="1"/>
                <c:pt idx="0">
                  <c:v>Boston base </c:v>
                </c:pt>
              </c:strCache>
            </c:strRef>
          </c:tx>
          <c:spPr>
            <a:ln w="25400" cap="rnd">
              <a:solidFill>
                <a:srgbClr val="004D71"/>
              </a:solidFill>
              <a:round/>
            </a:ln>
            <a:effectLst/>
          </c:spPr>
          <c:marker>
            <c:symbol val="none"/>
          </c:marker>
          <c:cat>
            <c:numRef>
              <c:f>'Fig18-19a'!$E$4:$AS$4</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'Fig18-19a'!$E$10:$AS$10</c:f>
              <c:numCache>
                <c:formatCode>0.0%</c:formatCode>
                <c:ptCount val="41"/>
                <c:pt idx="0">
                  <c:v>6.2752114997000324E-5</c:v>
                </c:pt>
                <c:pt idx="1">
                  <c:v>2.0375324522737505E-3</c:v>
                </c:pt>
                <c:pt idx="2">
                  <c:v>4.70683454673423E-3</c:v>
                </c:pt>
                <c:pt idx="3">
                  <c:v>7.6463999171924105E-3</c:v>
                </c:pt>
                <c:pt idx="4">
                  <c:v>8.6339953569195861E-3</c:v>
                </c:pt>
                <c:pt idx="5">
                  <c:v>7.4592547239956987E-3</c:v>
                </c:pt>
                <c:pt idx="6">
                  <c:v>9.838940005184954E-3</c:v>
                </c:pt>
                <c:pt idx="7">
                  <c:v>1.3110909312623577E-2</c:v>
                </c:pt>
                <c:pt idx="8">
                  <c:v>1.6532477466510511E-2</c:v>
                </c:pt>
                <c:pt idx="9">
                  <c:v>2.3837677724866696E-2</c:v>
                </c:pt>
                <c:pt idx="10">
                  <c:v>3.2653181369101988E-2</c:v>
                </c:pt>
                <c:pt idx="11">
                  <c:v>4.4676620884517237E-2</c:v>
                </c:pt>
                <c:pt idx="12">
                  <c:v>6.029809061525649E-2</c:v>
                </c:pt>
                <c:pt idx="13">
                  <c:v>7.8821292510456983E-2</c:v>
                </c:pt>
                <c:pt idx="14">
                  <c:v>0.10390370658278258</c:v>
                </c:pt>
                <c:pt idx="15">
                  <c:v>0.13678949966119192</c:v>
                </c:pt>
                <c:pt idx="16">
                  <c:v>0.15532486918698069</c:v>
                </c:pt>
                <c:pt idx="17">
                  <c:v>0.1763401895910548</c:v>
                </c:pt>
                <c:pt idx="18">
                  <c:v>0.19960528557939691</c:v>
                </c:pt>
                <c:pt idx="19">
                  <c:v>0.22897178774417393</c:v>
                </c:pt>
                <c:pt idx="20">
                  <c:v>0.26450337171409544</c:v>
                </c:pt>
                <c:pt idx="21">
                  <c:v>0.30486456768215797</c:v>
                </c:pt>
                <c:pt idx="22">
                  <c:v>0.35027874492889904</c:v>
                </c:pt>
                <c:pt idx="23">
                  <c:v>0.39464321264955532</c:v>
                </c:pt>
                <c:pt idx="24">
                  <c:v>0.40482736478897224</c:v>
                </c:pt>
                <c:pt idx="25">
                  <c:v>0.41029176671109946</c:v>
                </c:pt>
                <c:pt idx="26">
                  <c:v>0.42572043909120993</c:v>
                </c:pt>
                <c:pt idx="27">
                  <c:v>0.43429963618540601</c:v>
                </c:pt>
                <c:pt idx="28">
                  <c:v>0.44163267696135777</c:v>
                </c:pt>
                <c:pt idx="29">
                  <c:v>0.45008421970018397</c:v>
                </c:pt>
                <c:pt idx="30">
                  <c:v>0.45693766490390997</c:v>
                </c:pt>
                <c:pt idx="31">
                  <c:v>0.4633619033443519</c:v>
                </c:pt>
                <c:pt idx="32">
                  <c:v>0.46815884557395715</c:v>
                </c:pt>
                <c:pt idx="33">
                  <c:v>0.47354541501062342</c:v>
                </c:pt>
                <c:pt idx="34">
                  <c:v>0.47926102938901932</c:v>
                </c:pt>
                <c:pt idx="35">
                  <c:v>0.48519436955636819</c:v>
                </c:pt>
                <c:pt idx="36">
                  <c:v>0.49111102857676903</c:v>
                </c:pt>
                <c:pt idx="37">
                  <c:v>0.49791387131978682</c:v>
                </c:pt>
                <c:pt idx="38">
                  <c:v>0.50150210321070821</c:v>
                </c:pt>
                <c:pt idx="39">
                  <c:v>0.50816555859235313</c:v>
                </c:pt>
                <c:pt idx="40">
                  <c:v>0.51714516894709162</c:v>
                </c:pt>
              </c:numCache>
            </c:numRef>
          </c:val>
          <c:smooth val="0"/>
          <c:extLst>
            <c:ext xmlns:c16="http://schemas.microsoft.com/office/drawing/2014/chart" uri="{C3380CC4-5D6E-409C-BE32-E72D297353CC}">
              <c16:uniqueId val="{00000000-FC48-4B04-965A-7370B191026C}"/>
            </c:ext>
          </c:extLst>
        </c:ser>
        <c:ser>
          <c:idx val="4"/>
          <c:order val="1"/>
          <c:tx>
            <c:strRef>
              <c:f>'Fig18-19a'!$D$16</c:f>
              <c:strCache>
                <c:ptCount val="1"/>
                <c:pt idx="0">
                  <c:v>Lower vehicle costs</c:v>
                </c:pt>
              </c:strCache>
            </c:strRef>
          </c:tx>
          <c:spPr>
            <a:ln w="25400" cap="rnd">
              <a:solidFill>
                <a:srgbClr val="F37224"/>
              </a:solidFill>
              <a:prstDash val="solid"/>
              <a:round/>
            </a:ln>
            <a:effectLst/>
          </c:spPr>
          <c:marker>
            <c:symbol val="none"/>
          </c:marker>
          <c:val>
            <c:numRef>
              <c:f>'Fig18-19a'!$E$16:$AS$16</c:f>
              <c:numCache>
                <c:formatCode>0.0%</c:formatCode>
                <c:ptCount val="41"/>
                <c:pt idx="0">
                  <c:v>6.2752114997000324E-5</c:v>
                </c:pt>
                <c:pt idx="1">
                  <c:v>2.0375324522737505E-3</c:v>
                </c:pt>
                <c:pt idx="2">
                  <c:v>4.70683454673423E-3</c:v>
                </c:pt>
                <c:pt idx="3">
                  <c:v>7.6463999171924105E-3</c:v>
                </c:pt>
                <c:pt idx="4">
                  <c:v>8.6339953569195861E-3</c:v>
                </c:pt>
                <c:pt idx="5">
                  <c:v>7.4592547239956987E-3</c:v>
                </c:pt>
                <c:pt idx="6">
                  <c:v>9.838940005184954E-3</c:v>
                </c:pt>
                <c:pt idx="7">
                  <c:v>1.3110909312623577E-2</c:v>
                </c:pt>
                <c:pt idx="8">
                  <c:v>9.8854678484616695E-2</c:v>
                </c:pt>
                <c:pt idx="9">
                  <c:v>0.14143400921762381</c:v>
                </c:pt>
                <c:pt idx="10">
                  <c:v>0.18018526006515032</c:v>
                </c:pt>
                <c:pt idx="11">
                  <c:v>0.2324041241533876</c:v>
                </c:pt>
                <c:pt idx="12">
                  <c:v>0.29387938146977566</c:v>
                </c:pt>
                <c:pt idx="13">
                  <c:v>0.35927489358728698</c:v>
                </c:pt>
                <c:pt idx="14">
                  <c:v>0.43180970136148489</c:v>
                </c:pt>
                <c:pt idx="15">
                  <c:v>0.5096121281965208</c:v>
                </c:pt>
                <c:pt idx="16">
                  <c:v>0.54560142421182323</c:v>
                </c:pt>
                <c:pt idx="17">
                  <c:v>0.58259425063988768</c:v>
                </c:pt>
                <c:pt idx="18">
                  <c:v>0.62095014326498943</c:v>
                </c:pt>
                <c:pt idx="19">
                  <c:v>0.66502024493475687</c:v>
                </c:pt>
                <c:pt idx="20">
                  <c:v>0.71055639115285973</c:v>
                </c:pt>
                <c:pt idx="21">
                  <c:v>0.75309268618829894</c:v>
                </c:pt>
                <c:pt idx="22">
                  <c:v>0.79249143068757932</c:v>
                </c:pt>
                <c:pt idx="23">
                  <c:v>0.82426182507743384</c:v>
                </c:pt>
                <c:pt idx="24">
                  <c:v>0.83233988642850543</c:v>
                </c:pt>
                <c:pt idx="25">
                  <c:v>0.83702781128115988</c:v>
                </c:pt>
                <c:pt idx="26">
                  <c:v>0.84742131259485909</c:v>
                </c:pt>
                <c:pt idx="27">
                  <c:v>0.85300526900299245</c:v>
                </c:pt>
                <c:pt idx="28">
                  <c:v>0.85768145622348624</c:v>
                </c:pt>
                <c:pt idx="29">
                  <c:v>0.86290742650022434</c:v>
                </c:pt>
                <c:pt idx="30">
                  <c:v>0.86696065342404538</c:v>
                </c:pt>
                <c:pt idx="31">
                  <c:v>0.8704938164537015</c:v>
                </c:pt>
                <c:pt idx="32">
                  <c:v>0.87289566488939863</c:v>
                </c:pt>
                <c:pt idx="33">
                  <c:v>0.87535878931938615</c:v>
                </c:pt>
                <c:pt idx="34">
                  <c:v>0.87772405731550063</c:v>
                </c:pt>
                <c:pt idx="35">
                  <c:v>0.87994201887417467</c:v>
                </c:pt>
                <c:pt idx="36">
                  <c:v>0.8818534837187233</c:v>
                </c:pt>
                <c:pt idx="37">
                  <c:v>0.88396593094816289</c:v>
                </c:pt>
                <c:pt idx="38">
                  <c:v>0.88422464820311253</c:v>
                </c:pt>
                <c:pt idx="39">
                  <c:v>0.88578533264793224</c:v>
                </c:pt>
                <c:pt idx="40">
                  <c:v>0.88819214308675054</c:v>
                </c:pt>
              </c:numCache>
            </c:numRef>
          </c:val>
          <c:smooth val="0"/>
          <c:extLst>
            <c:ext xmlns:c16="http://schemas.microsoft.com/office/drawing/2014/chart" uri="{C3380CC4-5D6E-409C-BE32-E72D297353CC}">
              <c16:uniqueId val="{00000001-FC48-4B04-965A-7370B191026C}"/>
            </c:ext>
          </c:extLst>
        </c:ser>
        <c:ser>
          <c:idx val="5"/>
          <c:order val="2"/>
          <c:tx>
            <c:strRef>
              <c:f>'Fig18-19a'!$D$25</c:f>
              <c:strCache>
                <c:ptCount val="1"/>
                <c:pt idx="0">
                  <c:v>Lower charge equip costs</c:v>
                </c:pt>
              </c:strCache>
            </c:strRef>
          </c:tx>
          <c:spPr>
            <a:ln w="25400" cap="rnd">
              <a:solidFill>
                <a:srgbClr val="4DBB7F"/>
              </a:solidFill>
              <a:round/>
            </a:ln>
            <a:effectLst/>
          </c:spPr>
          <c:marker>
            <c:symbol val="none"/>
          </c:marker>
          <c:val>
            <c:numRef>
              <c:f>'Fig18-19a'!$E$25:$AS$25</c:f>
              <c:numCache>
                <c:formatCode>0.0%</c:formatCode>
                <c:ptCount val="41"/>
                <c:pt idx="0">
                  <c:v>1.1450418295728001E-4</c:v>
                </c:pt>
                <c:pt idx="1">
                  <c:v>3.5688349391744881E-3</c:v>
                </c:pt>
                <c:pt idx="2">
                  <c:v>8.4039978186223885E-3</c:v>
                </c:pt>
                <c:pt idx="3">
                  <c:v>1.3407845347997532E-2</c:v>
                </c:pt>
                <c:pt idx="4">
                  <c:v>1.5153366473706929E-2</c:v>
                </c:pt>
                <c:pt idx="5">
                  <c:v>1.3137050599279731E-2</c:v>
                </c:pt>
                <c:pt idx="6">
                  <c:v>1.7236611443696103E-2</c:v>
                </c:pt>
                <c:pt idx="7">
                  <c:v>2.2946733931378235E-2</c:v>
                </c:pt>
                <c:pt idx="8">
                  <c:v>2.8891236618616672E-2</c:v>
                </c:pt>
                <c:pt idx="9">
                  <c:v>4.1591860951125867E-2</c:v>
                </c:pt>
                <c:pt idx="10">
                  <c:v>5.6890253965710132E-2</c:v>
                </c:pt>
                <c:pt idx="11">
                  <c:v>7.7897450752382899E-2</c:v>
                </c:pt>
                <c:pt idx="12">
                  <c:v>0.1052451229102609</c:v>
                </c:pt>
                <c:pt idx="13">
                  <c:v>0.13778046766101698</c:v>
                </c:pt>
                <c:pt idx="14">
                  <c:v>0.18172856186385916</c:v>
                </c:pt>
                <c:pt idx="15">
                  <c:v>0.23888242046418218</c:v>
                </c:pt>
                <c:pt idx="16">
                  <c:v>0.27446062947338595</c:v>
                </c:pt>
                <c:pt idx="17">
                  <c:v>0.31477153123913088</c:v>
                </c:pt>
                <c:pt idx="18">
                  <c:v>0.35870029106535029</c:v>
                </c:pt>
                <c:pt idx="19">
                  <c:v>0.41078202477623005</c:v>
                </c:pt>
                <c:pt idx="20">
                  <c:v>0.46875880090198363</c:v>
                </c:pt>
                <c:pt idx="21">
                  <c:v>0.52814833478752643</c:v>
                </c:pt>
                <c:pt idx="22">
                  <c:v>0.58773746793041637</c:v>
                </c:pt>
                <c:pt idx="23">
                  <c:v>0.63962197483978456</c:v>
                </c:pt>
                <c:pt idx="24">
                  <c:v>0.65280344591222739</c:v>
                </c:pt>
                <c:pt idx="25">
                  <c:v>0.6608302000032652</c:v>
                </c:pt>
                <c:pt idx="26">
                  <c:v>0.68029177739606894</c:v>
                </c:pt>
                <c:pt idx="27">
                  <c:v>0.69263932394796524</c:v>
                </c:pt>
                <c:pt idx="28">
                  <c:v>0.70359093178990173</c:v>
                </c:pt>
                <c:pt idx="29">
                  <c:v>0.71551613666510738</c:v>
                </c:pt>
                <c:pt idx="30">
                  <c:v>0.72588098894878039</c:v>
                </c:pt>
                <c:pt idx="31">
                  <c:v>0.73580579232301646</c:v>
                </c:pt>
                <c:pt idx="32">
                  <c:v>0.74396817328803133</c:v>
                </c:pt>
                <c:pt idx="33">
                  <c:v>0.75236335054492143</c:v>
                </c:pt>
                <c:pt idx="34">
                  <c:v>0.76069764248787552</c:v>
                </c:pt>
                <c:pt idx="35">
                  <c:v>0.76883391703275206</c:v>
                </c:pt>
                <c:pt idx="36">
                  <c:v>0.77644984413243001</c:v>
                </c:pt>
                <c:pt idx="37">
                  <c:v>0.78434292029691355</c:v>
                </c:pt>
                <c:pt idx="38">
                  <c:v>0.7893018496631734</c:v>
                </c:pt>
                <c:pt idx="39">
                  <c:v>0.7962340092192125</c:v>
                </c:pt>
                <c:pt idx="40">
                  <c:v>0.80437246749276703</c:v>
                </c:pt>
              </c:numCache>
            </c:numRef>
          </c:val>
          <c:smooth val="0"/>
          <c:extLst>
            <c:ext xmlns:c16="http://schemas.microsoft.com/office/drawing/2014/chart" uri="{C3380CC4-5D6E-409C-BE32-E72D297353CC}">
              <c16:uniqueId val="{00000002-FC48-4B04-965A-7370B191026C}"/>
            </c:ext>
          </c:extLst>
        </c:ser>
        <c:ser>
          <c:idx val="2"/>
          <c:order val="4"/>
          <c:tx>
            <c:strRef>
              <c:f>'Fig18-19a'!$D$13</c:f>
              <c:strCache>
                <c:ptCount val="1"/>
                <c:pt idx="0">
                  <c:v>Instant rebate until 2030</c:v>
                </c:pt>
              </c:strCache>
            </c:strRef>
          </c:tx>
          <c:spPr>
            <a:ln w="25400" cap="rnd">
              <a:solidFill>
                <a:srgbClr val="657F8C"/>
              </a:solidFill>
              <a:prstDash val="solid"/>
              <a:round/>
            </a:ln>
            <a:effectLst/>
          </c:spPr>
          <c:marker>
            <c:symbol val="none"/>
          </c:marker>
          <c:cat>
            <c:numRef>
              <c:f>'Fig18-19a'!$E$4:$AS$4</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'Fig18-19a'!$E$13:$AS$13</c:f>
              <c:numCache>
                <c:formatCode>0.0%</c:formatCode>
                <c:ptCount val="41"/>
                <c:pt idx="0">
                  <c:v>6.2752114997000324E-5</c:v>
                </c:pt>
                <c:pt idx="1">
                  <c:v>5.6283342255215793E-3</c:v>
                </c:pt>
                <c:pt idx="2">
                  <c:v>1.1294850398656034E-2</c:v>
                </c:pt>
                <c:pt idx="3">
                  <c:v>1.9467827509272666E-2</c:v>
                </c:pt>
                <c:pt idx="4">
                  <c:v>2.2177625417404905E-2</c:v>
                </c:pt>
                <c:pt idx="5">
                  <c:v>1.9401524250322988E-2</c:v>
                </c:pt>
                <c:pt idx="6">
                  <c:v>2.491085416145258E-2</c:v>
                </c:pt>
                <c:pt idx="7">
                  <c:v>3.3157972686932442E-2</c:v>
                </c:pt>
                <c:pt idx="8">
                  <c:v>4.1820646374974957E-2</c:v>
                </c:pt>
                <c:pt idx="9">
                  <c:v>5.9821687155660323E-2</c:v>
                </c:pt>
                <c:pt idx="10">
                  <c:v>8.1339337386772473E-2</c:v>
                </c:pt>
                <c:pt idx="11">
                  <c:v>0.10988176232418476</c:v>
                </c:pt>
                <c:pt idx="12">
                  <c:v>0.14627614229476929</c:v>
                </c:pt>
                <c:pt idx="13">
                  <c:v>0.18879568859446966</c:v>
                </c:pt>
                <c:pt idx="14">
                  <c:v>0.24428388481503857</c:v>
                </c:pt>
                <c:pt idx="15">
                  <c:v>0.31314514125904691</c:v>
                </c:pt>
                <c:pt idx="16">
                  <c:v>0.35704172644871118</c:v>
                </c:pt>
                <c:pt idx="17">
                  <c:v>0.40397363490649069</c:v>
                </c:pt>
                <c:pt idx="18">
                  <c:v>0.45163634906184186</c:v>
                </c:pt>
                <c:pt idx="19">
                  <c:v>0.50370539705350281</c:v>
                </c:pt>
                <c:pt idx="20">
                  <c:v>0.55743552949865793</c:v>
                </c:pt>
                <c:pt idx="21">
                  <c:v>0.499568580452595</c:v>
                </c:pt>
                <c:pt idx="22">
                  <c:v>0.43667786248747492</c:v>
                </c:pt>
                <c:pt idx="23">
                  <c:v>0.47146136000211231</c:v>
                </c:pt>
                <c:pt idx="24">
                  <c:v>0.46834420940994448</c:v>
                </c:pt>
                <c:pt idx="25">
                  <c:v>0.45990267798331036</c:v>
                </c:pt>
                <c:pt idx="26">
                  <c:v>0.46070501858736757</c:v>
                </c:pt>
                <c:pt idx="27">
                  <c:v>0.45957419863585797</c:v>
                </c:pt>
                <c:pt idx="28">
                  <c:v>0.46270121951176935</c:v>
                </c:pt>
                <c:pt idx="29">
                  <c:v>0.46758274286750734</c:v>
                </c:pt>
                <c:pt idx="30">
                  <c:v>0.4715774128469381</c:v>
                </c:pt>
                <c:pt idx="31">
                  <c:v>0.47587885578385414</c:v>
                </c:pt>
                <c:pt idx="32">
                  <c:v>0.47932898414971442</c:v>
                </c:pt>
                <c:pt idx="33">
                  <c:v>0.48389674873517741</c:v>
                </c:pt>
                <c:pt idx="34">
                  <c:v>0.48901507704736674</c:v>
                </c:pt>
                <c:pt idx="35">
                  <c:v>0.49454234032687622</c:v>
                </c:pt>
                <c:pt idx="36">
                  <c:v>0.50020738624529892</c:v>
                </c:pt>
                <c:pt idx="37">
                  <c:v>0.50688576532398821</c:v>
                </c:pt>
                <c:pt idx="38">
                  <c:v>0.5104162865580224</c:v>
                </c:pt>
                <c:pt idx="39">
                  <c:v>0.51710275633056257</c:v>
                </c:pt>
                <c:pt idx="40">
                  <c:v>0.52617698257347667</c:v>
                </c:pt>
              </c:numCache>
            </c:numRef>
          </c:val>
          <c:smooth val="0"/>
          <c:extLst>
            <c:ext xmlns:c16="http://schemas.microsoft.com/office/drawing/2014/chart" uri="{C3380CC4-5D6E-409C-BE32-E72D297353CC}">
              <c16:uniqueId val="{00000003-FC48-4B04-965A-7370B191026C}"/>
            </c:ext>
          </c:extLst>
        </c:ser>
        <c:ser>
          <c:idx val="3"/>
          <c:order val="6"/>
          <c:tx>
            <c:strRef>
              <c:f>'Fig18-19a'!$D$22</c:f>
              <c:strCache>
                <c:ptCount val="1"/>
                <c:pt idx="0">
                  <c:v>Public charging</c:v>
                </c:pt>
              </c:strCache>
            </c:strRef>
          </c:tx>
          <c:spPr>
            <a:ln w="25400" cap="rnd">
              <a:solidFill>
                <a:srgbClr val="0094B0"/>
              </a:solidFill>
              <a:round/>
            </a:ln>
            <a:effectLst/>
          </c:spPr>
          <c:marker>
            <c:symbol val="none"/>
          </c:marker>
          <c:cat>
            <c:numRef>
              <c:f>'Fig18-19a'!$E$4:$AS$4</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'Fig18-19a'!$E$22:$AS$22</c:f>
              <c:numCache>
                <c:formatCode>0.0%</c:formatCode>
                <c:ptCount val="41"/>
                <c:pt idx="0">
                  <c:v>6.2752114997000324E-5</c:v>
                </c:pt>
                <c:pt idx="1">
                  <c:v>2.0375324522737505E-3</c:v>
                </c:pt>
                <c:pt idx="2">
                  <c:v>4.857535892274647E-3</c:v>
                </c:pt>
                <c:pt idx="3">
                  <c:v>8.0020802457633523E-3</c:v>
                </c:pt>
                <c:pt idx="4">
                  <c:v>9.1786628870571367E-3</c:v>
                </c:pt>
                <c:pt idx="5">
                  <c:v>7.8916744627392146E-3</c:v>
                </c:pt>
                <c:pt idx="6">
                  <c:v>1.0415368809930861E-2</c:v>
                </c:pt>
                <c:pt idx="7">
                  <c:v>1.3995410108241062E-2</c:v>
                </c:pt>
                <c:pt idx="8">
                  <c:v>1.7712771092445744E-2</c:v>
                </c:pt>
                <c:pt idx="9">
                  <c:v>2.5861021034122345E-2</c:v>
                </c:pt>
                <c:pt idx="10">
                  <c:v>3.5729704656326224E-2</c:v>
                </c:pt>
                <c:pt idx="11">
                  <c:v>4.9311845852734265E-2</c:v>
                </c:pt>
                <c:pt idx="12">
                  <c:v>6.6991187040727651E-2</c:v>
                </c:pt>
                <c:pt idx="13">
                  <c:v>8.7927365759414233E-2</c:v>
                </c:pt>
                <c:pt idx="14">
                  <c:v>0.11653910470536225</c:v>
                </c:pt>
                <c:pt idx="15">
                  <c:v>0.15426564341993343</c:v>
                </c:pt>
                <c:pt idx="16">
                  <c:v>0.17684700903953104</c:v>
                </c:pt>
                <c:pt idx="17">
                  <c:v>0.20265033768223656</c:v>
                </c:pt>
                <c:pt idx="18">
                  <c:v>0.2313415935191479</c:v>
                </c:pt>
                <c:pt idx="19">
                  <c:v>0.26743670610230663</c:v>
                </c:pt>
                <c:pt idx="20">
                  <c:v>0.31059592995488727</c:v>
                </c:pt>
                <c:pt idx="21">
                  <c:v>0.35862720162817135</c:v>
                </c:pt>
                <c:pt idx="22">
                  <c:v>0.41123433699909495</c:v>
                </c:pt>
                <c:pt idx="23">
                  <c:v>0.46102537577598851</c:v>
                </c:pt>
                <c:pt idx="24">
                  <c:v>0.47316121599386463</c:v>
                </c:pt>
                <c:pt idx="25">
                  <c:v>0.47985322274640346</c:v>
                </c:pt>
                <c:pt idx="26">
                  <c:v>0.49585142848249486</c:v>
                </c:pt>
                <c:pt idx="27">
                  <c:v>0.50389887004099532</c:v>
                </c:pt>
                <c:pt idx="28">
                  <c:v>0.51036721614916236</c:v>
                </c:pt>
                <c:pt idx="29">
                  <c:v>0.51783420674795533</c:v>
                </c:pt>
                <c:pt idx="30">
                  <c:v>0.52337532989591162</c:v>
                </c:pt>
                <c:pt idx="31">
                  <c:v>0.52823864802071097</c:v>
                </c:pt>
                <c:pt idx="32">
                  <c:v>0.53118032167903373</c:v>
                </c:pt>
                <c:pt idx="33">
                  <c:v>0.53463351144463134</c:v>
                </c:pt>
                <c:pt idx="34">
                  <c:v>0.53833644505469103</c:v>
                </c:pt>
                <c:pt idx="35">
                  <c:v>0.54218571955722206</c:v>
                </c:pt>
                <c:pt idx="36">
                  <c:v>0.5460087665548421</c:v>
                </c:pt>
                <c:pt idx="37">
                  <c:v>0.55076346376648755</c:v>
                </c:pt>
                <c:pt idx="38">
                  <c:v>0.55203583918424148</c:v>
                </c:pt>
                <c:pt idx="39">
                  <c:v>0.55668316689036423</c:v>
                </c:pt>
                <c:pt idx="40">
                  <c:v>0.56390342755963052</c:v>
                </c:pt>
              </c:numCache>
            </c:numRef>
          </c:val>
          <c:smooth val="0"/>
          <c:extLst>
            <c:ext xmlns:c16="http://schemas.microsoft.com/office/drawing/2014/chart" uri="{C3380CC4-5D6E-409C-BE32-E72D297353CC}">
              <c16:uniqueId val="{00000004-FC48-4B04-965A-7370B191026C}"/>
            </c:ext>
          </c:extLst>
        </c:ser>
        <c:ser>
          <c:idx val="6"/>
          <c:order val="7"/>
          <c:tx>
            <c:strRef>
              <c:f>'Fig18-19a'!$D$28</c:f>
              <c:strCache>
                <c:ptCount val="1"/>
                <c:pt idx="0">
                  <c:v>Max home &amp; work charge availability</c:v>
                </c:pt>
              </c:strCache>
            </c:strRef>
          </c:tx>
          <c:spPr>
            <a:ln w="25400" cap="rnd">
              <a:solidFill>
                <a:srgbClr val="FFCD5B"/>
              </a:solidFill>
              <a:prstDash val="solid"/>
              <a:round/>
            </a:ln>
            <a:effectLst/>
          </c:spPr>
          <c:marker>
            <c:symbol val="none"/>
          </c:marker>
          <c:val>
            <c:numRef>
              <c:f>'Fig18-19a'!$E$28:$AS$28</c:f>
              <c:numCache>
                <c:formatCode>0.0%</c:formatCode>
                <c:ptCount val="41"/>
                <c:pt idx="0">
                  <c:v>6.2752114997000324E-5</c:v>
                </c:pt>
                <c:pt idx="1">
                  <c:v>2.0375324522737505E-3</c:v>
                </c:pt>
                <c:pt idx="2">
                  <c:v>5.2090677028378898E-3</c:v>
                </c:pt>
                <c:pt idx="3">
                  <c:v>9.1482906525824376E-3</c:v>
                </c:pt>
                <c:pt idx="4">
                  <c:v>1.1158296882540372E-2</c:v>
                </c:pt>
                <c:pt idx="5">
                  <c:v>1.0259544721962685E-2</c:v>
                </c:pt>
                <c:pt idx="6">
                  <c:v>1.4345048739667812E-2</c:v>
                </c:pt>
                <c:pt idx="7">
                  <c:v>2.0316227923459745E-2</c:v>
                </c:pt>
                <c:pt idx="8">
                  <c:v>2.7050360409974702E-2</c:v>
                </c:pt>
                <c:pt idx="9">
                  <c:v>4.1298879449876154E-2</c:v>
                </c:pt>
                <c:pt idx="10">
                  <c:v>5.9540869463217086E-2</c:v>
                </c:pt>
                <c:pt idx="11">
                  <c:v>8.5615074366853783E-2</c:v>
                </c:pt>
                <c:pt idx="12">
                  <c:v>0.12089773450670177</c:v>
                </c:pt>
                <c:pt idx="13">
                  <c:v>0.16469329660313564</c:v>
                </c:pt>
                <c:pt idx="14">
                  <c:v>0.22539797594680105</c:v>
                </c:pt>
                <c:pt idx="15">
                  <c:v>0.30595051860736777</c:v>
                </c:pt>
                <c:pt idx="16">
                  <c:v>0.35424156039672616</c:v>
                </c:pt>
                <c:pt idx="17">
                  <c:v>0.40799306635848476</c:v>
                </c:pt>
                <c:pt idx="18">
                  <c:v>0.4643415974641299</c:v>
                </c:pt>
                <c:pt idx="19">
                  <c:v>0.52683175065647425</c:v>
                </c:pt>
                <c:pt idx="20">
                  <c:v>0.59096699217328696</c:v>
                </c:pt>
                <c:pt idx="21">
                  <c:v>0.65116009329562508</c:v>
                </c:pt>
                <c:pt idx="22">
                  <c:v>0.70709325221076336</c:v>
                </c:pt>
                <c:pt idx="23">
                  <c:v>0.75246568603893849</c:v>
                </c:pt>
                <c:pt idx="24">
                  <c:v>0.76385087327783918</c:v>
                </c:pt>
                <c:pt idx="25">
                  <c:v>0.77067734216966499</c:v>
                </c:pt>
                <c:pt idx="26">
                  <c:v>0.78609441351231824</c:v>
                </c:pt>
                <c:pt idx="27">
                  <c:v>0.79514553097745466</c:v>
                </c:pt>
                <c:pt idx="28">
                  <c:v>0.80283259210801006</c:v>
                </c:pt>
                <c:pt idx="29">
                  <c:v>0.81115355248518894</c:v>
                </c:pt>
                <c:pt idx="30">
                  <c:v>0.81806308062673749</c:v>
                </c:pt>
                <c:pt idx="31">
                  <c:v>0.82446326843269424</c:v>
                </c:pt>
                <c:pt idx="32">
                  <c:v>0.82944023751542639</c:v>
                </c:pt>
                <c:pt idx="33">
                  <c:v>0.83457795608773511</c:v>
                </c:pt>
                <c:pt idx="34">
                  <c:v>0.83966977433569001</c:v>
                </c:pt>
                <c:pt idx="35">
                  <c:v>0.8446354142366177</c:v>
                </c:pt>
                <c:pt idx="36">
                  <c:v>0.84921668126470484</c:v>
                </c:pt>
                <c:pt idx="37">
                  <c:v>0.85407328343703992</c:v>
                </c:pt>
                <c:pt idx="38">
                  <c:v>0.8567076117271637</c:v>
                </c:pt>
                <c:pt idx="39">
                  <c:v>0.86094733997563755</c:v>
                </c:pt>
                <c:pt idx="40">
                  <c:v>0.86618023075228945</c:v>
                </c:pt>
              </c:numCache>
            </c:numRef>
          </c:val>
          <c:smooth val="0"/>
          <c:extLst>
            <c:ext xmlns:c16="http://schemas.microsoft.com/office/drawing/2014/chart" uri="{C3380CC4-5D6E-409C-BE32-E72D297353CC}">
              <c16:uniqueId val="{00000005-FC48-4B04-965A-7370B191026C}"/>
            </c:ext>
          </c:extLst>
        </c:ser>
        <c:dLbls>
          <c:showLegendKey val="0"/>
          <c:showVal val="0"/>
          <c:showCatName val="0"/>
          <c:showSerName val="0"/>
          <c:showPercent val="0"/>
          <c:showBubbleSize val="0"/>
        </c:dLbls>
        <c:smooth val="0"/>
        <c:axId val="854022744"/>
        <c:axId val="854018480"/>
        <c:extLst>
          <c:ext xmlns:c15="http://schemas.microsoft.com/office/drawing/2012/chart" uri="{02D57815-91ED-43cb-92C2-25804820EDAC}">
            <c15:filteredLineSeries>
              <c15:ser>
                <c:idx val="8"/>
                <c:order val="3"/>
                <c:tx>
                  <c:strRef>
                    <c:extLst>
                      <c:ext uri="{02D57815-91ED-43cb-92C2-25804820EDAC}">
                        <c15:formulaRef>
                          <c15:sqref>'Fig18-19a'!$D$37</c15:sqref>
                        </c15:formulaRef>
                      </c:ext>
                    </c:extLst>
                    <c:strCache>
                      <c:ptCount val="1"/>
                      <c:pt idx="0">
                        <c:v>#N/A</c:v>
                      </c:pt>
                    </c:strCache>
                  </c:strRef>
                </c:tx>
                <c:spPr>
                  <a:ln w="28575" cap="rnd">
                    <a:solidFill>
                      <a:schemeClr val="tx1"/>
                    </a:solidFill>
                    <a:prstDash val="dash"/>
                    <a:round/>
                  </a:ln>
                  <a:effectLst/>
                </c:spPr>
                <c:marker>
                  <c:symbol val="none"/>
                </c:marker>
                <c:val>
                  <c:numRef>
                    <c:extLst>
                      <c:ext uri="{02D57815-91ED-43cb-92C2-25804820EDAC}">
                        <c15:formulaRef>
                          <c15:sqref>'Fig18-19a'!$E$37:$AS$37</c15:sqref>
                        </c15:formulaRef>
                      </c:ext>
                    </c:extLst>
                    <c:numCache>
                      <c:formatCode>0.0%</c:formatCode>
                      <c:ptCount val="41"/>
                      <c:pt idx="0">
                        <c:v>6.2752114997000324E-5</c:v>
                      </c:pt>
                      <c:pt idx="1">
                        <c:v>2.0375324522737505E-3</c:v>
                      </c:pt>
                      <c:pt idx="2">
                        <c:v>4.70683454673423E-3</c:v>
                      </c:pt>
                      <c:pt idx="3">
                        <c:v>7.6463999171924105E-3</c:v>
                      </c:pt>
                      <c:pt idx="4">
                        <c:v>8.6339953569195861E-3</c:v>
                      </c:pt>
                      <c:pt idx="5">
                        <c:v>7.4592547239956987E-3</c:v>
                      </c:pt>
                      <c:pt idx="6">
                        <c:v>9.838940005184954E-3</c:v>
                      </c:pt>
                      <c:pt idx="7">
                        <c:v>1.3110909312623577E-2</c:v>
                      </c:pt>
                      <c:pt idx="8">
                        <c:v>1.6532477466510511E-2</c:v>
                      </c:pt>
                      <c:pt idx="9">
                        <c:v>2.3837677724866696E-2</c:v>
                      </c:pt>
                      <c:pt idx="10">
                        <c:v>3.2653181369101988E-2</c:v>
                      </c:pt>
                      <c:pt idx="11">
                        <c:v>4.4676620884517237E-2</c:v>
                      </c:pt>
                      <c:pt idx="12">
                        <c:v>6.029809061525649E-2</c:v>
                      </c:pt>
                      <c:pt idx="13">
                        <c:v>7.8821292510456983E-2</c:v>
                      </c:pt>
                      <c:pt idx="14">
                        <c:v>0.10390370658278258</c:v>
                      </c:pt>
                      <c:pt idx="15">
                        <c:v>0.13678949966119192</c:v>
                      </c:pt>
                      <c:pt idx="16">
                        <c:v>0.15532486918698069</c:v>
                      </c:pt>
                      <c:pt idx="17">
                        <c:v>0.1763401895910548</c:v>
                      </c:pt>
                      <c:pt idx="18">
                        <c:v>0.19960528557939691</c:v>
                      </c:pt>
                      <c:pt idx="19">
                        <c:v>0.22897178774417393</c:v>
                      </c:pt>
                      <c:pt idx="20">
                        <c:v>0.26450337171409544</c:v>
                      </c:pt>
                      <c:pt idx="21">
                        <c:v>0.30486456768215797</c:v>
                      </c:pt>
                      <c:pt idx="22">
                        <c:v>0.35027874492889904</c:v>
                      </c:pt>
                      <c:pt idx="23">
                        <c:v>0.39464321264955532</c:v>
                      </c:pt>
                      <c:pt idx="24">
                        <c:v>0.40482736478897224</c:v>
                      </c:pt>
                      <c:pt idx="25">
                        <c:v>0.41029176671109946</c:v>
                      </c:pt>
                      <c:pt idx="26">
                        <c:v>0.25956971121806821</c:v>
                      </c:pt>
                      <c:pt idx="27">
                        <c:v>0.19373366017111721</c:v>
                      </c:pt>
                      <c:pt idx="28">
                        <c:v>0.16298981933759477</c:v>
                      </c:pt>
                      <c:pt idx="29">
                        <c:v>0.14719562906242853</c:v>
                      </c:pt>
                      <c:pt idx="30">
                        <c:v>0.13660762454785963</c:v>
                      </c:pt>
                      <c:pt idx="31">
                        <c:v>0.12821681976887139</c:v>
                      </c:pt>
                      <c:pt idx="32">
                        <c:v>0.12473402938689862</c:v>
                      </c:pt>
                      <c:pt idx="33">
                        <c:v>0.12407678968518293</c:v>
                      </c:pt>
                      <c:pt idx="34">
                        <c:v>0.12488640021085841</c:v>
                      </c:pt>
                      <c:pt idx="35">
                        <c:v>0.12661814608607763</c:v>
                      </c:pt>
                      <c:pt idx="36">
                        <c:v>0.12895512667445372</c:v>
                      </c:pt>
                      <c:pt idx="37">
                        <c:v>0.13222101536726566</c:v>
                      </c:pt>
                      <c:pt idx="38">
                        <c:v>0.13438802414890066</c:v>
                      </c:pt>
                      <c:pt idx="39">
                        <c:v>0.13819378069718247</c:v>
                      </c:pt>
                      <c:pt idx="40">
                        <c:v>0.1432940718417664</c:v>
                      </c:pt>
                    </c:numCache>
                  </c:numRef>
                </c:val>
                <c:smooth val="0"/>
                <c:extLst>
                  <c:ext xmlns:c16="http://schemas.microsoft.com/office/drawing/2014/chart" uri="{C3380CC4-5D6E-409C-BE32-E72D297353CC}">
                    <c16:uniqueId val="{00000006-FC48-4B04-965A-7370B191026C}"/>
                  </c:ext>
                </c:extLst>
              </c15:ser>
            </c15:filteredLineSeries>
            <c15:filteredLineSeries>
              <c15:ser>
                <c:idx val="0"/>
                <c:order val="5"/>
                <c:tx>
                  <c:strRef>
                    <c:extLst xmlns:c15="http://schemas.microsoft.com/office/drawing/2012/chart">
                      <c:ext xmlns:c15="http://schemas.microsoft.com/office/drawing/2012/chart" uri="{02D57815-91ED-43cb-92C2-25804820EDAC}">
                        <c15:formulaRef>
                          <c15:sqref>'Fig18-19a'!$D$19</c15:sqref>
                        </c15:formulaRef>
                      </c:ext>
                    </c:extLst>
                    <c:strCache>
                      <c:ptCount val="1"/>
                      <c:pt idx="0">
                        <c:v>Free parking until 2030</c:v>
                      </c:pt>
                    </c:strCache>
                  </c:strRef>
                </c:tx>
                <c:spPr>
                  <a:ln w="28575" cap="rnd">
                    <a:solidFill>
                      <a:schemeClr val="accent2"/>
                    </a:solidFill>
                    <a:prstDash val="sysDot"/>
                    <a:round/>
                  </a:ln>
                  <a:effectLst/>
                </c:spPr>
                <c:marker>
                  <c:symbol val="none"/>
                </c:marker>
                <c:val>
                  <c:numRef>
                    <c:extLst xmlns:c15="http://schemas.microsoft.com/office/drawing/2012/chart">
                      <c:ext xmlns:c15="http://schemas.microsoft.com/office/drawing/2012/chart" uri="{02D57815-91ED-43cb-92C2-25804820EDAC}">
                        <c15:formulaRef>
                          <c15:sqref>'Fig18-19a'!$E$19:$AS$19</c15:sqref>
                        </c15:formulaRef>
                      </c:ext>
                    </c:extLst>
                    <c:numCache>
                      <c:formatCode>0.0%</c:formatCode>
                      <c:ptCount val="41"/>
                      <c:pt idx="0">
                        <c:v>6.2752114997000324E-5</c:v>
                      </c:pt>
                      <c:pt idx="1">
                        <c:v>3.2233089110447879E-2</c:v>
                      </c:pt>
                      <c:pt idx="2">
                        <c:v>0.28110799808404141</c:v>
                      </c:pt>
                      <c:pt idx="3">
                        <c:v>0.94529798676174492</c:v>
                      </c:pt>
                      <c:pt idx="4">
                        <c:v>0.9526574056503645</c:v>
                      </c:pt>
                      <c:pt idx="5">
                        <c:v>0.95595007374881769</c:v>
                      </c:pt>
                      <c:pt idx="6">
                        <c:v>0.95769798866644296</c:v>
                      </c:pt>
                      <c:pt idx="7">
                        <c:v>0.96050710747327395</c:v>
                      </c:pt>
                      <c:pt idx="8">
                        <c:v>0.96353981525887988</c:v>
                      </c:pt>
                      <c:pt idx="9">
                        <c:v>0.96456636861320477</c:v>
                      </c:pt>
                      <c:pt idx="10">
                        <c:v>0.96503727663104422</c:v>
                      </c:pt>
                      <c:pt idx="11">
                        <c:v>0.96586547856744487</c:v>
                      </c:pt>
                      <c:pt idx="12">
                        <c:v>0.96657002314392249</c:v>
                      </c:pt>
                      <c:pt idx="13">
                        <c:v>0.96674275424077161</c:v>
                      </c:pt>
                      <c:pt idx="14">
                        <c:v>0.96679496326189218</c:v>
                      </c:pt>
                      <c:pt idx="15">
                        <c:v>0.96646961837708412</c:v>
                      </c:pt>
                      <c:pt idx="16">
                        <c:v>0.96073415408881047</c:v>
                      </c:pt>
                      <c:pt idx="17">
                        <c:v>0.94958235999797536</c:v>
                      </c:pt>
                      <c:pt idx="18">
                        <c:v>0.92597817711957497</c:v>
                      </c:pt>
                      <c:pt idx="19">
                        <c:v>0.87536668011409113</c:v>
                      </c:pt>
                      <c:pt idx="20">
                        <c:v>0.5952193870606679</c:v>
                      </c:pt>
                      <c:pt idx="21">
                        <c:v>0.28678166478325096</c:v>
                      </c:pt>
                      <c:pt idx="22">
                        <c:v>0.24232818591010877</c:v>
                      </c:pt>
                      <c:pt idx="23">
                        <c:v>0.21731280154603677</c:v>
                      </c:pt>
                      <c:pt idx="24">
                        <c:v>0.18024628162591744</c:v>
                      </c:pt>
                      <c:pt idx="25">
                        <c:v>0.15058846604023854</c:v>
                      </c:pt>
                      <c:pt idx="26">
                        <c:v>0.14000801869087709</c:v>
                      </c:pt>
                      <c:pt idx="27">
                        <c:v>0.13557375273608083</c:v>
                      </c:pt>
                      <c:pt idx="28">
                        <c:v>0.13346945831910514</c:v>
                      </c:pt>
                      <c:pt idx="29">
                        <c:v>0.13402713197955565</c:v>
                      </c:pt>
                      <c:pt idx="30">
                        <c:v>0.13545951459832453</c:v>
                      </c:pt>
                      <c:pt idx="31">
                        <c:v>0.13801764364288521</c:v>
                      </c:pt>
                      <c:pt idx="32">
                        <c:v>0.14075346083081433</c:v>
                      </c:pt>
                      <c:pt idx="33">
                        <c:v>0.1443651593162936</c:v>
                      </c:pt>
                      <c:pt idx="34">
                        <c:v>0.14862071014606337</c:v>
                      </c:pt>
                      <c:pt idx="35">
                        <c:v>0.1534096050569459</c:v>
                      </c:pt>
                      <c:pt idx="36">
                        <c:v>0.15855567478220484</c:v>
                      </c:pt>
                      <c:pt idx="37">
                        <c:v>0.16449467412390517</c:v>
                      </c:pt>
                      <c:pt idx="38">
                        <c:v>0.16901603801933895</c:v>
                      </c:pt>
                      <c:pt idx="39">
                        <c:v>0.17548574154609745</c:v>
                      </c:pt>
                      <c:pt idx="40">
                        <c:v>0.18358033891513229</c:v>
                      </c:pt>
                    </c:numCache>
                  </c:numRef>
                </c:val>
                <c:smooth val="0"/>
                <c:extLst xmlns:c15="http://schemas.microsoft.com/office/drawing/2012/chart">
                  <c:ext xmlns:c16="http://schemas.microsoft.com/office/drawing/2014/chart" uri="{C3380CC4-5D6E-409C-BE32-E72D297353CC}">
                    <c16:uniqueId val="{00000007-FC48-4B04-965A-7370B191026C}"/>
                  </c:ext>
                </c:extLst>
              </c15:ser>
            </c15:filteredLineSeries>
            <c15:filteredLineSeries>
              <c15:ser>
                <c:idx val="7"/>
                <c:order val="8"/>
                <c:tx>
                  <c:strRef>
                    <c:extLst xmlns:c15="http://schemas.microsoft.com/office/drawing/2012/chart">
                      <c:ext xmlns:c15="http://schemas.microsoft.com/office/drawing/2012/chart" uri="{02D57815-91ED-43cb-92C2-25804820EDAC}">
                        <c15:formulaRef>
                          <c15:sqref>'Fig18-19a'!$D$31</c15:sqref>
                        </c15:formulaRef>
                      </c:ext>
                    </c:extLst>
                    <c:strCache>
                      <c:ptCount val="1"/>
                      <c:pt idx="0">
                        <c:v>Free HOV access until 2030</c:v>
                      </c:pt>
                    </c:strCache>
                  </c:strRef>
                </c:tx>
                <c:spPr>
                  <a:ln w="28575" cap="rnd">
                    <a:solidFill>
                      <a:schemeClr val="accent2">
                        <a:lumMod val="60000"/>
                      </a:schemeClr>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'Fig18-19a'!$E$31:$AS$31</c15:sqref>
                        </c15:formulaRef>
                      </c:ext>
                    </c:extLst>
                    <c:numCache>
                      <c:formatCode>0.0%</c:formatCode>
                      <c:ptCount val="41"/>
                      <c:pt idx="0">
                        <c:v>6.2752114997000324E-5</c:v>
                      </c:pt>
                      <c:pt idx="1">
                        <c:v>2.2964410133706793E-2</c:v>
                      </c:pt>
                      <c:pt idx="2">
                        <c:v>5.6996474282378827E-2</c:v>
                      </c:pt>
                      <c:pt idx="3">
                        <c:v>7.4082804539085736E-2</c:v>
                      </c:pt>
                      <c:pt idx="4">
                        <c:v>8.1389734984888662E-2</c:v>
                      </c:pt>
                      <c:pt idx="5">
                        <c:v>7.2850592922722127E-2</c:v>
                      </c:pt>
                      <c:pt idx="6">
                        <c:v>8.8390420716134385E-2</c:v>
                      </c:pt>
                      <c:pt idx="7">
                        <c:v>0.10970514045007107</c:v>
                      </c:pt>
                      <c:pt idx="8">
                        <c:v>0.12900964264264178</c:v>
                      </c:pt>
                      <c:pt idx="9">
                        <c:v>0.16797431377297428</c:v>
                      </c:pt>
                      <c:pt idx="10">
                        <c:v>0.20924058350736058</c:v>
                      </c:pt>
                      <c:pt idx="11">
                        <c:v>0.26273368562337274</c:v>
                      </c:pt>
                      <c:pt idx="12">
                        <c:v>0.32427689250536074</c:v>
                      </c:pt>
                      <c:pt idx="13">
                        <c:v>0.38889761251557853</c:v>
                      </c:pt>
                      <c:pt idx="14">
                        <c:v>0.46371816318807468</c:v>
                      </c:pt>
                      <c:pt idx="15">
                        <c:v>0.54454903817980582</c:v>
                      </c:pt>
                      <c:pt idx="16">
                        <c:v>0.59317644203818332</c:v>
                      </c:pt>
                      <c:pt idx="17">
                        <c:v>0.63976778624327846</c:v>
                      </c:pt>
                      <c:pt idx="18">
                        <c:v>0.68225028416058953</c:v>
                      </c:pt>
                      <c:pt idx="19">
                        <c:v>0.72375918181763521</c:v>
                      </c:pt>
                      <c:pt idx="20">
                        <c:v>0.76274478942559376</c:v>
                      </c:pt>
                      <c:pt idx="21">
                        <c:v>0.46567247997492889</c:v>
                      </c:pt>
                      <c:pt idx="22">
                        <c:v>0.49738224555723376</c:v>
                      </c:pt>
                      <c:pt idx="23">
                        <c:v>0.52264687428060563</c:v>
                      </c:pt>
                      <c:pt idx="24">
                        <c:v>0.50993268682836268</c:v>
                      </c:pt>
                      <c:pt idx="25">
                        <c:v>0.49119862030926742</c:v>
                      </c:pt>
                      <c:pt idx="26">
                        <c:v>0.48236322051993613</c:v>
                      </c:pt>
                      <c:pt idx="27">
                        <c:v>0.48407595023056227</c:v>
                      </c:pt>
                      <c:pt idx="28">
                        <c:v>0.48533851172892262</c:v>
                      </c:pt>
                      <c:pt idx="29">
                        <c:v>0.48873187122955319</c:v>
                      </c:pt>
                      <c:pt idx="30">
                        <c:v>0.49163824153899766</c:v>
                      </c:pt>
                      <c:pt idx="31">
                        <c:v>0.49539084443022463</c:v>
                      </c:pt>
                      <c:pt idx="32">
                        <c:v>0.498843830149303</c:v>
                      </c:pt>
                      <c:pt idx="33">
                        <c:v>0.50324597097104462</c:v>
                      </c:pt>
                      <c:pt idx="34">
                        <c:v>0.50830285827168442</c:v>
                      </c:pt>
                      <c:pt idx="35">
                        <c:v>0.51386676783380048</c:v>
                      </c:pt>
                      <c:pt idx="36">
                        <c:v>0.51964890048226531</c:v>
                      </c:pt>
                      <c:pt idx="37">
                        <c:v>0.52651624047358281</c:v>
                      </c:pt>
                      <c:pt idx="38">
                        <c:v>0.53025402732537552</c:v>
                      </c:pt>
                      <c:pt idx="39">
                        <c:v>0.53723510984772338</c:v>
                      </c:pt>
                      <c:pt idx="40">
                        <c:v>0.54668842536327888</c:v>
                      </c:pt>
                    </c:numCache>
                  </c:numRef>
                </c:val>
                <c:smooth val="0"/>
                <c:extLst xmlns:c15="http://schemas.microsoft.com/office/drawing/2012/chart">
                  <c:ext xmlns:c16="http://schemas.microsoft.com/office/drawing/2014/chart" uri="{C3380CC4-5D6E-409C-BE32-E72D297353CC}">
                    <c16:uniqueId val="{00000008-FC48-4B04-965A-7370B191026C}"/>
                  </c:ext>
                </c:extLst>
              </c15:ser>
            </c15:filteredLineSeries>
          </c:ext>
        </c:extLst>
      </c:lineChart>
      <c:catAx>
        <c:axId val="854022744"/>
        <c:scaling>
          <c:orientation val="minMax"/>
        </c:scaling>
        <c:delete val="0"/>
        <c:axPos val="b"/>
        <c:majorGridlines>
          <c:spPr>
            <a:ln w="63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Larsseit" panose="00000500000000000000" pitchFamily="50" charset="0"/>
                <a:ea typeface="+mn-ea"/>
                <a:cs typeface="+mn-cs"/>
              </a:defRPr>
            </a:pPr>
            <a:endParaRPr lang="en-US"/>
          </a:p>
        </c:txPr>
        <c:crossAx val="854018480"/>
        <c:crosses val="autoZero"/>
        <c:auto val="1"/>
        <c:lblAlgn val="ctr"/>
        <c:lblOffset val="100"/>
        <c:tickLblSkip val="5"/>
        <c:tickMarkSkip val="5"/>
        <c:noMultiLvlLbl val="0"/>
      </c:catAx>
      <c:valAx>
        <c:axId val="854018480"/>
        <c:scaling>
          <c:orientation val="minMax"/>
          <c:max val="1"/>
        </c:scaling>
        <c:delete val="0"/>
        <c:axPos val="l"/>
        <c:majorGridlines>
          <c:spPr>
            <a:ln w="6350" cap="flat" cmpd="sng" algn="ctr">
              <a:solidFill>
                <a:schemeClr val="tx1">
                  <a:lumMod val="15000"/>
                  <a:lumOff val="85000"/>
                </a:schemeClr>
              </a:solidFill>
              <a:round/>
            </a:ln>
            <a:effectLst/>
          </c:spPr>
        </c:majorGridlines>
        <c:numFmt formatCode="0%" sourceLinked="0"/>
        <c:majorTickMark val="none"/>
        <c:minorTickMark val="none"/>
        <c:tickLblPos val="nextTo"/>
        <c:spPr>
          <a:noFill/>
          <a:ln w="6350">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Larsseit" panose="00000500000000000000" pitchFamily="50" charset="0"/>
                <a:ea typeface="+mn-ea"/>
                <a:cs typeface="+mn-cs"/>
              </a:defRPr>
            </a:pPr>
            <a:endParaRPr lang="en-US"/>
          </a:p>
        </c:txPr>
        <c:crossAx val="854022744"/>
        <c:crosses val="autoZero"/>
        <c:crossBetween val="between"/>
      </c:valAx>
      <c:spPr>
        <a:noFill/>
        <a:ln>
          <a:noFill/>
        </a:ln>
        <a:effectLst/>
      </c:spPr>
    </c:plotArea>
    <c:legend>
      <c:legendPos val="b"/>
      <c:layout>
        <c:manualLayout>
          <c:xMode val="edge"/>
          <c:yMode val="edge"/>
          <c:x val="0.14568623639652112"/>
          <c:y val="4.1873106412102672E-2"/>
          <c:w val="0.28466833705100519"/>
          <c:h val="0.48576985090919628"/>
        </c:manualLayout>
      </c:layout>
      <c:overlay val="0"/>
      <c:spPr>
        <a:solidFill>
          <a:schemeClr val="bg1"/>
        </a:solidFill>
        <a:ln>
          <a:solidFill>
            <a:srgbClr val="CCCCCC"/>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Larsseit" panose="00000500000000000000" pitchFamily="50"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750">
          <a:solidFill>
            <a:sysClr val="windowText" lastClr="000000"/>
          </a:solidFill>
          <a:latin typeface="Larsseit" panose="00000500000000000000" pitchFamily="50"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8340422538861"/>
          <c:y val="5.3361285814116012E-2"/>
          <c:w val="0.63817642211116088"/>
          <c:h val="0.86008452633211618"/>
        </c:manualLayout>
      </c:layout>
      <c:lineChart>
        <c:grouping val="standard"/>
        <c:varyColors val="0"/>
        <c:ser>
          <c:idx val="0"/>
          <c:order val="0"/>
          <c:tx>
            <c:strRef>
              <c:f>Wedge_5!$A$1</c:f>
              <c:strCache>
                <c:ptCount val="1"/>
                <c:pt idx="0">
                  <c:v>Subsector</c:v>
                </c:pt>
              </c:strCache>
            </c:strRef>
          </c:tx>
          <c:spPr>
            <a:ln w="28575" cap="rnd">
              <a:solidFill>
                <a:schemeClr val="accent1"/>
              </a:solidFill>
              <a:round/>
            </a:ln>
            <a:effectLst/>
          </c:spPr>
          <c:marker>
            <c:symbol val="none"/>
          </c:marker>
          <c:cat>
            <c:numRef>
              <c:f>Wedge_5!$C$1:$AK$1</c:f>
              <c:numCache>
                <c:formatCode>0</c:formatCode>
                <c:ptCount val="35"/>
                <c:pt idx="0" formatCode="General">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formatCode="General">
                  <c:v>2050</c:v>
                </c:pt>
              </c:numCache>
            </c:numRef>
          </c:cat>
          <c:val>
            <c:numRef>
              <c:f>Wedge_5!$B$1:$AK$1</c:f>
              <c:numCache>
                <c:formatCode>General</c:formatCode>
                <c:ptCount val="36"/>
                <c:pt idx="0">
                  <c:v>2015</c:v>
                </c:pt>
                <c:pt idx="1">
                  <c:v>2016</c:v>
                </c:pt>
                <c:pt idx="2" formatCode="0">
                  <c:v>2017</c:v>
                </c:pt>
                <c:pt idx="3" formatCode="0">
                  <c:v>2018</c:v>
                </c:pt>
                <c:pt idx="4" formatCode="0">
                  <c:v>2019</c:v>
                </c:pt>
                <c:pt idx="5" formatCode="0">
                  <c:v>2020</c:v>
                </c:pt>
                <c:pt idx="6" formatCode="0">
                  <c:v>2021</c:v>
                </c:pt>
                <c:pt idx="7" formatCode="0">
                  <c:v>2022</c:v>
                </c:pt>
                <c:pt idx="8" formatCode="0">
                  <c:v>2023</c:v>
                </c:pt>
                <c:pt idx="9" formatCode="0">
                  <c:v>2024</c:v>
                </c:pt>
                <c:pt idx="10" formatCode="0">
                  <c:v>2025</c:v>
                </c:pt>
                <c:pt idx="11" formatCode="0">
                  <c:v>2026</c:v>
                </c:pt>
                <c:pt idx="12" formatCode="0">
                  <c:v>2027</c:v>
                </c:pt>
                <c:pt idx="13" formatCode="0">
                  <c:v>2028</c:v>
                </c:pt>
                <c:pt idx="14" formatCode="0">
                  <c:v>2029</c:v>
                </c:pt>
                <c:pt idx="15" formatCode="0">
                  <c:v>2030</c:v>
                </c:pt>
                <c:pt idx="16" formatCode="0">
                  <c:v>2031</c:v>
                </c:pt>
                <c:pt idx="17" formatCode="0">
                  <c:v>2032</c:v>
                </c:pt>
                <c:pt idx="18" formatCode="0">
                  <c:v>2033</c:v>
                </c:pt>
                <c:pt idx="19" formatCode="0">
                  <c:v>2034</c:v>
                </c:pt>
                <c:pt idx="20" formatCode="0">
                  <c:v>2035</c:v>
                </c:pt>
                <c:pt idx="21" formatCode="0">
                  <c:v>2036</c:v>
                </c:pt>
                <c:pt idx="22" formatCode="0">
                  <c:v>2037</c:v>
                </c:pt>
                <c:pt idx="23" formatCode="0">
                  <c:v>2038</c:v>
                </c:pt>
                <c:pt idx="24" formatCode="0">
                  <c:v>2039</c:v>
                </c:pt>
                <c:pt idx="25" formatCode="0">
                  <c:v>2040</c:v>
                </c:pt>
                <c:pt idx="26" formatCode="0">
                  <c:v>2041</c:v>
                </c:pt>
                <c:pt idx="27" formatCode="0">
                  <c:v>2042</c:v>
                </c:pt>
                <c:pt idx="28" formatCode="0">
                  <c:v>2043</c:v>
                </c:pt>
                <c:pt idx="29" formatCode="0">
                  <c:v>2044</c:v>
                </c:pt>
                <c:pt idx="30" formatCode="0">
                  <c:v>2045</c:v>
                </c:pt>
                <c:pt idx="31" formatCode="0">
                  <c:v>2046</c:v>
                </c:pt>
                <c:pt idx="32" formatCode="0">
                  <c:v>2047</c:v>
                </c:pt>
                <c:pt idx="33" formatCode="0">
                  <c:v>2048</c:v>
                </c:pt>
                <c:pt idx="34" formatCode="0">
                  <c:v>2049</c:v>
                </c:pt>
                <c:pt idx="35">
                  <c:v>2050</c:v>
                </c:pt>
              </c:numCache>
            </c:numRef>
          </c:val>
          <c:smooth val="0"/>
          <c:extLst>
            <c:ext xmlns:c16="http://schemas.microsoft.com/office/drawing/2014/chart" uri="{C3380CC4-5D6E-409C-BE32-E72D297353CC}">
              <c16:uniqueId val="{00000000-3779-45C7-9B89-EB01116CF85D}"/>
            </c:ext>
          </c:extLst>
        </c:ser>
        <c:ser>
          <c:idx val="1"/>
          <c:order val="1"/>
          <c:tx>
            <c:strRef>
              <c:f>Wedge_5!$A$9</c:f>
              <c:strCache>
                <c:ptCount val="1"/>
                <c:pt idx="0">
                  <c:v>Baseline</c:v>
                </c:pt>
              </c:strCache>
            </c:strRef>
          </c:tx>
          <c:spPr>
            <a:ln w="28575" cap="rnd">
              <a:solidFill>
                <a:srgbClr val="F37224"/>
              </a:solidFill>
              <a:round/>
            </a:ln>
            <a:effectLst/>
          </c:spPr>
          <c:marker>
            <c:symbol val="none"/>
          </c:marker>
          <c:cat>
            <c:numRef>
              <c:f>Wedge_5!$C$1:$AK$1</c:f>
              <c:numCache>
                <c:formatCode>0</c:formatCode>
                <c:ptCount val="35"/>
                <c:pt idx="0" formatCode="General">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formatCode="General">
                  <c:v>2050</c:v>
                </c:pt>
              </c:numCache>
            </c:numRef>
          </c:cat>
          <c:val>
            <c:numRef>
              <c:f>Wedge_5!$B$9:$AK$9</c:f>
              <c:numCache>
                <c:formatCode>_(* #,##0_);_(* \(#,##0\);_(* "-"??_);_(@_)</c:formatCode>
                <c:ptCount val="36"/>
                <c:pt idx="1">
                  <c:v>1990.6583635792613</c:v>
                </c:pt>
                <c:pt idx="2">
                  <c:v>1959.5896624246459</c:v>
                </c:pt>
                <c:pt idx="3">
                  <c:v>1925.119829784069</c:v>
                </c:pt>
                <c:pt idx="4">
                  <c:v>1890.5955747771152</c:v>
                </c:pt>
                <c:pt idx="5">
                  <c:v>1853.6214235064831</c:v>
                </c:pt>
                <c:pt idx="6">
                  <c:v>1813.3274807327837</c:v>
                </c:pt>
                <c:pt idx="7">
                  <c:v>1771.8423545495821</c:v>
                </c:pt>
                <c:pt idx="8">
                  <c:v>1728.8164910646933</c:v>
                </c:pt>
                <c:pt idx="9">
                  <c:v>1684.2909747738174</c:v>
                </c:pt>
                <c:pt idx="10">
                  <c:v>1639.6584462132464</c:v>
                </c:pt>
                <c:pt idx="11">
                  <c:v>1597.5471175036148</c:v>
                </c:pt>
                <c:pt idx="12">
                  <c:v>1558.1187386899446</c:v>
                </c:pt>
                <c:pt idx="13">
                  <c:v>1521.5192320945941</c:v>
                </c:pt>
                <c:pt idx="14">
                  <c:v>1487.5081117034017</c:v>
                </c:pt>
                <c:pt idx="15">
                  <c:v>1455.8825141681573</c:v>
                </c:pt>
                <c:pt idx="16">
                  <c:v>1426.7236841375181</c:v>
                </c:pt>
                <c:pt idx="17">
                  <c:v>1400.0364244162954</c:v>
                </c:pt>
                <c:pt idx="18">
                  <c:v>1375.6140172407531</c:v>
                </c:pt>
                <c:pt idx="19">
                  <c:v>1353.2714634961924</c:v>
                </c:pt>
                <c:pt idx="20">
                  <c:v>1332.7670803159403</c:v>
                </c:pt>
                <c:pt idx="21">
                  <c:v>1313.7294818025659</c:v>
                </c:pt>
                <c:pt idx="22">
                  <c:v>1295.7318875773187</c:v>
                </c:pt>
                <c:pt idx="23">
                  <c:v>1278.3670131466083</c:v>
                </c:pt>
                <c:pt idx="24">
                  <c:v>1261.2355819735283</c:v>
                </c:pt>
                <c:pt idx="25">
                  <c:v>1243.8596304973269</c:v>
                </c:pt>
                <c:pt idx="26">
                  <c:v>1226.3826058327772</c:v>
                </c:pt>
                <c:pt idx="27">
                  <c:v>1208.6027292273761</c:v>
                </c:pt>
                <c:pt idx="28">
                  <c:v>1190.6539616923574</c:v>
                </c:pt>
                <c:pt idx="29">
                  <c:v>1172.686063758201</c:v>
                </c:pt>
                <c:pt idx="30">
                  <c:v>1155.0008836031493</c:v>
                </c:pt>
                <c:pt idx="31">
                  <c:v>1138.2424687209</c:v>
                </c:pt>
                <c:pt idx="32">
                  <c:v>1123.1148672536192</c:v>
                </c:pt>
                <c:pt idx="33">
                  <c:v>1110.1247363258956</c:v>
                </c:pt>
                <c:pt idx="34">
                  <c:v>1099.8659297709839</c:v>
                </c:pt>
                <c:pt idx="35">
                  <c:v>1092.4454498334162</c:v>
                </c:pt>
              </c:numCache>
            </c:numRef>
          </c:val>
          <c:smooth val="0"/>
          <c:extLst>
            <c:ext xmlns:c16="http://schemas.microsoft.com/office/drawing/2014/chart" uri="{C3380CC4-5D6E-409C-BE32-E72D297353CC}">
              <c16:uniqueId val="{00000001-3779-45C7-9B89-EB01116CF85D}"/>
            </c:ext>
          </c:extLst>
        </c:ser>
        <c:ser>
          <c:idx val="2"/>
          <c:order val="2"/>
          <c:tx>
            <c:strRef>
              <c:f>Wedge_5!$A$11</c:f>
              <c:strCache>
                <c:ptCount val="1"/>
                <c:pt idx="0">
                  <c:v>Demand Reduction</c:v>
                </c:pt>
              </c:strCache>
            </c:strRef>
          </c:tx>
          <c:spPr>
            <a:ln w="28575" cap="rnd">
              <a:solidFill>
                <a:srgbClr val="004D71"/>
              </a:solidFill>
              <a:round/>
            </a:ln>
            <a:effectLst/>
          </c:spPr>
          <c:marker>
            <c:symbol val="none"/>
          </c:marker>
          <c:cat>
            <c:numRef>
              <c:f>Wedge_5!$C$1:$AK$1</c:f>
              <c:numCache>
                <c:formatCode>0</c:formatCode>
                <c:ptCount val="35"/>
                <c:pt idx="0" formatCode="General">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formatCode="General">
                  <c:v>2050</c:v>
                </c:pt>
              </c:numCache>
            </c:numRef>
          </c:cat>
          <c:val>
            <c:numRef>
              <c:f>Wedge_5!$B$11:$AK$11</c:f>
              <c:numCache>
                <c:formatCode>_(* #,##0_);_(* \(#,##0\);_(* "-"??_);_(@_)</c:formatCode>
                <c:ptCount val="36"/>
                <c:pt idx="1">
                  <c:v>1990.6583635792613</c:v>
                </c:pt>
                <c:pt idx="2">
                  <c:v>1959.5896624246459</c:v>
                </c:pt>
                <c:pt idx="3">
                  <c:v>1925.119829784069</c:v>
                </c:pt>
                <c:pt idx="4">
                  <c:v>1890.5955747771152</c:v>
                </c:pt>
                <c:pt idx="5">
                  <c:v>1833.6220612922589</c:v>
                </c:pt>
                <c:pt idx="6">
                  <c:v>1774.1982468554811</c:v>
                </c:pt>
                <c:pt idx="7">
                  <c:v>1714.491295828906</c:v>
                </c:pt>
                <c:pt idx="8">
                  <c:v>1654.2052964199499</c:v>
                </c:pt>
                <c:pt idx="9">
                  <c:v>1593.4289873920325</c:v>
                </c:pt>
                <c:pt idx="10">
                  <c:v>1533.5133960182666</c:v>
                </c:pt>
                <c:pt idx="11">
                  <c:v>1476.891701373585</c:v>
                </c:pt>
                <c:pt idx="12">
                  <c:v>1423.6300857960534</c:v>
                </c:pt>
                <c:pt idx="13">
                  <c:v>1373.7734601294396</c:v>
                </c:pt>
                <c:pt idx="14">
                  <c:v>1327.0157201864934</c:v>
                </c:pt>
                <c:pt idx="15">
                  <c:v>1283.0942980294105</c:v>
                </c:pt>
                <c:pt idx="16">
                  <c:v>1242.0027046958671</c:v>
                </c:pt>
                <c:pt idx="17">
                  <c:v>1203.665224920476</c:v>
                </c:pt>
                <c:pt idx="18">
                  <c:v>1167.8263659521399</c:v>
                </c:pt>
                <c:pt idx="19">
                  <c:v>1134.2577601362375</c:v>
                </c:pt>
                <c:pt idx="20">
                  <c:v>1102.6921254332067</c:v>
                </c:pt>
                <c:pt idx="21">
                  <c:v>1086.9409786065007</c:v>
                </c:pt>
                <c:pt idx="22">
                  <c:v>1072.0503006163017</c:v>
                </c:pt>
                <c:pt idx="23">
                  <c:v>1057.683116299788</c:v>
                </c:pt>
                <c:pt idx="24">
                  <c:v>1043.5090760410219</c:v>
                </c:pt>
                <c:pt idx="25">
                  <c:v>1029.132726904176</c:v>
                </c:pt>
                <c:pt idx="26">
                  <c:v>1014.6727527959978</c:v>
                </c:pt>
                <c:pt idx="27">
                  <c:v>999.96220793522411</c:v>
                </c:pt>
                <c:pt idx="28">
                  <c:v>985.11192770666048</c:v>
                </c:pt>
                <c:pt idx="29">
                  <c:v>970.24581955077394</c:v>
                </c:pt>
                <c:pt idx="30">
                  <c:v>955.61362373661848</c:v>
                </c:pt>
                <c:pt idx="31">
                  <c:v>941.74820614165628</c:v>
                </c:pt>
                <c:pt idx="32">
                  <c:v>929.23207540806402</c:v>
                </c:pt>
                <c:pt idx="33">
                  <c:v>918.48442467906227</c:v>
                </c:pt>
                <c:pt idx="34">
                  <c:v>909.99659107968944</c:v>
                </c:pt>
                <c:pt idx="35">
                  <c:v>903.85710510727836</c:v>
                </c:pt>
              </c:numCache>
            </c:numRef>
          </c:val>
          <c:smooth val="0"/>
          <c:extLst>
            <c:ext xmlns:c16="http://schemas.microsoft.com/office/drawing/2014/chart" uri="{C3380CC4-5D6E-409C-BE32-E72D297353CC}">
              <c16:uniqueId val="{00000002-3779-45C7-9B89-EB01116CF85D}"/>
            </c:ext>
          </c:extLst>
        </c:ser>
        <c:ser>
          <c:idx val="3"/>
          <c:order val="3"/>
          <c:tx>
            <c:strRef>
              <c:f>Wedge_5!$A$12</c:f>
              <c:strCache>
                <c:ptCount val="1"/>
                <c:pt idx="0">
                  <c:v>Clean Vehicles (Efficiency)</c:v>
                </c:pt>
              </c:strCache>
            </c:strRef>
          </c:tx>
          <c:spPr>
            <a:ln w="28575" cap="rnd">
              <a:solidFill>
                <a:srgbClr val="9FB9C6"/>
              </a:solidFill>
              <a:round/>
            </a:ln>
            <a:effectLst/>
          </c:spPr>
          <c:marker>
            <c:symbol val="none"/>
          </c:marker>
          <c:cat>
            <c:numRef>
              <c:f>Wedge_5!$C$1:$AK$1</c:f>
              <c:numCache>
                <c:formatCode>0</c:formatCode>
                <c:ptCount val="35"/>
                <c:pt idx="0" formatCode="General">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formatCode="General">
                  <c:v>2050</c:v>
                </c:pt>
              </c:numCache>
            </c:numRef>
          </c:cat>
          <c:val>
            <c:numRef>
              <c:f>Wedge_5!$B$12:$AK$12</c:f>
              <c:numCache>
                <c:formatCode>_(* #,##0_);_(* \(#,##0\);_(* "-"??_);_(@_)</c:formatCode>
                <c:ptCount val="36"/>
                <c:pt idx="1">
                  <c:v>1987.7052744175978</c:v>
                </c:pt>
                <c:pt idx="2">
                  <c:v>1955.9034531920126</c:v>
                </c:pt>
                <c:pt idx="3">
                  <c:v>1920.610426028642</c:v>
                </c:pt>
                <c:pt idx="4">
                  <c:v>1884.8409409344808</c:v>
                </c:pt>
                <c:pt idx="5">
                  <c:v>1826.8010847278922</c:v>
                </c:pt>
                <c:pt idx="6">
                  <c:v>1765.9819415233965</c:v>
                </c:pt>
                <c:pt idx="7">
                  <c:v>1704.0800423845985</c:v>
                </c:pt>
                <c:pt idx="8">
                  <c:v>1640.664104125332</c:v>
                </c:pt>
                <c:pt idx="9">
                  <c:v>1575.4854391635206</c:v>
                </c:pt>
                <c:pt idx="10">
                  <c:v>1509.5421618207138</c:v>
                </c:pt>
                <c:pt idx="11">
                  <c:v>1445.0129085782598</c:v>
                </c:pt>
                <c:pt idx="12">
                  <c:v>1381.3015464392629</c:v>
                </c:pt>
                <c:pt idx="13">
                  <c:v>1317.7551694869564</c:v>
                </c:pt>
                <c:pt idx="14">
                  <c:v>1256.3433715834692</c:v>
                </c:pt>
                <c:pt idx="15">
                  <c:v>1196.7669587993805</c:v>
                </c:pt>
                <c:pt idx="16">
                  <c:v>1139.1305365275471</c:v>
                </c:pt>
                <c:pt idx="17">
                  <c:v>1083.277423748717</c:v>
                </c:pt>
                <c:pt idx="18">
                  <c:v>1029.1147295015153</c:v>
                </c:pt>
                <c:pt idx="19">
                  <c:v>976.80325099842412</c:v>
                </c:pt>
                <c:pt idx="20">
                  <c:v>926.43794511802162</c:v>
                </c:pt>
                <c:pt idx="21">
                  <c:v>889.87949546487346</c:v>
                </c:pt>
                <c:pt idx="22">
                  <c:v>855.80800452939445</c:v>
                </c:pt>
                <c:pt idx="23">
                  <c:v>824.09939534275964</c:v>
                </c:pt>
                <c:pt idx="24">
                  <c:v>794.06285873257264</c:v>
                </c:pt>
                <c:pt idx="25">
                  <c:v>765.63125739719317</c:v>
                </c:pt>
                <c:pt idx="26">
                  <c:v>738.87760366193879</c:v>
                </c:pt>
                <c:pt idx="27">
                  <c:v>713.5626846669179</c:v>
                </c:pt>
                <c:pt idx="28">
                  <c:v>689.73042276645742</c:v>
                </c:pt>
                <c:pt idx="29">
                  <c:v>667.38910597044776</c:v>
                </c:pt>
                <c:pt idx="30">
                  <c:v>646.63052948975394</c:v>
                </c:pt>
                <c:pt idx="31">
                  <c:v>627.68896294148465</c:v>
                </c:pt>
                <c:pt idx="32">
                  <c:v>610.82165275244574</c:v>
                </c:pt>
                <c:pt idx="33">
                  <c:v>596.15983710033947</c:v>
                </c:pt>
                <c:pt idx="34">
                  <c:v>583.89553688753961</c:v>
                </c:pt>
                <c:pt idx="35">
                  <c:v>573.93861668640329</c:v>
                </c:pt>
              </c:numCache>
            </c:numRef>
          </c:val>
          <c:smooth val="0"/>
          <c:extLst>
            <c:ext xmlns:c16="http://schemas.microsoft.com/office/drawing/2014/chart" uri="{C3380CC4-5D6E-409C-BE32-E72D297353CC}">
              <c16:uniqueId val="{00000003-3779-45C7-9B89-EB01116CF85D}"/>
            </c:ext>
          </c:extLst>
        </c:ser>
        <c:ser>
          <c:idx val="4"/>
          <c:order val="4"/>
          <c:tx>
            <c:strRef>
              <c:f>Wedge_5!$A$13</c:f>
              <c:strCache>
                <c:ptCount val="1"/>
                <c:pt idx="0">
                  <c:v>Clean Vehicles (Grid - MA Clean Energy)</c:v>
                </c:pt>
              </c:strCache>
            </c:strRef>
          </c:tx>
          <c:spPr>
            <a:ln w="28575" cap="rnd">
              <a:solidFill>
                <a:srgbClr val="657F8C"/>
              </a:solidFill>
              <a:round/>
            </a:ln>
            <a:effectLst/>
          </c:spPr>
          <c:marker>
            <c:symbol val="none"/>
          </c:marker>
          <c:cat>
            <c:numRef>
              <c:f>Wedge_5!$C$1:$AK$1</c:f>
              <c:numCache>
                <c:formatCode>0</c:formatCode>
                <c:ptCount val="35"/>
                <c:pt idx="0" formatCode="General">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formatCode="General">
                  <c:v>2050</c:v>
                </c:pt>
              </c:numCache>
            </c:numRef>
          </c:cat>
          <c:val>
            <c:numRef>
              <c:f>Wedge_5!$B$13:$AK$13</c:f>
              <c:numCache>
                <c:formatCode>_(* #,##0_);_(* \(#,##0\);_(* "-"??_);_(@_)</c:formatCode>
                <c:ptCount val="36"/>
                <c:pt idx="1">
                  <c:v>1987.7052744175978</c:v>
                </c:pt>
                <c:pt idx="2">
                  <c:v>1955.7399235977218</c:v>
                </c:pt>
                <c:pt idx="3">
                  <c:v>1920.2106596808701</c:v>
                </c:pt>
                <c:pt idx="4">
                  <c:v>1884.0765448819777</c:v>
                </c:pt>
                <c:pt idx="5">
                  <c:v>1825.4984289315646</c:v>
                </c:pt>
                <c:pt idx="6">
                  <c:v>1763.8324190809219</c:v>
                </c:pt>
                <c:pt idx="7">
                  <c:v>1700.7655148006068</c:v>
                </c:pt>
                <c:pt idx="8">
                  <c:v>1635.5946656201374</c:v>
                </c:pt>
                <c:pt idx="9">
                  <c:v>1567.7810488383604</c:v>
                </c:pt>
                <c:pt idx="10">
                  <c:v>1497.9638304405003</c:v>
                </c:pt>
                <c:pt idx="11">
                  <c:v>1427.9582492441987</c:v>
                </c:pt>
                <c:pt idx="12">
                  <c:v>1356.5543778518434</c:v>
                </c:pt>
                <c:pt idx="13">
                  <c:v>1282.4042433184256</c:v>
                </c:pt>
                <c:pt idx="14">
                  <c:v>1208.6498217999783</c:v>
                </c:pt>
                <c:pt idx="15">
                  <c:v>1134.9895806345851</c:v>
                </c:pt>
                <c:pt idx="16">
                  <c:v>1061.6606484664455</c:v>
                </c:pt>
                <c:pt idx="17">
                  <c:v>988.56191836884057</c:v>
                </c:pt>
                <c:pt idx="18">
                  <c:v>915.87009994294272</c:v>
                </c:pt>
                <c:pt idx="19">
                  <c:v>844.23003363566602</c:v>
                </c:pt>
                <c:pt idx="20">
                  <c:v>774.2373110555011</c:v>
                </c:pt>
                <c:pt idx="21">
                  <c:v>715.82979848764057</c:v>
                </c:pt>
                <c:pt idx="22">
                  <c:v>660.88720998617782</c:v>
                </c:pt>
                <c:pt idx="23">
                  <c:v>609.52744452046454</c:v>
                </c:pt>
                <c:pt idx="24">
                  <c:v>560.95700354655196</c:v>
                </c:pt>
                <c:pt idx="25">
                  <c:v>515.35123181325127</c:v>
                </c:pt>
                <c:pt idx="26">
                  <c:v>472.87700336658366</c:v>
                </c:pt>
                <c:pt idx="27">
                  <c:v>433.24507390341557</c:v>
                </c:pt>
                <c:pt idx="28">
                  <c:v>396.47232853287841</c:v>
                </c:pt>
                <c:pt idx="29">
                  <c:v>362.46838988062632</c:v>
                </c:pt>
                <c:pt idx="30">
                  <c:v>331.12516697302596</c:v>
                </c:pt>
                <c:pt idx="31">
                  <c:v>302.37075410084367</c:v>
                </c:pt>
                <c:pt idx="32">
                  <c:v>276.1028306368795</c:v>
                </c:pt>
                <c:pt idx="33">
                  <c:v>252.07197714750743</c:v>
                </c:pt>
                <c:pt idx="34">
                  <c:v>230.1091516751967</c:v>
                </c:pt>
                <c:pt idx="35">
                  <c:v>209.89892081056081</c:v>
                </c:pt>
              </c:numCache>
            </c:numRef>
          </c:val>
          <c:smooth val="0"/>
          <c:extLst>
            <c:ext xmlns:c16="http://schemas.microsoft.com/office/drawing/2014/chart" uri="{C3380CC4-5D6E-409C-BE32-E72D297353CC}">
              <c16:uniqueId val="{00000004-3779-45C7-9B89-EB01116CF85D}"/>
            </c:ext>
          </c:extLst>
        </c:ser>
        <c:ser>
          <c:idx val="5"/>
          <c:order val="5"/>
          <c:tx>
            <c:strRef>
              <c:f>Wedge_5!$A$14</c:f>
              <c:strCache>
                <c:ptCount val="1"/>
                <c:pt idx="0">
                  <c:v>Clean Vehicles (Grid - 100% Clean Energy)</c:v>
                </c:pt>
              </c:strCache>
            </c:strRef>
          </c:tx>
          <c:spPr>
            <a:ln w="28575" cap="rnd">
              <a:solidFill>
                <a:srgbClr val="FFCD5B"/>
              </a:solidFill>
              <a:round/>
            </a:ln>
            <a:effectLst/>
          </c:spPr>
          <c:marker>
            <c:symbol val="none"/>
          </c:marker>
          <c:cat>
            <c:numRef>
              <c:f>Wedge_5!$C$1:$AK$1</c:f>
              <c:numCache>
                <c:formatCode>0</c:formatCode>
                <c:ptCount val="35"/>
                <c:pt idx="0" formatCode="General">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formatCode="General">
                  <c:v>2050</c:v>
                </c:pt>
              </c:numCache>
            </c:numRef>
          </c:cat>
          <c:val>
            <c:numRef>
              <c:f>Wedge_5!$B$14:$AK$14</c:f>
              <c:numCache>
                <c:formatCode>_(* #,##0_);_(* \(#,##0\);_(* "-"??_);_(@_)</c:formatCode>
                <c:ptCount val="36"/>
                <c:pt idx="1">
                  <c:v>1987.7052744175978</c:v>
                </c:pt>
                <c:pt idx="2">
                  <c:v>1955.6916081534926</c:v>
                </c:pt>
                <c:pt idx="3">
                  <c:v>1920.0925471840815</c:v>
                </c:pt>
                <c:pt idx="4">
                  <c:v>1883.8507011440051</c:v>
                </c:pt>
                <c:pt idx="5">
                  <c:v>1825.1135542931218</c:v>
                </c:pt>
                <c:pt idx="6">
                  <c:v>1763.1973344521164</c:v>
                </c:pt>
                <c:pt idx="7">
                  <c:v>1699.7862249459163</c:v>
                </c:pt>
                <c:pt idx="8">
                  <c:v>1634.0968806202204</c:v>
                </c:pt>
                <c:pt idx="9">
                  <c:v>1565.5047572430078</c:v>
                </c:pt>
                <c:pt idx="10">
                  <c:v>1494.5429681403493</c:v>
                </c:pt>
                <c:pt idx="11">
                  <c:v>1422.9193848999369</c:v>
                </c:pt>
                <c:pt idx="12">
                  <c:v>1349.2427322203448</c:v>
                </c:pt>
                <c:pt idx="13">
                  <c:v>1271.9596769440338</c:v>
                </c:pt>
                <c:pt idx="14">
                  <c:v>1194.5585800608164</c:v>
                </c:pt>
                <c:pt idx="15">
                  <c:v>1116.7372179213135</c:v>
                </c:pt>
                <c:pt idx="16">
                  <c:v>1038.7718736713125</c:v>
                </c:pt>
                <c:pt idx="17">
                  <c:v>960.57785996233633</c:v>
                </c:pt>
                <c:pt idx="18">
                  <c:v>882.41154091314172</c:v>
                </c:pt>
                <c:pt idx="19">
                  <c:v>805.06076939600302</c:v>
                </c:pt>
                <c:pt idx="20">
                  <c:v>729.26905146558317</c:v>
                </c:pt>
                <c:pt idx="21">
                  <c:v>664.40614967416889</c:v>
                </c:pt>
                <c:pt idx="22">
                  <c:v>603.29711555272183</c:v>
                </c:pt>
                <c:pt idx="23">
                  <c:v>546.13134078722703</c:v>
                </c:pt>
                <c:pt idx="24">
                  <c:v>492.08498686606373</c:v>
                </c:pt>
                <c:pt idx="25">
                  <c:v>441.40504078748427</c:v>
                </c:pt>
                <c:pt idx="26">
                  <c:v>394.28610840196751</c:v>
                </c:pt>
                <c:pt idx="27">
                  <c:v>350.4241634250746</c:v>
                </c:pt>
                <c:pt idx="28">
                  <c:v>309.82810270841071</c:v>
                </c:pt>
                <c:pt idx="29">
                  <c:v>272.37839781240478</c:v>
                </c:pt>
                <c:pt idx="30">
                  <c:v>237.90790062553231</c:v>
                </c:pt>
                <c:pt idx="31">
                  <c:v>206.25424476709259</c:v>
                </c:pt>
                <c:pt idx="32">
                  <c:v>177.20887414822619</c:v>
                </c:pt>
                <c:pt idx="33">
                  <c:v>150.40990258780278</c:v>
                </c:pt>
                <c:pt idx="34">
                  <c:v>125.58161072505698</c:v>
                </c:pt>
                <c:pt idx="35">
                  <c:v>102.34199999999998</c:v>
                </c:pt>
              </c:numCache>
            </c:numRef>
          </c:val>
          <c:smooth val="0"/>
          <c:extLst>
            <c:ext xmlns:c16="http://schemas.microsoft.com/office/drawing/2014/chart" uri="{C3380CC4-5D6E-409C-BE32-E72D297353CC}">
              <c16:uniqueId val="{00000005-3779-45C7-9B89-EB01116CF85D}"/>
            </c:ext>
          </c:extLst>
        </c:ser>
        <c:ser>
          <c:idx val="6"/>
          <c:order val="6"/>
          <c:tx>
            <c:strRef>
              <c:f>Wedge_5!$A$10</c:f>
              <c:strCache>
                <c:ptCount val="1"/>
                <c:pt idx="0">
                  <c:v>Baseline High</c:v>
                </c:pt>
              </c:strCache>
            </c:strRef>
          </c:tx>
          <c:spPr>
            <a:ln w="28575" cap="rnd">
              <a:solidFill>
                <a:srgbClr val="F37224"/>
              </a:solidFill>
              <a:prstDash val="sysDash"/>
              <a:round/>
            </a:ln>
            <a:effectLst/>
          </c:spPr>
          <c:marker>
            <c:symbol val="none"/>
          </c:marker>
          <c:cat>
            <c:numRef>
              <c:f>Wedge_5!$C$1:$AK$1</c:f>
              <c:numCache>
                <c:formatCode>0</c:formatCode>
                <c:ptCount val="35"/>
                <c:pt idx="0" formatCode="General">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formatCode="General">
                  <c:v>2050</c:v>
                </c:pt>
              </c:numCache>
            </c:numRef>
          </c:cat>
          <c:val>
            <c:numRef>
              <c:f>Wedge_5!$B$10:$AK$10</c:f>
              <c:numCache>
                <c:formatCode>_(* #,##0_);_(* \(#,##0\);_(* "-"??_);_(@_)</c:formatCode>
                <c:ptCount val="36"/>
                <c:pt idx="1">
                  <c:v>1990.6583635792613</c:v>
                </c:pt>
                <c:pt idx="2">
                  <c:v>1959.5896624246459</c:v>
                </c:pt>
                <c:pt idx="3">
                  <c:v>1925.119829784069</c:v>
                </c:pt>
                <c:pt idx="4">
                  <c:v>1890.5955747771152</c:v>
                </c:pt>
                <c:pt idx="5">
                  <c:v>1853.6214235064831</c:v>
                </c:pt>
                <c:pt idx="6">
                  <c:v>1815.0216815512335</c:v>
                </c:pt>
                <c:pt idx="7">
                  <c:v>1775.230756186482</c:v>
                </c:pt>
                <c:pt idx="8">
                  <c:v>1733.8990935200432</c:v>
                </c:pt>
                <c:pt idx="9">
                  <c:v>1691.0677780476174</c:v>
                </c:pt>
                <c:pt idx="10">
                  <c:v>1648.1294503054964</c:v>
                </c:pt>
                <c:pt idx="11">
                  <c:v>1607.7123224143147</c:v>
                </c:pt>
                <c:pt idx="12">
                  <c:v>1569.9781444190944</c:v>
                </c:pt>
                <c:pt idx="13">
                  <c:v>1535.072838642194</c:v>
                </c:pt>
                <c:pt idx="14">
                  <c:v>1502.7559190694515</c:v>
                </c:pt>
                <c:pt idx="15">
                  <c:v>1472.8245223526571</c:v>
                </c:pt>
                <c:pt idx="16">
                  <c:v>1445.3598931404681</c:v>
                </c:pt>
                <c:pt idx="17">
                  <c:v>1420.3668342376952</c:v>
                </c:pt>
                <c:pt idx="18">
                  <c:v>1397.6386278806031</c:v>
                </c:pt>
                <c:pt idx="19">
                  <c:v>1376.9902749544922</c:v>
                </c:pt>
                <c:pt idx="20">
                  <c:v>1358.18009259269</c:v>
                </c:pt>
                <c:pt idx="21">
                  <c:v>1340.8366948977657</c:v>
                </c:pt>
                <c:pt idx="22">
                  <c:v>1324.5333014909684</c:v>
                </c:pt>
                <c:pt idx="23">
                  <c:v>1308.8626278787081</c:v>
                </c:pt>
                <c:pt idx="24">
                  <c:v>1293.4253975240781</c:v>
                </c:pt>
                <c:pt idx="25">
                  <c:v>1277.7436468663266</c:v>
                </c:pt>
                <c:pt idx="26">
                  <c:v>1261.9608230202271</c:v>
                </c:pt>
                <c:pt idx="27">
                  <c:v>1245.8751472332758</c:v>
                </c:pt>
                <c:pt idx="28">
                  <c:v>1229.6205805167069</c:v>
                </c:pt>
                <c:pt idx="29">
                  <c:v>1213.3468834010007</c:v>
                </c:pt>
                <c:pt idx="30">
                  <c:v>1197.3559040643991</c:v>
                </c:pt>
                <c:pt idx="31">
                  <c:v>1182.2916900005996</c:v>
                </c:pt>
                <c:pt idx="32">
                  <c:v>1168.8582893517687</c:v>
                </c:pt>
                <c:pt idx="33">
                  <c:v>1157.5623592424952</c:v>
                </c:pt>
                <c:pt idx="34">
                  <c:v>1148.9977535060334</c:v>
                </c:pt>
                <c:pt idx="35">
                  <c:v>1143.2714743869158</c:v>
                </c:pt>
              </c:numCache>
            </c:numRef>
          </c:val>
          <c:smooth val="0"/>
          <c:extLst>
            <c:ext xmlns:c16="http://schemas.microsoft.com/office/drawing/2014/chart" uri="{C3380CC4-5D6E-409C-BE32-E72D297353CC}">
              <c16:uniqueId val="{00000006-3779-45C7-9B89-EB01116CF85D}"/>
            </c:ext>
          </c:extLst>
        </c:ser>
        <c:dLbls>
          <c:showLegendKey val="0"/>
          <c:showVal val="0"/>
          <c:showCatName val="0"/>
          <c:showSerName val="0"/>
          <c:showPercent val="0"/>
          <c:showBubbleSize val="0"/>
        </c:dLbls>
        <c:smooth val="0"/>
        <c:axId val="820238680"/>
        <c:axId val="820236712"/>
      </c:lineChart>
      <c:catAx>
        <c:axId val="820238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Larsseit" panose="00000500000000000000" pitchFamily="50" charset="0"/>
                <a:ea typeface="+mn-ea"/>
                <a:cs typeface="+mn-cs"/>
              </a:defRPr>
            </a:pPr>
            <a:endParaRPr lang="en-US"/>
          </a:p>
        </c:txPr>
        <c:crossAx val="820236712"/>
        <c:crosses val="autoZero"/>
        <c:auto val="1"/>
        <c:lblAlgn val="ctr"/>
        <c:lblOffset val="100"/>
        <c:tickLblSkip val="4"/>
        <c:noMultiLvlLbl val="0"/>
      </c:catAx>
      <c:valAx>
        <c:axId val="820236712"/>
        <c:scaling>
          <c:orientation val="minMax"/>
          <c:max val="2000"/>
        </c:scaling>
        <c:delete val="0"/>
        <c:axPos val="l"/>
        <c:majorGridlines>
          <c:spPr>
            <a:ln w="6350"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Larsseit" panose="00000500000000000000" pitchFamily="50" charset="0"/>
                    <a:ea typeface="+mn-ea"/>
                    <a:cs typeface="+mn-cs"/>
                  </a:defRPr>
                </a:pPr>
                <a:r>
                  <a:rPr lang="en-US" sz="1600">
                    <a:solidFill>
                      <a:sysClr val="windowText" lastClr="000000"/>
                    </a:solidFill>
                    <a:latin typeface="Larsseit" panose="00000500000000000000" pitchFamily="50" charset="0"/>
                  </a:rPr>
                  <a:t>Transportation</a:t>
                </a:r>
                <a:r>
                  <a:rPr lang="en-US" sz="1600" baseline="0">
                    <a:solidFill>
                      <a:sysClr val="windowText" lastClr="000000"/>
                    </a:solidFill>
                    <a:latin typeface="Larsseit" panose="00000500000000000000" pitchFamily="50" charset="0"/>
                  </a:rPr>
                  <a:t> </a:t>
                </a:r>
                <a:r>
                  <a:rPr lang="en-US" sz="1600">
                    <a:solidFill>
                      <a:sysClr val="windowText" lastClr="000000"/>
                    </a:solidFill>
                    <a:latin typeface="Larsseit" panose="00000500000000000000" pitchFamily="50" charset="0"/>
                  </a:rPr>
                  <a:t>GHG emissions (kt CO2e)</a:t>
                </a:r>
              </a:p>
            </c:rich>
          </c:tx>
          <c:layout>
            <c:manualLayout>
              <c:xMode val="edge"/>
              <c:yMode val="edge"/>
              <c:x val="3.3755068542128839E-3"/>
              <c:y val="0.2033432789520513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Larsseit" panose="00000500000000000000" pitchFamily="50" charset="0"/>
                  <a:ea typeface="+mn-ea"/>
                  <a:cs typeface="+mn-cs"/>
                </a:defRPr>
              </a:pPr>
              <a:endParaRPr lang="en-US"/>
            </a:p>
          </c:txPr>
        </c:title>
        <c:numFmt formatCode="General" sourceLinked="1"/>
        <c:majorTickMark val="out"/>
        <c:minorTickMark val="none"/>
        <c:tickLblPos val="nextTo"/>
        <c:spPr>
          <a:noFill/>
          <a:ln w="6350">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Larsseit" panose="00000500000000000000" pitchFamily="50" charset="0"/>
                <a:ea typeface="+mn-ea"/>
                <a:cs typeface="+mn-cs"/>
              </a:defRPr>
            </a:pPr>
            <a:endParaRPr lang="en-US"/>
          </a:p>
        </c:txPr>
        <c:crossAx val="8202386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4FF7A-F7C8-4BCD-AED7-BDE5597D00F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D33E4B91-8959-4870-9885-2A8D20E79838}">
      <dgm:prSet phldrT="[Text]"/>
      <dgm:spPr/>
      <dgm:t>
        <a:bodyPr/>
        <a:lstStyle/>
        <a:p>
          <a:r>
            <a:rPr lang="en-US" dirty="0"/>
            <a:t>Baseline</a:t>
          </a:r>
        </a:p>
      </dgm:t>
    </dgm:pt>
    <dgm:pt modelId="{FE4AF837-38F5-4E4D-93BD-29B222BE8B6E}" type="parTrans" cxnId="{9C62BBEB-F8D2-4B80-A32D-FD827DF14B04}">
      <dgm:prSet/>
      <dgm:spPr/>
      <dgm:t>
        <a:bodyPr/>
        <a:lstStyle/>
        <a:p>
          <a:endParaRPr lang="en-US"/>
        </a:p>
      </dgm:t>
    </dgm:pt>
    <dgm:pt modelId="{8C53E895-AEB8-4F57-8E5C-46337112D4AB}" type="sibTrans" cxnId="{9C62BBEB-F8D2-4B80-A32D-FD827DF14B04}">
      <dgm:prSet/>
      <dgm:spPr/>
      <dgm:t>
        <a:bodyPr/>
        <a:lstStyle/>
        <a:p>
          <a:endParaRPr lang="en-US"/>
        </a:p>
      </dgm:t>
    </dgm:pt>
    <dgm:pt modelId="{F708799C-7389-400C-ACD6-13A9A28147FF}">
      <dgm:prSet phldrT="[Text]"/>
      <dgm:spPr/>
      <dgm:t>
        <a:bodyPr/>
        <a:lstStyle/>
        <a:p>
          <a:r>
            <a:rPr lang="en-US" dirty="0"/>
            <a:t>“Business as usual”</a:t>
          </a:r>
        </a:p>
      </dgm:t>
    </dgm:pt>
    <dgm:pt modelId="{16BC55B6-4B2F-47C3-830D-508AC14E7D20}" type="parTrans" cxnId="{5C85EA83-BD15-4314-8DC2-E7D7DA65D4B8}">
      <dgm:prSet/>
      <dgm:spPr/>
      <dgm:t>
        <a:bodyPr/>
        <a:lstStyle/>
        <a:p>
          <a:endParaRPr lang="en-US"/>
        </a:p>
      </dgm:t>
    </dgm:pt>
    <dgm:pt modelId="{6226BE2F-8C41-42ED-83C4-EA96167993B9}" type="sibTrans" cxnId="{5C85EA83-BD15-4314-8DC2-E7D7DA65D4B8}">
      <dgm:prSet/>
      <dgm:spPr/>
      <dgm:t>
        <a:bodyPr/>
        <a:lstStyle/>
        <a:p>
          <a:endParaRPr lang="en-US"/>
        </a:p>
      </dgm:t>
    </dgm:pt>
    <dgm:pt modelId="{59E29504-04A9-4080-9B8B-81EEFD841B52}">
      <dgm:prSet phldrT="[Text]"/>
      <dgm:spPr/>
      <dgm:t>
        <a:bodyPr/>
        <a:lstStyle/>
        <a:p>
          <a:r>
            <a:rPr lang="en-US" dirty="0"/>
            <a:t>Sketch Assessment </a:t>
          </a:r>
        </a:p>
      </dgm:t>
    </dgm:pt>
    <dgm:pt modelId="{0AFE4BFD-CEA4-4B18-8377-797796BF4BEF}" type="parTrans" cxnId="{154C705B-47DC-4D4A-BD08-5A79F99F506C}">
      <dgm:prSet/>
      <dgm:spPr/>
      <dgm:t>
        <a:bodyPr/>
        <a:lstStyle/>
        <a:p>
          <a:endParaRPr lang="en-US"/>
        </a:p>
      </dgm:t>
    </dgm:pt>
    <dgm:pt modelId="{0F90F7A5-6304-434D-9D95-06C1F4A16585}" type="sibTrans" cxnId="{154C705B-47DC-4D4A-BD08-5A79F99F506C}">
      <dgm:prSet/>
      <dgm:spPr/>
      <dgm:t>
        <a:bodyPr/>
        <a:lstStyle/>
        <a:p>
          <a:endParaRPr lang="en-US"/>
        </a:p>
      </dgm:t>
    </dgm:pt>
    <dgm:pt modelId="{C7721529-5FDD-4545-8A7E-570BBF16556B}">
      <dgm:prSet phldrT="[Text]"/>
      <dgm:spPr/>
      <dgm:t>
        <a:bodyPr/>
        <a:lstStyle/>
        <a:p>
          <a:r>
            <a:rPr lang="en-US" dirty="0"/>
            <a:t>Pricing/ incentives</a:t>
          </a:r>
        </a:p>
      </dgm:t>
    </dgm:pt>
    <dgm:pt modelId="{9A8110C0-5BE1-4C8C-86D7-B14256CC7F04}" type="parTrans" cxnId="{5AB9430C-E0DC-46E0-823A-778C845257A8}">
      <dgm:prSet/>
      <dgm:spPr/>
      <dgm:t>
        <a:bodyPr/>
        <a:lstStyle/>
        <a:p>
          <a:endParaRPr lang="en-US"/>
        </a:p>
      </dgm:t>
    </dgm:pt>
    <dgm:pt modelId="{8714790B-299D-4FEB-B56E-75C5E2EDC901}" type="sibTrans" cxnId="{5AB9430C-E0DC-46E0-823A-778C845257A8}">
      <dgm:prSet/>
      <dgm:spPr/>
      <dgm:t>
        <a:bodyPr/>
        <a:lstStyle/>
        <a:p>
          <a:endParaRPr lang="en-US"/>
        </a:p>
      </dgm:t>
    </dgm:pt>
    <dgm:pt modelId="{8E975A58-DE10-4A35-A845-306667D636B3}">
      <dgm:prSet/>
      <dgm:spPr/>
      <dgm:t>
        <a:bodyPr/>
        <a:lstStyle/>
        <a:p>
          <a:r>
            <a:rPr lang="en-US" dirty="0"/>
            <a:t>Detailed Assessment</a:t>
          </a:r>
        </a:p>
      </dgm:t>
    </dgm:pt>
    <dgm:pt modelId="{9FEFAF34-10D9-4C57-A04D-5B33A5A459BD}" type="parTrans" cxnId="{9946E6F9-63D8-453A-91C8-AE1B31E719F2}">
      <dgm:prSet/>
      <dgm:spPr/>
      <dgm:t>
        <a:bodyPr/>
        <a:lstStyle/>
        <a:p>
          <a:endParaRPr lang="en-US"/>
        </a:p>
      </dgm:t>
    </dgm:pt>
    <dgm:pt modelId="{E9AA502E-36AB-43D9-9469-1B2C7E63C8C5}" type="sibTrans" cxnId="{9946E6F9-63D8-453A-91C8-AE1B31E719F2}">
      <dgm:prSet/>
      <dgm:spPr/>
      <dgm:t>
        <a:bodyPr/>
        <a:lstStyle/>
        <a:p>
          <a:endParaRPr lang="en-US"/>
        </a:p>
      </dgm:t>
    </dgm:pt>
    <dgm:pt modelId="{0909252C-B068-4901-B439-4ACE6C1E9791}">
      <dgm:prSet phldrT="[Text]"/>
      <dgm:spPr/>
      <dgm:t>
        <a:bodyPr/>
        <a:lstStyle/>
        <a:p>
          <a:r>
            <a:rPr lang="en-US" dirty="0"/>
            <a:t>Land use</a:t>
          </a:r>
        </a:p>
      </dgm:t>
    </dgm:pt>
    <dgm:pt modelId="{7D8BD019-1C46-42ED-B627-AE1197DA10ED}" type="parTrans" cxnId="{DB7EE68A-6359-4E48-B5C6-4CD16ABD982F}">
      <dgm:prSet/>
      <dgm:spPr/>
      <dgm:t>
        <a:bodyPr/>
        <a:lstStyle/>
        <a:p>
          <a:endParaRPr lang="en-US"/>
        </a:p>
      </dgm:t>
    </dgm:pt>
    <dgm:pt modelId="{19504CA7-26FC-4378-BAED-001E66D0C697}" type="sibTrans" cxnId="{DB7EE68A-6359-4E48-B5C6-4CD16ABD982F}">
      <dgm:prSet/>
      <dgm:spPr/>
      <dgm:t>
        <a:bodyPr/>
        <a:lstStyle/>
        <a:p>
          <a:endParaRPr lang="en-US"/>
        </a:p>
      </dgm:t>
    </dgm:pt>
    <dgm:pt modelId="{605B5977-7EA0-4031-B03E-2C27A5FADFDD}">
      <dgm:prSet phldrT="[Text]"/>
      <dgm:spPr/>
      <dgm:t>
        <a:bodyPr/>
        <a:lstStyle/>
        <a:p>
          <a:r>
            <a:rPr lang="en-US" dirty="0"/>
            <a:t>Transit &amp; active trans. Infrastructure</a:t>
          </a:r>
        </a:p>
      </dgm:t>
    </dgm:pt>
    <dgm:pt modelId="{C06FACB5-EC47-4539-9A81-B00850BC7C38}" type="parTrans" cxnId="{61FEEDEF-E7BB-415B-8A12-3A15027040E6}">
      <dgm:prSet/>
      <dgm:spPr/>
      <dgm:t>
        <a:bodyPr/>
        <a:lstStyle/>
        <a:p>
          <a:endParaRPr lang="en-US"/>
        </a:p>
      </dgm:t>
    </dgm:pt>
    <dgm:pt modelId="{85DE5BB2-A17A-43A2-A66A-AB169EDAE323}" type="sibTrans" cxnId="{61FEEDEF-E7BB-415B-8A12-3A15027040E6}">
      <dgm:prSet/>
      <dgm:spPr/>
      <dgm:t>
        <a:bodyPr/>
        <a:lstStyle/>
        <a:p>
          <a:endParaRPr lang="en-US"/>
        </a:p>
      </dgm:t>
    </dgm:pt>
    <dgm:pt modelId="{ED87374C-419B-4958-BF58-EAC0E27F72BC}">
      <dgm:prSet phldrT="[Text]"/>
      <dgm:spPr/>
      <dgm:t>
        <a:bodyPr/>
        <a:lstStyle/>
        <a:p>
          <a:r>
            <a:rPr lang="en-US" dirty="0"/>
            <a:t>Clean vehicles</a:t>
          </a:r>
        </a:p>
      </dgm:t>
    </dgm:pt>
    <dgm:pt modelId="{6B1BF0EA-87DB-4B8E-8AA8-39FFDE839712}" type="parTrans" cxnId="{FEDC7B15-A46E-4D5A-A471-25696BB76A1E}">
      <dgm:prSet/>
      <dgm:spPr/>
      <dgm:t>
        <a:bodyPr/>
        <a:lstStyle/>
        <a:p>
          <a:endParaRPr lang="en-US"/>
        </a:p>
      </dgm:t>
    </dgm:pt>
    <dgm:pt modelId="{AD65F3A0-9E86-45B9-B5A8-0B0905328947}" type="sibTrans" cxnId="{FEDC7B15-A46E-4D5A-A471-25696BB76A1E}">
      <dgm:prSet/>
      <dgm:spPr/>
      <dgm:t>
        <a:bodyPr/>
        <a:lstStyle/>
        <a:p>
          <a:endParaRPr lang="en-US"/>
        </a:p>
      </dgm:t>
    </dgm:pt>
    <dgm:pt modelId="{0AFEDB04-08E4-4DB6-B352-91AD44186F65}">
      <dgm:prSet phldrT="[Text]"/>
      <dgm:spPr/>
      <dgm:t>
        <a:bodyPr/>
        <a:lstStyle/>
        <a:p>
          <a:r>
            <a:rPr lang="en-US" dirty="0"/>
            <a:t>Smart mobility</a:t>
          </a:r>
        </a:p>
      </dgm:t>
    </dgm:pt>
    <dgm:pt modelId="{FB016767-85B9-4E74-B82B-A84F03032E62}" type="parTrans" cxnId="{8F0CF1E0-8CBB-46C7-93FA-10B13F8ED18A}">
      <dgm:prSet/>
      <dgm:spPr/>
      <dgm:t>
        <a:bodyPr/>
        <a:lstStyle/>
        <a:p>
          <a:endParaRPr lang="en-US"/>
        </a:p>
      </dgm:t>
    </dgm:pt>
    <dgm:pt modelId="{F514C423-1AAE-410C-A5D9-5F03DEF5156F}" type="sibTrans" cxnId="{8F0CF1E0-8CBB-46C7-93FA-10B13F8ED18A}">
      <dgm:prSet/>
      <dgm:spPr/>
      <dgm:t>
        <a:bodyPr/>
        <a:lstStyle/>
        <a:p>
          <a:endParaRPr lang="en-US"/>
        </a:p>
      </dgm:t>
    </dgm:pt>
    <dgm:pt modelId="{8A196EA2-1670-45C7-AB80-0E26163C80EE}">
      <dgm:prSet/>
      <dgm:spPr/>
      <dgm:t>
        <a:bodyPr/>
        <a:lstStyle/>
        <a:p>
          <a:r>
            <a:rPr lang="en-US" dirty="0"/>
            <a:t>Spatial model</a:t>
          </a:r>
        </a:p>
      </dgm:t>
    </dgm:pt>
    <dgm:pt modelId="{1E040467-C301-4A12-AA0E-2A4E85039423}" type="parTrans" cxnId="{265B6BBA-D326-41D4-A72B-9A078CF1CC03}">
      <dgm:prSet/>
      <dgm:spPr/>
      <dgm:t>
        <a:bodyPr/>
        <a:lstStyle/>
        <a:p>
          <a:endParaRPr lang="en-US"/>
        </a:p>
      </dgm:t>
    </dgm:pt>
    <dgm:pt modelId="{A68D1570-0E42-4BD1-AFD3-3DF5E26DAC50}" type="sibTrans" cxnId="{265B6BBA-D326-41D4-A72B-9A078CF1CC03}">
      <dgm:prSet/>
      <dgm:spPr/>
      <dgm:t>
        <a:bodyPr/>
        <a:lstStyle/>
        <a:p>
          <a:endParaRPr lang="en-US"/>
        </a:p>
      </dgm:t>
    </dgm:pt>
    <dgm:pt modelId="{C491487E-D101-4539-9474-FE98D0352BF2}">
      <dgm:prSet phldrT="[Text]"/>
      <dgm:spPr/>
      <dgm:t>
        <a:bodyPr/>
        <a:lstStyle/>
        <a:p>
          <a:r>
            <a:rPr lang="en-US" dirty="0"/>
            <a:t>Demand management</a:t>
          </a:r>
        </a:p>
      </dgm:t>
    </dgm:pt>
    <dgm:pt modelId="{36BB4E3D-D398-47F6-9239-C9A902722D63}" type="parTrans" cxnId="{39B8498A-AE38-473B-8169-43164050AE10}">
      <dgm:prSet/>
      <dgm:spPr/>
      <dgm:t>
        <a:bodyPr/>
        <a:lstStyle/>
        <a:p>
          <a:endParaRPr lang="en-US"/>
        </a:p>
      </dgm:t>
    </dgm:pt>
    <dgm:pt modelId="{7ED9332B-DEED-499D-B03C-479CFBF2CD7A}" type="sibTrans" cxnId="{39B8498A-AE38-473B-8169-43164050AE10}">
      <dgm:prSet/>
      <dgm:spPr/>
      <dgm:t>
        <a:bodyPr/>
        <a:lstStyle/>
        <a:p>
          <a:endParaRPr lang="en-US"/>
        </a:p>
      </dgm:t>
    </dgm:pt>
    <dgm:pt modelId="{C1E2010C-7DA2-4052-A566-F3A473B05BF2}" type="pres">
      <dgm:prSet presAssocID="{95B4FF7A-F7C8-4BCD-AED7-BDE5597D00FE}" presName="linearFlow" presStyleCnt="0">
        <dgm:presLayoutVars>
          <dgm:dir/>
          <dgm:animLvl val="lvl"/>
          <dgm:resizeHandles val="exact"/>
        </dgm:presLayoutVars>
      </dgm:prSet>
      <dgm:spPr/>
    </dgm:pt>
    <dgm:pt modelId="{61503BDC-4AC6-491C-ABE2-3DDBFD391341}" type="pres">
      <dgm:prSet presAssocID="{D33E4B91-8959-4870-9885-2A8D20E79838}" presName="composite" presStyleCnt="0"/>
      <dgm:spPr/>
    </dgm:pt>
    <dgm:pt modelId="{A1EE6B5E-69F4-4D5E-9401-41840BD2082A}" type="pres">
      <dgm:prSet presAssocID="{D33E4B91-8959-4870-9885-2A8D20E79838}" presName="parTx" presStyleLbl="node1" presStyleIdx="0" presStyleCnt="3">
        <dgm:presLayoutVars>
          <dgm:chMax val="0"/>
          <dgm:chPref val="0"/>
          <dgm:bulletEnabled val="1"/>
        </dgm:presLayoutVars>
      </dgm:prSet>
      <dgm:spPr/>
    </dgm:pt>
    <dgm:pt modelId="{A297D85D-61ED-438F-8A52-735553B957B3}" type="pres">
      <dgm:prSet presAssocID="{D33E4B91-8959-4870-9885-2A8D20E79838}" presName="parSh" presStyleLbl="node1" presStyleIdx="0" presStyleCnt="3"/>
      <dgm:spPr/>
    </dgm:pt>
    <dgm:pt modelId="{ABE4F04C-88CA-42AE-A275-43C6212BBB7C}" type="pres">
      <dgm:prSet presAssocID="{D33E4B91-8959-4870-9885-2A8D20E79838}" presName="desTx" presStyleLbl="fgAcc1" presStyleIdx="0" presStyleCnt="3" custScaleX="85036">
        <dgm:presLayoutVars>
          <dgm:bulletEnabled val="1"/>
        </dgm:presLayoutVars>
      </dgm:prSet>
      <dgm:spPr/>
    </dgm:pt>
    <dgm:pt modelId="{7B17D66B-4249-4172-8B46-A91FCF2F150A}" type="pres">
      <dgm:prSet presAssocID="{8C53E895-AEB8-4F57-8E5C-46337112D4AB}" presName="sibTrans" presStyleLbl="sibTrans2D1" presStyleIdx="0" presStyleCnt="2"/>
      <dgm:spPr/>
    </dgm:pt>
    <dgm:pt modelId="{6E6CBBB7-822C-4F62-A9E5-DFF49AC27F42}" type="pres">
      <dgm:prSet presAssocID="{8C53E895-AEB8-4F57-8E5C-46337112D4AB}" presName="connTx" presStyleLbl="sibTrans2D1" presStyleIdx="0" presStyleCnt="2"/>
      <dgm:spPr/>
    </dgm:pt>
    <dgm:pt modelId="{22F20451-0065-425E-9B7B-5F2549E616E6}" type="pres">
      <dgm:prSet presAssocID="{59E29504-04A9-4080-9B8B-81EEFD841B52}" presName="composite" presStyleCnt="0"/>
      <dgm:spPr/>
    </dgm:pt>
    <dgm:pt modelId="{644D3E95-263C-48CC-A41E-BDA50D998A0C}" type="pres">
      <dgm:prSet presAssocID="{59E29504-04A9-4080-9B8B-81EEFD841B52}" presName="parTx" presStyleLbl="node1" presStyleIdx="0" presStyleCnt="3">
        <dgm:presLayoutVars>
          <dgm:chMax val="0"/>
          <dgm:chPref val="0"/>
          <dgm:bulletEnabled val="1"/>
        </dgm:presLayoutVars>
      </dgm:prSet>
      <dgm:spPr/>
    </dgm:pt>
    <dgm:pt modelId="{C79D402F-9A06-4A7C-AD0F-5CA80DB30B26}" type="pres">
      <dgm:prSet presAssocID="{59E29504-04A9-4080-9B8B-81EEFD841B52}" presName="parSh" presStyleLbl="node1" presStyleIdx="1" presStyleCnt="3"/>
      <dgm:spPr/>
    </dgm:pt>
    <dgm:pt modelId="{1402FA5A-1E11-451D-A313-A5C9FE3F21E9}" type="pres">
      <dgm:prSet presAssocID="{59E29504-04A9-4080-9B8B-81EEFD841B52}" presName="desTx" presStyleLbl="fgAcc1" presStyleIdx="1" presStyleCnt="3">
        <dgm:presLayoutVars>
          <dgm:bulletEnabled val="1"/>
        </dgm:presLayoutVars>
      </dgm:prSet>
      <dgm:spPr/>
    </dgm:pt>
    <dgm:pt modelId="{3C105E0B-C8F6-4C0A-92F0-2EAAF78545E4}" type="pres">
      <dgm:prSet presAssocID="{0F90F7A5-6304-434D-9D95-06C1F4A16585}" presName="sibTrans" presStyleLbl="sibTrans2D1" presStyleIdx="1" presStyleCnt="2"/>
      <dgm:spPr/>
    </dgm:pt>
    <dgm:pt modelId="{4BDB57B2-DF54-49B0-97F8-E800624D17A0}" type="pres">
      <dgm:prSet presAssocID="{0F90F7A5-6304-434D-9D95-06C1F4A16585}" presName="connTx" presStyleLbl="sibTrans2D1" presStyleIdx="1" presStyleCnt="2"/>
      <dgm:spPr/>
    </dgm:pt>
    <dgm:pt modelId="{7990F7E8-550F-48FB-B120-BF7CE547B7C6}" type="pres">
      <dgm:prSet presAssocID="{8E975A58-DE10-4A35-A845-306667D636B3}" presName="composite" presStyleCnt="0"/>
      <dgm:spPr/>
    </dgm:pt>
    <dgm:pt modelId="{70CCABD8-E11C-4767-894E-08C1C8D90BAF}" type="pres">
      <dgm:prSet presAssocID="{8E975A58-DE10-4A35-A845-306667D636B3}" presName="parTx" presStyleLbl="node1" presStyleIdx="1" presStyleCnt="3">
        <dgm:presLayoutVars>
          <dgm:chMax val="0"/>
          <dgm:chPref val="0"/>
          <dgm:bulletEnabled val="1"/>
        </dgm:presLayoutVars>
      </dgm:prSet>
      <dgm:spPr/>
    </dgm:pt>
    <dgm:pt modelId="{478594F9-7D65-42D5-A368-82CB4C31CE71}" type="pres">
      <dgm:prSet presAssocID="{8E975A58-DE10-4A35-A845-306667D636B3}" presName="parSh" presStyleLbl="node1" presStyleIdx="2" presStyleCnt="3"/>
      <dgm:spPr/>
    </dgm:pt>
    <dgm:pt modelId="{99055A66-F1C0-4802-B236-27A45991FD26}" type="pres">
      <dgm:prSet presAssocID="{8E975A58-DE10-4A35-A845-306667D636B3}" presName="desTx" presStyleLbl="fgAcc1" presStyleIdx="2" presStyleCnt="3">
        <dgm:presLayoutVars>
          <dgm:bulletEnabled val="1"/>
        </dgm:presLayoutVars>
      </dgm:prSet>
      <dgm:spPr/>
    </dgm:pt>
  </dgm:ptLst>
  <dgm:cxnLst>
    <dgm:cxn modelId="{6919E202-88A0-4A3B-99FA-8A6B7AFD51AB}" type="presOf" srcId="{0F90F7A5-6304-434D-9D95-06C1F4A16585}" destId="{3C105E0B-C8F6-4C0A-92F0-2EAAF78545E4}" srcOrd="0" destOrd="0" presId="urn:microsoft.com/office/officeart/2005/8/layout/process3"/>
    <dgm:cxn modelId="{5AB9430C-E0DC-46E0-823A-778C845257A8}" srcId="{59E29504-04A9-4080-9B8B-81EEFD841B52}" destId="{C7721529-5FDD-4545-8A7E-570BBF16556B}" srcOrd="0" destOrd="0" parTransId="{9A8110C0-5BE1-4C8C-86D7-B14256CC7F04}" sibTransId="{8714790B-299D-4FEB-B56E-75C5E2EDC901}"/>
    <dgm:cxn modelId="{FEDC7B15-A46E-4D5A-A471-25696BB76A1E}" srcId="{59E29504-04A9-4080-9B8B-81EEFD841B52}" destId="{ED87374C-419B-4958-BF58-EAC0E27F72BC}" srcOrd="3" destOrd="0" parTransId="{6B1BF0EA-87DB-4B8E-8AA8-39FFDE839712}" sibTransId="{AD65F3A0-9E86-45B9-B5A8-0B0905328947}"/>
    <dgm:cxn modelId="{936A3416-0E07-484C-93B7-EBE067F420A7}" type="presOf" srcId="{C7721529-5FDD-4545-8A7E-570BBF16556B}" destId="{1402FA5A-1E11-451D-A313-A5C9FE3F21E9}" srcOrd="0" destOrd="0" presId="urn:microsoft.com/office/officeart/2005/8/layout/process3"/>
    <dgm:cxn modelId="{F2A29437-B640-4155-8901-54174A6B2185}" type="presOf" srcId="{59E29504-04A9-4080-9B8B-81EEFD841B52}" destId="{644D3E95-263C-48CC-A41E-BDA50D998A0C}" srcOrd="0" destOrd="0" presId="urn:microsoft.com/office/officeart/2005/8/layout/process3"/>
    <dgm:cxn modelId="{154C705B-47DC-4D4A-BD08-5A79F99F506C}" srcId="{95B4FF7A-F7C8-4BCD-AED7-BDE5597D00FE}" destId="{59E29504-04A9-4080-9B8B-81EEFD841B52}" srcOrd="1" destOrd="0" parTransId="{0AFE4BFD-CEA4-4B18-8377-797796BF4BEF}" sibTransId="{0F90F7A5-6304-434D-9D95-06C1F4A16585}"/>
    <dgm:cxn modelId="{38D9E06A-7F01-4AF5-82A7-018202A7FD5C}" type="presOf" srcId="{8E975A58-DE10-4A35-A845-306667D636B3}" destId="{478594F9-7D65-42D5-A368-82CB4C31CE71}" srcOrd="1" destOrd="0" presId="urn:microsoft.com/office/officeart/2005/8/layout/process3"/>
    <dgm:cxn modelId="{FBF4F54B-50AC-429A-A046-679BEC9F4E7A}" type="presOf" srcId="{D33E4B91-8959-4870-9885-2A8D20E79838}" destId="{A1EE6B5E-69F4-4D5E-9401-41840BD2082A}" srcOrd="0" destOrd="0" presId="urn:microsoft.com/office/officeart/2005/8/layout/process3"/>
    <dgm:cxn modelId="{59F69473-2D57-4F04-8FBB-31AE79FE77E1}" type="presOf" srcId="{59E29504-04A9-4080-9B8B-81EEFD841B52}" destId="{C79D402F-9A06-4A7C-AD0F-5CA80DB30B26}" srcOrd="1" destOrd="0" presId="urn:microsoft.com/office/officeart/2005/8/layout/process3"/>
    <dgm:cxn modelId="{81D02559-3EB2-43E1-9C50-C1AB329CFAB4}" type="presOf" srcId="{605B5977-7EA0-4031-B03E-2C27A5FADFDD}" destId="{1402FA5A-1E11-451D-A313-A5C9FE3F21E9}" srcOrd="0" destOrd="2" presId="urn:microsoft.com/office/officeart/2005/8/layout/process3"/>
    <dgm:cxn modelId="{37E18379-A5B8-4918-A260-9ADCF508C115}" type="presOf" srcId="{D33E4B91-8959-4870-9885-2A8D20E79838}" destId="{A297D85D-61ED-438F-8A52-735553B957B3}" srcOrd="1" destOrd="0" presId="urn:microsoft.com/office/officeart/2005/8/layout/process3"/>
    <dgm:cxn modelId="{9B981C7B-2E92-4040-9CC2-EDFD52EA35E0}" type="presOf" srcId="{8E975A58-DE10-4A35-A845-306667D636B3}" destId="{70CCABD8-E11C-4767-894E-08C1C8D90BAF}" srcOrd="0" destOrd="0" presId="urn:microsoft.com/office/officeart/2005/8/layout/process3"/>
    <dgm:cxn modelId="{44C5E883-5674-4E03-91F4-C3281605A194}" type="presOf" srcId="{0909252C-B068-4901-B439-4ACE6C1E9791}" destId="{1402FA5A-1E11-451D-A313-A5C9FE3F21E9}" srcOrd="0" destOrd="1" presId="urn:microsoft.com/office/officeart/2005/8/layout/process3"/>
    <dgm:cxn modelId="{5C85EA83-BD15-4314-8DC2-E7D7DA65D4B8}" srcId="{D33E4B91-8959-4870-9885-2A8D20E79838}" destId="{F708799C-7389-400C-ACD6-13A9A28147FF}" srcOrd="0" destOrd="0" parTransId="{16BC55B6-4B2F-47C3-830D-508AC14E7D20}" sibTransId="{6226BE2F-8C41-42ED-83C4-EA96167993B9}"/>
    <dgm:cxn modelId="{39B8498A-AE38-473B-8169-43164050AE10}" srcId="{59E29504-04A9-4080-9B8B-81EEFD841B52}" destId="{C491487E-D101-4539-9474-FE98D0352BF2}" srcOrd="4" destOrd="0" parTransId="{36BB4E3D-D398-47F6-9239-C9A902722D63}" sibTransId="{7ED9332B-DEED-499D-B03C-479CFBF2CD7A}"/>
    <dgm:cxn modelId="{B4D0BA8A-BACE-4F08-81F6-7A560B124B60}" type="presOf" srcId="{8C53E895-AEB8-4F57-8E5C-46337112D4AB}" destId="{7B17D66B-4249-4172-8B46-A91FCF2F150A}" srcOrd="0" destOrd="0" presId="urn:microsoft.com/office/officeart/2005/8/layout/process3"/>
    <dgm:cxn modelId="{DB7EE68A-6359-4E48-B5C6-4CD16ABD982F}" srcId="{59E29504-04A9-4080-9B8B-81EEFD841B52}" destId="{0909252C-B068-4901-B439-4ACE6C1E9791}" srcOrd="1" destOrd="0" parTransId="{7D8BD019-1C46-42ED-B627-AE1197DA10ED}" sibTransId="{19504CA7-26FC-4378-BAED-001E66D0C697}"/>
    <dgm:cxn modelId="{1ACE098F-654E-4452-83CB-919FD1FC4BAB}" type="presOf" srcId="{95B4FF7A-F7C8-4BCD-AED7-BDE5597D00FE}" destId="{C1E2010C-7DA2-4052-A566-F3A473B05BF2}" srcOrd="0" destOrd="0" presId="urn:microsoft.com/office/officeart/2005/8/layout/process3"/>
    <dgm:cxn modelId="{D5FCA29E-1442-4189-8078-80DC72CBA210}" type="presOf" srcId="{8C53E895-AEB8-4F57-8E5C-46337112D4AB}" destId="{6E6CBBB7-822C-4F62-A9E5-DFF49AC27F42}" srcOrd="1" destOrd="0" presId="urn:microsoft.com/office/officeart/2005/8/layout/process3"/>
    <dgm:cxn modelId="{5075A7AF-A61E-436D-AECC-EA5FC5367899}" type="presOf" srcId="{0F90F7A5-6304-434D-9D95-06C1F4A16585}" destId="{4BDB57B2-DF54-49B0-97F8-E800624D17A0}" srcOrd="1" destOrd="0" presId="urn:microsoft.com/office/officeart/2005/8/layout/process3"/>
    <dgm:cxn modelId="{0FDDE2B4-EB66-4854-B521-EDDE0E774215}" type="presOf" srcId="{C491487E-D101-4539-9474-FE98D0352BF2}" destId="{1402FA5A-1E11-451D-A313-A5C9FE3F21E9}" srcOrd="0" destOrd="4" presId="urn:microsoft.com/office/officeart/2005/8/layout/process3"/>
    <dgm:cxn modelId="{265B6BBA-D326-41D4-A72B-9A078CF1CC03}" srcId="{8E975A58-DE10-4A35-A845-306667D636B3}" destId="{8A196EA2-1670-45C7-AB80-0E26163C80EE}" srcOrd="0" destOrd="0" parTransId="{1E040467-C301-4A12-AA0E-2A4E85039423}" sibTransId="{A68D1570-0E42-4BD1-AFD3-3DF5E26DAC50}"/>
    <dgm:cxn modelId="{878C22C0-79AC-42C3-B63A-22602F414FC1}" type="presOf" srcId="{F708799C-7389-400C-ACD6-13A9A28147FF}" destId="{ABE4F04C-88CA-42AE-A275-43C6212BBB7C}" srcOrd="0" destOrd="0" presId="urn:microsoft.com/office/officeart/2005/8/layout/process3"/>
    <dgm:cxn modelId="{8F0CF1E0-8CBB-46C7-93FA-10B13F8ED18A}" srcId="{59E29504-04A9-4080-9B8B-81EEFD841B52}" destId="{0AFEDB04-08E4-4DB6-B352-91AD44186F65}" srcOrd="5" destOrd="0" parTransId="{FB016767-85B9-4E74-B82B-A84F03032E62}" sibTransId="{F514C423-1AAE-410C-A5D9-5F03DEF5156F}"/>
    <dgm:cxn modelId="{EF63C6E7-6B59-49FC-BC91-F86A02AE45B6}" type="presOf" srcId="{8A196EA2-1670-45C7-AB80-0E26163C80EE}" destId="{99055A66-F1C0-4802-B236-27A45991FD26}" srcOrd="0" destOrd="0" presId="urn:microsoft.com/office/officeart/2005/8/layout/process3"/>
    <dgm:cxn modelId="{2CDD06EA-7A08-4B19-9F85-1F9E9E483607}" type="presOf" srcId="{ED87374C-419B-4958-BF58-EAC0E27F72BC}" destId="{1402FA5A-1E11-451D-A313-A5C9FE3F21E9}" srcOrd="0" destOrd="3" presId="urn:microsoft.com/office/officeart/2005/8/layout/process3"/>
    <dgm:cxn modelId="{9C62BBEB-F8D2-4B80-A32D-FD827DF14B04}" srcId="{95B4FF7A-F7C8-4BCD-AED7-BDE5597D00FE}" destId="{D33E4B91-8959-4870-9885-2A8D20E79838}" srcOrd="0" destOrd="0" parTransId="{FE4AF837-38F5-4E4D-93BD-29B222BE8B6E}" sibTransId="{8C53E895-AEB8-4F57-8E5C-46337112D4AB}"/>
    <dgm:cxn modelId="{61FEEDEF-E7BB-415B-8A12-3A15027040E6}" srcId="{59E29504-04A9-4080-9B8B-81EEFD841B52}" destId="{605B5977-7EA0-4031-B03E-2C27A5FADFDD}" srcOrd="2" destOrd="0" parTransId="{C06FACB5-EC47-4539-9A81-B00850BC7C38}" sibTransId="{85DE5BB2-A17A-43A2-A66A-AB169EDAE323}"/>
    <dgm:cxn modelId="{1E4C25F6-4657-4FDA-860F-8DAB4E302CB7}" type="presOf" srcId="{0AFEDB04-08E4-4DB6-B352-91AD44186F65}" destId="{1402FA5A-1E11-451D-A313-A5C9FE3F21E9}" srcOrd="0" destOrd="5" presId="urn:microsoft.com/office/officeart/2005/8/layout/process3"/>
    <dgm:cxn modelId="{9946E6F9-63D8-453A-91C8-AE1B31E719F2}" srcId="{95B4FF7A-F7C8-4BCD-AED7-BDE5597D00FE}" destId="{8E975A58-DE10-4A35-A845-306667D636B3}" srcOrd="2" destOrd="0" parTransId="{9FEFAF34-10D9-4C57-A04D-5B33A5A459BD}" sibTransId="{E9AA502E-36AB-43D9-9469-1B2C7E63C8C5}"/>
    <dgm:cxn modelId="{DF9362FC-CF19-4297-AB33-60E5C32E358B}" type="presParOf" srcId="{C1E2010C-7DA2-4052-A566-F3A473B05BF2}" destId="{61503BDC-4AC6-491C-ABE2-3DDBFD391341}" srcOrd="0" destOrd="0" presId="urn:microsoft.com/office/officeart/2005/8/layout/process3"/>
    <dgm:cxn modelId="{B087867B-4AA9-4CE5-92EF-83ADDEC886EE}" type="presParOf" srcId="{61503BDC-4AC6-491C-ABE2-3DDBFD391341}" destId="{A1EE6B5E-69F4-4D5E-9401-41840BD2082A}" srcOrd="0" destOrd="0" presId="urn:microsoft.com/office/officeart/2005/8/layout/process3"/>
    <dgm:cxn modelId="{25B4FD53-A876-4704-AA04-1086863C978A}" type="presParOf" srcId="{61503BDC-4AC6-491C-ABE2-3DDBFD391341}" destId="{A297D85D-61ED-438F-8A52-735553B957B3}" srcOrd="1" destOrd="0" presId="urn:microsoft.com/office/officeart/2005/8/layout/process3"/>
    <dgm:cxn modelId="{B2BB6E18-AF2D-466F-9D35-31AD0C251D81}" type="presParOf" srcId="{61503BDC-4AC6-491C-ABE2-3DDBFD391341}" destId="{ABE4F04C-88CA-42AE-A275-43C6212BBB7C}" srcOrd="2" destOrd="0" presId="urn:microsoft.com/office/officeart/2005/8/layout/process3"/>
    <dgm:cxn modelId="{B2AA1687-E578-44D0-B7FE-1CBC095E81E6}" type="presParOf" srcId="{C1E2010C-7DA2-4052-A566-F3A473B05BF2}" destId="{7B17D66B-4249-4172-8B46-A91FCF2F150A}" srcOrd="1" destOrd="0" presId="urn:microsoft.com/office/officeart/2005/8/layout/process3"/>
    <dgm:cxn modelId="{044458C2-6127-4873-9BCB-C88B19D38963}" type="presParOf" srcId="{7B17D66B-4249-4172-8B46-A91FCF2F150A}" destId="{6E6CBBB7-822C-4F62-A9E5-DFF49AC27F42}" srcOrd="0" destOrd="0" presId="urn:microsoft.com/office/officeart/2005/8/layout/process3"/>
    <dgm:cxn modelId="{9D5F0CA3-F079-4461-B3EE-F2D159ECC0C7}" type="presParOf" srcId="{C1E2010C-7DA2-4052-A566-F3A473B05BF2}" destId="{22F20451-0065-425E-9B7B-5F2549E616E6}" srcOrd="2" destOrd="0" presId="urn:microsoft.com/office/officeart/2005/8/layout/process3"/>
    <dgm:cxn modelId="{2E2687CB-B369-4A85-B9EE-1B9CE6E95B3E}" type="presParOf" srcId="{22F20451-0065-425E-9B7B-5F2549E616E6}" destId="{644D3E95-263C-48CC-A41E-BDA50D998A0C}" srcOrd="0" destOrd="0" presId="urn:microsoft.com/office/officeart/2005/8/layout/process3"/>
    <dgm:cxn modelId="{E0BA5639-0F10-417F-9402-8617EED5F2B4}" type="presParOf" srcId="{22F20451-0065-425E-9B7B-5F2549E616E6}" destId="{C79D402F-9A06-4A7C-AD0F-5CA80DB30B26}" srcOrd="1" destOrd="0" presId="urn:microsoft.com/office/officeart/2005/8/layout/process3"/>
    <dgm:cxn modelId="{018B999D-CE7E-45AE-9574-CD1EDAB38C98}" type="presParOf" srcId="{22F20451-0065-425E-9B7B-5F2549E616E6}" destId="{1402FA5A-1E11-451D-A313-A5C9FE3F21E9}" srcOrd="2" destOrd="0" presId="urn:microsoft.com/office/officeart/2005/8/layout/process3"/>
    <dgm:cxn modelId="{CB4676B9-2C3D-451B-83FF-6B0A2FEB0026}" type="presParOf" srcId="{C1E2010C-7DA2-4052-A566-F3A473B05BF2}" destId="{3C105E0B-C8F6-4C0A-92F0-2EAAF78545E4}" srcOrd="3" destOrd="0" presId="urn:microsoft.com/office/officeart/2005/8/layout/process3"/>
    <dgm:cxn modelId="{1C59DB0C-77C2-4757-B3C7-B8F6BBADFE18}" type="presParOf" srcId="{3C105E0B-C8F6-4C0A-92F0-2EAAF78545E4}" destId="{4BDB57B2-DF54-49B0-97F8-E800624D17A0}" srcOrd="0" destOrd="0" presId="urn:microsoft.com/office/officeart/2005/8/layout/process3"/>
    <dgm:cxn modelId="{416F8B29-0957-4333-B4AC-FA387FDC06F8}" type="presParOf" srcId="{C1E2010C-7DA2-4052-A566-F3A473B05BF2}" destId="{7990F7E8-550F-48FB-B120-BF7CE547B7C6}" srcOrd="4" destOrd="0" presId="urn:microsoft.com/office/officeart/2005/8/layout/process3"/>
    <dgm:cxn modelId="{3E669D25-82A1-42F9-B10B-A523CF64B151}" type="presParOf" srcId="{7990F7E8-550F-48FB-B120-BF7CE547B7C6}" destId="{70CCABD8-E11C-4767-894E-08C1C8D90BAF}" srcOrd="0" destOrd="0" presId="urn:microsoft.com/office/officeart/2005/8/layout/process3"/>
    <dgm:cxn modelId="{DA1CC540-0736-4454-BEAB-8E85CEC96237}" type="presParOf" srcId="{7990F7E8-550F-48FB-B120-BF7CE547B7C6}" destId="{478594F9-7D65-42D5-A368-82CB4C31CE71}" srcOrd="1" destOrd="0" presId="urn:microsoft.com/office/officeart/2005/8/layout/process3"/>
    <dgm:cxn modelId="{28CA5340-B64E-415F-BAAD-B3521A3B0B40}" type="presParOf" srcId="{7990F7E8-550F-48FB-B120-BF7CE547B7C6}" destId="{99055A66-F1C0-4802-B236-27A45991FD2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7D85D-61ED-438F-8A52-735553B957B3}">
      <dsp:nvSpPr>
        <dsp:cNvPr id="0" name=""/>
        <dsp:cNvSpPr/>
      </dsp:nvSpPr>
      <dsp:spPr>
        <a:xfrm>
          <a:off x="1267" y="90576"/>
          <a:ext cx="1854092" cy="958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Baseline</a:t>
          </a:r>
        </a:p>
      </dsp:txBody>
      <dsp:txXfrm>
        <a:off x="1267" y="90576"/>
        <a:ext cx="1854092" cy="639246"/>
      </dsp:txXfrm>
    </dsp:sp>
    <dsp:sp modelId="{ABE4F04C-88CA-42AE-A275-43C6212BBB7C}">
      <dsp:nvSpPr>
        <dsp:cNvPr id="0" name=""/>
        <dsp:cNvSpPr/>
      </dsp:nvSpPr>
      <dsp:spPr>
        <a:xfrm>
          <a:off x="519744" y="729823"/>
          <a:ext cx="1576646" cy="3243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“Business as usual”</a:t>
          </a:r>
        </a:p>
      </dsp:txBody>
      <dsp:txXfrm>
        <a:off x="565922" y="776001"/>
        <a:ext cx="1484290" cy="3151244"/>
      </dsp:txXfrm>
    </dsp:sp>
    <dsp:sp modelId="{7B17D66B-4249-4172-8B46-A91FCF2F150A}">
      <dsp:nvSpPr>
        <dsp:cNvPr id="0" name=""/>
        <dsp:cNvSpPr/>
      </dsp:nvSpPr>
      <dsp:spPr>
        <a:xfrm>
          <a:off x="2101752" y="179392"/>
          <a:ext cx="522352" cy="461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01752" y="271715"/>
        <a:ext cx="383868" cy="276969"/>
      </dsp:txXfrm>
    </dsp:sp>
    <dsp:sp modelId="{C79D402F-9A06-4A7C-AD0F-5CA80DB30B26}">
      <dsp:nvSpPr>
        <dsp:cNvPr id="0" name=""/>
        <dsp:cNvSpPr/>
      </dsp:nvSpPr>
      <dsp:spPr>
        <a:xfrm>
          <a:off x="2840931" y="90576"/>
          <a:ext cx="1854092" cy="958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Sketch Assessment </a:t>
          </a:r>
        </a:p>
      </dsp:txBody>
      <dsp:txXfrm>
        <a:off x="2840931" y="90576"/>
        <a:ext cx="1854092" cy="639246"/>
      </dsp:txXfrm>
    </dsp:sp>
    <dsp:sp modelId="{1402FA5A-1E11-451D-A313-A5C9FE3F21E9}">
      <dsp:nvSpPr>
        <dsp:cNvPr id="0" name=""/>
        <dsp:cNvSpPr/>
      </dsp:nvSpPr>
      <dsp:spPr>
        <a:xfrm>
          <a:off x="3220685" y="729823"/>
          <a:ext cx="1854092" cy="3243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Pricing/ incentives</a:t>
          </a:r>
        </a:p>
        <a:p>
          <a:pPr marL="171450" lvl="1" indent="-171450" algn="l" defTabSz="755650">
            <a:lnSpc>
              <a:spcPct val="90000"/>
            </a:lnSpc>
            <a:spcBef>
              <a:spcPct val="0"/>
            </a:spcBef>
            <a:spcAft>
              <a:spcPct val="15000"/>
            </a:spcAft>
            <a:buChar char="•"/>
          </a:pPr>
          <a:r>
            <a:rPr lang="en-US" sz="1700" kern="1200" dirty="0"/>
            <a:t>Land use</a:t>
          </a:r>
        </a:p>
        <a:p>
          <a:pPr marL="171450" lvl="1" indent="-171450" algn="l" defTabSz="755650">
            <a:lnSpc>
              <a:spcPct val="90000"/>
            </a:lnSpc>
            <a:spcBef>
              <a:spcPct val="0"/>
            </a:spcBef>
            <a:spcAft>
              <a:spcPct val="15000"/>
            </a:spcAft>
            <a:buChar char="•"/>
          </a:pPr>
          <a:r>
            <a:rPr lang="en-US" sz="1700" kern="1200" dirty="0"/>
            <a:t>Transit &amp; active trans. Infrastructure</a:t>
          </a:r>
        </a:p>
        <a:p>
          <a:pPr marL="171450" lvl="1" indent="-171450" algn="l" defTabSz="755650">
            <a:lnSpc>
              <a:spcPct val="90000"/>
            </a:lnSpc>
            <a:spcBef>
              <a:spcPct val="0"/>
            </a:spcBef>
            <a:spcAft>
              <a:spcPct val="15000"/>
            </a:spcAft>
            <a:buChar char="•"/>
          </a:pPr>
          <a:r>
            <a:rPr lang="en-US" sz="1700" kern="1200" dirty="0"/>
            <a:t>Clean vehicles</a:t>
          </a:r>
        </a:p>
        <a:p>
          <a:pPr marL="171450" lvl="1" indent="-171450" algn="l" defTabSz="755650">
            <a:lnSpc>
              <a:spcPct val="90000"/>
            </a:lnSpc>
            <a:spcBef>
              <a:spcPct val="0"/>
            </a:spcBef>
            <a:spcAft>
              <a:spcPct val="15000"/>
            </a:spcAft>
            <a:buChar char="•"/>
          </a:pPr>
          <a:r>
            <a:rPr lang="en-US" sz="1700" kern="1200" dirty="0"/>
            <a:t>Demand management</a:t>
          </a:r>
        </a:p>
        <a:p>
          <a:pPr marL="171450" lvl="1" indent="-171450" algn="l" defTabSz="755650">
            <a:lnSpc>
              <a:spcPct val="90000"/>
            </a:lnSpc>
            <a:spcBef>
              <a:spcPct val="0"/>
            </a:spcBef>
            <a:spcAft>
              <a:spcPct val="15000"/>
            </a:spcAft>
            <a:buChar char="•"/>
          </a:pPr>
          <a:r>
            <a:rPr lang="en-US" sz="1700" kern="1200" dirty="0"/>
            <a:t>Smart mobility</a:t>
          </a:r>
        </a:p>
      </dsp:txBody>
      <dsp:txXfrm>
        <a:off x="3274990" y="784128"/>
        <a:ext cx="1745482" cy="3134990"/>
      </dsp:txXfrm>
    </dsp:sp>
    <dsp:sp modelId="{3C105E0B-C8F6-4C0A-92F0-2EAAF78545E4}">
      <dsp:nvSpPr>
        <dsp:cNvPr id="0" name=""/>
        <dsp:cNvSpPr/>
      </dsp:nvSpPr>
      <dsp:spPr>
        <a:xfrm>
          <a:off x="4976097" y="179392"/>
          <a:ext cx="595876" cy="461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976097" y="271715"/>
        <a:ext cx="457392" cy="276969"/>
      </dsp:txXfrm>
    </dsp:sp>
    <dsp:sp modelId="{478594F9-7D65-42D5-A368-82CB4C31CE71}">
      <dsp:nvSpPr>
        <dsp:cNvPr id="0" name=""/>
        <dsp:cNvSpPr/>
      </dsp:nvSpPr>
      <dsp:spPr>
        <a:xfrm>
          <a:off x="5819318" y="90576"/>
          <a:ext cx="1854092" cy="9588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Detailed Assessment</a:t>
          </a:r>
        </a:p>
      </dsp:txBody>
      <dsp:txXfrm>
        <a:off x="5819318" y="90576"/>
        <a:ext cx="1854092" cy="639246"/>
      </dsp:txXfrm>
    </dsp:sp>
    <dsp:sp modelId="{99055A66-F1C0-4802-B236-27A45991FD26}">
      <dsp:nvSpPr>
        <dsp:cNvPr id="0" name=""/>
        <dsp:cNvSpPr/>
      </dsp:nvSpPr>
      <dsp:spPr>
        <a:xfrm>
          <a:off x="6199072" y="729823"/>
          <a:ext cx="1854092" cy="3243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Spatial model</a:t>
          </a:r>
        </a:p>
      </dsp:txBody>
      <dsp:txXfrm>
        <a:off x="6253377" y="784128"/>
        <a:ext cx="1745482" cy="31349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0.92245</cdr:x>
      <cdr:y>0.39004</cdr:y>
    </cdr:from>
    <cdr:to>
      <cdr:x>0.96448</cdr:x>
      <cdr:y>0.5</cdr:y>
    </cdr:to>
    <cdr:cxnSp macro="">
      <cdr:nvCxnSpPr>
        <cdr:cNvPr id="2" name="Straight Connector 1">
          <a:extLst xmlns:a="http://schemas.openxmlformats.org/drawingml/2006/main">
            <a:ext uri="{FF2B5EF4-FFF2-40B4-BE49-F238E27FC236}">
              <a16:creationId xmlns:a16="http://schemas.microsoft.com/office/drawing/2014/main" id="{35E15DAE-5B28-47C3-85C1-8642FD654410}"/>
            </a:ext>
          </a:extLst>
        </cdr:cNvPr>
        <cdr:cNvCxnSpPr/>
      </cdr:nvCxnSpPr>
      <cdr:spPr>
        <a:xfrm xmlns:a="http://schemas.openxmlformats.org/drawingml/2006/main">
          <a:off x="7375984" y="1876958"/>
          <a:ext cx="336092" cy="529124"/>
        </a:xfrm>
        <a:prstGeom xmlns:a="http://schemas.openxmlformats.org/drawingml/2006/main" prst="line">
          <a:avLst/>
        </a:prstGeom>
        <a:ln xmlns:a="http://schemas.openxmlformats.org/drawingml/2006/main" w="1905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0.15776</cdr:x>
      <cdr:y>0.5</cdr:y>
    </cdr:from>
    <cdr:to>
      <cdr:x>0.30648</cdr:x>
      <cdr:y>0.55318</cdr:y>
    </cdr:to>
    <cdr:sp macro="" textlink="">
      <cdr:nvSpPr>
        <cdr:cNvPr id="2" name="Text Box 2"/>
        <cdr:cNvSpPr txBox="1">
          <a:spLocks xmlns:a="http://schemas.openxmlformats.org/drawingml/2006/main" noChangeArrowheads="1"/>
        </cdr:cNvSpPr>
      </cdr:nvSpPr>
      <cdr:spPr bwMode="auto">
        <a:xfrm xmlns:a="http://schemas.openxmlformats.org/drawingml/2006/main">
          <a:off x="1506867" y="2652456"/>
          <a:ext cx="1420478" cy="282116"/>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p xmlns:a="http://schemas.openxmlformats.org/drawingml/2006/main">
          <a:pPr marL="0" marR="0" algn="l">
            <a:spcBef>
              <a:spcPts val="0"/>
            </a:spcBef>
            <a:spcAft>
              <a:spcPts val="0"/>
            </a:spcAft>
          </a:pPr>
          <a:r>
            <a:rPr lang="en-US" sz="1050" dirty="0">
              <a:effectLst/>
              <a:latin typeface="Larsseit" panose="00000500000000000000" pitchFamily="50" charset="0"/>
              <a:ea typeface="Times New Roman" panose="02020603050405020304" pitchFamily="18" charset="0"/>
              <a:cs typeface="Times New Roman" panose="02020603050405020304" pitchFamily="18" charset="0"/>
            </a:rPr>
            <a:t>Nat'l Grid 80x50 Study</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0.13205</cdr:x>
      <cdr:y>0.49048</cdr:y>
    </cdr:from>
    <cdr:to>
      <cdr:x>0.14487</cdr:x>
      <cdr:y>0.5119</cdr:y>
    </cdr:to>
    <cdr:sp macro="" textlink="">
      <cdr:nvSpPr>
        <cdr:cNvPr id="3" name="Rectangle 2"/>
        <cdr:cNvSpPr/>
      </cdr:nvSpPr>
      <cdr:spPr>
        <a:xfrm xmlns:a="http://schemas.openxmlformats.org/drawingml/2006/main" flipV="1">
          <a:off x="784859" y="1569719"/>
          <a:ext cx="76201" cy="68579"/>
        </a:xfrm>
        <a:prstGeom xmlns:a="http://schemas.openxmlformats.org/drawingml/2006/main" prst="rect">
          <a:avLst/>
        </a:prstGeom>
        <a:solidFill xmlns:a="http://schemas.openxmlformats.org/drawingml/2006/main">
          <a:srgbClr val="B30838"/>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0.41538</cdr:x>
      <cdr:y>0.0119</cdr:y>
    </cdr:from>
    <cdr:to>
      <cdr:x>0.42692</cdr:x>
      <cdr:y>0.03571</cdr:y>
    </cdr:to>
    <cdr:sp macro="" textlink="">
      <cdr:nvSpPr>
        <cdr:cNvPr id="4" name="Rectangle 3"/>
        <cdr:cNvSpPr/>
      </cdr:nvSpPr>
      <cdr:spPr>
        <a:xfrm xmlns:a="http://schemas.openxmlformats.org/drawingml/2006/main" flipV="1">
          <a:off x="2468880" y="38100"/>
          <a:ext cx="68580" cy="76200"/>
        </a:xfrm>
        <a:prstGeom xmlns:a="http://schemas.openxmlformats.org/drawingml/2006/main" prst="rect">
          <a:avLst/>
        </a:prstGeom>
        <a:solidFill xmlns:a="http://schemas.openxmlformats.org/drawingml/2006/main">
          <a:srgbClr val="B30838"/>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0.71914</cdr:x>
      <cdr:y>0.09774</cdr:y>
    </cdr:to>
    <cdr:sp macro="" textlink="">
      <cdr:nvSpPr>
        <cdr:cNvPr id="2" name="TextBox 1"/>
        <cdr:cNvSpPr txBox="1"/>
      </cdr:nvSpPr>
      <cdr:spPr>
        <a:xfrm xmlns:a="http://schemas.openxmlformats.org/drawingml/2006/main">
          <a:off x="0" y="0"/>
          <a:ext cx="3287889" cy="2681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mn-lt"/>
              <a:ea typeface="+mn-ea"/>
              <a:cs typeface="+mn-cs"/>
            </a:rPr>
            <a:t>Boston Transportation GHG Emissions (metric tons)</a:t>
          </a:r>
          <a:endParaRPr lang="en-US" sz="1400" b="1" dirty="0">
            <a:effectLst/>
          </a:endParaRPr>
        </a:p>
        <a:p xmlns:a="http://schemas.openxmlformats.org/drawingml/2006/main">
          <a:endParaRPr lang="en-US"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0.71914</cdr:x>
      <cdr:y>0.09774</cdr:y>
    </cdr:to>
    <cdr:sp macro="" textlink="">
      <cdr:nvSpPr>
        <cdr:cNvPr id="2" name="TextBox 1"/>
        <cdr:cNvSpPr txBox="1"/>
      </cdr:nvSpPr>
      <cdr:spPr>
        <a:xfrm xmlns:a="http://schemas.openxmlformats.org/drawingml/2006/main">
          <a:off x="0" y="0"/>
          <a:ext cx="3287889" cy="2681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mn-lt"/>
              <a:ea typeface="+mn-ea"/>
              <a:cs typeface="+mn-cs"/>
            </a:rPr>
            <a:t>Boston Transportation GHG Emissions (metric tons)</a:t>
          </a:r>
          <a:endParaRPr lang="en-US" sz="1400" b="1" dirty="0">
            <a:effectLst/>
          </a:endParaRPr>
        </a:p>
        <a:p xmlns:a="http://schemas.openxmlformats.org/drawingml/2006/main">
          <a:endParaRPr lang="en-US" sz="14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0.74637</cdr:x>
      <cdr:y>0.44237</cdr:y>
    </cdr:from>
    <cdr:to>
      <cdr:x>0.9365</cdr:x>
      <cdr:y>0.5</cdr:y>
    </cdr:to>
    <cdr:sp macro="" textlink="">
      <cdr:nvSpPr>
        <cdr:cNvPr id="2" name="TextBox 1"/>
        <cdr:cNvSpPr txBox="1"/>
      </cdr:nvSpPr>
      <cdr:spPr>
        <a:xfrm xmlns:a="http://schemas.openxmlformats.org/drawingml/2006/main">
          <a:off x="7450013" y="2264305"/>
          <a:ext cx="1897816" cy="2949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solidFill>
                <a:sysClr val="windowText" lastClr="000000"/>
              </a:solidFill>
              <a:latin typeface="Larsseit" panose="00000500000000000000" pitchFamily="50" charset="0"/>
            </a:rPr>
            <a:t>Max</a:t>
          </a:r>
          <a:r>
            <a:rPr lang="en-US" sz="1600" baseline="0" dirty="0">
              <a:solidFill>
                <a:sysClr val="windowText" lastClr="000000"/>
              </a:solidFill>
              <a:latin typeface="Larsseit" panose="00000500000000000000" pitchFamily="50" charset="0"/>
            </a:rPr>
            <a:t> </a:t>
          </a:r>
          <a:r>
            <a:rPr lang="en-US" sz="1600" dirty="0">
              <a:solidFill>
                <a:sysClr val="windowText" lastClr="000000"/>
              </a:solidFill>
              <a:latin typeface="Larsseit" panose="00000500000000000000" pitchFamily="50" charset="0"/>
            </a:rPr>
            <a:t>Demand Reduction</a:t>
          </a:r>
        </a:p>
      </cdr:txBody>
    </cdr:sp>
  </cdr:relSizeAnchor>
  <cdr:relSizeAnchor xmlns:cdr="http://schemas.openxmlformats.org/drawingml/2006/chartDrawing">
    <cdr:from>
      <cdr:x>0.74743</cdr:x>
      <cdr:y>0.5539</cdr:y>
    </cdr:from>
    <cdr:to>
      <cdr:x>0.98785</cdr:x>
      <cdr:y>0.64352</cdr:y>
    </cdr:to>
    <cdr:sp macro="" textlink="">
      <cdr:nvSpPr>
        <cdr:cNvPr id="3" name="TextBox 1"/>
        <cdr:cNvSpPr txBox="1"/>
      </cdr:nvSpPr>
      <cdr:spPr>
        <a:xfrm xmlns:a="http://schemas.openxmlformats.org/drawingml/2006/main">
          <a:off x="7460633" y="2835163"/>
          <a:ext cx="2399813" cy="458723"/>
        </a:xfrm>
        <a:prstGeom xmlns:a="http://schemas.openxmlformats.org/drawingml/2006/main" prst="rect">
          <a:avLst/>
        </a:prstGeom>
      </cdr:spPr>
      <cdr:txBody>
        <a:bodyPr xmlns:a="http://schemas.openxmlformats.org/drawingml/2006/main" vertOverflow="clip" horzOverflow="clip"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dirty="0">
              <a:solidFill>
                <a:sysClr val="windowText" lastClr="000000"/>
              </a:solidFill>
              <a:latin typeface="Larsseit" panose="00000500000000000000" pitchFamily="50" charset="0"/>
            </a:rPr>
            <a:t>Clean Vehicles (Efficiency)</a:t>
          </a:r>
        </a:p>
      </cdr:txBody>
    </cdr:sp>
  </cdr:relSizeAnchor>
  <cdr:relSizeAnchor xmlns:cdr="http://schemas.openxmlformats.org/drawingml/2006/chartDrawing">
    <cdr:from>
      <cdr:x>0.74836</cdr:x>
      <cdr:y>0.66928</cdr:y>
    </cdr:from>
    <cdr:to>
      <cdr:x>0.98577</cdr:x>
      <cdr:y>0.75387</cdr:y>
    </cdr:to>
    <cdr:sp macro="" textlink="">
      <cdr:nvSpPr>
        <cdr:cNvPr id="4" name="TextBox 1"/>
        <cdr:cNvSpPr txBox="1"/>
      </cdr:nvSpPr>
      <cdr:spPr>
        <a:xfrm xmlns:a="http://schemas.openxmlformats.org/drawingml/2006/main">
          <a:off x="7469866" y="3425737"/>
          <a:ext cx="2369799" cy="4329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dirty="0">
              <a:solidFill>
                <a:sysClr val="windowText" lastClr="000000"/>
              </a:solidFill>
              <a:latin typeface="Larsseit" panose="00000500000000000000" pitchFamily="50" charset="0"/>
            </a:rPr>
            <a:t>Clean Vehicles (Grid - MA Clean Energy)</a:t>
          </a:r>
        </a:p>
      </cdr:txBody>
    </cdr:sp>
  </cdr:relSizeAnchor>
  <cdr:relSizeAnchor xmlns:cdr="http://schemas.openxmlformats.org/drawingml/2006/chartDrawing">
    <cdr:from>
      <cdr:x>0.74639</cdr:x>
      <cdr:y>0.52715</cdr:y>
    </cdr:from>
    <cdr:to>
      <cdr:x>0.74639</cdr:x>
      <cdr:y>0.6578</cdr:y>
    </cdr:to>
    <cdr:cxnSp macro="">
      <cdr:nvCxnSpPr>
        <cdr:cNvPr id="6" name="Straight Arrow Connector 5">
          <a:extLst xmlns:a="http://schemas.openxmlformats.org/drawingml/2006/main">
            <a:ext uri="{FF2B5EF4-FFF2-40B4-BE49-F238E27FC236}">
              <a16:creationId xmlns:a16="http://schemas.microsoft.com/office/drawing/2014/main" id="{B7F9812D-EF74-4F19-844C-F6CE5BF6A224}"/>
            </a:ext>
          </a:extLst>
        </cdr:cNvPr>
        <cdr:cNvCxnSpPr/>
      </cdr:nvCxnSpPr>
      <cdr:spPr>
        <a:xfrm xmlns:a="http://schemas.openxmlformats.org/drawingml/2006/main">
          <a:off x="7450242" y="2698238"/>
          <a:ext cx="0" cy="668737"/>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0.74663</cdr:x>
      <cdr:y>0.6754</cdr:y>
    </cdr:from>
    <cdr:to>
      <cdr:x>0.74663</cdr:x>
      <cdr:y>0.82406</cdr:y>
    </cdr:to>
    <cdr:cxnSp macro="">
      <cdr:nvCxnSpPr>
        <cdr:cNvPr id="13" name="Straight Arrow Connector 12">
          <a:extLst xmlns:a="http://schemas.openxmlformats.org/drawingml/2006/main">
            <a:ext uri="{FF2B5EF4-FFF2-40B4-BE49-F238E27FC236}">
              <a16:creationId xmlns:a16="http://schemas.microsoft.com/office/drawing/2014/main" id="{5AFB3E03-8089-486A-BB63-6F6EB520BC8E}"/>
            </a:ext>
          </a:extLst>
        </cdr:cNvPr>
        <cdr:cNvCxnSpPr/>
      </cdr:nvCxnSpPr>
      <cdr:spPr>
        <a:xfrm xmlns:a="http://schemas.openxmlformats.org/drawingml/2006/main">
          <a:off x="7452628" y="3457060"/>
          <a:ext cx="0" cy="760922"/>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0.74672</cdr:x>
      <cdr:y>0.44627</cdr:y>
    </cdr:from>
    <cdr:to>
      <cdr:x>0.74672</cdr:x>
      <cdr:y>0.52165</cdr:y>
    </cdr:to>
    <cdr:cxnSp macro="">
      <cdr:nvCxnSpPr>
        <cdr:cNvPr id="15" name="Straight Arrow Connector 14">
          <a:extLst xmlns:a="http://schemas.openxmlformats.org/drawingml/2006/main">
            <a:ext uri="{FF2B5EF4-FFF2-40B4-BE49-F238E27FC236}">
              <a16:creationId xmlns:a16="http://schemas.microsoft.com/office/drawing/2014/main" id="{3805E02F-F5B9-426B-8CAF-50AFB9A844A9}"/>
            </a:ext>
          </a:extLst>
        </cdr:cNvPr>
        <cdr:cNvCxnSpPr/>
      </cdr:nvCxnSpPr>
      <cdr:spPr>
        <a:xfrm xmlns:a="http://schemas.openxmlformats.org/drawingml/2006/main">
          <a:off x="7453536" y="2284251"/>
          <a:ext cx="0" cy="385835"/>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0.62247</cdr:x>
      <cdr:y>0.26215</cdr:y>
    </cdr:from>
    <cdr:to>
      <cdr:x>0.79455</cdr:x>
      <cdr:y>0.32496</cdr:y>
    </cdr:to>
    <cdr:sp macro="" textlink="">
      <cdr:nvSpPr>
        <cdr:cNvPr id="17" name="TextBox 1"/>
        <cdr:cNvSpPr txBox="1"/>
      </cdr:nvSpPr>
      <cdr:spPr>
        <a:xfrm xmlns:a="http://schemas.openxmlformats.org/drawingml/2006/main">
          <a:off x="3830151" y="993779"/>
          <a:ext cx="1058834" cy="2381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ysClr val="windowText" lastClr="000000"/>
              </a:solidFill>
              <a:latin typeface="Larsseit" panose="00000500000000000000" pitchFamily="50" charset="0"/>
            </a:rPr>
            <a:t>Baseline</a:t>
          </a:r>
        </a:p>
      </cdr:txBody>
    </cdr:sp>
  </cdr:relSizeAnchor>
  <cdr:relSizeAnchor xmlns:cdr="http://schemas.openxmlformats.org/drawingml/2006/chartDrawing">
    <cdr:from>
      <cdr:x>0.59634</cdr:x>
      <cdr:y>0.30402</cdr:y>
    </cdr:from>
    <cdr:to>
      <cdr:x>0.62878</cdr:x>
      <cdr:y>0.36935</cdr:y>
    </cdr:to>
    <cdr:cxnSp macro="">
      <cdr:nvCxnSpPr>
        <cdr:cNvPr id="18" name="Straight Arrow Connector 17">
          <a:extLst xmlns:a="http://schemas.openxmlformats.org/drawingml/2006/main">
            <a:ext uri="{FF2B5EF4-FFF2-40B4-BE49-F238E27FC236}">
              <a16:creationId xmlns:a16="http://schemas.microsoft.com/office/drawing/2014/main" id="{0C9FF39D-14C8-481B-A9AD-6C4BF6CFBE12}"/>
            </a:ext>
          </a:extLst>
        </cdr:cNvPr>
        <cdr:cNvCxnSpPr/>
      </cdr:nvCxnSpPr>
      <cdr:spPr>
        <a:xfrm xmlns:a="http://schemas.openxmlformats.org/drawingml/2006/main" flipH="1">
          <a:off x="3669394" y="1152506"/>
          <a:ext cx="199608" cy="247663"/>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0.7514</cdr:x>
      <cdr:y>0.87425</cdr:y>
    </cdr:from>
    <cdr:to>
      <cdr:x>0.82146</cdr:x>
      <cdr:y>0.93455</cdr:y>
    </cdr:to>
    <cdr:sp macro="" textlink="">
      <cdr:nvSpPr>
        <cdr:cNvPr id="21" name="TextBox 1"/>
        <cdr:cNvSpPr txBox="1"/>
      </cdr:nvSpPr>
      <cdr:spPr>
        <a:xfrm xmlns:a="http://schemas.openxmlformats.org/drawingml/2006/main">
          <a:off x="7500210" y="4474883"/>
          <a:ext cx="699316" cy="3086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a:solidFill>
                <a:sysClr val="windowText" lastClr="000000"/>
              </a:solidFill>
              <a:latin typeface="Larsseit" panose="00000500000000000000" pitchFamily="50" charset="0"/>
            </a:rPr>
            <a:t>Gap</a:t>
          </a:r>
        </a:p>
      </cdr:txBody>
    </cdr:sp>
  </cdr:relSizeAnchor>
  <cdr:relSizeAnchor xmlns:cdr="http://schemas.openxmlformats.org/drawingml/2006/chartDrawing">
    <cdr:from>
      <cdr:x>0.74223</cdr:x>
      <cdr:y>0.88094</cdr:y>
    </cdr:from>
    <cdr:to>
      <cdr:x>0.75351</cdr:x>
      <cdr:y>0.9111</cdr:y>
    </cdr:to>
    <cdr:sp macro="" textlink="">
      <cdr:nvSpPr>
        <cdr:cNvPr id="22" name="Right Brace 21"/>
        <cdr:cNvSpPr/>
      </cdr:nvSpPr>
      <cdr:spPr>
        <a:xfrm xmlns:a="http://schemas.openxmlformats.org/drawingml/2006/main">
          <a:off x="7408678" y="4509126"/>
          <a:ext cx="112593" cy="154375"/>
        </a:xfrm>
        <a:prstGeom xmlns:a="http://schemas.openxmlformats.org/drawingml/2006/main" prst="rightBrace">
          <a:avLst/>
        </a:prstGeom>
        <a:ln xmlns:a="http://schemas.openxmlformats.org/drawingml/2006/main">
          <a:solidFill>
            <a:schemeClr val="tx1">
              <a:lumMod val="75000"/>
              <a:lumOff val="2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0.74611</cdr:x>
      <cdr:y>0.83047</cdr:y>
    </cdr:from>
    <cdr:to>
      <cdr:x>0.74611</cdr:x>
      <cdr:y>0.87318</cdr:y>
    </cdr:to>
    <cdr:cxnSp macro="">
      <cdr:nvCxnSpPr>
        <cdr:cNvPr id="14" name="Straight Arrow Connector 13">
          <a:extLst xmlns:a="http://schemas.openxmlformats.org/drawingml/2006/main">
            <a:ext uri="{FF2B5EF4-FFF2-40B4-BE49-F238E27FC236}">
              <a16:creationId xmlns:a16="http://schemas.microsoft.com/office/drawing/2014/main" id="{FDDCB16B-F58B-422B-B9DC-D67A7A4A4E43}"/>
            </a:ext>
          </a:extLst>
        </cdr:cNvPr>
        <cdr:cNvCxnSpPr/>
      </cdr:nvCxnSpPr>
      <cdr:spPr>
        <a:xfrm xmlns:a="http://schemas.openxmlformats.org/drawingml/2006/main">
          <a:off x="7447427" y="4250792"/>
          <a:ext cx="0" cy="218613"/>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0.78694</cdr:x>
      <cdr:y>0.78953</cdr:y>
    </cdr:from>
    <cdr:to>
      <cdr:x>0.98805</cdr:x>
      <cdr:y>0.89673</cdr:y>
    </cdr:to>
    <cdr:sp macro="" textlink="">
      <cdr:nvSpPr>
        <cdr:cNvPr id="16" name="TextBox 1"/>
        <cdr:cNvSpPr txBox="1"/>
      </cdr:nvSpPr>
      <cdr:spPr>
        <a:xfrm xmlns:a="http://schemas.openxmlformats.org/drawingml/2006/main">
          <a:off x="7855001" y="4041226"/>
          <a:ext cx="2007402" cy="5487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dirty="0">
              <a:solidFill>
                <a:sysClr val="windowText" lastClr="000000"/>
              </a:solidFill>
              <a:latin typeface="Larsseit" panose="00000500000000000000" pitchFamily="50" charset="0"/>
            </a:rPr>
            <a:t>Clean Vehicles (Grid - 100% Clean Energy)</a:t>
          </a:r>
        </a:p>
      </cdr:txBody>
    </cdr:sp>
  </cdr:relSizeAnchor>
  <cdr:relSizeAnchor xmlns:cdr="http://schemas.openxmlformats.org/drawingml/2006/chartDrawing">
    <cdr:from>
      <cdr:x>0.75515</cdr:x>
      <cdr:y>0.82412</cdr:y>
    </cdr:from>
    <cdr:to>
      <cdr:x>0.78616</cdr:x>
      <cdr:y>0.84506</cdr:y>
    </cdr:to>
    <cdr:cxnSp macro="">
      <cdr:nvCxnSpPr>
        <cdr:cNvPr id="19" name="Straight Arrow Connector 18">
          <a:extLst xmlns:a="http://schemas.openxmlformats.org/drawingml/2006/main">
            <a:ext uri="{FF2B5EF4-FFF2-40B4-BE49-F238E27FC236}">
              <a16:creationId xmlns:a16="http://schemas.microsoft.com/office/drawing/2014/main" id="{BCBB3ED8-0CBC-4DEF-B0B1-F41137C646C3}"/>
            </a:ext>
          </a:extLst>
        </cdr:cNvPr>
        <cdr:cNvCxnSpPr/>
      </cdr:nvCxnSpPr>
      <cdr:spPr>
        <a:xfrm xmlns:a="http://schemas.openxmlformats.org/drawingml/2006/main" flipH="1">
          <a:off x="7537612" y="4218290"/>
          <a:ext cx="309532" cy="107182"/>
        </a:xfrm>
        <a:prstGeom xmlns:a="http://schemas.openxmlformats.org/drawingml/2006/main" prst="straightConnector1">
          <a:avLst/>
        </a:prstGeom>
        <a:ln xmlns:a="http://schemas.openxmlformats.org/drawingml/2006/main">
          <a:solidFill>
            <a:schemeClr val="tx1">
              <a:lumMod val="50000"/>
              <a:lumOff val="50000"/>
            </a:schemeClr>
          </a:solidFill>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0.73581</cdr:x>
      <cdr:y>0.30235</cdr:y>
    </cdr:from>
    <cdr:to>
      <cdr:x>0.90789</cdr:x>
      <cdr:y>0.36516</cdr:y>
    </cdr:to>
    <cdr:sp macro="" textlink="">
      <cdr:nvSpPr>
        <cdr:cNvPr id="20" name="TextBox 1"/>
        <cdr:cNvSpPr txBox="1"/>
      </cdr:nvSpPr>
      <cdr:spPr>
        <a:xfrm xmlns:a="http://schemas.openxmlformats.org/drawingml/2006/main">
          <a:off x="4527550" y="1146175"/>
          <a:ext cx="1058834" cy="2381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ysClr val="windowText" lastClr="000000"/>
              </a:solidFill>
              <a:latin typeface="Larsseit" panose="00000500000000000000" pitchFamily="50" charset="0"/>
            </a:rPr>
            <a:t>Unmanaged Smart Mobility</a:t>
          </a:r>
        </a:p>
      </cdr:txBody>
    </cdr:sp>
  </cdr:relSizeAnchor>
  <cdr:relSizeAnchor xmlns:cdr="http://schemas.openxmlformats.org/drawingml/2006/chartDrawing">
    <cdr:from>
      <cdr:x>0.71104</cdr:x>
      <cdr:y>0.3325</cdr:y>
    </cdr:from>
    <cdr:to>
      <cdr:x>0.74348</cdr:x>
      <cdr:y>0.39783</cdr:y>
    </cdr:to>
    <cdr:cxnSp macro="">
      <cdr:nvCxnSpPr>
        <cdr:cNvPr id="23" name="Straight Arrow Connector 22">
          <a:extLst xmlns:a="http://schemas.openxmlformats.org/drawingml/2006/main">
            <a:ext uri="{FF2B5EF4-FFF2-40B4-BE49-F238E27FC236}">
              <a16:creationId xmlns:a16="http://schemas.microsoft.com/office/drawing/2014/main" id="{15B5E512-F7AA-479F-AA17-2B8BD1691C46}"/>
            </a:ext>
          </a:extLst>
        </cdr:cNvPr>
        <cdr:cNvCxnSpPr/>
      </cdr:nvCxnSpPr>
      <cdr:spPr>
        <a:xfrm xmlns:a="http://schemas.openxmlformats.org/drawingml/2006/main" flipH="1">
          <a:off x="4375150" y="1260475"/>
          <a:ext cx="199608" cy="247663"/>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53E1A-051C-4BFA-AFED-F1368DA15414}"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5AAB2-9B98-4FC7-BF23-8F59CBFD77F4}" type="slidenum">
              <a:rPr lang="en-US" smtClean="0"/>
              <a:t>‹#›</a:t>
            </a:fld>
            <a:endParaRPr lang="en-US"/>
          </a:p>
        </p:txBody>
      </p:sp>
    </p:spTree>
    <p:extLst>
      <p:ext uri="{BB962C8B-B14F-4D97-AF65-F5344CB8AC3E}">
        <p14:creationId xmlns:p14="http://schemas.microsoft.com/office/powerpoint/2010/main" val="182021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F905CC3-1D15-4742-BB23-F34309677CDC}" type="slidenum">
              <a:rPr lang="en-US" smtClean="0"/>
              <a:t>4</a:t>
            </a:fld>
            <a:endParaRPr lang="en-US"/>
          </a:p>
        </p:txBody>
      </p:sp>
    </p:spTree>
    <p:extLst>
      <p:ext uri="{BB962C8B-B14F-4D97-AF65-F5344CB8AC3E}">
        <p14:creationId xmlns:p14="http://schemas.microsoft.com/office/powerpoint/2010/main" val="1098395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looked at five illustrative pathways … of course we need to follow pathway 5, maximum policies, to get close to net zero by 2050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Figure 36 shows how GHG reduction will evolve over time to meet the 2050 levels. With no additional policy action, GHG emissions will decline from 1.99 Mt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in 2016 to 898,000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in 2050. However, unmanaged smart mobility could increase that by 51,000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Combined transportation infrastructure investment strategies will reduce 54,000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and pricing an additional 184,000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The largest gain will be from electrification, with the efficiency benefits of EVs contributing 330,000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(assuming the 2016 electricity grid), an additional 334,000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with the MA Clean Energy Standard grid, and an additional 108,000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with a zero-carbon grid. The remaining 102,000 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 is due to heavy-duty vehicle emissions (largely outside the City’s control) that will need to be reduced by electrification or renewable fuels, or offset.</a:t>
            </a:r>
          </a:p>
          <a:p>
            <a:endParaRPr lang="en-US" dirty="0"/>
          </a:p>
        </p:txBody>
      </p:sp>
      <p:sp>
        <p:nvSpPr>
          <p:cNvPr id="4" name="Slide Number Placeholder 3"/>
          <p:cNvSpPr>
            <a:spLocks noGrp="1"/>
          </p:cNvSpPr>
          <p:nvPr>
            <p:ph type="sldNum" sz="quarter" idx="5"/>
          </p:nvPr>
        </p:nvSpPr>
        <p:spPr/>
        <p:txBody>
          <a:bodyPr/>
          <a:lstStyle/>
          <a:p>
            <a:fld id="{64B5AAB2-9B98-4FC7-BF23-8F59CBFD77F4}" type="slidenum">
              <a:rPr lang="en-US" smtClean="0"/>
              <a:t>20</a:t>
            </a:fld>
            <a:endParaRPr lang="en-US"/>
          </a:p>
        </p:txBody>
      </p:sp>
    </p:spTree>
    <p:extLst>
      <p:ext uri="{BB962C8B-B14F-4D97-AF65-F5344CB8AC3E}">
        <p14:creationId xmlns:p14="http://schemas.microsoft.com/office/powerpoint/2010/main" val="1892382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co-benefits.  Green (up arrow) is good, red (down</a:t>
            </a:r>
            <a:r>
              <a:rPr lang="en-US" baseline="0" dirty="0"/>
              <a:t> arrow) is bad</a:t>
            </a:r>
            <a:endParaRPr lang="en-US" dirty="0"/>
          </a:p>
        </p:txBody>
      </p:sp>
      <p:sp>
        <p:nvSpPr>
          <p:cNvPr id="4" name="Slide Number Placeholder 3"/>
          <p:cNvSpPr>
            <a:spLocks noGrp="1"/>
          </p:cNvSpPr>
          <p:nvPr>
            <p:ph type="sldNum" sz="quarter" idx="10"/>
          </p:nvPr>
        </p:nvSpPr>
        <p:spPr/>
        <p:txBody>
          <a:bodyPr/>
          <a:lstStyle/>
          <a:p>
            <a:fld id="{BF905CC3-1D15-4742-BB23-F34309677CDC}" type="slidenum">
              <a:rPr lang="en-US" smtClean="0"/>
              <a:t>21</a:t>
            </a:fld>
            <a:endParaRPr lang="en-US"/>
          </a:p>
        </p:txBody>
      </p:sp>
    </p:spTree>
    <p:extLst>
      <p:ext uri="{BB962C8B-B14F-4D97-AF65-F5344CB8AC3E}">
        <p14:creationId xmlns:p14="http://schemas.microsoft.com/office/powerpoint/2010/main" val="2923033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05CC3-1D15-4742-BB23-F34309677CDC}" type="slidenum">
              <a:rPr lang="en-US" smtClean="0"/>
              <a:t>23</a:t>
            </a:fld>
            <a:endParaRPr lang="en-US"/>
          </a:p>
        </p:txBody>
      </p:sp>
    </p:spTree>
    <p:extLst>
      <p:ext uri="{BB962C8B-B14F-4D97-AF65-F5344CB8AC3E}">
        <p14:creationId xmlns:p14="http://schemas.microsoft.com/office/powerpoint/2010/main" val="126128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05CC3-1D15-4742-BB23-F34309677CDC}" type="slidenum">
              <a:rPr lang="en-US" smtClean="0"/>
              <a:t>24</a:t>
            </a:fld>
            <a:endParaRPr lang="en-US"/>
          </a:p>
        </p:txBody>
      </p:sp>
    </p:spTree>
    <p:extLst>
      <p:ext uri="{BB962C8B-B14F-4D97-AF65-F5344CB8AC3E}">
        <p14:creationId xmlns:p14="http://schemas.microsoft.com/office/powerpoint/2010/main" val="363167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5AAB2-9B98-4FC7-BF23-8F59CBFD77F4}" type="slidenum">
              <a:rPr lang="en-US" smtClean="0"/>
              <a:t>27</a:t>
            </a:fld>
            <a:endParaRPr lang="en-US"/>
          </a:p>
        </p:txBody>
      </p:sp>
    </p:spTree>
    <p:extLst>
      <p:ext uri="{BB962C8B-B14F-4D97-AF65-F5344CB8AC3E}">
        <p14:creationId xmlns:p14="http://schemas.microsoft.com/office/powerpoint/2010/main" val="315186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 projections are all over the map, with Annual Energy outlook (orange) the most conservative</a:t>
            </a:r>
          </a:p>
        </p:txBody>
      </p:sp>
      <p:sp>
        <p:nvSpPr>
          <p:cNvPr id="4" name="Slide Number Placeholder 3"/>
          <p:cNvSpPr>
            <a:spLocks noGrp="1"/>
          </p:cNvSpPr>
          <p:nvPr>
            <p:ph type="sldNum" sz="quarter" idx="10"/>
          </p:nvPr>
        </p:nvSpPr>
        <p:spPr/>
        <p:txBody>
          <a:bodyPr/>
          <a:lstStyle/>
          <a:p>
            <a:fld id="{BF905CC3-1D15-4742-BB23-F34309677CDC}" type="slidenum">
              <a:rPr lang="en-US" smtClean="0"/>
              <a:t>5</a:t>
            </a:fld>
            <a:endParaRPr lang="en-US"/>
          </a:p>
        </p:txBody>
      </p:sp>
    </p:spTree>
    <p:extLst>
      <p:ext uri="{BB962C8B-B14F-4D97-AF65-F5344CB8AC3E}">
        <p14:creationId xmlns:p14="http://schemas.microsoft.com/office/powerpoint/2010/main" val="218143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05CC3-1D15-4742-BB23-F34309677CDC}" type="slidenum">
              <a:rPr lang="en-US" smtClean="0"/>
              <a:t>7</a:t>
            </a:fld>
            <a:endParaRPr lang="en-US"/>
          </a:p>
        </p:txBody>
      </p:sp>
    </p:spTree>
    <p:extLst>
      <p:ext uri="{BB962C8B-B14F-4D97-AF65-F5344CB8AC3E}">
        <p14:creationId xmlns:p14="http://schemas.microsoft.com/office/powerpoint/2010/main" val="259717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05CC3-1D15-4742-BB23-F34309677CDC}" type="slidenum">
              <a:rPr lang="en-US" smtClean="0"/>
              <a:t>9</a:t>
            </a:fld>
            <a:endParaRPr lang="en-US"/>
          </a:p>
        </p:txBody>
      </p:sp>
    </p:spTree>
    <p:extLst>
      <p:ext uri="{BB962C8B-B14F-4D97-AF65-F5344CB8AC3E}">
        <p14:creationId xmlns:p14="http://schemas.microsoft.com/office/powerpoint/2010/main" val="215582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2050: -4% vs baseline, -40% vs 2016</a:t>
            </a:r>
          </a:p>
        </p:txBody>
      </p:sp>
      <p:sp>
        <p:nvSpPr>
          <p:cNvPr id="4" name="Slide Number Placeholder 3"/>
          <p:cNvSpPr>
            <a:spLocks noGrp="1"/>
          </p:cNvSpPr>
          <p:nvPr>
            <p:ph type="sldNum" sz="quarter" idx="10"/>
          </p:nvPr>
        </p:nvSpPr>
        <p:spPr/>
        <p:txBody>
          <a:bodyPr/>
          <a:lstStyle/>
          <a:p>
            <a:fld id="{BF905CC3-1D15-4742-BB23-F34309677CDC}" type="slidenum">
              <a:rPr lang="en-US" smtClean="0"/>
              <a:t>11</a:t>
            </a:fld>
            <a:endParaRPr lang="en-US"/>
          </a:p>
        </p:txBody>
      </p:sp>
    </p:spTree>
    <p:extLst>
      <p:ext uri="{BB962C8B-B14F-4D97-AF65-F5344CB8AC3E}">
        <p14:creationId xmlns:p14="http://schemas.microsoft.com/office/powerpoint/2010/main" val="268059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2050: -81% vs baseline, -88% vs 2016</a:t>
            </a:r>
          </a:p>
        </p:txBody>
      </p:sp>
      <p:sp>
        <p:nvSpPr>
          <p:cNvPr id="4" name="Slide Number Placeholder 3"/>
          <p:cNvSpPr>
            <a:spLocks noGrp="1"/>
          </p:cNvSpPr>
          <p:nvPr>
            <p:ph type="sldNum" sz="quarter" idx="10"/>
          </p:nvPr>
        </p:nvSpPr>
        <p:spPr/>
        <p:txBody>
          <a:bodyPr/>
          <a:lstStyle/>
          <a:p>
            <a:fld id="{BF905CC3-1D15-4742-BB23-F34309677CDC}" type="slidenum">
              <a:rPr lang="en-US" smtClean="0"/>
              <a:t>12</a:t>
            </a:fld>
            <a:endParaRPr lang="en-US"/>
          </a:p>
        </p:txBody>
      </p:sp>
    </p:spTree>
    <p:extLst>
      <p:ext uri="{BB962C8B-B14F-4D97-AF65-F5344CB8AC3E}">
        <p14:creationId xmlns:p14="http://schemas.microsoft.com/office/powerpoint/2010/main" val="213154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 set of neighborhood units (NU) is defined, corresponding to the 15 City of Boston neighborhoods and possibly some subdivisions of these, as well as neighboring cities and towns to capture trips that start or end outside the City.  The NUs are aggregations of regional travel model traffic analysis zones (TAZ). </a:t>
            </a:r>
          </a:p>
          <a:p>
            <a:pPr lvl="0"/>
            <a:r>
              <a:rPr lang="en-US" sz="1200" kern="1200" dirty="0">
                <a:solidFill>
                  <a:schemeClr val="tx1"/>
                </a:solidFill>
                <a:effectLst/>
                <a:latin typeface="+mn-lt"/>
                <a:ea typeface="+mn-ea"/>
                <a:cs typeface="+mn-cs"/>
              </a:rPr>
              <a:t>Data on NU characteristics is obtained from the Census and the CTPS regional travel demand model, for the base year as well as forecast years (as available), including:</a:t>
            </a:r>
          </a:p>
          <a:p>
            <a:pPr lvl="1"/>
            <a:r>
              <a:rPr lang="en-US" sz="1200" kern="1200" dirty="0">
                <a:solidFill>
                  <a:schemeClr val="tx1"/>
                </a:solidFill>
                <a:effectLst/>
                <a:latin typeface="+mn-lt"/>
                <a:ea typeface="+mn-ea"/>
                <a:cs typeface="+mn-cs"/>
              </a:rPr>
              <a:t>Population and job density;</a:t>
            </a:r>
          </a:p>
          <a:p>
            <a:pPr lvl="1"/>
            <a:r>
              <a:rPr lang="en-US" sz="1200" kern="1200" dirty="0">
                <a:solidFill>
                  <a:schemeClr val="tx1"/>
                </a:solidFill>
                <a:effectLst/>
                <a:latin typeface="+mn-lt"/>
                <a:ea typeface="+mn-ea"/>
                <a:cs typeface="+mn-cs"/>
              </a:rPr>
              <a:t>Household characteristics (e.g., number of households by income category, auto ownership, size/number of workers);</a:t>
            </a:r>
          </a:p>
          <a:p>
            <a:pPr lvl="1"/>
            <a:r>
              <a:rPr lang="en-US" sz="1200" kern="1200" dirty="0">
                <a:solidFill>
                  <a:schemeClr val="tx1"/>
                </a:solidFill>
                <a:effectLst/>
                <a:latin typeface="+mn-lt"/>
                <a:ea typeface="+mn-ea"/>
                <a:cs typeface="+mn-cs"/>
              </a:rPr>
              <a:t>Trip interchanges – number of trips between each NU pair by mode (drive-alone, high-occupancy vehicle, transit, bike, walk);</a:t>
            </a:r>
          </a:p>
          <a:p>
            <a:pPr lvl="1"/>
            <a:r>
              <a:rPr lang="en-US" sz="1200" kern="1200" dirty="0">
                <a:solidFill>
                  <a:schemeClr val="tx1"/>
                </a:solidFill>
                <a:effectLst/>
                <a:latin typeface="+mn-lt"/>
                <a:ea typeface="+mn-ea"/>
                <a:cs typeface="+mn-cs"/>
              </a:rPr>
              <a:t>NU-to-NU travel times by mode (weighted average of TAZ-TAZ travel times by mode within each NU pair); and</a:t>
            </a:r>
          </a:p>
          <a:p>
            <a:pPr lvl="1"/>
            <a:r>
              <a:rPr lang="en-US" sz="1200" kern="1200" dirty="0">
                <a:solidFill>
                  <a:schemeClr val="tx1"/>
                </a:solidFill>
                <a:effectLst/>
                <a:latin typeface="+mn-lt"/>
                <a:ea typeface="+mn-ea"/>
                <a:cs typeface="+mn-cs"/>
              </a:rPr>
              <a:t>Metrics of bicycle and pedestrian infrastructure.</a:t>
            </a:r>
          </a:p>
          <a:p>
            <a:pPr lvl="0"/>
            <a:r>
              <a:rPr lang="en-US" sz="1200" kern="1200" dirty="0">
                <a:solidFill>
                  <a:schemeClr val="tx1"/>
                </a:solidFill>
                <a:effectLst/>
                <a:latin typeface="+mn-lt"/>
                <a:ea typeface="+mn-ea"/>
                <a:cs typeface="+mn-cs"/>
              </a:rPr>
              <a:t>The change in auto ownership as a result of various GHG strategies is predicted for households in each NU, based on available data (e.g., elasticities with respect to cost) and scenario approaches where data are not yet available (e.g., impact of C/AVs).  The tool will allow the user to apply each strategy at the same level for the entire city, or at different levels in different neighborhoods (e.g., higher parking pricing in core neighborhoods).</a:t>
            </a:r>
          </a:p>
          <a:p>
            <a:pPr lvl="0"/>
            <a:r>
              <a:rPr lang="en-US" sz="1200" kern="1200" dirty="0">
                <a:solidFill>
                  <a:schemeClr val="tx1"/>
                </a:solidFill>
                <a:effectLst/>
                <a:latin typeface="+mn-lt"/>
                <a:ea typeface="+mn-ea"/>
                <a:cs typeface="+mn-cs"/>
              </a:rPr>
              <a:t>Starting with the existing set of trip tables (baseline and forecast), the change in mode choice for each NU-NU trip interchange is predicted as a result of various GHG strategies.  Strategies that can be defined in terms of travel time or cost changes are directly evaluated using the CTPS mode choice model.  Auto ownership is included in this model and changes in auto ownership will be reflected in changes in mode choice.  Again, some strategies may be citywide, while others are defined for specific neighborhood units or for specific NU-NU interchanges (network-based strategies such as transit enhancements).</a:t>
            </a:r>
          </a:p>
          <a:p>
            <a:pPr lvl="0"/>
            <a:r>
              <a:rPr lang="en-US" sz="1200" kern="1200" dirty="0">
                <a:solidFill>
                  <a:schemeClr val="tx1"/>
                </a:solidFill>
                <a:effectLst/>
                <a:latin typeface="+mn-lt"/>
                <a:ea typeface="+mn-ea"/>
                <a:cs typeface="+mn-cs"/>
              </a:rPr>
              <a:t>Some strategies cannot be evaluated directly using the CTPS model.  These may require the application of elasticities (e.g., change in bike travel with respect to miles of bike lanes); “skimming” of trips from based on empirical evidence from the literature (e.g., percent trip reduction observed from TDM marketing/‌outreach programs); or scenario analysis for strategies for which no good predictive data exists (e.g., shared mobility).  CS has compiled an extensive literature of relevant elasticities and empiri­cal data from our GHG analysis work for Georgetown Climate Center, </a:t>
            </a:r>
            <a:r>
              <a:rPr lang="en-US" sz="1200" kern="1200" dirty="0" err="1">
                <a:solidFill>
                  <a:schemeClr val="tx1"/>
                </a:solidFill>
                <a:effectLst/>
                <a:latin typeface="+mn-lt"/>
                <a:ea typeface="+mn-ea"/>
                <a:cs typeface="+mn-cs"/>
              </a:rPr>
              <a:t>MassDOT</a:t>
            </a:r>
            <a:r>
              <a:rPr lang="en-US" sz="1200" kern="1200" dirty="0">
                <a:solidFill>
                  <a:schemeClr val="tx1"/>
                </a:solidFill>
                <a:effectLst/>
                <a:latin typeface="+mn-lt"/>
                <a:ea typeface="+mn-ea"/>
                <a:cs typeface="+mn-cs"/>
              </a:rPr>
              <a:t>, Maryland DOT, Oregon, and other states and metropolitan areas.  To the extent that resources permit, we also may sup­plement literature information with select additional analysis of local data (e.g., to relate trends in bicycling in the Boston area to network development).</a:t>
            </a:r>
          </a:p>
          <a:p>
            <a:pPr lvl="0"/>
            <a:r>
              <a:rPr lang="en-US" sz="1200" kern="1200" dirty="0">
                <a:solidFill>
                  <a:schemeClr val="tx1"/>
                </a:solidFill>
                <a:effectLst/>
                <a:latin typeface="+mn-lt"/>
                <a:ea typeface="+mn-ea"/>
                <a:cs typeface="+mn-cs"/>
              </a:rPr>
              <a:t>To the extent that data is available, the tool will reflect different strategy impacts on different population groups/market segments.  For example, auto ownership models are typically segmented by household income, and the CTPS mode choice model considers household size.  Population and job density also factor into these models, so that land use strategies can be evaluated.</a:t>
            </a:r>
          </a:p>
          <a:p>
            <a:pPr lvl="0"/>
            <a:r>
              <a:rPr lang="en-US" sz="1200" kern="1200" dirty="0">
                <a:solidFill>
                  <a:schemeClr val="tx1"/>
                </a:solidFill>
                <a:effectLst/>
                <a:latin typeface="+mn-lt"/>
                <a:ea typeface="+mn-ea"/>
                <a:cs typeface="+mn-cs"/>
              </a:rPr>
              <a:t>Strategies that directly affect fleets and truck traffic (e.g., clean municipal fleet and transit vehicles, truck idle reduction) will be evaluated separately, based on information on miles driven per year and GHG emission rates from different technologies.  From our previous work we have a substantial amount of data on emission rates associated with different vehicle technologies. </a:t>
            </a:r>
            <a:endParaRPr lang="en-US" dirty="0"/>
          </a:p>
        </p:txBody>
      </p:sp>
      <p:sp>
        <p:nvSpPr>
          <p:cNvPr id="4" name="Slide Number Placeholder 3"/>
          <p:cNvSpPr>
            <a:spLocks noGrp="1"/>
          </p:cNvSpPr>
          <p:nvPr>
            <p:ph type="sldNum" sz="quarter" idx="10"/>
          </p:nvPr>
        </p:nvSpPr>
        <p:spPr/>
        <p:txBody>
          <a:bodyPr/>
          <a:lstStyle/>
          <a:p>
            <a:fld id="{BF905CC3-1D15-4742-BB23-F34309677CDC}" type="slidenum">
              <a:rPr lang="en-US" smtClean="0"/>
              <a:t>14</a:t>
            </a:fld>
            <a:endParaRPr lang="en-US"/>
          </a:p>
        </p:txBody>
      </p:sp>
    </p:spTree>
    <p:extLst>
      <p:ext uri="{BB962C8B-B14F-4D97-AF65-F5344CB8AC3E}">
        <p14:creationId xmlns:p14="http://schemas.microsoft.com/office/powerpoint/2010/main" val="404652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central area pricing ($5) VMT declines by 5-10%</a:t>
            </a:r>
            <a:r>
              <a:rPr lang="en-US" baseline="0" dirty="0"/>
              <a:t> in core neighborhoods, &lt;1% elsewhere</a:t>
            </a:r>
          </a:p>
          <a:p>
            <a:r>
              <a:rPr lang="en-US" baseline="0" dirty="0"/>
              <a:t>Increase in active PMT is somewhat spread in other neighborhoods</a:t>
            </a:r>
            <a:endParaRPr lang="en-US" dirty="0"/>
          </a:p>
        </p:txBody>
      </p:sp>
      <p:sp>
        <p:nvSpPr>
          <p:cNvPr id="4" name="Slide Number Placeholder 3"/>
          <p:cNvSpPr>
            <a:spLocks noGrp="1"/>
          </p:cNvSpPr>
          <p:nvPr>
            <p:ph type="sldNum" sz="quarter" idx="10"/>
          </p:nvPr>
        </p:nvSpPr>
        <p:spPr/>
        <p:txBody>
          <a:bodyPr/>
          <a:lstStyle/>
          <a:p>
            <a:fld id="{BF905CC3-1D15-4742-BB23-F34309677CDC}" type="slidenum">
              <a:rPr lang="en-US" smtClean="0"/>
              <a:t>16</a:t>
            </a:fld>
            <a:endParaRPr lang="en-US"/>
          </a:p>
        </p:txBody>
      </p:sp>
    </p:spTree>
    <p:extLst>
      <p:ext uri="{BB962C8B-B14F-4D97-AF65-F5344CB8AC3E}">
        <p14:creationId xmlns:p14="http://schemas.microsoft.com/office/powerpoint/2010/main" val="1791396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the Oak Ridge National Labs MA3T model to look at the impacts of EV policies such as vehicle and charging equipment cost incentives or subsidies, and increasing public and private charging availability</a:t>
            </a:r>
          </a:p>
        </p:txBody>
      </p:sp>
      <p:sp>
        <p:nvSpPr>
          <p:cNvPr id="4" name="Slide Number Placeholder 3"/>
          <p:cNvSpPr>
            <a:spLocks noGrp="1"/>
          </p:cNvSpPr>
          <p:nvPr>
            <p:ph type="sldNum" sz="quarter" idx="5"/>
          </p:nvPr>
        </p:nvSpPr>
        <p:spPr/>
        <p:txBody>
          <a:bodyPr/>
          <a:lstStyle/>
          <a:p>
            <a:fld id="{64B5AAB2-9B98-4FC7-BF23-8F59CBFD77F4}" type="slidenum">
              <a:rPr lang="en-US" smtClean="0"/>
              <a:t>18</a:t>
            </a:fld>
            <a:endParaRPr lang="en-US"/>
          </a:p>
        </p:txBody>
      </p:sp>
    </p:spTree>
    <p:extLst>
      <p:ext uri="{BB962C8B-B14F-4D97-AF65-F5344CB8AC3E}">
        <p14:creationId xmlns:p14="http://schemas.microsoft.com/office/powerpoint/2010/main" val="1214867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34" name="Rectangle 33"/>
          <p:cNvSpPr/>
          <p:nvPr/>
        </p:nvSpPr>
        <p:spPr>
          <a:xfrm>
            <a:off x="1" y="0"/>
            <a:ext cx="12187767" cy="6869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4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 y="3286126"/>
            <a:ext cx="12184187" cy="358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p:cNvGrpSpPr/>
          <p:nvPr/>
        </p:nvGrpSpPr>
        <p:grpSpPr>
          <a:xfrm>
            <a:off x="3579" y="3385217"/>
            <a:ext cx="12188420" cy="3484007"/>
            <a:chOff x="-1639888" y="3275013"/>
            <a:chExt cx="10783888" cy="4110037"/>
          </a:xfrm>
        </p:grpSpPr>
        <p:sp>
          <p:nvSpPr>
            <p:cNvPr id="24" name="Freeform 12"/>
            <p:cNvSpPr>
              <a:spLocks/>
            </p:cNvSpPr>
            <p:nvPr/>
          </p:nvSpPr>
          <p:spPr bwMode="auto">
            <a:xfrm>
              <a:off x="1385887" y="3275013"/>
              <a:ext cx="4151313" cy="893762"/>
            </a:xfrm>
            <a:custGeom>
              <a:avLst/>
              <a:gdLst>
                <a:gd name="T0" fmla="*/ 2615 w 2615"/>
                <a:gd name="T1" fmla="*/ 0 h 563"/>
                <a:gd name="T2" fmla="*/ 1790 w 2615"/>
                <a:gd name="T3" fmla="*/ 563 h 563"/>
                <a:gd name="T4" fmla="*/ 0 w 2615"/>
                <a:gd name="T5" fmla="*/ 563 h 563"/>
                <a:gd name="T6" fmla="*/ 1158 w 2615"/>
                <a:gd name="T7" fmla="*/ 0 h 563"/>
                <a:gd name="T8" fmla="*/ 2615 w 2615"/>
                <a:gd name="T9" fmla="*/ 0 h 563"/>
              </a:gdLst>
              <a:ahLst/>
              <a:cxnLst>
                <a:cxn ang="0">
                  <a:pos x="T0" y="T1"/>
                </a:cxn>
                <a:cxn ang="0">
                  <a:pos x="T2" y="T3"/>
                </a:cxn>
                <a:cxn ang="0">
                  <a:pos x="T4" y="T5"/>
                </a:cxn>
                <a:cxn ang="0">
                  <a:pos x="T6" y="T7"/>
                </a:cxn>
                <a:cxn ang="0">
                  <a:pos x="T8" y="T9"/>
                </a:cxn>
              </a:cxnLst>
              <a:rect l="0" t="0" r="r" b="b"/>
              <a:pathLst>
                <a:path w="2615" h="563">
                  <a:moveTo>
                    <a:pt x="2615" y="0"/>
                  </a:moveTo>
                  <a:lnTo>
                    <a:pt x="1790" y="563"/>
                  </a:lnTo>
                  <a:lnTo>
                    <a:pt x="0" y="563"/>
                  </a:lnTo>
                  <a:lnTo>
                    <a:pt x="1158" y="0"/>
                  </a:lnTo>
                  <a:lnTo>
                    <a:pt x="2615" y="0"/>
                  </a:lnTo>
                  <a:close/>
                </a:path>
              </a:pathLst>
            </a:custGeom>
            <a:solidFill>
              <a:srgbClr val="019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13"/>
            <p:cNvSpPr>
              <a:spLocks/>
            </p:cNvSpPr>
            <p:nvPr/>
          </p:nvSpPr>
          <p:spPr bwMode="auto">
            <a:xfrm>
              <a:off x="3941762" y="5862638"/>
              <a:ext cx="4351338" cy="1522412"/>
            </a:xfrm>
            <a:custGeom>
              <a:avLst/>
              <a:gdLst>
                <a:gd name="T0" fmla="*/ 0 w 2741"/>
                <a:gd name="T1" fmla="*/ 959 h 959"/>
                <a:gd name="T2" fmla="*/ 2239 w 2741"/>
                <a:gd name="T3" fmla="*/ 959 h 959"/>
                <a:gd name="T4" fmla="*/ 2741 w 2741"/>
                <a:gd name="T5" fmla="*/ 2 h 959"/>
                <a:gd name="T6" fmla="*/ 929 w 2741"/>
                <a:gd name="T7" fmla="*/ 0 h 959"/>
                <a:gd name="T8" fmla="*/ 0 w 2741"/>
                <a:gd name="T9" fmla="*/ 959 h 959"/>
              </a:gdLst>
              <a:ahLst/>
              <a:cxnLst>
                <a:cxn ang="0">
                  <a:pos x="T0" y="T1"/>
                </a:cxn>
                <a:cxn ang="0">
                  <a:pos x="T2" y="T3"/>
                </a:cxn>
                <a:cxn ang="0">
                  <a:pos x="T4" y="T5"/>
                </a:cxn>
                <a:cxn ang="0">
                  <a:pos x="T6" y="T7"/>
                </a:cxn>
                <a:cxn ang="0">
                  <a:pos x="T8" y="T9"/>
                </a:cxn>
              </a:cxnLst>
              <a:rect l="0" t="0" r="r" b="b"/>
              <a:pathLst>
                <a:path w="2741" h="959">
                  <a:moveTo>
                    <a:pt x="0" y="959"/>
                  </a:moveTo>
                  <a:lnTo>
                    <a:pt x="2239" y="959"/>
                  </a:lnTo>
                  <a:lnTo>
                    <a:pt x="2741" y="2"/>
                  </a:lnTo>
                  <a:lnTo>
                    <a:pt x="929" y="0"/>
                  </a:lnTo>
                  <a:lnTo>
                    <a:pt x="0" y="959"/>
                  </a:lnTo>
                  <a:close/>
                </a:path>
              </a:pathLst>
            </a:custGeom>
            <a:solidFill>
              <a:srgbClr val="019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15"/>
            <p:cNvSpPr>
              <a:spLocks/>
            </p:cNvSpPr>
            <p:nvPr/>
          </p:nvSpPr>
          <p:spPr bwMode="auto">
            <a:xfrm>
              <a:off x="-1639888" y="4278313"/>
              <a:ext cx="5713413" cy="1477962"/>
            </a:xfrm>
            <a:custGeom>
              <a:avLst/>
              <a:gdLst>
                <a:gd name="T0" fmla="*/ 3599 w 3599"/>
                <a:gd name="T1" fmla="*/ 0 h 931"/>
                <a:gd name="T2" fmla="*/ 2241 w 3599"/>
                <a:gd name="T3" fmla="*/ 929 h 931"/>
                <a:gd name="T4" fmla="*/ 0 w 3599"/>
                <a:gd name="T5" fmla="*/ 931 h 931"/>
                <a:gd name="T6" fmla="*/ 1809 w 3599"/>
                <a:gd name="T7" fmla="*/ 0 h 931"/>
                <a:gd name="T8" fmla="*/ 3599 w 3599"/>
                <a:gd name="T9" fmla="*/ 0 h 931"/>
              </a:gdLst>
              <a:ahLst/>
              <a:cxnLst>
                <a:cxn ang="0">
                  <a:pos x="T0" y="T1"/>
                </a:cxn>
                <a:cxn ang="0">
                  <a:pos x="T2" y="T3"/>
                </a:cxn>
                <a:cxn ang="0">
                  <a:pos x="T4" y="T5"/>
                </a:cxn>
                <a:cxn ang="0">
                  <a:pos x="T6" y="T7"/>
                </a:cxn>
                <a:cxn ang="0">
                  <a:pos x="T8" y="T9"/>
                </a:cxn>
              </a:cxnLst>
              <a:rect l="0" t="0" r="r" b="b"/>
              <a:pathLst>
                <a:path w="3599" h="931">
                  <a:moveTo>
                    <a:pt x="3599" y="0"/>
                  </a:moveTo>
                  <a:lnTo>
                    <a:pt x="2241" y="929"/>
                  </a:lnTo>
                  <a:lnTo>
                    <a:pt x="0" y="931"/>
                  </a:lnTo>
                  <a:lnTo>
                    <a:pt x="1809" y="0"/>
                  </a:lnTo>
                  <a:lnTo>
                    <a:pt x="3599" y="0"/>
                  </a:lnTo>
                  <a:close/>
                </a:path>
              </a:pathLst>
            </a:custGeom>
            <a:solidFill>
              <a:srgbClr val="019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16"/>
            <p:cNvSpPr>
              <a:spLocks/>
            </p:cNvSpPr>
            <p:nvPr/>
          </p:nvSpPr>
          <p:spPr bwMode="auto">
            <a:xfrm>
              <a:off x="5480050" y="4278313"/>
              <a:ext cx="3663950" cy="1477962"/>
            </a:xfrm>
            <a:custGeom>
              <a:avLst/>
              <a:gdLst>
                <a:gd name="T0" fmla="*/ 0 w 2308"/>
                <a:gd name="T1" fmla="*/ 924 h 931"/>
                <a:gd name="T2" fmla="*/ 1807 w 2308"/>
                <a:gd name="T3" fmla="*/ 931 h 931"/>
                <a:gd name="T4" fmla="*/ 2308 w 2308"/>
                <a:gd name="T5" fmla="*/ 0 h 931"/>
                <a:gd name="T6" fmla="*/ 885 w 2308"/>
                <a:gd name="T7" fmla="*/ 0 h 931"/>
                <a:gd name="T8" fmla="*/ 0 w 2308"/>
                <a:gd name="T9" fmla="*/ 924 h 931"/>
              </a:gdLst>
              <a:ahLst/>
              <a:cxnLst>
                <a:cxn ang="0">
                  <a:pos x="T0" y="T1"/>
                </a:cxn>
                <a:cxn ang="0">
                  <a:pos x="T2" y="T3"/>
                </a:cxn>
                <a:cxn ang="0">
                  <a:pos x="T4" y="T5"/>
                </a:cxn>
                <a:cxn ang="0">
                  <a:pos x="T6" y="T7"/>
                </a:cxn>
                <a:cxn ang="0">
                  <a:pos x="T8" y="T9"/>
                </a:cxn>
              </a:cxnLst>
              <a:rect l="0" t="0" r="r" b="b"/>
              <a:pathLst>
                <a:path w="2308" h="931">
                  <a:moveTo>
                    <a:pt x="0" y="924"/>
                  </a:moveTo>
                  <a:lnTo>
                    <a:pt x="1807" y="931"/>
                  </a:lnTo>
                  <a:lnTo>
                    <a:pt x="2308" y="0"/>
                  </a:lnTo>
                  <a:lnTo>
                    <a:pt x="885" y="0"/>
                  </a:lnTo>
                  <a:lnTo>
                    <a:pt x="0" y="924"/>
                  </a:lnTo>
                  <a:close/>
                </a:path>
              </a:pathLst>
            </a:custGeom>
            <a:solidFill>
              <a:srgbClr val="019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7"/>
            <p:cNvSpPr>
              <a:spLocks/>
            </p:cNvSpPr>
            <p:nvPr/>
          </p:nvSpPr>
          <p:spPr bwMode="auto">
            <a:xfrm>
              <a:off x="2128837" y="4278313"/>
              <a:ext cx="4591050" cy="1477962"/>
            </a:xfrm>
            <a:custGeom>
              <a:avLst/>
              <a:gdLst>
                <a:gd name="T0" fmla="*/ 1348 w 2892"/>
                <a:gd name="T1" fmla="*/ 0 h 931"/>
                <a:gd name="T2" fmla="*/ 2892 w 2892"/>
                <a:gd name="T3" fmla="*/ 0 h 931"/>
                <a:gd name="T4" fmla="*/ 1991 w 2892"/>
                <a:gd name="T5" fmla="*/ 931 h 931"/>
                <a:gd name="T6" fmla="*/ 0 w 2892"/>
                <a:gd name="T7" fmla="*/ 929 h 931"/>
                <a:gd name="T8" fmla="*/ 1348 w 2892"/>
                <a:gd name="T9" fmla="*/ 0 h 931"/>
              </a:gdLst>
              <a:ahLst/>
              <a:cxnLst>
                <a:cxn ang="0">
                  <a:pos x="T0" y="T1"/>
                </a:cxn>
                <a:cxn ang="0">
                  <a:pos x="T2" y="T3"/>
                </a:cxn>
                <a:cxn ang="0">
                  <a:pos x="T4" y="T5"/>
                </a:cxn>
                <a:cxn ang="0">
                  <a:pos x="T6" y="T7"/>
                </a:cxn>
                <a:cxn ang="0">
                  <a:pos x="T8" y="T9"/>
                </a:cxn>
              </a:cxnLst>
              <a:rect l="0" t="0" r="r" b="b"/>
              <a:pathLst>
                <a:path w="2892" h="931">
                  <a:moveTo>
                    <a:pt x="1348" y="0"/>
                  </a:moveTo>
                  <a:lnTo>
                    <a:pt x="2892" y="0"/>
                  </a:lnTo>
                  <a:lnTo>
                    <a:pt x="1991" y="931"/>
                  </a:lnTo>
                  <a:lnTo>
                    <a:pt x="0" y="929"/>
                  </a:lnTo>
                  <a:lnTo>
                    <a:pt x="1348" y="0"/>
                  </a:lnTo>
                  <a:close/>
                </a:path>
              </a:pathLst>
            </a:custGeom>
            <a:solidFill>
              <a:srgbClr val="019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6" name="Title 1"/>
          <p:cNvSpPr>
            <a:spLocks noGrp="1"/>
          </p:cNvSpPr>
          <p:nvPr>
            <p:ph type="ctrTitle"/>
          </p:nvPr>
        </p:nvSpPr>
        <p:spPr>
          <a:xfrm>
            <a:off x="584200" y="3286125"/>
            <a:ext cx="10083800" cy="1385888"/>
          </a:xfrm>
        </p:spPr>
        <p:txBody>
          <a:bodyPr anchor="b"/>
          <a:lstStyle>
            <a:lvl1pPr algn="l">
              <a:defRPr sz="4500">
                <a:solidFill>
                  <a:schemeClr val="bg1"/>
                </a:solidFill>
              </a:defRPr>
            </a:lvl1pPr>
          </a:lstStyle>
          <a:p>
            <a:r>
              <a:rPr lang="en-US"/>
              <a:t>Click to edit Master title style</a:t>
            </a:r>
            <a:endParaRPr lang="en-US" dirty="0"/>
          </a:p>
        </p:txBody>
      </p:sp>
      <p:sp>
        <p:nvSpPr>
          <p:cNvPr id="17" name="Subtitle 2"/>
          <p:cNvSpPr>
            <a:spLocks noGrp="1"/>
          </p:cNvSpPr>
          <p:nvPr>
            <p:ph type="subTitle" idx="1"/>
          </p:nvPr>
        </p:nvSpPr>
        <p:spPr>
          <a:xfrm>
            <a:off x="584200" y="4672013"/>
            <a:ext cx="9144000" cy="400050"/>
          </a:xfrm>
        </p:spPr>
        <p:txBody>
          <a:bodyPr>
            <a:noAutofit/>
          </a:bodyPr>
          <a:lstStyle>
            <a:lvl1pPr marL="0" indent="0" algn="l">
              <a:buNone/>
              <a:defRPr sz="2400" b="0" i="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8" name="Text Placeholder 7"/>
          <p:cNvSpPr>
            <a:spLocks noGrp="1"/>
          </p:cNvSpPr>
          <p:nvPr>
            <p:ph type="body" sz="quarter" idx="11" hasCustomPrompt="1"/>
          </p:nvPr>
        </p:nvSpPr>
        <p:spPr>
          <a:xfrm>
            <a:off x="584201" y="5461121"/>
            <a:ext cx="5139267" cy="751946"/>
          </a:xfrm>
        </p:spPr>
        <p:txBody>
          <a:bodyPr>
            <a:noAutofit/>
          </a:bodyPr>
          <a:lstStyle>
            <a:lvl1pPr marL="0" indent="0">
              <a:buNone/>
              <a:defRPr sz="1800" b="0" i="1">
                <a:solidFill>
                  <a:schemeClr val="bg1"/>
                </a:solidFill>
              </a:defRPr>
            </a:lvl1pPr>
          </a:lstStyle>
          <a:p>
            <a:pPr lvl="0"/>
            <a:r>
              <a:rPr lang="en-US" dirty="0"/>
              <a:t>Client name</a:t>
            </a:r>
          </a:p>
        </p:txBody>
      </p:sp>
      <p:sp>
        <p:nvSpPr>
          <p:cNvPr id="19" name="Text Placeholder 7"/>
          <p:cNvSpPr>
            <a:spLocks noGrp="1"/>
          </p:cNvSpPr>
          <p:nvPr>
            <p:ph type="body" sz="quarter" idx="13" hasCustomPrompt="1"/>
          </p:nvPr>
        </p:nvSpPr>
        <p:spPr>
          <a:xfrm>
            <a:off x="5870224" y="5884983"/>
            <a:ext cx="5305777" cy="431800"/>
          </a:xfrm>
        </p:spPr>
        <p:txBody>
          <a:bodyPr>
            <a:noAutofit/>
          </a:bodyPr>
          <a:lstStyle>
            <a:lvl1pPr marL="0" indent="0">
              <a:buNone/>
              <a:defRPr sz="1800" b="0" i="1">
                <a:solidFill>
                  <a:schemeClr val="bg1"/>
                </a:solidFill>
              </a:defRPr>
            </a:lvl1pPr>
          </a:lstStyle>
          <a:p>
            <a:pPr lvl="0"/>
            <a:r>
              <a:rPr lang="en-US" dirty="0"/>
              <a:t>Presenters name</a:t>
            </a:r>
          </a:p>
        </p:txBody>
      </p:sp>
      <p:sp>
        <p:nvSpPr>
          <p:cNvPr id="20" name="TextBox 19"/>
          <p:cNvSpPr txBox="1"/>
          <p:nvPr/>
        </p:nvSpPr>
        <p:spPr>
          <a:xfrm>
            <a:off x="5870223" y="5461121"/>
            <a:ext cx="5113867" cy="369332"/>
          </a:xfrm>
          <a:prstGeom prst="rect">
            <a:avLst/>
          </a:prstGeom>
          <a:noFill/>
        </p:spPr>
        <p:txBody>
          <a:bodyPr wrap="square" rtlCol="0">
            <a:spAutoFit/>
          </a:bodyPr>
          <a:lstStyle/>
          <a:p>
            <a:r>
              <a:rPr lang="en-US" sz="1800" b="0" i="1" kern="1200" dirty="0">
                <a:solidFill>
                  <a:schemeClr val="bg1"/>
                </a:solidFill>
                <a:latin typeface="+mn-lt"/>
                <a:ea typeface="+mn-ea"/>
                <a:cs typeface="+mn-cs"/>
              </a:rPr>
              <a:t>Cambridge Systematics, Inc.</a:t>
            </a:r>
          </a:p>
        </p:txBody>
      </p:sp>
      <p:sp>
        <p:nvSpPr>
          <p:cNvPr id="21" name="TextBox 20"/>
          <p:cNvSpPr txBox="1"/>
          <p:nvPr/>
        </p:nvSpPr>
        <p:spPr>
          <a:xfrm>
            <a:off x="584200" y="5168584"/>
            <a:ext cx="1957392" cy="307777"/>
          </a:xfrm>
          <a:prstGeom prst="rect">
            <a:avLst/>
          </a:prstGeom>
          <a:noFill/>
        </p:spPr>
        <p:txBody>
          <a:bodyPr wrap="square" rtlCol="0">
            <a:spAutoFit/>
          </a:bodyPr>
          <a:lstStyle/>
          <a:p>
            <a:r>
              <a:rPr lang="en-US" sz="1400" b="1" i="1" dirty="0">
                <a:solidFill>
                  <a:srgbClr val="BEDA83"/>
                </a:solidFill>
              </a:rPr>
              <a:t>presented to</a:t>
            </a:r>
          </a:p>
        </p:txBody>
      </p:sp>
      <p:sp>
        <p:nvSpPr>
          <p:cNvPr id="22" name="TextBox 21"/>
          <p:cNvSpPr txBox="1"/>
          <p:nvPr/>
        </p:nvSpPr>
        <p:spPr>
          <a:xfrm>
            <a:off x="5870223" y="5169431"/>
            <a:ext cx="2169160" cy="307777"/>
          </a:xfrm>
          <a:prstGeom prst="rect">
            <a:avLst/>
          </a:prstGeom>
          <a:noFill/>
        </p:spPr>
        <p:txBody>
          <a:bodyPr wrap="square" rtlCol="0">
            <a:spAutoFit/>
          </a:bodyPr>
          <a:lstStyle/>
          <a:p>
            <a:r>
              <a:rPr lang="en-US" sz="1400" b="1" i="1" dirty="0">
                <a:solidFill>
                  <a:srgbClr val="BEDA83"/>
                </a:solidFill>
              </a:rPr>
              <a:t>presented by</a:t>
            </a:r>
          </a:p>
        </p:txBody>
      </p:sp>
      <p:sp>
        <p:nvSpPr>
          <p:cNvPr id="23" name="Text Placeholder 7"/>
          <p:cNvSpPr>
            <a:spLocks noGrp="1"/>
          </p:cNvSpPr>
          <p:nvPr>
            <p:ph type="body" sz="quarter" idx="14" hasCustomPrompt="1"/>
          </p:nvPr>
        </p:nvSpPr>
        <p:spPr>
          <a:xfrm>
            <a:off x="584201" y="6508266"/>
            <a:ext cx="5139267" cy="349735"/>
          </a:xfrm>
        </p:spPr>
        <p:txBody>
          <a:bodyPr>
            <a:noAutofit/>
          </a:bodyPr>
          <a:lstStyle>
            <a:lvl1pPr marL="0" indent="0">
              <a:buNone/>
              <a:defRPr sz="1400" b="0" i="0">
                <a:solidFill>
                  <a:schemeClr val="bg1"/>
                </a:solidFill>
              </a:defRPr>
            </a:lvl1pPr>
          </a:lstStyle>
          <a:p>
            <a:pPr lvl="0"/>
            <a:r>
              <a:rPr lang="en-US" dirty="0"/>
              <a:t>Date</a:t>
            </a:r>
          </a:p>
        </p:txBody>
      </p:sp>
      <p:grpSp>
        <p:nvGrpSpPr>
          <p:cNvPr id="10" name="Group 9"/>
          <p:cNvGrpSpPr/>
          <p:nvPr/>
        </p:nvGrpSpPr>
        <p:grpSpPr>
          <a:xfrm>
            <a:off x="0" y="3278400"/>
            <a:ext cx="12192000" cy="109728"/>
            <a:chOff x="-833438" y="3360738"/>
            <a:chExt cx="10814051" cy="141288"/>
          </a:xfrm>
        </p:grpSpPr>
        <p:sp>
          <p:nvSpPr>
            <p:cNvPr id="5" name="AutoShape 3"/>
            <p:cNvSpPr>
              <a:spLocks noChangeAspect="1" noChangeArrowheads="1" noTextEdit="1"/>
            </p:cNvSpPr>
            <p:nvPr/>
          </p:nvSpPr>
          <p:spPr bwMode="auto">
            <a:xfrm>
              <a:off x="-833438" y="3360738"/>
              <a:ext cx="10810876"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 name="Rectangle 5"/>
            <p:cNvSpPr>
              <a:spLocks noChangeArrowheads="1"/>
            </p:cNvSpPr>
            <p:nvPr/>
          </p:nvSpPr>
          <p:spPr bwMode="auto">
            <a:xfrm>
              <a:off x="-830263" y="3360738"/>
              <a:ext cx="2703513" cy="141288"/>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 name="Rectangle 6"/>
            <p:cNvSpPr>
              <a:spLocks noChangeArrowheads="1"/>
            </p:cNvSpPr>
            <p:nvPr/>
          </p:nvSpPr>
          <p:spPr bwMode="auto">
            <a:xfrm>
              <a:off x="7275513" y="3360738"/>
              <a:ext cx="2705100" cy="141288"/>
            </a:xfrm>
            <a:prstGeom prst="rect">
              <a:avLst/>
            </a:prstGeom>
            <a:solidFill>
              <a:srgbClr val="6B7C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 name="Rectangle 7"/>
            <p:cNvSpPr>
              <a:spLocks noChangeArrowheads="1"/>
            </p:cNvSpPr>
            <p:nvPr/>
          </p:nvSpPr>
          <p:spPr bwMode="auto">
            <a:xfrm>
              <a:off x="1873250" y="3360738"/>
              <a:ext cx="2701925" cy="141288"/>
            </a:xfrm>
            <a:prstGeom prst="rect">
              <a:avLst/>
            </a:prstGeom>
            <a:solidFill>
              <a:srgbClr val="27A6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Rectangle 8"/>
            <p:cNvSpPr>
              <a:spLocks noChangeArrowheads="1"/>
            </p:cNvSpPr>
            <p:nvPr/>
          </p:nvSpPr>
          <p:spPr bwMode="auto">
            <a:xfrm>
              <a:off x="4572000" y="3360738"/>
              <a:ext cx="2703513" cy="141288"/>
            </a:xfrm>
            <a:prstGeom prst="rect">
              <a:avLst/>
            </a:prstGeom>
            <a:solidFill>
              <a:srgbClr val="00BD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781" y="355701"/>
            <a:ext cx="7071375" cy="2599949"/>
          </a:xfrm>
          <a:prstGeom prst="rect">
            <a:avLst/>
          </a:prstGeom>
        </p:spPr>
      </p:pic>
      <p:sp>
        <p:nvSpPr>
          <p:cNvPr id="26" name="Freeform 14"/>
          <p:cNvSpPr>
            <a:spLocks/>
          </p:cNvSpPr>
          <p:nvPr/>
        </p:nvSpPr>
        <p:spPr bwMode="auto">
          <a:xfrm>
            <a:off x="5255683" y="5862638"/>
            <a:ext cx="5801784" cy="1522412"/>
          </a:xfrm>
          <a:custGeom>
            <a:avLst/>
            <a:gdLst>
              <a:gd name="T0" fmla="*/ 0 w 2741"/>
              <a:gd name="T1" fmla="*/ 959 h 959"/>
              <a:gd name="T2" fmla="*/ 2239 w 2741"/>
              <a:gd name="T3" fmla="*/ 959 h 959"/>
              <a:gd name="T4" fmla="*/ 2741 w 2741"/>
              <a:gd name="T5" fmla="*/ 2 h 959"/>
              <a:gd name="T6" fmla="*/ 929 w 2741"/>
              <a:gd name="T7" fmla="*/ 0 h 959"/>
            </a:gdLst>
            <a:ahLst/>
            <a:cxnLst>
              <a:cxn ang="0">
                <a:pos x="T0" y="T1"/>
              </a:cxn>
              <a:cxn ang="0">
                <a:pos x="T2" y="T3"/>
              </a:cxn>
              <a:cxn ang="0">
                <a:pos x="T4" y="T5"/>
              </a:cxn>
              <a:cxn ang="0">
                <a:pos x="T6" y="T7"/>
              </a:cxn>
            </a:cxnLst>
            <a:rect l="0" t="0" r="r" b="b"/>
            <a:pathLst>
              <a:path w="2741" h="959">
                <a:moveTo>
                  <a:pt x="0" y="959"/>
                </a:moveTo>
                <a:lnTo>
                  <a:pt x="2239" y="959"/>
                </a:lnTo>
                <a:lnTo>
                  <a:pt x="2741" y="2"/>
                </a:lnTo>
                <a:lnTo>
                  <a:pt x="9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14937611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p:nvSpPr>
        <p:spPr>
          <a:xfrm>
            <a:off x="838200" y="1323447"/>
            <a:ext cx="10515600" cy="45719"/>
          </a:xfrm>
          <a:prstGeom prst="rect">
            <a:avLst/>
          </a:prstGeom>
          <a:gradFill flip="none" rotWithShape="1">
            <a:gsLst>
              <a:gs pos="0">
                <a:srgbClr val="16BFD4"/>
              </a:gs>
              <a:gs pos="50000">
                <a:srgbClr val="8DC73F"/>
              </a:gs>
              <a:gs pos="100000">
                <a:srgbClr val="26A87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oup 11"/>
          <p:cNvGrpSpPr/>
          <p:nvPr/>
        </p:nvGrpSpPr>
        <p:grpSpPr>
          <a:xfrm>
            <a:off x="0" y="6780946"/>
            <a:ext cx="12192000" cy="88357"/>
            <a:chOff x="0" y="6631143"/>
            <a:chExt cx="9144000" cy="88357"/>
          </a:xfrm>
        </p:grpSpPr>
        <p:sp>
          <p:nvSpPr>
            <p:cNvPr id="13" name="Rectangle 12"/>
            <p:cNvSpPr>
              <a:spLocks noChangeArrowheads="1"/>
            </p:cNvSpPr>
            <p:nvPr/>
          </p:nvSpPr>
          <p:spPr bwMode="auto">
            <a:xfrm>
              <a:off x="0" y="6631143"/>
              <a:ext cx="1833995" cy="88357"/>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Rectangle 13"/>
            <p:cNvSpPr>
              <a:spLocks noChangeArrowheads="1"/>
            </p:cNvSpPr>
            <p:nvPr/>
          </p:nvSpPr>
          <p:spPr bwMode="auto">
            <a:xfrm>
              <a:off x="1828800" y="6631143"/>
              <a:ext cx="1833995" cy="88357"/>
            </a:xfrm>
            <a:prstGeom prst="rect">
              <a:avLst/>
            </a:prstGeom>
            <a:solidFill>
              <a:srgbClr val="26A87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14"/>
            <p:cNvSpPr>
              <a:spLocks noChangeArrowheads="1"/>
            </p:cNvSpPr>
            <p:nvPr/>
          </p:nvSpPr>
          <p:spPr bwMode="auto">
            <a:xfrm>
              <a:off x="3657600" y="6631143"/>
              <a:ext cx="1833995" cy="88357"/>
            </a:xfrm>
            <a:prstGeom prst="rect">
              <a:avLst/>
            </a:prstGeom>
            <a:solidFill>
              <a:srgbClr val="16BED5"/>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15"/>
            <p:cNvSpPr>
              <a:spLocks noChangeArrowheads="1"/>
            </p:cNvSpPr>
            <p:nvPr/>
          </p:nvSpPr>
          <p:spPr bwMode="auto">
            <a:xfrm>
              <a:off x="5486400" y="6631143"/>
              <a:ext cx="1833995" cy="88357"/>
            </a:xfrm>
            <a:prstGeom prst="rect">
              <a:avLst/>
            </a:prstGeom>
            <a:solidFill>
              <a:srgbClr val="1C93D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16"/>
            <p:cNvSpPr>
              <a:spLocks noChangeArrowheads="1"/>
            </p:cNvSpPr>
            <p:nvPr/>
          </p:nvSpPr>
          <p:spPr bwMode="auto">
            <a:xfrm>
              <a:off x="7310005" y="6631143"/>
              <a:ext cx="1833995" cy="88357"/>
            </a:xfrm>
            <a:prstGeom prst="rect">
              <a:avLst/>
            </a:prstGeom>
            <a:solidFill>
              <a:srgbClr val="6B7DB9"/>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62224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66875"/>
            <a:ext cx="5156200" cy="451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66875"/>
            <a:ext cx="5156200" cy="451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p:nvSpPr>
        <p:spPr>
          <a:xfrm>
            <a:off x="838200" y="1323447"/>
            <a:ext cx="10515600" cy="45719"/>
          </a:xfrm>
          <a:prstGeom prst="rect">
            <a:avLst/>
          </a:prstGeom>
          <a:gradFill flip="none" rotWithShape="1">
            <a:gsLst>
              <a:gs pos="0">
                <a:srgbClr val="16BFD4"/>
              </a:gs>
              <a:gs pos="50000">
                <a:srgbClr val="8DC73F"/>
              </a:gs>
              <a:gs pos="100000">
                <a:srgbClr val="26A87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p:cNvGrpSpPr/>
          <p:nvPr/>
        </p:nvGrpSpPr>
        <p:grpSpPr>
          <a:xfrm>
            <a:off x="0" y="6780946"/>
            <a:ext cx="12192000" cy="88357"/>
            <a:chOff x="0" y="6631143"/>
            <a:chExt cx="9144000" cy="88357"/>
          </a:xfrm>
        </p:grpSpPr>
        <p:sp>
          <p:nvSpPr>
            <p:cNvPr id="15" name="Rectangle 14"/>
            <p:cNvSpPr>
              <a:spLocks noChangeArrowheads="1"/>
            </p:cNvSpPr>
            <p:nvPr/>
          </p:nvSpPr>
          <p:spPr bwMode="auto">
            <a:xfrm>
              <a:off x="0" y="6631143"/>
              <a:ext cx="1833995" cy="88357"/>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Rectangle 15"/>
            <p:cNvSpPr>
              <a:spLocks noChangeArrowheads="1"/>
            </p:cNvSpPr>
            <p:nvPr/>
          </p:nvSpPr>
          <p:spPr bwMode="auto">
            <a:xfrm>
              <a:off x="1828800" y="6631143"/>
              <a:ext cx="1833995" cy="88357"/>
            </a:xfrm>
            <a:prstGeom prst="rect">
              <a:avLst/>
            </a:prstGeom>
            <a:solidFill>
              <a:srgbClr val="26A87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16"/>
            <p:cNvSpPr>
              <a:spLocks noChangeArrowheads="1"/>
            </p:cNvSpPr>
            <p:nvPr/>
          </p:nvSpPr>
          <p:spPr bwMode="auto">
            <a:xfrm>
              <a:off x="3657600" y="6631143"/>
              <a:ext cx="1833995" cy="88357"/>
            </a:xfrm>
            <a:prstGeom prst="rect">
              <a:avLst/>
            </a:prstGeom>
            <a:solidFill>
              <a:srgbClr val="16BED5"/>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17"/>
            <p:cNvSpPr>
              <a:spLocks noChangeArrowheads="1"/>
            </p:cNvSpPr>
            <p:nvPr/>
          </p:nvSpPr>
          <p:spPr bwMode="auto">
            <a:xfrm>
              <a:off x="5486400" y="6631143"/>
              <a:ext cx="1833995" cy="88357"/>
            </a:xfrm>
            <a:prstGeom prst="rect">
              <a:avLst/>
            </a:prstGeom>
            <a:solidFill>
              <a:srgbClr val="1C93D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18"/>
            <p:cNvSpPr>
              <a:spLocks noChangeArrowheads="1"/>
            </p:cNvSpPr>
            <p:nvPr/>
          </p:nvSpPr>
          <p:spPr bwMode="auto">
            <a:xfrm>
              <a:off x="7310005" y="6631143"/>
              <a:ext cx="1833995" cy="88357"/>
            </a:xfrm>
            <a:prstGeom prst="rect">
              <a:avLst/>
            </a:prstGeom>
            <a:solidFill>
              <a:srgbClr val="6B7DB9"/>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85402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Rectangle 9"/>
          <p:cNvSpPr/>
          <p:nvPr/>
        </p:nvSpPr>
        <p:spPr>
          <a:xfrm>
            <a:off x="838200" y="1323447"/>
            <a:ext cx="10515600" cy="45719"/>
          </a:xfrm>
          <a:prstGeom prst="rect">
            <a:avLst/>
          </a:prstGeom>
          <a:gradFill flip="none" rotWithShape="1">
            <a:gsLst>
              <a:gs pos="0">
                <a:srgbClr val="16BFD4"/>
              </a:gs>
              <a:gs pos="50000">
                <a:srgbClr val="8DC73F"/>
              </a:gs>
              <a:gs pos="100000">
                <a:srgbClr val="26A87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p:cNvGrpSpPr/>
          <p:nvPr/>
        </p:nvGrpSpPr>
        <p:grpSpPr>
          <a:xfrm>
            <a:off x="0" y="6780946"/>
            <a:ext cx="12192000" cy="88357"/>
            <a:chOff x="0" y="6631143"/>
            <a:chExt cx="9144000" cy="88357"/>
          </a:xfrm>
        </p:grpSpPr>
        <p:sp>
          <p:nvSpPr>
            <p:cNvPr id="12" name="Rectangle 11"/>
            <p:cNvSpPr>
              <a:spLocks noChangeArrowheads="1"/>
            </p:cNvSpPr>
            <p:nvPr/>
          </p:nvSpPr>
          <p:spPr bwMode="auto">
            <a:xfrm>
              <a:off x="0" y="6631143"/>
              <a:ext cx="1833995" cy="88357"/>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Rectangle 12"/>
            <p:cNvSpPr>
              <a:spLocks noChangeArrowheads="1"/>
            </p:cNvSpPr>
            <p:nvPr/>
          </p:nvSpPr>
          <p:spPr bwMode="auto">
            <a:xfrm>
              <a:off x="1828800" y="6631143"/>
              <a:ext cx="1833995" cy="88357"/>
            </a:xfrm>
            <a:prstGeom prst="rect">
              <a:avLst/>
            </a:prstGeom>
            <a:solidFill>
              <a:srgbClr val="26A87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Rectangle 13"/>
            <p:cNvSpPr>
              <a:spLocks noChangeArrowheads="1"/>
            </p:cNvSpPr>
            <p:nvPr/>
          </p:nvSpPr>
          <p:spPr bwMode="auto">
            <a:xfrm>
              <a:off x="3657600" y="6631143"/>
              <a:ext cx="1833995" cy="88357"/>
            </a:xfrm>
            <a:prstGeom prst="rect">
              <a:avLst/>
            </a:prstGeom>
            <a:solidFill>
              <a:srgbClr val="16BED5"/>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14"/>
            <p:cNvSpPr>
              <a:spLocks noChangeArrowheads="1"/>
            </p:cNvSpPr>
            <p:nvPr/>
          </p:nvSpPr>
          <p:spPr bwMode="auto">
            <a:xfrm>
              <a:off x="5486400" y="6631143"/>
              <a:ext cx="1833995" cy="88357"/>
            </a:xfrm>
            <a:prstGeom prst="rect">
              <a:avLst/>
            </a:prstGeom>
            <a:solidFill>
              <a:srgbClr val="1C93D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15"/>
            <p:cNvSpPr>
              <a:spLocks noChangeArrowheads="1"/>
            </p:cNvSpPr>
            <p:nvPr/>
          </p:nvSpPr>
          <p:spPr bwMode="auto">
            <a:xfrm>
              <a:off x="7310005" y="6631143"/>
              <a:ext cx="1833995" cy="88357"/>
            </a:xfrm>
            <a:prstGeom prst="rect">
              <a:avLst/>
            </a:prstGeom>
            <a:solidFill>
              <a:srgbClr val="6B7DB9"/>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11216472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p:cNvGrpSpPr/>
          <p:nvPr/>
        </p:nvGrpSpPr>
        <p:grpSpPr>
          <a:xfrm>
            <a:off x="0" y="6780946"/>
            <a:ext cx="12192000" cy="88357"/>
            <a:chOff x="0" y="6631143"/>
            <a:chExt cx="9144000" cy="88357"/>
          </a:xfrm>
        </p:grpSpPr>
        <p:sp>
          <p:nvSpPr>
            <p:cNvPr id="5" name="Rectangle 4"/>
            <p:cNvSpPr>
              <a:spLocks noChangeArrowheads="1"/>
            </p:cNvSpPr>
            <p:nvPr/>
          </p:nvSpPr>
          <p:spPr bwMode="auto">
            <a:xfrm>
              <a:off x="0" y="6631143"/>
              <a:ext cx="1833995" cy="88357"/>
            </a:xfrm>
            <a:prstGeom prst="rect">
              <a:avLst/>
            </a:prstGeom>
            <a:solidFill>
              <a:srgbClr val="98C2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 name="Rectangle 5"/>
            <p:cNvSpPr>
              <a:spLocks noChangeArrowheads="1"/>
            </p:cNvSpPr>
            <p:nvPr/>
          </p:nvSpPr>
          <p:spPr bwMode="auto">
            <a:xfrm>
              <a:off x="1828800" y="6631143"/>
              <a:ext cx="1833995" cy="88357"/>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Rectangle 6"/>
            <p:cNvSpPr>
              <a:spLocks noChangeArrowheads="1"/>
            </p:cNvSpPr>
            <p:nvPr/>
          </p:nvSpPr>
          <p:spPr bwMode="auto">
            <a:xfrm>
              <a:off x="3657600" y="6631143"/>
              <a:ext cx="1833995" cy="88357"/>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Rectangle 7"/>
            <p:cNvSpPr>
              <a:spLocks noChangeArrowheads="1"/>
            </p:cNvSpPr>
            <p:nvPr/>
          </p:nvSpPr>
          <p:spPr bwMode="auto">
            <a:xfrm>
              <a:off x="5486400" y="6631143"/>
              <a:ext cx="1833995" cy="88357"/>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Rectangle 8"/>
            <p:cNvSpPr>
              <a:spLocks noChangeArrowheads="1"/>
            </p:cNvSpPr>
            <p:nvPr/>
          </p:nvSpPr>
          <p:spPr bwMode="auto">
            <a:xfrm>
              <a:off x="7310005" y="6631143"/>
              <a:ext cx="1833995" cy="883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2382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0" y="0"/>
            <a:ext cx="12192003" cy="6858000"/>
            <a:chOff x="0" y="0"/>
            <a:chExt cx="9144002" cy="6858000"/>
          </a:xfrm>
        </p:grpSpPr>
        <p:sp>
          <p:nvSpPr>
            <p:cNvPr id="11" name="Rectangle 10"/>
            <p:cNvSpPr/>
            <p:nvPr/>
          </p:nvSpPr>
          <p:spPr>
            <a:xfrm flipV="1">
              <a:off x="0" y="5484269"/>
              <a:ext cx="2542233" cy="1373731"/>
            </a:xfrm>
            <a:prstGeom prst="rect">
              <a:avLst/>
            </a:prstGeom>
            <a:solidFill>
              <a:srgbClr val="8DC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flipV="1">
              <a:off x="0" y="4114800"/>
              <a:ext cx="2542233" cy="1369469"/>
            </a:xfrm>
            <a:prstGeom prst="rect">
              <a:avLst/>
            </a:prstGeom>
            <a:solidFill>
              <a:srgbClr val="26A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flipV="1">
              <a:off x="0" y="2745569"/>
              <a:ext cx="2542233" cy="1369231"/>
            </a:xfrm>
            <a:prstGeom prst="rect">
              <a:avLst/>
            </a:prstGeom>
            <a:solidFill>
              <a:srgbClr val="16B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flipV="1">
              <a:off x="0" y="1376337"/>
              <a:ext cx="9144002" cy="1369231"/>
            </a:xfrm>
            <a:prstGeom prst="rect">
              <a:avLst/>
            </a:prstGeom>
            <a:solidFill>
              <a:srgbClr val="1C9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flipV="1">
              <a:off x="0" y="0"/>
              <a:ext cx="2542233" cy="1376338"/>
            </a:xfrm>
            <a:prstGeom prst="rect">
              <a:avLst/>
            </a:prstGeom>
            <a:solidFill>
              <a:srgbClr val="6B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5" name="Title 4"/>
          <p:cNvSpPr>
            <a:spLocks noGrp="1"/>
          </p:cNvSpPr>
          <p:nvPr>
            <p:ph type="title" hasCustomPrompt="1"/>
          </p:nvPr>
        </p:nvSpPr>
        <p:spPr>
          <a:xfrm>
            <a:off x="838199" y="1371601"/>
            <a:ext cx="10579100" cy="1362075"/>
          </a:xfrm>
        </p:spPr>
        <p:txBody>
          <a:bodyPr anchor="ctr"/>
          <a:lstStyle>
            <a:lvl1pPr algn="r">
              <a:defRPr>
                <a:solidFill>
                  <a:schemeClr val="bg1"/>
                </a:solidFill>
              </a:defRPr>
            </a:lvl1pPr>
          </a:lstStyle>
          <a:p>
            <a:r>
              <a:rPr lang="en-US" dirty="0"/>
              <a:t>Click to edit Divider title style</a:t>
            </a:r>
          </a:p>
        </p:txBody>
      </p:sp>
    </p:spTree>
    <p:extLst>
      <p:ext uri="{BB962C8B-B14F-4D97-AF65-F5344CB8AC3E}">
        <p14:creationId xmlns:p14="http://schemas.microsoft.com/office/powerpoint/2010/main" val="9938312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26F9-5B23-44CA-8EC4-EA1FD7E396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6212DF-F966-459C-9F0F-FEBBA25E1703}"/>
              </a:ext>
            </a:extLst>
          </p:cNvPr>
          <p:cNvSpPr>
            <a:spLocks noGrp="1"/>
          </p:cNvSpPr>
          <p:nvPr>
            <p:ph type="dt" sz="half" idx="10"/>
          </p:nvPr>
        </p:nvSpPr>
        <p:spPr/>
        <p:txBody>
          <a:bodyPr/>
          <a:lstStyle/>
          <a:p>
            <a:fld id="{83DCE645-19BB-4B2D-AB6C-D5647DA57D89}" type="datetimeFigureOut">
              <a:rPr lang="en-US" smtClean="0"/>
              <a:t>6/3/2019</a:t>
            </a:fld>
            <a:endParaRPr lang="en-US"/>
          </a:p>
        </p:txBody>
      </p:sp>
      <p:sp>
        <p:nvSpPr>
          <p:cNvPr id="4" name="Footer Placeholder 3">
            <a:extLst>
              <a:ext uri="{FF2B5EF4-FFF2-40B4-BE49-F238E27FC236}">
                <a16:creationId xmlns:a16="http://schemas.microsoft.com/office/drawing/2014/main" id="{2F202A1B-8D4A-4E22-AE49-F18940A747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D65DD3-6776-462C-8CE4-8903385EAF55}"/>
              </a:ext>
            </a:extLst>
          </p:cNvPr>
          <p:cNvSpPr>
            <a:spLocks noGrp="1"/>
          </p:cNvSpPr>
          <p:nvPr>
            <p:ph type="sldNum" sz="quarter" idx="12"/>
          </p:nvPr>
        </p:nvSpPr>
        <p:spPr/>
        <p:txBody>
          <a:bodyPr/>
          <a:lstStyle/>
          <a:p>
            <a:fld id="{F2FC86CB-A45D-497F-ACA8-61DF728A7EDB}" type="slidenum">
              <a:rPr lang="en-US" smtClean="0"/>
              <a:t>‹#›</a:t>
            </a:fld>
            <a:endParaRPr lang="en-US"/>
          </a:p>
        </p:txBody>
      </p:sp>
    </p:spTree>
    <p:extLst>
      <p:ext uri="{BB962C8B-B14F-4D97-AF65-F5344CB8AC3E}">
        <p14:creationId xmlns:p14="http://schemas.microsoft.com/office/powerpoint/2010/main" val="366150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970384" y="1567543"/>
            <a:ext cx="10383416" cy="3231654"/>
          </a:xfrm>
          <a:prstGeom prst="rect">
            <a:avLst/>
          </a:prstGeom>
          <a:noFill/>
        </p:spPr>
        <p:txBody>
          <a:bodyPr wrap="square" rtlCol="0">
            <a:spAutoFit/>
          </a:bodyPr>
          <a:lstStyle/>
          <a:p>
            <a:pPr algn="ctr"/>
            <a:r>
              <a:rPr lang="en-US" sz="3600" dirty="0"/>
              <a:t>Included in this template are 4 layouts.</a:t>
            </a:r>
          </a:p>
          <a:p>
            <a:pPr algn="ctr"/>
            <a:endParaRPr lang="en-US" sz="2800" dirty="0"/>
          </a:p>
          <a:p>
            <a:pPr algn="ctr"/>
            <a:r>
              <a:rPr lang="en-US" sz="2800" dirty="0"/>
              <a:t>To</a:t>
            </a:r>
            <a:r>
              <a:rPr lang="en-US" sz="2800" baseline="0" dirty="0"/>
              <a:t> begin, select the desired look from the “Layouts” drop down next to the “New Slide” drop down.   </a:t>
            </a:r>
          </a:p>
          <a:p>
            <a:pPr algn="ctr"/>
            <a:endParaRPr lang="en-US" sz="2800" baseline="0" dirty="0"/>
          </a:p>
          <a:p>
            <a:pPr algn="ctr"/>
            <a:r>
              <a:rPr lang="en-US" sz="2800" baseline="0" dirty="0"/>
              <a:t>Each design is intended to be used independently, do not mix and match from the different looks.</a:t>
            </a:r>
            <a:endParaRPr lang="en-US" sz="2800" dirty="0"/>
          </a:p>
        </p:txBody>
      </p:sp>
    </p:spTree>
    <p:extLst>
      <p:ext uri="{BB962C8B-B14F-4D97-AF65-F5344CB8AC3E}">
        <p14:creationId xmlns:p14="http://schemas.microsoft.com/office/powerpoint/2010/main" val="413252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9"/>
          <a:stretch>
            <a:fillRect/>
          </a:stretch>
        </p:blipFill>
        <p:spPr>
          <a:xfrm>
            <a:off x="-7106401" y="1777"/>
            <a:ext cx="23678013" cy="6858000"/>
          </a:xfrm>
          <a:prstGeom prst="rect">
            <a:avLst/>
          </a:prstGeom>
        </p:spPr>
      </p:pic>
      <p:sp>
        <p:nvSpPr>
          <p:cNvPr id="2" name="Title Placeholder 1"/>
          <p:cNvSpPr>
            <a:spLocks noGrp="1"/>
          </p:cNvSpPr>
          <p:nvPr>
            <p:ph type="title"/>
          </p:nvPr>
        </p:nvSpPr>
        <p:spPr>
          <a:xfrm>
            <a:off x="838200" y="102659"/>
            <a:ext cx="10515600" cy="119274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676400"/>
            <a:ext cx="10515600" cy="4500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675923" y="6530162"/>
            <a:ext cx="587023" cy="276999"/>
          </a:xfrm>
          <a:prstGeom prst="rect">
            <a:avLst/>
          </a:prstGeom>
          <a:noFill/>
        </p:spPr>
        <p:txBody>
          <a:bodyPr wrap="square" rtlCol="0">
            <a:spAutoFit/>
          </a:bodyPr>
          <a:lstStyle/>
          <a:p>
            <a:pPr algn="ctr"/>
            <a:fld id="{E123B50A-269E-4CEA-B042-34E83D64DBCC}" type="slidenum">
              <a:rPr lang="en-US" sz="1200" smtClean="0">
                <a:solidFill>
                  <a:srgbClr val="597794"/>
                </a:solidFill>
              </a:rPr>
              <a:t>‹#›</a:t>
            </a:fld>
            <a:endParaRPr lang="en-US" sz="1200" dirty="0">
              <a:solidFill>
                <a:srgbClr val="597794"/>
              </a:solidFill>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16538" y="6340620"/>
            <a:ext cx="3165863" cy="356617"/>
          </a:xfrm>
          <a:prstGeom prst="rect">
            <a:avLst/>
          </a:prstGeom>
        </p:spPr>
      </p:pic>
      <p:sp>
        <p:nvSpPr>
          <p:cNvPr id="11" name="AutoShape 3"/>
          <p:cNvSpPr>
            <a:spLocks noChangeAspect="1" noChangeArrowheads="1" noTextEdit="1"/>
          </p:cNvSpPr>
          <p:nvPr/>
        </p:nvSpPr>
        <p:spPr bwMode="auto">
          <a:xfrm>
            <a:off x="1" y="5803727"/>
            <a:ext cx="12188420" cy="8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873066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457200" indent="-457200" algn="l" defTabSz="914400" rtl="0" eaLnBrk="1" latinLnBrk="0" hangingPunct="1">
        <a:lnSpc>
          <a:spcPct val="90000"/>
        </a:lnSpc>
        <a:spcBef>
          <a:spcPts val="1000"/>
        </a:spcBef>
        <a:buFontTx/>
        <a:buBlip>
          <a:blip r:embed="rId11"/>
        </a:buBlip>
        <a:defRPr sz="2800" kern="1200">
          <a:solidFill>
            <a:srgbClr val="3E4D54"/>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rgbClr val="25BED5"/>
        </a:buClr>
        <a:buSzTx/>
        <a:buFont typeface="Arial" pitchFamily="34" charset="0"/>
        <a:buChar char="»"/>
        <a:tabLst/>
        <a:defRPr sz="2400" kern="1200">
          <a:solidFill>
            <a:srgbClr val="3E4D54"/>
          </a:solidFill>
          <a:latin typeface="+mn-lt"/>
          <a:ea typeface="+mn-ea"/>
          <a:cs typeface="+mn-cs"/>
        </a:defRPr>
      </a:lvl2pPr>
      <a:lvl3pPr marL="1201738" indent="-287338"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rgbClr val="3E4D54"/>
          </a:solidFill>
          <a:latin typeface="+mn-lt"/>
          <a:ea typeface="+mn-ea"/>
          <a:cs typeface="+mn-cs"/>
        </a:defRPr>
      </a:lvl3pPr>
      <a:lvl4pPr marL="1490663" indent="-2889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3E4D54"/>
          </a:solidFill>
          <a:latin typeface="+mn-lt"/>
          <a:ea typeface="+mn-ea"/>
          <a:cs typeface="+mn-cs"/>
        </a:defRPr>
      </a:lvl4pPr>
      <a:lvl5pPr marL="1770063" indent="-2794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rgbClr val="3E4D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D0108-2971-4A9A-93ED-BBCB490AF7A0}" type="datetimeFigureOut">
              <a:rPr lang="en-US" smtClean="0"/>
              <a:t>6/3/2019</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9702C-8D24-458A-B1AA-5E62E3CA5188}" type="slidenum">
              <a:rPr lang="en-US" smtClean="0"/>
              <a:t>‹#›</a:t>
            </a:fld>
            <a:endParaRPr lang="en-US"/>
          </a:p>
        </p:txBody>
      </p:sp>
    </p:spTree>
    <p:extLst>
      <p:ext uri="{BB962C8B-B14F-4D97-AF65-F5344CB8AC3E}">
        <p14:creationId xmlns:p14="http://schemas.microsoft.com/office/powerpoint/2010/main" val="308611106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hyperlink" Target="http://sites.bu.edu/cfb/carbon-free-boston-report-released" TargetMode="External"/><Relationship Id="rId4" Type="http://schemas.openxmlformats.org/officeDocument/2006/relationships/image" Target="../media/image16.jpeg"/><Relationship Id="rId9"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hyperlink" Target="mailto:cporter@camsys.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mmilkovits@camsy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436B-4899-4B05-97F0-8D783136AD45}"/>
              </a:ext>
            </a:extLst>
          </p:cNvPr>
          <p:cNvSpPr>
            <a:spLocks noGrp="1"/>
          </p:cNvSpPr>
          <p:nvPr>
            <p:ph type="ctrTitle"/>
          </p:nvPr>
        </p:nvSpPr>
        <p:spPr/>
        <p:txBody>
          <a:bodyPr>
            <a:normAutofit/>
          </a:bodyPr>
          <a:lstStyle/>
          <a:p>
            <a:r>
              <a:rPr lang="en-US" dirty="0"/>
              <a:t>Transportation Policy Analysis for a Carbon Free Boston</a:t>
            </a:r>
          </a:p>
        </p:txBody>
      </p:sp>
      <p:sp>
        <p:nvSpPr>
          <p:cNvPr id="3" name="Subtitle 2">
            <a:extLst>
              <a:ext uri="{FF2B5EF4-FFF2-40B4-BE49-F238E27FC236}">
                <a16:creationId xmlns:a16="http://schemas.microsoft.com/office/drawing/2014/main" id="{41E2F349-A769-4114-B3DD-03E5EB826987}"/>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97ADFC49-806F-4B4E-BC93-42528A402E7C}"/>
              </a:ext>
            </a:extLst>
          </p:cNvPr>
          <p:cNvSpPr>
            <a:spLocks noGrp="1"/>
          </p:cNvSpPr>
          <p:nvPr>
            <p:ph type="body" sz="quarter" idx="11"/>
          </p:nvPr>
        </p:nvSpPr>
        <p:spPr/>
        <p:txBody>
          <a:bodyPr/>
          <a:lstStyle/>
          <a:p>
            <a:r>
              <a:rPr lang="en-US" dirty="0"/>
              <a:t>TRB </a:t>
            </a:r>
            <a:r>
              <a:rPr lang="en-US" dirty="0" err="1"/>
              <a:t>AppCon</a:t>
            </a:r>
            <a:r>
              <a:rPr lang="en-US" dirty="0"/>
              <a:t> 2019</a:t>
            </a:r>
          </a:p>
        </p:txBody>
      </p:sp>
      <p:sp>
        <p:nvSpPr>
          <p:cNvPr id="5" name="Text Placeholder 4">
            <a:extLst>
              <a:ext uri="{FF2B5EF4-FFF2-40B4-BE49-F238E27FC236}">
                <a16:creationId xmlns:a16="http://schemas.microsoft.com/office/drawing/2014/main" id="{76B0F626-50F2-4AB3-A51E-A6F2A9C87A67}"/>
              </a:ext>
            </a:extLst>
          </p:cNvPr>
          <p:cNvSpPr>
            <a:spLocks noGrp="1"/>
          </p:cNvSpPr>
          <p:nvPr>
            <p:ph type="body" sz="quarter" idx="13"/>
          </p:nvPr>
        </p:nvSpPr>
        <p:spPr/>
        <p:txBody>
          <a:bodyPr/>
          <a:lstStyle/>
          <a:p>
            <a:r>
              <a:rPr lang="en-US" dirty="0"/>
              <a:t>Marty Milkovits, Chris Porter</a:t>
            </a:r>
          </a:p>
        </p:txBody>
      </p:sp>
      <p:sp>
        <p:nvSpPr>
          <p:cNvPr id="6" name="Text Placeholder 5">
            <a:extLst>
              <a:ext uri="{FF2B5EF4-FFF2-40B4-BE49-F238E27FC236}">
                <a16:creationId xmlns:a16="http://schemas.microsoft.com/office/drawing/2014/main" id="{56E13DCE-9901-448D-9B3E-2C0BD40BDFCE}"/>
              </a:ext>
            </a:extLst>
          </p:cNvPr>
          <p:cNvSpPr>
            <a:spLocks noGrp="1"/>
          </p:cNvSpPr>
          <p:nvPr>
            <p:ph type="body" sz="quarter" idx="14"/>
          </p:nvPr>
        </p:nvSpPr>
        <p:spPr/>
        <p:txBody>
          <a:bodyPr/>
          <a:lstStyle/>
          <a:p>
            <a:r>
              <a:rPr lang="en-US" dirty="0"/>
              <a:t>June 3, 2019</a:t>
            </a:r>
          </a:p>
        </p:txBody>
      </p:sp>
    </p:spTree>
    <p:extLst>
      <p:ext uri="{BB962C8B-B14F-4D97-AF65-F5344CB8AC3E}">
        <p14:creationId xmlns:p14="http://schemas.microsoft.com/office/powerpoint/2010/main" val="619543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Scenarios (continued)</a:t>
            </a:r>
          </a:p>
        </p:txBody>
      </p:sp>
      <p:graphicFrame>
        <p:nvGraphicFramePr>
          <p:cNvPr id="3" name="Table 2"/>
          <p:cNvGraphicFramePr>
            <a:graphicFrameLocks noGrp="1"/>
          </p:cNvGraphicFramePr>
          <p:nvPr>
            <p:extLst/>
          </p:nvPr>
        </p:nvGraphicFramePr>
        <p:xfrm>
          <a:off x="2152651" y="1676400"/>
          <a:ext cx="7886699" cy="4566584"/>
        </p:xfrm>
        <a:graphic>
          <a:graphicData uri="http://schemas.openxmlformats.org/drawingml/2006/table">
            <a:tbl>
              <a:tblPr firstRow="1" firstCol="1" bandRow="1">
                <a:tableStyleId>{5C22544A-7EE6-4342-B048-85BDC9FD1C3A}</a:tableStyleId>
              </a:tblPr>
              <a:tblGrid>
                <a:gridCol w="1600983">
                  <a:extLst>
                    <a:ext uri="{9D8B030D-6E8A-4147-A177-3AD203B41FA5}">
                      <a16:colId xmlns:a16="http://schemas.microsoft.com/office/drawing/2014/main" val="2345082325"/>
                    </a:ext>
                  </a:extLst>
                </a:gridCol>
                <a:gridCol w="1916482">
                  <a:extLst>
                    <a:ext uri="{9D8B030D-6E8A-4147-A177-3AD203B41FA5}">
                      <a16:colId xmlns:a16="http://schemas.microsoft.com/office/drawing/2014/main" val="4027235086"/>
                    </a:ext>
                  </a:extLst>
                </a:gridCol>
                <a:gridCol w="2242159">
                  <a:extLst>
                    <a:ext uri="{9D8B030D-6E8A-4147-A177-3AD203B41FA5}">
                      <a16:colId xmlns:a16="http://schemas.microsoft.com/office/drawing/2014/main" val="403716126"/>
                    </a:ext>
                  </a:extLst>
                </a:gridCol>
                <a:gridCol w="2127075">
                  <a:extLst>
                    <a:ext uri="{9D8B030D-6E8A-4147-A177-3AD203B41FA5}">
                      <a16:colId xmlns:a16="http://schemas.microsoft.com/office/drawing/2014/main" val="2150917331"/>
                    </a:ext>
                  </a:extLst>
                </a:gridCol>
              </a:tblGrid>
              <a:tr h="750862">
                <a:tc>
                  <a:txBody>
                    <a:bodyPr/>
                    <a:lstStyle/>
                    <a:p>
                      <a:pPr marL="0" marR="0" algn="just">
                        <a:lnSpc>
                          <a:spcPct val="115000"/>
                        </a:lnSpc>
                        <a:spcBef>
                          <a:spcPts val="0"/>
                        </a:spcBef>
                        <a:spcAft>
                          <a:spcPts val="1200"/>
                        </a:spcAft>
                      </a:pPr>
                      <a:r>
                        <a:rPr lang="en-US" sz="1600">
                          <a:effectLst/>
                        </a:rPr>
                        <a:t>Focus Area:</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b"/>
                </a:tc>
                <a:tc>
                  <a:txBody>
                    <a:bodyPr/>
                    <a:lstStyle/>
                    <a:p>
                      <a:pPr marL="0" marR="0" algn="ctr">
                        <a:lnSpc>
                          <a:spcPct val="115000"/>
                        </a:lnSpc>
                        <a:spcBef>
                          <a:spcPts val="0"/>
                        </a:spcBef>
                        <a:spcAft>
                          <a:spcPts val="1200"/>
                        </a:spcAft>
                      </a:pPr>
                      <a:r>
                        <a:rPr lang="en-US" sz="1600" dirty="0">
                          <a:effectLst/>
                        </a:rPr>
                        <a:t>Low Impact</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a:effectLst/>
                        </a:rPr>
                        <a:t>Medium Impact</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a:effectLst/>
                        </a:rPr>
                        <a:t>High Impact</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extLst>
                  <a:ext uri="{0D108BD9-81ED-4DB2-BD59-A6C34878D82A}">
                    <a16:rowId xmlns:a16="http://schemas.microsoft.com/office/drawing/2014/main" val="2929112360"/>
                  </a:ext>
                </a:extLst>
              </a:tr>
              <a:tr h="1080026">
                <a:tc>
                  <a:txBody>
                    <a:bodyPr/>
                    <a:lstStyle/>
                    <a:p>
                      <a:pPr marL="0" marR="0" algn="l">
                        <a:lnSpc>
                          <a:spcPct val="115000"/>
                        </a:lnSpc>
                        <a:spcBef>
                          <a:spcPts val="0"/>
                        </a:spcBef>
                        <a:spcAft>
                          <a:spcPts val="120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Connected – Autonomous Vehicles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Medium CAV market penetration, high VMT change</a:t>
                      </a:r>
                    </a:p>
                  </a:txBody>
                  <a:tcPr marL="65405" marR="65405"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Medium CAV-EV market penetration, med VMT change</a:t>
                      </a:r>
                    </a:p>
                  </a:txBody>
                  <a:tcPr marL="65405" marR="65405"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High CAV-EV market penetration, </a:t>
                      </a:r>
                      <a:br>
                        <a:rPr lang="en-US" sz="1600" dirty="0">
                          <a:effectLst/>
                          <a:latin typeface="Arial" panose="020B0604020202020204" pitchFamily="34" charset="0"/>
                          <a:ea typeface="Times New Roman" panose="02020603050405020304" pitchFamily="18" charset="0"/>
                          <a:cs typeface="Arial" panose="020B0604020202020204" pitchFamily="34" charset="0"/>
                        </a:rPr>
                      </a:br>
                      <a:r>
                        <a:rPr lang="en-US" sz="1600" dirty="0">
                          <a:effectLst/>
                          <a:latin typeface="Arial" panose="020B0604020202020204" pitchFamily="34" charset="0"/>
                          <a:ea typeface="Times New Roman" panose="02020603050405020304" pitchFamily="18" charset="0"/>
                          <a:cs typeface="Arial" panose="020B0604020202020204" pitchFamily="34" charset="0"/>
                        </a:rPr>
                        <a:t>med VMT change</a:t>
                      </a:r>
                    </a:p>
                  </a:txBody>
                  <a:tcPr marL="65405" marR="65405" marT="9525" marB="0" anchor="ctr"/>
                </a:tc>
                <a:extLst>
                  <a:ext uri="{0D108BD9-81ED-4DB2-BD59-A6C34878D82A}">
                    <a16:rowId xmlns:a16="http://schemas.microsoft.com/office/drawing/2014/main" val="2587966705"/>
                  </a:ext>
                </a:extLst>
              </a:tr>
              <a:tr h="964504">
                <a:tc>
                  <a:txBody>
                    <a:bodyPr/>
                    <a:lstStyle/>
                    <a:p>
                      <a:pPr marL="0" marR="0" algn="just">
                        <a:lnSpc>
                          <a:spcPct val="115000"/>
                        </a:lnSpc>
                        <a:spcBef>
                          <a:spcPts val="0"/>
                        </a:spcBef>
                        <a:spcAft>
                          <a:spcPts val="1200"/>
                        </a:spcAft>
                      </a:pPr>
                      <a:r>
                        <a:rPr lang="en-US" sz="1600" b="1">
                          <a:effectLst/>
                          <a:latin typeface="Arial" panose="020B0604020202020204" pitchFamily="34" charset="0"/>
                          <a:ea typeface="Times New Roman" panose="02020603050405020304" pitchFamily="18" charset="0"/>
                          <a:cs typeface="Arial" panose="020B0604020202020204" pitchFamily="34" charset="0"/>
                        </a:rPr>
                        <a:t>Smart Mobility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Medium market penetration, low occupancy</a:t>
                      </a:r>
                    </a:p>
                  </a:txBody>
                  <a:tcPr marL="65405" marR="65405"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Medium market penetration, increase occupancy</a:t>
                      </a:r>
                    </a:p>
                  </a:txBody>
                  <a:tcPr marL="65405" marR="65405"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High market penetration, increase occupancy, EV</a:t>
                      </a:r>
                    </a:p>
                  </a:txBody>
                  <a:tcPr marL="65405" marR="65405" marT="9525" marB="0" anchor="ctr"/>
                </a:tc>
                <a:extLst>
                  <a:ext uri="{0D108BD9-81ED-4DB2-BD59-A6C34878D82A}">
                    <a16:rowId xmlns:a16="http://schemas.microsoft.com/office/drawing/2014/main" val="2121112127"/>
                  </a:ext>
                </a:extLst>
              </a:tr>
              <a:tr h="663879">
                <a:tc>
                  <a:txBody>
                    <a:bodyPr/>
                    <a:lstStyle/>
                    <a:p>
                      <a:pPr marL="0" marR="0" algn="just">
                        <a:lnSpc>
                          <a:spcPct val="115000"/>
                        </a:lnSpc>
                        <a:spcBef>
                          <a:spcPts val="0"/>
                        </a:spcBef>
                        <a:spcAft>
                          <a:spcPts val="1200"/>
                        </a:spcAft>
                      </a:pPr>
                      <a:r>
                        <a:rPr lang="en-US" sz="1600" b="1">
                          <a:effectLst/>
                          <a:latin typeface="Arial" panose="020B0604020202020204" pitchFamily="34" charset="0"/>
                          <a:ea typeface="Times New Roman" panose="02020603050405020304" pitchFamily="18" charset="0"/>
                          <a:cs typeface="Arial" panose="020B0604020202020204" pitchFamily="34" charset="0"/>
                        </a:rPr>
                        <a:t>Travel Pricing</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$0.10/trip</a:t>
                      </a:r>
                    </a:p>
                  </a:txBody>
                  <a:tcPr marL="65405" marR="65405"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$0.20/trip</a:t>
                      </a:r>
                    </a:p>
                  </a:txBody>
                  <a:tcPr marL="65405" marR="65405"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$0.50/trip</a:t>
                      </a:r>
                    </a:p>
                  </a:txBody>
                  <a:tcPr marL="65405" marR="65405" marT="9525" marB="0" anchor="ctr"/>
                </a:tc>
                <a:extLst>
                  <a:ext uri="{0D108BD9-81ED-4DB2-BD59-A6C34878D82A}">
                    <a16:rowId xmlns:a16="http://schemas.microsoft.com/office/drawing/2014/main" val="127258700"/>
                  </a:ext>
                </a:extLst>
              </a:tr>
              <a:tr h="1002082">
                <a:tc>
                  <a:txBody>
                    <a:bodyPr/>
                    <a:lstStyle/>
                    <a:p>
                      <a:pPr marL="0" marR="0" algn="just">
                        <a:lnSpc>
                          <a:spcPct val="115000"/>
                        </a:lnSpc>
                        <a:spcBef>
                          <a:spcPts val="0"/>
                        </a:spcBef>
                        <a:spcAft>
                          <a:spcPts val="1200"/>
                        </a:spcAft>
                      </a:pPr>
                      <a:r>
                        <a:rPr lang="en-US" sz="1600" b="1">
                          <a:effectLst/>
                          <a:latin typeface="Arial" panose="020B0604020202020204" pitchFamily="34" charset="0"/>
                          <a:ea typeface="Times New Roman" panose="02020603050405020304" pitchFamily="18" charset="0"/>
                          <a:cs typeface="Arial" panose="020B0604020202020204" pitchFamily="34" charset="0"/>
                        </a:rPr>
                        <a:t>TDM</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0" anchor="ctr"/>
                </a:tc>
                <a:tc>
                  <a:txBody>
                    <a:bodyPr/>
                    <a:lstStyle/>
                    <a:p>
                      <a:pPr marL="0" marR="0" algn="ctr">
                        <a:lnSpc>
                          <a:spcPct val="115000"/>
                        </a:lnSpc>
                        <a:spcBef>
                          <a:spcPts val="0"/>
                        </a:spcBef>
                        <a:spcAft>
                          <a:spcPts val="120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+10% workers with worksite TDM</a:t>
                      </a:r>
                    </a:p>
                  </a:txBody>
                  <a:tcPr marL="65405" marR="65405" marT="9525" marB="0" anchor="ctr"/>
                </a:tc>
                <a:tc>
                  <a:txBody>
                    <a:bodyPr/>
                    <a:lstStyle/>
                    <a:p>
                      <a:pPr marL="0" marR="0" algn="ctr">
                        <a:lnSpc>
                          <a:spcPct val="115000"/>
                        </a:lnSpc>
                        <a:spcBef>
                          <a:spcPts val="0"/>
                        </a:spcBef>
                        <a:spcAft>
                          <a:spcPts val="1200"/>
                        </a:spcAft>
                      </a:pPr>
                      <a:r>
                        <a:rPr lang="en-US" sz="1600">
                          <a:effectLst/>
                          <a:latin typeface="Arial" panose="020B0604020202020204" pitchFamily="34" charset="0"/>
                          <a:ea typeface="Times New Roman" panose="02020603050405020304" pitchFamily="18" charset="0"/>
                          <a:cs typeface="Arial" panose="020B0604020202020204" pitchFamily="34" charset="0"/>
                        </a:rPr>
                        <a:t>+15% workers with worksite TDM; residential TDM for new buildings</a:t>
                      </a:r>
                    </a:p>
                  </a:txBody>
                  <a:tcPr marL="65405" marR="65405" marT="9525" marB="0" anchor="ctr"/>
                </a:tc>
                <a:tc>
                  <a:txBody>
                    <a:bodyPr/>
                    <a:lstStyle/>
                    <a:p>
                      <a:pPr marL="0" marR="0" algn="ctr">
                        <a:lnSpc>
                          <a:spcPct val="115000"/>
                        </a:lnSpc>
                        <a:spcBef>
                          <a:spcPts val="0"/>
                        </a:spcBef>
                        <a:spcAft>
                          <a:spcPts val="1200"/>
                        </a:spcAft>
                        <a:tabLst>
                          <a:tab pos="330835"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+25% workers with worksite TDM; residential TDM for new buildings</a:t>
                      </a:r>
                    </a:p>
                  </a:txBody>
                  <a:tcPr marL="65405" marR="65405" marT="9525" marB="0" anchor="ctr"/>
                </a:tc>
                <a:extLst>
                  <a:ext uri="{0D108BD9-81ED-4DB2-BD59-A6C34878D82A}">
                    <a16:rowId xmlns:a16="http://schemas.microsoft.com/office/drawing/2014/main" val="3242176414"/>
                  </a:ext>
                </a:extLst>
              </a:tr>
            </a:tbl>
          </a:graphicData>
        </a:graphic>
      </p:graphicFrame>
    </p:spTree>
    <p:extLst>
      <p:ext uri="{BB962C8B-B14F-4D97-AF65-F5344CB8AC3E}">
        <p14:creationId xmlns:p14="http://schemas.microsoft.com/office/powerpoint/2010/main" val="16518540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Sample Scenario #1: Low Impact</a:t>
            </a:r>
          </a:p>
        </p:txBody>
      </p:sp>
      <p:graphicFrame>
        <p:nvGraphicFramePr>
          <p:cNvPr id="11" name="Chart 10"/>
          <p:cNvGraphicFramePr>
            <a:graphicFrameLocks/>
          </p:cNvGraphicFramePr>
          <p:nvPr>
            <p:extLst>
              <p:ext uri="{D42A27DB-BD31-4B8C-83A1-F6EECF244321}">
                <p14:modId xmlns:p14="http://schemas.microsoft.com/office/powerpoint/2010/main" val="1281953322"/>
              </p:ext>
            </p:extLst>
          </p:nvPr>
        </p:nvGraphicFramePr>
        <p:xfrm>
          <a:off x="6425514" y="3462067"/>
          <a:ext cx="4171101" cy="27347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930621342"/>
              </p:ext>
            </p:extLst>
          </p:nvPr>
        </p:nvGraphicFramePr>
        <p:xfrm>
          <a:off x="662153" y="1473529"/>
          <a:ext cx="5763362" cy="51734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71442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Scenario #6: High EV + Demand Reduction</a:t>
            </a:r>
          </a:p>
        </p:txBody>
      </p:sp>
      <p:graphicFrame>
        <p:nvGraphicFramePr>
          <p:cNvPr id="3" name="Chart 2"/>
          <p:cNvGraphicFramePr>
            <a:graphicFrameLocks/>
          </p:cNvGraphicFramePr>
          <p:nvPr>
            <p:extLst>
              <p:ext uri="{D42A27DB-BD31-4B8C-83A1-F6EECF244321}">
                <p14:modId xmlns:p14="http://schemas.microsoft.com/office/powerpoint/2010/main" val="3261482449"/>
              </p:ext>
            </p:extLst>
          </p:nvPr>
        </p:nvGraphicFramePr>
        <p:xfrm>
          <a:off x="430924" y="1505515"/>
          <a:ext cx="6108941" cy="51238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338251958"/>
              </p:ext>
            </p:extLst>
          </p:nvPr>
        </p:nvGraphicFramePr>
        <p:xfrm>
          <a:off x="6267450" y="3323696"/>
          <a:ext cx="4400550" cy="27061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701854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A9E0-70BE-4118-9124-A1CF8D483969}"/>
              </a:ext>
            </a:extLst>
          </p:cNvPr>
          <p:cNvSpPr>
            <a:spLocks noGrp="1"/>
          </p:cNvSpPr>
          <p:nvPr>
            <p:ph type="title"/>
          </p:nvPr>
        </p:nvSpPr>
        <p:spPr>
          <a:xfrm>
            <a:off x="838199" y="1371601"/>
            <a:ext cx="10579100" cy="1362075"/>
          </a:xfrm>
        </p:spPr>
        <p:txBody>
          <a:bodyPr/>
          <a:lstStyle/>
          <a:p>
            <a:r>
              <a:rPr lang="en-US" dirty="0"/>
              <a:t>Spatial Model</a:t>
            </a:r>
          </a:p>
        </p:txBody>
      </p:sp>
    </p:spTree>
    <p:extLst>
      <p:ext uri="{BB962C8B-B14F-4D97-AF65-F5344CB8AC3E}">
        <p14:creationId xmlns:p14="http://schemas.microsoft.com/office/powerpoint/2010/main" val="6237657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Logic</a:t>
            </a: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2152650" y="1550879"/>
            <a:ext cx="7886700" cy="4927981"/>
          </a:xfrm>
          <a:prstGeom prst="rect">
            <a:avLst/>
          </a:prstGeom>
        </p:spPr>
      </p:pic>
    </p:spTree>
    <p:extLst>
      <p:ext uri="{BB962C8B-B14F-4D97-AF65-F5344CB8AC3E}">
        <p14:creationId xmlns:p14="http://schemas.microsoft.com/office/powerpoint/2010/main" val="304060827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31800" y="386080"/>
            <a:ext cx="2164080" cy="1121664"/>
          </a:xfrm>
          <a:prstGeom prst="round2Diag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Trip Tables </a:t>
            </a:r>
          </a:p>
          <a:p>
            <a:pPr algn="ctr"/>
            <a:r>
              <a:rPr lang="en-US" dirty="0"/>
              <a:t>(by market segment)</a:t>
            </a:r>
          </a:p>
        </p:txBody>
      </p:sp>
      <p:sp>
        <p:nvSpPr>
          <p:cNvPr id="5" name="Round Diagonal Corner Rectangle 4"/>
          <p:cNvSpPr/>
          <p:nvPr/>
        </p:nvSpPr>
        <p:spPr>
          <a:xfrm>
            <a:off x="431800" y="1778000"/>
            <a:ext cx="2164080" cy="974077"/>
          </a:xfrm>
          <a:prstGeom prst="round2Diag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Network LOS </a:t>
            </a:r>
          </a:p>
          <a:p>
            <a:pPr algn="ctr"/>
            <a:r>
              <a:rPr lang="en-US" dirty="0"/>
              <a:t>(skims)</a:t>
            </a:r>
          </a:p>
        </p:txBody>
      </p:sp>
      <p:sp>
        <p:nvSpPr>
          <p:cNvPr id="6" name="Round Diagonal Corner Rectangle 5"/>
          <p:cNvSpPr/>
          <p:nvPr/>
        </p:nvSpPr>
        <p:spPr>
          <a:xfrm>
            <a:off x="431800" y="3017520"/>
            <a:ext cx="2164080" cy="974077"/>
          </a:xfrm>
          <a:prstGeom prst="round2Diag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Land Use</a:t>
            </a:r>
          </a:p>
        </p:txBody>
      </p:sp>
      <p:sp>
        <p:nvSpPr>
          <p:cNvPr id="7" name="Round Diagonal Corner Rectangle 6"/>
          <p:cNvSpPr/>
          <p:nvPr/>
        </p:nvSpPr>
        <p:spPr>
          <a:xfrm>
            <a:off x="431800" y="4257040"/>
            <a:ext cx="2164080" cy="934720"/>
          </a:xfrm>
          <a:prstGeom prst="round2Diag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Vehicle Characteristics </a:t>
            </a:r>
          </a:p>
        </p:txBody>
      </p:sp>
      <p:sp>
        <p:nvSpPr>
          <p:cNvPr id="8" name="Flowchart: Document 7"/>
          <p:cNvSpPr/>
          <p:nvPr/>
        </p:nvSpPr>
        <p:spPr>
          <a:xfrm>
            <a:off x="431800" y="5648960"/>
            <a:ext cx="2164080" cy="894080"/>
          </a:xfrm>
          <a:prstGeom prst="flowChartDocumen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Mode Choice Parameters</a:t>
            </a:r>
          </a:p>
        </p:txBody>
      </p:sp>
      <p:sp>
        <p:nvSpPr>
          <p:cNvPr id="9" name="Rectangle 8"/>
          <p:cNvSpPr/>
          <p:nvPr/>
        </p:nvSpPr>
        <p:spPr>
          <a:xfrm>
            <a:off x="3098800" y="487680"/>
            <a:ext cx="1513840" cy="58724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Scenario Specific Adjustments</a:t>
            </a:r>
          </a:p>
        </p:txBody>
      </p:sp>
      <p:sp>
        <p:nvSpPr>
          <p:cNvPr id="10" name="Rounded Rectangle 9"/>
          <p:cNvSpPr/>
          <p:nvPr/>
        </p:nvSpPr>
        <p:spPr>
          <a:xfrm>
            <a:off x="7409180" y="1507744"/>
            <a:ext cx="1986280" cy="3795081"/>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Mode Choice</a:t>
            </a:r>
          </a:p>
        </p:txBody>
      </p:sp>
      <p:sp>
        <p:nvSpPr>
          <p:cNvPr id="11" name="Snip and Round Single Corner Rectangle 10"/>
          <p:cNvSpPr/>
          <p:nvPr/>
        </p:nvSpPr>
        <p:spPr>
          <a:xfrm>
            <a:off x="9697720" y="2869933"/>
            <a:ext cx="2164080" cy="1121664"/>
          </a:xfrm>
          <a:prstGeom prst="snipRoundRect">
            <a:avLst/>
          </a:prstGeom>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Trip Tables </a:t>
            </a:r>
          </a:p>
          <a:p>
            <a:pPr algn="ctr"/>
            <a:r>
              <a:rPr lang="en-US" dirty="0"/>
              <a:t>(by mode)</a:t>
            </a:r>
          </a:p>
        </p:txBody>
      </p:sp>
      <p:sp>
        <p:nvSpPr>
          <p:cNvPr id="12" name="Round Diagonal Corner Rectangle 11"/>
          <p:cNvSpPr/>
          <p:nvPr/>
        </p:nvSpPr>
        <p:spPr>
          <a:xfrm>
            <a:off x="4942840" y="386080"/>
            <a:ext cx="2164080" cy="1121664"/>
          </a:xfrm>
          <a:prstGeom prst="round2Diag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Trip Tables </a:t>
            </a:r>
          </a:p>
          <a:p>
            <a:pPr algn="ctr"/>
            <a:r>
              <a:rPr lang="en-US" dirty="0"/>
              <a:t>(by market segment)</a:t>
            </a:r>
          </a:p>
        </p:txBody>
      </p:sp>
      <p:sp>
        <p:nvSpPr>
          <p:cNvPr id="13" name="Round Diagonal Corner Rectangle 12"/>
          <p:cNvSpPr/>
          <p:nvPr/>
        </p:nvSpPr>
        <p:spPr>
          <a:xfrm>
            <a:off x="4942840" y="1778000"/>
            <a:ext cx="2164080" cy="974077"/>
          </a:xfrm>
          <a:prstGeom prst="round2Diag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Network LOS </a:t>
            </a:r>
          </a:p>
          <a:p>
            <a:pPr algn="ctr"/>
            <a:r>
              <a:rPr lang="en-US" dirty="0"/>
              <a:t>(skims)</a:t>
            </a:r>
          </a:p>
        </p:txBody>
      </p:sp>
      <p:sp>
        <p:nvSpPr>
          <p:cNvPr id="14" name="Round Diagonal Corner Rectangle 13"/>
          <p:cNvSpPr/>
          <p:nvPr/>
        </p:nvSpPr>
        <p:spPr>
          <a:xfrm>
            <a:off x="4942840" y="3017520"/>
            <a:ext cx="2164080" cy="974077"/>
          </a:xfrm>
          <a:prstGeom prst="round2Diag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Land Use</a:t>
            </a:r>
          </a:p>
        </p:txBody>
      </p:sp>
      <p:sp>
        <p:nvSpPr>
          <p:cNvPr id="15" name="Round Diagonal Corner Rectangle 14"/>
          <p:cNvSpPr/>
          <p:nvPr/>
        </p:nvSpPr>
        <p:spPr>
          <a:xfrm>
            <a:off x="4942840" y="4257040"/>
            <a:ext cx="2164080" cy="934720"/>
          </a:xfrm>
          <a:prstGeom prst="round2Diag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Vehicle Characteristics </a:t>
            </a:r>
          </a:p>
        </p:txBody>
      </p:sp>
      <p:sp>
        <p:nvSpPr>
          <p:cNvPr id="16" name="Flowchart: Document 15"/>
          <p:cNvSpPr/>
          <p:nvPr/>
        </p:nvSpPr>
        <p:spPr>
          <a:xfrm>
            <a:off x="4942840" y="5648960"/>
            <a:ext cx="2164080" cy="894080"/>
          </a:xfrm>
          <a:prstGeom prst="flowChartDocumen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Mode Choice Parameters</a:t>
            </a:r>
          </a:p>
        </p:txBody>
      </p:sp>
      <p:sp>
        <p:nvSpPr>
          <p:cNvPr id="17" name="Rectangle 16"/>
          <p:cNvSpPr/>
          <p:nvPr/>
        </p:nvSpPr>
        <p:spPr>
          <a:xfrm>
            <a:off x="7670800" y="2423935"/>
            <a:ext cx="1463040" cy="94552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Discrete Choice</a:t>
            </a:r>
          </a:p>
        </p:txBody>
      </p:sp>
      <p:sp>
        <p:nvSpPr>
          <p:cNvPr id="18" name="Rectangle 17"/>
          <p:cNvSpPr/>
          <p:nvPr/>
        </p:nvSpPr>
        <p:spPr>
          <a:xfrm>
            <a:off x="7670800" y="3784279"/>
            <a:ext cx="1463040" cy="94552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Elasticities</a:t>
            </a:r>
          </a:p>
        </p:txBody>
      </p:sp>
    </p:spTree>
    <p:extLst>
      <p:ext uri="{BB962C8B-B14F-4D97-AF65-F5344CB8AC3E}">
        <p14:creationId xmlns:p14="http://schemas.microsoft.com/office/powerpoint/2010/main" val="341855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VMT &amp; Active PMT Change by Neighborhood: </a:t>
            </a:r>
            <a:r>
              <a:rPr lang="en-US" sz="3400" i="1" dirty="0"/>
              <a:t>Central Area Pricing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090" y="1724380"/>
            <a:ext cx="4270021" cy="42700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3735" y="1724380"/>
            <a:ext cx="4270021" cy="4270021"/>
          </a:xfrm>
          <a:prstGeom prst="rect">
            <a:avLst/>
          </a:prstGeom>
        </p:spPr>
      </p:pic>
    </p:spTree>
    <p:extLst>
      <p:ext uri="{BB962C8B-B14F-4D97-AF65-F5344CB8AC3E}">
        <p14:creationId xmlns:p14="http://schemas.microsoft.com/office/powerpoint/2010/main" val="189964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6142-BA8A-47A0-9380-A03BA1274A7E}"/>
              </a:ext>
            </a:extLst>
          </p:cNvPr>
          <p:cNvSpPr>
            <a:spLocks noGrp="1"/>
          </p:cNvSpPr>
          <p:nvPr>
            <p:ph type="title"/>
          </p:nvPr>
        </p:nvSpPr>
        <p:spPr/>
        <p:txBody>
          <a:bodyPr/>
          <a:lstStyle/>
          <a:p>
            <a:r>
              <a:rPr lang="en-US" dirty="0"/>
              <a:t>VMT Reduction through Mode Shift</a:t>
            </a:r>
          </a:p>
        </p:txBody>
      </p:sp>
      <p:pic>
        <p:nvPicPr>
          <p:cNvPr id="3" name="Picture 2" descr="image006">
            <a:extLst>
              <a:ext uri="{FF2B5EF4-FFF2-40B4-BE49-F238E27FC236}">
                <a16:creationId xmlns:a16="http://schemas.microsoft.com/office/drawing/2014/main" id="{027B844B-721E-45CC-AACC-E87E11F583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7" t="1907" r="10264" b="14183"/>
          <a:stretch/>
        </p:blipFill>
        <p:spPr bwMode="auto">
          <a:xfrm>
            <a:off x="41811" y="2105025"/>
            <a:ext cx="6132368" cy="3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mage005">
            <a:extLst>
              <a:ext uri="{FF2B5EF4-FFF2-40B4-BE49-F238E27FC236}">
                <a16:creationId xmlns:a16="http://schemas.microsoft.com/office/drawing/2014/main" id="{001413F7-AE7B-4D95-98B0-72D77CF06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64415"/>
            <a:ext cx="6324600" cy="379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148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39E63-D84D-47DA-B02D-012C07898602}"/>
              </a:ext>
            </a:extLst>
          </p:cNvPr>
          <p:cNvSpPr>
            <a:spLocks noGrp="1"/>
          </p:cNvSpPr>
          <p:nvPr>
            <p:ph type="title"/>
          </p:nvPr>
        </p:nvSpPr>
        <p:spPr/>
        <p:txBody>
          <a:bodyPr/>
          <a:lstStyle/>
          <a:p>
            <a:r>
              <a:rPr lang="en-US" dirty="0"/>
              <a:t>EV Policy Scenarios</a:t>
            </a:r>
          </a:p>
        </p:txBody>
      </p:sp>
      <p:graphicFrame>
        <p:nvGraphicFramePr>
          <p:cNvPr id="3" name="Chart 2">
            <a:extLst>
              <a:ext uri="{FF2B5EF4-FFF2-40B4-BE49-F238E27FC236}">
                <a16:creationId xmlns:a16="http://schemas.microsoft.com/office/drawing/2014/main" id="{F50BBFBE-8F7A-453A-A680-A45AAD757E60}"/>
              </a:ext>
            </a:extLst>
          </p:cNvPr>
          <p:cNvGraphicFramePr/>
          <p:nvPr>
            <p:extLst>
              <p:ext uri="{D42A27DB-BD31-4B8C-83A1-F6EECF244321}">
                <p14:modId xmlns:p14="http://schemas.microsoft.com/office/powerpoint/2010/main" val="3311796397"/>
              </p:ext>
            </p:extLst>
          </p:nvPr>
        </p:nvGraphicFramePr>
        <p:xfrm>
          <a:off x="1011620" y="1481958"/>
          <a:ext cx="8437180" cy="510802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28902A6-3782-4EDF-AEE9-FD4124470A5B}"/>
              </a:ext>
            </a:extLst>
          </p:cNvPr>
          <p:cNvSpPr txBox="1"/>
          <p:nvPr/>
        </p:nvSpPr>
        <p:spPr>
          <a:xfrm>
            <a:off x="9648498" y="4698123"/>
            <a:ext cx="2017986" cy="830997"/>
          </a:xfrm>
          <a:prstGeom prst="rect">
            <a:avLst/>
          </a:prstGeom>
          <a:noFill/>
        </p:spPr>
        <p:txBody>
          <a:bodyPr wrap="square" rtlCol="0">
            <a:spAutoFit/>
          </a:bodyPr>
          <a:lstStyle/>
          <a:p>
            <a:r>
              <a:rPr lang="en-US" sz="1600" dirty="0"/>
              <a:t>Source: CS analysis using ORNL MA3T model</a:t>
            </a:r>
          </a:p>
        </p:txBody>
      </p:sp>
    </p:spTree>
    <p:extLst>
      <p:ext uri="{BB962C8B-B14F-4D97-AF65-F5344CB8AC3E}">
        <p14:creationId xmlns:p14="http://schemas.microsoft.com/office/powerpoint/2010/main" val="8994566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A9E0-70BE-4118-9124-A1CF8D483969}"/>
              </a:ext>
            </a:extLst>
          </p:cNvPr>
          <p:cNvSpPr>
            <a:spLocks noGrp="1"/>
          </p:cNvSpPr>
          <p:nvPr>
            <p:ph type="title"/>
          </p:nvPr>
        </p:nvSpPr>
        <p:spPr>
          <a:xfrm>
            <a:off x="838199" y="1371601"/>
            <a:ext cx="10579100" cy="1362075"/>
          </a:xfrm>
        </p:spPr>
        <p:txBody>
          <a:bodyPr/>
          <a:lstStyle/>
          <a:p>
            <a:r>
              <a:rPr lang="en-US" dirty="0"/>
              <a:t>Pathways to Carbon-Free Boston</a:t>
            </a:r>
          </a:p>
        </p:txBody>
      </p:sp>
    </p:spTree>
    <p:extLst>
      <p:ext uri="{BB962C8B-B14F-4D97-AF65-F5344CB8AC3E}">
        <p14:creationId xmlns:p14="http://schemas.microsoft.com/office/powerpoint/2010/main" val="7085531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EB48-6EEA-43BA-AFDF-B8DAE79D274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526AE00-B25D-449B-A399-0EDF259D9C41}"/>
              </a:ext>
            </a:extLst>
          </p:cNvPr>
          <p:cNvSpPr>
            <a:spLocks noGrp="1"/>
          </p:cNvSpPr>
          <p:nvPr>
            <p:ph idx="1"/>
          </p:nvPr>
        </p:nvSpPr>
        <p:spPr/>
        <p:txBody>
          <a:bodyPr/>
          <a:lstStyle/>
          <a:p>
            <a:r>
              <a:rPr lang="en-US" dirty="0"/>
              <a:t>Project background</a:t>
            </a:r>
          </a:p>
          <a:p>
            <a:r>
              <a:rPr lang="en-US" dirty="0"/>
              <a:t>Tools</a:t>
            </a:r>
          </a:p>
          <a:p>
            <a:pPr lvl="1"/>
            <a:r>
              <a:rPr lang="en-US" dirty="0"/>
              <a:t>Sketch-planning spreadsheet tool</a:t>
            </a:r>
          </a:p>
          <a:p>
            <a:pPr lvl="1"/>
            <a:r>
              <a:rPr lang="en-US" dirty="0"/>
              <a:t>Spatial model</a:t>
            </a:r>
          </a:p>
          <a:p>
            <a:r>
              <a:rPr lang="en-US" dirty="0"/>
              <a:t>Pathways to Carbon Free Boston</a:t>
            </a:r>
          </a:p>
        </p:txBody>
      </p:sp>
    </p:spTree>
    <p:extLst>
      <p:ext uri="{BB962C8B-B14F-4D97-AF65-F5344CB8AC3E}">
        <p14:creationId xmlns:p14="http://schemas.microsoft.com/office/powerpoint/2010/main" val="2246632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BB55-E419-47F3-9674-AA0FAC48E754}"/>
              </a:ext>
            </a:extLst>
          </p:cNvPr>
          <p:cNvSpPr>
            <a:spLocks noGrp="1"/>
          </p:cNvSpPr>
          <p:nvPr>
            <p:ph type="title"/>
          </p:nvPr>
        </p:nvSpPr>
        <p:spPr/>
        <p:txBody>
          <a:bodyPr>
            <a:normAutofit fontScale="90000"/>
          </a:bodyPr>
          <a:lstStyle/>
          <a:p>
            <a:r>
              <a:rPr lang="en-US" dirty="0"/>
              <a:t>Pathway 5 – Maximum Policies</a:t>
            </a:r>
            <a:br>
              <a:rPr lang="en-US" dirty="0"/>
            </a:br>
            <a:r>
              <a:rPr lang="en-US" dirty="0"/>
              <a:t>Trajectory Towards 2050 GHG Levels</a:t>
            </a:r>
          </a:p>
        </p:txBody>
      </p:sp>
      <p:graphicFrame>
        <p:nvGraphicFramePr>
          <p:cNvPr id="4" name="Chart 3">
            <a:extLst>
              <a:ext uri="{FF2B5EF4-FFF2-40B4-BE49-F238E27FC236}">
                <a16:creationId xmlns:a16="http://schemas.microsoft.com/office/drawing/2014/main" id="{89C25503-47EB-4AF5-B665-41C750C1F184}"/>
              </a:ext>
            </a:extLst>
          </p:cNvPr>
          <p:cNvGraphicFramePr/>
          <p:nvPr>
            <p:extLst>
              <p:ext uri="{D42A27DB-BD31-4B8C-83A1-F6EECF244321}">
                <p14:modId xmlns:p14="http://schemas.microsoft.com/office/powerpoint/2010/main" val="2241742071"/>
              </p:ext>
            </p:extLst>
          </p:nvPr>
        </p:nvGraphicFramePr>
        <p:xfrm>
          <a:off x="1372126" y="1408387"/>
          <a:ext cx="9981674" cy="5118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961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Co-Benefits</a:t>
            </a:r>
          </a:p>
        </p:txBody>
      </p:sp>
      <p:sp>
        <p:nvSpPr>
          <p:cNvPr id="5" name="Rectangle 4"/>
          <p:cNvSpPr/>
          <p:nvPr/>
        </p:nvSpPr>
        <p:spPr>
          <a:xfrm>
            <a:off x="2152650" y="5636416"/>
            <a:ext cx="4572000" cy="800219"/>
          </a:xfrm>
          <a:prstGeom prst="rect">
            <a:avLst/>
          </a:prstGeom>
        </p:spPr>
        <p:txBody>
          <a:bodyPr>
            <a:spAutoFit/>
          </a:bodyPr>
          <a:lstStyle/>
          <a:p>
            <a:pPr algn="just">
              <a:spcAft>
                <a:spcPts val="1200"/>
              </a:spcAft>
            </a:pPr>
            <a:r>
              <a:rPr lang="en-US"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dirty="0">
                <a:latin typeface="Arial" panose="020B0604020202020204" pitchFamily="34" charset="0"/>
                <a:ea typeface="Times New Roman" panose="02020603050405020304" pitchFamily="18" charset="0"/>
                <a:cs typeface="Times New Roman" panose="02020603050405020304" pitchFamily="18" charset="0"/>
              </a:rPr>
              <a:t> = positive (beneficial) impact</a:t>
            </a:r>
            <a:endParaRPr lang="en-US" dirty="0">
              <a:latin typeface="Book Antiqua" panose="02040602050305030304" pitchFamily="18" charset="0"/>
              <a:ea typeface="Times New Roman" panose="02020603050405020304" pitchFamily="18" charset="0"/>
              <a:cs typeface="Times New Roman" panose="02020603050405020304" pitchFamily="18" charset="0"/>
            </a:endParaRPr>
          </a:p>
          <a:p>
            <a:pPr algn="just">
              <a:spcAft>
                <a:spcPts val="1200"/>
              </a:spcAft>
            </a:pPr>
            <a:r>
              <a:rPr lang="en-US"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dirty="0">
                <a:latin typeface="Arial" panose="020B0604020202020204" pitchFamily="34" charset="0"/>
                <a:ea typeface="Times New Roman" panose="02020603050405020304" pitchFamily="18" charset="0"/>
                <a:cs typeface="Times New Roman" panose="02020603050405020304" pitchFamily="18" charset="0"/>
              </a:rPr>
              <a:t> = negative (not beneficial) impact</a:t>
            </a:r>
            <a:endParaRPr lang="en-US" dirty="0">
              <a:latin typeface="Book Antiqua" panose="0204060205030503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429022" y="5636416"/>
            <a:ext cx="4572000" cy="800219"/>
          </a:xfrm>
          <a:prstGeom prst="rect">
            <a:avLst/>
          </a:prstGeom>
        </p:spPr>
        <p:txBody>
          <a:bodyPr>
            <a:spAutoFit/>
          </a:bodyPr>
          <a:lstStyle/>
          <a:p>
            <a:pPr algn="just">
              <a:spcAft>
                <a:spcPts val="1200"/>
              </a:spcAft>
            </a:pPr>
            <a:r>
              <a:rPr lang="en-US"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dirty="0">
                <a:latin typeface="Arial" panose="020B0604020202020204" pitchFamily="34" charset="0"/>
                <a:ea typeface="Times New Roman" panose="02020603050405020304" pitchFamily="18" charset="0"/>
                <a:cs typeface="Times New Roman" panose="02020603050405020304" pitchFamily="18" charset="0"/>
              </a:rPr>
              <a:t> = could go either way</a:t>
            </a:r>
            <a:endParaRPr lang="en-US" dirty="0">
              <a:latin typeface="Book Antiqua" panose="02040602050305030304" pitchFamily="18" charset="0"/>
              <a:ea typeface="Times New Roman" panose="02020603050405020304" pitchFamily="18" charset="0"/>
              <a:cs typeface="Times New Roman" panose="02020603050405020304" pitchFamily="18" charset="0"/>
            </a:endParaRPr>
          </a:p>
          <a:p>
            <a:pPr algn="just">
              <a:spcAft>
                <a:spcPts val="1200"/>
              </a:spcAft>
            </a:pPr>
            <a:r>
              <a:rPr lang="en-US" b="1"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dirty="0">
                <a:latin typeface="Arial" panose="020B0604020202020204" pitchFamily="34" charset="0"/>
                <a:ea typeface="Times New Roman" panose="02020603050405020304" pitchFamily="18" charset="0"/>
                <a:cs typeface="Times New Roman" panose="02020603050405020304" pitchFamily="18" charset="0"/>
              </a:rPr>
              <a:t> = neutral/little or no impact</a:t>
            </a:r>
            <a:endParaRPr lang="en-US" dirty="0">
              <a:latin typeface="Book Antiqua" panose="02040602050305030304" pitchFamily="18"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2389787" y="1458139"/>
            <a:ext cx="6788080" cy="4015539"/>
          </a:xfrm>
          <a:prstGeom prst="rect">
            <a:avLst/>
          </a:prstGeom>
          <a:solidFill>
            <a:schemeClr val="bg1"/>
          </a:solidFill>
          <a:ln>
            <a:solidFill>
              <a:schemeClr val="accent1"/>
            </a:solidFill>
          </a:ln>
        </p:spPr>
      </p:pic>
    </p:spTree>
    <p:extLst>
      <p:ext uri="{BB962C8B-B14F-4D97-AF65-F5344CB8AC3E}">
        <p14:creationId xmlns:p14="http://schemas.microsoft.com/office/powerpoint/2010/main" val="2256630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DB09-1B9F-4A3D-BCF7-514AC7D2D799}"/>
              </a:ext>
            </a:extLst>
          </p:cNvPr>
          <p:cNvSpPr>
            <a:spLocks noGrp="1"/>
          </p:cNvSpPr>
          <p:nvPr>
            <p:ph type="title"/>
          </p:nvPr>
        </p:nvSpPr>
        <p:spPr/>
        <p:txBody>
          <a:bodyPr/>
          <a:lstStyle/>
          <a:p>
            <a:r>
              <a:rPr lang="en-US" dirty="0"/>
              <a:t>Public Reception</a:t>
            </a:r>
          </a:p>
        </p:txBody>
      </p:sp>
      <p:pic>
        <p:nvPicPr>
          <p:cNvPr id="3" name="Picture 2">
            <a:extLst>
              <a:ext uri="{FF2B5EF4-FFF2-40B4-BE49-F238E27FC236}">
                <a16:creationId xmlns:a16="http://schemas.microsoft.com/office/drawing/2014/main" id="{B3C262D9-020F-49B4-AC4A-3383E2BB3056}"/>
              </a:ext>
            </a:extLst>
          </p:cNvPr>
          <p:cNvPicPr>
            <a:picLocks noChangeAspect="1"/>
          </p:cNvPicPr>
          <p:nvPr/>
        </p:nvPicPr>
        <p:blipFill>
          <a:blip r:embed="rId2"/>
          <a:stretch>
            <a:fillRect/>
          </a:stretch>
        </p:blipFill>
        <p:spPr>
          <a:xfrm>
            <a:off x="1259183" y="530954"/>
            <a:ext cx="9135750" cy="5344271"/>
          </a:xfrm>
          <a:prstGeom prst="rect">
            <a:avLst/>
          </a:prstGeom>
        </p:spPr>
      </p:pic>
      <p:sp>
        <p:nvSpPr>
          <p:cNvPr id="4" name="TextBox 3">
            <a:extLst>
              <a:ext uri="{FF2B5EF4-FFF2-40B4-BE49-F238E27FC236}">
                <a16:creationId xmlns:a16="http://schemas.microsoft.com/office/drawing/2014/main" id="{3E1F66D1-CB57-4C9E-B462-909D985C9F78}"/>
              </a:ext>
            </a:extLst>
          </p:cNvPr>
          <p:cNvSpPr txBox="1"/>
          <p:nvPr/>
        </p:nvSpPr>
        <p:spPr>
          <a:xfrm>
            <a:off x="1259183" y="5934188"/>
            <a:ext cx="4998230" cy="369332"/>
          </a:xfrm>
          <a:prstGeom prst="rect">
            <a:avLst/>
          </a:prstGeom>
          <a:noFill/>
        </p:spPr>
        <p:txBody>
          <a:bodyPr wrap="square" rtlCol="0">
            <a:spAutoFit/>
          </a:bodyPr>
          <a:lstStyle/>
          <a:p>
            <a:r>
              <a:rPr lang="en-US" i="1" dirty="0"/>
              <a:t>Boston Herald: 2019-01-30 </a:t>
            </a:r>
          </a:p>
        </p:txBody>
      </p:sp>
    </p:spTree>
    <p:extLst>
      <p:ext uri="{BB962C8B-B14F-4D97-AF65-F5344CB8AC3E}">
        <p14:creationId xmlns:p14="http://schemas.microsoft.com/office/powerpoint/2010/main" val="1004514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Policy Options</a:t>
            </a:r>
          </a:p>
        </p:txBody>
      </p:sp>
      <p:sp>
        <p:nvSpPr>
          <p:cNvPr id="3" name="Content Placeholder 2"/>
          <p:cNvSpPr>
            <a:spLocks noGrp="1"/>
          </p:cNvSpPr>
          <p:nvPr>
            <p:ph idx="1"/>
          </p:nvPr>
        </p:nvSpPr>
        <p:spPr/>
        <p:txBody>
          <a:bodyPr>
            <a:noAutofit/>
          </a:bodyPr>
          <a:lstStyle/>
          <a:p>
            <a:pPr>
              <a:spcBef>
                <a:spcPts val="900"/>
              </a:spcBef>
            </a:pPr>
            <a:r>
              <a:rPr lang="en-US" sz="1900" dirty="0"/>
              <a:t>Requirements for clean transportation amenities in new development (EV charging, bike parking, TDM)</a:t>
            </a:r>
          </a:p>
          <a:p>
            <a:pPr>
              <a:spcBef>
                <a:spcPts val="900"/>
              </a:spcBef>
            </a:pPr>
            <a:r>
              <a:rPr lang="en-US" sz="1900" dirty="0"/>
              <a:t>Strategically located public charging infrastructure for EVs</a:t>
            </a:r>
          </a:p>
          <a:p>
            <a:pPr>
              <a:spcBef>
                <a:spcPts val="900"/>
              </a:spcBef>
            </a:pPr>
            <a:r>
              <a:rPr lang="en-US" sz="1900" dirty="0"/>
              <a:t>Zoning changes to increase population and jobs near transit and encourage reductions in vehicle use</a:t>
            </a:r>
          </a:p>
          <a:p>
            <a:pPr>
              <a:spcBef>
                <a:spcPts val="900"/>
              </a:spcBef>
            </a:pPr>
            <a:r>
              <a:rPr lang="en-US" sz="1900" dirty="0"/>
              <a:t>Acceleration of policies and investments to implement Complete Streets, bike, pedestrian, and transit improvements in street work</a:t>
            </a:r>
          </a:p>
          <a:p>
            <a:pPr>
              <a:spcBef>
                <a:spcPts val="900"/>
              </a:spcBef>
            </a:pPr>
            <a:r>
              <a:rPr lang="en-US" sz="1900" dirty="0"/>
              <a:t>Testing of policies to encourage multi-occupancy shared vehicle use</a:t>
            </a:r>
          </a:p>
          <a:p>
            <a:pPr>
              <a:spcBef>
                <a:spcPts val="900"/>
              </a:spcBef>
            </a:pPr>
            <a:r>
              <a:rPr lang="en-US" sz="1900" dirty="0"/>
              <a:t>Curb space reprioritization to support active transportation and shared mobility</a:t>
            </a:r>
          </a:p>
          <a:p>
            <a:pPr>
              <a:spcBef>
                <a:spcPts val="900"/>
              </a:spcBef>
            </a:pPr>
            <a:r>
              <a:rPr lang="en-US" sz="1900" dirty="0"/>
              <a:t>Low-cost transit speed and reliability improvements </a:t>
            </a:r>
          </a:p>
          <a:p>
            <a:pPr>
              <a:spcBef>
                <a:spcPts val="900"/>
              </a:spcBef>
            </a:pPr>
            <a:r>
              <a:rPr lang="en-US" sz="1900" dirty="0"/>
              <a:t>Policies to support micro-mobility </a:t>
            </a:r>
          </a:p>
          <a:p>
            <a:pPr>
              <a:spcBef>
                <a:spcPts val="900"/>
              </a:spcBef>
            </a:pPr>
            <a:r>
              <a:rPr lang="en-US" sz="1900" dirty="0"/>
              <a:t>EV purchases for public fleets</a:t>
            </a:r>
          </a:p>
        </p:txBody>
      </p:sp>
    </p:spTree>
    <p:extLst>
      <p:ext uri="{BB962C8B-B14F-4D97-AF65-F5344CB8AC3E}">
        <p14:creationId xmlns:p14="http://schemas.microsoft.com/office/powerpoint/2010/main" val="2922888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Policy Options</a:t>
            </a:r>
          </a:p>
        </p:txBody>
      </p:sp>
      <p:sp>
        <p:nvSpPr>
          <p:cNvPr id="3" name="Content Placeholder 2"/>
          <p:cNvSpPr>
            <a:spLocks noGrp="1"/>
          </p:cNvSpPr>
          <p:nvPr>
            <p:ph idx="1"/>
          </p:nvPr>
        </p:nvSpPr>
        <p:spPr/>
        <p:txBody>
          <a:bodyPr>
            <a:noAutofit/>
          </a:bodyPr>
          <a:lstStyle/>
          <a:p>
            <a:pPr>
              <a:spcBef>
                <a:spcPts val="1200"/>
              </a:spcBef>
            </a:pPr>
            <a:r>
              <a:rPr lang="en-US" sz="2000" dirty="0"/>
              <a:t>Subsidies, incentives, or direct investment in EV charging serving existing multi-family and commercial buildings </a:t>
            </a:r>
          </a:p>
          <a:p>
            <a:pPr lvl="1">
              <a:lnSpc>
                <a:spcPct val="90000"/>
              </a:lnSpc>
              <a:spcBef>
                <a:spcPts val="1200"/>
              </a:spcBef>
            </a:pPr>
            <a:r>
              <a:rPr lang="en-US" sz="1600" dirty="0"/>
              <a:t>Implement as a clear market for EVs (beyond early adopters) is demonstrated</a:t>
            </a:r>
          </a:p>
          <a:p>
            <a:pPr>
              <a:spcBef>
                <a:spcPts val="1200"/>
              </a:spcBef>
            </a:pPr>
            <a:r>
              <a:rPr lang="en-US" sz="2000" dirty="0"/>
              <a:t>Exploration of travel pricing options (cordon/congestion pricing, parking fees, fees for high-emission vehicles) </a:t>
            </a:r>
          </a:p>
          <a:p>
            <a:pPr lvl="1">
              <a:lnSpc>
                <a:spcPct val="90000"/>
              </a:lnSpc>
              <a:spcBef>
                <a:spcPts val="1200"/>
              </a:spcBef>
            </a:pPr>
            <a:r>
              <a:rPr lang="en-US" sz="1600" dirty="0"/>
              <a:t>Need to develop political support and address equity </a:t>
            </a:r>
          </a:p>
          <a:p>
            <a:pPr>
              <a:spcBef>
                <a:spcPts val="1200"/>
              </a:spcBef>
            </a:pPr>
            <a:r>
              <a:rPr lang="en-US" sz="2000" dirty="0"/>
              <a:t>Larger scale transit investments</a:t>
            </a:r>
          </a:p>
          <a:p>
            <a:pPr lvl="1">
              <a:lnSpc>
                <a:spcPct val="90000"/>
              </a:lnSpc>
              <a:spcBef>
                <a:spcPts val="1200"/>
              </a:spcBef>
            </a:pPr>
            <a:r>
              <a:rPr lang="en-US" sz="1600" dirty="0"/>
              <a:t>Contingent upon increased revenue stream</a:t>
            </a:r>
          </a:p>
          <a:p>
            <a:pPr>
              <a:spcBef>
                <a:spcPts val="1200"/>
              </a:spcBef>
            </a:pPr>
            <a:r>
              <a:rPr lang="en-US" sz="2000" dirty="0"/>
              <a:t>Policies to regulate the technology and use of self-driving vehicles </a:t>
            </a:r>
          </a:p>
          <a:p>
            <a:pPr lvl="1">
              <a:lnSpc>
                <a:spcPct val="90000"/>
              </a:lnSpc>
              <a:spcBef>
                <a:spcPts val="1200"/>
              </a:spcBef>
            </a:pPr>
            <a:r>
              <a:rPr lang="en-US" sz="1600" dirty="0"/>
              <a:t>Prepare in advance, and implement as these vehicles come to market and use cases are observed</a:t>
            </a:r>
          </a:p>
          <a:p>
            <a:pPr>
              <a:spcBef>
                <a:spcPts val="1200"/>
              </a:spcBef>
            </a:pPr>
            <a:endParaRPr lang="en-US" sz="2000" dirty="0"/>
          </a:p>
        </p:txBody>
      </p:sp>
    </p:spTree>
    <p:extLst>
      <p:ext uri="{BB962C8B-B14F-4D97-AF65-F5344CB8AC3E}">
        <p14:creationId xmlns:p14="http://schemas.microsoft.com/office/powerpoint/2010/main" val="42585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A9E0-70BE-4118-9124-A1CF8D483969}"/>
              </a:ext>
            </a:extLst>
          </p:cNvPr>
          <p:cNvSpPr>
            <a:spLocks noGrp="1"/>
          </p:cNvSpPr>
          <p:nvPr>
            <p:ph type="title"/>
          </p:nvPr>
        </p:nvSpPr>
        <p:spPr>
          <a:xfrm>
            <a:off x="838199" y="1371601"/>
            <a:ext cx="10579100" cy="1362075"/>
          </a:xfrm>
        </p:spPr>
        <p:txBody>
          <a:bodyPr/>
          <a:lstStyle/>
          <a:p>
            <a:r>
              <a:rPr lang="en-US" dirty="0"/>
              <a:t>Thank You!</a:t>
            </a:r>
          </a:p>
        </p:txBody>
      </p:sp>
    </p:spTree>
    <p:extLst>
      <p:ext uri="{BB962C8B-B14F-4D97-AF65-F5344CB8AC3E}">
        <p14:creationId xmlns:p14="http://schemas.microsoft.com/office/powerpoint/2010/main" val="248577411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95A6B8-08E7-48A8-B55B-49D81F4A983B}"/>
              </a:ext>
            </a:extLst>
          </p:cNvPr>
          <p:cNvGrpSpPr/>
          <p:nvPr/>
        </p:nvGrpSpPr>
        <p:grpSpPr>
          <a:xfrm>
            <a:off x="1487795" y="482556"/>
            <a:ext cx="9526918" cy="5532885"/>
            <a:chOff x="2869336" y="1441504"/>
            <a:chExt cx="8774482" cy="5095898"/>
          </a:xfrm>
        </p:grpSpPr>
        <p:pic>
          <p:nvPicPr>
            <p:cNvPr id="5" name="Picture 2" descr="CFB_SummaryRpt_Composite_FEB19 1">
              <a:extLst>
                <a:ext uri="{FF2B5EF4-FFF2-40B4-BE49-F238E27FC236}">
                  <a16:creationId xmlns:a16="http://schemas.microsoft.com/office/drawing/2014/main" id="{ED1AEF7F-1FC6-4BD7-A264-C78F2DEF68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9336" y="1441504"/>
              <a:ext cx="1828800" cy="23698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3" descr="CFB_Social_Equity_Report_pgs1_53 1">
              <a:extLst>
                <a:ext uri="{FF2B5EF4-FFF2-40B4-BE49-F238E27FC236}">
                  <a16:creationId xmlns:a16="http://schemas.microsoft.com/office/drawing/2014/main" id="{1871CA4E-4C6B-4FE4-BDA6-88C084F400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045" y="1451913"/>
              <a:ext cx="1828800" cy="2359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4" descr="Technical Summary cover">
              <a:extLst>
                <a:ext uri="{FF2B5EF4-FFF2-40B4-BE49-F238E27FC236}">
                  <a16:creationId xmlns:a16="http://schemas.microsoft.com/office/drawing/2014/main" id="{FFC8B67B-2D00-4098-8098-2C5E70D739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8309" y="1441505"/>
              <a:ext cx="1828800" cy="23698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1C7B4DE-2504-4BE4-A968-8658F4938278}"/>
                </a:ext>
              </a:extLst>
            </p:cNvPr>
            <p:cNvGrpSpPr/>
            <p:nvPr/>
          </p:nvGrpSpPr>
          <p:grpSpPr>
            <a:xfrm>
              <a:off x="2869336" y="1441504"/>
              <a:ext cx="8774482" cy="5095898"/>
              <a:chOff x="2739763" y="1441504"/>
              <a:chExt cx="8774482" cy="5095898"/>
            </a:xfrm>
          </p:grpSpPr>
          <p:pic>
            <p:nvPicPr>
              <p:cNvPr id="9" name="Picture 6" descr="CFB_TechnicalRpt_Covers_Page_2">
                <a:extLst>
                  <a:ext uri="{FF2B5EF4-FFF2-40B4-BE49-F238E27FC236}">
                    <a16:creationId xmlns:a16="http://schemas.microsoft.com/office/drawing/2014/main" id="{1118E66D-B3DE-481B-8AAA-FBCAAA4861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9763" y="4177151"/>
                <a:ext cx="1828800" cy="2360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7" descr="CFB_TechnicalRpt_Covers_Page_4">
                <a:extLst>
                  <a:ext uri="{FF2B5EF4-FFF2-40B4-BE49-F238E27FC236}">
                    <a16:creationId xmlns:a16="http://schemas.microsoft.com/office/drawing/2014/main" id="{88C699CE-D82F-44F5-A76C-7C2BA14647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3181" y="4171948"/>
                <a:ext cx="1828800" cy="2360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8" descr="CFB_TechnicalRpt_Covers_Page_5">
                <a:extLst>
                  <a:ext uri="{FF2B5EF4-FFF2-40B4-BE49-F238E27FC236}">
                    <a16:creationId xmlns:a16="http://schemas.microsoft.com/office/drawing/2014/main" id="{62926988-6E66-491F-B060-80696500E4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5445" y="4171947"/>
                <a:ext cx="1828800" cy="2360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9" descr="CFB_TechnicalRpt_Covers_Page_6">
                <a:extLst>
                  <a:ext uri="{FF2B5EF4-FFF2-40B4-BE49-F238E27FC236}">
                    <a16:creationId xmlns:a16="http://schemas.microsoft.com/office/drawing/2014/main" id="{61C2DD27-F2AB-4CC2-B0D2-1CFB5C1B68B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81000" y="1441504"/>
                <a:ext cx="1828800" cy="2360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0" descr="CFB_TechnicalRpt_Covers_Page_3">
                <a:extLst>
                  <a:ext uri="{FF2B5EF4-FFF2-40B4-BE49-F238E27FC236}">
                    <a16:creationId xmlns:a16="http://schemas.microsoft.com/office/drawing/2014/main" id="{9090552D-E2F3-4D29-BFD8-865C767230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56472" y="4177151"/>
                <a:ext cx="1828800" cy="2360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sp>
        <p:nvSpPr>
          <p:cNvPr id="14" name="Rectangle 13">
            <a:extLst>
              <a:ext uri="{FF2B5EF4-FFF2-40B4-BE49-F238E27FC236}">
                <a16:creationId xmlns:a16="http://schemas.microsoft.com/office/drawing/2014/main" id="{1E8AE92C-F334-4A86-9EAD-120F1696777C}"/>
              </a:ext>
            </a:extLst>
          </p:cNvPr>
          <p:cNvSpPr/>
          <p:nvPr/>
        </p:nvSpPr>
        <p:spPr>
          <a:xfrm>
            <a:off x="691663" y="6213126"/>
            <a:ext cx="9801600" cy="397738"/>
          </a:xfrm>
          <a:prstGeom prst="rect">
            <a:avLst/>
          </a:prstGeom>
        </p:spPr>
        <p:txBody>
          <a:bodyPr wrap="square">
            <a:spAutoFit/>
          </a:bodyPr>
          <a:lstStyle/>
          <a:p>
            <a:pPr algn="ctr">
              <a:lnSpc>
                <a:spcPct val="107000"/>
              </a:lnSpc>
              <a:spcAft>
                <a:spcPts val="800"/>
              </a:spcAft>
            </a:pPr>
            <a:r>
              <a:rPr lang="en-US" sz="2000" dirty="0">
                <a:ea typeface="Calibri" panose="020F0502020204030204" pitchFamily="34" charset="0"/>
                <a:cs typeface="Times New Roman" panose="02020603050405020304" pitchFamily="18" charset="0"/>
              </a:rPr>
              <a:t>Available online: </a:t>
            </a:r>
            <a:r>
              <a:rPr lang="en-US" sz="2000" u="sng" dirty="0">
                <a:solidFill>
                  <a:srgbClr val="F37222"/>
                </a:solidFill>
                <a:ea typeface="Calibri" panose="020F0502020204030204" pitchFamily="34" charset="0"/>
                <a:cs typeface="Times New Roman" panose="02020603050405020304" pitchFamily="18" charset="0"/>
                <a:hlinkClick r:id="rId10"/>
              </a:rPr>
              <a:t>http://sites.bu.edu/cfb/carbon-free-boston-report-released</a:t>
            </a:r>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977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BBA545-D17D-4BAA-BB5C-082A215F9F0F}"/>
              </a:ext>
            </a:extLst>
          </p:cNvPr>
          <p:cNvSpPr>
            <a:spLocks noGrp="1"/>
          </p:cNvSpPr>
          <p:nvPr>
            <p:ph type="title"/>
          </p:nvPr>
        </p:nvSpPr>
        <p:spPr/>
        <p:txBody>
          <a:bodyPr/>
          <a:lstStyle/>
          <a:p>
            <a:r>
              <a:rPr lang="en-US" dirty="0"/>
              <a:t>Questions?</a:t>
            </a:r>
          </a:p>
        </p:txBody>
      </p:sp>
      <p:sp>
        <p:nvSpPr>
          <p:cNvPr id="4" name="Content Placeholder 3">
            <a:extLst>
              <a:ext uri="{FF2B5EF4-FFF2-40B4-BE49-F238E27FC236}">
                <a16:creationId xmlns:a16="http://schemas.microsoft.com/office/drawing/2014/main" id="{F215EE82-EB27-4E1C-9678-72440A251910}"/>
              </a:ext>
            </a:extLst>
          </p:cNvPr>
          <p:cNvSpPr>
            <a:spLocks noGrp="1"/>
          </p:cNvSpPr>
          <p:nvPr>
            <p:ph idx="1"/>
          </p:nvPr>
        </p:nvSpPr>
        <p:spPr/>
        <p:txBody>
          <a:bodyPr/>
          <a:lstStyle/>
          <a:p>
            <a:r>
              <a:rPr lang="en-US" dirty="0"/>
              <a:t>Chris Porter </a:t>
            </a:r>
            <a:r>
              <a:rPr lang="en-US" dirty="0">
                <a:hlinkClick r:id="rId3"/>
              </a:rPr>
              <a:t>cporter@camsys.com</a:t>
            </a:r>
            <a:r>
              <a:rPr lang="en-US" dirty="0"/>
              <a:t>	</a:t>
            </a:r>
          </a:p>
          <a:p>
            <a:r>
              <a:rPr lang="en-US" dirty="0"/>
              <a:t>Marty Milkovits </a:t>
            </a:r>
            <a:r>
              <a:rPr lang="en-US" dirty="0">
                <a:hlinkClick r:id="rId4"/>
              </a:rPr>
              <a:t>mmilkovits@camsys.com</a:t>
            </a:r>
            <a:endParaRPr lang="en-US" dirty="0"/>
          </a:p>
          <a:p>
            <a:pPr marL="0" indent="0">
              <a:buNone/>
            </a:pPr>
            <a:endParaRPr lang="en-US" dirty="0"/>
          </a:p>
        </p:txBody>
      </p:sp>
    </p:spTree>
    <p:extLst>
      <p:ext uri="{BB962C8B-B14F-4D97-AF65-F5344CB8AC3E}">
        <p14:creationId xmlns:p14="http://schemas.microsoft.com/office/powerpoint/2010/main" val="235726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A9E0-70BE-4118-9124-A1CF8D483969}"/>
              </a:ext>
            </a:extLst>
          </p:cNvPr>
          <p:cNvSpPr>
            <a:spLocks noGrp="1"/>
          </p:cNvSpPr>
          <p:nvPr>
            <p:ph type="title"/>
          </p:nvPr>
        </p:nvSpPr>
        <p:spPr/>
        <p:txBody>
          <a:bodyPr/>
          <a:lstStyle/>
          <a:p>
            <a:r>
              <a:rPr lang="en-US" dirty="0"/>
              <a:t>Project Background</a:t>
            </a:r>
          </a:p>
        </p:txBody>
      </p:sp>
    </p:spTree>
    <p:extLst>
      <p:ext uri="{BB962C8B-B14F-4D97-AF65-F5344CB8AC3E}">
        <p14:creationId xmlns:p14="http://schemas.microsoft.com/office/powerpoint/2010/main" val="5842873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nvPr>
        </p:nvGraphicFramePr>
        <p:xfrm>
          <a:off x="2097969" y="1436510"/>
          <a:ext cx="7996061" cy="481216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600" dirty="0"/>
              <a:t>Baseline Projection, Trip-end Auto &amp; Truck GHG</a:t>
            </a:r>
          </a:p>
        </p:txBody>
      </p:sp>
      <p:sp>
        <p:nvSpPr>
          <p:cNvPr id="8" name="TextBox 7"/>
          <p:cNvSpPr txBox="1"/>
          <p:nvPr/>
        </p:nvSpPr>
        <p:spPr>
          <a:xfrm>
            <a:off x="7774447" y="2636360"/>
            <a:ext cx="1699504" cy="338554"/>
          </a:xfrm>
          <a:prstGeom prst="rect">
            <a:avLst/>
          </a:prstGeom>
          <a:noFill/>
        </p:spPr>
        <p:txBody>
          <a:bodyPr wrap="none" rtlCol="0">
            <a:spAutoFit/>
          </a:bodyPr>
          <a:lstStyle/>
          <a:p>
            <a:r>
              <a:rPr lang="en-US" sz="1600" dirty="0">
                <a:solidFill>
                  <a:schemeClr val="bg2">
                    <a:lumMod val="50000"/>
                  </a:schemeClr>
                </a:solidFill>
              </a:rPr>
              <a:t>30% below 2016</a:t>
            </a:r>
          </a:p>
        </p:txBody>
      </p:sp>
      <p:sp>
        <p:nvSpPr>
          <p:cNvPr id="9" name="TextBox 8"/>
          <p:cNvSpPr txBox="1"/>
          <p:nvPr/>
        </p:nvSpPr>
        <p:spPr>
          <a:xfrm>
            <a:off x="8624199" y="2974914"/>
            <a:ext cx="1699504" cy="338554"/>
          </a:xfrm>
          <a:prstGeom prst="rect">
            <a:avLst/>
          </a:prstGeom>
          <a:noFill/>
        </p:spPr>
        <p:txBody>
          <a:bodyPr wrap="none" rtlCol="0">
            <a:spAutoFit/>
          </a:bodyPr>
          <a:lstStyle/>
          <a:p>
            <a:r>
              <a:rPr lang="en-US" sz="1600" dirty="0">
                <a:solidFill>
                  <a:schemeClr val="bg2">
                    <a:lumMod val="50000"/>
                  </a:schemeClr>
                </a:solidFill>
              </a:rPr>
              <a:t>39% below 2016</a:t>
            </a:r>
          </a:p>
        </p:txBody>
      </p:sp>
      <p:cxnSp>
        <p:nvCxnSpPr>
          <p:cNvPr id="11" name="Straight Connector 10"/>
          <p:cNvCxnSpPr/>
          <p:nvPr/>
        </p:nvCxnSpPr>
        <p:spPr>
          <a:xfrm flipH="1">
            <a:off x="6965330" y="2805637"/>
            <a:ext cx="822662" cy="47991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940065" y="3313468"/>
            <a:ext cx="11721" cy="2524624"/>
          </a:xfrm>
          <a:prstGeom prst="line">
            <a:avLst/>
          </a:prstGeom>
          <a:ln w="19050">
            <a:solidFill>
              <a:schemeClr val="bg1">
                <a:lumMod val="50000"/>
                <a:alpha val="57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92390" y="6389783"/>
            <a:ext cx="3318537" cy="338554"/>
          </a:xfrm>
          <a:prstGeom prst="rect">
            <a:avLst/>
          </a:prstGeom>
          <a:noFill/>
        </p:spPr>
        <p:txBody>
          <a:bodyPr wrap="none" rtlCol="0">
            <a:spAutoFit/>
          </a:bodyPr>
          <a:lstStyle/>
          <a:p>
            <a:r>
              <a:rPr lang="en-US" sz="1600" dirty="0">
                <a:solidFill>
                  <a:schemeClr val="bg2">
                    <a:lumMod val="50000"/>
                  </a:schemeClr>
                </a:solidFill>
              </a:rPr>
              <a:t>Source: CS analysis of CTPS data</a:t>
            </a:r>
          </a:p>
        </p:txBody>
      </p:sp>
    </p:spTree>
    <p:extLst>
      <p:ext uri="{BB962C8B-B14F-4D97-AF65-F5344CB8AC3E}">
        <p14:creationId xmlns:p14="http://schemas.microsoft.com/office/powerpoint/2010/main" val="176468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 Projections</a:t>
            </a:r>
          </a:p>
        </p:txBody>
      </p:sp>
      <p:graphicFrame>
        <p:nvGraphicFramePr>
          <p:cNvPr id="4" name="Chart 3">
            <a:extLst>
              <a:ext uri="{FF2B5EF4-FFF2-40B4-BE49-F238E27FC236}">
                <a16:creationId xmlns:a16="http://schemas.microsoft.com/office/drawing/2014/main" id="{1EAA4694-A7C8-487F-A394-8BD9821D01A4}"/>
              </a:ext>
            </a:extLst>
          </p:cNvPr>
          <p:cNvGraphicFramePr/>
          <p:nvPr>
            <p:extLst>
              <p:ext uri="{D42A27DB-BD31-4B8C-83A1-F6EECF244321}">
                <p14:modId xmlns:p14="http://schemas.microsoft.com/office/powerpoint/2010/main" val="3833317625"/>
              </p:ext>
            </p:extLst>
          </p:nvPr>
        </p:nvGraphicFramePr>
        <p:xfrm>
          <a:off x="613064" y="1450428"/>
          <a:ext cx="9551360" cy="5304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920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1FFA17-C848-44BF-B665-88B3408AB02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68039" y="2706595"/>
            <a:ext cx="5382706" cy="4151405"/>
          </a:xfrm>
          <a:prstGeom prst="rect">
            <a:avLst/>
          </a:prstGeom>
        </p:spPr>
      </p:pic>
      <p:graphicFrame>
        <p:nvGraphicFramePr>
          <p:cNvPr id="7" name="Chart 6">
            <a:extLst>
              <a:ext uri="{FF2B5EF4-FFF2-40B4-BE49-F238E27FC236}">
                <a16:creationId xmlns:a16="http://schemas.microsoft.com/office/drawing/2014/main" id="{19A986FD-EB72-43E8-9CF6-1C46ABE293CB}"/>
              </a:ext>
            </a:extLst>
          </p:cNvPr>
          <p:cNvGraphicFramePr/>
          <p:nvPr>
            <p:extLst>
              <p:ext uri="{D42A27DB-BD31-4B8C-83A1-F6EECF244321}">
                <p14:modId xmlns:p14="http://schemas.microsoft.com/office/powerpoint/2010/main" val="4074133374"/>
              </p:ext>
            </p:extLst>
          </p:nvPr>
        </p:nvGraphicFramePr>
        <p:xfrm>
          <a:off x="0" y="1474530"/>
          <a:ext cx="7938153" cy="314101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6D4C52E2-1963-4F99-8CA1-FB1B33B60C92}"/>
              </a:ext>
            </a:extLst>
          </p:cNvPr>
          <p:cNvSpPr>
            <a:spLocks noGrp="1"/>
          </p:cNvSpPr>
          <p:nvPr>
            <p:ph type="title"/>
          </p:nvPr>
        </p:nvSpPr>
        <p:spPr/>
        <p:txBody>
          <a:bodyPr>
            <a:normAutofit fontScale="90000"/>
          </a:bodyPr>
          <a:lstStyle/>
          <a:p>
            <a:r>
              <a:rPr lang="en-US" dirty="0"/>
              <a:t>Trips and Vehicle Miles Traveled (VMT) To/From Boston</a:t>
            </a:r>
          </a:p>
        </p:txBody>
      </p:sp>
    </p:spTree>
    <p:extLst>
      <p:ext uri="{BB962C8B-B14F-4D97-AF65-F5344CB8AC3E}">
        <p14:creationId xmlns:p14="http://schemas.microsoft.com/office/powerpoint/2010/main" val="232238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Analysis Approach</a:t>
            </a:r>
          </a:p>
        </p:txBody>
      </p:sp>
      <p:graphicFrame>
        <p:nvGraphicFramePr>
          <p:cNvPr id="5" name="Diagram 4"/>
          <p:cNvGraphicFramePr/>
          <p:nvPr>
            <p:extLst>
              <p:ext uri="{D42A27DB-BD31-4B8C-83A1-F6EECF244321}">
                <p14:modId xmlns:p14="http://schemas.microsoft.com/office/powerpoint/2010/main" val="994515902"/>
              </p:ext>
            </p:extLst>
          </p:nvPr>
        </p:nvGraphicFramePr>
        <p:xfrm>
          <a:off x="1984918" y="1295401"/>
          <a:ext cx="80544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158943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A9E0-70BE-4118-9124-A1CF8D483969}"/>
              </a:ext>
            </a:extLst>
          </p:cNvPr>
          <p:cNvSpPr>
            <a:spLocks noGrp="1"/>
          </p:cNvSpPr>
          <p:nvPr>
            <p:ph type="title"/>
          </p:nvPr>
        </p:nvSpPr>
        <p:spPr/>
        <p:txBody>
          <a:bodyPr/>
          <a:lstStyle/>
          <a:p>
            <a:r>
              <a:rPr lang="en-US" dirty="0"/>
              <a:t>Sketch Planning Tool</a:t>
            </a:r>
          </a:p>
        </p:txBody>
      </p:sp>
    </p:spTree>
    <p:extLst>
      <p:ext uri="{BB962C8B-B14F-4D97-AF65-F5344CB8AC3E}">
        <p14:creationId xmlns:p14="http://schemas.microsoft.com/office/powerpoint/2010/main" val="283224320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Scenarios</a:t>
            </a:r>
          </a:p>
        </p:txBody>
      </p:sp>
      <p:graphicFrame>
        <p:nvGraphicFramePr>
          <p:cNvPr id="3" name="Table 2"/>
          <p:cNvGraphicFramePr>
            <a:graphicFrameLocks noGrp="1"/>
          </p:cNvGraphicFramePr>
          <p:nvPr>
            <p:extLst>
              <p:ext uri="{D42A27DB-BD31-4B8C-83A1-F6EECF244321}">
                <p14:modId xmlns:p14="http://schemas.microsoft.com/office/powerpoint/2010/main" val="3886839886"/>
              </p:ext>
            </p:extLst>
          </p:nvPr>
        </p:nvGraphicFramePr>
        <p:xfrm>
          <a:off x="2152651" y="1676400"/>
          <a:ext cx="7886699" cy="3799878"/>
        </p:xfrm>
        <a:graphic>
          <a:graphicData uri="http://schemas.openxmlformats.org/drawingml/2006/table">
            <a:tbl>
              <a:tblPr firstRow="1" firstCol="1" bandRow="1">
                <a:tableStyleId>{5C22544A-7EE6-4342-B048-85BDC9FD1C3A}</a:tableStyleId>
              </a:tblPr>
              <a:tblGrid>
                <a:gridCol w="1600983">
                  <a:extLst>
                    <a:ext uri="{9D8B030D-6E8A-4147-A177-3AD203B41FA5}">
                      <a16:colId xmlns:a16="http://schemas.microsoft.com/office/drawing/2014/main" val="2345082325"/>
                    </a:ext>
                  </a:extLst>
                </a:gridCol>
                <a:gridCol w="1916482">
                  <a:extLst>
                    <a:ext uri="{9D8B030D-6E8A-4147-A177-3AD203B41FA5}">
                      <a16:colId xmlns:a16="http://schemas.microsoft.com/office/drawing/2014/main" val="4027235086"/>
                    </a:ext>
                  </a:extLst>
                </a:gridCol>
                <a:gridCol w="2242159">
                  <a:extLst>
                    <a:ext uri="{9D8B030D-6E8A-4147-A177-3AD203B41FA5}">
                      <a16:colId xmlns:a16="http://schemas.microsoft.com/office/drawing/2014/main" val="403716126"/>
                    </a:ext>
                  </a:extLst>
                </a:gridCol>
                <a:gridCol w="2127075">
                  <a:extLst>
                    <a:ext uri="{9D8B030D-6E8A-4147-A177-3AD203B41FA5}">
                      <a16:colId xmlns:a16="http://schemas.microsoft.com/office/drawing/2014/main" val="2150917331"/>
                    </a:ext>
                  </a:extLst>
                </a:gridCol>
              </a:tblGrid>
              <a:tr h="750862">
                <a:tc>
                  <a:txBody>
                    <a:bodyPr/>
                    <a:lstStyle/>
                    <a:p>
                      <a:pPr marL="0" marR="0" algn="just">
                        <a:lnSpc>
                          <a:spcPct val="115000"/>
                        </a:lnSpc>
                        <a:spcBef>
                          <a:spcPts val="0"/>
                        </a:spcBef>
                        <a:spcAft>
                          <a:spcPts val="1200"/>
                        </a:spcAft>
                      </a:pPr>
                      <a:r>
                        <a:rPr lang="en-US" sz="1600">
                          <a:effectLst/>
                        </a:rPr>
                        <a:t>Focus Area:</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b"/>
                </a:tc>
                <a:tc>
                  <a:txBody>
                    <a:bodyPr/>
                    <a:lstStyle/>
                    <a:p>
                      <a:pPr marL="0" marR="0" algn="ctr">
                        <a:lnSpc>
                          <a:spcPct val="115000"/>
                        </a:lnSpc>
                        <a:spcBef>
                          <a:spcPts val="0"/>
                        </a:spcBef>
                        <a:spcAft>
                          <a:spcPts val="1200"/>
                        </a:spcAft>
                      </a:pPr>
                      <a:r>
                        <a:rPr lang="en-US" sz="1600" dirty="0">
                          <a:effectLst/>
                        </a:rPr>
                        <a:t>Low Impact</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a:effectLst/>
                        </a:rPr>
                        <a:t>Medium Impact</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a:effectLst/>
                        </a:rPr>
                        <a:t>High Impact</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extLst>
                  <a:ext uri="{0D108BD9-81ED-4DB2-BD59-A6C34878D82A}">
                    <a16:rowId xmlns:a16="http://schemas.microsoft.com/office/drawing/2014/main" val="2929112360"/>
                  </a:ext>
                </a:extLst>
              </a:tr>
              <a:tr h="937425">
                <a:tc>
                  <a:txBody>
                    <a:bodyPr/>
                    <a:lstStyle/>
                    <a:p>
                      <a:pPr marL="0" marR="0" algn="just">
                        <a:lnSpc>
                          <a:spcPct val="115000"/>
                        </a:lnSpc>
                        <a:spcBef>
                          <a:spcPts val="0"/>
                        </a:spcBef>
                        <a:spcAft>
                          <a:spcPts val="1200"/>
                        </a:spcAft>
                      </a:pPr>
                      <a:r>
                        <a:rPr lang="en-US" sz="1600" dirty="0">
                          <a:effectLst/>
                        </a:rPr>
                        <a:t>Clean Vehicles</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3183" marR="33183" marT="4609" marB="0" anchor="ctr"/>
                </a:tc>
                <a:tc>
                  <a:txBody>
                    <a:bodyPr/>
                    <a:lstStyle/>
                    <a:p>
                      <a:pPr marL="0" marR="0" algn="ctr">
                        <a:lnSpc>
                          <a:spcPct val="115000"/>
                        </a:lnSpc>
                        <a:spcBef>
                          <a:spcPts val="0"/>
                        </a:spcBef>
                        <a:spcAft>
                          <a:spcPts val="1200"/>
                        </a:spcAft>
                      </a:pPr>
                      <a:r>
                        <a:rPr lang="en-US" sz="1600">
                          <a:effectLst/>
                        </a:rPr>
                        <a:t>AEO high oil price</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a:effectLst/>
                        </a:rPr>
                        <a:t>Industry forecast mean + electric bus</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a:effectLst/>
                        </a:rPr>
                        <a:t>Industry forecast high +all-electric transit</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extLst>
                  <a:ext uri="{0D108BD9-81ED-4DB2-BD59-A6C34878D82A}">
                    <a16:rowId xmlns:a16="http://schemas.microsoft.com/office/drawing/2014/main" val="2587966705"/>
                  </a:ext>
                </a:extLst>
              </a:tr>
              <a:tr h="1038248">
                <a:tc>
                  <a:txBody>
                    <a:bodyPr/>
                    <a:lstStyle/>
                    <a:p>
                      <a:pPr marL="0" marR="0" algn="just">
                        <a:lnSpc>
                          <a:spcPct val="115000"/>
                        </a:lnSpc>
                        <a:spcBef>
                          <a:spcPts val="0"/>
                        </a:spcBef>
                        <a:spcAft>
                          <a:spcPts val="1200"/>
                        </a:spcAft>
                      </a:pPr>
                      <a:r>
                        <a:rPr lang="en-US" sz="1600" dirty="0">
                          <a:effectLst/>
                        </a:rPr>
                        <a:t>Transit</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3183" marR="33183" marT="4609" marB="0" anchor="ctr"/>
                </a:tc>
                <a:tc>
                  <a:txBody>
                    <a:bodyPr/>
                    <a:lstStyle/>
                    <a:p>
                      <a:pPr marL="0" marR="0" algn="ctr">
                        <a:lnSpc>
                          <a:spcPct val="115000"/>
                        </a:lnSpc>
                        <a:spcBef>
                          <a:spcPts val="0"/>
                        </a:spcBef>
                        <a:spcAft>
                          <a:spcPts val="1200"/>
                        </a:spcAft>
                      </a:pPr>
                      <a:r>
                        <a:rPr lang="en-US" sz="1600" dirty="0">
                          <a:effectLst/>
                        </a:rPr>
                        <a:t>Operational improvements on key bus routes + BRT</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a:effectLst/>
                        </a:rPr>
                        <a:t>Go Boston proposed projects (1/2 by 2030)</a:t>
                      </a:r>
                      <a:endParaRPr lang="en-US" sz="16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dirty="0">
                          <a:effectLst/>
                        </a:rPr>
                        <a:t>Go Boston + 25% increase in ridership elasticity &amp; load factor</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extLst>
                  <a:ext uri="{0D108BD9-81ED-4DB2-BD59-A6C34878D82A}">
                    <a16:rowId xmlns:a16="http://schemas.microsoft.com/office/drawing/2014/main" val="127258700"/>
                  </a:ext>
                </a:extLst>
              </a:tr>
              <a:tr h="1002082">
                <a:tc>
                  <a:txBody>
                    <a:bodyPr/>
                    <a:lstStyle/>
                    <a:p>
                      <a:pPr marL="0" marR="0" algn="just">
                        <a:lnSpc>
                          <a:spcPct val="115000"/>
                        </a:lnSpc>
                        <a:spcBef>
                          <a:spcPts val="0"/>
                        </a:spcBef>
                        <a:spcAft>
                          <a:spcPts val="1200"/>
                        </a:spcAft>
                      </a:pPr>
                      <a:r>
                        <a:rPr lang="en-US" sz="1600" dirty="0">
                          <a:effectLst/>
                        </a:rPr>
                        <a:t>Active Transportation</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3183" marR="33183" marT="4609" marB="0" anchor="ctr"/>
                </a:tc>
                <a:tc>
                  <a:txBody>
                    <a:bodyPr/>
                    <a:lstStyle/>
                    <a:p>
                      <a:pPr marL="0" marR="0" algn="ctr">
                        <a:lnSpc>
                          <a:spcPct val="115000"/>
                        </a:lnSpc>
                        <a:spcBef>
                          <a:spcPts val="0"/>
                        </a:spcBef>
                        <a:spcAft>
                          <a:spcPts val="1200"/>
                        </a:spcAft>
                      </a:pPr>
                      <a:r>
                        <a:rPr lang="en-US" sz="1600" dirty="0">
                          <a:effectLst/>
                        </a:rPr>
                        <a:t>2-3x bike growth, </a:t>
                      </a:r>
                      <a:br>
                        <a:rPr lang="en-US" sz="1600" dirty="0">
                          <a:effectLst/>
                        </a:rPr>
                      </a:br>
                      <a:r>
                        <a:rPr lang="en-US" sz="1600" dirty="0">
                          <a:effectLst/>
                        </a:rPr>
                        <a:t>5-10% of short trips convert to walk</a:t>
                      </a:r>
                      <a:endParaRPr lang="en-US" sz="18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dirty="0">
                          <a:effectLst/>
                        </a:rPr>
                        <a:t>3-5x bike growth, </a:t>
                      </a:r>
                      <a:br>
                        <a:rPr lang="en-US" sz="1600" dirty="0">
                          <a:effectLst/>
                        </a:rPr>
                      </a:br>
                      <a:r>
                        <a:rPr lang="en-US" sz="1600" dirty="0">
                          <a:effectLst/>
                        </a:rPr>
                        <a:t>10-20% of short trips convert to walk</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tc>
                  <a:txBody>
                    <a:bodyPr/>
                    <a:lstStyle/>
                    <a:p>
                      <a:pPr marL="0" marR="0" algn="ctr">
                        <a:lnSpc>
                          <a:spcPct val="115000"/>
                        </a:lnSpc>
                        <a:spcBef>
                          <a:spcPts val="0"/>
                        </a:spcBef>
                        <a:spcAft>
                          <a:spcPts val="1200"/>
                        </a:spcAft>
                      </a:pPr>
                      <a:r>
                        <a:rPr lang="en-US" sz="1600" dirty="0">
                          <a:effectLst/>
                        </a:rPr>
                        <a:t>5-8x bike growth, </a:t>
                      </a:r>
                      <a:br>
                        <a:rPr lang="en-US" sz="1600" dirty="0">
                          <a:effectLst/>
                        </a:rPr>
                      </a:br>
                      <a:r>
                        <a:rPr lang="en-US" sz="1600" dirty="0">
                          <a:effectLst/>
                        </a:rPr>
                        <a:t>15-25% of short trips convert to walk</a:t>
                      </a:r>
                      <a:endParaRPr lang="en-US" sz="16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31647" marR="31647" marT="4609" marB="0" anchor="ctr"/>
                </a:tc>
                <a:extLst>
                  <a:ext uri="{0D108BD9-81ED-4DB2-BD59-A6C34878D82A}">
                    <a16:rowId xmlns:a16="http://schemas.microsoft.com/office/drawing/2014/main" val="3242176414"/>
                  </a:ext>
                </a:extLst>
              </a:tr>
            </a:tbl>
          </a:graphicData>
        </a:graphic>
      </p:graphicFrame>
    </p:spTree>
    <p:extLst>
      <p:ext uri="{BB962C8B-B14F-4D97-AF65-F5344CB8AC3E}">
        <p14:creationId xmlns:p14="http://schemas.microsoft.com/office/powerpoint/2010/main" val="2720165718"/>
      </p:ext>
    </p:extLst>
  </p:cSld>
  <p:clrMapOvr>
    <a:masterClrMapping/>
  </p:clrMapOvr>
  <p:transition>
    <p:fade/>
  </p:transition>
</p:sld>
</file>

<file path=ppt/theme/theme1.xml><?xml version="1.0" encoding="utf-8"?>
<a:theme xmlns:a="http://schemas.openxmlformats.org/drawingml/2006/main" name="Light1_standard">
  <a:themeElements>
    <a:clrScheme name="Light1">
      <a:dk1>
        <a:sysClr val="windowText" lastClr="000000"/>
      </a:dk1>
      <a:lt1>
        <a:sysClr val="window" lastClr="FFFFFF"/>
      </a:lt1>
      <a:dk2>
        <a:srgbClr val="44546A"/>
      </a:dk2>
      <a:lt2>
        <a:srgbClr val="E7E6E6"/>
      </a:lt2>
      <a:accent1>
        <a:srgbClr val="6B7DB8"/>
      </a:accent1>
      <a:accent2>
        <a:srgbClr val="16BED4"/>
      </a:accent2>
      <a:accent3>
        <a:srgbClr val="26A771"/>
      </a:accent3>
      <a:accent4>
        <a:srgbClr val="8DC63F"/>
      </a:accent4>
      <a:accent5>
        <a:srgbClr val="1C93D1"/>
      </a:accent5>
      <a:accent6>
        <a:srgbClr val="ED7D3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1_standard" id="{73EAF5C5-4F0E-4BC5-AA0B-2B8BEEBCB7A1}" vid="{ABC39A06-D38E-49C6-A4F4-4857782176D9}"/>
    </a:ext>
  </a:extLst>
</a:theme>
</file>

<file path=ppt/theme/theme2.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T_Template_NewLook.potm" id="{081F9E09-7B66-4D33-98C6-7AEE9D55E143}" vid="{397E66A9-3CB1-4515-90B0-35064AF6B0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Light1_standard</Template>
  <TotalTime>1333</TotalTime>
  <Words>1198</Words>
  <Application>Microsoft Office PowerPoint</Application>
  <PresentationFormat>Widescreen</PresentationFormat>
  <Paragraphs>182</Paragraphs>
  <Slides>27</Slides>
  <Notes>14</Notes>
  <HiddenSlides>4</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Book Antiqua</vt:lpstr>
      <vt:lpstr>Calibri</vt:lpstr>
      <vt:lpstr>Calibri Light</vt:lpstr>
      <vt:lpstr>Larsseit</vt:lpstr>
      <vt:lpstr>Times New Roman</vt:lpstr>
      <vt:lpstr>Wingdings</vt:lpstr>
      <vt:lpstr>Light1_standard</vt:lpstr>
      <vt:lpstr>Instructions</vt:lpstr>
      <vt:lpstr>Transportation Policy Analysis for a Carbon Free Boston</vt:lpstr>
      <vt:lpstr>Outline</vt:lpstr>
      <vt:lpstr>Project Background</vt:lpstr>
      <vt:lpstr>Baseline Projection, Trip-end Auto &amp; Truck GHG</vt:lpstr>
      <vt:lpstr>EV Projections</vt:lpstr>
      <vt:lpstr>Trips and Vehicle Miles Traveled (VMT) To/From Boston</vt:lpstr>
      <vt:lpstr>Overall Analysis Approach</vt:lpstr>
      <vt:lpstr>Sketch Planning Tool</vt:lpstr>
      <vt:lpstr>Sample Scenarios</vt:lpstr>
      <vt:lpstr>Sample Scenarios (continued)</vt:lpstr>
      <vt:lpstr>Sample Scenario #1: Low Impact</vt:lpstr>
      <vt:lpstr>Sample Scenario #6: High EV + Demand Reduction</vt:lpstr>
      <vt:lpstr>Spatial Model</vt:lpstr>
      <vt:lpstr>Model Logic</vt:lpstr>
      <vt:lpstr>PowerPoint Presentation</vt:lpstr>
      <vt:lpstr>VMT &amp; Active PMT Change by Neighborhood: Central Area Pricing</vt:lpstr>
      <vt:lpstr>VMT Reduction through Mode Shift</vt:lpstr>
      <vt:lpstr>EV Policy Scenarios</vt:lpstr>
      <vt:lpstr>Pathways to Carbon-Free Boston</vt:lpstr>
      <vt:lpstr>Pathway 5 – Maximum Policies Trajectory Towards 2050 GHG Levels</vt:lpstr>
      <vt:lpstr>Co-Benefits</vt:lpstr>
      <vt:lpstr>Public Reception</vt:lpstr>
      <vt:lpstr>Short-Term Policy Options</vt:lpstr>
      <vt:lpstr>Long-Term Policy Options</vt:lpstr>
      <vt:lpstr>Thank You!</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Milkovits</dc:creator>
  <cp:lastModifiedBy>Martin Milkovits</cp:lastModifiedBy>
  <cp:revision>13</cp:revision>
  <dcterms:created xsi:type="dcterms:W3CDTF">2019-05-12T22:37:54Z</dcterms:created>
  <dcterms:modified xsi:type="dcterms:W3CDTF">2019-06-03T18:43:17Z</dcterms:modified>
</cp:coreProperties>
</file>