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6"/>
  </p:notesMasterIdLst>
  <p:sldIdLst>
    <p:sldId id="280" r:id="rId2"/>
    <p:sldId id="333" r:id="rId3"/>
    <p:sldId id="260" r:id="rId4"/>
    <p:sldId id="288" r:id="rId5"/>
    <p:sldId id="323" r:id="rId6"/>
    <p:sldId id="321" r:id="rId7"/>
    <p:sldId id="326" r:id="rId8"/>
    <p:sldId id="325" r:id="rId9"/>
    <p:sldId id="287" r:id="rId10"/>
    <p:sldId id="289" r:id="rId11"/>
    <p:sldId id="269" r:id="rId12"/>
    <p:sldId id="296" r:id="rId13"/>
    <p:sldId id="283" r:id="rId14"/>
    <p:sldId id="306" r:id="rId15"/>
    <p:sldId id="307" r:id="rId16"/>
    <p:sldId id="330" r:id="rId17"/>
    <p:sldId id="299" r:id="rId18"/>
    <p:sldId id="309" r:id="rId19"/>
    <p:sldId id="310" r:id="rId20"/>
    <p:sldId id="311" r:id="rId21"/>
    <p:sldId id="331" r:id="rId22"/>
    <p:sldId id="312" r:id="rId23"/>
    <p:sldId id="317" r:id="rId24"/>
    <p:sldId id="313" r:id="rId25"/>
    <p:sldId id="314" r:id="rId26"/>
    <p:sldId id="315" r:id="rId27"/>
    <p:sldId id="332" r:id="rId28"/>
    <p:sldId id="327" r:id="rId29"/>
    <p:sldId id="328" r:id="rId30"/>
    <p:sldId id="329" r:id="rId31"/>
    <p:sldId id="318" r:id="rId32"/>
    <p:sldId id="319" r:id="rId33"/>
    <p:sldId id="320" r:id="rId34"/>
    <p:sldId id="270" r:id="rId35"/>
  </p:sldIdLst>
  <p:sldSz cx="9144000" cy="5143500" type="screen16x9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B30"/>
    <a:srgbClr val="0066CC"/>
    <a:srgbClr val="0066FF"/>
    <a:srgbClr val="17C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968" autoAdjust="0"/>
  </p:normalViewPr>
  <p:slideViewPr>
    <p:cSldViewPr>
      <p:cViewPr>
        <p:scale>
          <a:sx n="127" d="100"/>
          <a:sy n="127" d="100"/>
        </p:scale>
        <p:origin x="1380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VRPC-FILESRV03\Modeling_Drive\Modeling\Model_Development\ImprovementPlanning_2015-2023\Candidate_Improvements\Local%20Trip%20Gen%20Adjustments%20for%20TOD%20and%20Smart%20Growth\TRB_powerpoint\ITE%20versus%20Observ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VRPC-FILESRV03\Modeling_Drive\Modeling\Model_Development\ImprovementPlanning_2015-2023\Candidate_Improvements\Local%20Trip%20Gen%20Adjustments%20for%20TOD%20and%20Smart%20Growth\TRB_powerpoint\ITE%20versus%20Observ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Observed</c:v>
          </c:tx>
          <c:invertIfNegative val="0"/>
          <c:cat>
            <c:strRef>
              <c:f>AM_Peak!$D$6:$P$6</c:f>
              <c:strCache>
                <c:ptCount val="13"/>
                <c:pt idx="0">
                  <c:v>Southstar</c:v>
                </c:pt>
                <c:pt idx="1">
                  <c:v>777 South Broad</c:v>
                </c:pt>
                <c:pt idx="2">
                  <c:v>Roebling</c:v>
                </c:pt>
                <c:pt idx="3">
                  <c:v>Courts at Spring Mill</c:v>
                </c:pt>
                <c:pt idx="4">
                  <c:v>Station at Manayunk</c:v>
                </c:pt>
                <c:pt idx="5">
                  <c:v>Silk Factory</c:v>
                </c:pt>
                <c:pt idx="6">
                  <c:v>Jax Station</c:v>
                </c:pt>
                <c:pt idx="7">
                  <c:v>Haddon Towne</c:v>
                </c:pt>
                <c:pt idx="8">
                  <c:v>Station at Bucks</c:v>
                </c:pt>
                <c:pt idx="9">
                  <c:v>Millenium</c:v>
                </c:pt>
                <c:pt idx="10">
                  <c:v>Riverworks</c:v>
                </c:pt>
                <c:pt idx="11">
                  <c:v>the Pointe</c:v>
                </c:pt>
                <c:pt idx="12">
                  <c:v>Madison Ellis</c:v>
                </c:pt>
              </c:strCache>
            </c:strRef>
          </c:cat>
          <c:val>
            <c:numRef>
              <c:f>AM_Peak!$D$7:$P$7</c:f>
              <c:numCache>
                <c:formatCode>General</c:formatCode>
                <c:ptCount val="13"/>
                <c:pt idx="0">
                  <c:v>0.1</c:v>
                </c:pt>
                <c:pt idx="1">
                  <c:v>0.19</c:v>
                </c:pt>
                <c:pt idx="2">
                  <c:v>0.22</c:v>
                </c:pt>
                <c:pt idx="3">
                  <c:v>0.37</c:v>
                </c:pt>
                <c:pt idx="4">
                  <c:v>0.31</c:v>
                </c:pt>
                <c:pt idx="5">
                  <c:v>0.26</c:v>
                </c:pt>
                <c:pt idx="6">
                  <c:v>0.28000000000000003</c:v>
                </c:pt>
                <c:pt idx="7">
                  <c:v>0.35</c:v>
                </c:pt>
                <c:pt idx="8">
                  <c:v>0.39</c:v>
                </c:pt>
                <c:pt idx="9">
                  <c:v>0.34</c:v>
                </c:pt>
                <c:pt idx="10">
                  <c:v>0.41</c:v>
                </c:pt>
                <c:pt idx="11">
                  <c:v>0.36</c:v>
                </c:pt>
                <c:pt idx="12">
                  <c:v>0.47</c:v>
                </c:pt>
              </c:numCache>
            </c:numRef>
          </c:val>
        </c:ser>
        <c:ser>
          <c:idx val="1"/>
          <c:order val="1"/>
          <c:tx>
            <c:v>ITE</c:v>
          </c:tx>
          <c:invertIfNegative val="0"/>
          <c:cat>
            <c:strRef>
              <c:f>AM_Peak!$D$6:$P$6</c:f>
              <c:strCache>
                <c:ptCount val="13"/>
                <c:pt idx="0">
                  <c:v>Southstar</c:v>
                </c:pt>
                <c:pt idx="1">
                  <c:v>777 South Broad</c:v>
                </c:pt>
                <c:pt idx="2">
                  <c:v>Roebling</c:v>
                </c:pt>
                <c:pt idx="3">
                  <c:v>Courts at Spring Mill</c:v>
                </c:pt>
                <c:pt idx="4">
                  <c:v>Station at Manayunk</c:v>
                </c:pt>
                <c:pt idx="5">
                  <c:v>Silk Factory</c:v>
                </c:pt>
                <c:pt idx="6">
                  <c:v>Jax Station</c:v>
                </c:pt>
                <c:pt idx="7">
                  <c:v>Haddon Towne</c:v>
                </c:pt>
                <c:pt idx="8">
                  <c:v>Station at Bucks</c:v>
                </c:pt>
                <c:pt idx="9">
                  <c:v>Millenium</c:v>
                </c:pt>
                <c:pt idx="10">
                  <c:v>Riverworks</c:v>
                </c:pt>
                <c:pt idx="11">
                  <c:v>the Pointe</c:v>
                </c:pt>
                <c:pt idx="12">
                  <c:v>Madison Ellis</c:v>
                </c:pt>
              </c:strCache>
            </c:strRef>
          </c:cat>
          <c:val>
            <c:numRef>
              <c:f>AM_Peak!$D$8:$P$8</c:f>
              <c:numCache>
                <c:formatCode>General</c:formatCode>
                <c:ptCount val="13"/>
                <c:pt idx="0">
                  <c:v>0.36</c:v>
                </c:pt>
                <c:pt idx="1">
                  <c:v>0.36</c:v>
                </c:pt>
                <c:pt idx="2">
                  <c:v>0.36</c:v>
                </c:pt>
                <c:pt idx="3">
                  <c:v>0.36</c:v>
                </c:pt>
                <c:pt idx="4">
                  <c:v>0.36</c:v>
                </c:pt>
                <c:pt idx="5">
                  <c:v>0.36</c:v>
                </c:pt>
                <c:pt idx="6">
                  <c:v>0.36</c:v>
                </c:pt>
                <c:pt idx="7">
                  <c:v>0.36</c:v>
                </c:pt>
                <c:pt idx="8">
                  <c:v>0.36</c:v>
                </c:pt>
                <c:pt idx="9">
                  <c:v>0.36</c:v>
                </c:pt>
                <c:pt idx="10">
                  <c:v>0.36</c:v>
                </c:pt>
                <c:pt idx="11">
                  <c:v>0.36</c:v>
                </c:pt>
                <c:pt idx="12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89568"/>
        <c:axId val="44191104"/>
      </c:barChart>
      <c:catAx>
        <c:axId val="4418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44191104"/>
        <c:crosses val="autoZero"/>
        <c:auto val="1"/>
        <c:lblAlgn val="ctr"/>
        <c:lblOffset val="100"/>
        <c:noMultiLvlLbl val="0"/>
      </c:catAx>
      <c:valAx>
        <c:axId val="4419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189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Daily!$C$7</c:f>
              <c:strCache>
                <c:ptCount val="1"/>
                <c:pt idx="0">
                  <c:v>Observed</c:v>
                </c:pt>
              </c:strCache>
            </c:strRef>
          </c:tx>
          <c:invertIfNegative val="0"/>
          <c:cat>
            <c:strRef>
              <c:f>Daily!$D$6:$O$6</c:f>
              <c:strCache>
                <c:ptCount val="12"/>
                <c:pt idx="0">
                  <c:v>Southstar</c:v>
                </c:pt>
                <c:pt idx="1">
                  <c:v>777 South Broad</c:v>
                </c:pt>
                <c:pt idx="2">
                  <c:v>Roebling</c:v>
                </c:pt>
                <c:pt idx="3">
                  <c:v>Courts at Spring Mill</c:v>
                </c:pt>
                <c:pt idx="4">
                  <c:v>Station at Manayunk</c:v>
                </c:pt>
                <c:pt idx="5">
                  <c:v>Silk Factory</c:v>
                </c:pt>
                <c:pt idx="6">
                  <c:v>Jax Station</c:v>
                </c:pt>
                <c:pt idx="7">
                  <c:v>Haddon Towne</c:v>
                </c:pt>
                <c:pt idx="8">
                  <c:v>Station at Bucks</c:v>
                </c:pt>
                <c:pt idx="9">
                  <c:v>Riverworks</c:v>
                </c:pt>
                <c:pt idx="10">
                  <c:v>the Pointe</c:v>
                </c:pt>
                <c:pt idx="11">
                  <c:v>Madison Ellis</c:v>
                </c:pt>
              </c:strCache>
            </c:strRef>
          </c:cat>
          <c:val>
            <c:numRef>
              <c:f>Daily!$D$7:$O$7</c:f>
              <c:numCache>
                <c:formatCode>General</c:formatCode>
                <c:ptCount val="12"/>
                <c:pt idx="0">
                  <c:v>0.69</c:v>
                </c:pt>
                <c:pt idx="1">
                  <c:v>1.46</c:v>
                </c:pt>
                <c:pt idx="2">
                  <c:v>2.17</c:v>
                </c:pt>
                <c:pt idx="3">
                  <c:v>3.49</c:v>
                </c:pt>
                <c:pt idx="4">
                  <c:v>3.91</c:v>
                </c:pt>
                <c:pt idx="5">
                  <c:v>3.99</c:v>
                </c:pt>
                <c:pt idx="6">
                  <c:v>4.0599999999999996</c:v>
                </c:pt>
                <c:pt idx="7">
                  <c:v>4.2300000000000004</c:v>
                </c:pt>
                <c:pt idx="8">
                  <c:v>4.3499999999999996</c:v>
                </c:pt>
                <c:pt idx="9">
                  <c:v>3.66</c:v>
                </c:pt>
                <c:pt idx="10">
                  <c:v>4.5199999999999996</c:v>
                </c:pt>
                <c:pt idx="11">
                  <c:v>5.18</c:v>
                </c:pt>
              </c:numCache>
            </c:numRef>
          </c:val>
        </c:ser>
        <c:ser>
          <c:idx val="1"/>
          <c:order val="1"/>
          <c:tx>
            <c:v>ITE</c:v>
          </c:tx>
          <c:invertIfNegative val="0"/>
          <c:cat>
            <c:strRef>
              <c:f>Daily!$D$6:$O$6</c:f>
              <c:strCache>
                <c:ptCount val="12"/>
                <c:pt idx="0">
                  <c:v>Southstar</c:v>
                </c:pt>
                <c:pt idx="1">
                  <c:v>777 South Broad</c:v>
                </c:pt>
                <c:pt idx="2">
                  <c:v>Roebling</c:v>
                </c:pt>
                <c:pt idx="3">
                  <c:v>Courts at Spring Mill</c:v>
                </c:pt>
                <c:pt idx="4">
                  <c:v>Station at Manayunk</c:v>
                </c:pt>
                <c:pt idx="5">
                  <c:v>Silk Factory</c:v>
                </c:pt>
                <c:pt idx="6">
                  <c:v>Jax Station</c:v>
                </c:pt>
                <c:pt idx="7">
                  <c:v>Haddon Towne</c:v>
                </c:pt>
                <c:pt idx="8">
                  <c:v>Station at Bucks</c:v>
                </c:pt>
                <c:pt idx="9">
                  <c:v>Riverworks</c:v>
                </c:pt>
                <c:pt idx="10">
                  <c:v>the Pointe</c:v>
                </c:pt>
                <c:pt idx="11">
                  <c:v>Madison Ellis</c:v>
                </c:pt>
              </c:strCache>
            </c:strRef>
          </c:cat>
          <c:val>
            <c:numRef>
              <c:f>Daily!$D$8:$O$8</c:f>
              <c:numCache>
                <c:formatCode>General</c:formatCode>
                <c:ptCount val="12"/>
                <c:pt idx="0">
                  <c:v>5.44</c:v>
                </c:pt>
                <c:pt idx="1">
                  <c:v>5.44</c:v>
                </c:pt>
                <c:pt idx="2">
                  <c:v>5.44</c:v>
                </c:pt>
                <c:pt idx="3">
                  <c:v>5.44</c:v>
                </c:pt>
                <c:pt idx="4">
                  <c:v>5.44</c:v>
                </c:pt>
                <c:pt idx="5">
                  <c:v>5.44</c:v>
                </c:pt>
                <c:pt idx="6">
                  <c:v>5.44</c:v>
                </c:pt>
                <c:pt idx="7">
                  <c:v>5.44</c:v>
                </c:pt>
                <c:pt idx="8">
                  <c:v>5.44</c:v>
                </c:pt>
                <c:pt idx="9">
                  <c:v>5.44</c:v>
                </c:pt>
                <c:pt idx="10">
                  <c:v>5.44</c:v>
                </c:pt>
                <c:pt idx="11">
                  <c:v>5.44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31680"/>
        <c:axId val="44589824"/>
      </c:barChart>
      <c:catAx>
        <c:axId val="44231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4589824"/>
        <c:crosses val="autoZero"/>
        <c:auto val="1"/>
        <c:lblAlgn val="ctr"/>
        <c:lblOffset val="100"/>
        <c:noMultiLvlLbl val="0"/>
      </c:catAx>
      <c:valAx>
        <c:axId val="44589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231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/>
          <a:lstStyle>
            <a:lvl1pPr algn="r">
              <a:defRPr sz="1200"/>
            </a:lvl1pPr>
          </a:lstStyle>
          <a:p>
            <a:fld id="{21CE9989-48BE-402E-A9F9-F2C8AD6DD655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09613"/>
            <a:ext cx="62992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9" tIns="47529" rIns="95059" bIns="475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1"/>
            <a:ext cx="5750560" cy="4251960"/>
          </a:xfrm>
          <a:prstGeom prst="rect">
            <a:avLst/>
          </a:prstGeom>
        </p:spPr>
        <p:txBody>
          <a:bodyPr vert="horz" lIns="95059" tIns="47529" rIns="95059" bIns="475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7472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 anchor="b"/>
          <a:lstStyle>
            <a:lvl1pPr algn="r">
              <a:defRPr sz="1200"/>
            </a:lvl1pPr>
          </a:lstStyle>
          <a:p>
            <a:fld id="{1CDF479E-CA07-488B-92D0-54F99C06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money/cars/2019/03/12/most-aggressive-drivers-gasbuddy/313781800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6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Glenn will help revise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are located right in downtown Philadelphia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Others are located further out – in the suburbs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several slides provide detailed info on the 3 highlighted in yellow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good example of one of the “urban” TOD sites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</a:t>
            </a:r>
            <a:r>
              <a:rPr lang="en-US" dirty="0" smtClean="0"/>
              <a:t>one is located in downtown Philadelphia</a:t>
            </a:r>
          </a:p>
          <a:p>
            <a:r>
              <a:rPr lang="en-US" dirty="0" smtClean="0"/>
              <a:t>Built</a:t>
            </a:r>
            <a:r>
              <a:rPr lang="en-US" baseline="0" dirty="0" smtClean="0"/>
              <a:t> in 2014</a:t>
            </a:r>
            <a:endParaRPr lang="en-US" dirty="0" smtClean="0"/>
          </a:p>
          <a:p>
            <a:r>
              <a:rPr lang="en-US" dirty="0" smtClean="0"/>
              <a:t>Point out the subway station, right in front of the building</a:t>
            </a:r>
          </a:p>
          <a:p>
            <a:r>
              <a:rPr lang="en-US" dirty="0" smtClean="0"/>
              <a:t>Broad Street Subway – Lombard South Station</a:t>
            </a:r>
          </a:p>
          <a:p>
            <a:endParaRPr lang="en-US" dirty="0" smtClean="0"/>
          </a:p>
          <a:p>
            <a:r>
              <a:rPr lang="en-US" dirty="0" smtClean="0"/>
              <a:t>Ground floor retail / Diner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olidFill>
                  <a:srgbClr val="FF0000"/>
                </a:solidFill>
              </a:rPr>
              <a:t>From American </a:t>
            </a:r>
            <a:r>
              <a:rPr lang="en-US" baseline="0" dirty="0" err="1" smtClean="0">
                <a:solidFill>
                  <a:srgbClr val="FF0000"/>
                </a:solidFill>
              </a:rPr>
              <a:t>FactFinder</a:t>
            </a:r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https://factfinder.census.gov/faces/nav/jsf/pages/community_facts.xhtml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Note the very high walk and transit shares for Journey to Work, for the surrounding area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4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 little bit about</a:t>
            </a:r>
            <a:r>
              <a:rPr lang="en-US" baseline="0" dirty="0" smtClean="0"/>
              <a:t> why we compared to ITE</a:t>
            </a:r>
          </a:p>
          <a:p>
            <a:r>
              <a:rPr lang="en-US" baseline="0" dirty="0" smtClean="0"/>
              <a:t>How ITE is a widely used “benchmark”  - but typically represents “suburban” conditions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4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6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one is a good example of a “suburban” TOD site</a:t>
            </a:r>
          </a:p>
          <a:p>
            <a:r>
              <a:rPr lang="en-US" dirty="0" smtClean="0"/>
              <a:t>Also</a:t>
            </a:r>
            <a:r>
              <a:rPr lang="en-US" baseline="0" dirty="0" smtClean="0"/>
              <a:t> b</a:t>
            </a:r>
            <a:r>
              <a:rPr lang="en-US" dirty="0" smtClean="0"/>
              <a:t>uilt in 2014</a:t>
            </a:r>
          </a:p>
          <a:p>
            <a:r>
              <a:rPr lang="en-US" dirty="0" smtClean="0"/>
              <a:t>9 miles from downtown Philadelphia</a:t>
            </a:r>
          </a:p>
          <a:p>
            <a:r>
              <a:rPr lang="en-US" dirty="0" smtClean="0"/>
              <a:t>Located on the </a:t>
            </a:r>
            <a:r>
              <a:rPr lang="en-US" dirty="0" err="1" smtClean="0"/>
              <a:t>Manayunk</a:t>
            </a:r>
            <a:r>
              <a:rPr lang="en-US" dirty="0" smtClean="0"/>
              <a:t> / Norristown Regional Rail line,</a:t>
            </a:r>
            <a:r>
              <a:rPr lang="en-US" baseline="0" dirty="0" smtClean="0"/>
              <a:t> at the </a:t>
            </a:r>
            <a:r>
              <a:rPr lang="en-US" dirty="0" smtClean="0"/>
              <a:t>Ivy Ridge Station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7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share is much lower than the Urban site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1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</a:t>
            </a:r>
            <a:r>
              <a:rPr lang="en-US" dirty="0" smtClean="0"/>
              <a:t>people</a:t>
            </a:r>
            <a:r>
              <a:rPr lang="en-US" baseline="0" dirty="0" smtClean="0"/>
              <a:t> from surrounding neighborhoods using this site for “kiss-n-ride”</a:t>
            </a:r>
          </a:p>
          <a:p>
            <a:r>
              <a:rPr lang="en-US" baseline="0" dirty="0" smtClean="0"/>
              <a:t>We subtracted those trips out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Trip rates are not as low as the Urban TOD site,</a:t>
            </a:r>
          </a:p>
          <a:p>
            <a:r>
              <a:rPr lang="en-US" baseline="0" dirty="0" smtClean="0"/>
              <a:t>But still lower than ITE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2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site was</a:t>
            </a:r>
            <a:r>
              <a:rPr lang="en-US" baseline="0" dirty="0" smtClean="0"/>
              <a:t> a little complicated</a:t>
            </a:r>
          </a:p>
          <a:p>
            <a:r>
              <a:rPr lang="en-US" baseline="0" dirty="0" smtClean="0"/>
              <a:t>Some of the units had their own garage</a:t>
            </a:r>
          </a:p>
          <a:p>
            <a:r>
              <a:rPr lang="en-US" baseline="0" dirty="0" smtClean="0"/>
              <a:t>But they didn’t always use them to park vehicles  - in some cases they were treated as “extra” room / space</a:t>
            </a:r>
          </a:p>
          <a:p>
            <a:r>
              <a:rPr lang="en-US" baseline="0" dirty="0" smtClean="0"/>
              <a:t>And we could not gain access to these garages to figure out what the true vehicle occupancy was.  </a:t>
            </a:r>
          </a:p>
          <a:p>
            <a:r>
              <a:rPr lang="en-US" baseline="0" dirty="0" smtClean="0"/>
              <a:t>A little bit of a guess as to what is really going 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7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Built</a:t>
            </a:r>
            <a:r>
              <a:rPr lang="en-US" baseline="0" dirty="0" smtClean="0"/>
              <a:t> in 2016</a:t>
            </a:r>
          </a:p>
          <a:p>
            <a:r>
              <a:rPr lang="en-US" dirty="0" smtClean="0"/>
              <a:t>Not TOD  - no rail near this site</a:t>
            </a:r>
          </a:p>
          <a:p>
            <a:r>
              <a:rPr lang="en-US" dirty="0" smtClean="0"/>
              <a:t>Located 30 miles from downtown Philadelphia</a:t>
            </a:r>
          </a:p>
          <a:p>
            <a:endParaRPr lang="en-US" dirty="0" smtClean="0"/>
          </a:p>
          <a:p>
            <a:r>
              <a:rPr lang="en-US" dirty="0" smtClean="0"/>
              <a:t>But a</a:t>
            </a:r>
            <a:r>
              <a:rPr lang="en-US" baseline="0" dirty="0" smtClean="0"/>
              <a:t> </a:t>
            </a:r>
            <a:r>
              <a:rPr lang="en-US" dirty="0" smtClean="0"/>
              <a:t>short walk (0.2 miles) to downtown Phoenixville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3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0.2 miles  a 5 minute walk to downtown Phoenixville</a:t>
            </a:r>
          </a:p>
          <a:p>
            <a:endParaRPr lang="en-US" dirty="0" smtClean="0"/>
          </a:p>
          <a:p>
            <a:r>
              <a:rPr lang="en-US" dirty="0" smtClean="0"/>
              <a:t>Need a pointer / highlighter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walk and transit shares are 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also a bigger site</a:t>
            </a:r>
            <a:r>
              <a:rPr lang="en-US" baseline="0" dirty="0" smtClean="0"/>
              <a:t> than the other two  - about 350 units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5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AM peak hour trip rate is higher than ITE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0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 number</a:t>
            </a:r>
            <a:r>
              <a:rPr lang="en-US" baseline="0" dirty="0" smtClean="0"/>
              <a:t> of spaces is higher than what ITE recommends</a:t>
            </a:r>
          </a:p>
          <a:p>
            <a:r>
              <a:rPr lang="en-US" dirty="0" smtClean="0"/>
              <a:t>Lots of empty</a:t>
            </a:r>
            <a:r>
              <a:rPr lang="en-US" baseline="0" dirty="0" smtClean="0"/>
              <a:t> parking spaces</a:t>
            </a:r>
          </a:p>
          <a:p>
            <a:r>
              <a:rPr lang="en-US" baseline="0" dirty="0" smtClean="0"/>
              <a:t>Even out here  - they could probably get away with far fewer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2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of the Suburban TOD sites have trip</a:t>
            </a:r>
            <a:r>
              <a:rPr lang="en-US" baseline="0" dirty="0" smtClean="0"/>
              <a:t> rates higher than ITE</a:t>
            </a:r>
          </a:p>
          <a:p>
            <a:r>
              <a:rPr lang="en-US" baseline="0" dirty="0" smtClean="0"/>
              <a:t>Even though they are really close to rail station  - doesn’t mean they are taking transit to work.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Non-Rail sites   - looks like they are driving</a:t>
            </a:r>
            <a:r>
              <a:rPr lang="en-US" baseline="0" dirty="0" smtClean="0"/>
              <a:t>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INRIX data</a:t>
            </a:r>
          </a:p>
          <a:p>
            <a:r>
              <a:rPr lang="en-US" dirty="0" smtClean="0"/>
              <a:t>http://inrix.com/press-releases/scorecard-2018-us/</a:t>
            </a:r>
          </a:p>
          <a:p>
            <a:endParaRPr lang="en-US" dirty="0" smtClean="0"/>
          </a:p>
          <a:p>
            <a:r>
              <a:rPr lang="en-US" dirty="0" smtClean="0"/>
              <a:t>GasBuddy study</a:t>
            </a:r>
          </a:p>
          <a:p>
            <a:r>
              <a:rPr lang="en-US" dirty="0" smtClean="0">
                <a:hlinkClick r:id="rId3"/>
              </a:rPr>
              <a:t>https://www.usatoday.com/story/money/cars/2019/03/12/most-aggressive-drivers-gasbuddy/3137818002/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4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Comparing the Urban TOD to Suburban TOD</a:t>
            </a:r>
          </a:p>
          <a:p>
            <a:r>
              <a:rPr lang="en-US" baseline="0" dirty="0" smtClean="0"/>
              <a:t>The folks living in the City  - they can probably do without a car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in the suburbs, there’s probably a lot of trips where you still need a car.</a:t>
            </a:r>
          </a:p>
          <a:p>
            <a:r>
              <a:rPr lang="en-US" baseline="0" dirty="0" smtClean="0"/>
              <a:t>You may be taking the train to work, </a:t>
            </a:r>
          </a:p>
          <a:p>
            <a:r>
              <a:rPr lang="en-US" baseline="0" dirty="0" smtClean="0"/>
              <a:t>But if you’re chauffeuring your kids to soccer practice, or going to pick up groceries,     then you’re probably driving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3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what we needed – ballpark trip gen rates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would really overestimate daily trip generation using ITE’s rates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hand, we would probably underestimate AM Peak trip generation at these non TOD 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bottom line  - we’re better off using local rates</a:t>
            </a:r>
          </a:p>
          <a:p>
            <a:r>
              <a:rPr lang="en-US" baseline="0" dirty="0" smtClean="0"/>
              <a:t>                       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Ideally  - we would have been able to interview the people living at these sites</a:t>
            </a:r>
          </a:p>
          <a:p>
            <a:r>
              <a:rPr lang="en-US" baseline="0" dirty="0" smtClean="0"/>
              <a:t>Find out a little bit more about them</a:t>
            </a:r>
          </a:p>
          <a:p>
            <a:endParaRPr lang="en-US" baseline="0" dirty="0" smtClean="0"/>
          </a:p>
          <a:p>
            <a:r>
              <a:rPr lang="en-US" dirty="0" smtClean="0"/>
              <a:t>But that was way beyond our scope, schedule, and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92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Mid-Level = 3 – 10 floors</a:t>
            </a:r>
          </a:p>
          <a:p>
            <a:endParaRPr lang="en-US" dirty="0" smtClean="0"/>
          </a:p>
          <a:p>
            <a:r>
              <a:rPr lang="en-US" dirty="0" smtClean="0"/>
              <a:t>Cite</a:t>
            </a:r>
            <a:r>
              <a:rPr lang="en-US" baseline="0" dirty="0" smtClean="0"/>
              <a:t> the Long Range Plan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page 46:  Promote compact, Centers-based development through smart growth tools and techniques, such as transit-oriented development (TOD),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page 114:  promote TOD and mixed-use development</a:t>
            </a:r>
          </a:p>
          <a:p>
            <a:r>
              <a:rPr lang="en-US" baseline="0" dirty="0" smtClean="0"/>
              <a:t>also, reduce parking minimums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Trenton is in Mercer County</a:t>
            </a:r>
          </a:p>
          <a:p>
            <a:endParaRPr lang="en-US" dirty="0" smtClean="0"/>
          </a:p>
          <a:p>
            <a:r>
              <a:rPr lang="en-US" dirty="0" smtClean="0"/>
              <a:t>60%</a:t>
            </a:r>
            <a:r>
              <a:rPr lang="en-US" baseline="0" dirty="0" smtClean="0"/>
              <a:t> - 70% of new development in the urban part of the region is multi-family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really the lower, blue colored band that counts</a:t>
            </a:r>
          </a:p>
          <a:p>
            <a:r>
              <a:rPr lang="en-US" dirty="0" smtClean="0"/>
              <a:t>Sites</a:t>
            </a:r>
            <a:r>
              <a:rPr lang="en-US" baseline="0" dirty="0" smtClean="0"/>
              <a:t> within 0.5 miles of rail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09613"/>
            <a:ext cx="6299200" cy="3543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strategy really buy you?</a:t>
            </a:r>
          </a:p>
          <a:p>
            <a:r>
              <a:rPr lang="en-US" dirty="0" smtClean="0"/>
              <a:t>In terms of reducing vehicle trips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is v</a:t>
            </a:r>
            <a:r>
              <a:rPr lang="en-US" dirty="0" smtClean="0"/>
              <a:t>ery little data</a:t>
            </a:r>
          </a:p>
          <a:p>
            <a:r>
              <a:rPr lang="en-US" dirty="0" smtClean="0"/>
              <a:t>Certainly not much in Philadelphia</a:t>
            </a:r>
          </a:p>
          <a:p>
            <a:endParaRPr lang="en-US" dirty="0" smtClean="0"/>
          </a:p>
          <a:p>
            <a:r>
              <a:rPr lang="en-US" dirty="0" smtClean="0"/>
              <a:t>We did a HH Survey in 2012 – </a:t>
            </a:r>
          </a:p>
          <a:p>
            <a:r>
              <a:rPr lang="en-US" dirty="0" smtClean="0"/>
              <a:t>but did not collect data at any TOD or Smart Growth sites</a:t>
            </a:r>
          </a:p>
          <a:p>
            <a:r>
              <a:rPr lang="en-US" dirty="0" smtClean="0"/>
              <a:t>For what it’s worth – HH survey showed a region-wide</a:t>
            </a:r>
            <a:r>
              <a:rPr lang="en-US" baseline="0" dirty="0" smtClean="0"/>
              <a:t> average of 6.71 vehicle trips per day per HH</a:t>
            </a:r>
          </a:p>
          <a:p>
            <a:r>
              <a:rPr lang="en-US" baseline="0" dirty="0" smtClean="0"/>
              <a:t>Pages 15, and 94 of DVRPC Household Travel Survey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to be fair, a lot of this new multifamily development has occurred after that 2012 HH survey was done</a:t>
            </a:r>
          </a:p>
          <a:p>
            <a:r>
              <a:rPr lang="en-US" baseline="0" dirty="0" smtClean="0"/>
              <a:t>And that’s really focus of this study</a:t>
            </a:r>
          </a:p>
          <a:p>
            <a:r>
              <a:rPr lang="en-US" baseline="0" dirty="0" smtClean="0"/>
              <a:t>Just trying to get a feel for what the trip generation rates are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– for DVRPC, and others</a:t>
            </a:r>
            <a:r>
              <a:rPr lang="en-US" baseline="0" dirty="0" smtClean="0"/>
              <a:t> doing traffic analysis</a:t>
            </a:r>
          </a:p>
          <a:p>
            <a:r>
              <a:rPr lang="en-US" baseline="0" dirty="0" smtClean="0"/>
              <a:t>We want to use our local rates, </a:t>
            </a:r>
          </a:p>
          <a:p>
            <a:r>
              <a:rPr lang="en-US" baseline="0" dirty="0" smtClean="0"/>
              <a:t>Should be more accurate than 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F479E-CA07-488B-92D0-54F99C065D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6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A2C273-C600-4A1F-BB38-45223BFC1A0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67C06-5172-41B2-9A4D-BFC199D5BA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686300"/>
            <a:ext cx="1143000" cy="283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0" y="3895005"/>
            <a:ext cx="9144000" cy="992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Brad S. Lane &amp; Lei Xu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Delaware Valley Regional Planning Commission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June 4, 2019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21771" y="0"/>
            <a:ext cx="9144000" cy="15347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ln w="3175">
                  <a:noFill/>
                </a:ln>
                <a:solidFill>
                  <a:srgbClr val="0066CC"/>
                </a:solidFill>
                <a:effectLst>
                  <a:reflection blurRad="12700" endPos="0" dir="5400000" sy="-90000" algn="bl" rotWithShape="0"/>
                </a:effectLst>
              </a:rPr>
              <a:t>Vehicle Trip &amp; Parking Reduction Benefits of TOD and Smart Growth Development:  </a:t>
            </a:r>
            <a:r>
              <a:rPr lang="en-US" cap="none" dirty="0" smtClean="0">
                <a:ln w="3175">
                  <a:solidFill>
                    <a:srgbClr val="17C7D9"/>
                  </a:solidFill>
                </a:ln>
                <a:solidFill>
                  <a:srgbClr val="0066CC"/>
                </a:solidFill>
                <a:effectLst>
                  <a:reflection blurRad="12700" endPos="0" dir="5400000" sy="-90000" algn="bl" rotWithShape="0"/>
                </a:effectLst>
              </a:rPr>
              <a:t/>
            </a:r>
            <a:br>
              <a:rPr lang="en-US" cap="none" dirty="0" smtClean="0">
                <a:ln w="3175">
                  <a:solidFill>
                    <a:srgbClr val="17C7D9"/>
                  </a:solidFill>
                </a:ln>
                <a:solidFill>
                  <a:srgbClr val="0066CC"/>
                </a:solidFill>
                <a:effectLst>
                  <a:reflection blurRad="12700" endPos="0" dir="5400000" sy="-90000" algn="bl" rotWithShape="0"/>
                </a:effectLst>
              </a:rPr>
            </a:br>
            <a:r>
              <a:rPr lang="en-US" cap="none" dirty="0" smtClean="0">
                <a:solidFill>
                  <a:schemeClr val="bg1"/>
                </a:solidFill>
                <a:effectLst>
                  <a:reflection blurRad="12700" endPos="0" dir="5400000" sy="-90000" algn="bl" rotWithShape="0"/>
                </a:effectLst>
              </a:rPr>
              <a:t>A Case Study in Philadelphia </a:t>
            </a:r>
            <a:endParaRPr lang="en-US" cap="none" dirty="0">
              <a:solidFill>
                <a:schemeClr val="bg1"/>
              </a:solidFill>
              <a:effectLst>
                <a:reflection blurRad="12700" endPos="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6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methodology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5622"/>
            <a:ext cx="88392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counted vehicle trips at 13 sites</a:t>
            </a:r>
          </a:p>
          <a:p>
            <a:r>
              <a:rPr lang="en-US" dirty="0" smtClean="0"/>
              <a:t>Data collected in 2018</a:t>
            </a:r>
          </a:p>
          <a:p>
            <a:r>
              <a:rPr lang="en-US" dirty="0" smtClean="0"/>
              <a:t>In most cases, both Daily and AM Peak Hour</a:t>
            </a:r>
          </a:p>
          <a:p>
            <a:r>
              <a:rPr lang="en-US" dirty="0" smtClean="0"/>
              <a:t>Trip rates are per occupied unit</a:t>
            </a:r>
          </a:p>
          <a:p>
            <a:r>
              <a:rPr lang="en-US" dirty="0" smtClean="0"/>
              <a:t>We also counted parking occupancy</a:t>
            </a:r>
          </a:p>
          <a:p>
            <a:r>
              <a:rPr lang="en-US" dirty="0" smtClean="0"/>
              <a:t>Compared local data to ITE rates (10</a:t>
            </a:r>
            <a:r>
              <a:rPr lang="en-US" baseline="30000" dirty="0" smtClean="0"/>
              <a:t>th</a:t>
            </a:r>
            <a:r>
              <a:rPr lang="en-US" dirty="0" smtClean="0"/>
              <a:t> edition Trip Gen, 4</a:t>
            </a:r>
            <a:r>
              <a:rPr lang="en-US" baseline="30000" dirty="0" smtClean="0"/>
              <a:t>th</a:t>
            </a:r>
            <a:r>
              <a:rPr lang="en-US" dirty="0" smtClean="0"/>
              <a:t> edition Parking Gen)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9144000" cy="422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959"/>
            <a:ext cx="9144000" cy="62865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</a:rPr>
              <a:t>Location</a:t>
            </a:r>
            <a:r>
              <a:rPr lang="en-US" sz="3100" dirty="0" smtClean="0">
                <a:effectLst>
                  <a:reflection blurRad="12700" endPos="0" dir="5400000" sy="-90000" algn="bl" rotWithShape="0"/>
                </a:effectLst>
              </a:rPr>
              <a:t> of Study sites</a:t>
            </a:r>
            <a:endParaRPr lang="en-US" sz="3100" dirty="0"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96426"/>
            <a:ext cx="7863840" cy="4747074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4036102" y="2374067"/>
            <a:ext cx="152400" cy="1143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227820" y="2795666"/>
            <a:ext cx="152400" cy="1143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42613" y="3183536"/>
            <a:ext cx="152400" cy="1143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urban </a:t>
            </a:r>
            <a:r>
              <a:rPr lang="en-US" dirty="0" err="1" smtClean="0">
                <a:effectLst>
                  <a:reflection blurRad="12700" endPos="0" dir="5400000" sy="-90000" algn="bl" rotWithShape="0"/>
                </a:effectLst>
              </a:rPr>
              <a:t>tod</a:t>
            </a:r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– </a:t>
            </a:r>
            <a:r>
              <a:rPr lang="en-US" dirty="0" err="1" smtClean="0">
                <a:effectLst>
                  <a:reflection blurRad="12700" endPos="0" dir="5400000" sy="-90000" algn="bl" rotWithShape="0"/>
                </a:effectLst>
              </a:rPr>
              <a:t>southstar</a:t>
            </a:r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 lofts 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0"/>
            <a:ext cx="7429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Data for the surrounding census Tract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82330"/>
              </p:ext>
            </p:extLst>
          </p:nvPr>
        </p:nvGraphicFramePr>
        <p:xfrm>
          <a:off x="228600" y="971550"/>
          <a:ext cx="8763000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239"/>
                <a:gridCol w="2354239"/>
                <a:gridCol w="1961865"/>
                <a:gridCol w="2092657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Walk</a:t>
                      </a:r>
                      <a:r>
                        <a:rPr lang="en-US" sz="1500" baseline="0" dirty="0" smtClean="0"/>
                        <a:t> Share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Transit Share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Vehicles</a:t>
                      </a:r>
                      <a:r>
                        <a:rPr lang="en-US" sz="1500" baseline="0" dirty="0" smtClean="0"/>
                        <a:t> per HH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Median</a:t>
                      </a:r>
                      <a:r>
                        <a:rPr lang="en-US" sz="1500" baseline="0" dirty="0" smtClean="0"/>
                        <a:t> HH Income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37.2%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24.7%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0.58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$72,869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Site data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4342"/>
              </p:ext>
            </p:extLst>
          </p:nvPr>
        </p:nvGraphicFramePr>
        <p:xfrm>
          <a:off x="228600" y="971550"/>
          <a:ext cx="8763000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1650550"/>
                <a:gridCol w="254045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</a:t>
                      </a:r>
                      <a:r>
                        <a:rPr lang="en-US" sz="1500" baseline="0" dirty="0" smtClean="0"/>
                        <a:t> of Units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Occupied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Floors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Distance</a:t>
                      </a:r>
                      <a:r>
                        <a:rPr lang="en-US" sz="1500" baseline="0" dirty="0" smtClean="0"/>
                        <a:t> to Rail Transit (miles)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78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0.0 – subway station right below building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2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Vehicle trips – ITE versus observed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44704"/>
              </p:ext>
            </p:extLst>
          </p:nvPr>
        </p:nvGraphicFramePr>
        <p:xfrm>
          <a:off x="228601" y="971550"/>
          <a:ext cx="8763001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2"/>
                <a:gridCol w="1772222"/>
                <a:gridCol w="1279589"/>
                <a:gridCol w="1969484"/>
                <a:gridCol w="196948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ITE</a:t>
                      </a:r>
                      <a:r>
                        <a:rPr lang="en-US" sz="1500" baseline="0" dirty="0" smtClean="0"/>
                        <a:t> Category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 </a:t>
                      </a:r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</a:t>
                      </a:r>
                      <a:r>
                        <a:rPr lang="en-US" sz="1500" dirty="0" smtClean="0"/>
                        <a:t>Daily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</a:t>
                      </a:r>
                      <a:r>
                        <a:rPr lang="en-US" sz="1500" baseline="0" dirty="0" smtClean="0"/>
                        <a:t> Rate – AM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 Rate - Daily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Mid-rise apartment (221)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28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424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5.44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44934"/>
              </p:ext>
            </p:extLst>
          </p:nvPr>
        </p:nvGraphicFramePr>
        <p:xfrm>
          <a:off x="228601" y="2914650"/>
          <a:ext cx="8763001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2"/>
                <a:gridCol w="1772222"/>
                <a:gridCol w="1279589"/>
                <a:gridCol w="1969484"/>
                <a:gridCol w="196948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Observed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 </a:t>
                      </a:r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</a:t>
                      </a:r>
                      <a:r>
                        <a:rPr lang="en-US" sz="1500" dirty="0" smtClean="0"/>
                        <a:t>Daily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</a:t>
                      </a:r>
                      <a:r>
                        <a:rPr lang="en-US" sz="1500" baseline="0" dirty="0" smtClean="0"/>
                        <a:t> Rate – AM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 Rate - Daily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0.10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0.69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46089"/>
            <a:ext cx="9144000" cy="6309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parking – ITE versus observed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91410"/>
              </p:ext>
            </p:extLst>
          </p:nvPr>
        </p:nvGraphicFramePr>
        <p:xfrm>
          <a:off x="228601" y="971550"/>
          <a:ext cx="8686799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90"/>
                <a:gridCol w="1780910"/>
                <a:gridCol w="1752600"/>
                <a:gridCol w="2819399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ITE</a:t>
                      </a:r>
                      <a:r>
                        <a:rPr lang="en-US" sz="1500" baseline="0" dirty="0" smtClean="0"/>
                        <a:t> Category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r>
                        <a:rPr lang="en-US" sz="1500" baseline="0" dirty="0" smtClean="0"/>
                        <a:t> per Unit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Mid-rise apartment (221)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119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1.40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98137"/>
              </p:ext>
            </p:extLst>
          </p:nvPr>
        </p:nvGraphicFramePr>
        <p:xfrm>
          <a:off x="228601" y="2914650"/>
          <a:ext cx="8763001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1905000"/>
                <a:gridCol w="1524000"/>
                <a:gridCol w="182880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Observed (5:00 AM)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r>
                        <a:rPr lang="en-US" sz="1500" baseline="0" dirty="0" smtClean="0"/>
                        <a:t> per Unit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Occupied</a:t>
                      </a:r>
                      <a:r>
                        <a:rPr lang="en-US" sz="1500" baseline="0" dirty="0" smtClean="0"/>
                        <a:t> 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Empty</a:t>
                      </a:r>
                      <a:r>
                        <a:rPr lang="en-US" sz="1500" baseline="0" dirty="0" smtClean="0"/>
                        <a:t> Spaces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1.00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85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314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Suburban </a:t>
            </a:r>
            <a:r>
              <a:rPr lang="en-US" dirty="0" err="1" smtClean="0">
                <a:effectLst>
                  <a:reflection blurRad="12700" endPos="0" dir="5400000" sy="-90000" algn="bl" rotWithShape="0"/>
                </a:effectLst>
              </a:rPr>
              <a:t>tod</a:t>
            </a:r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 - Station at </a:t>
            </a:r>
            <a:r>
              <a:rPr lang="en-US" dirty="0" err="1" smtClean="0">
                <a:effectLst>
                  <a:reflection blurRad="12700" endPos="0" dir="5400000" sy="-90000" algn="bl" rotWithShape="0"/>
                </a:effectLst>
              </a:rPr>
              <a:t>manayunk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7250"/>
            <a:ext cx="7696200" cy="38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Data for the surrounding census tract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2914"/>
              </p:ext>
            </p:extLst>
          </p:nvPr>
        </p:nvGraphicFramePr>
        <p:xfrm>
          <a:off x="228600" y="971550"/>
          <a:ext cx="8763000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239"/>
                <a:gridCol w="2354239"/>
                <a:gridCol w="1961865"/>
                <a:gridCol w="2092657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Walk</a:t>
                      </a:r>
                      <a:r>
                        <a:rPr lang="en-US" sz="1500" baseline="0" dirty="0" smtClean="0"/>
                        <a:t> Share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Transit Share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Vehicles</a:t>
                      </a:r>
                      <a:r>
                        <a:rPr lang="en-US" sz="1500" baseline="0" dirty="0" smtClean="0"/>
                        <a:t> per HH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Median</a:t>
                      </a:r>
                      <a:r>
                        <a:rPr lang="en-US" sz="1500" baseline="0" dirty="0" smtClean="0"/>
                        <a:t> HH Income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1.8%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25.3%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1.54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$71,280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9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Site data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9536"/>
              </p:ext>
            </p:extLst>
          </p:nvPr>
        </p:nvGraphicFramePr>
        <p:xfrm>
          <a:off x="228600" y="971550"/>
          <a:ext cx="8763000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1650550"/>
                <a:gridCol w="254045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</a:t>
                      </a:r>
                      <a:r>
                        <a:rPr lang="en-US" sz="1500" baseline="0" dirty="0" smtClean="0"/>
                        <a:t> of Units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Occupied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Floors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Distance</a:t>
                      </a:r>
                      <a:r>
                        <a:rPr lang="en-US" sz="1500" baseline="0" dirty="0" smtClean="0"/>
                        <a:t> to Rail Transit (miles)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149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142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0.0 – rail</a:t>
                      </a:r>
                      <a:r>
                        <a:rPr lang="en-US" sz="1500" baseline="0" dirty="0" smtClean="0"/>
                        <a:t> station is right outside their front door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endPos="0" dir="5400000" sy="-90000" algn="bl" rotWithShape="0"/>
                </a:effectLst>
              </a:rPr>
              <a:t>Outline</a:t>
            </a:r>
            <a:endParaRPr lang="en-US" dirty="0">
              <a:effectLst>
                <a:reflection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165622"/>
            <a:ext cx="88392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Purpose / Motivation</a:t>
            </a:r>
          </a:p>
          <a:p>
            <a:r>
              <a:rPr lang="en-US" sz="3000" dirty="0" smtClean="0"/>
              <a:t>Methodology</a:t>
            </a:r>
          </a:p>
          <a:p>
            <a:r>
              <a:rPr lang="en-US" sz="3000" dirty="0" smtClean="0"/>
              <a:t>3 examples of study sites</a:t>
            </a:r>
          </a:p>
          <a:p>
            <a:r>
              <a:rPr lang="en-US" sz="3000" dirty="0" smtClean="0"/>
              <a:t>Results</a:t>
            </a:r>
          </a:p>
          <a:p>
            <a:r>
              <a:rPr lang="en-US" sz="3000" dirty="0" smtClean="0"/>
              <a:t>Caveats &amp;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Vehicle trips – </a:t>
            </a:r>
            <a:r>
              <a:rPr lang="en-US" sz="3200" dirty="0" err="1" smtClean="0">
                <a:effectLst>
                  <a:reflection blurRad="12700" endPos="0" dir="5400000" sy="-90000" algn="bl" rotWithShape="0"/>
                </a:effectLst>
              </a:rPr>
              <a:t>ite</a:t>
            </a:r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 versus observed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25666"/>
              </p:ext>
            </p:extLst>
          </p:nvPr>
        </p:nvGraphicFramePr>
        <p:xfrm>
          <a:off x="228601" y="971550"/>
          <a:ext cx="8763001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2"/>
                <a:gridCol w="1772222"/>
                <a:gridCol w="1279589"/>
                <a:gridCol w="1969484"/>
                <a:gridCol w="196948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ITE</a:t>
                      </a:r>
                      <a:r>
                        <a:rPr lang="en-US" sz="1500" baseline="0" dirty="0" smtClean="0"/>
                        <a:t> Category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 </a:t>
                      </a:r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</a:t>
                      </a:r>
                      <a:r>
                        <a:rPr lang="en-US" sz="1500" dirty="0" smtClean="0"/>
                        <a:t>Daily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</a:t>
                      </a:r>
                      <a:r>
                        <a:rPr lang="en-US" sz="1500" baseline="0" dirty="0" smtClean="0"/>
                        <a:t> Rate – AM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 Rate - Daily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Mid-rise apartment (221)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772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5.44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18129"/>
              </p:ext>
            </p:extLst>
          </p:nvPr>
        </p:nvGraphicFramePr>
        <p:xfrm>
          <a:off x="228601" y="2914650"/>
          <a:ext cx="8763001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2"/>
                <a:gridCol w="1772222"/>
                <a:gridCol w="1279589"/>
                <a:gridCol w="1969484"/>
                <a:gridCol w="196948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Observed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 </a:t>
                      </a:r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</a:t>
                      </a:r>
                      <a:r>
                        <a:rPr lang="en-US" sz="1500" dirty="0" smtClean="0"/>
                        <a:t>Daily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</a:t>
                      </a:r>
                      <a:r>
                        <a:rPr lang="en-US" sz="1500" baseline="0" dirty="0" smtClean="0"/>
                        <a:t> Rate – AM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 Rate - Daily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555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0.31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3.91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endPos="0" dir="5400000" sy="-90000" algn="bl" rotWithShape="0"/>
                </a:effectLst>
              </a:rPr>
              <a:t>Parking – </a:t>
            </a:r>
            <a:r>
              <a:rPr lang="en-US" sz="3200" dirty="0" err="1" smtClean="0">
                <a:effectLst>
                  <a:reflection endPos="0" dir="5400000" sy="-90000" algn="bl" rotWithShape="0"/>
                </a:effectLst>
              </a:rPr>
              <a:t>ite</a:t>
            </a:r>
            <a:r>
              <a:rPr lang="en-US" sz="3200" dirty="0" smtClean="0">
                <a:effectLst>
                  <a:reflection endPos="0" dir="5400000" sy="-90000" algn="bl" rotWithShape="0"/>
                </a:effectLst>
              </a:rPr>
              <a:t> versus observed</a:t>
            </a:r>
            <a:endParaRPr lang="en-US" sz="3200" dirty="0">
              <a:effectLst>
                <a:reflection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6512"/>
              </p:ext>
            </p:extLst>
          </p:nvPr>
        </p:nvGraphicFramePr>
        <p:xfrm>
          <a:off x="228601" y="971550"/>
          <a:ext cx="8686799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90"/>
                <a:gridCol w="1780910"/>
                <a:gridCol w="1981200"/>
                <a:gridCol w="2590799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ITE</a:t>
                      </a:r>
                      <a:r>
                        <a:rPr lang="en-US" sz="1500" baseline="0" dirty="0" smtClean="0"/>
                        <a:t> Category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r>
                        <a:rPr lang="en-US" sz="1500" baseline="0" dirty="0" smtClean="0"/>
                        <a:t> per Unit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Mid-rise apartment (221)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149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209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1.40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5271"/>
              </p:ext>
            </p:extLst>
          </p:nvPr>
        </p:nvGraphicFramePr>
        <p:xfrm>
          <a:off x="228601" y="2914650"/>
          <a:ext cx="8763001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1905000"/>
                <a:gridCol w="1524000"/>
                <a:gridCol w="182880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Observed (5:00 AM)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r>
                        <a:rPr lang="en-US" sz="1500" baseline="0" dirty="0" smtClean="0"/>
                        <a:t> per Unit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Occupied</a:t>
                      </a:r>
                      <a:r>
                        <a:rPr lang="en-US" sz="1500" baseline="0" dirty="0" smtClean="0"/>
                        <a:t> 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Empty</a:t>
                      </a:r>
                      <a:r>
                        <a:rPr lang="en-US" sz="1500" baseline="0" dirty="0" smtClean="0"/>
                        <a:t> Spaces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241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1.62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195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46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464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Smart growth – </a:t>
            </a:r>
            <a:r>
              <a:rPr lang="en-US" dirty="0" err="1" smtClean="0">
                <a:effectLst>
                  <a:reflection blurRad="12700" endPos="0" dir="5400000" sy="-90000" algn="bl" rotWithShape="0"/>
                </a:effectLst>
              </a:rPr>
              <a:t>Riverworks</a:t>
            </a:r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  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7429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endPos="0" dir="5400000" sy="-90000" algn="bl" rotWithShape="0"/>
                </a:effectLst>
              </a:rPr>
              <a:t>Proximity to downtown</a:t>
            </a:r>
            <a:endParaRPr lang="en-US" sz="3200" dirty="0">
              <a:effectLst>
                <a:reflection endPos="0" dir="5400000" sy="-9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/>
          <a:stretch/>
        </p:blipFill>
        <p:spPr bwMode="auto">
          <a:xfrm>
            <a:off x="236779" y="971551"/>
            <a:ext cx="8907221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Data for the surrounding census tract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91226"/>
              </p:ext>
            </p:extLst>
          </p:nvPr>
        </p:nvGraphicFramePr>
        <p:xfrm>
          <a:off x="228600" y="971550"/>
          <a:ext cx="8763000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239"/>
                <a:gridCol w="2354239"/>
                <a:gridCol w="1961865"/>
                <a:gridCol w="2092657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Walk</a:t>
                      </a:r>
                      <a:r>
                        <a:rPr lang="en-US" sz="1500" baseline="0" dirty="0" smtClean="0"/>
                        <a:t> Share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Transit Share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Vehicles</a:t>
                      </a:r>
                      <a:r>
                        <a:rPr lang="en-US" sz="1500" baseline="0" dirty="0" smtClean="0"/>
                        <a:t> per HH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Median</a:t>
                      </a:r>
                      <a:r>
                        <a:rPr lang="en-US" sz="1500" baseline="0" dirty="0" smtClean="0"/>
                        <a:t> HH Income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2.0%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2.8%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1.71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$89,360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Site data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525562"/>
              </p:ext>
            </p:extLst>
          </p:nvPr>
        </p:nvGraphicFramePr>
        <p:xfrm>
          <a:off x="228600" y="971550"/>
          <a:ext cx="8763000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1650550"/>
                <a:gridCol w="254045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Number</a:t>
                      </a:r>
                      <a:r>
                        <a:rPr lang="en-US" sz="1500" baseline="0" dirty="0" smtClean="0"/>
                        <a:t> of Units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Occupied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Floors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Distance</a:t>
                      </a:r>
                      <a:r>
                        <a:rPr lang="en-US" sz="1500" baseline="0" dirty="0" smtClean="0"/>
                        <a:t> to Rail Transit (miles)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982980"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349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276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Not</a:t>
                      </a:r>
                      <a:r>
                        <a:rPr lang="en-US" sz="1500" baseline="0" dirty="0" smtClean="0"/>
                        <a:t> located near rail – 12 miles to Norristown Transportation Center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Vehicle trips – </a:t>
            </a:r>
            <a:r>
              <a:rPr lang="en-US" sz="3200" dirty="0" err="1" smtClean="0">
                <a:effectLst>
                  <a:reflection blurRad="12700" endPos="0" dir="5400000" sy="-90000" algn="bl" rotWithShape="0"/>
                </a:effectLst>
              </a:rPr>
              <a:t>ite</a:t>
            </a:r>
            <a:r>
              <a:rPr lang="en-US" sz="3200" dirty="0" smtClean="0">
                <a:effectLst>
                  <a:reflection blurRad="12700" endPos="0" dir="5400000" sy="-90000" algn="bl" rotWithShape="0"/>
                </a:effectLst>
              </a:rPr>
              <a:t> versus observed</a:t>
            </a:r>
            <a:endParaRPr lang="en-US" sz="3200" dirty="0">
              <a:effectLst>
                <a:reflection blurRad="12700"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36175"/>
              </p:ext>
            </p:extLst>
          </p:nvPr>
        </p:nvGraphicFramePr>
        <p:xfrm>
          <a:off x="228601" y="971550"/>
          <a:ext cx="8763001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2"/>
                <a:gridCol w="1772222"/>
                <a:gridCol w="1279589"/>
                <a:gridCol w="1969484"/>
                <a:gridCol w="196948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ITE</a:t>
                      </a:r>
                      <a:r>
                        <a:rPr lang="en-US" sz="1500" baseline="0" dirty="0" smtClean="0"/>
                        <a:t> Category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 </a:t>
                      </a:r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</a:t>
                      </a:r>
                      <a:r>
                        <a:rPr lang="en-US" sz="1500" dirty="0" smtClean="0"/>
                        <a:t>Daily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</a:t>
                      </a:r>
                      <a:r>
                        <a:rPr lang="en-US" sz="1500" baseline="0" dirty="0" smtClean="0"/>
                        <a:t> Rate – AM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 Rate - Daily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Mid-rise apartment (221)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99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1,501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5.44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528"/>
              </p:ext>
            </p:extLst>
          </p:nvPr>
        </p:nvGraphicFramePr>
        <p:xfrm>
          <a:off x="228601" y="2914650"/>
          <a:ext cx="8763001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22"/>
                <a:gridCol w="1772222"/>
                <a:gridCol w="1279589"/>
                <a:gridCol w="1969484"/>
                <a:gridCol w="196948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Observed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 </a:t>
                      </a:r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Trips</a:t>
                      </a:r>
                      <a:r>
                        <a:rPr lang="en-US" sz="1500" baseline="0" dirty="0" smtClean="0"/>
                        <a:t> -</a:t>
                      </a:r>
                      <a:r>
                        <a:rPr lang="en-US" sz="1500" dirty="0" smtClean="0"/>
                        <a:t>Daily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</a:t>
                      </a:r>
                      <a:r>
                        <a:rPr lang="en-US" sz="1500" baseline="0" dirty="0" smtClean="0"/>
                        <a:t> Rate – AM Peak Hour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Trip Rate - Daily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112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1,010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0.41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3.66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5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endPos="0" dir="5400000" sy="-90000" algn="bl" rotWithShape="0"/>
                </a:effectLst>
              </a:rPr>
              <a:t>Parking – </a:t>
            </a:r>
            <a:r>
              <a:rPr lang="en-US" sz="3200" dirty="0" err="1" smtClean="0">
                <a:effectLst>
                  <a:reflection endPos="0" dir="5400000" sy="-90000" algn="bl" rotWithShape="0"/>
                </a:effectLst>
              </a:rPr>
              <a:t>ite</a:t>
            </a:r>
            <a:r>
              <a:rPr lang="en-US" sz="3200" dirty="0" smtClean="0">
                <a:effectLst>
                  <a:reflection endPos="0" dir="5400000" sy="-90000" algn="bl" rotWithShape="0"/>
                </a:effectLst>
              </a:rPr>
              <a:t> versus observed</a:t>
            </a:r>
            <a:endParaRPr lang="en-US" sz="3200" dirty="0">
              <a:effectLst>
                <a:reflection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48296"/>
              </p:ext>
            </p:extLst>
          </p:nvPr>
        </p:nvGraphicFramePr>
        <p:xfrm>
          <a:off x="228601" y="971550"/>
          <a:ext cx="8686799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90"/>
                <a:gridCol w="1780910"/>
                <a:gridCol w="1752600"/>
                <a:gridCol w="2819399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ITE</a:t>
                      </a:r>
                      <a:r>
                        <a:rPr lang="en-US" sz="1500" baseline="0" dirty="0" smtClean="0"/>
                        <a:t> Category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Units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r>
                        <a:rPr lang="en-US" sz="1500" baseline="0" dirty="0" smtClean="0"/>
                        <a:t> per Unit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Mid-rise apartment (221)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349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489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1.40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76474"/>
              </p:ext>
            </p:extLst>
          </p:nvPr>
        </p:nvGraphicFramePr>
        <p:xfrm>
          <a:off x="228601" y="2914650"/>
          <a:ext cx="8763001" cy="130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  <a:gridCol w="1905000"/>
                <a:gridCol w="1524000"/>
                <a:gridCol w="182880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Observed (5:00 AM)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Spaces</a:t>
                      </a:r>
                      <a:r>
                        <a:rPr lang="en-US" sz="1500" baseline="0" dirty="0" smtClean="0"/>
                        <a:t> per Unit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Occupied</a:t>
                      </a:r>
                      <a:r>
                        <a:rPr lang="en-US" sz="1500" baseline="0" dirty="0" smtClean="0"/>
                        <a:t> Spaces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Empty</a:t>
                      </a:r>
                      <a:r>
                        <a:rPr lang="en-US" sz="1500" baseline="0" dirty="0" smtClean="0"/>
                        <a:t> Spaces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515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1.48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335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180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8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471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DATA FOR ALL STUDY SITES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25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endPos="0" dir="5400000" sy="-90000" algn="bl" rotWithShape="0"/>
                </a:effectLst>
              </a:rPr>
              <a:t>Am Peak Hour</a:t>
            </a:r>
            <a:endParaRPr lang="en-US" dirty="0">
              <a:effectLst>
                <a:reflection endPos="0" dir="5400000" sy="-90000" algn="bl" rotWithShape="0"/>
              </a:effectLst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47318"/>
              </p:ext>
            </p:extLst>
          </p:nvPr>
        </p:nvGraphicFramePr>
        <p:xfrm>
          <a:off x="0" y="800100"/>
          <a:ext cx="92709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1061651"/>
            <a:ext cx="15827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1061651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2312" y="1059149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2201" y="1061651"/>
            <a:ext cx="404609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061182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8295" y="1061182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61944" y="1061651"/>
            <a:ext cx="17438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61943" y="1061651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87062" y="1061651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779339"/>
            <a:ext cx="158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Urban TOD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779339"/>
            <a:ext cx="404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Suburban TOD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61942" y="779339"/>
            <a:ext cx="172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 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" y="285750"/>
            <a:ext cx="91440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motivation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5622"/>
            <a:ext cx="88392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Like a lot of urban areas, Philadelphia is struggling with congestion</a:t>
            </a:r>
          </a:p>
          <a:p>
            <a:r>
              <a:rPr lang="en-US" dirty="0" smtClean="0"/>
              <a:t>According to INRIX</a:t>
            </a:r>
          </a:p>
          <a:p>
            <a:pPr lvl="1"/>
            <a:r>
              <a:rPr lang="en-US" dirty="0" smtClean="0"/>
              <a:t>#9 most </a:t>
            </a:r>
            <a:r>
              <a:rPr lang="en-US" dirty="0"/>
              <a:t>c</a:t>
            </a:r>
            <a:r>
              <a:rPr lang="en-US" dirty="0" smtClean="0"/>
              <a:t>ongested </a:t>
            </a:r>
            <a:r>
              <a:rPr lang="en-US" dirty="0"/>
              <a:t>u</a:t>
            </a:r>
            <a:r>
              <a:rPr lang="en-US" dirty="0" smtClean="0"/>
              <a:t>rban area in U.S.</a:t>
            </a:r>
          </a:p>
          <a:p>
            <a:pPr lvl="1"/>
            <a:r>
              <a:rPr lang="en-US" dirty="0" smtClean="0"/>
              <a:t>#6 most congested road (I-76)</a:t>
            </a:r>
          </a:p>
          <a:p>
            <a:r>
              <a:rPr lang="en-US" dirty="0" smtClean="0"/>
              <a:t>According to recent GasBuddy study</a:t>
            </a:r>
          </a:p>
          <a:p>
            <a:pPr lvl="1"/>
            <a:r>
              <a:rPr lang="en-US" dirty="0" smtClean="0"/>
              <a:t>#2 most aggressive drivers in the U.S.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41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endPos="0" dir="5400000" sy="-90000" algn="bl" rotWithShape="0"/>
                </a:effectLst>
              </a:rPr>
              <a:t>daily</a:t>
            </a:r>
            <a:endParaRPr lang="en-US" dirty="0">
              <a:effectLst>
                <a:reflection endPos="0" dir="5400000" sy="-90000" algn="bl" rotWithShape="0"/>
              </a:effectLst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826660"/>
              </p:ext>
            </p:extLst>
          </p:nvPr>
        </p:nvGraphicFramePr>
        <p:xfrm>
          <a:off x="0" y="876924"/>
          <a:ext cx="9194800" cy="413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1000" y="1155179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7246" y="1155179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79754" y="1155179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1" y="1155179"/>
            <a:ext cx="38849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72193" y="1143000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7151" y="1143000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24600" y="1155179"/>
            <a:ext cx="18225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4600" y="1143000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47154" y="1143000"/>
            <a:ext cx="0" cy="17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7246" y="869429"/>
            <a:ext cx="189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Urban TOD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861935"/>
            <a:ext cx="38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Suburban TOD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8483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 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reflection endPos="0" dir="5400000" sy="-90000" algn="bl" rotWithShape="0"/>
                </a:effectLst>
              </a:rPr>
              <a:t>Summary – ranges for all sites</a:t>
            </a:r>
            <a:endParaRPr lang="en-US" sz="3200" dirty="0">
              <a:effectLst>
                <a:reflection endPos="0" dir="5400000" sy="-9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32997"/>
              </p:ext>
            </p:extLst>
          </p:nvPr>
        </p:nvGraphicFramePr>
        <p:xfrm>
          <a:off x="228601" y="971550"/>
          <a:ext cx="8763001" cy="295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101"/>
                <a:gridCol w="1116699"/>
                <a:gridCol w="1219200"/>
                <a:gridCol w="1847295"/>
                <a:gridCol w="1200705"/>
                <a:gridCol w="1905001"/>
              </a:tblGrid>
              <a:tr h="48006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AM</a:t>
                      </a:r>
                      <a:r>
                        <a:rPr lang="en-US" sz="1500" baseline="0" dirty="0" smtClean="0"/>
                        <a:t> Peak Trip Rate</a:t>
                      </a:r>
                      <a:endParaRPr lang="en-US" sz="15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Daily</a:t>
                      </a:r>
                      <a:r>
                        <a:rPr lang="en-US" sz="1500" baseline="0" dirty="0" smtClean="0"/>
                        <a:t> Trip Rate</a:t>
                      </a:r>
                      <a:endParaRPr lang="en-US" sz="15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1722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Number of sites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ITE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Observed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ITE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Observed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1"/>
                    </a:solidFill>
                  </a:tcPr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Urban</a:t>
                      </a:r>
                      <a:r>
                        <a:rPr lang="en-US" sz="1500" baseline="0" dirty="0" smtClean="0"/>
                        <a:t> TOD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0.10</a:t>
                      </a:r>
                      <a:r>
                        <a:rPr lang="en-US" sz="1500" baseline="0" dirty="0" smtClean="0"/>
                        <a:t> – 0.22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5.44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0.69</a:t>
                      </a:r>
                      <a:r>
                        <a:rPr lang="en-US" sz="1500" baseline="0" dirty="0" smtClean="0"/>
                        <a:t> – 2.17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Suburban TOD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0.26</a:t>
                      </a:r>
                      <a:r>
                        <a:rPr lang="en-US" sz="1500" baseline="0" dirty="0" smtClean="0"/>
                        <a:t> – 0.39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5.44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3.49 – 4.35</a:t>
                      </a:r>
                      <a:endParaRPr lang="en-US" sz="1500" dirty="0"/>
                    </a:p>
                  </a:txBody>
                  <a:tcPr marT="34290" marB="34290"/>
                </a:tc>
              </a:tr>
              <a:tr h="6181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Smart Growth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0.36</a:t>
                      </a:r>
                      <a:r>
                        <a:rPr lang="en-US" sz="1500" baseline="0" dirty="0" smtClean="0"/>
                        <a:t> – 0.47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5.44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/>
                        <a:t>3.66 – 5.18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309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endPos="0" dir="5400000" sy="-90000" algn="bl" rotWithShape="0"/>
                </a:effectLst>
              </a:rPr>
              <a:t>caveats</a:t>
            </a:r>
            <a:endParaRPr lang="en-US" dirty="0">
              <a:effectLst>
                <a:reflection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971550"/>
            <a:ext cx="8839200" cy="3714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This data reflects Philadelphia conditions / travel behavior</a:t>
            </a:r>
          </a:p>
          <a:p>
            <a:r>
              <a:rPr lang="en-US" sz="3000" dirty="0" smtClean="0"/>
              <a:t>This was a pretty simple (but feasible and affordable) approach</a:t>
            </a:r>
          </a:p>
          <a:p>
            <a:r>
              <a:rPr lang="en-US" sz="3000" dirty="0" smtClean="0"/>
              <a:t>Small sample size</a:t>
            </a:r>
          </a:p>
          <a:p>
            <a:r>
              <a:rPr lang="en-US" sz="3000" dirty="0" smtClean="0"/>
              <a:t>Question as to how representative residents of these new multifamily projects are, in terms of race, age, income, ….</a:t>
            </a:r>
          </a:p>
          <a:p>
            <a:pPr lvl="1"/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8650"/>
          </a:xfrm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endPos="0" dir="5400000" sy="-90000" algn="bl" rotWithShape="0"/>
                </a:effectLst>
              </a:rPr>
              <a:t>conclusions</a:t>
            </a:r>
            <a:endParaRPr lang="en-US" dirty="0">
              <a:effectLst>
                <a:reflection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3588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data shows real vehicle trip reduction benefits to TOD – especially at the “urban” sites</a:t>
            </a:r>
          </a:p>
          <a:p>
            <a:r>
              <a:rPr lang="en-US" dirty="0" smtClean="0"/>
              <a:t>Proximity to transit is important, but it does not totally explain travel behavior.  For example, comparing AM Peak trip generation at the suburban sites – in some cases, the sites that were closer to transit generated more vehicle trips </a:t>
            </a:r>
          </a:p>
          <a:p>
            <a:r>
              <a:rPr lang="en-US" dirty="0" smtClean="0"/>
              <a:t>For parking, wondering whether we should recommend using ITE’s 1.40 spaces / unit as an upper threshold?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32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Questions?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motivation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5622"/>
            <a:ext cx="88392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of our key strategies to address increasing congestion is: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encouraging Smart Growth and TOD</a:t>
            </a:r>
          </a:p>
          <a:p>
            <a:pPr marL="0" indent="0">
              <a:buNone/>
            </a:pPr>
            <a:r>
              <a:rPr lang="en-US" dirty="0" smtClean="0"/>
              <a:t>    - reducing parking requirements</a:t>
            </a:r>
          </a:p>
          <a:p>
            <a:r>
              <a:rPr lang="en-US" dirty="0" smtClean="0"/>
              <a:t>There has been a lot of new TOD residential development in Philadelphia since 2010</a:t>
            </a:r>
          </a:p>
          <a:p>
            <a:r>
              <a:rPr lang="en-US" dirty="0" smtClean="0"/>
              <a:t>Mainly mid-level apartments located close to rail stations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1" t="10492" r="23490" b="20494"/>
          <a:stretch/>
        </p:blipFill>
        <p:spPr bwMode="auto">
          <a:xfrm>
            <a:off x="990600" y="0"/>
            <a:ext cx="7115453" cy="51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7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862"/>
            <a:ext cx="9144000" cy="2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885825"/>
            <a:ext cx="81343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reflection blurRad="12700" endPos="0" dir="5400000" sy="-90000" algn="bl" rotWithShape="0"/>
                </a:effectLst>
              </a:rPr>
              <a:t>motivation</a:t>
            </a:r>
            <a:endParaRPr lang="en-US" dirty="0">
              <a:effectLst>
                <a:reflection blurRad="12700" endPos="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5621"/>
            <a:ext cx="8839200" cy="352067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But question is – what is the real vehicle trip reduction benefit of TOD?</a:t>
            </a:r>
          </a:p>
          <a:p>
            <a:r>
              <a:rPr lang="en-US" dirty="0" smtClean="0"/>
              <a:t>There are only a few studies of vehicle trip generation and parking demand at multifamily developments near transit.</a:t>
            </a:r>
          </a:p>
          <a:p>
            <a:r>
              <a:rPr lang="en-US" dirty="0" smtClean="0"/>
              <a:t>The question of how much vehicle trip and parking demand reduction occurs with TOD is largely unexplored in the literature.  </a:t>
            </a:r>
          </a:p>
          <a:p>
            <a:r>
              <a:rPr lang="en-US" dirty="0" smtClean="0"/>
              <a:t>Everyone agrees that there should be some reduction, but how much?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2920</TotalTime>
  <Words>1762</Words>
  <Application>Microsoft Office PowerPoint</Application>
  <PresentationFormat>On-screen Show (16:9)</PresentationFormat>
  <Paragraphs>425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Trek</vt:lpstr>
      <vt:lpstr>PowerPoint Presentation</vt:lpstr>
      <vt:lpstr>Outline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motivation</vt:lpstr>
      <vt:lpstr>methodology</vt:lpstr>
      <vt:lpstr>Location of Study sites</vt:lpstr>
      <vt:lpstr>urban tod– southstar lofts </vt:lpstr>
      <vt:lpstr>Data for the surrounding census Tract</vt:lpstr>
      <vt:lpstr>Site data</vt:lpstr>
      <vt:lpstr>Vehicle trips – ITE versus observed</vt:lpstr>
      <vt:lpstr>PowerPoint Presentation</vt:lpstr>
      <vt:lpstr>Suburban tod - Station at manayunk</vt:lpstr>
      <vt:lpstr>Data for the surrounding census tract</vt:lpstr>
      <vt:lpstr>Site data</vt:lpstr>
      <vt:lpstr>Vehicle trips – ite versus observed</vt:lpstr>
      <vt:lpstr>Parking – ite versus observed</vt:lpstr>
      <vt:lpstr>Smart growth – Riverworks  </vt:lpstr>
      <vt:lpstr>Proximity to downtown</vt:lpstr>
      <vt:lpstr>Data for the surrounding census tract</vt:lpstr>
      <vt:lpstr>Site data</vt:lpstr>
      <vt:lpstr>Vehicle trips – ite versus observed</vt:lpstr>
      <vt:lpstr>Parking – ite versus observed</vt:lpstr>
      <vt:lpstr>PowerPoint Presentation</vt:lpstr>
      <vt:lpstr>Am Peak Hour</vt:lpstr>
      <vt:lpstr>daily</vt:lpstr>
      <vt:lpstr>Summary – ranges for all sites</vt:lpstr>
      <vt:lpstr>caveats</vt:lpstr>
      <vt:lpstr>conclusions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 – 2015 Travel trends</dc:title>
  <dc:creator>Lane, Brad</dc:creator>
  <cp:lastModifiedBy>Lane, Brad</cp:lastModifiedBy>
  <cp:revision>496</cp:revision>
  <cp:lastPrinted>2019-05-07T13:59:40Z</cp:lastPrinted>
  <dcterms:created xsi:type="dcterms:W3CDTF">2017-04-04T12:10:41Z</dcterms:created>
  <dcterms:modified xsi:type="dcterms:W3CDTF">2019-05-28T11:20:10Z</dcterms:modified>
</cp:coreProperties>
</file>