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64" r:id="rId4"/>
    <p:sldId id="257" r:id="rId5"/>
    <p:sldId id="259" r:id="rId6"/>
    <p:sldId id="260" r:id="rId7"/>
    <p:sldId id="261" r:id="rId8"/>
    <p:sldId id="262" r:id="rId9"/>
    <p:sldId id="265" r:id="rId10"/>
    <p:sldId id="266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514A"/>
    <a:srgbClr val="D7621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980" autoAdjust="0"/>
    <p:restoredTop sz="94660"/>
  </p:normalViewPr>
  <p:slideViewPr>
    <p:cSldViewPr snapToGrid="0">
      <p:cViewPr varScale="1">
        <p:scale>
          <a:sx n="58" d="100"/>
          <a:sy n="58" d="100"/>
        </p:scale>
        <p:origin x="54" y="738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E05E3A-9E94-42B0-8668-299C5F56AE9A}" type="datetimeFigureOut">
              <a:rPr lang="en-US" smtClean="0"/>
              <a:t>5/29/2019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1D0E39-0B7C-4A96-8889-416EAD2A3A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8953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E05E3A-9E94-42B0-8668-299C5F56AE9A}" type="datetimeFigureOut">
              <a:rPr lang="en-US" smtClean="0"/>
              <a:t>5/29/2019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1D0E39-0B7C-4A96-8889-416EAD2A3A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38737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E05E3A-9E94-42B0-8668-299C5F56AE9A}" type="datetimeFigureOut">
              <a:rPr lang="en-US" smtClean="0"/>
              <a:t>5/29/2019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1D0E39-0B7C-4A96-8889-416EAD2A3A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99411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E05E3A-9E94-42B0-8668-299C5F56AE9A}" type="datetimeFigureOut">
              <a:rPr lang="en-US" smtClean="0"/>
              <a:t>5/29/2019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1D0E39-0B7C-4A96-8889-416EAD2A3A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00431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E05E3A-9E94-42B0-8668-299C5F56AE9A}" type="datetimeFigureOut">
              <a:rPr lang="en-US" smtClean="0"/>
              <a:t>5/29/2019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1D0E39-0B7C-4A96-8889-416EAD2A3A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45986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E05E3A-9E94-42B0-8668-299C5F56AE9A}" type="datetimeFigureOut">
              <a:rPr lang="en-US" smtClean="0"/>
              <a:t>5/29/2019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1D0E39-0B7C-4A96-8889-416EAD2A3A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53618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E05E3A-9E94-42B0-8668-299C5F56AE9A}" type="datetimeFigureOut">
              <a:rPr lang="en-US" smtClean="0"/>
              <a:t>5/29/2019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1D0E39-0B7C-4A96-8889-416EAD2A3A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87194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E05E3A-9E94-42B0-8668-299C5F56AE9A}" type="datetimeFigureOut">
              <a:rPr lang="en-US" smtClean="0"/>
              <a:t>5/29/2019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1D0E39-0B7C-4A96-8889-416EAD2A3A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01041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E05E3A-9E94-42B0-8668-299C5F56AE9A}" type="datetimeFigureOut">
              <a:rPr lang="en-US" smtClean="0"/>
              <a:t>5/29/2019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1D0E39-0B7C-4A96-8889-416EAD2A3A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1167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E05E3A-9E94-42B0-8668-299C5F56AE9A}" type="datetimeFigureOut">
              <a:rPr lang="en-US" smtClean="0"/>
              <a:t>5/29/2019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1D0E39-0B7C-4A96-8889-416EAD2A3A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48866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E05E3A-9E94-42B0-8668-299C5F56AE9A}" type="datetimeFigureOut">
              <a:rPr lang="en-US" smtClean="0"/>
              <a:t>5/29/2019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1D0E39-0B7C-4A96-8889-416EAD2A3A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49158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FE05E3A-9E94-42B0-8668-299C5F56AE9A}" type="datetimeFigureOut">
              <a:rPr lang="en-US" smtClean="0"/>
              <a:t>5/29/2019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D1D0E39-0B7C-4A96-8889-416EAD2A3A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94892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75000"/>
            <a:lumOff val="2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310000" y="4721102"/>
            <a:ext cx="9144000" cy="1655762"/>
          </a:xfrm>
        </p:spPr>
        <p:txBody>
          <a:bodyPr>
            <a:noAutofit/>
          </a:bodyPr>
          <a:lstStyle/>
          <a:p>
            <a:r>
              <a:rPr lang="en-US" sz="4000" b="1" dirty="0" smtClean="0">
                <a:solidFill>
                  <a:schemeClr val="bg1"/>
                </a:solidFill>
              </a:rPr>
              <a:t>Becky Knudson</a:t>
            </a:r>
          </a:p>
          <a:p>
            <a:r>
              <a:rPr lang="en-US" sz="4000" b="1" dirty="0" smtClean="0">
                <a:solidFill>
                  <a:schemeClr val="bg1"/>
                </a:solidFill>
              </a:rPr>
              <a:t>Senior Transportation Economist</a:t>
            </a:r>
          </a:p>
          <a:p>
            <a:r>
              <a:rPr lang="en-US" sz="4000" b="1" dirty="0" smtClean="0">
                <a:solidFill>
                  <a:schemeClr val="bg1"/>
                </a:solidFill>
              </a:rPr>
              <a:t>Oregon Department of Transportation</a:t>
            </a:r>
            <a:endParaRPr lang="en-US" sz="4000" b="1" dirty="0">
              <a:solidFill>
                <a:schemeClr val="bg1"/>
              </a:solidFill>
            </a:endParaRPr>
          </a:p>
        </p:txBody>
      </p:sp>
      <p:sp>
        <p:nvSpPr>
          <p:cNvPr id="4" name="Cloud Callout 3"/>
          <p:cNvSpPr/>
          <p:nvPr/>
        </p:nvSpPr>
        <p:spPr>
          <a:xfrm>
            <a:off x="712050" y="1152525"/>
            <a:ext cx="11314383" cy="3201926"/>
          </a:xfrm>
          <a:prstGeom prst="cloudCallout">
            <a:avLst>
              <a:gd name="adj1" fmla="val -23864"/>
              <a:gd name="adj2" fmla="val 63120"/>
            </a:avLst>
          </a:prstGeom>
          <a:blipFill>
            <a:blip r:embed="rId2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090666" y="1490332"/>
            <a:ext cx="8049150" cy="2526311"/>
          </a:xfrm>
        </p:spPr>
        <p:txBody>
          <a:bodyPr>
            <a:noAutofit/>
          </a:bodyPr>
          <a:lstStyle/>
          <a:p>
            <a:r>
              <a:rPr lang="en-US" sz="8000" b="1" dirty="0" smtClean="0">
                <a:latin typeface="+mn-lt"/>
              </a:rPr>
              <a:t>Deep Thoughts on NextGen </a:t>
            </a:r>
            <a:r>
              <a:rPr lang="en-US" sz="8000" b="1" dirty="0" smtClean="0">
                <a:latin typeface="+mn-lt"/>
              </a:rPr>
              <a:t>NHTS</a:t>
            </a:r>
            <a:endParaRPr lang="en-US" sz="8000" b="1" dirty="0">
              <a:solidFill>
                <a:srgbClr val="FF0000"/>
              </a:solidFill>
              <a:latin typeface="+mn-lt"/>
            </a:endParaRPr>
          </a:p>
        </p:txBody>
      </p:sp>
      <p:pic>
        <p:nvPicPr>
          <p:cNvPr id="1026" name="Picture 2" descr="Related imag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504" y="4797302"/>
            <a:ext cx="3384522" cy="1808018"/>
          </a:xfrm>
          <a:prstGeom prst="rect">
            <a:avLst/>
          </a:prstGeom>
          <a:noFill/>
          <a:effectLst>
            <a:softEdge rad="3175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800" y="38101"/>
            <a:ext cx="4229100" cy="8334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70226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End, Guy, Cinema Strip, Movie, Film, Video, Cinem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39143" y="0"/>
            <a:ext cx="6943898" cy="52079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itle 1"/>
          <p:cNvSpPr txBox="1">
            <a:spLocks/>
          </p:cNvSpPr>
          <p:nvPr/>
        </p:nvSpPr>
        <p:spPr>
          <a:xfrm>
            <a:off x="2244436" y="4804763"/>
            <a:ext cx="8711739" cy="2252006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100" b="1" dirty="0" smtClean="0">
                <a:solidFill>
                  <a:schemeClr val="bg1"/>
                </a:solidFill>
              </a:rPr>
              <a:t>Becky Knudson</a:t>
            </a:r>
          </a:p>
          <a:p>
            <a:r>
              <a:rPr lang="en-US" sz="4100" b="1" dirty="0" smtClean="0">
                <a:solidFill>
                  <a:schemeClr val="bg1"/>
                </a:solidFill>
              </a:rPr>
              <a:t>Oregon Department of Transportation</a:t>
            </a:r>
          </a:p>
          <a:p>
            <a:r>
              <a:rPr lang="en-US" sz="3600" b="1" dirty="0" err="1" smtClean="0">
                <a:solidFill>
                  <a:schemeClr val="bg1"/>
                </a:solidFill>
              </a:rPr>
              <a:t>rebecca.a</a:t>
            </a:r>
            <a:r>
              <a:rPr lang="en-US" sz="3600" b="1" dirty="0" smtClean="0">
                <a:solidFill>
                  <a:schemeClr val="bg1"/>
                </a:solidFill>
              </a:rPr>
              <a:t> knudson@odot.state.or.us</a:t>
            </a:r>
            <a:endParaRPr lang="en-US" sz="36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76948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75000"/>
            <a:lumOff val="2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Feed the data monster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00"/>
          <a:stretch/>
        </p:blipFill>
        <p:spPr bwMode="auto">
          <a:xfrm>
            <a:off x="82572" y="1940379"/>
            <a:ext cx="12109428" cy="26514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9589077" y="4222503"/>
            <a:ext cx="284710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f</a:t>
            </a:r>
            <a:r>
              <a:rPr lang="en-US" dirty="0" smtClean="0"/>
              <a:t>eedthedatamonster.com</a:t>
            </a:r>
            <a:endParaRPr lang="en-US" dirty="0"/>
          </a:p>
        </p:txBody>
      </p:sp>
      <p:grpSp>
        <p:nvGrpSpPr>
          <p:cNvPr id="9" name="Group 8"/>
          <p:cNvGrpSpPr/>
          <p:nvPr/>
        </p:nvGrpSpPr>
        <p:grpSpPr>
          <a:xfrm>
            <a:off x="-57150" y="5785042"/>
            <a:ext cx="12268200" cy="1072957"/>
            <a:chOff x="-57150" y="5785042"/>
            <a:chExt cx="12268200" cy="1072957"/>
          </a:xfrm>
        </p:grpSpPr>
        <p:pic>
          <p:nvPicPr>
            <p:cNvPr id="8" name="Picture 7"/>
            <p:cNvPicPr>
              <a:picLocks noChangeAspect="1"/>
            </p:cNvPicPr>
            <p:nvPr/>
          </p:nvPicPr>
          <p:blipFill rotWithShape="1">
            <a:blip r:embed="rId3"/>
            <a:srcRect l="4445" t="20444" b="6710"/>
            <a:stretch/>
          </p:blipFill>
          <p:spPr>
            <a:xfrm>
              <a:off x="-57150" y="5807176"/>
              <a:ext cx="2457450" cy="1050823"/>
            </a:xfrm>
            <a:prstGeom prst="rect">
              <a:avLst/>
            </a:prstGeom>
          </p:spPr>
        </p:pic>
        <p:pic>
          <p:nvPicPr>
            <p:cNvPr id="10" name="Picture 9"/>
            <p:cNvPicPr>
              <a:picLocks noChangeAspect="1"/>
            </p:cNvPicPr>
            <p:nvPr/>
          </p:nvPicPr>
          <p:blipFill rotWithShape="1">
            <a:blip r:embed="rId3"/>
            <a:srcRect t="20444" b="6710"/>
            <a:stretch/>
          </p:blipFill>
          <p:spPr>
            <a:xfrm>
              <a:off x="2362200" y="5807175"/>
              <a:ext cx="2571750" cy="1050823"/>
            </a:xfrm>
            <a:prstGeom prst="rect">
              <a:avLst/>
            </a:prstGeom>
          </p:spPr>
        </p:pic>
        <p:pic>
          <p:nvPicPr>
            <p:cNvPr id="11" name="Picture 10"/>
            <p:cNvPicPr>
              <a:picLocks noChangeAspect="1"/>
            </p:cNvPicPr>
            <p:nvPr/>
          </p:nvPicPr>
          <p:blipFill rotWithShape="1">
            <a:blip r:embed="rId3"/>
            <a:srcRect t="20444" b="6710"/>
            <a:stretch/>
          </p:blipFill>
          <p:spPr>
            <a:xfrm>
              <a:off x="4781550" y="5807174"/>
              <a:ext cx="2571750" cy="1050823"/>
            </a:xfrm>
            <a:prstGeom prst="rect">
              <a:avLst/>
            </a:prstGeom>
          </p:spPr>
        </p:pic>
        <p:pic>
          <p:nvPicPr>
            <p:cNvPr id="12" name="Picture 11"/>
            <p:cNvPicPr>
              <a:picLocks noChangeAspect="1"/>
            </p:cNvPicPr>
            <p:nvPr/>
          </p:nvPicPr>
          <p:blipFill rotWithShape="1">
            <a:blip r:embed="rId3"/>
            <a:srcRect t="20444" b="6710"/>
            <a:stretch/>
          </p:blipFill>
          <p:spPr>
            <a:xfrm>
              <a:off x="7200900" y="5796108"/>
              <a:ext cx="2571750" cy="1050823"/>
            </a:xfrm>
            <a:prstGeom prst="rect">
              <a:avLst/>
            </a:prstGeom>
          </p:spPr>
        </p:pic>
        <p:pic>
          <p:nvPicPr>
            <p:cNvPr id="13" name="Picture 12"/>
            <p:cNvPicPr>
              <a:picLocks noChangeAspect="1"/>
            </p:cNvPicPr>
            <p:nvPr/>
          </p:nvPicPr>
          <p:blipFill rotWithShape="1">
            <a:blip r:embed="rId3"/>
            <a:srcRect t="20444" b="6710"/>
            <a:stretch/>
          </p:blipFill>
          <p:spPr>
            <a:xfrm>
              <a:off x="9639300" y="5785042"/>
              <a:ext cx="2571750" cy="1050823"/>
            </a:xfrm>
            <a:prstGeom prst="rect">
              <a:avLst/>
            </a:prstGeom>
          </p:spPr>
        </p:pic>
      </p:grpSp>
      <p:grpSp>
        <p:nvGrpSpPr>
          <p:cNvPr id="15" name="Group 14"/>
          <p:cNvGrpSpPr/>
          <p:nvPr/>
        </p:nvGrpSpPr>
        <p:grpSpPr>
          <a:xfrm>
            <a:off x="3186" y="-3077"/>
            <a:ext cx="12268200" cy="1072957"/>
            <a:chOff x="-57150" y="5785042"/>
            <a:chExt cx="12268200" cy="1072957"/>
          </a:xfrm>
        </p:grpSpPr>
        <p:pic>
          <p:nvPicPr>
            <p:cNvPr id="16" name="Picture 15"/>
            <p:cNvPicPr>
              <a:picLocks noChangeAspect="1"/>
            </p:cNvPicPr>
            <p:nvPr/>
          </p:nvPicPr>
          <p:blipFill rotWithShape="1">
            <a:blip r:embed="rId3"/>
            <a:srcRect l="4445" t="20444" b="6710"/>
            <a:stretch/>
          </p:blipFill>
          <p:spPr>
            <a:xfrm>
              <a:off x="-57150" y="5807176"/>
              <a:ext cx="2457450" cy="1050823"/>
            </a:xfrm>
            <a:prstGeom prst="rect">
              <a:avLst/>
            </a:prstGeom>
          </p:spPr>
        </p:pic>
        <p:pic>
          <p:nvPicPr>
            <p:cNvPr id="17" name="Picture 16"/>
            <p:cNvPicPr>
              <a:picLocks noChangeAspect="1"/>
            </p:cNvPicPr>
            <p:nvPr/>
          </p:nvPicPr>
          <p:blipFill rotWithShape="1">
            <a:blip r:embed="rId3"/>
            <a:srcRect t="20444" b="6710"/>
            <a:stretch/>
          </p:blipFill>
          <p:spPr>
            <a:xfrm>
              <a:off x="2362200" y="5807175"/>
              <a:ext cx="2571750" cy="1050823"/>
            </a:xfrm>
            <a:prstGeom prst="rect">
              <a:avLst/>
            </a:prstGeom>
          </p:spPr>
        </p:pic>
        <p:pic>
          <p:nvPicPr>
            <p:cNvPr id="18" name="Picture 17"/>
            <p:cNvPicPr>
              <a:picLocks noChangeAspect="1"/>
            </p:cNvPicPr>
            <p:nvPr/>
          </p:nvPicPr>
          <p:blipFill rotWithShape="1">
            <a:blip r:embed="rId3"/>
            <a:srcRect t="20444" b="6710"/>
            <a:stretch/>
          </p:blipFill>
          <p:spPr>
            <a:xfrm>
              <a:off x="4781550" y="5807174"/>
              <a:ext cx="2571750" cy="1050823"/>
            </a:xfrm>
            <a:prstGeom prst="rect">
              <a:avLst/>
            </a:prstGeom>
          </p:spPr>
        </p:pic>
        <p:pic>
          <p:nvPicPr>
            <p:cNvPr id="19" name="Picture 18"/>
            <p:cNvPicPr>
              <a:picLocks noChangeAspect="1"/>
            </p:cNvPicPr>
            <p:nvPr/>
          </p:nvPicPr>
          <p:blipFill rotWithShape="1">
            <a:blip r:embed="rId3"/>
            <a:srcRect t="20444" b="6710"/>
            <a:stretch/>
          </p:blipFill>
          <p:spPr>
            <a:xfrm>
              <a:off x="7200900" y="5796108"/>
              <a:ext cx="2571750" cy="1050823"/>
            </a:xfrm>
            <a:prstGeom prst="rect">
              <a:avLst/>
            </a:prstGeom>
          </p:spPr>
        </p:pic>
        <p:pic>
          <p:nvPicPr>
            <p:cNvPr id="20" name="Picture 19"/>
            <p:cNvPicPr>
              <a:picLocks noChangeAspect="1"/>
            </p:cNvPicPr>
            <p:nvPr/>
          </p:nvPicPr>
          <p:blipFill rotWithShape="1">
            <a:blip r:embed="rId3"/>
            <a:srcRect t="20444" b="6710"/>
            <a:stretch/>
          </p:blipFill>
          <p:spPr>
            <a:xfrm>
              <a:off x="9639300" y="5785042"/>
              <a:ext cx="2571750" cy="1050823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2991227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75000"/>
            <a:lumOff val="2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l="18936" r="16593"/>
          <a:stretch/>
        </p:blipFill>
        <p:spPr>
          <a:xfrm>
            <a:off x="7226300" y="37550"/>
            <a:ext cx="4953000" cy="6795518"/>
          </a:xfrm>
          <a:prstGeom prst="rect">
            <a:avLst/>
          </a:prstGeom>
        </p:spPr>
      </p:pic>
      <p:sp>
        <p:nvSpPr>
          <p:cNvPr id="7" name="Title 1"/>
          <p:cNvSpPr txBox="1">
            <a:spLocks/>
          </p:cNvSpPr>
          <p:nvPr/>
        </p:nvSpPr>
        <p:spPr>
          <a:xfrm>
            <a:off x="816378" y="749667"/>
            <a:ext cx="5285014" cy="189110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6600" b="1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+mn-lt"/>
              </a:rPr>
              <a:t>Tools Require Accurate Data </a:t>
            </a:r>
            <a:endParaRPr lang="en-US" sz="6600" b="1" dirty="0">
              <a:solidFill>
                <a:schemeClr val="accent2">
                  <a:lumMod val="60000"/>
                  <a:lumOff val="40000"/>
                </a:schemeClr>
              </a:solidFill>
              <a:latin typeface="+mn-lt"/>
            </a:endParaRPr>
          </a:p>
        </p:txBody>
      </p:sp>
      <p:sp>
        <p:nvSpPr>
          <p:cNvPr id="6" name="Subtitle 2"/>
          <p:cNvSpPr txBox="1">
            <a:spLocks/>
          </p:cNvSpPr>
          <p:nvPr/>
        </p:nvSpPr>
        <p:spPr>
          <a:xfrm>
            <a:off x="0" y="3298312"/>
            <a:ext cx="10385680" cy="229853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400" b="1" dirty="0" smtClean="0">
                <a:solidFill>
                  <a:schemeClr val="bg1"/>
                </a:solidFill>
              </a:rPr>
              <a:t>Recognize priority needs</a:t>
            </a:r>
            <a:endParaRPr lang="en-US" sz="4400" b="1" dirty="0" smtClean="0">
              <a:solidFill>
                <a:schemeClr val="bg1"/>
              </a:solidFill>
            </a:endParaRPr>
          </a:p>
          <a:p>
            <a:r>
              <a:rPr lang="en-US" sz="4400" b="1" dirty="0" smtClean="0">
                <a:solidFill>
                  <a:schemeClr val="bg1"/>
                </a:solidFill>
              </a:rPr>
              <a:t>Identify “nice to have”</a:t>
            </a:r>
            <a:endParaRPr lang="en-US" sz="4400" b="1" dirty="0" smtClean="0">
              <a:solidFill>
                <a:schemeClr val="bg1"/>
              </a:solidFill>
            </a:endParaRPr>
          </a:p>
          <a:p>
            <a:r>
              <a:rPr lang="en-US" sz="4400" b="1" dirty="0" smtClean="0">
                <a:solidFill>
                  <a:schemeClr val="bg1"/>
                </a:solidFill>
              </a:rPr>
              <a:t>Consider additional “desires”</a:t>
            </a:r>
            <a:endParaRPr lang="en-US" sz="44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23883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75000"/>
            <a:lumOff val="2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3505200" cy="1325563"/>
          </a:xfrm>
        </p:spPr>
        <p:txBody>
          <a:bodyPr>
            <a:normAutofit/>
          </a:bodyPr>
          <a:lstStyle/>
          <a:p>
            <a:r>
              <a:rPr lang="en-US" sz="6600" b="1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+mn-lt"/>
              </a:rPr>
              <a:t>Priorities</a:t>
            </a:r>
            <a:endParaRPr lang="en-US" sz="6600" b="1" dirty="0">
              <a:solidFill>
                <a:schemeClr val="accent2">
                  <a:lumMod val="60000"/>
                  <a:lumOff val="40000"/>
                </a:schemeClr>
              </a:solidFill>
              <a:latin typeface="+mn-lt"/>
            </a:endParaRPr>
          </a:p>
        </p:txBody>
      </p:sp>
      <p:sp>
        <p:nvSpPr>
          <p:cNvPr id="5" name="Subtitle 2"/>
          <p:cNvSpPr txBox="1">
            <a:spLocks/>
          </p:cNvSpPr>
          <p:nvPr/>
        </p:nvSpPr>
        <p:spPr>
          <a:xfrm>
            <a:off x="603745" y="1764311"/>
            <a:ext cx="10385680" cy="229853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400" b="1" dirty="0" smtClean="0">
                <a:solidFill>
                  <a:schemeClr val="bg1"/>
                </a:solidFill>
              </a:rPr>
              <a:t>Data required to meet mandates</a:t>
            </a:r>
          </a:p>
          <a:p>
            <a:r>
              <a:rPr lang="en-US" sz="4400" b="1" dirty="0" smtClean="0">
                <a:solidFill>
                  <a:schemeClr val="bg1"/>
                </a:solidFill>
              </a:rPr>
              <a:t>Sustainable and affordable data program</a:t>
            </a:r>
          </a:p>
          <a:p>
            <a:r>
              <a:rPr lang="en-US" sz="4400" b="1" dirty="0" smtClean="0">
                <a:solidFill>
                  <a:schemeClr val="bg1"/>
                </a:solidFill>
              </a:rPr>
              <a:t>Validation data</a:t>
            </a:r>
            <a:endParaRPr lang="en-US" sz="4400" b="1" dirty="0">
              <a:solidFill>
                <a:schemeClr val="bg1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57786" y="112339"/>
            <a:ext cx="2036240" cy="1798476"/>
          </a:xfrm>
          <a:prstGeom prst="rect">
            <a:avLst/>
          </a:prstGeom>
        </p:spPr>
      </p:pic>
      <p:grpSp>
        <p:nvGrpSpPr>
          <p:cNvPr id="14" name="Group 13"/>
          <p:cNvGrpSpPr/>
          <p:nvPr/>
        </p:nvGrpSpPr>
        <p:grpSpPr>
          <a:xfrm>
            <a:off x="2417432" y="3633450"/>
            <a:ext cx="7792754" cy="3736424"/>
            <a:chOff x="2417432" y="3633450"/>
            <a:chExt cx="7792754" cy="3736424"/>
          </a:xfrm>
        </p:grpSpPr>
        <p:grpSp>
          <p:nvGrpSpPr>
            <p:cNvPr id="12" name="Group 11"/>
            <p:cNvGrpSpPr/>
            <p:nvPr/>
          </p:nvGrpSpPr>
          <p:grpSpPr>
            <a:xfrm>
              <a:off x="2417432" y="3633450"/>
              <a:ext cx="7792754" cy="3736424"/>
              <a:chOff x="2417432" y="3633450"/>
              <a:chExt cx="7792754" cy="3736424"/>
            </a:xfrm>
          </p:grpSpPr>
          <p:pic>
            <p:nvPicPr>
              <p:cNvPr id="6146" name="Picture 2" descr="Image result for must have"/>
              <p:cNvPicPr>
                <a:picLocks noChangeAspect="1" noChangeArrowheads="1"/>
              </p:cNvPicPr>
              <p:nvPr/>
            </p:nvPicPr>
            <p:blipFill rotWithShape="1"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591" t="14204" r="2321" b="10085"/>
              <a:stretch/>
            </p:blipFill>
            <p:spPr bwMode="auto">
              <a:xfrm>
                <a:off x="2859578" y="4365946"/>
                <a:ext cx="6594300" cy="2240669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3" name="Rectangle 2"/>
              <p:cNvSpPr/>
              <p:nvPr/>
            </p:nvSpPr>
            <p:spPr>
              <a:xfrm rot="21246122">
                <a:off x="2417432" y="6198457"/>
                <a:ext cx="7629605" cy="1171417"/>
              </a:xfrm>
              <a:prstGeom prst="rect">
                <a:avLst/>
              </a:prstGeom>
              <a:solidFill>
                <a:schemeClr val="tx1">
                  <a:lumMod val="75000"/>
                  <a:lumOff val="2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" name="Rounded Rectangle 5"/>
              <p:cNvSpPr/>
              <p:nvPr/>
            </p:nvSpPr>
            <p:spPr>
              <a:xfrm rot="21284149">
                <a:off x="2806765" y="4589688"/>
                <a:ext cx="6708404" cy="1640176"/>
              </a:xfrm>
              <a:prstGeom prst="roundRect">
                <a:avLst/>
              </a:prstGeom>
              <a:noFill/>
              <a:ln w="127000"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" name="Rectangle 7"/>
              <p:cNvSpPr/>
              <p:nvPr/>
            </p:nvSpPr>
            <p:spPr>
              <a:xfrm rot="21246122">
                <a:off x="2662844" y="3633450"/>
                <a:ext cx="7547342" cy="957967"/>
              </a:xfrm>
              <a:prstGeom prst="rect">
                <a:avLst/>
              </a:prstGeom>
              <a:solidFill>
                <a:schemeClr val="tx1">
                  <a:lumMod val="75000"/>
                  <a:lumOff val="2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3" name="Oval 12"/>
            <p:cNvSpPr/>
            <p:nvPr/>
          </p:nvSpPr>
          <p:spPr>
            <a:xfrm>
              <a:off x="2633601" y="6417425"/>
              <a:ext cx="425483" cy="315884"/>
            </a:xfrm>
            <a:prstGeom prst="ellipse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Oval 14"/>
            <p:cNvSpPr/>
            <p:nvPr/>
          </p:nvSpPr>
          <p:spPr>
            <a:xfrm>
              <a:off x="9302330" y="4221680"/>
              <a:ext cx="425483" cy="315884"/>
            </a:xfrm>
            <a:prstGeom prst="ellipse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5459445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75000"/>
            <a:lumOff val="2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3450" y="438748"/>
            <a:ext cx="5354782" cy="1325563"/>
          </a:xfrm>
        </p:spPr>
        <p:txBody>
          <a:bodyPr>
            <a:normAutofit/>
          </a:bodyPr>
          <a:lstStyle/>
          <a:p>
            <a:r>
              <a:rPr lang="en-US" sz="6600" b="1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+mn-lt"/>
              </a:rPr>
              <a:t>Nice to Have</a:t>
            </a:r>
            <a:endParaRPr lang="en-US" sz="6600" b="1" dirty="0">
              <a:solidFill>
                <a:schemeClr val="accent2">
                  <a:lumMod val="60000"/>
                  <a:lumOff val="40000"/>
                </a:schemeClr>
              </a:solidFill>
              <a:latin typeface="+mn-lt"/>
            </a:endParaRPr>
          </a:p>
        </p:txBody>
      </p:sp>
      <p:sp>
        <p:nvSpPr>
          <p:cNvPr id="5" name="Subtitle 2"/>
          <p:cNvSpPr txBox="1">
            <a:spLocks/>
          </p:cNvSpPr>
          <p:nvPr/>
        </p:nvSpPr>
        <p:spPr>
          <a:xfrm>
            <a:off x="266007" y="1906309"/>
            <a:ext cx="11828019" cy="245439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400" b="1" dirty="0" smtClean="0">
                <a:solidFill>
                  <a:schemeClr val="bg1"/>
                </a:solidFill>
              </a:rPr>
              <a:t>Continuous data collection</a:t>
            </a:r>
          </a:p>
          <a:p>
            <a:r>
              <a:rPr lang="en-US" sz="4400" b="1" dirty="0" smtClean="0">
                <a:solidFill>
                  <a:schemeClr val="bg1"/>
                </a:solidFill>
              </a:rPr>
              <a:t>Agile sampling</a:t>
            </a:r>
          </a:p>
          <a:p>
            <a:r>
              <a:rPr lang="en-US" sz="4400" b="1" dirty="0" smtClean="0">
                <a:solidFill>
                  <a:schemeClr val="bg1"/>
                </a:solidFill>
              </a:rPr>
              <a:t>Faster turnaround from collection to application</a:t>
            </a:r>
          </a:p>
          <a:p>
            <a:endParaRPr lang="en-US" sz="4400" b="1" dirty="0">
              <a:solidFill>
                <a:schemeClr val="bg1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57786" y="112339"/>
            <a:ext cx="2036240" cy="1798476"/>
          </a:xfrm>
          <a:prstGeom prst="rect">
            <a:avLst/>
          </a:prstGeom>
        </p:spPr>
      </p:pic>
      <p:pic>
        <p:nvPicPr>
          <p:cNvPr id="5122" name="Picture 2" descr="Related image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3918"/>
          <a:stretch/>
        </p:blipFill>
        <p:spPr bwMode="auto">
          <a:xfrm>
            <a:off x="4434255" y="4502704"/>
            <a:ext cx="3183827" cy="20831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570195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75000"/>
            <a:lumOff val="2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76300" y="231775"/>
            <a:ext cx="5354782" cy="1325563"/>
          </a:xfrm>
        </p:spPr>
        <p:txBody>
          <a:bodyPr>
            <a:normAutofit/>
          </a:bodyPr>
          <a:lstStyle/>
          <a:p>
            <a:r>
              <a:rPr lang="en-US" sz="6600" b="1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+mn-lt"/>
              </a:rPr>
              <a:t>Luxuries</a:t>
            </a:r>
            <a:endParaRPr lang="en-US" sz="6600" b="1" dirty="0">
              <a:solidFill>
                <a:schemeClr val="accent2">
                  <a:lumMod val="60000"/>
                  <a:lumOff val="40000"/>
                </a:schemeClr>
              </a:solidFill>
              <a:latin typeface="+mn-lt"/>
            </a:endParaRPr>
          </a:p>
        </p:txBody>
      </p:sp>
      <p:sp>
        <p:nvSpPr>
          <p:cNvPr id="5" name="Subtitle 2"/>
          <p:cNvSpPr txBox="1">
            <a:spLocks/>
          </p:cNvSpPr>
          <p:nvPr/>
        </p:nvSpPr>
        <p:spPr>
          <a:xfrm>
            <a:off x="263980" y="1573811"/>
            <a:ext cx="12115800" cy="245439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400" b="1" dirty="0" smtClean="0">
                <a:solidFill>
                  <a:schemeClr val="bg1"/>
                </a:solidFill>
              </a:rPr>
              <a:t>Entire state coverage</a:t>
            </a:r>
          </a:p>
          <a:p>
            <a:r>
              <a:rPr lang="en-US" sz="4400" b="1" dirty="0" smtClean="0">
                <a:solidFill>
                  <a:schemeClr val="bg1"/>
                </a:solidFill>
              </a:rPr>
              <a:t>Extra questions – health, household location, personal modes</a:t>
            </a:r>
          </a:p>
          <a:p>
            <a:r>
              <a:rPr lang="en-US" sz="4400" b="1" dirty="0" smtClean="0">
                <a:solidFill>
                  <a:schemeClr val="bg1"/>
                </a:solidFill>
              </a:rPr>
              <a:t>Passive GPS with demographics</a:t>
            </a:r>
          </a:p>
          <a:p>
            <a:r>
              <a:rPr lang="en-US" sz="4400" b="1" dirty="0" smtClean="0">
                <a:solidFill>
                  <a:schemeClr val="bg1"/>
                </a:solidFill>
              </a:rPr>
              <a:t>Multiple days – seasonal patterns – long distance</a:t>
            </a:r>
          </a:p>
          <a:p>
            <a:endParaRPr lang="en-US" sz="4400" b="1" dirty="0">
              <a:solidFill>
                <a:schemeClr val="bg1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57786" y="112339"/>
            <a:ext cx="2036240" cy="1798476"/>
          </a:xfrm>
          <a:prstGeom prst="rect">
            <a:avLst/>
          </a:prstGeom>
        </p:spPr>
      </p:pic>
      <p:pic>
        <p:nvPicPr>
          <p:cNvPr id="1032" name="Picture 8" descr="Image result for diamonds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305" b="4132"/>
          <a:stretch/>
        </p:blipFill>
        <p:spPr bwMode="auto">
          <a:xfrm>
            <a:off x="4797869" y="5212081"/>
            <a:ext cx="2866425" cy="14253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10025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75000"/>
            <a:lumOff val="2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55575"/>
            <a:ext cx="10515600" cy="1325563"/>
          </a:xfrm>
        </p:spPr>
        <p:txBody>
          <a:bodyPr>
            <a:normAutofit/>
          </a:bodyPr>
          <a:lstStyle/>
          <a:p>
            <a:r>
              <a:rPr lang="en-US" sz="6600" b="1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+mn-lt"/>
              </a:rPr>
              <a:t>Questions…</a:t>
            </a:r>
            <a:endParaRPr lang="en-US" sz="6600" b="1" dirty="0">
              <a:solidFill>
                <a:schemeClr val="accent2">
                  <a:lumMod val="60000"/>
                  <a:lumOff val="40000"/>
                </a:schemeClr>
              </a:solidFill>
              <a:latin typeface="+mn-lt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285749" y="1333499"/>
            <a:ext cx="7519307" cy="5372101"/>
          </a:xfrm>
        </p:spPr>
        <p:txBody>
          <a:bodyPr>
            <a:noAutofit/>
          </a:bodyPr>
          <a:lstStyle/>
          <a:p>
            <a:r>
              <a:rPr lang="en-US" sz="3600" dirty="0" smtClean="0">
                <a:solidFill>
                  <a:schemeClr val="bg1"/>
                </a:solidFill>
              </a:rPr>
              <a:t>What is the minimum needed to meet mandates?</a:t>
            </a:r>
          </a:p>
          <a:p>
            <a:r>
              <a:rPr lang="en-US" sz="3600" dirty="0" smtClean="0">
                <a:solidFill>
                  <a:schemeClr val="bg1"/>
                </a:solidFill>
              </a:rPr>
              <a:t>What tools require the data?</a:t>
            </a:r>
          </a:p>
          <a:p>
            <a:r>
              <a:rPr lang="en-US" sz="3600" dirty="0" smtClean="0">
                <a:solidFill>
                  <a:schemeClr val="bg1"/>
                </a:solidFill>
              </a:rPr>
              <a:t>What questions can we answer with our tools?</a:t>
            </a:r>
          </a:p>
          <a:p>
            <a:r>
              <a:rPr lang="en-US" sz="3600" dirty="0" smtClean="0">
                <a:solidFill>
                  <a:schemeClr val="bg1"/>
                </a:solidFill>
              </a:rPr>
              <a:t>What questions do we expect in the future?</a:t>
            </a:r>
          </a:p>
          <a:p>
            <a:r>
              <a:rPr lang="en-US" sz="3600" dirty="0" smtClean="0">
                <a:solidFill>
                  <a:schemeClr val="bg1"/>
                </a:solidFill>
              </a:rPr>
              <a:t>What risks are there associated with little to no data collection?</a:t>
            </a:r>
          </a:p>
          <a:p>
            <a:endParaRPr lang="en-US" sz="3600" dirty="0" smtClean="0">
              <a:solidFill>
                <a:schemeClr val="bg1"/>
              </a:solidFill>
            </a:endParaRPr>
          </a:p>
          <a:p>
            <a:endParaRPr lang="en-US" sz="3600" dirty="0">
              <a:solidFill>
                <a:schemeClr val="bg1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05057" y="1450975"/>
            <a:ext cx="4386943" cy="4386943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0621735" y="5653252"/>
            <a:ext cx="253092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solidFill>
                  <a:schemeClr val="bg1"/>
                </a:solidFill>
              </a:rPr>
              <a:t>SnorgTees.com</a:t>
            </a:r>
            <a:endParaRPr lang="en-US" sz="1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51852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75000"/>
            <a:lumOff val="2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657850" y="75406"/>
            <a:ext cx="6057900" cy="1325563"/>
          </a:xfrm>
        </p:spPr>
        <p:txBody>
          <a:bodyPr>
            <a:noAutofit/>
          </a:bodyPr>
          <a:lstStyle/>
          <a:p>
            <a:r>
              <a:rPr lang="en-US" sz="6000" b="1" dirty="0" smtClean="0">
                <a:solidFill>
                  <a:schemeClr val="accent6">
                    <a:lumMod val="40000"/>
                    <a:lumOff val="60000"/>
                  </a:schemeClr>
                </a:solidFill>
                <a:latin typeface="+mn-lt"/>
              </a:rPr>
              <a:t>Oregon Approach</a:t>
            </a:r>
            <a:endParaRPr lang="en-US" sz="6000" b="1" dirty="0">
              <a:solidFill>
                <a:schemeClr val="accent6">
                  <a:lumMod val="40000"/>
                  <a:lumOff val="60000"/>
                </a:schemeClr>
              </a:solidFill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38855" y="1314450"/>
            <a:ext cx="7953145" cy="554355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3600" b="1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Oregon Household Survey</a:t>
            </a:r>
          </a:p>
          <a:p>
            <a:pPr lvl="1"/>
            <a:r>
              <a:rPr lang="en-US" sz="3600" dirty="0" smtClean="0">
                <a:solidFill>
                  <a:schemeClr val="bg1"/>
                </a:solidFill>
              </a:rPr>
              <a:t>Oregon Modeling Steering Committee</a:t>
            </a:r>
          </a:p>
          <a:p>
            <a:pPr lvl="1"/>
            <a:r>
              <a:rPr lang="en-US" sz="3600" dirty="0" smtClean="0">
                <a:solidFill>
                  <a:schemeClr val="bg1"/>
                </a:solidFill>
              </a:rPr>
              <a:t>MPO data collection 2020-2021</a:t>
            </a:r>
          </a:p>
          <a:p>
            <a:pPr lvl="1"/>
            <a:r>
              <a:rPr lang="en-US" sz="3600" dirty="0" smtClean="0">
                <a:solidFill>
                  <a:schemeClr val="bg1"/>
                </a:solidFill>
              </a:rPr>
              <a:t>Validate purchased O/D data</a:t>
            </a:r>
          </a:p>
          <a:p>
            <a:pPr marL="0" indent="0">
              <a:buNone/>
            </a:pPr>
            <a:r>
              <a:rPr lang="en-US" sz="3600" b="1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FHWA NextGen project</a:t>
            </a:r>
          </a:p>
          <a:p>
            <a:pPr lvl="1"/>
            <a:r>
              <a:rPr lang="en-US" sz="3600" dirty="0" smtClean="0">
                <a:solidFill>
                  <a:schemeClr val="bg1"/>
                </a:solidFill>
              </a:rPr>
              <a:t>Evaluate potential cost savings</a:t>
            </a:r>
          </a:p>
          <a:p>
            <a:pPr lvl="1"/>
            <a:r>
              <a:rPr lang="en-US" sz="3600" dirty="0" smtClean="0">
                <a:solidFill>
                  <a:schemeClr val="bg1"/>
                </a:solidFill>
              </a:rPr>
              <a:t>Gain knowledge of survey design/collection methods – advances</a:t>
            </a:r>
          </a:p>
          <a:p>
            <a:pPr lvl="1"/>
            <a:r>
              <a:rPr lang="en-US" sz="3600" dirty="0" smtClean="0">
                <a:solidFill>
                  <a:schemeClr val="bg1"/>
                </a:solidFill>
              </a:rPr>
              <a:t>Peer exchange</a:t>
            </a:r>
            <a:endParaRPr lang="en-US" sz="3600" dirty="0">
              <a:solidFill>
                <a:schemeClr val="bg1"/>
              </a:solidFill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127110" y="863089"/>
            <a:ext cx="4111745" cy="5091199"/>
            <a:chOff x="825379" y="397576"/>
            <a:chExt cx="4111745" cy="5091199"/>
          </a:xfrm>
        </p:grpSpPr>
        <p:sp>
          <p:nvSpPr>
            <p:cNvPr id="4" name="Rounded Rectangle 3"/>
            <p:cNvSpPr/>
            <p:nvPr/>
          </p:nvSpPr>
          <p:spPr>
            <a:xfrm>
              <a:off x="825379" y="397576"/>
              <a:ext cx="4008557" cy="5091199"/>
            </a:xfrm>
            <a:prstGeom prst="roundRect">
              <a:avLst/>
            </a:prstGeom>
            <a:solidFill>
              <a:schemeClr val="accent3">
                <a:lumMod val="20000"/>
                <a:lumOff val="80000"/>
              </a:schemeClr>
            </a:solidFill>
            <a:effectLst>
              <a:glow rad="101600">
                <a:schemeClr val="accent3">
                  <a:satMod val="175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8194" name="Picture 2" descr="Image result for oregon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28569" y="665958"/>
              <a:ext cx="4008555" cy="4554436"/>
            </a:xfrm>
            <a:prstGeom prst="rect">
              <a:avLst/>
            </a:prstGeom>
            <a:noFill/>
          </p:spPr>
        </p:pic>
      </p:grpSp>
    </p:spTree>
    <p:extLst>
      <p:ext uri="{BB962C8B-B14F-4D97-AF65-F5344CB8AC3E}">
        <p14:creationId xmlns:p14="http://schemas.microsoft.com/office/powerpoint/2010/main" val="5573073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2" name="Picture 4" descr="Image result for informed decision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1112" y="152400"/>
            <a:ext cx="5410688" cy="1325563"/>
          </a:xfrm>
        </p:spPr>
        <p:txBody>
          <a:bodyPr>
            <a:noAutofit/>
          </a:bodyPr>
          <a:lstStyle/>
          <a:p>
            <a:r>
              <a:rPr lang="en-US" sz="7200" b="1" dirty="0" smtClean="0">
                <a:solidFill>
                  <a:schemeClr val="bg1"/>
                </a:solidFill>
              </a:rPr>
              <a:t>Expectations</a:t>
            </a:r>
            <a:endParaRPr lang="en-US" sz="7200" b="1" dirty="0">
              <a:solidFill>
                <a:schemeClr val="bg1"/>
              </a:solidFill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7065816" y="4838007"/>
            <a:ext cx="5021234" cy="157148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800" b="1" dirty="0" smtClean="0">
                <a:solidFill>
                  <a:schemeClr val="bg1"/>
                </a:solidFill>
              </a:rPr>
              <a:t>Learn, so </a:t>
            </a:r>
            <a:r>
              <a:rPr lang="en-US" sz="4800" b="1" dirty="0" smtClean="0">
                <a:solidFill>
                  <a:schemeClr val="bg1"/>
                </a:solidFill>
              </a:rPr>
              <a:t>we make informed decisions</a:t>
            </a:r>
            <a:endParaRPr lang="en-US" sz="48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98131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303</TotalTime>
  <Words>184</Words>
  <Application>Microsoft Office PowerPoint</Application>
  <PresentationFormat>Widescreen</PresentationFormat>
  <Paragraphs>43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4" baseType="lpstr">
      <vt:lpstr>Arial</vt:lpstr>
      <vt:lpstr>Calibri</vt:lpstr>
      <vt:lpstr>Calibri Light</vt:lpstr>
      <vt:lpstr>Office Theme</vt:lpstr>
      <vt:lpstr>Deep Thoughts on NextGen NHTS</vt:lpstr>
      <vt:lpstr>PowerPoint Presentation</vt:lpstr>
      <vt:lpstr>PowerPoint Presentation</vt:lpstr>
      <vt:lpstr>Priorities</vt:lpstr>
      <vt:lpstr>Nice to Have</vt:lpstr>
      <vt:lpstr>Luxuries</vt:lpstr>
      <vt:lpstr>Questions…</vt:lpstr>
      <vt:lpstr>Oregon Approach</vt:lpstr>
      <vt:lpstr>Expectations</vt:lpstr>
      <vt:lpstr>PowerPoint Presentation</vt:lpstr>
    </vt:vector>
  </TitlesOfParts>
  <Company>Oregon Department of Transportation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KNUDSON Becky A * ODOT</dc:creator>
  <cp:lastModifiedBy>KNUDSON Becky A * ODOT</cp:lastModifiedBy>
  <cp:revision>25</cp:revision>
  <dcterms:created xsi:type="dcterms:W3CDTF">2019-05-03T18:57:56Z</dcterms:created>
  <dcterms:modified xsi:type="dcterms:W3CDTF">2019-05-29T18:46:54Z</dcterms:modified>
</cp:coreProperties>
</file>