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EE1"/>
    <a:srgbClr val="424242"/>
    <a:srgbClr val="616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4646"/>
  </p:normalViewPr>
  <p:slideViewPr>
    <p:cSldViewPr snapToGrid="0" snapToObjects="1">
      <p:cViewPr varScale="1">
        <p:scale>
          <a:sx n="105" d="100"/>
          <a:sy n="105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980D9-8C76-7A45-AD54-2C34B3CC20DA}" type="datetimeFigureOut">
              <a:rPr lang="en-US" smtClean="0"/>
              <a:t>5/31/19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1641E-32C3-DC47-88DE-BF4CA951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8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6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3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4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6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C05-BD9E-7F42-AA29-AC743839471B}" type="datetimeFigureOut">
              <a:rPr lang="en-US" smtClean="0"/>
              <a:t>5/31/19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0F63-9B0F-5746-B59D-F88800CE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4242"/>
            </a:gs>
            <a:gs pos="73000">
              <a:schemeClr val="tx1">
                <a:lumMod val="85000"/>
                <a:lumOff val="15000"/>
              </a:schemeClr>
            </a:gs>
            <a:gs pos="94000">
              <a:srgbClr val="424242"/>
            </a:gs>
            <a:gs pos="100000">
              <a:srgbClr val="42424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66DCC05-BD9E-7F42-AA29-AC743839471B}" type="datetimeFigureOut">
              <a:rPr lang="en-US" smtClean="0"/>
              <a:pPr/>
              <a:t>5/31/19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1560F63-9B0F-5746-B59D-F88800CE1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0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5" Type="http://schemas.openxmlformats.org/officeDocument/2006/relationships/image" Target="../media/image23.tiff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Source + Zephyr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Elizabeth Sall, </a:t>
            </a:r>
            <a:r>
              <a:rPr lang="en-US" dirty="0" err="1" smtClean="0"/>
              <a:t>UrbanLabs</a:t>
            </a:r>
            <a:r>
              <a:rPr lang="en-US" dirty="0" smtClean="0"/>
              <a:t> LLC</a:t>
            </a:r>
          </a:p>
          <a:p>
            <a:r>
              <a:rPr lang="en-US" dirty="0" smtClean="0"/>
              <a:t> [ zephyr volunteer 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624" y="275108"/>
            <a:ext cx="3011423" cy="6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08"/>
            <a:ext cx="3645408" cy="1901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9360"/>
            <a:ext cx="3645408" cy="1958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57638"/>
            <a:ext cx="3645408" cy="1987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224" y="894588"/>
            <a:ext cx="5892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504"/>
            <a:ext cx="4813300" cy="39211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48" y="0"/>
            <a:ext cx="6492748" cy="318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148" y="3356138"/>
            <a:ext cx="6478098" cy="3190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1272"/>
            <a:ext cx="4813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630924" y="170688"/>
            <a:ext cx="5451348" cy="5791086"/>
          </a:xfrm>
          <a:prstGeom prst="roundRect">
            <a:avLst>
              <a:gd name="adj" fmla="val 5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144" y="6182750"/>
            <a:ext cx="5855208" cy="58121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CAEE1"/>
                </a:solidFill>
              </a:rPr>
              <a:t>zephyrtransport.org</a:t>
            </a:r>
            <a:endParaRPr lang="en-US" dirty="0">
              <a:solidFill>
                <a:srgbClr val="0CAEE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26" y="2750084"/>
            <a:ext cx="5155362" cy="106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451" y="293523"/>
            <a:ext cx="2292901" cy="168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045" y="2177045"/>
            <a:ext cx="4978400" cy="104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389" y="214838"/>
            <a:ext cx="3373133" cy="1980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67" y="3543373"/>
            <a:ext cx="2601976" cy="80988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886045" y="4645152"/>
            <a:ext cx="493105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8316192" y="4937045"/>
            <a:ext cx="2365502" cy="652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mtClean="0">
                <a:solidFill>
                  <a:sysClr val="windowText" lastClr="000000"/>
                </a:solidFill>
              </a:rPr>
              <a:t>RSG Inc.</a:t>
            </a:r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976" y="365125"/>
            <a:ext cx="7354824" cy="1325563"/>
          </a:xfrm>
        </p:spPr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CAEE1"/>
                </a:solidFill>
              </a:rPr>
              <a:t>Vision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primary </a:t>
            </a:r>
            <a:r>
              <a:rPr lang="en-US" dirty="0">
                <a:solidFill>
                  <a:srgbClr val="0CAEE1"/>
                </a:solidFill>
              </a:rPr>
              <a:t>venue</a:t>
            </a:r>
            <a:r>
              <a:rPr lang="en-US" dirty="0"/>
              <a:t> through which leading researchers and practitioners seek to </a:t>
            </a:r>
            <a:r>
              <a:rPr lang="en-US" dirty="0">
                <a:solidFill>
                  <a:srgbClr val="0CAEE1"/>
                </a:solidFill>
              </a:rPr>
              <a:t>develop and implement travel analysis methods and tools</a:t>
            </a:r>
            <a:r>
              <a:rPr lang="en-US" dirty="0"/>
              <a:t> that are demonstrably more valuable, credible, transparent, tractable, reproducible, and usable in order to support decision-making that is inclusive and promotes equitable outcomes, shared prosperity, and </a:t>
            </a:r>
            <a:r>
              <a:rPr lang="en-US" dirty="0" smtClean="0"/>
              <a:t>sustainability.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6559"/>
            <a:ext cx="3011423" cy="622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2152" y="6050290"/>
            <a:ext cx="808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AEE1"/>
                </a:solidFill>
              </a:rPr>
              <a:t>http://</a:t>
            </a:r>
            <a:r>
              <a:rPr lang="en-US" sz="2800" smtClean="0">
                <a:solidFill>
                  <a:srgbClr val="0CAEE1"/>
                </a:solidFill>
              </a:rPr>
              <a:t>zephyrtransport.org</a:t>
            </a:r>
            <a:endParaRPr lang="en-US" sz="2800" dirty="0">
              <a:solidFill>
                <a:srgbClr val="0CA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984" y="621792"/>
            <a:ext cx="3657600" cy="5431536"/>
          </a:xfrm>
        </p:spPr>
        <p:txBody>
          <a:bodyPr/>
          <a:lstStyle/>
          <a:p>
            <a:r>
              <a:rPr lang="en-US" smtClean="0"/>
              <a:t>What is out there?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792"/>
            <a:ext cx="7889342" cy="5431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09995"/>
            <a:ext cx="808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AEE1"/>
                </a:solidFill>
              </a:rPr>
              <a:t>https://zephyrtransport.github.io/zephyr-directory</a:t>
            </a:r>
            <a:endParaRPr lang="en-US" sz="2800" dirty="0">
              <a:solidFill>
                <a:srgbClr val="0CA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0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984" y="621792"/>
            <a:ext cx="3657600" cy="5431536"/>
          </a:xfrm>
        </p:spPr>
        <p:txBody>
          <a:bodyPr/>
          <a:lstStyle/>
          <a:p>
            <a:r>
              <a:rPr lang="en-US" dirty="0" smtClean="0"/>
              <a:t>Is it any good?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09995"/>
            <a:ext cx="1208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CAEE1"/>
                </a:solidFill>
              </a:rPr>
              <a:t>Developing  badge-worthy standards</a:t>
            </a:r>
            <a:r>
              <a:rPr lang="en-US" sz="2800" dirty="0" smtClean="0">
                <a:solidFill>
                  <a:srgbClr val="0CAEE1"/>
                </a:solidFill>
              </a:rPr>
              <a:t>: https://medium.com/zephyrfoundation</a:t>
            </a:r>
            <a:endParaRPr lang="en-US" sz="2800" dirty="0">
              <a:solidFill>
                <a:srgbClr val="0CAEE1"/>
              </a:solidFill>
            </a:endParaRPr>
          </a:p>
        </p:txBody>
      </p:sp>
      <p:pic>
        <p:nvPicPr>
          <p:cNvPr id="1026" name="Picture 2" descr="https://lh3.googleusercontent.com/9ipy6g4Z5_zjVkq4j4DqfG0TZYw5bJ0Mp-il_WsJtKupdnM2YfmqTpc8zkVMoS5nnAT-gphL0oMdw2aKTV0_3vMoA2DxB9OfJjILQIYytdicLYeoshZa3xFEgjOLGCAWRSf6ViZ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9056"/>
            <a:ext cx="8015036" cy="47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984" y="621792"/>
            <a:ext cx="3657600" cy="5431536"/>
          </a:xfrm>
        </p:spPr>
        <p:txBody>
          <a:bodyPr/>
          <a:lstStyle/>
          <a:p>
            <a:r>
              <a:rPr lang="en-US" dirty="0" smtClean="0"/>
              <a:t>Who is carrying the torch?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Fast-Trips?</a:t>
            </a:r>
            <a:endParaRPr lang="en-US" dirty="0"/>
          </a:p>
        </p:txBody>
      </p:sp>
      <p:pic>
        <p:nvPicPr>
          <p:cNvPr id="4" name="Picture 3" descr="travelTime_missionToDowntown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5" t="6713" r="7128" b="5102"/>
          <a:stretch/>
        </p:blipFill>
        <p:spPr>
          <a:xfrm>
            <a:off x="6356555" y="2078186"/>
            <a:ext cx="4997245" cy="382716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078186"/>
            <a:ext cx="4638370" cy="384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4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-4081" y="1542492"/>
            <a:ext cx="3716593" cy="5140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Academic Research Project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21138" y="1534711"/>
            <a:ext cx="3716593" cy="5140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Agency Research Project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Leadership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56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664" y="4961786"/>
            <a:ext cx="1188977" cy="1188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828" y="4961786"/>
            <a:ext cx="1216789" cy="1216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894" y="4104946"/>
            <a:ext cx="2666211" cy="6998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6"/>
          <a:stretch/>
        </p:blipFill>
        <p:spPr>
          <a:xfrm>
            <a:off x="5564246" y="5832053"/>
            <a:ext cx="830376" cy="921608"/>
          </a:xfrm>
          <a:prstGeom prst="rect">
            <a:avLst/>
          </a:prstGeom>
        </p:spPr>
      </p:pic>
      <p:pic>
        <p:nvPicPr>
          <p:cNvPr id="3074" name="Picture 2" descr="elated imag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70" y="4121079"/>
            <a:ext cx="2461913" cy="13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6"/>
          <a:stretch/>
        </p:blipFill>
        <p:spPr>
          <a:xfrm>
            <a:off x="2114724" y="4344022"/>
            <a:ext cx="830376" cy="92160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436374" y="3392129"/>
            <a:ext cx="988142" cy="1769806"/>
          </a:xfrm>
          <a:prstGeom prst="rightArrow">
            <a:avLst/>
          </a:prstGeom>
          <a:solidFill>
            <a:srgbClr val="0CA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676128" y="3339414"/>
            <a:ext cx="988142" cy="1769806"/>
          </a:xfrm>
          <a:prstGeom prst="rightArrow">
            <a:avLst/>
          </a:prstGeom>
          <a:solidFill>
            <a:srgbClr val="0CA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781" y="3905978"/>
            <a:ext cx="3011423" cy="6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7731" y="3790337"/>
            <a:ext cx="5298165" cy="1755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Project  Management Group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7730" y="2349911"/>
            <a:ext cx="5298165" cy="865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Board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730" y="764460"/>
            <a:ext cx="5298165" cy="865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Members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74542" y="621792"/>
            <a:ext cx="5437042" cy="1266002"/>
          </a:xfrm>
        </p:spPr>
        <p:txBody>
          <a:bodyPr/>
          <a:lstStyle/>
          <a:p>
            <a:r>
              <a:rPr lang="en-US" dirty="0" smtClean="0">
                <a:solidFill>
                  <a:srgbClr val="0CAEE1"/>
                </a:solidFill>
              </a:rPr>
              <a:t>Who</a:t>
            </a:r>
            <a:r>
              <a:rPr lang="en-US" dirty="0" smtClean="0"/>
              <a:t> is on the board?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74542" y="3790337"/>
            <a:ext cx="5437042" cy="3067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CAEE1"/>
                </a:solidFill>
              </a:rPr>
              <a:t>How</a:t>
            </a:r>
            <a:r>
              <a:rPr lang="en-US" dirty="0" smtClean="0"/>
              <a:t> do we achieve:</a:t>
            </a:r>
          </a:p>
          <a:p>
            <a:r>
              <a:rPr lang="en-US" dirty="0" smtClean="0"/>
              <a:t>-    Project objective? </a:t>
            </a:r>
          </a:p>
          <a:p>
            <a:pPr marL="571500" indent="-571500">
              <a:buFontTx/>
              <a:buChar char="-"/>
            </a:pPr>
            <a:r>
              <a:rPr lang="en-US" dirty="0" smtClean="0"/>
              <a:t>Stakeholder involvement?</a:t>
            </a:r>
          </a:p>
          <a:p>
            <a:pPr marL="571500" indent="-571500">
              <a:buFontTx/>
              <a:buChar char="-"/>
            </a:pPr>
            <a:r>
              <a:rPr lang="en-US" dirty="0" smtClean="0"/>
              <a:t>Necessary resources?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4542" y="2149527"/>
            <a:ext cx="5437042" cy="157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CAEE1"/>
                </a:solidFill>
              </a:rPr>
              <a:t>What</a:t>
            </a:r>
            <a:r>
              <a:rPr lang="en-US" dirty="0" smtClean="0"/>
              <a:t> projects? </a:t>
            </a:r>
          </a:p>
          <a:p>
            <a:r>
              <a:rPr lang="en-US" dirty="0" smtClean="0">
                <a:solidFill>
                  <a:srgbClr val="0CAEE1"/>
                </a:solidFill>
              </a:rPr>
              <a:t>Who </a:t>
            </a:r>
            <a:r>
              <a:rPr lang="en-US" dirty="0" smtClean="0"/>
              <a:t>is on PMG?</a:t>
            </a:r>
          </a:p>
          <a:p>
            <a:r>
              <a:rPr lang="en-US" dirty="0" smtClean="0"/>
              <a:t>Compliance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54" y="1017637"/>
            <a:ext cx="465943" cy="356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8" y="2604488"/>
            <a:ext cx="465943" cy="356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84" y="4084242"/>
            <a:ext cx="470867" cy="35608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5400000">
            <a:off x="2612402" y="1003953"/>
            <a:ext cx="508819" cy="1806677"/>
          </a:xfrm>
          <a:prstGeom prst="rightArrow">
            <a:avLst/>
          </a:prstGeom>
          <a:solidFill>
            <a:srgbClr val="0CA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2612401" y="2566220"/>
            <a:ext cx="508819" cy="1806677"/>
          </a:xfrm>
          <a:prstGeom prst="rightArrow">
            <a:avLst/>
          </a:prstGeom>
          <a:solidFill>
            <a:srgbClr val="0CA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62039" y="779980"/>
            <a:ext cx="2808297" cy="8533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PMG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447" y="822174"/>
            <a:ext cx="2634819" cy="865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Board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4447" y="2149526"/>
            <a:ext cx="3256993" cy="191041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rgbClr val="0CAEE1"/>
                </a:solidFill>
              </a:rPr>
              <a:t>Membership</a:t>
            </a:r>
            <a:r>
              <a:rPr lang="en-US" dirty="0" smtClean="0">
                <a:solidFill>
                  <a:schemeClr val="bg1"/>
                </a:solidFill>
              </a:rPr>
              <a:t>-based resources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17" y="1088943"/>
            <a:ext cx="426418" cy="35608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564791" y="799952"/>
            <a:ext cx="2375209" cy="9096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Staff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429" y="1089580"/>
            <a:ext cx="465943" cy="356083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64791" y="2169290"/>
            <a:ext cx="3286857" cy="34634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CAEE1"/>
                </a:solidFill>
              </a:rPr>
              <a:t>Grant</a:t>
            </a:r>
            <a:r>
              <a:rPr lang="en-US" dirty="0" smtClean="0">
                <a:solidFill>
                  <a:schemeClr val="bg1"/>
                </a:solidFill>
              </a:rPr>
              <a:t>-assistance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CAEE1"/>
                </a:solidFill>
              </a:rPr>
              <a:t>Admin-</a:t>
            </a:r>
            <a:r>
              <a:rPr lang="en-US" dirty="0" smtClean="0">
                <a:solidFill>
                  <a:schemeClr val="bg1"/>
                </a:solidFill>
              </a:rPr>
              <a:t>support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262038" y="2149526"/>
            <a:ext cx="3844617" cy="38001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CAEE1"/>
                </a:solidFill>
              </a:rPr>
              <a:t>Grant</a:t>
            </a:r>
            <a:r>
              <a:rPr lang="en-US" dirty="0" smtClean="0">
                <a:solidFill>
                  <a:schemeClr val="bg1"/>
                </a:solidFill>
              </a:rPr>
              <a:t>-writing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CAEE1"/>
                </a:solidFill>
              </a:rPr>
              <a:t>Stakeholder</a:t>
            </a:r>
            <a:r>
              <a:rPr lang="en-US" dirty="0" smtClean="0">
                <a:solidFill>
                  <a:schemeClr val="bg1"/>
                </a:solidFill>
              </a:rPr>
              <a:t>-based fundraising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925" y="1040811"/>
            <a:ext cx="465943" cy="3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165</Words>
  <Application>Microsoft Macintosh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Open Source + Zephyr</vt:lpstr>
      <vt:lpstr>?</vt:lpstr>
      <vt:lpstr>What is out there?</vt:lpstr>
      <vt:lpstr>Is it any good?</vt:lpstr>
      <vt:lpstr>Who is carrying the torch?</vt:lpstr>
      <vt:lpstr>What is Fast-Trips?</vt:lpstr>
      <vt:lpstr>Phases of Leadership</vt:lpstr>
      <vt:lpstr>Who is on the board?</vt:lpstr>
      <vt:lpstr>Membership-based resources</vt:lpstr>
      <vt:lpstr>PowerPoint Presentation</vt:lpstr>
      <vt:lpstr>PowerPoint Presentation</vt:lpstr>
      <vt:lpstr>zephyrtransport.org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Sall</dc:creator>
  <cp:lastModifiedBy>Elizabeth Sall</cp:lastModifiedBy>
  <cp:revision>11</cp:revision>
  <dcterms:created xsi:type="dcterms:W3CDTF">2019-05-31T19:36:44Z</dcterms:created>
  <dcterms:modified xsi:type="dcterms:W3CDTF">2019-05-31T22:18:44Z</dcterms:modified>
</cp:coreProperties>
</file>