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93" r:id="rId2"/>
    <p:sldId id="313" r:id="rId3"/>
    <p:sldId id="286" r:id="rId4"/>
    <p:sldId id="317" r:id="rId5"/>
    <p:sldId id="318" r:id="rId6"/>
    <p:sldId id="319" r:id="rId7"/>
    <p:sldId id="291" r:id="rId8"/>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 BH" initials=" BH" lastIdx="7" clrIdx="0"/>
  <p:cmAuthor id="1" name="Jordan, Brooke/PDX" initials="JB" lastIdx="2"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CC63F"/>
    <a:srgbClr val="0000CC"/>
    <a:srgbClr val="FFFFFF"/>
    <a:srgbClr val="8BC53E"/>
    <a:srgbClr val="293990"/>
    <a:srgbClr val="C5E0B4"/>
    <a:srgbClr val="344296"/>
    <a:srgbClr val="E3F1D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013" autoAdjust="0"/>
    <p:restoredTop sz="93265" autoAdjust="0"/>
  </p:normalViewPr>
  <p:slideViewPr>
    <p:cSldViewPr snapToGrid="0">
      <p:cViewPr varScale="1">
        <p:scale>
          <a:sx n="67" d="100"/>
          <a:sy n="67" d="100"/>
        </p:scale>
        <p:origin x="444"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600E5971-7975-4D88-84AA-971DE23B1D21}" type="datetimeFigureOut">
              <a:rPr lang="en-US" smtClean="0"/>
              <a:t>5/31/2019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81029CB-7578-43DF-A561-6C98852C853A}" type="slidenum">
              <a:rPr lang="en-US" smtClean="0"/>
              <a:t>‹#›</a:t>
            </a:fld>
            <a:endParaRPr lang="en-US"/>
          </a:p>
        </p:txBody>
      </p:sp>
    </p:spTree>
    <p:extLst>
      <p:ext uri="{BB962C8B-B14F-4D97-AF65-F5344CB8AC3E}">
        <p14:creationId xmlns:p14="http://schemas.microsoft.com/office/powerpoint/2010/main" val="12250743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348F0719-050A-4390-87DD-6A8C1FE87DEC}" type="datetimeFigureOut">
              <a:rPr lang="en-US" smtClean="0"/>
              <a:t>5/31/2019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44CAB11-5FCF-43EC-A4EF-A4D3BE98B113}" type="slidenum">
              <a:rPr lang="en-US" smtClean="0"/>
              <a:t>‹#›</a:t>
            </a:fld>
            <a:endParaRPr lang="en-US"/>
          </a:p>
        </p:txBody>
      </p:sp>
    </p:spTree>
    <p:extLst>
      <p:ext uri="{BB962C8B-B14F-4D97-AF65-F5344CB8AC3E}">
        <p14:creationId xmlns:p14="http://schemas.microsoft.com/office/powerpoint/2010/main" val="373215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44CAB11-5FCF-43EC-A4EF-A4D3BE98B113}" type="slidenum">
              <a:rPr lang="en-US" smtClean="0"/>
              <a:t>1</a:t>
            </a:fld>
            <a:endParaRPr lang="en-US"/>
          </a:p>
        </p:txBody>
      </p:sp>
    </p:spTree>
    <p:extLst>
      <p:ext uri="{BB962C8B-B14F-4D97-AF65-F5344CB8AC3E}">
        <p14:creationId xmlns:p14="http://schemas.microsoft.com/office/powerpoint/2010/main" val="311913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Regional Strategic Planning Model (RSPM) aims to occupy the niche between more aggregate sketch planning tools and more complex LUTI models. Sketch planning tools are primarily driven by correlation or univariate elasticities, but unable to reflect the interconnectedness between different urban phenomena, while full-fledged disaggregate models integrated with travel demand models aim at capturing the interdependence in the urban system at the cost of model complexity, detail, and run time. Advanced Activity-Based models capture interacting policies by microsimulation of each individual's daily trips by purpose using a detailed multi-modal network. Traditional travel demand models incorporate the network but policies and their interactions are limited by an aggregate treatment of the average behavior of "groups" of individuals.</a:t>
            </a:r>
          </a:p>
          <a:p>
            <a:r>
              <a:rPr lang="en-US" dirty="0"/>
              <a:t>RSPM uses microsimulation and interacting model components to enable better accounting of policy interactions and the social and spatial heterogeneity of effects than do sketch planning tools. The advantage of a microsimulation approach is in the interpretability of model results and the flexibility in introducing additional disaggregate variables and utilizing alternative model structures [@donnelly_nchrp_2010; @waddell_integrated_2011]. At the same time, RSPM simplifies the disaggregate modeling approach from that of more complex LUTI models. RSPM forecasts only overall travel based on urbanized area travel conditions and household attributes, avoiding network detail that leads to long run times. Thereby striking a balance between rapid computation and accurate representation of how different types of household will change travel behavior in response to policies and investments.  These simplifications enables more comprehensive analysis consistent with the uncertainties inherent in long range planning , and by allowing a larger set of factors and many more scenarios to be evaluated in a timely manner. This enables the planning decision space and potential policy tradeoffs to be broadly explored. It also enables the development of web-based interactive decision-support tools to give planners and decision-makers the ability to better understand prospects and tradeoffs and resilience to alternative futures [@gregor_rvmpo_2016].</a:t>
            </a:r>
          </a:p>
        </p:txBody>
      </p:sp>
      <p:sp>
        <p:nvSpPr>
          <p:cNvPr id="4" name="Slide Number Placeholder 3"/>
          <p:cNvSpPr>
            <a:spLocks noGrp="1"/>
          </p:cNvSpPr>
          <p:nvPr>
            <p:ph type="sldNum" sz="quarter" idx="10"/>
          </p:nvPr>
        </p:nvSpPr>
        <p:spPr/>
        <p:txBody>
          <a:bodyPr/>
          <a:lstStyle/>
          <a:p>
            <a:fld id="{9F68C0E3-93A8-4729-9254-C9F73580E23A}" type="slidenum">
              <a:rPr lang="en-US" smtClean="0"/>
              <a:t>2</a:t>
            </a:fld>
            <a:endParaRPr lang="en-US"/>
          </a:p>
        </p:txBody>
      </p:sp>
    </p:spTree>
    <p:extLst>
      <p:ext uri="{BB962C8B-B14F-4D97-AF65-F5344CB8AC3E}">
        <p14:creationId xmlns:p14="http://schemas.microsoft.com/office/powerpoint/2010/main" val="19578694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457200" indent="-457200">
              <a:buFont typeface="Arial" panose="020B0604020202020204" pitchFamily="34" charset="0"/>
              <a:buChar char="•"/>
            </a:pPr>
            <a:r>
              <a:rPr lang="en-US" sz="3200" dirty="0" smtClean="0"/>
              <a:t>Modular</a:t>
            </a:r>
            <a:r>
              <a:rPr lang="en-US" sz="3200" baseline="0" dirty="0" smtClean="0"/>
              <a:t> – so can share across family tools; flexible  so can be customized &amp; </a:t>
            </a:r>
            <a:r>
              <a:rPr lang="en-US" sz="3200" baseline="0" dirty="0" err="1" smtClean="0"/>
              <a:t>exten</a:t>
            </a:r>
            <a:endParaRPr lang="en-US" sz="3200" dirty="0" smtClean="0"/>
          </a:p>
          <a:p>
            <a:pPr marL="457200" indent="-457200">
              <a:buFont typeface="Arial" panose="020B0604020202020204" pitchFamily="34" charset="0"/>
              <a:buChar char="•"/>
            </a:pPr>
            <a:r>
              <a:rPr lang="en-US" sz="3200" dirty="0" smtClean="0"/>
              <a:t>Open science approach:  </a:t>
            </a:r>
            <a:r>
              <a:rPr lang="en-US" sz="2000" dirty="0" smtClean="0"/>
              <a:t>Reproducible – data and source code included</a:t>
            </a:r>
          </a:p>
          <a:p>
            <a:endParaRPr lang="en-US" dirty="0"/>
          </a:p>
        </p:txBody>
      </p:sp>
      <p:sp>
        <p:nvSpPr>
          <p:cNvPr id="4" name="Slide Number Placeholder 3"/>
          <p:cNvSpPr>
            <a:spLocks noGrp="1"/>
          </p:cNvSpPr>
          <p:nvPr>
            <p:ph type="sldNum" sz="quarter" idx="10"/>
          </p:nvPr>
        </p:nvSpPr>
        <p:spPr/>
        <p:txBody>
          <a:bodyPr/>
          <a:lstStyle/>
          <a:p>
            <a:fld id="{C44CAB11-5FCF-43EC-A4EF-A4D3BE98B113}" type="slidenum">
              <a:rPr lang="en-US" smtClean="0"/>
              <a:t>4</a:t>
            </a:fld>
            <a:endParaRPr lang="en-US"/>
          </a:p>
        </p:txBody>
      </p:sp>
    </p:spTree>
    <p:extLst>
      <p:ext uri="{BB962C8B-B14F-4D97-AF65-F5344CB8AC3E}">
        <p14:creationId xmlns:p14="http://schemas.microsoft.com/office/powerpoint/2010/main" val="2899439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E-RSPM Slide Templat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t" anchorCtr="0"/>
          <a:lstStyle>
            <a:lvl1pPr algn="ctr">
              <a:defRPr sz="6000"/>
            </a:lvl1pPr>
          </a:lstStyle>
          <a:p>
            <a:r>
              <a:rPr lang="en-US" dirty="0"/>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797301554"/>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DC517-D59C-4629-856C-9AFC1AA38A24}"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3681115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E9DC517-D59C-4629-856C-9AFC1AA38A24}"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22372066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3268CE-F1A8-4D3C-AA56-6561C84D8519}" type="datetime1">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7E79335-A53E-4B79-84D6-307A02A5E20E}" type="slidenum">
              <a:rPr lang="en-US" smtClean="0"/>
              <a:t>‹#›</a:t>
            </a:fld>
            <a:endParaRPr lang="en-US"/>
          </a:p>
        </p:txBody>
      </p:sp>
    </p:spTree>
    <p:extLst>
      <p:ext uri="{BB962C8B-B14F-4D97-AF65-F5344CB8AC3E}">
        <p14:creationId xmlns:p14="http://schemas.microsoft.com/office/powerpoint/2010/main" val="634400733"/>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6299585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1068994"/>
            <a:ext cx="7886700" cy="621695"/>
          </a:xfrm>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47757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9DC517-D59C-4629-856C-9AFC1AA38A24}" type="datetimeFigureOut">
              <a:rPr lang="en-US" smtClean="0"/>
              <a:t>5/31/2019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1854661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995116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340096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E9DC517-D59C-4629-856C-9AFC1AA38A24}" type="datetimeFigureOut">
              <a:rPr lang="en-US" smtClean="0"/>
              <a:t>5/31/2019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107119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9DC517-D59C-4629-856C-9AFC1AA38A24}" type="datetimeFigureOut">
              <a:rPr lang="en-US" smtClean="0"/>
              <a:t>5/31/2019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902987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9DC517-D59C-4629-856C-9AFC1AA38A24}"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39320816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9DC517-D59C-4629-856C-9AFC1AA38A24}" type="datetimeFigureOut">
              <a:rPr lang="en-US" smtClean="0"/>
              <a:t>5/31/2019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DB7894-72CF-4F9B-AF25-65898C1861A5}" type="slidenum">
              <a:rPr lang="en-US" smtClean="0"/>
              <a:t>‹#›</a:t>
            </a:fld>
            <a:endParaRPr lang="en-US"/>
          </a:p>
        </p:txBody>
      </p:sp>
    </p:spTree>
    <p:extLst>
      <p:ext uri="{BB962C8B-B14F-4D97-AF65-F5344CB8AC3E}">
        <p14:creationId xmlns:p14="http://schemas.microsoft.com/office/powerpoint/2010/main" val="27561956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44296">
            <a:alpha val="0"/>
          </a:srgbClr>
        </a:solidFill>
        <a:effectLst/>
      </p:bgPr>
    </p:bg>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A3D87141-FCB9-466F-8E69-8D082B603FD1}"/>
              </a:ext>
            </a:extLst>
          </p:cNvPr>
          <p:cNvSpPr txBox="1"/>
          <p:nvPr userDrawn="1"/>
        </p:nvSpPr>
        <p:spPr>
          <a:xfrm>
            <a:off x="0" y="634907"/>
            <a:ext cx="9144000" cy="369332"/>
          </a:xfrm>
          <a:prstGeom prst="rect">
            <a:avLst/>
          </a:prstGeom>
          <a:solidFill>
            <a:srgbClr val="8CC63F"/>
          </a:solidFill>
        </p:spPr>
        <p:txBody>
          <a:bodyPr wrap="square" rtlCol="0">
            <a:spAutoFit/>
          </a:bodyPr>
          <a:lstStyle/>
          <a:p>
            <a:endParaRPr lang="en-US" dirty="0"/>
          </a:p>
        </p:txBody>
      </p:sp>
      <p:sp>
        <p:nvSpPr>
          <p:cNvPr id="2" name="Title Placeholder 1"/>
          <p:cNvSpPr>
            <a:spLocks noGrp="1"/>
          </p:cNvSpPr>
          <p:nvPr>
            <p:ph type="title"/>
          </p:nvPr>
        </p:nvSpPr>
        <p:spPr>
          <a:xfrm>
            <a:off x="628650" y="1068994"/>
            <a:ext cx="7886700" cy="621695"/>
          </a:xfrm>
          <a:prstGeom prst="rect">
            <a:avLst/>
          </a:prstGeom>
        </p:spPr>
        <p:txBody>
          <a:bodyPr vert="horz" lIns="91440" tIns="45720" rIns="91440" bIns="45720" rtlCol="0" anchor="ctr">
            <a:noAutofit/>
          </a:bodyPr>
          <a:lstStyle/>
          <a:p>
            <a:r>
              <a:rPr lang="en-US" sz="3800" b="1" dirty="0">
                <a:latin typeface="Abadi" panose="020B0604020202020204" pitchFamily="34" charset="0"/>
              </a:rPr>
              <a:t>Title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9DC517-D59C-4629-856C-9AFC1AA38A24}" type="datetimeFigureOut">
              <a:rPr lang="en-US" smtClean="0"/>
              <a:t>5/31/2019</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DB7894-72CF-4F9B-AF25-65898C1861A5}" type="slidenum">
              <a:rPr lang="en-US" smtClean="0"/>
              <a:t>‹#›</a:t>
            </a:fld>
            <a:endParaRPr lang="en-US"/>
          </a:p>
        </p:txBody>
      </p:sp>
      <p:sp>
        <p:nvSpPr>
          <p:cNvPr id="9" name="TextBox 8">
            <a:extLst>
              <a:ext uri="{FF2B5EF4-FFF2-40B4-BE49-F238E27FC236}">
                <a16:creationId xmlns:a16="http://schemas.microsoft.com/office/drawing/2014/main" id="{A1A787FC-33D9-40ED-9F00-9A4C9F8FBB74}"/>
              </a:ext>
            </a:extLst>
          </p:cNvPr>
          <p:cNvSpPr txBox="1"/>
          <p:nvPr userDrawn="1"/>
        </p:nvSpPr>
        <p:spPr>
          <a:xfrm>
            <a:off x="0" y="-8995"/>
            <a:ext cx="9144000" cy="900014"/>
          </a:xfrm>
          <a:prstGeom prst="rect">
            <a:avLst/>
          </a:prstGeom>
          <a:solidFill>
            <a:srgbClr val="344296"/>
          </a:solidFill>
        </p:spPr>
        <p:txBody>
          <a:bodyPr wrap="square" rtlCol="0">
            <a:spAutoFit/>
          </a:bodyPr>
          <a:lstStyle/>
          <a:p>
            <a:endParaRPr lang="en-US" dirty="0"/>
          </a:p>
        </p:txBody>
      </p:sp>
      <p:pic>
        <p:nvPicPr>
          <p:cNvPr id="11" name="Picture 10">
            <a:extLst>
              <a:ext uri="{FF2B5EF4-FFF2-40B4-BE49-F238E27FC236}">
                <a16:creationId xmlns:a16="http://schemas.microsoft.com/office/drawing/2014/main" id="{AB5F2757-D078-4EA5-9CFC-06A6EA8527E3}"/>
              </a:ext>
            </a:extLst>
          </p:cNvPr>
          <p:cNvPicPr>
            <a:picLocks noChangeAspect="1"/>
          </p:cNvPicPr>
          <p:nvPr userDrawn="1"/>
        </p:nvPicPr>
        <p:blipFill>
          <a:blip r:embed="rId15" cstate="email">
            <a:extLst>
              <a:ext uri="{28A0092B-C50C-407E-A947-70E740481C1C}">
                <a14:useLocalDpi xmlns:a14="http://schemas.microsoft.com/office/drawing/2010/main"/>
              </a:ext>
            </a:extLst>
          </a:blip>
          <a:stretch>
            <a:fillRect/>
          </a:stretch>
        </p:blipFill>
        <p:spPr>
          <a:xfrm>
            <a:off x="0" y="-10408"/>
            <a:ext cx="1005840" cy="900014"/>
          </a:xfrm>
          <a:prstGeom prst="rect">
            <a:avLst/>
          </a:prstGeom>
          <a:ln w="9525">
            <a:noFill/>
          </a:ln>
        </p:spPr>
      </p:pic>
    </p:spTree>
    <p:extLst>
      <p:ext uri="{BB962C8B-B14F-4D97-AF65-F5344CB8AC3E}">
        <p14:creationId xmlns:p14="http://schemas.microsoft.com/office/powerpoint/2010/main" val="18309559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defTabSz="914400" rtl="0" eaLnBrk="1" latinLnBrk="0" hangingPunct="1">
        <a:lnSpc>
          <a:spcPct val="90000"/>
        </a:lnSpc>
        <a:spcBef>
          <a:spcPct val="0"/>
        </a:spcBef>
        <a:buNone/>
        <a:defRPr sz="3800" b="1" kern="1200">
          <a:solidFill>
            <a:srgbClr val="8CC63F"/>
          </a:solidFill>
          <a:latin typeface="Abadi"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1" kern="1200">
          <a:solidFill>
            <a:srgbClr val="344296"/>
          </a:solidFill>
          <a:latin typeface="Abadi Extra Light" panose="020B06040202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1" kern="1200">
          <a:solidFill>
            <a:schemeClr val="bg1">
              <a:lumMod val="50000"/>
            </a:schemeClr>
          </a:solidFill>
          <a:latin typeface="Abadi Extra Light" panose="020B02040201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1" kern="1200">
          <a:solidFill>
            <a:schemeClr val="bg1">
              <a:lumMod val="50000"/>
            </a:schemeClr>
          </a:solidFill>
          <a:latin typeface="Abadi Extra Light" panose="020B02040201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1" kern="1200">
          <a:solidFill>
            <a:schemeClr val="bg1">
              <a:lumMod val="50000"/>
            </a:schemeClr>
          </a:solidFill>
          <a:latin typeface="Abadi Extra Light" panose="020B02040201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1" kern="1200">
          <a:solidFill>
            <a:schemeClr val="bg1">
              <a:lumMod val="50000"/>
            </a:schemeClr>
          </a:solidFill>
          <a:latin typeface="Abadi Extra Light" panose="020B02040201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oregon.gov/ODOT/Planning/Pages/PTV-SV.aspx?sv=CAMPO"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mailto:jeremy.raw@dot.gov" TargetMode="External"/><Relationship Id="rId2" Type="http://schemas.openxmlformats.org/officeDocument/2006/relationships/hyperlink" Target="mailto:tara.j.weidner@odot.state.or.us" TargetMode="Externa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2044570"/>
            <a:ext cx="9144000" cy="3111760"/>
          </a:xfrm>
          <a:prstGeom prst="rect">
            <a:avLst/>
          </a:prstGeom>
          <a:solidFill>
            <a:srgbClr val="344296"/>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22014" y="2368063"/>
            <a:ext cx="7772400" cy="1470025"/>
          </a:xfrm>
        </p:spPr>
        <p:txBody>
          <a:bodyPr/>
          <a:lstStyle/>
          <a:p>
            <a:pPr algn="ctr"/>
            <a:r>
              <a:rPr lang="en-US" sz="4200" b="0" dirty="0" err="1" smtClean="0"/>
              <a:t>VisionEval</a:t>
            </a:r>
            <a:r>
              <a:rPr lang="en-US" sz="4200" b="0" dirty="0" smtClean="0"/>
              <a:t> </a:t>
            </a:r>
            <a:br>
              <a:rPr lang="en-US" sz="4200" b="0" dirty="0" smtClean="0"/>
            </a:br>
            <a:r>
              <a:rPr lang="en-US" sz="3600" b="0" dirty="0" smtClean="0"/>
              <a:t>Family of Strategic Planning Tools</a:t>
            </a:r>
            <a:r>
              <a:rPr lang="en-US" sz="4200" b="0" dirty="0" smtClean="0"/>
              <a:t/>
            </a:r>
            <a:br>
              <a:rPr lang="en-US" sz="4200" b="0" dirty="0" smtClean="0"/>
            </a:br>
            <a:r>
              <a:rPr lang="en-US" sz="4200" b="0" dirty="0" smtClean="0"/>
              <a:t>Open Source  Project</a:t>
            </a:r>
            <a:endParaRPr lang="en-US" dirty="0"/>
          </a:p>
        </p:txBody>
      </p:sp>
      <p:sp>
        <p:nvSpPr>
          <p:cNvPr id="7" name="Subtitle 6">
            <a:extLst>
              <a:ext uri="{FF2B5EF4-FFF2-40B4-BE49-F238E27FC236}">
                <a16:creationId xmlns:a16="http://schemas.microsoft.com/office/drawing/2014/main" id="{5965CB04-A022-4F40-A9B2-292283FD9FCF}"/>
              </a:ext>
            </a:extLst>
          </p:cNvPr>
          <p:cNvSpPr>
            <a:spLocks noGrp="1"/>
          </p:cNvSpPr>
          <p:nvPr>
            <p:ph type="subTitle" idx="1"/>
          </p:nvPr>
        </p:nvSpPr>
        <p:spPr>
          <a:xfrm>
            <a:off x="1371600" y="4103483"/>
            <a:ext cx="6400800" cy="2152462"/>
          </a:xfrm>
        </p:spPr>
        <p:txBody>
          <a:bodyPr>
            <a:normAutofit fontScale="92500" lnSpcReduction="10000"/>
          </a:bodyPr>
          <a:lstStyle/>
          <a:p>
            <a:r>
              <a:rPr lang="en-US" dirty="0">
                <a:latin typeface="Calibri" panose="020F0502020204030204" pitchFamily="34" charset="0"/>
                <a:cs typeface="Calibri" panose="020F0502020204030204" pitchFamily="34" charset="0"/>
              </a:rPr>
              <a:t>Tara Weidner, ODOT Transportation Planning Analysis Unit</a:t>
            </a:r>
          </a:p>
          <a:p>
            <a:endParaRPr lang="en-US" dirty="0" smtClean="0"/>
          </a:p>
          <a:p>
            <a:r>
              <a:rPr lang="en-US" dirty="0" smtClean="0"/>
              <a:t>TRB Planning Applications Conference</a:t>
            </a:r>
          </a:p>
          <a:p>
            <a:r>
              <a:rPr lang="en-US" dirty="0" smtClean="0"/>
              <a:t>Sunday, June 1, 2019</a:t>
            </a:r>
            <a:endParaRPr lang="en-US" dirty="0"/>
          </a:p>
        </p:txBody>
      </p:sp>
    </p:spTree>
    <p:extLst>
      <p:ext uri="{BB962C8B-B14F-4D97-AF65-F5344CB8AC3E}">
        <p14:creationId xmlns:p14="http://schemas.microsoft.com/office/powerpoint/2010/main" val="1887783254"/>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6457949" y="6553574"/>
            <a:ext cx="2057400" cy="365125"/>
          </a:xfrm>
        </p:spPr>
        <p:txBody>
          <a:bodyPr/>
          <a:lstStyle/>
          <a:p>
            <a:fld id="{33C8B13B-FEB8-4920-9A62-459A1243E057}" type="slidenum">
              <a:rPr lang="en-US" smtClean="0"/>
              <a:t>2</a:t>
            </a:fld>
            <a:endParaRPr lang="en-US"/>
          </a:p>
        </p:txBody>
      </p:sp>
      <p:sp>
        <p:nvSpPr>
          <p:cNvPr id="11" name="Content Placeholder 2"/>
          <p:cNvSpPr>
            <a:spLocks noGrp="1"/>
          </p:cNvSpPr>
          <p:nvPr>
            <p:ph idx="1"/>
          </p:nvPr>
        </p:nvSpPr>
        <p:spPr>
          <a:xfrm>
            <a:off x="2070107" y="4508097"/>
            <a:ext cx="5323367" cy="1481469"/>
          </a:xfrm>
        </p:spPr>
        <p:txBody>
          <a:bodyPr>
            <a:normAutofit/>
          </a:bodyPr>
          <a:lstStyle/>
          <a:p>
            <a:pPr marL="0" indent="0">
              <a:buNone/>
            </a:pPr>
            <a:r>
              <a:rPr lang="en-US" sz="1800" b="0" i="1" dirty="0" smtClean="0">
                <a:solidFill>
                  <a:schemeClr val="accent6"/>
                </a:solidFill>
                <a:latin typeface="+mn-lt"/>
              </a:rPr>
              <a:t>	   quick, what-if, no network</a:t>
            </a:r>
          </a:p>
          <a:p>
            <a:pPr marL="0" indent="0">
              <a:buNone/>
            </a:pPr>
            <a:endParaRPr lang="en-US" sz="1800" b="0" i="1" dirty="0" smtClean="0">
              <a:solidFill>
                <a:schemeClr val="bg2">
                  <a:lumMod val="75000"/>
                </a:schemeClr>
              </a:solidFill>
              <a:latin typeface="+mn-lt"/>
            </a:endParaRPr>
          </a:p>
          <a:p>
            <a:pPr marL="0" indent="0">
              <a:lnSpc>
                <a:spcPts val="1800"/>
              </a:lnSpc>
              <a:spcBef>
                <a:spcPts val="600"/>
              </a:spcBef>
              <a:buNone/>
            </a:pPr>
            <a:r>
              <a:rPr lang="en-US" sz="1800" b="0" i="1" dirty="0">
                <a:solidFill>
                  <a:schemeClr val="accent6"/>
                </a:solidFill>
                <a:latin typeface="+mn-lt"/>
              </a:rPr>
              <a:t>micro-simulate 		</a:t>
            </a:r>
            <a:r>
              <a:rPr lang="en-US" sz="1800" b="0" i="1" dirty="0" smtClean="0">
                <a:solidFill>
                  <a:schemeClr val="accent6"/>
                </a:solidFill>
                <a:latin typeface="+mn-lt"/>
              </a:rPr>
              <a:t>     </a:t>
            </a:r>
          </a:p>
          <a:p>
            <a:pPr marL="0" indent="0">
              <a:lnSpc>
                <a:spcPts val="1800"/>
              </a:lnSpc>
              <a:spcBef>
                <a:spcPts val="0"/>
              </a:spcBef>
              <a:buNone/>
            </a:pPr>
            <a:r>
              <a:rPr lang="en-US" sz="1800" b="0" i="1" dirty="0">
                <a:solidFill>
                  <a:schemeClr val="accent6"/>
                </a:solidFill>
                <a:latin typeface="+mn-lt"/>
              </a:rPr>
              <a:t>HHs/Vehicles</a:t>
            </a:r>
            <a:r>
              <a:rPr lang="en-US" sz="1800" b="0" i="1" dirty="0">
                <a:solidFill>
                  <a:schemeClr val="bg2">
                    <a:lumMod val="75000"/>
                  </a:schemeClr>
                </a:solidFill>
                <a:latin typeface="+mn-lt"/>
              </a:rPr>
              <a:t>		</a:t>
            </a:r>
            <a:r>
              <a:rPr lang="en-US" sz="1800" b="0" i="1" dirty="0" smtClean="0">
                <a:solidFill>
                  <a:schemeClr val="bg2">
                    <a:lumMod val="75000"/>
                  </a:schemeClr>
                </a:solidFill>
                <a:latin typeface="+mn-lt"/>
              </a:rPr>
              <a:t>     </a:t>
            </a:r>
          </a:p>
          <a:p>
            <a:pPr marL="57150" indent="0">
              <a:buNone/>
            </a:pPr>
            <a:endParaRPr lang="en-US" sz="2400" b="0" i="1" dirty="0">
              <a:solidFill>
                <a:schemeClr val="bg2">
                  <a:lumMod val="75000"/>
                </a:schemeClr>
              </a:solidFill>
              <a:latin typeface="+mn-lt"/>
            </a:endParaRPr>
          </a:p>
        </p:txBody>
      </p:sp>
      <p:sp>
        <p:nvSpPr>
          <p:cNvPr id="12" name="Oval 11"/>
          <p:cNvSpPr/>
          <p:nvPr/>
        </p:nvSpPr>
        <p:spPr>
          <a:xfrm>
            <a:off x="2821486" y="4861051"/>
            <a:ext cx="2059173" cy="1808887"/>
          </a:xfrm>
          <a:prstGeom prst="ellipse">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2"/>
              </a:solidFill>
            </a:endParaRPr>
          </a:p>
          <a:p>
            <a:endParaRPr lang="en-US" dirty="0">
              <a:solidFill>
                <a:schemeClr val="tx2"/>
              </a:solidFill>
            </a:endParaRPr>
          </a:p>
          <a:p>
            <a:r>
              <a:rPr lang="en-US" b="1" dirty="0" smtClean="0">
                <a:solidFill>
                  <a:schemeClr val="tx2"/>
                </a:solidFill>
              </a:rPr>
              <a:t>Activity</a:t>
            </a:r>
          </a:p>
          <a:p>
            <a:r>
              <a:rPr lang="en-US" b="1" dirty="0" smtClean="0">
                <a:solidFill>
                  <a:schemeClr val="tx2"/>
                </a:solidFill>
              </a:rPr>
              <a:t>Based model</a:t>
            </a:r>
            <a:endParaRPr lang="en-US" b="1" dirty="0">
              <a:solidFill>
                <a:schemeClr val="tx2"/>
              </a:solidFill>
            </a:endParaRPr>
          </a:p>
        </p:txBody>
      </p:sp>
      <p:sp>
        <p:nvSpPr>
          <p:cNvPr id="13" name="Oval 12"/>
          <p:cNvSpPr/>
          <p:nvPr/>
        </p:nvSpPr>
        <p:spPr>
          <a:xfrm>
            <a:off x="4207249" y="4861051"/>
            <a:ext cx="2059173" cy="1808887"/>
          </a:xfrm>
          <a:prstGeom prst="ellipse">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smtClean="0">
              <a:solidFill>
                <a:schemeClr val="tx2"/>
              </a:solidFill>
            </a:endParaRPr>
          </a:p>
          <a:p>
            <a:pPr algn="r"/>
            <a:endParaRPr lang="en-US" dirty="0">
              <a:solidFill>
                <a:schemeClr val="tx2"/>
              </a:solidFill>
            </a:endParaRPr>
          </a:p>
          <a:p>
            <a:pPr algn="r"/>
            <a:r>
              <a:rPr lang="en-US" dirty="0" smtClean="0">
                <a:solidFill>
                  <a:schemeClr val="tx2"/>
                </a:solidFill>
              </a:rPr>
              <a:t>      </a:t>
            </a:r>
            <a:r>
              <a:rPr lang="en-US" b="1" dirty="0" smtClean="0">
                <a:solidFill>
                  <a:schemeClr val="tx2"/>
                </a:solidFill>
              </a:rPr>
              <a:t>Integrated</a:t>
            </a:r>
          </a:p>
          <a:p>
            <a:pPr algn="r"/>
            <a:r>
              <a:rPr lang="en-US" b="1" dirty="0" smtClean="0">
                <a:solidFill>
                  <a:schemeClr val="tx2"/>
                </a:solidFill>
              </a:rPr>
              <a:t>model</a:t>
            </a:r>
            <a:endParaRPr lang="en-US" b="1" dirty="0">
              <a:solidFill>
                <a:schemeClr val="tx2"/>
              </a:solidFill>
            </a:endParaRPr>
          </a:p>
        </p:txBody>
      </p:sp>
      <p:sp>
        <p:nvSpPr>
          <p:cNvPr id="14" name="Oval 13"/>
          <p:cNvSpPr/>
          <p:nvPr/>
        </p:nvSpPr>
        <p:spPr>
          <a:xfrm>
            <a:off x="3383216" y="4074259"/>
            <a:ext cx="2059173" cy="1808887"/>
          </a:xfrm>
          <a:prstGeom prst="ellipse">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2"/>
                </a:solidFill>
              </a:rPr>
              <a:t>Sketch model</a:t>
            </a:r>
          </a:p>
          <a:p>
            <a:pPr algn="ctr"/>
            <a:endParaRPr lang="en-US" dirty="0"/>
          </a:p>
          <a:p>
            <a:pPr algn="ctr"/>
            <a:endParaRPr lang="en-US" dirty="0" smtClean="0"/>
          </a:p>
          <a:p>
            <a:pPr algn="ctr"/>
            <a:endParaRPr lang="en-US" dirty="0"/>
          </a:p>
          <a:p>
            <a:pPr algn="ctr"/>
            <a:endParaRPr lang="en-US" dirty="0"/>
          </a:p>
        </p:txBody>
      </p:sp>
      <p:sp>
        <p:nvSpPr>
          <p:cNvPr id="15" name="TextBox 14"/>
          <p:cNvSpPr txBox="1"/>
          <p:nvPr/>
        </p:nvSpPr>
        <p:spPr>
          <a:xfrm>
            <a:off x="176182" y="4212781"/>
            <a:ext cx="3338186" cy="1107996"/>
          </a:xfrm>
          <a:prstGeom prst="rect">
            <a:avLst/>
          </a:prstGeom>
          <a:noFill/>
        </p:spPr>
        <p:txBody>
          <a:bodyPr wrap="square" rtlCol="0">
            <a:spAutoFit/>
          </a:bodyPr>
          <a:lstStyle/>
          <a:p>
            <a:r>
              <a:rPr lang="en-US" sz="2400" dirty="0" smtClean="0"/>
              <a:t>VisionEval combines approaches… </a:t>
            </a:r>
            <a:endParaRPr lang="en-US" sz="2400" dirty="0"/>
          </a:p>
          <a:p>
            <a:endParaRPr lang="en-US" dirty="0"/>
          </a:p>
        </p:txBody>
      </p:sp>
      <p:sp>
        <p:nvSpPr>
          <p:cNvPr id="16" name="TextBox 15"/>
          <p:cNvSpPr txBox="1"/>
          <p:nvPr/>
        </p:nvSpPr>
        <p:spPr>
          <a:xfrm>
            <a:off x="5894646" y="5638574"/>
            <a:ext cx="3171381" cy="1569660"/>
          </a:xfrm>
          <a:prstGeom prst="rect">
            <a:avLst/>
          </a:prstGeom>
          <a:noFill/>
        </p:spPr>
        <p:txBody>
          <a:bodyPr wrap="none" rtlCol="0">
            <a:spAutoFit/>
          </a:bodyPr>
          <a:lstStyle/>
          <a:p>
            <a:pPr algn="r"/>
            <a:r>
              <a:rPr lang="en-US" sz="2400" dirty="0" smtClean="0"/>
              <a:t>…balancing </a:t>
            </a:r>
          </a:p>
          <a:p>
            <a:pPr algn="r"/>
            <a:r>
              <a:rPr lang="en-US" sz="2400" dirty="0" smtClean="0"/>
              <a:t>rapid </a:t>
            </a:r>
            <a:r>
              <a:rPr lang="en-US" sz="2400" dirty="0"/>
              <a:t>computation &amp; </a:t>
            </a:r>
            <a:endParaRPr lang="en-US" sz="2400" dirty="0" smtClean="0"/>
          </a:p>
          <a:p>
            <a:pPr algn="r"/>
            <a:r>
              <a:rPr lang="en-US" sz="2400" dirty="0" smtClean="0"/>
              <a:t>accurate </a:t>
            </a:r>
            <a:r>
              <a:rPr lang="en-US" sz="2400" dirty="0"/>
              <a:t>representation</a:t>
            </a:r>
          </a:p>
          <a:p>
            <a:endParaRPr lang="en-US" sz="2400" dirty="0"/>
          </a:p>
        </p:txBody>
      </p:sp>
      <p:sp>
        <p:nvSpPr>
          <p:cNvPr id="17" name="TextBox 16"/>
          <p:cNvSpPr txBox="1"/>
          <p:nvPr/>
        </p:nvSpPr>
        <p:spPr>
          <a:xfrm>
            <a:off x="5302603" y="5320777"/>
            <a:ext cx="1904432" cy="557204"/>
          </a:xfrm>
          <a:prstGeom prst="rect">
            <a:avLst/>
          </a:prstGeom>
          <a:noFill/>
        </p:spPr>
        <p:txBody>
          <a:bodyPr wrap="none" rtlCol="0">
            <a:spAutoFit/>
          </a:bodyPr>
          <a:lstStyle/>
          <a:p>
            <a:pPr>
              <a:lnSpc>
                <a:spcPts val="1800"/>
              </a:lnSpc>
            </a:pPr>
            <a:r>
              <a:rPr lang="en-US" i="1" dirty="0" smtClean="0">
                <a:solidFill>
                  <a:schemeClr val="accent6"/>
                </a:solidFill>
              </a:rPr>
              <a:t>economy, land use</a:t>
            </a:r>
          </a:p>
          <a:p>
            <a:pPr>
              <a:lnSpc>
                <a:spcPts val="1800"/>
              </a:lnSpc>
            </a:pPr>
            <a:r>
              <a:rPr lang="en-US" i="1" dirty="0" smtClean="0">
                <a:solidFill>
                  <a:schemeClr val="accent6"/>
                </a:solidFill>
              </a:rPr>
              <a:t>&amp; feedback</a:t>
            </a:r>
            <a:endParaRPr lang="en-US" i="1" dirty="0">
              <a:solidFill>
                <a:schemeClr val="accent6"/>
              </a:solidFill>
            </a:endParaRPr>
          </a:p>
        </p:txBody>
      </p:sp>
      <p:sp>
        <p:nvSpPr>
          <p:cNvPr id="5" name="Title 4"/>
          <p:cNvSpPr>
            <a:spLocks noGrp="1"/>
          </p:cNvSpPr>
          <p:nvPr>
            <p:ph type="title"/>
          </p:nvPr>
        </p:nvSpPr>
        <p:spPr>
          <a:xfrm>
            <a:off x="1257300" y="109327"/>
            <a:ext cx="7886700" cy="621695"/>
          </a:xfrm>
        </p:spPr>
        <p:txBody>
          <a:bodyPr/>
          <a:lstStyle/>
          <a:p>
            <a:r>
              <a:rPr lang="en-US" dirty="0" smtClean="0"/>
              <a:t>What? Why? </a:t>
            </a:r>
            <a:endParaRPr lang="en-US" dirty="0"/>
          </a:p>
        </p:txBody>
      </p:sp>
      <p:sp>
        <p:nvSpPr>
          <p:cNvPr id="6" name="TextBox 5"/>
          <p:cNvSpPr txBox="1"/>
          <p:nvPr/>
        </p:nvSpPr>
        <p:spPr>
          <a:xfrm>
            <a:off x="594687" y="1993719"/>
            <a:ext cx="7585025" cy="2708434"/>
          </a:xfrm>
          <a:prstGeom prst="rect">
            <a:avLst/>
          </a:prstGeom>
          <a:noFill/>
        </p:spPr>
        <p:txBody>
          <a:bodyPr wrap="none" rtlCol="0">
            <a:spAutoFit/>
          </a:bodyPr>
          <a:lstStyle/>
          <a:p>
            <a:r>
              <a:rPr lang="en-US" b="1" dirty="0" smtClean="0"/>
              <a:t>Common Need</a:t>
            </a:r>
            <a:r>
              <a:rPr lang="en-US" dirty="0" smtClean="0"/>
              <a:t>:  </a:t>
            </a:r>
            <a:r>
              <a:rPr lang="en-US" dirty="0" smtClean="0">
                <a:solidFill>
                  <a:schemeClr val="accent1"/>
                </a:solidFill>
              </a:rPr>
              <a:t>Support Long Term Multi-sector Policy Conversations</a:t>
            </a:r>
          </a:p>
          <a:p>
            <a:pPr marL="285750" indent="-285750">
              <a:buFontTx/>
              <a:buChar char="-"/>
            </a:pPr>
            <a:r>
              <a:rPr lang="en-US" sz="1600" dirty="0" smtClean="0"/>
              <a:t>Broad inputs</a:t>
            </a:r>
            <a:r>
              <a:rPr lang="en-US" sz="1600" dirty="0"/>
              <a:t>:</a:t>
            </a:r>
            <a:r>
              <a:rPr lang="en-US" sz="1600" dirty="0" smtClean="0"/>
              <a:t> </a:t>
            </a:r>
            <a:r>
              <a:rPr lang="en-US" sz="1600" dirty="0"/>
              <a:t>transport-land use, </a:t>
            </a:r>
            <a:r>
              <a:rPr lang="en-US" sz="1600" dirty="0" smtClean="0"/>
              <a:t>ITS, new modes &amp; policies, uncertainties (resilience)</a:t>
            </a:r>
          </a:p>
          <a:p>
            <a:pPr marL="285750" indent="-285750">
              <a:buFontTx/>
              <a:buChar char="-"/>
            </a:pPr>
            <a:r>
              <a:rPr lang="en-US" sz="1600" dirty="0" smtClean="0"/>
              <a:t>Broad outputs: GHG, household costs, mode usage, health</a:t>
            </a:r>
          </a:p>
          <a:p>
            <a:pPr marL="285750" indent="-285750">
              <a:buFontTx/>
              <a:buChar char="-"/>
            </a:pPr>
            <a:r>
              <a:rPr lang="en-US" sz="1600" dirty="0"/>
              <a:t>Many </a:t>
            </a:r>
            <a:r>
              <a:rPr lang="en-US" sz="1600" dirty="0" smtClean="0"/>
              <a:t>possible futures </a:t>
            </a:r>
            <a:r>
              <a:rPr lang="en-US" sz="1600" dirty="0"/>
              <a:t>(quick run </a:t>
            </a:r>
            <a:r>
              <a:rPr lang="en-US" sz="1600" dirty="0" smtClean="0"/>
              <a:t>time)</a:t>
            </a:r>
            <a:endParaRPr lang="en-US" sz="1600" dirty="0"/>
          </a:p>
          <a:p>
            <a:pPr marL="285750" indent="-285750">
              <a:buFontTx/>
              <a:buChar char="-"/>
            </a:pPr>
            <a:r>
              <a:rPr lang="en-US" sz="1600" dirty="0" smtClean="0"/>
              <a:t>Robust analytical framework</a:t>
            </a:r>
          </a:p>
          <a:p>
            <a:pPr marL="285750" indent="-285750">
              <a:buFontTx/>
              <a:buChar char="-"/>
            </a:pPr>
            <a:r>
              <a:rPr lang="en-US" sz="1600" dirty="0" smtClean="0"/>
              <a:t>First order effects, trade-offs</a:t>
            </a:r>
          </a:p>
          <a:p>
            <a:pPr marL="285750" indent="-285750">
              <a:buFontTx/>
              <a:buChar char="-"/>
            </a:pPr>
            <a:r>
              <a:rPr lang="en-US" sz="1600" dirty="0" smtClean="0"/>
              <a:t>Forecast risk </a:t>
            </a:r>
            <a:r>
              <a:rPr lang="en-US" sz="1600" dirty="0"/>
              <a:t>&amp; uncertainty</a:t>
            </a:r>
          </a:p>
          <a:p>
            <a:pPr marL="285750" indent="-285750">
              <a:buFontTx/>
              <a:buChar char="-"/>
            </a:pPr>
            <a:r>
              <a:rPr lang="en-US" sz="1600" dirty="0" smtClean="0"/>
              <a:t>Intended &amp; unintended consequences of actions</a:t>
            </a:r>
          </a:p>
          <a:p>
            <a:pPr marL="285750" indent="-285750">
              <a:buFontTx/>
              <a:buChar char="-"/>
            </a:pPr>
            <a:endParaRPr lang="en-US" dirty="0"/>
          </a:p>
          <a:p>
            <a:pPr marL="285750" indent="-285750">
              <a:buFontTx/>
              <a:buChar char="-"/>
            </a:pPr>
            <a:endParaRPr lang="en-US" dirty="0" smtClean="0"/>
          </a:p>
        </p:txBody>
      </p:sp>
      <p:sp>
        <p:nvSpPr>
          <p:cNvPr id="18" name="TextBox 17"/>
          <p:cNvSpPr txBox="1"/>
          <p:nvPr/>
        </p:nvSpPr>
        <p:spPr>
          <a:xfrm>
            <a:off x="659686" y="1017460"/>
            <a:ext cx="7263976" cy="1015663"/>
          </a:xfrm>
          <a:prstGeom prst="rect">
            <a:avLst/>
          </a:prstGeom>
          <a:noFill/>
        </p:spPr>
        <p:txBody>
          <a:bodyPr wrap="none" rtlCol="0">
            <a:spAutoFit/>
          </a:bodyPr>
          <a:lstStyle/>
          <a:p>
            <a:pPr algn="ctr"/>
            <a:r>
              <a:rPr lang="en-US" b="1" dirty="0" smtClean="0">
                <a:solidFill>
                  <a:srgbClr val="0000CC"/>
                </a:solidFill>
              </a:rPr>
              <a:t>Open Source, Modular, </a:t>
            </a:r>
            <a:r>
              <a:rPr lang="en-US" sz="2400" b="1" dirty="0" smtClean="0">
                <a:solidFill>
                  <a:srgbClr val="0000CC"/>
                </a:solidFill>
              </a:rPr>
              <a:t>Strategic Planning Tool </a:t>
            </a:r>
            <a:r>
              <a:rPr lang="en-US" b="1" dirty="0" smtClean="0">
                <a:solidFill>
                  <a:srgbClr val="0000CC"/>
                </a:solidFill>
              </a:rPr>
              <a:t>Framework</a:t>
            </a:r>
          </a:p>
          <a:p>
            <a:pPr algn="ctr"/>
            <a:r>
              <a:rPr lang="en-US" i="1" dirty="0" smtClean="0"/>
              <a:t>Exploratory tool for assessing risk/uncertainty in scenario planning visioning</a:t>
            </a:r>
          </a:p>
          <a:p>
            <a:pPr algn="ctr"/>
            <a:r>
              <a:rPr lang="en-US" i="1" dirty="0" smtClean="0"/>
              <a:t>Use more detailed traditional tools to implement vision</a:t>
            </a:r>
            <a:endParaRPr lang="en-US" i="1" dirty="0"/>
          </a:p>
        </p:txBody>
      </p:sp>
    </p:spTree>
    <p:extLst>
      <p:ext uri="{BB962C8B-B14F-4D97-AF65-F5344CB8AC3E}">
        <p14:creationId xmlns:p14="http://schemas.microsoft.com/office/powerpoint/2010/main" val="894293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3" end="3"/>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6">
                                            <p:txEl>
                                              <p:pRg st="7" end="7"/>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3"/>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1">
                                            <p:txEl>
                                              <p:pRg st="2" end="2"/>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0" nodeType="clickEffect">
                                  <p:stCondLst>
                                    <p:cond delay="0"/>
                                  </p:stCondLst>
                                  <p:childTnLst>
                                    <p:set>
                                      <p:cBhvr>
                                        <p:cTn id="50"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2" grpId="0" animBg="1"/>
      <p:bldP spid="13" grpId="0" animBg="1"/>
      <p:bldP spid="14" grpId="0" animBg="1"/>
      <p:bldP spid="15" grpId="0"/>
      <p:bldP spid="16" grpId="0"/>
      <p:bldP spid="17" grpId="0"/>
      <p:bldP spid="6" grpId="0"/>
      <p:bldP spid="1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62392" y="154594"/>
            <a:ext cx="8184274" cy="621695"/>
          </a:xfrm>
        </p:spPr>
        <p:txBody>
          <a:bodyPr/>
          <a:lstStyle/>
          <a:p>
            <a:r>
              <a:rPr lang="en-US" dirty="0" smtClean="0"/>
              <a:t>Viewer explores many futures</a:t>
            </a:r>
            <a:endParaRPr lang="en-US" dirty="0"/>
          </a:p>
        </p:txBody>
      </p:sp>
      <p:pic>
        <p:nvPicPr>
          <p:cNvPr id="4" name="Content Placeholder 3"/>
          <p:cNvPicPr>
            <a:picLocks noGrp="1" noChangeAspect="1"/>
          </p:cNvPicPr>
          <p:nvPr>
            <p:ph idx="1"/>
          </p:nvPr>
        </p:nvPicPr>
        <p:blipFill rotWithShape="1">
          <a:blip r:embed="rId2"/>
          <a:srcRect b="7454"/>
          <a:stretch/>
        </p:blipFill>
        <p:spPr>
          <a:xfrm>
            <a:off x="638027" y="1287277"/>
            <a:ext cx="7800646" cy="4665288"/>
          </a:xfrm>
          <a:prstGeom prst="rect">
            <a:avLst/>
          </a:prstGeom>
        </p:spPr>
      </p:pic>
      <p:sp>
        <p:nvSpPr>
          <p:cNvPr id="3" name="Oval 2"/>
          <p:cNvSpPr/>
          <p:nvPr/>
        </p:nvSpPr>
        <p:spPr>
          <a:xfrm rot="20875355">
            <a:off x="4454395" y="4068290"/>
            <a:ext cx="574807" cy="333381"/>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1074133" y="6087035"/>
            <a:ext cx="6928435" cy="369332"/>
          </a:xfrm>
          <a:prstGeom prst="rect">
            <a:avLst/>
          </a:prstGeom>
          <a:noFill/>
        </p:spPr>
        <p:txBody>
          <a:bodyPr wrap="none" rtlCol="0">
            <a:spAutoFit/>
          </a:bodyPr>
          <a:lstStyle/>
          <a:p>
            <a:r>
              <a:rPr lang="en-US" u="sng" dirty="0">
                <a:hlinkClick r:id="rId3"/>
              </a:rPr>
              <a:t>http://www.oregon.gov/ODOT/Planning/Pages/PTV-SV.aspx?sv=CAMPO</a:t>
            </a:r>
            <a:endParaRPr lang="en-US" dirty="0"/>
          </a:p>
        </p:txBody>
      </p:sp>
    </p:spTree>
    <p:extLst>
      <p:ext uri="{BB962C8B-B14F-4D97-AF65-F5344CB8AC3E}">
        <p14:creationId xmlns:p14="http://schemas.microsoft.com/office/powerpoint/2010/main" val="25443793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8B844-54AD-434C-9898-16448C231C25}"/>
              </a:ext>
            </a:extLst>
          </p:cNvPr>
          <p:cNvSpPr>
            <a:spLocks noGrp="1"/>
          </p:cNvSpPr>
          <p:nvPr>
            <p:ph type="title"/>
          </p:nvPr>
        </p:nvSpPr>
        <p:spPr>
          <a:xfrm>
            <a:off x="1257300" y="194658"/>
            <a:ext cx="7886700" cy="621695"/>
          </a:xfrm>
        </p:spPr>
        <p:txBody>
          <a:bodyPr/>
          <a:lstStyle/>
          <a:p>
            <a:r>
              <a:rPr lang="en-US" dirty="0" smtClean="0"/>
              <a:t>What exactly?</a:t>
            </a:r>
            <a:endParaRPr lang="en-US" dirty="0"/>
          </a:p>
        </p:txBody>
      </p:sp>
      <p:sp>
        <p:nvSpPr>
          <p:cNvPr id="3" name="Content Placeholder 2">
            <a:extLst>
              <a:ext uri="{FF2B5EF4-FFF2-40B4-BE49-F238E27FC236}">
                <a16:creationId xmlns:a16="http://schemas.microsoft.com/office/drawing/2014/main" id="{5ADDC696-295B-47A3-BAC5-637267679867}"/>
              </a:ext>
            </a:extLst>
          </p:cNvPr>
          <p:cNvSpPr>
            <a:spLocks noGrp="1"/>
          </p:cNvSpPr>
          <p:nvPr>
            <p:ph idx="1"/>
          </p:nvPr>
        </p:nvSpPr>
        <p:spPr>
          <a:xfrm>
            <a:off x="87306" y="1576633"/>
            <a:ext cx="5443917" cy="4913814"/>
          </a:xfrm>
        </p:spPr>
        <p:txBody>
          <a:bodyPr>
            <a:normAutofit fontScale="85000" lnSpcReduction="20000"/>
          </a:bodyPr>
          <a:lstStyle/>
          <a:p>
            <a:r>
              <a:rPr lang="en-US" dirty="0"/>
              <a:t>User-friendly </a:t>
            </a:r>
            <a:r>
              <a:rPr lang="en-US" dirty="0" smtClean="0"/>
              <a:t>open source tool</a:t>
            </a:r>
            <a:endParaRPr lang="en-US" dirty="0"/>
          </a:p>
          <a:p>
            <a:pPr lvl="1"/>
            <a:r>
              <a:rPr lang="en-US" dirty="0"/>
              <a:t>Conduct strategic evaluations</a:t>
            </a:r>
          </a:p>
          <a:p>
            <a:pPr lvl="1"/>
            <a:r>
              <a:rPr lang="en-US" dirty="0"/>
              <a:t>Visualize range of possible outcomes</a:t>
            </a:r>
            <a:r>
              <a:rPr lang="en-US" dirty="0" smtClean="0"/>
              <a:t>.</a:t>
            </a:r>
          </a:p>
          <a:p>
            <a:pPr lvl="1"/>
            <a:r>
              <a:rPr lang="en-US" dirty="0"/>
              <a:t>Modular, </a:t>
            </a:r>
            <a:r>
              <a:rPr lang="en-US" dirty="0" smtClean="0"/>
              <a:t>scalable</a:t>
            </a:r>
          </a:p>
          <a:p>
            <a:pPr lvl="1"/>
            <a:r>
              <a:rPr lang="en-US" dirty="0" smtClean="0"/>
              <a:t>Flexible to address </a:t>
            </a:r>
            <a:r>
              <a:rPr lang="en-US" dirty="0"/>
              <a:t>new concerns/risks (e.g. health and accessibility indicators, emerging modes, pricing</a:t>
            </a:r>
            <a:r>
              <a:rPr lang="en-US" dirty="0" smtClean="0"/>
              <a:t>)</a:t>
            </a:r>
            <a:endParaRPr lang="en-US" dirty="0"/>
          </a:p>
          <a:p>
            <a:pPr lvl="1"/>
            <a:r>
              <a:rPr lang="en-US" dirty="0" smtClean="0">
                <a:solidFill>
                  <a:schemeClr val="accent6"/>
                </a:solidFill>
              </a:rPr>
              <a:t>Open Science </a:t>
            </a:r>
            <a:r>
              <a:rPr lang="en-US" dirty="0"/>
              <a:t>approach</a:t>
            </a:r>
          </a:p>
          <a:p>
            <a:pPr lvl="1"/>
            <a:r>
              <a:rPr lang="en-US" dirty="0" smtClean="0">
                <a:solidFill>
                  <a:schemeClr val="accent6"/>
                </a:solidFill>
              </a:rPr>
              <a:t>Open Source </a:t>
            </a:r>
            <a:r>
              <a:rPr lang="en-US" dirty="0" smtClean="0"/>
              <a:t>license (</a:t>
            </a:r>
            <a:r>
              <a:rPr lang="en-US" dirty="0"/>
              <a:t>Apache)</a:t>
            </a:r>
          </a:p>
          <a:p>
            <a:pPr lvl="1"/>
            <a:endParaRPr lang="en-US" dirty="0"/>
          </a:p>
          <a:p>
            <a:pPr lvl="1"/>
            <a:endParaRPr lang="en-US" dirty="0" smtClean="0"/>
          </a:p>
          <a:p>
            <a:r>
              <a:rPr lang="en-US" dirty="0" smtClean="0"/>
              <a:t>3-year </a:t>
            </a:r>
            <a:r>
              <a:rPr lang="en-US" dirty="0"/>
              <a:t>pooled fund </a:t>
            </a:r>
          </a:p>
          <a:p>
            <a:pPr lvl="1"/>
            <a:r>
              <a:rPr lang="en-US" dirty="0" smtClean="0"/>
              <a:t>Consolidate/extend the model</a:t>
            </a:r>
          </a:p>
          <a:p>
            <a:pPr lvl="1"/>
            <a:r>
              <a:rPr lang="en-US" dirty="0" smtClean="0"/>
              <a:t>Collaborative forum</a:t>
            </a:r>
          </a:p>
          <a:p>
            <a:pPr lvl="1"/>
            <a:r>
              <a:rPr lang="en-US" dirty="0" smtClean="0"/>
              <a:t>FHWA/Volpe Host, </a:t>
            </a:r>
          </a:p>
          <a:p>
            <a:pPr lvl="1"/>
            <a:r>
              <a:rPr lang="en-US" dirty="0" smtClean="0"/>
              <a:t>User funding/governance</a:t>
            </a:r>
            <a:endParaRPr lang="en-US" dirty="0"/>
          </a:p>
        </p:txBody>
      </p:sp>
      <p:sp>
        <p:nvSpPr>
          <p:cNvPr id="4" name="TextBox 3"/>
          <p:cNvSpPr txBox="1"/>
          <p:nvPr/>
        </p:nvSpPr>
        <p:spPr>
          <a:xfrm>
            <a:off x="5294012" y="1993538"/>
            <a:ext cx="3639671" cy="1754326"/>
          </a:xfrm>
          <a:prstGeom prst="rect">
            <a:avLst/>
          </a:prstGeom>
          <a:solidFill>
            <a:schemeClr val="bg1">
              <a:lumMod val="85000"/>
            </a:schemeClr>
          </a:solidFill>
        </p:spPr>
        <p:txBody>
          <a:bodyPr wrap="square" rtlCol="0">
            <a:spAutoFit/>
          </a:bodyPr>
          <a:lstStyle/>
          <a:p>
            <a:pPr marL="285750" indent="-285750">
              <a:buFont typeface="Arial" panose="020B0604020202020204" pitchFamily="34" charset="0"/>
              <a:buChar char="•"/>
            </a:pPr>
            <a:r>
              <a:rPr lang="en-US" dirty="0" smtClean="0"/>
              <a:t>Website &amp; </a:t>
            </a:r>
            <a:r>
              <a:rPr lang="en-US" dirty="0" err="1" smtClean="0"/>
              <a:t>Github</a:t>
            </a:r>
            <a:r>
              <a:rPr lang="en-US" dirty="0" smtClean="0"/>
              <a:t> Wiki </a:t>
            </a:r>
          </a:p>
          <a:p>
            <a:pPr marL="285750" indent="-285750">
              <a:buFont typeface="Arial" panose="020B0604020202020204" pitchFamily="34" charset="0"/>
              <a:buChar char="•"/>
            </a:pPr>
            <a:r>
              <a:rPr lang="en-US" dirty="0" err="1" smtClean="0"/>
              <a:t>Github</a:t>
            </a:r>
            <a:r>
              <a:rPr lang="en-US" dirty="0" smtClean="0"/>
              <a:t> code &amp; download/install </a:t>
            </a:r>
          </a:p>
          <a:p>
            <a:pPr marL="285750" indent="-285750">
              <a:buFont typeface="Arial" panose="020B0604020202020204" pitchFamily="34" charset="0"/>
              <a:buChar char="•"/>
            </a:pPr>
            <a:r>
              <a:rPr lang="en-US" dirty="0" smtClean="0"/>
              <a:t>Documentation, Tutorials</a:t>
            </a:r>
          </a:p>
          <a:p>
            <a:pPr marL="285750" indent="-285750">
              <a:buFont typeface="Arial" panose="020B0604020202020204" pitchFamily="34" charset="0"/>
              <a:buChar char="•"/>
            </a:pPr>
            <a:r>
              <a:rPr lang="en-US" dirty="0" smtClean="0"/>
              <a:t>Contributor Review process </a:t>
            </a:r>
            <a:r>
              <a:rPr lang="en-US" dirty="0"/>
              <a:t>&amp; </a:t>
            </a:r>
            <a:r>
              <a:rPr lang="en-US" dirty="0" smtClean="0"/>
              <a:t>criteria</a:t>
            </a:r>
          </a:p>
          <a:p>
            <a:pPr marL="285750" indent="-285750">
              <a:buFont typeface="Arial" panose="020B0604020202020204" pitchFamily="34" charset="0"/>
              <a:buChar char="•"/>
            </a:pPr>
            <a:r>
              <a:rPr lang="en-US" dirty="0" smtClean="0"/>
              <a:t>Future Roadmap</a:t>
            </a:r>
            <a:endParaRPr lang="en-US" dirty="0"/>
          </a:p>
        </p:txBody>
      </p:sp>
      <p:sp>
        <p:nvSpPr>
          <p:cNvPr id="6" name="TextBox 5"/>
          <p:cNvSpPr txBox="1"/>
          <p:nvPr/>
        </p:nvSpPr>
        <p:spPr>
          <a:xfrm>
            <a:off x="5294012" y="4632410"/>
            <a:ext cx="3616905" cy="1477328"/>
          </a:xfrm>
          <a:prstGeom prst="rect">
            <a:avLst/>
          </a:prstGeom>
          <a:solidFill>
            <a:schemeClr val="bg1">
              <a:lumMod val="85000"/>
            </a:schemeClr>
          </a:solidFill>
        </p:spPr>
        <p:txBody>
          <a:bodyPr wrap="square" rtlCol="0">
            <a:spAutoFit/>
          </a:bodyPr>
          <a:lstStyle/>
          <a:p>
            <a:r>
              <a:rPr lang="en-US" dirty="0" smtClean="0"/>
              <a:t>FHWA Pooled Fund (Charter)</a:t>
            </a:r>
          </a:p>
          <a:p>
            <a:r>
              <a:rPr lang="en-US" dirty="0"/>
              <a:t>	</a:t>
            </a:r>
            <a:r>
              <a:rPr lang="en-US" dirty="0" smtClean="0"/>
              <a:t>Lead Agency</a:t>
            </a:r>
          </a:p>
          <a:p>
            <a:r>
              <a:rPr lang="en-US" dirty="0"/>
              <a:t>	</a:t>
            </a:r>
            <a:r>
              <a:rPr lang="en-US" dirty="0" smtClean="0"/>
              <a:t>TAC</a:t>
            </a:r>
          </a:p>
          <a:p>
            <a:r>
              <a:rPr lang="en-US" dirty="0"/>
              <a:t>	</a:t>
            </a:r>
            <a:r>
              <a:rPr lang="en-US" dirty="0" smtClean="0"/>
              <a:t>TAC Working Group</a:t>
            </a:r>
          </a:p>
          <a:p>
            <a:r>
              <a:rPr lang="en-US" dirty="0" smtClean="0"/>
              <a:t>	Contractor weekly sprints</a:t>
            </a:r>
          </a:p>
        </p:txBody>
      </p:sp>
    </p:spTree>
    <p:extLst>
      <p:ext uri="{BB962C8B-B14F-4D97-AF65-F5344CB8AC3E}">
        <p14:creationId xmlns:p14="http://schemas.microsoft.com/office/powerpoint/2010/main" val="38258468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2553077" y="3950766"/>
            <a:ext cx="1820589" cy="1544680"/>
          </a:xfrm>
          <a:prstGeom prst="ellipse">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smtClean="0">
              <a:solidFill>
                <a:schemeClr val="tx2"/>
              </a:solidFill>
            </a:endParaRPr>
          </a:p>
          <a:p>
            <a:endParaRPr lang="en-US" dirty="0" smtClean="0">
              <a:solidFill>
                <a:schemeClr val="tx2"/>
              </a:solidFill>
            </a:endParaRPr>
          </a:p>
        </p:txBody>
      </p:sp>
      <p:sp>
        <p:nvSpPr>
          <p:cNvPr id="3" name="Oval 2"/>
          <p:cNvSpPr/>
          <p:nvPr/>
        </p:nvSpPr>
        <p:spPr>
          <a:xfrm>
            <a:off x="3929787" y="3950766"/>
            <a:ext cx="1796947" cy="1544680"/>
          </a:xfrm>
          <a:prstGeom prst="ellipse">
            <a:avLst/>
          </a:prstGeom>
          <a:solidFill>
            <a:schemeClr val="accent1">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dirty="0" smtClean="0">
              <a:solidFill>
                <a:schemeClr val="tx2"/>
              </a:solidFill>
            </a:endParaRPr>
          </a:p>
        </p:txBody>
      </p:sp>
      <p:sp>
        <p:nvSpPr>
          <p:cNvPr id="4" name="Oval 3"/>
          <p:cNvSpPr/>
          <p:nvPr/>
        </p:nvSpPr>
        <p:spPr>
          <a:xfrm>
            <a:off x="1937442" y="2362947"/>
            <a:ext cx="2617709" cy="2139133"/>
          </a:xfrm>
          <a:prstGeom prst="ellipse">
            <a:avLst/>
          </a:prstGeom>
          <a:solidFill>
            <a:schemeClr val="accent6">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FHWA</a:t>
            </a:r>
          </a:p>
          <a:p>
            <a:pPr algn="ctr"/>
            <a:r>
              <a:rPr lang="en-US" dirty="0" smtClean="0">
                <a:solidFill>
                  <a:schemeClr val="tx1"/>
                </a:solidFill>
              </a:rPr>
              <a:t>Volpe</a:t>
            </a:r>
          </a:p>
          <a:p>
            <a:pPr algn="ctr"/>
            <a:endParaRPr lang="en-US" dirty="0">
              <a:solidFill>
                <a:schemeClr val="tx1"/>
              </a:solidFill>
            </a:endParaRPr>
          </a:p>
        </p:txBody>
      </p:sp>
      <p:sp>
        <p:nvSpPr>
          <p:cNvPr id="5" name="Oval 4"/>
          <p:cNvSpPr/>
          <p:nvPr/>
        </p:nvSpPr>
        <p:spPr>
          <a:xfrm>
            <a:off x="3828108" y="2451973"/>
            <a:ext cx="2617709" cy="2139133"/>
          </a:xfrm>
          <a:prstGeom prst="ellipse">
            <a:avLst/>
          </a:prstGeom>
          <a:solidFill>
            <a:schemeClr val="accent6">
              <a:alpha val="34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Pooled Fund</a:t>
            </a:r>
          </a:p>
          <a:p>
            <a:pPr algn="ctr"/>
            <a:r>
              <a:rPr lang="en-US" dirty="0" smtClean="0">
                <a:solidFill>
                  <a:schemeClr val="tx1"/>
                </a:solidFill>
              </a:rPr>
              <a:t>of Agencies</a:t>
            </a:r>
          </a:p>
          <a:p>
            <a:pPr algn="ctr"/>
            <a:r>
              <a:rPr lang="en-US" sz="1400" dirty="0" smtClean="0">
                <a:solidFill>
                  <a:schemeClr val="tx1"/>
                </a:solidFill>
              </a:rPr>
              <a:t>(State/MPOs)</a:t>
            </a:r>
          </a:p>
          <a:p>
            <a:pPr algn="ctr"/>
            <a:endParaRPr lang="en-US" dirty="0">
              <a:solidFill>
                <a:schemeClr val="tx1"/>
              </a:solidFill>
            </a:endParaRPr>
          </a:p>
          <a:p>
            <a:pPr algn="ctr"/>
            <a:endParaRPr lang="en-US" dirty="0">
              <a:solidFill>
                <a:schemeClr val="tx1"/>
              </a:solidFill>
            </a:endParaRPr>
          </a:p>
        </p:txBody>
      </p:sp>
      <p:sp>
        <p:nvSpPr>
          <p:cNvPr id="6" name="TextBox 5"/>
          <p:cNvSpPr txBox="1"/>
          <p:nvPr/>
        </p:nvSpPr>
        <p:spPr>
          <a:xfrm>
            <a:off x="6079248" y="2525910"/>
            <a:ext cx="3102709" cy="2585323"/>
          </a:xfrm>
          <a:prstGeom prst="rect">
            <a:avLst/>
          </a:prstGeom>
          <a:noFill/>
        </p:spPr>
        <p:txBody>
          <a:bodyPr wrap="none" rtlCol="0">
            <a:spAutoFit/>
          </a:bodyPr>
          <a:lstStyle/>
          <a:p>
            <a:r>
              <a:rPr lang="en-US" b="1" i="1" dirty="0" smtClean="0"/>
              <a:t>“partner efficiency” </a:t>
            </a:r>
          </a:p>
          <a:p>
            <a:r>
              <a:rPr lang="en-US" dirty="0" smtClean="0">
                <a:solidFill>
                  <a:schemeClr val="accent6"/>
                </a:solidFill>
                <a:latin typeface="Courier New"/>
                <a:cs typeface="Courier New"/>
              </a:rPr>
              <a:t>▪ </a:t>
            </a:r>
            <a:r>
              <a:rPr lang="en-US" dirty="0" smtClean="0">
                <a:solidFill>
                  <a:schemeClr val="accent6"/>
                </a:solidFill>
              </a:rPr>
              <a:t>Tool maintenance, upgrades</a:t>
            </a:r>
          </a:p>
          <a:p>
            <a:r>
              <a:rPr lang="en-US" dirty="0">
                <a:solidFill>
                  <a:schemeClr val="accent6"/>
                </a:solidFill>
                <a:latin typeface="Courier New"/>
                <a:cs typeface="Courier New"/>
              </a:rPr>
              <a:t>▪ </a:t>
            </a:r>
            <a:r>
              <a:rPr lang="en-US" dirty="0" smtClean="0">
                <a:solidFill>
                  <a:schemeClr val="accent6"/>
                </a:solidFill>
              </a:rPr>
              <a:t>Consistency</a:t>
            </a:r>
          </a:p>
          <a:p>
            <a:r>
              <a:rPr lang="en-US" dirty="0">
                <a:solidFill>
                  <a:schemeClr val="accent6"/>
                </a:solidFill>
                <a:latin typeface="Courier New"/>
                <a:cs typeface="Courier New"/>
              </a:rPr>
              <a:t>▪ </a:t>
            </a:r>
            <a:r>
              <a:rPr lang="en-US" dirty="0" smtClean="0">
                <a:solidFill>
                  <a:schemeClr val="accent6"/>
                </a:solidFill>
              </a:rPr>
              <a:t>Credibility</a:t>
            </a:r>
            <a:endParaRPr lang="en-US" dirty="0" smtClean="0">
              <a:solidFill>
                <a:schemeClr val="accent6"/>
              </a:solidFill>
            </a:endParaRPr>
          </a:p>
          <a:p>
            <a:r>
              <a:rPr lang="en-US" dirty="0">
                <a:solidFill>
                  <a:schemeClr val="accent6"/>
                </a:solidFill>
                <a:latin typeface="Courier New"/>
                <a:cs typeface="Courier New"/>
              </a:rPr>
              <a:t>▪ </a:t>
            </a:r>
            <a:r>
              <a:rPr lang="en-US" dirty="0" smtClean="0">
                <a:solidFill>
                  <a:schemeClr val="accent6"/>
                </a:solidFill>
              </a:rPr>
              <a:t>Cost savings</a:t>
            </a:r>
          </a:p>
          <a:p>
            <a:r>
              <a:rPr lang="en-US" dirty="0">
                <a:solidFill>
                  <a:schemeClr val="accent6"/>
                </a:solidFill>
                <a:latin typeface="Courier New"/>
                <a:cs typeface="Courier New"/>
              </a:rPr>
              <a:t>▪ </a:t>
            </a:r>
            <a:r>
              <a:rPr lang="en-US" dirty="0" smtClean="0">
                <a:solidFill>
                  <a:schemeClr val="accent6"/>
                </a:solidFill>
              </a:rPr>
              <a:t>Consultant flexibility</a:t>
            </a:r>
          </a:p>
          <a:p>
            <a:r>
              <a:rPr lang="en-US" dirty="0">
                <a:solidFill>
                  <a:schemeClr val="accent6"/>
                </a:solidFill>
                <a:latin typeface="Courier New"/>
                <a:cs typeface="Courier New"/>
              </a:rPr>
              <a:t>▪ </a:t>
            </a:r>
            <a:r>
              <a:rPr lang="en-US" dirty="0" smtClean="0">
                <a:solidFill>
                  <a:schemeClr val="accent6"/>
                </a:solidFill>
              </a:rPr>
              <a:t>Easy to use, defaults</a:t>
            </a:r>
          </a:p>
          <a:p>
            <a:r>
              <a:rPr lang="en-US" dirty="0">
                <a:solidFill>
                  <a:schemeClr val="accent6"/>
                </a:solidFill>
                <a:latin typeface="Courier New"/>
                <a:cs typeface="Courier New"/>
              </a:rPr>
              <a:t>▪ </a:t>
            </a:r>
            <a:r>
              <a:rPr lang="en-US" dirty="0" smtClean="0">
                <a:solidFill>
                  <a:schemeClr val="accent6"/>
                </a:solidFill>
              </a:rPr>
              <a:t>Share best practices</a:t>
            </a:r>
          </a:p>
          <a:p>
            <a:endParaRPr lang="en-US" dirty="0">
              <a:solidFill>
                <a:schemeClr val="accent6"/>
              </a:solidFill>
            </a:endParaRPr>
          </a:p>
        </p:txBody>
      </p:sp>
      <p:sp>
        <p:nvSpPr>
          <p:cNvPr id="7" name="TextBox 6"/>
          <p:cNvSpPr txBox="1"/>
          <p:nvPr/>
        </p:nvSpPr>
        <p:spPr>
          <a:xfrm>
            <a:off x="206721" y="2479132"/>
            <a:ext cx="2151230" cy="2031325"/>
          </a:xfrm>
          <a:prstGeom prst="rect">
            <a:avLst/>
          </a:prstGeom>
          <a:noFill/>
        </p:spPr>
        <p:txBody>
          <a:bodyPr wrap="none" rtlCol="0">
            <a:spAutoFit/>
          </a:bodyPr>
          <a:lstStyle/>
          <a:p>
            <a:r>
              <a:rPr lang="en-US" b="1" i="1" dirty="0" smtClean="0"/>
              <a:t>“create possibilities”</a:t>
            </a:r>
          </a:p>
          <a:p>
            <a:r>
              <a:rPr lang="en-US" b="1" i="1" dirty="0" smtClean="0">
                <a:solidFill>
                  <a:schemeClr val="accent6"/>
                </a:solidFill>
                <a:latin typeface="Courier New"/>
                <a:cs typeface="Courier New"/>
              </a:rPr>
              <a:t>▪ </a:t>
            </a:r>
            <a:r>
              <a:rPr lang="en-US" b="1" dirty="0" smtClean="0">
                <a:solidFill>
                  <a:schemeClr val="accent6"/>
                </a:solidFill>
              </a:rPr>
              <a:t>National tool</a:t>
            </a:r>
          </a:p>
          <a:p>
            <a:r>
              <a:rPr lang="en-US" b="1" dirty="0">
                <a:solidFill>
                  <a:schemeClr val="accent6"/>
                </a:solidFill>
                <a:latin typeface="Courier New"/>
                <a:cs typeface="Courier New"/>
              </a:rPr>
              <a:t>▪ </a:t>
            </a:r>
            <a:r>
              <a:rPr lang="en-US" b="1" dirty="0" smtClean="0">
                <a:solidFill>
                  <a:schemeClr val="accent6"/>
                </a:solidFill>
              </a:rPr>
              <a:t>Big/small users</a:t>
            </a:r>
          </a:p>
          <a:p>
            <a:r>
              <a:rPr lang="en-US" b="1" dirty="0">
                <a:solidFill>
                  <a:schemeClr val="accent6"/>
                </a:solidFill>
                <a:latin typeface="Courier New"/>
                <a:cs typeface="Courier New"/>
              </a:rPr>
              <a:t>▪ </a:t>
            </a:r>
            <a:r>
              <a:rPr lang="en-US" b="1" dirty="0" smtClean="0">
                <a:solidFill>
                  <a:schemeClr val="accent6"/>
                </a:solidFill>
              </a:rPr>
              <a:t>National datasets</a:t>
            </a:r>
          </a:p>
          <a:p>
            <a:r>
              <a:rPr lang="en-US" b="1" dirty="0">
                <a:solidFill>
                  <a:schemeClr val="accent6"/>
                </a:solidFill>
                <a:latin typeface="Courier New"/>
                <a:cs typeface="Courier New"/>
              </a:rPr>
              <a:t>▪ </a:t>
            </a:r>
            <a:r>
              <a:rPr lang="en-US" b="1" dirty="0" smtClean="0">
                <a:solidFill>
                  <a:schemeClr val="accent6"/>
                </a:solidFill>
              </a:rPr>
              <a:t>Enable initiatives</a:t>
            </a:r>
          </a:p>
          <a:p>
            <a:r>
              <a:rPr lang="en-US" b="1" dirty="0">
                <a:solidFill>
                  <a:schemeClr val="accent6"/>
                </a:solidFill>
                <a:latin typeface="Courier New"/>
                <a:cs typeface="Courier New"/>
              </a:rPr>
              <a:t>▪ </a:t>
            </a:r>
            <a:r>
              <a:rPr lang="en-US" b="1" dirty="0" smtClean="0">
                <a:solidFill>
                  <a:schemeClr val="accent6"/>
                </a:solidFill>
              </a:rPr>
              <a:t>User friendly</a:t>
            </a:r>
          </a:p>
          <a:p>
            <a:endParaRPr lang="en-US" b="1" i="1" dirty="0" smtClean="0">
              <a:solidFill>
                <a:schemeClr val="accent6"/>
              </a:solidFill>
            </a:endParaRPr>
          </a:p>
        </p:txBody>
      </p:sp>
      <p:sp>
        <p:nvSpPr>
          <p:cNvPr id="8" name="TextBox 7"/>
          <p:cNvSpPr txBox="1"/>
          <p:nvPr/>
        </p:nvSpPr>
        <p:spPr>
          <a:xfrm>
            <a:off x="748421" y="4695722"/>
            <a:ext cx="2211055" cy="2031325"/>
          </a:xfrm>
          <a:prstGeom prst="rect">
            <a:avLst/>
          </a:prstGeom>
          <a:noFill/>
        </p:spPr>
        <p:txBody>
          <a:bodyPr wrap="none" rtlCol="0">
            <a:spAutoFit/>
          </a:bodyPr>
          <a:lstStyle/>
          <a:p>
            <a:r>
              <a:rPr lang="en-US" b="1" i="1" dirty="0" smtClean="0"/>
              <a:t>“sell products”</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Develop/apply</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Multiple client use</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Legacy code issues</a:t>
            </a:r>
          </a:p>
          <a:p>
            <a:endParaRPr lang="en-US" dirty="0" smtClean="0">
              <a:solidFill>
                <a:schemeClr val="accent1">
                  <a:lumMod val="75000"/>
                </a:schemeClr>
              </a:solidFill>
            </a:endParaRPr>
          </a:p>
          <a:p>
            <a:endParaRPr lang="en-US" dirty="0" smtClean="0">
              <a:solidFill>
                <a:schemeClr val="accent1">
                  <a:lumMod val="75000"/>
                </a:schemeClr>
              </a:solidFill>
            </a:endParaRPr>
          </a:p>
          <a:p>
            <a:endParaRPr lang="en-US" dirty="0">
              <a:solidFill>
                <a:schemeClr val="accent1">
                  <a:lumMod val="75000"/>
                </a:schemeClr>
              </a:solidFill>
            </a:endParaRPr>
          </a:p>
        </p:txBody>
      </p:sp>
      <p:sp>
        <p:nvSpPr>
          <p:cNvPr id="9" name="TextBox 8"/>
          <p:cNvSpPr txBox="1"/>
          <p:nvPr/>
        </p:nvSpPr>
        <p:spPr>
          <a:xfrm>
            <a:off x="5545249" y="4938656"/>
            <a:ext cx="2294603" cy="1477328"/>
          </a:xfrm>
          <a:prstGeom prst="rect">
            <a:avLst/>
          </a:prstGeom>
          <a:noFill/>
        </p:spPr>
        <p:txBody>
          <a:bodyPr wrap="none" rtlCol="0">
            <a:spAutoFit/>
          </a:bodyPr>
          <a:lstStyle/>
          <a:p>
            <a:r>
              <a:rPr lang="en-US" b="1" i="1" dirty="0" smtClean="0"/>
              <a:t>“research”</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National tool</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Estimation datasets</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Modular</a:t>
            </a:r>
          </a:p>
          <a:p>
            <a:r>
              <a:rPr lang="en-US" dirty="0">
                <a:solidFill>
                  <a:schemeClr val="accent1">
                    <a:lumMod val="75000"/>
                  </a:schemeClr>
                </a:solidFill>
                <a:latin typeface="Courier New"/>
                <a:cs typeface="Courier New"/>
              </a:rPr>
              <a:t>▪ </a:t>
            </a:r>
            <a:r>
              <a:rPr lang="en-US" dirty="0" smtClean="0">
                <a:solidFill>
                  <a:schemeClr val="accent1">
                    <a:lumMod val="75000"/>
                  </a:schemeClr>
                </a:solidFill>
              </a:rPr>
              <a:t>Code standards</a:t>
            </a:r>
          </a:p>
        </p:txBody>
      </p:sp>
      <p:sp>
        <p:nvSpPr>
          <p:cNvPr id="10" name="TextBox 9"/>
          <p:cNvSpPr txBox="1"/>
          <p:nvPr/>
        </p:nvSpPr>
        <p:spPr>
          <a:xfrm>
            <a:off x="2606209" y="4589736"/>
            <a:ext cx="1409825" cy="369332"/>
          </a:xfrm>
          <a:prstGeom prst="rect">
            <a:avLst/>
          </a:prstGeom>
          <a:noFill/>
        </p:spPr>
        <p:txBody>
          <a:bodyPr wrap="square" rtlCol="0">
            <a:spAutoFit/>
          </a:bodyPr>
          <a:lstStyle/>
          <a:p>
            <a:r>
              <a:rPr lang="en-US" dirty="0" smtClean="0">
                <a:solidFill>
                  <a:schemeClr val="accent1">
                    <a:lumMod val="75000"/>
                  </a:schemeClr>
                </a:solidFill>
              </a:rPr>
              <a:t>Consultants</a:t>
            </a:r>
            <a:endParaRPr lang="en-US" dirty="0">
              <a:solidFill>
                <a:schemeClr val="accent1">
                  <a:lumMod val="75000"/>
                </a:schemeClr>
              </a:solidFill>
            </a:endParaRPr>
          </a:p>
        </p:txBody>
      </p:sp>
      <p:sp>
        <p:nvSpPr>
          <p:cNvPr id="11" name="Title 10"/>
          <p:cNvSpPr>
            <a:spLocks noGrp="1"/>
          </p:cNvSpPr>
          <p:nvPr>
            <p:ph type="title" idx="4294967295"/>
          </p:nvPr>
        </p:nvSpPr>
        <p:spPr>
          <a:xfrm>
            <a:off x="1098044" y="123569"/>
            <a:ext cx="7886700" cy="617080"/>
          </a:xfrm>
        </p:spPr>
        <p:txBody>
          <a:bodyPr/>
          <a:lstStyle/>
          <a:p>
            <a:pPr algn="ctr"/>
            <a:r>
              <a:rPr lang="en-US" dirty="0" smtClean="0"/>
              <a:t>Champions</a:t>
            </a:r>
            <a:endParaRPr lang="en-US" dirty="0"/>
          </a:p>
        </p:txBody>
      </p:sp>
      <p:sp>
        <p:nvSpPr>
          <p:cNvPr id="12" name="Title 10"/>
          <p:cNvSpPr txBox="1">
            <a:spLocks/>
          </p:cNvSpPr>
          <p:nvPr/>
        </p:nvSpPr>
        <p:spPr>
          <a:xfrm>
            <a:off x="884910" y="1147222"/>
            <a:ext cx="7886700" cy="85852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3800" b="1" kern="1200">
                <a:solidFill>
                  <a:srgbClr val="8CC63F"/>
                </a:solidFill>
                <a:latin typeface="Abadi" panose="020B0604020202020204" pitchFamily="34" charset="0"/>
                <a:ea typeface="+mj-ea"/>
                <a:cs typeface="+mj-cs"/>
              </a:defRPr>
            </a:lvl1pPr>
          </a:lstStyle>
          <a:p>
            <a:pPr algn="ctr"/>
            <a:r>
              <a:rPr lang="en-US" sz="3200" b="0" dirty="0" smtClean="0">
                <a:solidFill>
                  <a:srgbClr val="0000CC"/>
                </a:solidFill>
              </a:rPr>
              <a:t>Constructive Dissonance </a:t>
            </a:r>
            <a:r>
              <a:rPr lang="en-US" b="0" dirty="0" smtClean="0">
                <a:solidFill>
                  <a:srgbClr val="0000CC"/>
                </a:solidFill>
              </a:rPr>
              <a:t/>
            </a:r>
            <a:br>
              <a:rPr lang="en-US" b="0" dirty="0" smtClean="0">
                <a:solidFill>
                  <a:srgbClr val="0000CC"/>
                </a:solidFill>
              </a:rPr>
            </a:br>
            <a:r>
              <a:rPr lang="en-US" sz="3200" b="0" dirty="0" smtClean="0">
                <a:solidFill>
                  <a:srgbClr val="0000CC"/>
                </a:solidFill>
              </a:rPr>
              <a:t>balances competing goals</a:t>
            </a:r>
            <a:endParaRPr lang="en-US" sz="3200" b="0" dirty="0">
              <a:solidFill>
                <a:srgbClr val="0000CC"/>
              </a:solidFill>
            </a:endParaRPr>
          </a:p>
        </p:txBody>
      </p:sp>
      <p:sp>
        <p:nvSpPr>
          <p:cNvPr id="13" name="TextBox 12"/>
          <p:cNvSpPr txBox="1"/>
          <p:nvPr/>
        </p:nvSpPr>
        <p:spPr>
          <a:xfrm>
            <a:off x="4448283" y="4659664"/>
            <a:ext cx="1186222" cy="369332"/>
          </a:xfrm>
          <a:prstGeom prst="rect">
            <a:avLst/>
          </a:prstGeom>
          <a:noFill/>
        </p:spPr>
        <p:txBody>
          <a:bodyPr wrap="none" rtlCol="0">
            <a:spAutoFit/>
          </a:bodyPr>
          <a:lstStyle/>
          <a:p>
            <a:r>
              <a:rPr lang="en-US" dirty="0" smtClean="0">
                <a:solidFill>
                  <a:schemeClr val="accent1">
                    <a:lumMod val="75000"/>
                  </a:schemeClr>
                </a:solidFill>
              </a:rPr>
              <a:t>Academics</a:t>
            </a:r>
            <a:endParaRPr lang="en-US" dirty="0">
              <a:solidFill>
                <a:schemeClr val="accent1">
                  <a:lumMod val="75000"/>
                </a:schemeClr>
              </a:solidFill>
            </a:endParaRPr>
          </a:p>
        </p:txBody>
      </p:sp>
    </p:spTree>
    <p:extLst>
      <p:ext uri="{BB962C8B-B14F-4D97-AF65-F5344CB8AC3E}">
        <p14:creationId xmlns:p14="http://schemas.microsoft.com/office/powerpoint/2010/main" val="1327591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gtEl>
                                        <p:attrNameLst>
                                          <p:attrName>style.visibility</p:attrName>
                                        </p:attrNameLst>
                                      </p:cBhvr>
                                      <p:to>
                                        <p:strVal val="visible"/>
                                      </p:to>
                                    </p:set>
                                    <p:animEffect transition="in" filter="fade">
                                      <p:cBhvr>
                                        <p:cTn id="29" dur="500"/>
                                        <p:tgtEl>
                                          <p:spTgt spid="3"/>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5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p:bldP spid="7" grpId="0"/>
      <p:bldP spid="8" grpId="0"/>
      <p:bldP spid="9" grpId="0"/>
      <p:bldP spid="1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7300" y="181488"/>
            <a:ext cx="7886700" cy="621695"/>
          </a:xfrm>
        </p:spPr>
        <p:txBody>
          <a:bodyPr/>
          <a:lstStyle/>
          <a:p>
            <a:r>
              <a:rPr lang="en-US" dirty="0" smtClean="0"/>
              <a:t>Our Random Walk….</a:t>
            </a:r>
            <a:endParaRPr lang="en-US" dirty="0"/>
          </a:p>
        </p:txBody>
      </p:sp>
      <p:sp>
        <p:nvSpPr>
          <p:cNvPr id="3" name="Content Placeholder 2"/>
          <p:cNvSpPr>
            <a:spLocks noGrp="1"/>
          </p:cNvSpPr>
          <p:nvPr>
            <p:ph idx="1"/>
          </p:nvPr>
        </p:nvSpPr>
        <p:spPr>
          <a:xfrm>
            <a:off x="628650" y="1004047"/>
            <a:ext cx="7886700" cy="5853953"/>
          </a:xfrm>
        </p:spPr>
        <p:txBody>
          <a:bodyPr>
            <a:noAutofit/>
          </a:bodyPr>
          <a:lstStyle/>
          <a:p>
            <a:pPr marL="0" indent="0">
              <a:spcBef>
                <a:spcPts val="0"/>
              </a:spcBef>
              <a:buNone/>
            </a:pPr>
            <a:r>
              <a:rPr lang="en-US" sz="2000" dirty="0" smtClean="0">
                <a:solidFill>
                  <a:srgbClr val="8CC63F"/>
                </a:solidFill>
              </a:rPr>
              <a:t>Set the Stage</a:t>
            </a:r>
          </a:p>
          <a:p>
            <a:pPr>
              <a:spcBef>
                <a:spcPts val="600"/>
              </a:spcBef>
            </a:pPr>
            <a:r>
              <a:rPr lang="en-US" sz="2000" dirty="0" smtClean="0"/>
              <a:t>2010-2014 Growing Family</a:t>
            </a:r>
          </a:p>
          <a:p>
            <a:pPr lvl="1">
              <a:spcBef>
                <a:spcPts val="200"/>
              </a:spcBef>
            </a:pPr>
            <a:r>
              <a:rPr lang="en-US" sz="1400" b="0" dirty="0" smtClean="0"/>
              <a:t>2 ODOT Tools, 2 Federal Tools</a:t>
            </a:r>
          </a:p>
          <a:p>
            <a:pPr marL="457200" lvl="1" indent="0">
              <a:spcBef>
                <a:spcPts val="0"/>
              </a:spcBef>
              <a:buNone/>
            </a:pPr>
            <a:r>
              <a:rPr lang="en-US" sz="1400" dirty="0" smtClean="0">
                <a:sym typeface="Wingdings" panose="05000000000000000000" pitchFamily="2" charset="2"/>
              </a:rPr>
              <a:t>  </a:t>
            </a:r>
            <a:r>
              <a:rPr lang="en-US" sz="1400" dirty="0" smtClean="0"/>
              <a:t>How to share upgrades? Broaden user base?</a:t>
            </a:r>
          </a:p>
          <a:p>
            <a:pPr>
              <a:spcBef>
                <a:spcPts val="600"/>
              </a:spcBef>
            </a:pPr>
            <a:r>
              <a:rPr lang="en-US" sz="2000" dirty="0" smtClean="0"/>
              <a:t>Triggers </a:t>
            </a:r>
            <a:r>
              <a:rPr lang="en-US" sz="1400" dirty="0">
                <a:solidFill>
                  <a:schemeClr val="bg1">
                    <a:lumMod val="50000"/>
                  </a:schemeClr>
                </a:solidFill>
                <a:sym typeface="Wingdings" panose="05000000000000000000" pitchFamily="2" charset="2"/>
              </a:rPr>
              <a:t> </a:t>
            </a:r>
            <a:r>
              <a:rPr lang="en-US" sz="1400" dirty="0" smtClean="0">
                <a:solidFill>
                  <a:schemeClr val="bg1">
                    <a:lumMod val="50000"/>
                  </a:schemeClr>
                </a:solidFill>
                <a:sym typeface="Wingdings" panose="05000000000000000000" pitchFamily="2" charset="2"/>
              </a:rPr>
              <a:t>Identify common need for new tool </a:t>
            </a:r>
            <a:endParaRPr lang="en-US" sz="1400" dirty="0" smtClean="0">
              <a:solidFill>
                <a:schemeClr val="bg1">
                  <a:lumMod val="50000"/>
                </a:schemeClr>
              </a:solidFill>
            </a:endParaRPr>
          </a:p>
          <a:p>
            <a:pPr lvl="1">
              <a:spcBef>
                <a:spcPts val="200"/>
              </a:spcBef>
            </a:pPr>
            <a:r>
              <a:rPr lang="en-US" sz="1400" b="0" dirty="0" smtClean="0"/>
              <a:t>State mandate (GHG), Federal initiatives (SHRP2)</a:t>
            </a:r>
          </a:p>
          <a:p>
            <a:pPr lvl="1">
              <a:spcBef>
                <a:spcPts val="0"/>
              </a:spcBef>
            </a:pPr>
            <a:r>
              <a:rPr lang="en-US" sz="1400" b="0" dirty="0" smtClean="0"/>
              <a:t>Unmet tool niche (non-modelers</a:t>
            </a:r>
            <a:r>
              <a:rPr lang="en-US" sz="1400" b="0" dirty="0" smtClean="0"/>
              <a:t>), Multi-agency</a:t>
            </a:r>
            <a:r>
              <a:rPr lang="en-US" sz="1400" b="0" dirty="0" smtClean="0"/>
              <a:t>, multi-sector collaboration</a:t>
            </a:r>
          </a:p>
          <a:p>
            <a:pPr marL="0" indent="0">
              <a:spcBef>
                <a:spcPts val="600"/>
              </a:spcBef>
              <a:buNone/>
            </a:pPr>
            <a:r>
              <a:rPr lang="en-US" sz="2000" dirty="0" smtClean="0">
                <a:solidFill>
                  <a:srgbClr val="8CC63F"/>
                </a:solidFill>
              </a:rPr>
              <a:t>How to develop</a:t>
            </a:r>
          </a:p>
          <a:p>
            <a:pPr>
              <a:spcBef>
                <a:spcPts val="600"/>
              </a:spcBef>
            </a:pPr>
            <a:r>
              <a:rPr lang="en-US" sz="2000" dirty="0" smtClean="0"/>
              <a:t>Champions  </a:t>
            </a:r>
            <a:r>
              <a:rPr lang="en-US" sz="1400" dirty="0" smtClean="0">
                <a:solidFill>
                  <a:schemeClr val="bg1">
                    <a:lumMod val="50000"/>
                  </a:schemeClr>
                </a:solidFill>
                <a:sym typeface="Wingdings" panose="05000000000000000000" pitchFamily="2" charset="2"/>
              </a:rPr>
              <a:t>  </a:t>
            </a:r>
            <a:r>
              <a:rPr lang="en-US" sz="1400" dirty="0" smtClean="0">
                <a:solidFill>
                  <a:schemeClr val="bg1">
                    <a:lumMod val="50000"/>
                  </a:schemeClr>
                </a:solidFill>
                <a:sym typeface="Wingdings" panose="05000000000000000000" pitchFamily="2" charset="2"/>
              </a:rPr>
              <a:t>core group of people who take “ownership”</a:t>
            </a:r>
            <a:endParaRPr lang="en-US" sz="1400" dirty="0" smtClean="0"/>
          </a:p>
          <a:p>
            <a:pPr>
              <a:spcBef>
                <a:spcPts val="600"/>
              </a:spcBef>
            </a:pPr>
            <a:r>
              <a:rPr lang="en-US" sz="2000" dirty="0" smtClean="0"/>
              <a:t>Open Communication </a:t>
            </a:r>
            <a:r>
              <a:rPr lang="en-US" sz="1400" dirty="0" smtClean="0">
                <a:solidFill>
                  <a:schemeClr val="bg1">
                    <a:lumMod val="50000"/>
                  </a:schemeClr>
                </a:solidFill>
                <a:sym typeface="Wingdings" panose="05000000000000000000" pitchFamily="2" charset="2"/>
              </a:rPr>
              <a:t> </a:t>
            </a:r>
            <a:r>
              <a:rPr lang="en-US" sz="1400" dirty="0" smtClean="0">
                <a:solidFill>
                  <a:schemeClr val="bg1">
                    <a:lumMod val="50000"/>
                  </a:schemeClr>
                </a:solidFill>
              </a:rPr>
              <a:t>Involve others at every turn</a:t>
            </a:r>
          </a:p>
          <a:p>
            <a:pPr lvl="1">
              <a:spcBef>
                <a:spcPts val="200"/>
              </a:spcBef>
            </a:pPr>
            <a:r>
              <a:rPr lang="en-US" sz="1400" dirty="0" smtClean="0"/>
              <a:t>Peer Exchanges </a:t>
            </a:r>
            <a:r>
              <a:rPr lang="en-US" sz="1400" b="0" dirty="0" smtClean="0"/>
              <a:t>– ODOT GHG planning tool, Conference workshops, Pilot users group </a:t>
            </a:r>
          </a:p>
          <a:p>
            <a:pPr lvl="1">
              <a:spcBef>
                <a:spcPts val="0"/>
              </a:spcBef>
            </a:pPr>
            <a:r>
              <a:rPr lang="en-US" sz="1400" dirty="0" smtClean="0"/>
              <a:t>Pilots </a:t>
            </a:r>
            <a:r>
              <a:rPr lang="en-US" sz="1400" b="0" dirty="0" smtClean="0"/>
              <a:t>–Framework proof-of-concept, Contributor review team, Documentation plan</a:t>
            </a:r>
          </a:p>
          <a:p>
            <a:pPr lvl="1">
              <a:spcBef>
                <a:spcPts val="0"/>
              </a:spcBef>
            </a:pPr>
            <a:r>
              <a:rPr lang="en-US" sz="1400" dirty="0" smtClean="0"/>
              <a:t>White Papers </a:t>
            </a:r>
            <a:r>
              <a:rPr lang="en-US" sz="1400" b="0" dirty="0" smtClean="0"/>
              <a:t>– Mission/Goals/Vision, Open Source Governance Lit Review</a:t>
            </a:r>
          </a:p>
          <a:p>
            <a:pPr lvl="1">
              <a:spcBef>
                <a:spcPts val="0"/>
              </a:spcBef>
            </a:pPr>
            <a:r>
              <a:rPr lang="en-US" sz="1400" dirty="0" smtClean="0"/>
              <a:t>Roadmap of future plans</a:t>
            </a:r>
          </a:p>
          <a:p>
            <a:pPr>
              <a:spcBef>
                <a:spcPts val="600"/>
              </a:spcBef>
            </a:pPr>
            <a:r>
              <a:rPr lang="en-US" sz="2000" dirty="0" smtClean="0"/>
              <a:t>Creative funding  </a:t>
            </a:r>
            <a:r>
              <a:rPr lang="en-US" sz="1400" dirty="0" smtClean="0">
                <a:solidFill>
                  <a:schemeClr val="bg1">
                    <a:lumMod val="50000"/>
                  </a:schemeClr>
                </a:solidFill>
                <a:sym typeface="Wingdings" panose="05000000000000000000" pitchFamily="2" charset="2"/>
              </a:rPr>
              <a:t> </a:t>
            </a:r>
            <a:r>
              <a:rPr lang="en-US" sz="1400" dirty="0">
                <a:solidFill>
                  <a:schemeClr val="bg1">
                    <a:lumMod val="50000"/>
                  </a:schemeClr>
                </a:solidFill>
                <a:sym typeface="Wingdings" panose="05000000000000000000" pitchFamily="2" charset="2"/>
              </a:rPr>
              <a:t>N</a:t>
            </a:r>
            <a:r>
              <a:rPr lang="en-US" sz="1400" dirty="0" smtClean="0">
                <a:solidFill>
                  <a:schemeClr val="bg1">
                    <a:lumMod val="50000"/>
                  </a:schemeClr>
                </a:solidFill>
              </a:rPr>
              <a:t>othing is free…</a:t>
            </a:r>
          </a:p>
          <a:p>
            <a:pPr lvl="1">
              <a:spcBef>
                <a:spcPts val="200"/>
              </a:spcBef>
            </a:pPr>
            <a:r>
              <a:rPr lang="en-US" sz="1600" b="0" dirty="0" smtClean="0"/>
              <a:t>Federal</a:t>
            </a:r>
          </a:p>
          <a:p>
            <a:pPr lvl="2">
              <a:spcBef>
                <a:spcPts val="0"/>
              </a:spcBef>
            </a:pPr>
            <a:r>
              <a:rPr lang="en-US" sz="1400" b="0" dirty="0" smtClean="0"/>
              <a:t>SHRP2 </a:t>
            </a:r>
            <a:r>
              <a:rPr lang="en-US" sz="1400" b="0" dirty="0"/>
              <a:t>Research </a:t>
            </a:r>
            <a:r>
              <a:rPr lang="en-US" sz="1400" b="0" dirty="0" smtClean="0"/>
              <a:t>program (Tool  with pilot application &amp; Lead </a:t>
            </a:r>
            <a:r>
              <a:rPr lang="en-US" sz="1400" b="0" dirty="0"/>
              <a:t>adopter </a:t>
            </a:r>
            <a:r>
              <a:rPr lang="en-US" sz="1400" b="0" dirty="0" smtClean="0"/>
              <a:t>grants)</a:t>
            </a:r>
            <a:endParaRPr lang="en-US" sz="1400" b="0" dirty="0"/>
          </a:p>
          <a:p>
            <a:pPr lvl="2">
              <a:spcBef>
                <a:spcPts val="0"/>
              </a:spcBef>
            </a:pPr>
            <a:r>
              <a:rPr lang="en-US" sz="1400" b="0" dirty="0" smtClean="0"/>
              <a:t>FHWA Pooled Fund (process for collaboration with lead agency)</a:t>
            </a:r>
          </a:p>
          <a:p>
            <a:pPr lvl="2">
              <a:spcBef>
                <a:spcPts val="0"/>
              </a:spcBef>
            </a:pPr>
            <a:r>
              <a:rPr lang="en-US" sz="1400" b="0" dirty="0" smtClean="0"/>
              <a:t>TMIP (webinars, tool support forum, </a:t>
            </a:r>
            <a:r>
              <a:rPr lang="en-US" sz="1400" b="0" dirty="0"/>
              <a:t>peer </a:t>
            </a:r>
            <a:r>
              <a:rPr lang="en-US" sz="1400" b="0" dirty="0" smtClean="0"/>
              <a:t>review)</a:t>
            </a:r>
          </a:p>
          <a:p>
            <a:pPr lvl="1">
              <a:spcBef>
                <a:spcPts val="0"/>
              </a:spcBef>
            </a:pPr>
            <a:r>
              <a:rPr lang="en-US" sz="1600" b="0" dirty="0" smtClean="0"/>
              <a:t>Other</a:t>
            </a:r>
          </a:p>
          <a:p>
            <a:pPr lvl="2">
              <a:spcBef>
                <a:spcPts val="0"/>
              </a:spcBef>
            </a:pPr>
            <a:r>
              <a:rPr lang="en-US" sz="1400" b="0" dirty="0" smtClean="0"/>
              <a:t>Research programs (</a:t>
            </a:r>
            <a:r>
              <a:rPr lang="en-US" sz="1400" b="0" dirty="0"/>
              <a:t>DOT &amp; University </a:t>
            </a:r>
            <a:r>
              <a:rPr lang="en-US" sz="1400" b="0" dirty="0" smtClean="0"/>
              <a:t>)</a:t>
            </a:r>
            <a:endParaRPr lang="en-US" sz="1400" b="0" dirty="0"/>
          </a:p>
          <a:p>
            <a:pPr lvl="2">
              <a:spcBef>
                <a:spcPts val="0"/>
              </a:spcBef>
            </a:pPr>
            <a:r>
              <a:rPr lang="en-US" sz="1400" b="0" dirty="0" smtClean="0"/>
              <a:t>Inter-agency </a:t>
            </a:r>
            <a:r>
              <a:rPr lang="en-US" sz="1400" b="0" dirty="0"/>
              <a:t>IGAs (between agencies)</a:t>
            </a:r>
          </a:p>
          <a:p>
            <a:pPr lvl="2">
              <a:spcBef>
                <a:spcPts val="0"/>
              </a:spcBef>
            </a:pPr>
            <a:r>
              <a:rPr lang="en-US" sz="1400" b="0" dirty="0" smtClean="0"/>
              <a:t>Consultants </a:t>
            </a:r>
            <a:r>
              <a:rPr lang="en-US" sz="1400" b="0" dirty="0" smtClean="0"/>
              <a:t>(marketing budgets)</a:t>
            </a:r>
          </a:p>
        </p:txBody>
      </p:sp>
    </p:spTree>
    <p:extLst>
      <p:ext uri="{BB962C8B-B14F-4D97-AF65-F5344CB8AC3E}">
        <p14:creationId xmlns:p14="http://schemas.microsoft.com/office/powerpoint/2010/main" val="1387681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9" end="9"/>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0" end="10"/>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11" end="1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2" end="1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3" end="1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4" end="1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5" end="1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6" end="1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7" end="1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8" end="18"/>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9" end="1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20" end="20"/>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21" end="21"/>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
                                            <p:txEl>
                                              <p:pRg st="22" end="2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 y="1790850"/>
            <a:ext cx="9144000" cy="3111760"/>
          </a:xfrm>
          <a:prstGeom prst="rect">
            <a:avLst/>
          </a:prstGeom>
          <a:solidFill>
            <a:srgbClr val="344296"/>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5600832"/>
            <a:ext cx="7772400" cy="797584"/>
          </a:xfrm>
        </p:spPr>
        <p:txBody>
          <a:bodyPr/>
          <a:lstStyle/>
          <a:p>
            <a:pPr algn="ctr">
              <a:spcBef>
                <a:spcPts val="600"/>
              </a:spcBef>
            </a:pPr>
            <a:r>
              <a:rPr lang="en-US" sz="2400" dirty="0" smtClean="0"/>
              <a:t>Tara Weidner, ODOT, </a:t>
            </a:r>
            <a:r>
              <a:rPr lang="en-US" sz="2400" dirty="0" smtClean="0">
                <a:hlinkClick r:id="rId2"/>
              </a:rPr>
              <a:t>tara.j.weidner@odot.state.or.us</a:t>
            </a:r>
            <a:r>
              <a:rPr lang="en-US" sz="2400" dirty="0" smtClean="0"/>
              <a:t/>
            </a:r>
            <a:br>
              <a:rPr lang="en-US" sz="2400" dirty="0" smtClean="0"/>
            </a:br>
            <a:r>
              <a:rPr lang="en-US" sz="2400" dirty="0" smtClean="0"/>
              <a:t>Jeremy Raw</a:t>
            </a:r>
            <a:r>
              <a:rPr lang="en-US" sz="2400" dirty="0"/>
              <a:t>, FHWA, </a:t>
            </a:r>
            <a:r>
              <a:rPr lang="en-US" sz="2400" dirty="0" smtClean="0">
                <a:hlinkClick r:id="rId3"/>
              </a:rPr>
              <a:t>jeremy.raw@dot.gov</a:t>
            </a:r>
            <a:r>
              <a:rPr lang="en-US" sz="2400" dirty="0" smtClean="0"/>
              <a:t> </a:t>
            </a:r>
            <a:r>
              <a:rPr lang="en-US" dirty="0" smtClean="0"/>
              <a:t/>
            </a:r>
            <a:br>
              <a:rPr lang="en-US" dirty="0" smtClean="0"/>
            </a:br>
            <a:r>
              <a:rPr lang="en-US" dirty="0" smtClean="0"/>
              <a:t/>
            </a:r>
            <a:br>
              <a:rPr lang="en-US" dirty="0" smtClean="0"/>
            </a:br>
            <a:r>
              <a:rPr lang="en-US" dirty="0" smtClean="0"/>
              <a:t>Thank </a:t>
            </a:r>
            <a:r>
              <a:rPr lang="en-US" dirty="0"/>
              <a:t>You</a:t>
            </a:r>
            <a:r>
              <a:rPr lang="en-US" dirty="0" smtClean="0"/>
              <a:t>!</a:t>
            </a:r>
            <a:endParaRPr lang="en-US" dirty="0"/>
          </a:p>
        </p:txBody>
      </p:sp>
      <p:sp>
        <p:nvSpPr>
          <p:cNvPr id="3" name="Content Placeholder 2"/>
          <p:cNvSpPr>
            <a:spLocks noGrp="1"/>
          </p:cNvSpPr>
          <p:nvPr>
            <p:ph type="subTitle" idx="1"/>
          </p:nvPr>
        </p:nvSpPr>
        <p:spPr>
          <a:xfrm>
            <a:off x="809469" y="4017432"/>
            <a:ext cx="5600558" cy="922391"/>
          </a:xfrm>
        </p:spPr>
        <p:txBody>
          <a:bodyPr>
            <a:normAutofit fontScale="92500"/>
          </a:bodyPr>
          <a:lstStyle/>
          <a:p>
            <a:pPr>
              <a:lnSpc>
                <a:spcPct val="100000"/>
              </a:lnSpc>
              <a:spcBef>
                <a:spcPts val="0"/>
              </a:spcBef>
            </a:pPr>
            <a:r>
              <a:rPr lang="en-US" sz="2000" b="0" dirty="0" smtClean="0">
                <a:solidFill>
                  <a:schemeClr val="bg1">
                    <a:lumMod val="65000"/>
                  </a:schemeClr>
                </a:solidFill>
                <a:latin typeface="Calibri" panose="020F0502020204030204" pitchFamily="34" charset="0"/>
                <a:cs typeface="Calibri" panose="020F0502020204030204" pitchFamily="34" charset="0"/>
              </a:rPr>
              <a:t>9/20/19 VisionEval </a:t>
            </a:r>
            <a:r>
              <a:rPr lang="en-US" sz="2000" b="0" dirty="0">
                <a:solidFill>
                  <a:schemeClr val="bg1">
                    <a:lumMod val="65000"/>
                  </a:schemeClr>
                </a:solidFill>
                <a:latin typeface="Calibri" panose="020F0502020204030204" pitchFamily="34" charset="0"/>
                <a:cs typeface="Calibri" panose="020F0502020204030204" pitchFamily="34" charset="0"/>
              </a:rPr>
              <a:t>Training </a:t>
            </a:r>
            <a:r>
              <a:rPr lang="en-US" sz="2000" b="0" dirty="0" smtClean="0">
                <a:solidFill>
                  <a:schemeClr val="bg1">
                    <a:lumMod val="65000"/>
                  </a:schemeClr>
                </a:solidFill>
                <a:latin typeface="Calibri" panose="020F0502020204030204" pitchFamily="34" charset="0"/>
                <a:cs typeface="Calibri" panose="020F0502020204030204" pitchFamily="34" charset="0"/>
              </a:rPr>
              <a:t>(4-8hrs</a:t>
            </a:r>
            <a:r>
              <a:rPr lang="en-US" sz="2000" b="0" dirty="0">
                <a:solidFill>
                  <a:schemeClr val="bg1">
                    <a:lumMod val="65000"/>
                  </a:schemeClr>
                </a:solidFill>
                <a:latin typeface="Calibri" panose="020F0502020204030204" pitchFamily="34" charset="0"/>
                <a:cs typeface="Calibri" panose="020F0502020204030204" pitchFamily="34" charset="0"/>
              </a:rPr>
              <a:t>) </a:t>
            </a:r>
          </a:p>
          <a:p>
            <a:pPr>
              <a:lnSpc>
                <a:spcPct val="120000"/>
              </a:lnSpc>
              <a:spcBef>
                <a:spcPts val="0"/>
              </a:spcBef>
            </a:pPr>
            <a:r>
              <a:rPr lang="en-US" sz="1800" b="0" dirty="0" smtClean="0">
                <a:solidFill>
                  <a:schemeClr val="bg1">
                    <a:lumMod val="65000"/>
                  </a:schemeClr>
                </a:solidFill>
                <a:latin typeface="Calibri" panose="020F0502020204030204" pitchFamily="34" charset="0"/>
                <a:cs typeface="Calibri" panose="020F0502020204030204" pitchFamily="34" charset="0"/>
              </a:rPr>
              <a:t>@ Transportation &amp; Community Summit, PSU, Portland, OR</a:t>
            </a:r>
            <a:endParaRPr lang="en-US" sz="1800" b="0" dirty="0">
              <a:solidFill>
                <a:schemeClr val="bg1">
                  <a:lumMod val="65000"/>
                </a:schemeClr>
              </a:solidFill>
              <a:latin typeface="Calibri" panose="020F0502020204030204" pitchFamily="34" charset="0"/>
              <a:cs typeface="Calibri" panose="020F0502020204030204" pitchFamily="34" charset="0"/>
            </a:endParaRPr>
          </a:p>
          <a:p>
            <a:pPr algn="l">
              <a:lnSpc>
                <a:spcPct val="100000"/>
              </a:lnSpc>
              <a:spcBef>
                <a:spcPts val="0"/>
              </a:spcBef>
            </a:pPr>
            <a:endParaRPr lang="en-US" sz="2400" dirty="0"/>
          </a:p>
        </p:txBody>
      </p:sp>
      <p:grpSp>
        <p:nvGrpSpPr>
          <p:cNvPr id="10" name="Group 9"/>
          <p:cNvGrpSpPr/>
          <p:nvPr/>
        </p:nvGrpSpPr>
        <p:grpSpPr>
          <a:xfrm>
            <a:off x="1830801" y="2006816"/>
            <a:ext cx="4390335" cy="1902805"/>
            <a:chOff x="1446584" y="3996325"/>
            <a:chExt cx="4390335" cy="1902805"/>
          </a:xfrm>
        </p:grpSpPr>
        <p:sp>
          <p:nvSpPr>
            <p:cNvPr id="11" name="Rectangle 10"/>
            <p:cNvSpPr/>
            <p:nvPr/>
          </p:nvSpPr>
          <p:spPr>
            <a:xfrm>
              <a:off x="1446584" y="4058533"/>
              <a:ext cx="4390335" cy="1840597"/>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2" descr="Q:\VisionEval\license-logo\VISIONEVAL_logo.png"/>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1638807" y="4237878"/>
              <a:ext cx="1129409" cy="1294629"/>
            </a:xfrm>
            <a:prstGeom prst="rect">
              <a:avLst/>
            </a:prstGeom>
            <a:ln>
              <a:noFill/>
            </a:ln>
            <a:effectLst>
              <a:outerShdw blurRad="292100" dist="139700" dir="2700000" algn="tl" rotWithShape="0">
                <a:srgbClr val="333333">
                  <a:alpha val="65000"/>
                </a:srgbClr>
              </a:outerShdw>
            </a:effectLst>
            <a:extLst>
              <a:ext uri="{909E8E84-426E-40DD-AFC4-6F175D3DCCD1}">
                <a14:hiddenFill xmlns:a14="http://schemas.microsoft.com/office/drawing/2010/main">
                  <a:solidFill>
                    <a:srgbClr val="FFFFFF"/>
                  </a:solidFill>
                </a14:hiddenFill>
              </a:ext>
            </a:extLst>
          </p:spPr>
        </p:pic>
        <p:sp>
          <p:nvSpPr>
            <p:cNvPr id="13" name="TextBox 12"/>
            <p:cNvSpPr txBox="1"/>
            <p:nvPr/>
          </p:nvSpPr>
          <p:spPr>
            <a:xfrm>
              <a:off x="2904792" y="3996325"/>
              <a:ext cx="2734007" cy="1831271"/>
            </a:xfrm>
            <a:prstGeom prst="rect">
              <a:avLst/>
            </a:prstGeom>
            <a:noFill/>
          </p:spPr>
          <p:txBody>
            <a:bodyPr wrap="square" rtlCol="0">
              <a:spAutoFit/>
            </a:bodyPr>
            <a:lstStyle/>
            <a:p>
              <a:pPr algn="ctr"/>
              <a:r>
                <a:rPr lang="en-US" sz="1600" b="1" dirty="0" smtClean="0">
                  <a:solidFill>
                    <a:srgbClr val="003399"/>
                  </a:solidFill>
                  <a:latin typeface="+mj-lt"/>
                  <a:sym typeface="Wingdings 2"/>
                </a:rPr>
                <a:t>Pooled Fund</a:t>
              </a:r>
            </a:p>
            <a:p>
              <a:r>
                <a:rPr lang="en-US" sz="1600" b="1" dirty="0" smtClean="0">
                  <a:solidFill>
                    <a:srgbClr val="003399"/>
                  </a:solidFill>
                  <a:latin typeface="+mj-lt"/>
                  <a:sym typeface="Wingdings 2"/>
                </a:rPr>
                <a:t>                FHWA-Volpe</a:t>
              </a:r>
              <a:endParaRPr lang="en-US" sz="1000" b="1" dirty="0" smtClean="0">
                <a:solidFill>
                  <a:srgbClr val="003399"/>
                </a:solidFill>
                <a:latin typeface="+mj-lt"/>
                <a:sym typeface="Wingdings 2"/>
              </a:endParaRPr>
            </a:p>
            <a:p>
              <a:r>
                <a:rPr lang="en-US" sz="1600" b="1" dirty="0">
                  <a:solidFill>
                    <a:srgbClr val="003399"/>
                  </a:solidFill>
                  <a:latin typeface="+mj-lt"/>
                  <a:sym typeface="Wingdings 2"/>
                </a:rPr>
                <a:t> </a:t>
              </a:r>
              <a:r>
                <a:rPr lang="en-US" sz="1600" b="1" dirty="0" smtClean="0">
                  <a:solidFill>
                    <a:srgbClr val="003399"/>
                  </a:solidFill>
                  <a:latin typeface="+mj-lt"/>
                  <a:sym typeface="Wingdings 2"/>
                </a:rPr>
                <a:t>     </a:t>
              </a:r>
              <a:r>
                <a:rPr lang="en-US" sz="1600" b="1" u="sng" dirty="0" smtClean="0">
                  <a:solidFill>
                    <a:srgbClr val="003399"/>
                  </a:solidFill>
                  <a:latin typeface="+mj-lt"/>
                  <a:sym typeface="Wingdings 2"/>
                </a:rPr>
                <a:t>DOTs</a:t>
              </a:r>
              <a:r>
                <a:rPr lang="en-US" sz="1600" b="1" dirty="0" smtClean="0">
                  <a:solidFill>
                    <a:srgbClr val="003399"/>
                  </a:solidFill>
                  <a:latin typeface="+mj-lt"/>
                  <a:sym typeface="Wingdings 2"/>
                </a:rPr>
                <a:t>     	   	   </a:t>
              </a:r>
              <a:r>
                <a:rPr lang="en-US" sz="1600" b="1" u="sng" dirty="0" smtClean="0">
                  <a:solidFill>
                    <a:srgbClr val="003399"/>
                  </a:solidFill>
                  <a:latin typeface="+mj-lt"/>
                  <a:sym typeface="Wingdings 2"/>
                </a:rPr>
                <a:t>MPOs</a:t>
              </a:r>
            </a:p>
            <a:p>
              <a:r>
                <a:rPr lang="en-US" sz="1600" b="1" dirty="0" smtClean="0">
                  <a:solidFill>
                    <a:srgbClr val="003399"/>
                  </a:solidFill>
                  <a:latin typeface="+mj-lt"/>
                  <a:sym typeface="Wingdings 2"/>
                </a:rPr>
                <a:t> OR     </a:t>
              </a:r>
              <a:r>
                <a:rPr lang="en-US" sz="1600" b="1" dirty="0">
                  <a:solidFill>
                    <a:srgbClr val="003399"/>
                  </a:solidFill>
                  <a:sym typeface="Wingdings 2"/>
                </a:rPr>
                <a:t> </a:t>
              </a:r>
              <a:r>
                <a:rPr lang="en-US" sz="1600" b="1" dirty="0" smtClean="0">
                  <a:solidFill>
                    <a:srgbClr val="003399"/>
                  </a:solidFill>
                  <a:sym typeface="Wingdings 2"/>
                </a:rPr>
                <a:t>Ohio  	</a:t>
              </a:r>
              <a:r>
                <a:rPr lang="en-US" sz="1600" b="1" dirty="0" smtClean="0">
                  <a:solidFill>
                    <a:srgbClr val="003399"/>
                  </a:solidFill>
                  <a:latin typeface="+mj-lt"/>
                  <a:sym typeface="Wingdings 2"/>
                </a:rPr>
                <a:t> Las Vegas</a:t>
              </a:r>
            </a:p>
            <a:p>
              <a:r>
                <a:rPr lang="en-US" sz="1600" b="1" dirty="0" smtClean="0">
                  <a:solidFill>
                    <a:srgbClr val="003399"/>
                  </a:solidFill>
                  <a:latin typeface="+mj-lt"/>
                  <a:sym typeface="Wingdings 2"/>
                </a:rPr>
                <a:t> MD    </a:t>
              </a:r>
              <a:r>
                <a:rPr lang="en-US" sz="1600" b="1" dirty="0">
                  <a:solidFill>
                    <a:srgbClr val="003399"/>
                  </a:solidFill>
                  <a:sym typeface="Wingdings 2"/>
                </a:rPr>
                <a:t> </a:t>
              </a:r>
              <a:r>
                <a:rPr lang="en-US" sz="1600" b="1" dirty="0" smtClean="0">
                  <a:solidFill>
                    <a:srgbClr val="003399"/>
                  </a:solidFill>
                  <a:sym typeface="Wingdings 2"/>
                </a:rPr>
                <a:t>NC	</a:t>
              </a:r>
              <a:r>
                <a:rPr lang="en-US" sz="1600" b="1" dirty="0" smtClean="0">
                  <a:solidFill>
                    <a:srgbClr val="003399"/>
                  </a:solidFill>
                  <a:latin typeface="+mj-lt"/>
                  <a:sym typeface="Wingdings 2"/>
                </a:rPr>
                <a:t> Atlanta </a:t>
              </a:r>
            </a:p>
            <a:p>
              <a:r>
                <a:rPr lang="en-US" sz="1600" b="1" dirty="0" smtClean="0">
                  <a:solidFill>
                    <a:srgbClr val="003399"/>
                  </a:solidFill>
                  <a:latin typeface="+mj-lt"/>
                  <a:sym typeface="Wingdings 2"/>
                </a:rPr>
                <a:t> WA    </a:t>
              </a:r>
              <a:r>
                <a:rPr lang="en-US" sz="1600" b="1" dirty="0">
                  <a:solidFill>
                    <a:srgbClr val="003399"/>
                  </a:solidFill>
                  <a:sym typeface="Wingdings 2"/>
                </a:rPr>
                <a:t> </a:t>
              </a:r>
              <a:r>
                <a:rPr lang="en-US" sz="1600" b="1" dirty="0" smtClean="0">
                  <a:solidFill>
                    <a:srgbClr val="003399"/>
                  </a:solidFill>
                  <a:sym typeface="Wingdings 2"/>
                </a:rPr>
                <a:t>CA	</a:t>
              </a:r>
              <a:r>
                <a:rPr lang="en-US" sz="1600" b="1" dirty="0" smtClean="0">
                  <a:solidFill>
                    <a:srgbClr val="003399"/>
                  </a:solidFill>
                  <a:latin typeface="+mj-lt"/>
                  <a:sym typeface="Wingdings 2"/>
                </a:rPr>
                <a:t> Houston</a:t>
              </a:r>
            </a:p>
            <a:p>
              <a:pPr marL="0" lvl="1"/>
              <a:r>
                <a:rPr lang="en-US" sz="1700" b="1" dirty="0" smtClean="0">
                  <a:solidFill>
                    <a:schemeClr val="accent3"/>
                  </a:solidFill>
                  <a:latin typeface="Century Gothic" panose="020B0502020202020204"/>
                </a:rPr>
                <a:t>        Visioneval.org</a:t>
              </a:r>
              <a:endParaRPr lang="en-US" sz="1700" b="1" dirty="0">
                <a:solidFill>
                  <a:schemeClr val="accent3"/>
                </a:solidFill>
                <a:latin typeface="Century Gothic" panose="020B0502020202020204"/>
              </a:endParaRPr>
            </a:p>
          </p:txBody>
        </p:sp>
      </p:grpSp>
      <p:sp>
        <p:nvSpPr>
          <p:cNvPr id="5" name="Lightning Bolt 4"/>
          <p:cNvSpPr/>
          <p:nvPr/>
        </p:nvSpPr>
        <p:spPr>
          <a:xfrm>
            <a:off x="583523" y="1090900"/>
            <a:ext cx="1439502" cy="1444384"/>
          </a:xfrm>
          <a:prstGeom prst="lightningBolt">
            <a:avLst/>
          </a:prstGeom>
          <a:solidFill>
            <a:schemeClr val="accent4"/>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p:cNvSpPr txBox="1"/>
          <p:nvPr/>
        </p:nvSpPr>
        <p:spPr>
          <a:xfrm>
            <a:off x="583523" y="1225421"/>
            <a:ext cx="1018227" cy="369332"/>
          </a:xfrm>
          <a:prstGeom prst="rect">
            <a:avLst/>
          </a:prstGeom>
          <a:noFill/>
        </p:spPr>
        <p:txBody>
          <a:bodyPr wrap="none" rtlCol="0">
            <a:spAutoFit/>
          </a:bodyPr>
          <a:lstStyle/>
          <a:p>
            <a:r>
              <a:rPr lang="en-US" b="1" dirty="0" smtClean="0"/>
              <a:t>JOIN US!</a:t>
            </a:r>
            <a:endParaRPr lang="en-US" b="1" dirty="0"/>
          </a:p>
        </p:txBody>
      </p:sp>
      <p:pic>
        <p:nvPicPr>
          <p:cNvPr id="14" name="Picture 13">
            <a:extLst>
              <a:ext uri="{FF2B5EF4-FFF2-40B4-BE49-F238E27FC236}">
                <a16:creationId xmlns:a16="http://schemas.microsoft.com/office/drawing/2014/main" id="{C9B4CBE9-4008-4472-B43D-4464E32ECE0B}"/>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365057" y="1827059"/>
            <a:ext cx="2743200" cy="2743200"/>
          </a:xfrm>
          <a:prstGeom prst="rect">
            <a:avLst/>
          </a:prstGeom>
        </p:spPr>
      </p:pic>
    </p:spTree>
    <p:extLst>
      <p:ext uri="{BB962C8B-B14F-4D97-AF65-F5344CB8AC3E}">
        <p14:creationId xmlns:p14="http://schemas.microsoft.com/office/powerpoint/2010/main" val="3254336586"/>
      </p:ext>
    </p:extLst>
  </p:cSld>
  <p:clrMapOvr>
    <a:masterClrMapping/>
  </p:clrMapOvr>
  <mc:AlternateContent xmlns:mc="http://schemas.openxmlformats.org/markup-compatibility/2006" xmlns:p14="http://schemas.microsoft.com/office/powerpoint/2010/main">
    <mc:Choice Requires="p14">
      <p:transition spd="slow" p14:dur="2000" advTm="20000"/>
    </mc:Choice>
    <mc:Fallback xmlns="">
      <p:transition spd="slow" advTm="20000"/>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1415</TotalTime>
  <Words>901</Words>
  <Application>Microsoft Office PowerPoint</Application>
  <PresentationFormat>On-screen Show (4:3)</PresentationFormat>
  <Paragraphs>141</Paragraphs>
  <Slides>7</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7</vt:i4>
      </vt:variant>
    </vt:vector>
  </HeadingPairs>
  <TitlesOfParts>
    <vt:vector size="17" baseType="lpstr">
      <vt:lpstr>Abadi</vt:lpstr>
      <vt:lpstr>Abadi Extra Light</vt:lpstr>
      <vt:lpstr>Arial</vt:lpstr>
      <vt:lpstr>Calibri</vt:lpstr>
      <vt:lpstr>Calibri Light</vt:lpstr>
      <vt:lpstr>Century Gothic</vt:lpstr>
      <vt:lpstr>Courier New</vt:lpstr>
      <vt:lpstr>Wingdings</vt:lpstr>
      <vt:lpstr>Wingdings 2</vt:lpstr>
      <vt:lpstr>Office Theme</vt:lpstr>
      <vt:lpstr>VisionEval  Family of Strategic Planning Tools Open Source  Project</vt:lpstr>
      <vt:lpstr>What? Why? </vt:lpstr>
      <vt:lpstr>Viewer explores many futures</vt:lpstr>
      <vt:lpstr>What exactly?</vt:lpstr>
      <vt:lpstr>Champions</vt:lpstr>
      <vt:lpstr>Our Random Walk….</vt:lpstr>
      <vt:lpstr>Tara Weidner, ODOT, tara.j.weidner@odot.state.or.us Jeremy Raw, FHWA, jeremy.raw@dot.gov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Jordan, Brooke/PDX</dc:creator>
  <cp:lastModifiedBy>WEIDNER Tara J</cp:lastModifiedBy>
  <cp:revision>106</cp:revision>
  <cp:lastPrinted>2019-03-06T20:25:55Z</cp:lastPrinted>
  <dcterms:created xsi:type="dcterms:W3CDTF">2019-02-26T18:00:51Z</dcterms:created>
  <dcterms:modified xsi:type="dcterms:W3CDTF">2019-05-31T16:04:08Z</dcterms:modified>
</cp:coreProperties>
</file>