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58" r:id="rId4"/>
    <p:sldId id="260" r:id="rId5"/>
    <p:sldId id="263" r:id="rId6"/>
    <p:sldId id="264" r:id="rId7"/>
    <p:sldId id="261" r:id="rId8"/>
    <p:sldId id="262" r:id="rId9"/>
    <p:sldId id="265"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800" autoAdjust="0"/>
  </p:normalViewPr>
  <p:slideViewPr>
    <p:cSldViewPr snapToGrid="0">
      <p:cViewPr varScale="1">
        <p:scale>
          <a:sx n="47" d="100"/>
          <a:sy n="47" d="100"/>
        </p:scale>
        <p:origin x="1348" y="40"/>
      </p:cViewPr>
      <p:guideLst/>
    </p:cSldViewPr>
  </p:slideViewPr>
  <p:notesTextViewPr>
    <p:cViewPr>
      <p:scale>
        <a:sx n="1" d="1"/>
        <a:sy n="1" d="1"/>
      </p:scale>
      <p:origin x="0" y="0"/>
    </p:cViewPr>
  </p:notesTextViewPr>
  <p:notesViewPr>
    <p:cSldViewPr snapToGrid="0">
      <p:cViewPr varScale="1">
        <p:scale>
          <a:sx n="49" d="100"/>
          <a:sy n="49" d="100"/>
        </p:scale>
        <p:origin x="2668"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DD98B4-5FF7-4E48-87A8-E604A7A4FAA1}"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2B6E4443-1A4F-4F00-9239-C152E3E8A8EE}">
      <dgm:prSet phldrT="[Text]"/>
      <dgm:spPr>
        <a:solidFill>
          <a:srgbClr val="0081AE"/>
        </a:solidFill>
      </dgm:spPr>
      <dgm:t>
        <a:bodyPr/>
        <a:lstStyle/>
        <a:p>
          <a:r>
            <a:rPr lang="en-US" dirty="0"/>
            <a:t>Consortium Partners</a:t>
          </a:r>
        </a:p>
      </dgm:t>
    </dgm:pt>
    <dgm:pt modelId="{FD559DB1-2327-4ED3-880F-5732A24ED0EA}" type="parTrans" cxnId="{ECF34BF4-F0E5-468D-8D82-C6949D6A4E66}">
      <dgm:prSet/>
      <dgm:spPr/>
      <dgm:t>
        <a:bodyPr/>
        <a:lstStyle/>
        <a:p>
          <a:endParaRPr lang="en-US"/>
        </a:p>
      </dgm:t>
    </dgm:pt>
    <dgm:pt modelId="{2982859C-FF20-4899-893B-DE5EF947E1F8}" type="sibTrans" cxnId="{ECF34BF4-F0E5-468D-8D82-C6949D6A4E66}">
      <dgm:prSet/>
      <dgm:spPr/>
      <dgm:t>
        <a:bodyPr/>
        <a:lstStyle/>
        <a:p>
          <a:endParaRPr lang="en-US"/>
        </a:p>
      </dgm:t>
    </dgm:pt>
    <dgm:pt modelId="{4B38D5F1-7DB4-48FC-BA3D-7CD875EDC9F5}">
      <dgm:prSet phldrT="[Text]"/>
      <dgm:spPr/>
      <dgm:t>
        <a:bodyPr/>
        <a:lstStyle/>
        <a:p>
          <a:pPr>
            <a:buFont typeface="Arial" panose="020B0604020202020204" pitchFamily="34" charset="0"/>
            <a:buNone/>
          </a:pPr>
          <a:r>
            <a:rPr lang="en-US" b="0" dirty="0"/>
            <a:t>Shared ownership through a cooperative consortium.</a:t>
          </a:r>
        </a:p>
      </dgm:t>
    </dgm:pt>
    <dgm:pt modelId="{7DD9B63F-D27C-48D0-A3E5-097D3C2DA695}" type="parTrans" cxnId="{27014F31-0C98-4646-9831-EBDE5C92E233}">
      <dgm:prSet/>
      <dgm:spPr/>
      <dgm:t>
        <a:bodyPr/>
        <a:lstStyle/>
        <a:p>
          <a:endParaRPr lang="en-US"/>
        </a:p>
      </dgm:t>
    </dgm:pt>
    <dgm:pt modelId="{CF33E2D0-170E-4373-926A-34D4DB8C072F}" type="sibTrans" cxnId="{27014F31-0C98-4646-9831-EBDE5C92E233}">
      <dgm:prSet/>
      <dgm:spPr/>
      <dgm:t>
        <a:bodyPr/>
        <a:lstStyle/>
        <a:p>
          <a:endParaRPr lang="en-US"/>
        </a:p>
      </dgm:t>
    </dgm:pt>
    <dgm:pt modelId="{4995F97A-8FC4-4630-95D2-E694F95019B4}">
      <dgm:prSet phldrT="[Text]"/>
      <dgm:spPr>
        <a:solidFill>
          <a:srgbClr val="0081AE"/>
        </a:solidFill>
      </dgm:spPr>
      <dgm:t>
        <a:bodyPr/>
        <a:lstStyle/>
        <a:p>
          <a:r>
            <a:rPr lang="en-US" dirty="0"/>
            <a:t>AMPO Research Foundation</a:t>
          </a:r>
        </a:p>
      </dgm:t>
    </dgm:pt>
    <dgm:pt modelId="{B5FD738D-3910-4B52-A60A-C3B872BFDF4A}" type="parTrans" cxnId="{C01A669A-CFD2-4736-81B3-D5541F8C227D}">
      <dgm:prSet/>
      <dgm:spPr/>
      <dgm:t>
        <a:bodyPr/>
        <a:lstStyle/>
        <a:p>
          <a:endParaRPr lang="en-US"/>
        </a:p>
      </dgm:t>
    </dgm:pt>
    <dgm:pt modelId="{74AE6F49-C14A-4645-B5DB-73C10EFD81CA}" type="sibTrans" cxnId="{C01A669A-CFD2-4736-81B3-D5541F8C227D}">
      <dgm:prSet/>
      <dgm:spPr/>
      <dgm:t>
        <a:bodyPr/>
        <a:lstStyle/>
        <a:p>
          <a:endParaRPr lang="en-US"/>
        </a:p>
      </dgm:t>
    </dgm:pt>
    <dgm:pt modelId="{1BEDD7EC-8F86-4FC0-B736-A0FBBE028274}">
      <dgm:prSet phldrT="[Text]"/>
      <dgm:spPr/>
      <dgm:t>
        <a:bodyPr/>
        <a:lstStyle/>
        <a:p>
          <a:r>
            <a:rPr lang="en-US" dirty="0"/>
            <a:t>Funding pooled through the AMPO Research Foundation.</a:t>
          </a:r>
        </a:p>
      </dgm:t>
    </dgm:pt>
    <dgm:pt modelId="{99115EF5-3D19-4855-BBE1-817ECBCB01E9}" type="parTrans" cxnId="{58284A31-F384-4491-954E-58B5351705A6}">
      <dgm:prSet/>
      <dgm:spPr/>
      <dgm:t>
        <a:bodyPr/>
        <a:lstStyle/>
        <a:p>
          <a:endParaRPr lang="en-US"/>
        </a:p>
      </dgm:t>
    </dgm:pt>
    <dgm:pt modelId="{0D02DACF-74F8-4FAB-B8C2-C274B8F11E14}" type="sibTrans" cxnId="{58284A31-F384-4491-954E-58B5351705A6}">
      <dgm:prSet/>
      <dgm:spPr/>
      <dgm:t>
        <a:bodyPr/>
        <a:lstStyle/>
        <a:p>
          <a:endParaRPr lang="en-US"/>
        </a:p>
      </dgm:t>
    </dgm:pt>
    <dgm:pt modelId="{A7BA92BD-E07A-46B0-BCE8-2C53A630E494}">
      <dgm:prSet phldrT="[Text]"/>
      <dgm:spPr>
        <a:solidFill>
          <a:srgbClr val="0081AE"/>
        </a:solidFill>
      </dgm:spPr>
      <dgm:t>
        <a:bodyPr/>
        <a:lstStyle/>
        <a:p>
          <a:r>
            <a:rPr lang="en-US" dirty="0"/>
            <a:t>RSG</a:t>
          </a:r>
        </a:p>
      </dgm:t>
    </dgm:pt>
    <dgm:pt modelId="{1FE2367C-3F8E-463A-922C-BF3CE7A88BB3}" type="parTrans" cxnId="{BA0ECFFD-9434-4965-AD8C-AEB3B15941AE}">
      <dgm:prSet/>
      <dgm:spPr/>
      <dgm:t>
        <a:bodyPr/>
        <a:lstStyle/>
        <a:p>
          <a:endParaRPr lang="en-US"/>
        </a:p>
      </dgm:t>
    </dgm:pt>
    <dgm:pt modelId="{FE63474B-5C9D-4ACB-9145-8171D849F1A1}" type="sibTrans" cxnId="{BA0ECFFD-9434-4965-AD8C-AEB3B15941AE}">
      <dgm:prSet/>
      <dgm:spPr/>
      <dgm:t>
        <a:bodyPr/>
        <a:lstStyle/>
        <a:p>
          <a:endParaRPr lang="en-US"/>
        </a:p>
      </dgm:t>
    </dgm:pt>
    <dgm:pt modelId="{AFAC0691-56F3-47B6-90C3-5D1E10DF3972}">
      <dgm:prSet phldrT="[Text]"/>
      <dgm:spPr/>
      <dgm:t>
        <a:bodyPr/>
        <a:lstStyle/>
        <a:p>
          <a:r>
            <a:rPr lang="en-US" dirty="0"/>
            <a:t>Engage with consultant to </a:t>
          </a:r>
          <a:r>
            <a:rPr lang="en-US" b="0" i="0" dirty="0"/>
            <a:t>develop a common open-source activity-based travel behavior modeling platform.</a:t>
          </a:r>
          <a:endParaRPr lang="en-US" dirty="0"/>
        </a:p>
      </dgm:t>
    </dgm:pt>
    <dgm:pt modelId="{F56204A1-0192-4560-985A-ACC79D45FF8D}" type="parTrans" cxnId="{D2DB87E5-DE26-4EEA-A1B7-6A65C331C208}">
      <dgm:prSet/>
      <dgm:spPr/>
      <dgm:t>
        <a:bodyPr/>
        <a:lstStyle/>
        <a:p>
          <a:endParaRPr lang="en-US"/>
        </a:p>
      </dgm:t>
    </dgm:pt>
    <dgm:pt modelId="{AAA23648-6601-4076-99BC-7466B406841D}" type="sibTrans" cxnId="{D2DB87E5-DE26-4EEA-A1B7-6A65C331C208}">
      <dgm:prSet/>
      <dgm:spPr/>
      <dgm:t>
        <a:bodyPr/>
        <a:lstStyle/>
        <a:p>
          <a:endParaRPr lang="en-US"/>
        </a:p>
      </dgm:t>
    </dgm:pt>
    <dgm:pt modelId="{AAD4E95B-7A33-4EBA-BF7E-5EC987EA9222}" type="pres">
      <dgm:prSet presAssocID="{6BDD98B4-5FF7-4E48-87A8-E604A7A4FAA1}" presName="Name0" presStyleCnt="0">
        <dgm:presLayoutVars>
          <dgm:chMax val="5"/>
          <dgm:chPref val="5"/>
          <dgm:dir/>
          <dgm:animLvl val="lvl"/>
        </dgm:presLayoutVars>
      </dgm:prSet>
      <dgm:spPr/>
    </dgm:pt>
    <dgm:pt modelId="{9D50FB81-7257-4358-B8E0-1E7B172F8F81}" type="pres">
      <dgm:prSet presAssocID="{2B6E4443-1A4F-4F00-9239-C152E3E8A8EE}" presName="parentText1" presStyleLbl="node1" presStyleIdx="0" presStyleCnt="3" custLinFactNeighborY="2742">
        <dgm:presLayoutVars>
          <dgm:chMax/>
          <dgm:chPref val="3"/>
          <dgm:bulletEnabled val="1"/>
        </dgm:presLayoutVars>
      </dgm:prSet>
      <dgm:spPr/>
    </dgm:pt>
    <dgm:pt modelId="{9F68EFAB-E2C2-4C29-BB4A-BD27C6D6DF32}" type="pres">
      <dgm:prSet presAssocID="{2B6E4443-1A4F-4F00-9239-C152E3E8A8EE}" presName="childText1" presStyleLbl="solidAlignAcc1" presStyleIdx="0" presStyleCnt="3">
        <dgm:presLayoutVars>
          <dgm:chMax val="0"/>
          <dgm:chPref val="0"/>
          <dgm:bulletEnabled val="1"/>
        </dgm:presLayoutVars>
      </dgm:prSet>
      <dgm:spPr/>
    </dgm:pt>
    <dgm:pt modelId="{602588F5-4A39-4772-9738-7E57FC1B3E6F}" type="pres">
      <dgm:prSet presAssocID="{4995F97A-8FC4-4630-95D2-E694F95019B4}" presName="parentText2" presStyleLbl="node1" presStyleIdx="1" presStyleCnt="3">
        <dgm:presLayoutVars>
          <dgm:chMax/>
          <dgm:chPref val="3"/>
          <dgm:bulletEnabled val="1"/>
        </dgm:presLayoutVars>
      </dgm:prSet>
      <dgm:spPr/>
    </dgm:pt>
    <dgm:pt modelId="{784F2405-9199-494B-A53A-CA24B218E6FC}" type="pres">
      <dgm:prSet presAssocID="{4995F97A-8FC4-4630-95D2-E694F95019B4}" presName="childText2" presStyleLbl="solidAlignAcc1" presStyleIdx="1" presStyleCnt="3">
        <dgm:presLayoutVars>
          <dgm:chMax val="0"/>
          <dgm:chPref val="0"/>
          <dgm:bulletEnabled val="1"/>
        </dgm:presLayoutVars>
      </dgm:prSet>
      <dgm:spPr/>
    </dgm:pt>
    <dgm:pt modelId="{FC649673-285E-42D1-B23C-CD039A522EC0}" type="pres">
      <dgm:prSet presAssocID="{A7BA92BD-E07A-46B0-BCE8-2C53A630E494}" presName="parentText3" presStyleLbl="node1" presStyleIdx="2" presStyleCnt="3">
        <dgm:presLayoutVars>
          <dgm:chMax/>
          <dgm:chPref val="3"/>
          <dgm:bulletEnabled val="1"/>
        </dgm:presLayoutVars>
      </dgm:prSet>
      <dgm:spPr/>
    </dgm:pt>
    <dgm:pt modelId="{3396C3F1-169D-47DD-AADE-B884499E947A}" type="pres">
      <dgm:prSet presAssocID="{A7BA92BD-E07A-46B0-BCE8-2C53A630E494}" presName="childText3" presStyleLbl="solidAlignAcc1" presStyleIdx="2" presStyleCnt="3">
        <dgm:presLayoutVars>
          <dgm:chMax val="0"/>
          <dgm:chPref val="0"/>
          <dgm:bulletEnabled val="1"/>
        </dgm:presLayoutVars>
      </dgm:prSet>
      <dgm:spPr/>
    </dgm:pt>
  </dgm:ptLst>
  <dgm:cxnLst>
    <dgm:cxn modelId="{58284A31-F384-4491-954E-58B5351705A6}" srcId="{4995F97A-8FC4-4630-95D2-E694F95019B4}" destId="{1BEDD7EC-8F86-4FC0-B736-A0FBBE028274}" srcOrd="0" destOrd="0" parTransId="{99115EF5-3D19-4855-BBE1-817ECBCB01E9}" sibTransId="{0D02DACF-74F8-4FAB-B8C2-C274B8F11E14}"/>
    <dgm:cxn modelId="{27014F31-0C98-4646-9831-EBDE5C92E233}" srcId="{2B6E4443-1A4F-4F00-9239-C152E3E8A8EE}" destId="{4B38D5F1-7DB4-48FC-BA3D-7CD875EDC9F5}" srcOrd="0" destOrd="0" parTransId="{7DD9B63F-D27C-48D0-A3E5-097D3C2DA695}" sibTransId="{CF33E2D0-170E-4373-926A-34D4DB8C072F}"/>
    <dgm:cxn modelId="{3262BF5B-F136-490F-97FB-96FA6F6A78EB}" type="presOf" srcId="{4995F97A-8FC4-4630-95D2-E694F95019B4}" destId="{602588F5-4A39-4772-9738-7E57FC1B3E6F}" srcOrd="0" destOrd="0" presId="urn:microsoft.com/office/officeart/2009/3/layout/IncreasingArrowsProcess"/>
    <dgm:cxn modelId="{B7AC1F45-2572-4A77-8930-BBD66AA48B9A}" type="presOf" srcId="{6BDD98B4-5FF7-4E48-87A8-E604A7A4FAA1}" destId="{AAD4E95B-7A33-4EBA-BF7E-5EC987EA9222}" srcOrd="0" destOrd="0" presId="urn:microsoft.com/office/officeart/2009/3/layout/IncreasingArrowsProcess"/>
    <dgm:cxn modelId="{560D4045-297A-446B-BC2F-EECFE7B407DB}" type="presOf" srcId="{2B6E4443-1A4F-4F00-9239-C152E3E8A8EE}" destId="{9D50FB81-7257-4358-B8E0-1E7B172F8F81}" srcOrd="0" destOrd="0" presId="urn:microsoft.com/office/officeart/2009/3/layout/IncreasingArrowsProcess"/>
    <dgm:cxn modelId="{D3FC2575-5753-4561-8954-B4E88FA18AE9}" type="presOf" srcId="{AFAC0691-56F3-47B6-90C3-5D1E10DF3972}" destId="{3396C3F1-169D-47DD-AADE-B884499E947A}" srcOrd="0" destOrd="0" presId="urn:microsoft.com/office/officeart/2009/3/layout/IncreasingArrowsProcess"/>
    <dgm:cxn modelId="{5E512A75-E743-492E-BB10-5EF99F17B5E9}" type="presOf" srcId="{1BEDD7EC-8F86-4FC0-B736-A0FBBE028274}" destId="{784F2405-9199-494B-A53A-CA24B218E6FC}" srcOrd="0" destOrd="0" presId="urn:microsoft.com/office/officeart/2009/3/layout/IncreasingArrowsProcess"/>
    <dgm:cxn modelId="{E3B29984-5C2E-4B3F-AEE1-1C6AEFC2F5EA}" type="presOf" srcId="{4B38D5F1-7DB4-48FC-BA3D-7CD875EDC9F5}" destId="{9F68EFAB-E2C2-4C29-BB4A-BD27C6D6DF32}" srcOrd="0" destOrd="0" presId="urn:microsoft.com/office/officeart/2009/3/layout/IncreasingArrowsProcess"/>
    <dgm:cxn modelId="{C01A669A-CFD2-4736-81B3-D5541F8C227D}" srcId="{6BDD98B4-5FF7-4E48-87A8-E604A7A4FAA1}" destId="{4995F97A-8FC4-4630-95D2-E694F95019B4}" srcOrd="1" destOrd="0" parTransId="{B5FD738D-3910-4B52-A60A-C3B872BFDF4A}" sibTransId="{74AE6F49-C14A-4645-B5DB-73C10EFD81CA}"/>
    <dgm:cxn modelId="{BF9570D8-106D-4E3D-BAD2-8994D3DA067D}" type="presOf" srcId="{A7BA92BD-E07A-46B0-BCE8-2C53A630E494}" destId="{FC649673-285E-42D1-B23C-CD039A522EC0}" srcOrd="0" destOrd="0" presId="urn:microsoft.com/office/officeart/2009/3/layout/IncreasingArrowsProcess"/>
    <dgm:cxn modelId="{D2DB87E5-DE26-4EEA-A1B7-6A65C331C208}" srcId="{A7BA92BD-E07A-46B0-BCE8-2C53A630E494}" destId="{AFAC0691-56F3-47B6-90C3-5D1E10DF3972}" srcOrd="0" destOrd="0" parTransId="{F56204A1-0192-4560-985A-ACC79D45FF8D}" sibTransId="{AAA23648-6601-4076-99BC-7466B406841D}"/>
    <dgm:cxn modelId="{ECF34BF4-F0E5-468D-8D82-C6949D6A4E66}" srcId="{6BDD98B4-5FF7-4E48-87A8-E604A7A4FAA1}" destId="{2B6E4443-1A4F-4F00-9239-C152E3E8A8EE}" srcOrd="0" destOrd="0" parTransId="{FD559DB1-2327-4ED3-880F-5732A24ED0EA}" sibTransId="{2982859C-FF20-4899-893B-DE5EF947E1F8}"/>
    <dgm:cxn modelId="{BA0ECFFD-9434-4965-AD8C-AEB3B15941AE}" srcId="{6BDD98B4-5FF7-4E48-87A8-E604A7A4FAA1}" destId="{A7BA92BD-E07A-46B0-BCE8-2C53A630E494}" srcOrd="2" destOrd="0" parTransId="{1FE2367C-3F8E-463A-922C-BF3CE7A88BB3}" sibTransId="{FE63474B-5C9D-4ACB-9145-8171D849F1A1}"/>
    <dgm:cxn modelId="{21852482-FCFB-4091-A6C2-04C61F5E734B}" type="presParOf" srcId="{AAD4E95B-7A33-4EBA-BF7E-5EC987EA9222}" destId="{9D50FB81-7257-4358-B8E0-1E7B172F8F81}" srcOrd="0" destOrd="0" presId="urn:microsoft.com/office/officeart/2009/3/layout/IncreasingArrowsProcess"/>
    <dgm:cxn modelId="{6F99350D-7840-4159-8F75-97C69D576518}" type="presParOf" srcId="{AAD4E95B-7A33-4EBA-BF7E-5EC987EA9222}" destId="{9F68EFAB-E2C2-4C29-BB4A-BD27C6D6DF32}" srcOrd="1" destOrd="0" presId="urn:microsoft.com/office/officeart/2009/3/layout/IncreasingArrowsProcess"/>
    <dgm:cxn modelId="{A70C568A-FD57-4806-8DF7-DF532DB6C9EC}" type="presParOf" srcId="{AAD4E95B-7A33-4EBA-BF7E-5EC987EA9222}" destId="{602588F5-4A39-4772-9738-7E57FC1B3E6F}" srcOrd="2" destOrd="0" presId="urn:microsoft.com/office/officeart/2009/3/layout/IncreasingArrowsProcess"/>
    <dgm:cxn modelId="{6C45D74A-7D68-40A3-8358-3C6594237F6C}" type="presParOf" srcId="{AAD4E95B-7A33-4EBA-BF7E-5EC987EA9222}" destId="{784F2405-9199-494B-A53A-CA24B218E6FC}" srcOrd="3" destOrd="0" presId="urn:microsoft.com/office/officeart/2009/3/layout/IncreasingArrowsProcess"/>
    <dgm:cxn modelId="{A07AF321-61C5-4FDF-98EB-30838A5D120E}" type="presParOf" srcId="{AAD4E95B-7A33-4EBA-BF7E-5EC987EA9222}" destId="{FC649673-285E-42D1-B23C-CD039A522EC0}" srcOrd="4" destOrd="0" presId="urn:microsoft.com/office/officeart/2009/3/layout/IncreasingArrowsProcess"/>
    <dgm:cxn modelId="{E23D0F76-6D97-4252-93BB-5CA14E987CE8}" type="presParOf" srcId="{AAD4E95B-7A33-4EBA-BF7E-5EC987EA9222}" destId="{3396C3F1-169D-47DD-AADE-B884499E947A}"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CD569C-C120-489E-8128-71476286BE1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D10BF98-1B38-499D-8700-6D6D315F72CE}">
      <dgm:prSet phldrT="[Text]" custT="1"/>
      <dgm:spPr>
        <a:solidFill>
          <a:srgbClr val="0081AE"/>
        </a:solidFill>
      </dgm:spPr>
      <dgm:t>
        <a:bodyPr/>
        <a:lstStyle/>
        <a:p>
          <a:r>
            <a:rPr lang="en-US" sz="2600" dirty="0"/>
            <a:t> </a:t>
          </a:r>
          <a:r>
            <a:rPr lang="en-US" sz="2800" dirty="0"/>
            <a:t>ActivitySim</a:t>
          </a:r>
        </a:p>
      </dgm:t>
    </dgm:pt>
    <dgm:pt modelId="{F23E1A12-B282-4645-B95A-952B34F68489}" type="parTrans" cxnId="{71D15209-A6E0-4BF1-9ECE-DDA21594C4C7}">
      <dgm:prSet/>
      <dgm:spPr/>
      <dgm:t>
        <a:bodyPr/>
        <a:lstStyle/>
        <a:p>
          <a:endParaRPr lang="en-US"/>
        </a:p>
      </dgm:t>
    </dgm:pt>
    <dgm:pt modelId="{87DD3D93-069F-48D8-BD09-F2380112A1FF}" type="sibTrans" cxnId="{71D15209-A6E0-4BF1-9ECE-DDA21594C4C7}">
      <dgm:prSet/>
      <dgm:spPr/>
      <dgm:t>
        <a:bodyPr/>
        <a:lstStyle/>
        <a:p>
          <a:endParaRPr lang="en-US"/>
        </a:p>
      </dgm:t>
    </dgm:pt>
    <dgm:pt modelId="{610FDA6A-4A2B-486F-8F1F-0F47CD122F51}">
      <dgm:prSet phldrT="[Text]" custT="1"/>
      <dgm:spPr>
        <a:solidFill>
          <a:srgbClr val="0081AE"/>
        </a:solidFill>
        <a:ln>
          <a:solidFill>
            <a:srgbClr val="0081AE"/>
          </a:solidFill>
        </a:ln>
      </dgm:spPr>
      <dgm:t>
        <a:bodyPr/>
        <a:lstStyle/>
        <a:p>
          <a:r>
            <a:rPr lang="en-US" sz="2800" dirty="0"/>
            <a:t>Utilize best-in-class scientific computing Python/CC++ libraries such as pandas and </a:t>
          </a:r>
          <a:r>
            <a:rPr lang="en-US" sz="2800" dirty="0" err="1"/>
            <a:t>numpy</a:t>
          </a:r>
          <a:r>
            <a:rPr lang="en-US" sz="2800" dirty="0"/>
            <a:t>.</a:t>
          </a:r>
        </a:p>
      </dgm:t>
    </dgm:pt>
    <dgm:pt modelId="{3CCD37AF-3191-413F-B7C5-6967224163D5}" type="parTrans" cxnId="{17B75A8B-510F-4866-85AB-E17DDD8B0DFA}">
      <dgm:prSet/>
      <dgm:spPr>
        <a:solidFill>
          <a:schemeClr val="bg1"/>
        </a:solidFill>
        <a:ln>
          <a:solidFill>
            <a:srgbClr val="0081AE"/>
          </a:solidFill>
        </a:ln>
      </dgm:spPr>
      <dgm:t>
        <a:bodyPr/>
        <a:lstStyle/>
        <a:p>
          <a:endParaRPr lang="en-US"/>
        </a:p>
      </dgm:t>
    </dgm:pt>
    <dgm:pt modelId="{3198972C-65BC-47D5-812D-E8CD9E69320E}" type="sibTrans" cxnId="{17B75A8B-510F-4866-85AB-E17DDD8B0DFA}">
      <dgm:prSet/>
      <dgm:spPr/>
      <dgm:t>
        <a:bodyPr/>
        <a:lstStyle/>
        <a:p>
          <a:endParaRPr lang="en-US"/>
        </a:p>
      </dgm:t>
    </dgm:pt>
    <dgm:pt modelId="{C0BB84C7-9A36-4684-81EF-1FE478AA9F07}">
      <dgm:prSet custT="1"/>
      <dgm:spPr>
        <a:solidFill>
          <a:srgbClr val="0081AE"/>
        </a:solidFill>
      </dgm:spPr>
      <dgm:t>
        <a:bodyPr/>
        <a:lstStyle/>
        <a:p>
          <a:r>
            <a:rPr lang="en-US" sz="2800" dirty="0"/>
            <a:t>Build and maintain software in a completely open manner: online, open source, documented, tested, and managed. </a:t>
          </a:r>
        </a:p>
      </dgm:t>
    </dgm:pt>
    <dgm:pt modelId="{638B7364-90C3-4771-BD22-4039F9CD4360}" type="parTrans" cxnId="{7DECD288-BFFC-40BB-95F1-2EFC648DB7F6}">
      <dgm:prSet/>
      <dgm:spPr>
        <a:solidFill>
          <a:schemeClr val="bg1"/>
        </a:solidFill>
        <a:ln>
          <a:solidFill>
            <a:srgbClr val="0081AE"/>
          </a:solidFill>
        </a:ln>
      </dgm:spPr>
      <dgm:t>
        <a:bodyPr/>
        <a:lstStyle/>
        <a:p>
          <a:endParaRPr lang="en-US"/>
        </a:p>
      </dgm:t>
    </dgm:pt>
    <dgm:pt modelId="{86F77B76-0C7D-4E72-AE27-B3D84E428E3F}" type="sibTrans" cxnId="{7DECD288-BFFC-40BB-95F1-2EFC648DB7F6}">
      <dgm:prSet/>
      <dgm:spPr/>
      <dgm:t>
        <a:bodyPr/>
        <a:lstStyle/>
        <a:p>
          <a:endParaRPr lang="en-US"/>
        </a:p>
      </dgm:t>
    </dgm:pt>
    <dgm:pt modelId="{741A2EAF-5215-4B01-8CCA-8A851897A4E3}">
      <dgm:prSet custT="1"/>
      <dgm:spPr>
        <a:solidFill>
          <a:srgbClr val="0081AE"/>
        </a:solidFill>
      </dgm:spPr>
      <dgm:t>
        <a:bodyPr/>
        <a:lstStyle/>
        <a:p>
          <a:r>
            <a:rPr lang="en-US" sz="2800" dirty="0"/>
            <a:t>Begin replacing the modeling software in use at each partner agency.</a:t>
          </a:r>
        </a:p>
      </dgm:t>
    </dgm:pt>
    <dgm:pt modelId="{36D212C3-8837-41EA-AB91-93E86322E1F3}" type="parTrans" cxnId="{30906D92-CF10-454A-AFD6-B5D1B0BE73A4}">
      <dgm:prSet/>
      <dgm:spPr>
        <a:solidFill>
          <a:schemeClr val="bg1"/>
        </a:solidFill>
        <a:ln>
          <a:solidFill>
            <a:srgbClr val="0081AE"/>
          </a:solidFill>
        </a:ln>
      </dgm:spPr>
      <dgm:t>
        <a:bodyPr/>
        <a:lstStyle/>
        <a:p>
          <a:endParaRPr lang="en-US"/>
        </a:p>
      </dgm:t>
    </dgm:pt>
    <dgm:pt modelId="{83DE06D7-03B9-4AF0-952A-A4A19E2102F1}" type="sibTrans" cxnId="{30906D92-CF10-454A-AFD6-B5D1B0BE73A4}">
      <dgm:prSet/>
      <dgm:spPr/>
      <dgm:t>
        <a:bodyPr/>
        <a:lstStyle/>
        <a:p>
          <a:endParaRPr lang="en-US"/>
        </a:p>
      </dgm:t>
    </dgm:pt>
    <dgm:pt modelId="{EBB751DE-CFF7-4FCE-AD59-3037A319D711}" type="pres">
      <dgm:prSet presAssocID="{7FCD569C-C120-489E-8128-71476286BE15}" presName="cycle" presStyleCnt="0">
        <dgm:presLayoutVars>
          <dgm:chMax val="1"/>
          <dgm:dir/>
          <dgm:animLvl val="ctr"/>
          <dgm:resizeHandles val="exact"/>
        </dgm:presLayoutVars>
      </dgm:prSet>
      <dgm:spPr/>
    </dgm:pt>
    <dgm:pt modelId="{EF3677C1-204F-4652-891B-67051DB8623B}" type="pres">
      <dgm:prSet presAssocID="{2D10BF98-1B38-499D-8700-6D6D315F72CE}" presName="centerShape" presStyleLbl="node0" presStyleIdx="0" presStyleCnt="1" custScaleX="112559"/>
      <dgm:spPr>
        <a:prstGeom prst="ellipse">
          <a:avLst/>
        </a:prstGeom>
      </dgm:spPr>
    </dgm:pt>
    <dgm:pt modelId="{312695BD-BB20-47FE-A193-3928B29E4ED1}" type="pres">
      <dgm:prSet presAssocID="{3CCD37AF-3191-413F-B7C5-6967224163D5}" presName="parTrans" presStyleLbl="bgSibTrans2D1" presStyleIdx="0" presStyleCnt="3" custLinFactNeighborX="-7096" custLinFactNeighborY="62751"/>
      <dgm:spPr/>
    </dgm:pt>
    <dgm:pt modelId="{0382F22A-D347-4717-AD36-3F91AEC2C9AF}" type="pres">
      <dgm:prSet presAssocID="{610FDA6A-4A2B-486F-8F1F-0F47CD122F51}" presName="node" presStyleLbl="node1" presStyleIdx="0" presStyleCnt="3" custScaleX="232492" custScaleY="140322" custRadScaleRad="133533" custRadScaleInc="-7352">
        <dgm:presLayoutVars>
          <dgm:bulletEnabled val="1"/>
        </dgm:presLayoutVars>
      </dgm:prSet>
      <dgm:spPr/>
    </dgm:pt>
    <dgm:pt modelId="{B12ECE90-8E48-41E0-9730-12BEDB8A4183}" type="pres">
      <dgm:prSet presAssocID="{638B7364-90C3-4771-BD22-4039F9CD4360}" presName="parTrans" presStyleLbl="bgSibTrans2D1" presStyleIdx="1" presStyleCnt="3"/>
      <dgm:spPr/>
    </dgm:pt>
    <dgm:pt modelId="{3B58FA59-C7B2-4FC0-A8CB-3F14318203DF}" type="pres">
      <dgm:prSet presAssocID="{C0BB84C7-9A36-4684-81EF-1FE478AA9F07}" presName="node" presStyleLbl="node1" presStyleIdx="1" presStyleCnt="3" custScaleX="222110" custScaleY="117056" custRadScaleRad="109654" custRadScaleInc="64605">
        <dgm:presLayoutVars>
          <dgm:bulletEnabled val="1"/>
        </dgm:presLayoutVars>
      </dgm:prSet>
      <dgm:spPr/>
    </dgm:pt>
    <dgm:pt modelId="{6ECF3284-FB3A-400F-9CC2-ACDE3FDCD586}" type="pres">
      <dgm:prSet presAssocID="{36D212C3-8837-41EA-AB91-93E86322E1F3}" presName="parTrans" presStyleLbl="bgSibTrans2D1" presStyleIdx="2" presStyleCnt="3"/>
      <dgm:spPr/>
    </dgm:pt>
    <dgm:pt modelId="{ED8B68F7-D271-423C-AE8D-530BB5B5678E}" type="pres">
      <dgm:prSet presAssocID="{741A2EAF-5215-4B01-8CCA-8A851897A4E3}" presName="node" presStyleLbl="node1" presStyleIdx="2" presStyleCnt="3" custScaleX="130832" custScaleY="130287" custRadScaleRad="114414" custRadScaleInc="54546">
        <dgm:presLayoutVars>
          <dgm:bulletEnabled val="1"/>
        </dgm:presLayoutVars>
      </dgm:prSet>
      <dgm:spPr/>
    </dgm:pt>
  </dgm:ptLst>
  <dgm:cxnLst>
    <dgm:cxn modelId="{71D15209-A6E0-4BF1-9ECE-DDA21594C4C7}" srcId="{7FCD569C-C120-489E-8128-71476286BE15}" destId="{2D10BF98-1B38-499D-8700-6D6D315F72CE}" srcOrd="0" destOrd="0" parTransId="{F23E1A12-B282-4645-B95A-952B34F68489}" sibTransId="{87DD3D93-069F-48D8-BD09-F2380112A1FF}"/>
    <dgm:cxn modelId="{BFDB0F0D-A5A2-4F37-86C7-7EBA1AA04F2A}" type="presOf" srcId="{7FCD569C-C120-489E-8128-71476286BE15}" destId="{EBB751DE-CFF7-4FCE-AD59-3037A319D711}" srcOrd="0" destOrd="0" presId="urn:microsoft.com/office/officeart/2005/8/layout/radial4"/>
    <dgm:cxn modelId="{829F5E3C-8B5A-4761-85F7-1C4BE17A63E8}" type="presOf" srcId="{36D212C3-8837-41EA-AB91-93E86322E1F3}" destId="{6ECF3284-FB3A-400F-9CC2-ACDE3FDCD586}" srcOrd="0" destOrd="0" presId="urn:microsoft.com/office/officeart/2005/8/layout/radial4"/>
    <dgm:cxn modelId="{7DECD288-BFFC-40BB-95F1-2EFC648DB7F6}" srcId="{2D10BF98-1B38-499D-8700-6D6D315F72CE}" destId="{C0BB84C7-9A36-4684-81EF-1FE478AA9F07}" srcOrd="1" destOrd="0" parTransId="{638B7364-90C3-4771-BD22-4039F9CD4360}" sibTransId="{86F77B76-0C7D-4E72-AE27-B3D84E428E3F}"/>
    <dgm:cxn modelId="{CA703789-10D4-4694-BED4-A3826F7D7F9F}" type="presOf" srcId="{3CCD37AF-3191-413F-B7C5-6967224163D5}" destId="{312695BD-BB20-47FE-A193-3928B29E4ED1}" srcOrd="0" destOrd="0" presId="urn:microsoft.com/office/officeart/2005/8/layout/radial4"/>
    <dgm:cxn modelId="{17B75A8B-510F-4866-85AB-E17DDD8B0DFA}" srcId="{2D10BF98-1B38-499D-8700-6D6D315F72CE}" destId="{610FDA6A-4A2B-486F-8F1F-0F47CD122F51}" srcOrd="0" destOrd="0" parTransId="{3CCD37AF-3191-413F-B7C5-6967224163D5}" sibTransId="{3198972C-65BC-47D5-812D-E8CD9E69320E}"/>
    <dgm:cxn modelId="{17F0628C-F6A7-4D6D-BB44-5FE6E0A3C3A8}" type="presOf" srcId="{C0BB84C7-9A36-4684-81EF-1FE478AA9F07}" destId="{3B58FA59-C7B2-4FC0-A8CB-3F14318203DF}" srcOrd="0" destOrd="0" presId="urn:microsoft.com/office/officeart/2005/8/layout/radial4"/>
    <dgm:cxn modelId="{30906D92-CF10-454A-AFD6-B5D1B0BE73A4}" srcId="{2D10BF98-1B38-499D-8700-6D6D315F72CE}" destId="{741A2EAF-5215-4B01-8CCA-8A851897A4E3}" srcOrd="2" destOrd="0" parTransId="{36D212C3-8837-41EA-AB91-93E86322E1F3}" sibTransId="{83DE06D7-03B9-4AF0-952A-A4A19E2102F1}"/>
    <dgm:cxn modelId="{9961B6CB-A360-47F6-85C4-700C2594F267}" type="presOf" srcId="{741A2EAF-5215-4B01-8CCA-8A851897A4E3}" destId="{ED8B68F7-D271-423C-AE8D-530BB5B5678E}" srcOrd="0" destOrd="0" presId="urn:microsoft.com/office/officeart/2005/8/layout/radial4"/>
    <dgm:cxn modelId="{8F2FDAD8-F65E-4D09-BD80-9FD15C668DAB}" type="presOf" srcId="{2D10BF98-1B38-499D-8700-6D6D315F72CE}" destId="{EF3677C1-204F-4652-891B-67051DB8623B}" srcOrd="0" destOrd="0" presId="urn:microsoft.com/office/officeart/2005/8/layout/radial4"/>
    <dgm:cxn modelId="{183975F3-EBCE-4EFE-8415-562AE2C55D1C}" type="presOf" srcId="{638B7364-90C3-4771-BD22-4039F9CD4360}" destId="{B12ECE90-8E48-41E0-9730-12BEDB8A4183}" srcOrd="0" destOrd="0" presId="urn:microsoft.com/office/officeart/2005/8/layout/radial4"/>
    <dgm:cxn modelId="{1DCA96FA-73F5-47A7-96A2-3C62A4908301}" type="presOf" srcId="{610FDA6A-4A2B-486F-8F1F-0F47CD122F51}" destId="{0382F22A-D347-4717-AD36-3F91AEC2C9AF}" srcOrd="0" destOrd="0" presId="urn:microsoft.com/office/officeart/2005/8/layout/radial4"/>
    <dgm:cxn modelId="{E6834362-F310-4EF4-805F-C4CFE343A1F8}" type="presParOf" srcId="{EBB751DE-CFF7-4FCE-AD59-3037A319D711}" destId="{EF3677C1-204F-4652-891B-67051DB8623B}" srcOrd="0" destOrd="0" presId="urn:microsoft.com/office/officeart/2005/8/layout/radial4"/>
    <dgm:cxn modelId="{10D08A16-6E1D-4561-AF7B-21371187F606}" type="presParOf" srcId="{EBB751DE-CFF7-4FCE-AD59-3037A319D711}" destId="{312695BD-BB20-47FE-A193-3928B29E4ED1}" srcOrd="1" destOrd="0" presId="urn:microsoft.com/office/officeart/2005/8/layout/radial4"/>
    <dgm:cxn modelId="{157CCD03-B8FE-4012-9589-6BCA4850FA0B}" type="presParOf" srcId="{EBB751DE-CFF7-4FCE-AD59-3037A319D711}" destId="{0382F22A-D347-4717-AD36-3F91AEC2C9AF}" srcOrd="2" destOrd="0" presId="urn:microsoft.com/office/officeart/2005/8/layout/radial4"/>
    <dgm:cxn modelId="{AFC72A29-C3B9-4A04-9C60-60AFEB387D41}" type="presParOf" srcId="{EBB751DE-CFF7-4FCE-AD59-3037A319D711}" destId="{B12ECE90-8E48-41E0-9730-12BEDB8A4183}" srcOrd="3" destOrd="0" presId="urn:microsoft.com/office/officeart/2005/8/layout/radial4"/>
    <dgm:cxn modelId="{9D282CF7-7D65-4DD6-96FB-50D7E3C15C23}" type="presParOf" srcId="{EBB751DE-CFF7-4FCE-AD59-3037A319D711}" destId="{3B58FA59-C7B2-4FC0-A8CB-3F14318203DF}" srcOrd="4" destOrd="0" presId="urn:microsoft.com/office/officeart/2005/8/layout/radial4"/>
    <dgm:cxn modelId="{163E0A7A-349E-4F5F-917C-B8EDB0D3AE7A}" type="presParOf" srcId="{EBB751DE-CFF7-4FCE-AD59-3037A319D711}" destId="{6ECF3284-FB3A-400F-9CC2-ACDE3FDCD586}" srcOrd="5" destOrd="0" presId="urn:microsoft.com/office/officeart/2005/8/layout/radial4"/>
    <dgm:cxn modelId="{40D92031-3A3A-4D53-888F-455FC6D68177}" type="presParOf" srcId="{EBB751DE-CFF7-4FCE-AD59-3037A319D711}" destId="{ED8B68F7-D271-423C-AE8D-530BB5B5678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0FB81-7257-4358-B8E0-1E7B172F8F81}">
      <dsp:nvSpPr>
        <dsp:cNvPr id="0" name=""/>
        <dsp:cNvSpPr/>
      </dsp:nvSpPr>
      <dsp:spPr>
        <a:xfrm>
          <a:off x="0" y="820766"/>
          <a:ext cx="9410288" cy="1370496"/>
        </a:xfrm>
        <a:prstGeom prst="rightArrow">
          <a:avLst>
            <a:gd name="adj1" fmla="val 50000"/>
            <a:gd name="adj2" fmla="val 50000"/>
          </a:avLst>
        </a:prstGeom>
        <a:solidFill>
          <a:srgbClr val="0081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7566" numCol="1" spcCol="1270" anchor="ctr" anchorCtr="0">
          <a:noAutofit/>
        </a:bodyPr>
        <a:lstStyle/>
        <a:p>
          <a:pPr marL="0" lvl="0" indent="0" algn="l" defTabSz="1155700">
            <a:lnSpc>
              <a:spcPct val="90000"/>
            </a:lnSpc>
            <a:spcBef>
              <a:spcPct val="0"/>
            </a:spcBef>
            <a:spcAft>
              <a:spcPct val="35000"/>
            </a:spcAft>
            <a:buNone/>
          </a:pPr>
          <a:r>
            <a:rPr lang="en-US" sz="2600" kern="1200" dirty="0"/>
            <a:t>Consortium Partners</a:t>
          </a:r>
        </a:p>
      </dsp:txBody>
      <dsp:txXfrm>
        <a:off x="0" y="1163390"/>
        <a:ext cx="9067664" cy="685248"/>
      </dsp:txXfrm>
    </dsp:sp>
    <dsp:sp modelId="{9F68EFAB-E2C2-4C29-BB4A-BD27C6D6DF32}">
      <dsp:nvSpPr>
        <dsp:cNvPr id="0" name=""/>
        <dsp:cNvSpPr/>
      </dsp:nvSpPr>
      <dsp:spPr>
        <a:xfrm>
          <a:off x="0" y="1840038"/>
          <a:ext cx="2898368" cy="264008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b="0" kern="1200" dirty="0"/>
            <a:t>Shared ownership through a cooperative consortium.</a:t>
          </a:r>
        </a:p>
      </dsp:txBody>
      <dsp:txXfrm>
        <a:off x="0" y="1840038"/>
        <a:ext cx="2898368" cy="2640080"/>
      </dsp:txXfrm>
    </dsp:sp>
    <dsp:sp modelId="{602588F5-4A39-4772-9738-7E57FC1B3E6F}">
      <dsp:nvSpPr>
        <dsp:cNvPr id="0" name=""/>
        <dsp:cNvSpPr/>
      </dsp:nvSpPr>
      <dsp:spPr>
        <a:xfrm>
          <a:off x="2898368" y="1240020"/>
          <a:ext cx="6511919" cy="1370496"/>
        </a:xfrm>
        <a:prstGeom prst="rightArrow">
          <a:avLst>
            <a:gd name="adj1" fmla="val 50000"/>
            <a:gd name="adj2" fmla="val 50000"/>
          </a:avLst>
        </a:prstGeom>
        <a:solidFill>
          <a:srgbClr val="0081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7566" numCol="1" spcCol="1270" anchor="ctr" anchorCtr="0">
          <a:noAutofit/>
        </a:bodyPr>
        <a:lstStyle/>
        <a:p>
          <a:pPr marL="0" lvl="0" indent="0" algn="l" defTabSz="1155700">
            <a:lnSpc>
              <a:spcPct val="90000"/>
            </a:lnSpc>
            <a:spcBef>
              <a:spcPct val="0"/>
            </a:spcBef>
            <a:spcAft>
              <a:spcPct val="35000"/>
            </a:spcAft>
            <a:buNone/>
          </a:pPr>
          <a:r>
            <a:rPr lang="en-US" sz="2600" kern="1200" dirty="0"/>
            <a:t>AMPO Research Foundation</a:t>
          </a:r>
        </a:p>
      </dsp:txBody>
      <dsp:txXfrm>
        <a:off x="2898368" y="1582644"/>
        <a:ext cx="6169295" cy="685248"/>
      </dsp:txXfrm>
    </dsp:sp>
    <dsp:sp modelId="{784F2405-9199-494B-A53A-CA24B218E6FC}">
      <dsp:nvSpPr>
        <dsp:cNvPr id="0" name=""/>
        <dsp:cNvSpPr/>
      </dsp:nvSpPr>
      <dsp:spPr>
        <a:xfrm>
          <a:off x="2898368" y="2296870"/>
          <a:ext cx="2898368" cy="264008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Funding pooled through the AMPO Research Foundation.</a:t>
          </a:r>
        </a:p>
      </dsp:txBody>
      <dsp:txXfrm>
        <a:off x="2898368" y="2296870"/>
        <a:ext cx="2898368" cy="2640080"/>
      </dsp:txXfrm>
    </dsp:sp>
    <dsp:sp modelId="{FC649673-285E-42D1-B23C-CD039A522EC0}">
      <dsp:nvSpPr>
        <dsp:cNvPr id="0" name=""/>
        <dsp:cNvSpPr/>
      </dsp:nvSpPr>
      <dsp:spPr>
        <a:xfrm>
          <a:off x="5796737" y="1696852"/>
          <a:ext cx="3613550" cy="1370496"/>
        </a:xfrm>
        <a:prstGeom prst="rightArrow">
          <a:avLst>
            <a:gd name="adj1" fmla="val 50000"/>
            <a:gd name="adj2" fmla="val 50000"/>
          </a:avLst>
        </a:prstGeom>
        <a:solidFill>
          <a:srgbClr val="0081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7566" numCol="1" spcCol="1270" anchor="ctr" anchorCtr="0">
          <a:noAutofit/>
        </a:bodyPr>
        <a:lstStyle/>
        <a:p>
          <a:pPr marL="0" lvl="0" indent="0" algn="l" defTabSz="1155700">
            <a:lnSpc>
              <a:spcPct val="90000"/>
            </a:lnSpc>
            <a:spcBef>
              <a:spcPct val="0"/>
            </a:spcBef>
            <a:spcAft>
              <a:spcPct val="35000"/>
            </a:spcAft>
            <a:buNone/>
          </a:pPr>
          <a:r>
            <a:rPr lang="en-US" sz="2600" kern="1200" dirty="0"/>
            <a:t>RSG</a:t>
          </a:r>
        </a:p>
      </dsp:txBody>
      <dsp:txXfrm>
        <a:off x="5796737" y="2039476"/>
        <a:ext cx="3270926" cy="685248"/>
      </dsp:txXfrm>
    </dsp:sp>
    <dsp:sp modelId="{3396C3F1-169D-47DD-AADE-B884499E947A}">
      <dsp:nvSpPr>
        <dsp:cNvPr id="0" name=""/>
        <dsp:cNvSpPr/>
      </dsp:nvSpPr>
      <dsp:spPr>
        <a:xfrm>
          <a:off x="5796737" y="2753702"/>
          <a:ext cx="2898368" cy="260144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Engage with consultant to </a:t>
          </a:r>
          <a:r>
            <a:rPr lang="en-US" sz="2400" b="0" i="0" kern="1200" dirty="0"/>
            <a:t>develop a common open-source activity-based travel behavior modeling platform.</a:t>
          </a:r>
          <a:endParaRPr lang="en-US" sz="2400" kern="1200" dirty="0"/>
        </a:p>
      </dsp:txBody>
      <dsp:txXfrm>
        <a:off x="5796737" y="2753702"/>
        <a:ext cx="2898368" cy="2601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677C1-204F-4652-891B-67051DB8623B}">
      <dsp:nvSpPr>
        <dsp:cNvPr id="0" name=""/>
        <dsp:cNvSpPr/>
      </dsp:nvSpPr>
      <dsp:spPr>
        <a:xfrm>
          <a:off x="4659685" y="2741346"/>
          <a:ext cx="2522769" cy="2241286"/>
        </a:xfrm>
        <a:prstGeom prst="ellipse">
          <a:avLst/>
        </a:prstGeom>
        <a:solidFill>
          <a:srgbClr val="0081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 </a:t>
          </a:r>
          <a:r>
            <a:rPr lang="en-US" sz="2800" kern="1200" dirty="0"/>
            <a:t>ActivitySim</a:t>
          </a:r>
        </a:p>
      </dsp:txBody>
      <dsp:txXfrm>
        <a:off x="5029136" y="3069575"/>
        <a:ext cx="1783867" cy="1584828"/>
      </dsp:txXfrm>
    </dsp:sp>
    <dsp:sp modelId="{312695BD-BB20-47FE-A193-3928B29E4ED1}">
      <dsp:nvSpPr>
        <dsp:cNvPr id="0" name=""/>
        <dsp:cNvSpPr/>
      </dsp:nvSpPr>
      <dsp:spPr>
        <a:xfrm rot="12635328">
          <a:off x="2185502" y="2597201"/>
          <a:ext cx="2553923" cy="638766"/>
        </a:xfrm>
        <a:prstGeom prst="leftArrow">
          <a:avLst>
            <a:gd name="adj1" fmla="val 60000"/>
            <a:gd name="adj2" fmla="val 50000"/>
          </a:avLst>
        </a:prstGeom>
        <a:solidFill>
          <a:schemeClr val="bg1"/>
        </a:solidFill>
        <a:ln>
          <a:solidFill>
            <a:srgbClr val="0081AE"/>
          </a:solidFill>
        </a:ln>
        <a:effectLst/>
      </dsp:spPr>
      <dsp:style>
        <a:lnRef idx="0">
          <a:scrgbClr r="0" g="0" b="0"/>
        </a:lnRef>
        <a:fillRef idx="1">
          <a:scrgbClr r="0" g="0" b="0"/>
        </a:fillRef>
        <a:effectRef idx="0">
          <a:scrgbClr r="0" g="0" b="0"/>
        </a:effectRef>
        <a:fontRef idx="minor">
          <a:schemeClr val="lt1"/>
        </a:fontRef>
      </dsp:style>
    </dsp:sp>
    <dsp:sp modelId="{0382F22A-D347-4717-AD36-3F91AEC2C9AF}">
      <dsp:nvSpPr>
        <dsp:cNvPr id="0" name=""/>
        <dsp:cNvSpPr/>
      </dsp:nvSpPr>
      <dsp:spPr>
        <a:xfrm>
          <a:off x="69293" y="670834"/>
          <a:ext cx="4950271" cy="2390213"/>
        </a:xfrm>
        <a:prstGeom prst="roundRect">
          <a:avLst>
            <a:gd name="adj" fmla="val 10000"/>
          </a:avLst>
        </a:prstGeom>
        <a:solidFill>
          <a:srgbClr val="0081AE"/>
        </a:solidFill>
        <a:ln w="12700" cap="flat" cmpd="sng" algn="ctr">
          <a:solidFill>
            <a:srgbClr val="0081A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Utilize best-in-class scientific computing Python/CC++ libraries such as pandas and </a:t>
          </a:r>
          <a:r>
            <a:rPr lang="en-US" sz="2800" kern="1200" dirty="0" err="1"/>
            <a:t>numpy</a:t>
          </a:r>
          <a:r>
            <a:rPr lang="en-US" sz="2800" kern="1200" dirty="0"/>
            <a:t>.</a:t>
          </a:r>
        </a:p>
      </dsp:txBody>
      <dsp:txXfrm>
        <a:off x="139300" y="740841"/>
        <a:ext cx="4810257" cy="2250199"/>
      </dsp:txXfrm>
    </dsp:sp>
    <dsp:sp modelId="{B12ECE90-8E48-41E0-9730-12BEDB8A4183}">
      <dsp:nvSpPr>
        <dsp:cNvPr id="0" name=""/>
        <dsp:cNvSpPr/>
      </dsp:nvSpPr>
      <dsp:spPr>
        <a:xfrm rot="18525780">
          <a:off x="6361885" y="1786680"/>
          <a:ext cx="1938239" cy="638766"/>
        </a:xfrm>
        <a:prstGeom prst="leftArrow">
          <a:avLst>
            <a:gd name="adj1" fmla="val 60000"/>
            <a:gd name="adj2" fmla="val 50000"/>
          </a:avLst>
        </a:prstGeom>
        <a:solidFill>
          <a:schemeClr val="bg1"/>
        </a:solidFill>
        <a:ln>
          <a:solidFill>
            <a:srgbClr val="0081AE"/>
          </a:solidFill>
        </a:ln>
        <a:effectLst/>
      </dsp:spPr>
      <dsp:style>
        <a:lnRef idx="0">
          <a:scrgbClr r="0" g="0" b="0"/>
        </a:lnRef>
        <a:fillRef idx="1">
          <a:scrgbClr r="0" g="0" b="0"/>
        </a:fillRef>
        <a:effectRef idx="0">
          <a:scrgbClr r="0" g="0" b="0"/>
        </a:effectRef>
        <a:fontRef idx="minor">
          <a:schemeClr val="lt1"/>
        </a:fontRef>
      </dsp:style>
    </dsp:sp>
    <dsp:sp modelId="{3B58FA59-C7B2-4FC0-A8CB-3F14318203DF}">
      <dsp:nvSpPr>
        <dsp:cNvPr id="0" name=""/>
        <dsp:cNvSpPr/>
      </dsp:nvSpPr>
      <dsp:spPr>
        <a:xfrm>
          <a:off x="5573163" y="353447"/>
          <a:ext cx="4729215" cy="1993905"/>
        </a:xfrm>
        <a:prstGeom prst="roundRect">
          <a:avLst>
            <a:gd name="adj" fmla="val 10000"/>
          </a:avLst>
        </a:prstGeom>
        <a:solidFill>
          <a:srgbClr val="0081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Build and maintain software in a completely open manner: online, open source, documented, tested, and managed. </a:t>
          </a:r>
        </a:p>
      </dsp:txBody>
      <dsp:txXfrm>
        <a:off x="5631562" y="411846"/>
        <a:ext cx="4612417" cy="1877107"/>
      </dsp:txXfrm>
    </dsp:sp>
    <dsp:sp modelId="{6ECF3284-FB3A-400F-9CC2-ACDE3FDCD586}">
      <dsp:nvSpPr>
        <dsp:cNvPr id="0" name=""/>
        <dsp:cNvSpPr/>
      </dsp:nvSpPr>
      <dsp:spPr>
        <a:xfrm rot="21463656">
          <a:off x="7295814" y="3448685"/>
          <a:ext cx="1984267" cy="638766"/>
        </a:xfrm>
        <a:prstGeom prst="leftArrow">
          <a:avLst>
            <a:gd name="adj1" fmla="val 60000"/>
            <a:gd name="adj2" fmla="val 50000"/>
          </a:avLst>
        </a:prstGeom>
        <a:solidFill>
          <a:schemeClr val="bg1"/>
        </a:solidFill>
        <a:ln>
          <a:solidFill>
            <a:srgbClr val="0081AE"/>
          </a:solidFill>
        </a:ln>
        <a:effectLst/>
      </dsp:spPr>
      <dsp:style>
        <a:lnRef idx="0">
          <a:scrgbClr r="0" g="0" b="0"/>
        </a:lnRef>
        <a:fillRef idx="1">
          <a:scrgbClr r="0" g="0" b="0"/>
        </a:fillRef>
        <a:effectRef idx="0">
          <a:scrgbClr r="0" g="0" b="0"/>
        </a:effectRef>
        <a:fontRef idx="minor">
          <a:schemeClr val="lt1"/>
        </a:fontRef>
      </dsp:style>
    </dsp:sp>
    <dsp:sp modelId="{ED8B68F7-D271-423C-AE8D-530BB5B5678E}">
      <dsp:nvSpPr>
        <dsp:cNvPr id="0" name=""/>
        <dsp:cNvSpPr/>
      </dsp:nvSpPr>
      <dsp:spPr>
        <a:xfrm>
          <a:off x="7886449" y="2619090"/>
          <a:ext cx="2785704" cy="2219279"/>
        </a:xfrm>
        <a:prstGeom prst="roundRect">
          <a:avLst>
            <a:gd name="adj" fmla="val 10000"/>
          </a:avLst>
        </a:prstGeom>
        <a:solidFill>
          <a:srgbClr val="0081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Begin replacing the modeling software in use at each partner agency.</a:t>
          </a:r>
        </a:p>
      </dsp:txBody>
      <dsp:txXfrm>
        <a:off x="7951449" y="2684090"/>
        <a:ext cx="2655704" cy="2089279"/>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03550-A9BA-4FCC-88E2-302D9A89D4D7}"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0C180-2F79-41F1-90B8-9410CDF2A671}" type="slidenum">
              <a:rPr lang="en-US" smtClean="0"/>
              <a:t>‹#›</a:t>
            </a:fld>
            <a:endParaRPr lang="en-US"/>
          </a:p>
        </p:txBody>
      </p:sp>
    </p:spTree>
    <p:extLst>
      <p:ext uri="{BB962C8B-B14F-4D97-AF65-F5344CB8AC3E}">
        <p14:creationId xmlns:p14="http://schemas.microsoft.com/office/powerpoint/2010/main" val="82219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E0C180-2F79-41F1-90B8-9410CDF2A671}" type="slidenum">
              <a:rPr lang="en-US" smtClean="0"/>
              <a:t>2</a:t>
            </a:fld>
            <a:endParaRPr lang="en-US"/>
          </a:p>
        </p:txBody>
      </p:sp>
    </p:spTree>
    <p:extLst>
      <p:ext uri="{BB962C8B-B14F-4D97-AF65-F5344CB8AC3E}">
        <p14:creationId xmlns:p14="http://schemas.microsoft.com/office/powerpoint/2010/main" val="328677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ARC, MTC &amp; SANDAG approached AMPO for project management in Summer of 2013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RFP Sept. 2013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Kick-off Meeting Feb. 2014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Importance of Champions</a:t>
            </a:r>
          </a:p>
          <a:p>
            <a:endParaRPr lang="en-US" dirty="0"/>
          </a:p>
        </p:txBody>
      </p:sp>
      <p:sp>
        <p:nvSpPr>
          <p:cNvPr id="4" name="Slide Number Placeholder 3"/>
          <p:cNvSpPr>
            <a:spLocks noGrp="1"/>
          </p:cNvSpPr>
          <p:nvPr>
            <p:ph type="sldNum" sz="quarter" idx="5"/>
          </p:nvPr>
        </p:nvSpPr>
        <p:spPr/>
        <p:txBody>
          <a:bodyPr/>
          <a:lstStyle/>
          <a:p>
            <a:fld id="{86E0C180-2F79-41F1-90B8-9410CDF2A671}" type="slidenum">
              <a:rPr lang="en-US" smtClean="0"/>
              <a:t>3</a:t>
            </a:fld>
            <a:endParaRPr lang="en-US"/>
          </a:p>
        </p:txBody>
      </p:sp>
    </p:spTree>
    <p:extLst>
      <p:ext uri="{BB962C8B-B14F-4D97-AF65-F5344CB8AC3E}">
        <p14:creationId xmlns:p14="http://schemas.microsoft.com/office/powerpoint/2010/main" val="1683474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me, one of the most critical and fundamental reasons for the success of this project is the willingness of not only the consortium partners, but also the team at RSG, to contribute to the overall project and share knowledge and resources with each other on a regular basis. </a:t>
            </a:r>
          </a:p>
          <a:p>
            <a:endParaRPr lang="en-US" dirty="0"/>
          </a:p>
          <a:p>
            <a:r>
              <a:rPr lang="en-US" dirty="0"/>
              <a:t>The wealth of expertise amongst the group allows for each respective agency to move through implementation in their own region in a more effective and efficient manner. </a:t>
            </a:r>
          </a:p>
        </p:txBody>
      </p:sp>
      <p:sp>
        <p:nvSpPr>
          <p:cNvPr id="4" name="Slide Number Placeholder 3"/>
          <p:cNvSpPr>
            <a:spLocks noGrp="1"/>
          </p:cNvSpPr>
          <p:nvPr>
            <p:ph type="sldNum" sz="quarter" idx="5"/>
          </p:nvPr>
        </p:nvSpPr>
        <p:spPr/>
        <p:txBody>
          <a:bodyPr/>
          <a:lstStyle/>
          <a:p>
            <a:fld id="{86E0C180-2F79-41F1-90B8-9410CDF2A671}" type="slidenum">
              <a:rPr lang="en-US" smtClean="0"/>
              <a:t>4</a:t>
            </a:fld>
            <a:endParaRPr lang="en-US"/>
          </a:p>
        </p:txBody>
      </p:sp>
    </p:spTree>
    <p:extLst>
      <p:ext uri="{BB962C8B-B14F-4D97-AF65-F5344CB8AC3E}">
        <p14:creationId xmlns:p14="http://schemas.microsoft.com/office/powerpoint/2010/main" val="209624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AMPO handles RFP and Contract responsibilities </a:t>
            </a:r>
          </a:p>
          <a:p>
            <a:endParaRPr lang="en-US" dirty="0"/>
          </a:p>
          <a:p>
            <a:r>
              <a:rPr lang="en-US" dirty="0"/>
              <a:t>All partner agencies have a voice in development of RFP, selection of Contractor, and the development of the scope of work and prioritized tasks</a:t>
            </a:r>
          </a:p>
          <a:p>
            <a:endParaRPr lang="en-US" dirty="0"/>
          </a:p>
        </p:txBody>
      </p:sp>
      <p:sp>
        <p:nvSpPr>
          <p:cNvPr id="4" name="Slide Number Placeholder 3"/>
          <p:cNvSpPr>
            <a:spLocks noGrp="1"/>
          </p:cNvSpPr>
          <p:nvPr>
            <p:ph type="sldNum" sz="quarter" idx="5"/>
          </p:nvPr>
        </p:nvSpPr>
        <p:spPr/>
        <p:txBody>
          <a:bodyPr/>
          <a:lstStyle/>
          <a:p>
            <a:fld id="{86E0C180-2F79-41F1-90B8-9410CDF2A671}" type="slidenum">
              <a:rPr lang="en-US" smtClean="0"/>
              <a:t>5</a:t>
            </a:fld>
            <a:endParaRPr lang="en-US"/>
          </a:p>
        </p:txBody>
      </p:sp>
    </p:spTree>
    <p:extLst>
      <p:ext uri="{BB962C8B-B14F-4D97-AF65-F5344CB8AC3E}">
        <p14:creationId xmlns:p14="http://schemas.microsoft.com/office/powerpoint/2010/main" val="22429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several years have focused on development. We are now ready to move into implementation beginning with ARC and SEMCOG.</a:t>
            </a:r>
          </a:p>
        </p:txBody>
      </p:sp>
      <p:sp>
        <p:nvSpPr>
          <p:cNvPr id="4" name="Slide Number Placeholder 3"/>
          <p:cNvSpPr>
            <a:spLocks noGrp="1"/>
          </p:cNvSpPr>
          <p:nvPr>
            <p:ph type="sldNum" sz="quarter" idx="5"/>
          </p:nvPr>
        </p:nvSpPr>
        <p:spPr/>
        <p:txBody>
          <a:bodyPr/>
          <a:lstStyle/>
          <a:p>
            <a:fld id="{86E0C180-2F79-41F1-90B8-9410CDF2A671}" type="slidenum">
              <a:rPr lang="en-US" smtClean="0"/>
              <a:t>6</a:t>
            </a:fld>
            <a:endParaRPr lang="en-US"/>
          </a:p>
        </p:txBody>
      </p:sp>
    </p:spTree>
    <p:extLst>
      <p:ext uri="{BB962C8B-B14F-4D97-AF65-F5344CB8AC3E}">
        <p14:creationId xmlns:p14="http://schemas.microsoft.com/office/powerpoint/2010/main" val="3275319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and where to find. Everything is open and online, including code, meeting notes, phases of project, etc. </a:t>
            </a:r>
          </a:p>
        </p:txBody>
      </p:sp>
      <p:sp>
        <p:nvSpPr>
          <p:cNvPr id="4" name="Slide Number Placeholder 3"/>
          <p:cNvSpPr>
            <a:spLocks noGrp="1"/>
          </p:cNvSpPr>
          <p:nvPr>
            <p:ph type="sldNum" sz="quarter" idx="5"/>
          </p:nvPr>
        </p:nvSpPr>
        <p:spPr/>
        <p:txBody>
          <a:bodyPr/>
          <a:lstStyle/>
          <a:p>
            <a:fld id="{86E0C180-2F79-41F1-90B8-9410CDF2A671}" type="slidenum">
              <a:rPr lang="en-US" smtClean="0"/>
              <a:t>7</a:t>
            </a:fld>
            <a:endParaRPr lang="en-US"/>
          </a:p>
        </p:txBody>
      </p:sp>
    </p:spTree>
    <p:extLst>
      <p:ext uri="{BB962C8B-B14F-4D97-AF65-F5344CB8AC3E}">
        <p14:creationId xmlns:p14="http://schemas.microsoft.com/office/powerpoint/2010/main" val="2500334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discuss Governance structure.</a:t>
            </a:r>
          </a:p>
          <a:p>
            <a:endParaRPr lang="en-US" dirty="0"/>
          </a:p>
          <a:p>
            <a:r>
              <a:rPr lang="en-US" dirty="0"/>
              <a:t>ActivitySim is a meritocracy. We invite everyone to contribute to the code and project. Currently, the financial contributors make the decisions as there is an MOA in place through the end of 2021. We are exploring expansion options following the expiration of the MOA. We do ask that contributors given write access to the code sign a disclosure form so as to avoid any litigation, etc. </a:t>
            </a:r>
          </a:p>
          <a:p>
            <a:endParaRPr lang="en-US" dirty="0"/>
          </a:p>
          <a:p>
            <a:endParaRPr lang="en-US" dirty="0"/>
          </a:p>
        </p:txBody>
      </p:sp>
      <p:sp>
        <p:nvSpPr>
          <p:cNvPr id="4" name="Slide Number Placeholder 3"/>
          <p:cNvSpPr>
            <a:spLocks noGrp="1"/>
          </p:cNvSpPr>
          <p:nvPr>
            <p:ph type="sldNum" sz="quarter" idx="5"/>
          </p:nvPr>
        </p:nvSpPr>
        <p:spPr/>
        <p:txBody>
          <a:bodyPr/>
          <a:lstStyle/>
          <a:p>
            <a:fld id="{86E0C180-2F79-41F1-90B8-9410CDF2A671}" type="slidenum">
              <a:rPr lang="en-US" smtClean="0"/>
              <a:t>8</a:t>
            </a:fld>
            <a:endParaRPr lang="en-US"/>
          </a:p>
        </p:txBody>
      </p:sp>
    </p:spTree>
    <p:extLst>
      <p:ext uri="{BB962C8B-B14F-4D97-AF65-F5344CB8AC3E}">
        <p14:creationId xmlns:p14="http://schemas.microsoft.com/office/powerpoint/2010/main" val="166558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ActivitySim is agnostic to region or location. The basic premise is that anyone that is interest can pick it up and customize it for their respective region. We are also working on building in affiliated packages, such as </a:t>
            </a:r>
            <a:r>
              <a:rPr lang="en-US" dirty="0" err="1"/>
              <a:t>PopSim</a:t>
            </a:r>
            <a:r>
              <a:rPr lang="en-US" dirty="0"/>
              <a:t>, and cost/benefit. </a:t>
            </a:r>
          </a:p>
        </p:txBody>
      </p:sp>
      <p:sp>
        <p:nvSpPr>
          <p:cNvPr id="4" name="Slide Number Placeholder 3"/>
          <p:cNvSpPr>
            <a:spLocks noGrp="1"/>
          </p:cNvSpPr>
          <p:nvPr>
            <p:ph type="sldNum" sz="quarter" idx="5"/>
          </p:nvPr>
        </p:nvSpPr>
        <p:spPr/>
        <p:txBody>
          <a:bodyPr/>
          <a:lstStyle/>
          <a:p>
            <a:fld id="{86E0C180-2F79-41F1-90B8-9410CDF2A671}" type="slidenum">
              <a:rPr lang="en-US" smtClean="0"/>
              <a:t>9</a:t>
            </a:fld>
            <a:endParaRPr lang="en-US"/>
          </a:p>
        </p:txBody>
      </p:sp>
    </p:spTree>
    <p:extLst>
      <p:ext uri="{BB962C8B-B14F-4D97-AF65-F5344CB8AC3E}">
        <p14:creationId xmlns:p14="http://schemas.microsoft.com/office/powerpoint/2010/main" val="2986504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40" descr="titlebkg_v4">
            <a:extLst>
              <a:ext uri="{FF2B5EF4-FFF2-40B4-BE49-F238E27FC236}">
                <a16:creationId xmlns:a16="http://schemas.microsoft.com/office/drawing/2014/main" id="{2E9EAD42-7A4F-498A-8CF6-EA27DC195F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descr="cover-bottom_v3">
            <a:extLst>
              <a:ext uri="{FF2B5EF4-FFF2-40B4-BE49-F238E27FC236}">
                <a16:creationId xmlns:a16="http://schemas.microsoft.com/office/drawing/2014/main" id="{5A491945-3501-487D-9AFC-5AE16D7CFE2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286378"/>
            <a:ext cx="121920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5">
            <a:extLst>
              <a:ext uri="{FF2B5EF4-FFF2-40B4-BE49-F238E27FC236}">
                <a16:creationId xmlns:a16="http://schemas.microsoft.com/office/drawing/2014/main" id="{08F8FBC9-758F-4385-A574-C64E20F96D58}"/>
              </a:ext>
            </a:extLst>
          </p:cNvPr>
          <p:cNvSpPr>
            <a:spLocks noChangeArrowheads="1"/>
          </p:cNvSpPr>
          <p:nvPr userDrawn="1"/>
        </p:nvSpPr>
        <p:spPr bwMode="auto">
          <a:xfrm>
            <a:off x="0" y="2616200"/>
            <a:ext cx="12192000" cy="1058863"/>
          </a:xfrm>
          <a:prstGeom prst="rect">
            <a:avLst/>
          </a:prstGeom>
          <a:solidFill>
            <a:srgbClr val="54BCC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defRPr/>
            </a:pPr>
            <a:endParaRPr lang="en-US" altLang="en-US"/>
          </a:p>
        </p:txBody>
      </p:sp>
      <p:sp>
        <p:nvSpPr>
          <p:cNvPr id="2" name="Title 1">
            <a:extLst>
              <a:ext uri="{FF2B5EF4-FFF2-40B4-BE49-F238E27FC236}">
                <a16:creationId xmlns:a16="http://schemas.microsoft.com/office/drawing/2014/main" id="{1365C72D-2F20-4C94-8EA9-1EEEA0B5985F}"/>
              </a:ext>
            </a:extLst>
          </p:cNvPr>
          <p:cNvSpPr>
            <a:spLocks noGrp="1"/>
          </p:cNvSpPr>
          <p:nvPr>
            <p:ph type="ctrTitle"/>
          </p:nvPr>
        </p:nvSpPr>
        <p:spPr>
          <a:xfrm>
            <a:off x="2281084" y="2616201"/>
            <a:ext cx="9144000" cy="1058862"/>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B57FA3B-73A4-4AE5-92A6-BAA4D364FCC8}"/>
              </a:ext>
            </a:extLst>
          </p:cNvPr>
          <p:cNvSpPr>
            <a:spLocks noGrp="1"/>
          </p:cNvSpPr>
          <p:nvPr>
            <p:ph type="subTitle" idx="1"/>
          </p:nvPr>
        </p:nvSpPr>
        <p:spPr>
          <a:xfrm>
            <a:off x="2281084" y="381394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47">
            <a:extLst>
              <a:ext uri="{FF2B5EF4-FFF2-40B4-BE49-F238E27FC236}">
                <a16:creationId xmlns:a16="http://schemas.microsoft.com/office/drawing/2014/main" id="{F0EB0FD5-9FEA-4F44-9219-F8D01EE515A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4641" y="528637"/>
            <a:ext cx="1720850" cy="46386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15">
            <a:extLst>
              <a:ext uri="{FF2B5EF4-FFF2-40B4-BE49-F238E27FC236}">
                <a16:creationId xmlns:a16="http://schemas.microsoft.com/office/drawing/2014/main" id="{DAC6CDC3-89D4-4A85-8EAE-4B9B4FD6956C}"/>
              </a:ext>
            </a:extLst>
          </p:cNvPr>
          <p:cNvSpPr>
            <a:spLocks noGrp="1"/>
          </p:cNvSpPr>
          <p:nvPr>
            <p:ph type="dt" sz="half" idx="10"/>
          </p:nvPr>
        </p:nvSpPr>
        <p:spPr/>
        <p:txBody>
          <a:bodyPr/>
          <a:lstStyle/>
          <a:p>
            <a:fld id="{E9F893E3-16A6-4710-B530-D8703FF9D856}" type="datetimeFigureOut">
              <a:rPr lang="en-US" smtClean="0"/>
              <a:t>6/1/2019</a:t>
            </a:fld>
            <a:endParaRPr lang="en-US"/>
          </a:p>
        </p:txBody>
      </p:sp>
      <p:sp>
        <p:nvSpPr>
          <p:cNvPr id="18" name="Slide Number Placeholder 17">
            <a:extLst>
              <a:ext uri="{FF2B5EF4-FFF2-40B4-BE49-F238E27FC236}">
                <a16:creationId xmlns:a16="http://schemas.microsoft.com/office/drawing/2014/main" id="{5C7C7430-1420-40BB-A0B0-3CE56946993C}"/>
              </a:ext>
            </a:extLst>
          </p:cNvPr>
          <p:cNvSpPr>
            <a:spLocks noGrp="1"/>
          </p:cNvSpPr>
          <p:nvPr>
            <p:ph type="sldNum" sz="quarter" idx="12"/>
          </p:nvPr>
        </p:nvSpPr>
        <p:spPr/>
        <p:txBody>
          <a:bodyPr/>
          <a:lstStyle/>
          <a:p>
            <a:fld id="{A5696D8C-4F3E-431B-BBD3-D93C921EFAB6}" type="slidenum">
              <a:rPr lang="en-US" smtClean="0"/>
              <a:t>‹#›</a:t>
            </a:fld>
            <a:endParaRPr lang="en-US"/>
          </a:p>
        </p:txBody>
      </p:sp>
      <p:sp>
        <p:nvSpPr>
          <p:cNvPr id="19" name="Text Box 21">
            <a:extLst>
              <a:ext uri="{FF2B5EF4-FFF2-40B4-BE49-F238E27FC236}">
                <a16:creationId xmlns:a16="http://schemas.microsoft.com/office/drawing/2014/main" id="{B9D77CB3-69A7-4E49-BBE4-FB5FD26D06D6}"/>
              </a:ext>
            </a:extLst>
          </p:cNvPr>
          <p:cNvSpPr txBox="1">
            <a:spLocks noChangeArrowheads="1"/>
          </p:cNvSpPr>
          <p:nvPr userDrawn="1"/>
        </p:nvSpPr>
        <p:spPr bwMode="auto">
          <a:xfrm>
            <a:off x="2281084" y="6121147"/>
            <a:ext cx="9144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defRPr/>
            </a:pPr>
            <a:r>
              <a:rPr lang="en-US" altLang="en-US" sz="1000" dirty="0">
                <a:solidFill>
                  <a:srgbClr val="5F6062"/>
                </a:solidFill>
                <a:latin typeface="Arial" pitchFamily="34" charset="0"/>
              </a:rPr>
              <a:t>© 2019 AMPO • 444 North Capitol Street, NW, Suite 532 • Washington, DC 20001 • </a:t>
            </a:r>
            <a:r>
              <a:rPr lang="en-US" altLang="en-US" sz="1000" b="1" dirty="0">
                <a:solidFill>
                  <a:srgbClr val="5F6062"/>
                </a:solidFill>
                <a:latin typeface="Arial" pitchFamily="34" charset="0"/>
              </a:rPr>
              <a:t>tel:</a:t>
            </a:r>
            <a:r>
              <a:rPr lang="en-US" altLang="en-US" sz="1000" dirty="0">
                <a:solidFill>
                  <a:srgbClr val="5F6062"/>
                </a:solidFill>
                <a:latin typeface="Arial" pitchFamily="34" charset="0"/>
              </a:rPr>
              <a:t> 202.624.3680 </a:t>
            </a:r>
          </a:p>
        </p:txBody>
      </p:sp>
    </p:spTree>
    <p:extLst>
      <p:ext uri="{BB962C8B-B14F-4D97-AF65-F5344CB8AC3E}">
        <p14:creationId xmlns:p14="http://schemas.microsoft.com/office/powerpoint/2010/main" val="323361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66DE-97BB-44CF-A06A-385315C793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679130-E826-4E8A-ADBE-81C51D40A1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8E6B5-DA43-468A-9E4B-E0F3D9813895}"/>
              </a:ext>
            </a:extLst>
          </p:cNvPr>
          <p:cNvSpPr>
            <a:spLocks noGrp="1"/>
          </p:cNvSpPr>
          <p:nvPr>
            <p:ph type="dt" sz="half" idx="10"/>
          </p:nvPr>
        </p:nvSpPr>
        <p:spPr/>
        <p:txBody>
          <a:bodyPr/>
          <a:lstStyle/>
          <a:p>
            <a:fld id="{E9F893E3-16A6-4710-B530-D8703FF9D856}" type="datetimeFigureOut">
              <a:rPr lang="en-US" smtClean="0"/>
              <a:t>6/1/2019</a:t>
            </a:fld>
            <a:endParaRPr lang="en-US"/>
          </a:p>
        </p:txBody>
      </p:sp>
      <p:sp>
        <p:nvSpPr>
          <p:cNvPr id="5" name="Footer Placeholder 4">
            <a:extLst>
              <a:ext uri="{FF2B5EF4-FFF2-40B4-BE49-F238E27FC236}">
                <a16:creationId xmlns:a16="http://schemas.microsoft.com/office/drawing/2014/main" id="{FD13ED50-1FCD-4A90-8C67-FE4646F8A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9C88D2-EF82-47CC-86EE-4AFBF34B3C24}"/>
              </a:ext>
            </a:extLst>
          </p:cNvPr>
          <p:cNvSpPr>
            <a:spLocks noGrp="1"/>
          </p:cNvSpPr>
          <p:nvPr>
            <p:ph type="sldNum" sz="quarter" idx="12"/>
          </p:nvPr>
        </p:nvSpPr>
        <p:spPr/>
        <p:txBody>
          <a:bodyPr/>
          <a:lstStyle/>
          <a:p>
            <a:fld id="{A5696D8C-4F3E-431B-BBD3-D93C921EFAB6}" type="slidenum">
              <a:rPr lang="en-US" smtClean="0"/>
              <a:t>‹#›</a:t>
            </a:fld>
            <a:endParaRPr lang="en-US"/>
          </a:p>
        </p:txBody>
      </p:sp>
    </p:spTree>
    <p:extLst>
      <p:ext uri="{BB962C8B-B14F-4D97-AF65-F5344CB8AC3E}">
        <p14:creationId xmlns:p14="http://schemas.microsoft.com/office/powerpoint/2010/main" val="236897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9353F7-BFC0-4230-B54C-5B0F786C67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8D824D-9937-4472-9A59-5EEC8FD36B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4A230-9FF8-4F57-9B8F-69B29DF64BC4}"/>
              </a:ext>
            </a:extLst>
          </p:cNvPr>
          <p:cNvSpPr>
            <a:spLocks noGrp="1"/>
          </p:cNvSpPr>
          <p:nvPr>
            <p:ph type="dt" sz="half" idx="10"/>
          </p:nvPr>
        </p:nvSpPr>
        <p:spPr/>
        <p:txBody>
          <a:bodyPr/>
          <a:lstStyle/>
          <a:p>
            <a:fld id="{E9F893E3-16A6-4710-B530-D8703FF9D856}" type="datetimeFigureOut">
              <a:rPr lang="en-US" smtClean="0"/>
              <a:t>6/1/2019</a:t>
            </a:fld>
            <a:endParaRPr lang="en-US"/>
          </a:p>
        </p:txBody>
      </p:sp>
      <p:sp>
        <p:nvSpPr>
          <p:cNvPr id="5" name="Footer Placeholder 4">
            <a:extLst>
              <a:ext uri="{FF2B5EF4-FFF2-40B4-BE49-F238E27FC236}">
                <a16:creationId xmlns:a16="http://schemas.microsoft.com/office/drawing/2014/main" id="{5FA5E65C-4C05-4030-B371-C08A44F53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858FA-515A-4A05-AF77-0826F83690EA}"/>
              </a:ext>
            </a:extLst>
          </p:cNvPr>
          <p:cNvSpPr>
            <a:spLocks noGrp="1"/>
          </p:cNvSpPr>
          <p:nvPr>
            <p:ph type="sldNum" sz="quarter" idx="12"/>
          </p:nvPr>
        </p:nvSpPr>
        <p:spPr/>
        <p:txBody>
          <a:bodyPr/>
          <a:lstStyle/>
          <a:p>
            <a:fld id="{A5696D8C-4F3E-431B-BBD3-D93C921EFAB6}" type="slidenum">
              <a:rPr lang="en-US" smtClean="0"/>
              <a:t>‹#›</a:t>
            </a:fld>
            <a:endParaRPr lang="en-US"/>
          </a:p>
        </p:txBody>
      </p:sp>
    </p:spTree>
    <p:extLst>
      <p:ext uri="{BB962C8B-B14F-4D97-AF65-F5344CB8AC3E}">
        <p14:creationId xmlns:p14="http://schemas.microsoft.com/office/powerpoint/2010/main" val="217990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218C-D32A-4DB6-AD96-F6845C4A4D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D4881-39D6-490B-9B18-BEBCFFDB62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E7BB5-C8CD-40CF-97A9-D672B1E2B9C5}"/>
              </a:ext>
            </a:extLst>
          </p:cNvPr>
          <p:cNvSpPr>
            <a:spLocks noGrp="1"/>
          </p:cNvSpPr>
          <p:nvPr>
            <p:ph type="dt" sz="half" idx="10"/>
          </p:nvPr>
        </p:nvSpPr>
        <p:spPr/>
        <p:txBody>
          <a:bodyPr/>
          <a:lstStyle/>
          <a:p>
            <a:fld id="{E9F893E3-16A6-4710-B530-D8703FF9D856}" type="datetimeFigureOut">
              <a:rPr lang="en-US" smtClean="0"/>
              <a:t>6/1/2019</a:t>
            </a:fld>
            <a:endParaRPr lang="en-US"/>
          </a:p>
        </p:txBody>
      </p:sp>
      <p:sp>
        <p:nvSpPr>
          <p:cNvPr id="5" name="Footer Placeholder 4">
            <a:extLst>
              <a:ext uri="{FF2B5EF4-FFF2-40B4-BE49-F238E27FC236}">
                <a16:creationId xmlns:a16="http://schemas.microsoft.com/office/drawing/2014/main" id="{9A5C0B9A-28C4-4AEB-9F54-100B9B4C1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B580B-BC67-4F30-9974-F86D84C9302E}"/>
              </a:ext>
            </a:extLst>
          </p:cNvPr>
          <p:cNvSpPr>
            <a:spLocks noGrp="1"/>
          </p:cNvSpPr>
          <p:nvPr>
            <p:ph type="sldNum" sz="quarter" idx="12"/>
          </p:nvPr>
        </p:nvSpPr>
        <p:spPr/>
        <p:txBody>
          <a:bodyPr/>
          <a:lstStyle/>
          <a:p>
            <a:fld id="{A5696D8C-4F3E-431B-BBD3-D93C921EFAB6}" type="slidenum">
              <a:rPr lang="en-US" smtClean="0"/>
              <a:t>‹#›</a:t>
            </a:fld>
            <a:endParaRPr lang="en-US"/>
          </a:p>
        </p:txBody>
      </p:sp>
    </p:spTree>
    <p:extLst>
      <p:ext uri="{BB962C8B-B14F-4D97-AF65-F5344CB8AC3E}">
        <p14:creationId xmlns:p14="http://schemas.microsoft.com/office/powerpoint/2010/main" val="212151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E5791-879B-47CA-BF02-4A413118AC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4CC078-3CF9-4962-A924-CC6F40FB7C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DDF98A-3DD8-49BE-B463-2C1DA120B901}"/>
              </a:ext>
            </a:extLst>
          </p:cNvPr>
          <p:cNvSpPr>
            <a:spLocks noGrp="1"/>
          </p:cNvSpPr>
          <p:nvPr>
            <p:ph type="dt" sz="half" idx="10"/>
          </p:nvPr>
        </p:nvSpPr>
        <p:spPr/>
        <p:txBody>
          <a:bodyPr/>
          <a:lstStyle/>
          <a:p>
            <a:fld id="{E9F893E3-16A6-4710-B530-D8703FF9D856}" type="datetimeFigureOut">
              <a:rPr lang="en-US" smtClean="0"/>
              <a:t>6/1/2019</a:t>
            </a:fld>
            <a:endParaRPr lang="en-US"/>
          </a:p>
        </p:txBody>
      </p:sp>
      <p:sp>
        <p:nvSpPr>
          <p:cNvPr id="5" name="Footer Placeholder 4">
            <a:extLst>
              <a:ext uri="{FF2B5EF4-FFF2-40B4-BE49-F238E27FC236}">
                <a16:creationId xmlns:a16="http://schemas.microsoft.com/office/drawing/2014/main" id="{0D1FFEE5-E96D-41EA-9978-F8DBA8147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A54E2-69D5-419B-A35A-2F0C75A21164}"/>
              </a:ext>
            </a:extLst>
          </p:cNvPr>
          <p:cNvSpPr>
            <a:spLocks noGrp="1"/>
          </p:cNvSpPr>
          <p:nvPr>
            <p:ph type="sldNum" sz="quarter" idx="12"/>
          </p:nvPr>
        </p:nvSpPr>
        <p:spPr/>
        <p:txBody>
          <a:bodyPr/>
          <a:lstStyle/>
          <a:p>
            <a:fld id="{A5696D8C-4F3E-431B-BBD3-D93C921EFAB6}" type="slidenum">
              <a:rPr lang="en-US" smtClean="0"/>
              <a:t>‹#›</a:t>
            </a:fld>
            <a:endParaRPr lang="en-US"/>
          </a:p>
        </p:txBody>
      </p:sp>
    </p:spTree>
    <p:extLst>
      <p:ext uri="{BB962C8B-B14F-4D97-AF65-F5344CB8AC3E}">
        <p14:creationId xmlns:p14="http://schemas.microsoft.com/office/powerpoint/2010/main" val="3013790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58F05-ACD9-402E-A928-EFF5B5E96A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5D3C-1733-48CD-8276-24BFABC17B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2DD02F-98F6-4D87-B4F1-AD39F90A22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8D0C5C-B2C4-4380-8F0D-8FC93DC28233}"/>
              </a:ext>
            </a:extLst>
          </p:cNvPr>
          <p:cNvSpPr>
            <a:spLocks noGrp="1"/>
          </p:cNvSpPr>
          <p:nvPr>
            <p:ph type="dt" sz="half" idx="10"/>
          </p:nvPr>
        </p:nvSpPr>
        <p:spPr/>
        <p:txBody>
          <a:bodyPr/>
          <a:lstStyle/>
          <a:p>
            <a:fld id="{E9F893E3-16A6-4710-B530-D8703FF9D856}" type="datetimeFigureOut">
              <a:rPr lang="en-US" smtClean="0"/>
              <a:t>6/1/2019</a:t>
            </a:fld>
            <a:endParaRPr lang="en-US"/>
          </a:p>
        </p:txBody>
      </p:sp>
      <p:sp>
        <p:nvSpPr>
          <p:cNvPr id="6" name="Footer Placeholder 5">
            <a:extLst>
              <a:ext uri="{FF2B5EF4-FFF2-40B4-BE49-F238E27FC236}">
                <a16:creationId xmlns:a16="http://schemas.microsoft.com/office/drawing/2014/main" id="{9DD8CEC5-B743-468B-A90B-9BBF4929E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AEE551-BDBF-4667-9343-A8866F3563E7}"/>
              </a:ext>
            </a:extLst>
          </p:cNvPr>
          <p:cNvSpPr>
            <a:spLocks noGrp="1"/>
          </p:cNvSpPr>
          <p:nvPr>
            <p:ph type="sldNum" sz="quarter" idx="12"/>
          </p:nvPr>
        </p:nvSpPr>
        <p:spPr/>
        <p:txBody>
          <a:bodyPr/>
          <a:lstStyle/>
          <a:p>
            <a:fld id="{A5696D8C-4F3E-431B-BBD3-D93C921EFAB6}" type="slidenum">
              <a:rPr lang="en-US" smtClean="0"/>
              <a:t>‹#›</a:t>
            </a:fld>
            <a:endParaRPr lang="en-US"/>
          </a:p>
        </p:txBody>
      </p:sp>
    </p:spTree>
    <p:extLst>
      <p:ext uri="{BB962C8B-B14F-4D97-AF65-F5344CB8AC3E}">
        <p14:creationId xmlns:p14="http://schemas.microsoft.com/office/powerpoint/2010/main" val="840193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54DD-1EB9-486F-B6F9-D491278D5E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AA5265-45EB-41C5-920E-157DDD8493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AD75F2-0F19-47F4-9D3D-5B66C76838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4140AF-E1AA-4DE2-9B70-31276E8748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E4CCBF-8E72-4C5C-9F94-226506B8D5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647FE6-D552-4670-BFB5-99D1D665626D}"/>
              </a:ext>
            </a:extLst>
          </p:cNvPr>
          <p:cNvSpPr>
            <a:spLocks noGrp="1"/>
          </p:cNvSpPr>
          <p:nvPr>
            <p:ph type="dt" sz="half" idx="10"/>
          </p:nvPr>
        </p:nvSpPr>
        <p:spPr/>
        <p:txBody>
          <a:bodyPr/>
          <a:lstStyle/>
          <a:p>
            <a:fld id="{E9F893E3-16A6-4710-B530-D8703FF9D856}" type="datetimeFigureOut">
              <a:rPr lang="en-US" smtClean="0"/>
              <a:t>6/1/2019</a:t>
            </a:fld>
            <a:endParaRPr lang="en-US"/>
          </a:p>
        </p:txBody>
      </p:sp>
      <p:sp>
        <p:nvSpPr>
          <p:cNvPr id="8" name="Footer Placeholder 7">
            <a:extLst>
              <a:ext uri="{FF2B5EF4-FFF2-40B4-BE49-F238E27FC236}">
                <a16:creationId xmlns:a16="http://schemas.microsoft.com/office/drawing/2014/main" id="{01D6A8EC-B0A7-4B9A-965C-DD4B299779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9007D0-F44C-4617-9145-1C45B970A9E6}"/>
              </a:ext>
            </a:extLst>
          </p:cNvPr>
          <p:cNvSpPr>
            <a:spLocks noGrp="1"/>
          </p:cNvSpPr>
          <p:nvPr>
            <p:ph type="sldNum" sz="quarter" idx="12"/>
          </p:nvPr>
        </p:nvSpPr>
        <p:spPr/>
        <p:txBody>
          <a:bodyPr/>
          <a:lstStyle/>
          <a:p>
            <a:fld id="{A5696D8C-4F3E-431B-BBD3-D93C921EFAB6}" type="slidenum">
              <a:rPr lang="en-US" smtClean="0"/>
              <a:t>‹#›</a:t>
            </a:fld>
            <a:endParaRPr lang="en-US"/>
          </a:p>
        </p:txBody>
      </p:sp>
    </p:spTree>
    <p:extLst>
      <p:ext uri="{BB962C8B-B14F-4D97-AF65-F5344CB8AC3E}">
        <p14:creationId xmlns:p14="http://schemas.microsoft.com/office/powerpoint/2010/main" val="108534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284E2-3CC6-424C-AE88-20F91BF5AA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DB6F10-6513-47F7-9BEC-4F7B6673676F}"/>
              </a:ext>
            </a:extLst>
          </p:cNvPr>
          <p:cNvSpPr>
            <a:spLocks noGrp="1"/>
          </p:cNvSpPr>
          <p:nvPr>
            <p:ph type="dt" sz="half" idx="10"/>
          </p:nvPr>
        </p:nvSpPr>
        <p:spPr/>
        <p:txBody>
          <a:bodyPr/>
          <a:lstStyle/>
          <a:p>
            <a:fld id="{E9F893E3-16A6-4710-B530-D8703FF9D856}" type="datetimeFigureOut">
              <a:rPr lang="en-US" smtClean="0"/>
              <a:t>6/1/2019</a:t>
            </a:fld>
            <a:endParaRPr lang="en-US"/>
          </a:p>
        </p:txBody>
      </p:sp>
      <p:sp>
        <p:nvSpPr>
          <p:cNvPr id="4" name="Footer Placeholder 3">
            <a:extLst>
              <a:ext uri="{FF2B5EF4-FFF2-40B4-BE49-F238E27FC236}">
                <a16:creationId xmlns:a16="http://schemas.microsoft.com/office/drawing/2014/main" id="{0B1258E3-C672-4FD5-A166-F3A5CC951A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A0BF85-99E3-4AF1-AD39-6C85A490B320}"/>
              </a:ext>
            </a:extLst>
          </p:cNvPr>
          <p:cNvSpPr>
            <a:spLocks noGrp="1"/>
          </p:cNvSpPr>
          <p:nvPr>
            <p:ph type="sldNum" sz="quarter" idx="12"/>
          </p:nvPr>
        </p:nvSpPr>
        <p:spPr/>
        <p:txBody>
          <a:bodyPr/>
          <a:lstStyle/>
          <a:p>
            <a:fld id="{A5696D8C-4F3E-431B-BBD3-D93C921EFAB6}" type="slidenum">
              <a:rPr lang="en-US" smtClean="0"/>
              <a:t>‹#›</a:t>
            </a:fld>
            <a:endParaRPr lang="en-US"/>
          </a:p>
        </p:txBody>
      </p:sp>
    </p:spTree>
    <p:extLst>
      <p:ext uri="{BB962C8B-B14F-4D97-AF65-F5344CB8AC3E}">
        <p14:creationId xmlns:p14="http://schemas.microsoft.com/office/powerpoint/2010/main" val="9028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B4A2EB-1250-45D5-BC55-BEE0757273B6}"/>
              </a:ext>
            </a:extLst>
          </p:cNvPr>
          <p:cNvSpPr>
            <a:spLocks noGrp="1"/>
          </p:cNvSpPr>
          <p:nvPr>
            <p:ph type="dt" sz="half" idx="10"/>
          </p:nvPr>
        </p:nvSpPr>
        <p:spPr/>
        <p:txBody>
          <a:bodyPr/>
          <a:lstStyle/>
          <a:p>
            <a:fld id="{E9F893E3-16A6-4710-B530-D8703FF9D856}" type="datetimeFigureOut">
              <a:rPr lang="en-US" smtClean="0"/>
              <a:t>6/1/2019</a:t>
            </a:fld>
            <a:endParaRPr lang="en-US"/>
          </a:p>
        </p:txBody>
      </p:sp>
      <p:sp>
        <p:nvSpPr>
          <p:cNvPr id="3" name="Footer Placeholder 2">
            <a:extLst>
              <a:ext uri="{FF2B5EF4-FFF2-40B4-BE49-F238E27FC236}">
                <a16:creationId xmlns:a16="http://schemas.microsoft.com/office/drawing/2014/main" id="{6F2C73DC-4FA4-4CB3-8FA6-9245052E56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7A3459-5C5B-40E6-9069-3A290435A89E}"/>
              </a:ext>
            </a:extLst>
          </p:cNvPr>
          <p:cNvSpPr>
            <a:spLocks noGrp="1"/>
          </p:cNvSpPr>
          <p:nvPr>
            <p:ph type="sldNum" sz="quarter" idx="12"/>
          </p:nvPr>
        </p:nvSpPr>
        <p:spPr/>
        <p:txBody>
          <a:bodyPr/>
          <a:lstStyle/>
          <a:p>
            <a:fld id="{A5696D8C-4F3E-431B-BBD3-D93C921EFAB6}" type="slidenum">
              <a:rPr lang="en-US" smtClean="0"/>
              <a:t>‹#›</a:t>
            </a:fld>
            <a:endParaRPr lang="en-US"/>
          </a:p>
        </p:txBody>
      </p:sp>
    </p:spTree>
    <p:extLst>
      <p:ext uri="{BB962C8B-B14F-4D97-AF65-F5344CB8AC3E}">
        <p14:creationId xmlns:p14="http://schemas.microsoft.com/office/powerpoint/2010/main" val="1718742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B266-DAE9-4704-9B30-84976B7510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AE1933-6D8C-4B37-BA67-D498C900D5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8A3DB6-004E-474E-B614-3C83B1112B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16F4A0-5DC4-4E15-90D9-D86F16864DBB}"/>
              </a:ext>
            </a:extLst>
          </p:cNvPr>
          <p:cNvSpPr>
            <a:spLocks noGrp="1"/>
          </p:cNvSpPr>
          <p:nvPr>
            <p:ph type="dt" sz="half" idx="10"/>
          </p:nvPr>
        </p:nvSpPr>
        <p:spPr/>
        <p:txBody>
          <a:bodyPr/>
          <a:lstStyle/>
          <a:p>
            <a:fld id="{E9F893E3-16A6-4710-B530-D8703FF9D856}" type="datetimeFigureOut">
              <a:rPr lang="en-US" smtClean="0"/>
              <a:t>6/1/2019</a:t>
            </a:fld>
            <a:endParaRPr lang="en-US"/>
          </a:p>
        </p:txBody>
      </p:sp>
      <p:sp>
        <p:nvSpPr>
          <p:cNvPr id="6" name="Footer Placeholder 5">
            <a:extLst>
              <a:ext uri="{FF2B5EF4-FFF2-40B4-BE49-F238E27FC236}">
                <a16:creationId xmlns:a16="http://schemas.microsoft.com/office/drawing/2014/main" id="{B201786B-D160-4FE5-B4BD-EDD5992DC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F19F97-F007-4CE5-BCA9-11506B23EAC6}"/>
              </a:ext>
            </a:extLst>
          </p:cNvPr>
          <p:cNvSpPr>
            <a:spLocks noGrp="1"/>
          </p:cNvSpPr>
          <p:nvPr>
            <p:ph type="sldNum" sz="quarter" idx="12"/>
          </p:nvPr>
        </p:nvSpPr>
        <p:spPr/>
        <p:txBody>
          <a:bodyPr/>
          <a:lstStyle/>
          <a:p>
            <a:fld id="{A5696D8C-4F3E-431B-BBD3-D93C921EFAB6}" type="slidenum">
              <a:rPr lang="en-US" smtClean="0"/>
              <a:t>‹#›</a:t>
            </a:fld>
            <a:endParaRPr lang="en-US"/>
          </a:p>
        </p:txBody>
      </p:sp>
    </p:spTree>
    <p:extLst>
      <p:ext uri="{BB962C8B-B14F-4D97-AF65-F5344CB8AC3E}">
        <p14:creationId xmlns:p14="http://schemas.microsoft.com/office/powerpoint/2010/main" val="2389674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16CB4-8201-4E65-8CF1-3C6197016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1DD403-0F54-4DD3-9CD0-64875F540A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02F0AC-76F8-47B4-A1D6-3E7DB2DEC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7BED59-185B-4623-96F7-279459736E36}"/>
              </a:ext>
            </a:extLst>
          </p:cNvPr>
          <p:cNvSpPr>
            <a:spLocks noGrp="1"/>
          </p:cNvSpPr>
          <p:nvPr>
            <p:ph type="dt" sz="half" idx="10"/>
          </p:nvPr>
        </p:nvSpPr>
        <p:spPr/>
        <p:txBody>
          <a:bodyPr/>
          <a:lstStyle/>
          <a:p>
            <a:fld id="{E9F893E3-16A6-4710-B530-D8703FF9D856}" type="datetimeFigureOut">
              <a:rPr lang="en-US" smtClean="0"/>
              <a:t>6/1/2019</a:t>
            </a:fld>
            <a:endParaRPr lang="en-US"/>
          </a:p>
        </p:txBody>
      </p:sp>
      <p:sp>
        <p:nvSpPr>
          <p:cNvPr id="6" name="Footer Placeholder 5">
            <a:extLst>
              <a:ext uri="{FF2B5EF4-FFF2-40B4-BE49-F238E27FC236}">
                <a16:creationId xmlns:a16="http://schemas.microsoft.com/office/drawing/2014/main" id="{3010F386-77F9-476A-9FEB-824EC38EF9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C3A65-F2BE-4393-A3C0-215449B9A4C6}"/>
              </a:ext>
            </a:extLst>
          </p:cNvPr>
          <p:cNvSpPr>
            <a:spLocks noGrp="1"/>
          </p:cNvSpPr>
          <p:nvPr>
            <p:ph type="sldNum" sz="quarter" idx="12"/>
          </p:nvPr>
        </p:nvSpPr>
        <p:spPr/>
        <p:txBody>
          <a:bodyPr/>
          <a:lstStyle/>
          <a:p>
            <a:fld id="{A5696D8C-4F3E-431B-BBD3-D93C921EFAB6}" type="slidenum">
              <a:rPr lang="en-US" smtClean="0"/>
              <a:t>‹#›</a:t>
            </a:fld>
            <a:endParaRPr lang="en-US"/>
          </a:p>
        </p:txBody>
      </p:sp>
    </p:spTree>
    <p:extLst>
      <p:ext uri="{BB962C8B-B14F-4D97-AF65-F5344CB8AC3E}">
        <p14:creationId xmlns:p14="http://schemas.microsoft.com/office/powerpoint/2010/main" val="4079900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205B2-8CC3-4A4E-B6BF-480705A4818D}"/>
              </a:ext>
            </a:extLst>
          </p:cNvPr>
          <p:cNvSpPr>
            <a:spLocks noGrp="1"/>
          </p:cNvSpPr>
          <p:nvPr>
            <p:ph type="title"/>
          </p:nvPr>
        </p:nvSpPr>
        <p:spPr>
          <a:xfrm>
            <a:off x="926688" y="31596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9E97F40-5A5F-431B-987D-80F9D97AA64A}"/>
              </a:ext>
            </a:extLst>
          </p:cNvPr>
          <p:cNvSpPr>
            <a:spLocks noGrp="1"/>
          </p:cNvSpPr>
          <p:nvPr>
            <p:ph type="body" idx="1"/>
          </p:nvPr>
        </p:nvSpPr>
        <p:spPr>
          <a:xfrm>
            <a:off x="926688"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BF9D0C-CF42-4B18-B239-C002ACC43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893E3-16A6-4710-B530-D8703FF9D856}" type="datetimeFigureOut">
              <a:rPr lang="en-US" smtClean="0"/>
              <a:t>6/1/2019</a:t>
            </a:fld>
            <a:endParaRPr lang="en-US"/>
          </a:p>
        </p:txBody>
      </p:sp>
      <p:sp>
        <p:nvSpPr>
          <p:cNvPr id="5" name="Footer Placeholder 4">
            <a:extLst>
              <a:ext uri="{FF2B5EF4-FFF2-40B4-BE49-F238E27FC236}">
                <a16:creationId xmlns:a16="http://schemas.microsoft.com/office/drawing/2014/main" id="{75E32A60-CF14-4CAC-B81F-5B75CE37BF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6FD02C-8F35-4DAB-B42B-FDBDDBAB1D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96D8C-4F3E-431B-BBD3-D93C921EFAB6}" type="slidenum">
              <a:rPr lang="en-US" smtClean="0"/>
              <a:t>‹#›</a:t>
            </a:fld>
            <a:endParaRPr lang="en-US"/>
          </a:p>
        </p:txBody>
      </p:sp>
      <p:sp>
        <p:nvSpPr>
          <p:cNvPr id="7" name="Rectangle 7">
            <a:extLst>
              <a:ext uri="{FF2B5EF4-FFF2-40B4-BE49-F238E27FC236}">
                <a16:creationId xmlns:a16="http://schemas.microsoft.com/office/drawing/2014/main" id="{4D66BF4A-1AAB-4632-B509-0D24437B1D2B}"/>
              </a:ext>
            </a:extLst>
          </p:cNvPr>
          <p:cNvSpPr>
            <a:spLocks noChangeArrowheads="1"/>
          </p:cNvSpPr>
          <p:nvPr userDrawn="1"/>
        </p:nvSpPr>
        <p:spPr bwMode="auto">
          <a:xfrm>
            <a:off x="0" y="0"/>
            <a:ext cx="914400" cy="2743200"/>
          </a:xfrm>
          <a:prstGeom prst="rect">
            <a:avLst/>
          </a:prstGeom>
          <a:gradFill rotWithShape="0">
            <a:gsLst>
              <a:gs pos="0">
                <a:schemeClr val="bg1"/>
              </a:gs>
              <a:gs pos="100000">
                <a:srgbClr val="F3BD4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defRPr/>
            </a:pPr>
            <a:endParaRPr lang="en-US" altLang="en-US"/>
          </a:p>
        </p:txBody>
      </p:sp>
      <p:pic>
        <p:nvPicPr>
          <p:cNvPr id="8" name="Picture 25">
            <a:extLst>
              <a:ext uri="{FF2B5EF4-FFF2-40B4-BE49-F238E27FC236}">
                <a16:creationId xmlns:a16="http://schemas.microsoft.com/office/drawing/2014/main" id="{6CC2F27A-FA15-4D7D-987C-FBB7D8113A1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325" y="50800"/>
            <a:ext cx="730250" cy="19685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a:extLst>
              <a:ext uri="{FF2B5EF4-FFF2-40B4-BE49-F238E27FC236}">
                <a16:creationId xmlns:a16="http://schemas.microsoft.com/office/drawing/2014/main" id="{47A7C549-FB69-46F6-918D-4680E5DAF15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2744736"/>
            <a:ext cx="911225"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1">
            <a:extLst>
              <a:ext uri="{FF2B5EF4-FFF2-40B4-BE49-F238E27FC236}">
                <a16:creationId xmlns:a16="http://schemas.microsoft.com/office/drawing/2014/main" id="{F0CAE0F1-CEF7-4F2B-B1BD-F16B6D09E272}"/>
              </a:ext>
            </a:extLst>
          </p:cNvPr>
          <p:cNvSpPr>
            <a:spLocks noChangeArrowheads="1"/>
          </p:cNvSpPr>
          <p:nvPr userDrawn="1"/>
        </p:nvSpPr>
        <p:spPr bwMode="auto">
          <a:xfrm>
            <a:off x="0" y="4460824"/>
            <a:ext cx="914400" cy="2397176"/>
          </a:xfrm>
          <a:prstGeom prst="rect">
            <a:avLst/>
          </a:prstGeom>
          <a:solidFill>
            <a:srgbClr val="F3BD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defRPr/>
            </a:pPr>
            <a:endParaRPr lang="en-US" altLang="en-US"/>
          </a:p>
        </p:txBody>
      </p:sp>
      <p:pic>
        <p:nvPicPr>
          <p:cNvPr id="11" name="Picture 14">
            <a:extLst>
              <a:ext uri="{FF2B5EF4-FFF2-40B4-BE49-F238E27FC236}">
                <a16:creationId xmlns:a16="http://schemas.microsoft.com/office/drawing/2014/main" id="{1CC19025-45F6-4518-9CD2-4FEE5495BE6C}"/>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1438" y="4257675"/>
            <a:ext cx="76993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48B41B62-EB4C-4D84-A262-B65F62913B5E}"/>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1438" y="5554663"/>
            <a:ext cx="76993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0">
            <a:extLst>
              <a:ext uri="{FF2B5EF4-FFF2-40B4-BE49-F238E27FC236}">
                <a16:creationId xmlns:a16="http://schemas.microsoft.com/office/drawing/2014/main" id="{4D3274BE-37B7-439F-9B26-EC43D3C06EDF}"/>
              </a:ext>
            </a:extLst>
          </p:cNvPr>
          <p:cNvSpPr>
            <a:spLocks noChangeShapeType="1"/>
          </p:cNvSpPr>
          <p:nvPr userDrawn="1"/>
        </p:nvSpPr>
        <p:spPr bwMode="auto">
          <a:xfrm>
            <a:off x="911225" y="1324795"/>
            <a:ext cx="11044801" cy="0"/>
          </a:xfrm>
          <a:prstGeom prst="line">
            <a:avLst/>
          </a:prstGeom>
          <a:noFill/>
          <a:ln w="25400">
            <a:solidFill>
              <a:srgbClr val="0081A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538698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81A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ctivitysim.or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mailto:bkeyrouze@ampo.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g"/><Relationship Id="rId7"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activitysim.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github.com/activitysim/activitysim/wiki/Governanc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A08F-56A6-4329-B80C-0DB6338A7F81}"/>
              </a:ext>
            </a:extLst>
          </p:cNvPr>
          <p:cNvSpPr>
            <a:spLocks noGrp="1"/>
          </p:cNvSpPr>
          <p:nvPr>
            <p:ph type="ctrTitle"/>
          </p:nvPr>
        </p:nvSpPr>
        <p:spPr/>
        <p:txBody>
          <a:bodyPr>
            <a:normAutofit fontScale="90000"/>
          </a:bodyPr>
          <a:lstStyle/>
          <a:p>
            <a:r>
              <a:rPr lang="en-US" b="1" dirty="0"/>
              <a:t>ActivitySim</a:t>
            </a:r>
            <a:br>
              <a:rPr lang="en-US" dirty="0"/>
            </a:br>
            <a:r>
              <a:rPr lang="en-US" sz="2700" dirty="0"/>
              <a:t>An open platform for activity-based travel modeling</a:t>
            </a:r>
            <a:endParaRPr lang="en-US" dirty="0"/>
          </a:p>
        </p:txBody>
      </p:sp>
      <p:sp>
        <p:nvSpPr>
          <p:cNvPr id="3" name="Subtitle 2">
            <a:extLst>
              <a:ext uri="{FF2B5EF4-FFF2-40B4-BE49-F238E27FC236}">
                <a16:creationId xmlns:a16="http://schemas.microsoft.com/office/drawing/2014/main" id="{F89B5E20-ADB6-444E-A019-F27FD9D1C383}"/>
              </a:ext>
            </a:extLst>
          </p:cNvPr>
          <p:cNvSpPr>
            <a:spLocks noGrp="1"/>
          </p:cNvSpPr>
          <p:nvPr>
            <p:ph type="subTitle" idx="1"/>
          </p:nvPr>
        </p:nvSpPr>
        <p:spPr>
          <a:xfrm>
            <a:off x="2281084" y="3992851"/>
            <a:ext cx="9144000" cy="2099836"/>
          </a:xfrm>
        </p:spPr>
        <p:txBody>
          <a:bodyPr>
            <a:normAutofit/>
          </a:bodyPr>
          <a:lstStyle/>
          <a:p>
            <a:r>
              <a:rPr lang="en-US" b="1" dirty="0"/>
              <a:t>17th TRB National Transportation Planning Applications Conference</a:t>
            </a:r>
          </a:p>
          <a:p>
            <a:endParaRPr lang="en-US" sz="1000" i="1" dirty="0"/>
          </a:p>
          <a:p>
            <a:r>
              <a:rPr lang="en-US" i="1" dirty="0"/>
              <a:t>Moving Governance Concepts into Practice: A Roundtable Discussion</a:t>
            </a:r>
          </a:p>
          <a:p>
            <a:r>
              <a:rPr lang="en-US" i="1" dirty="0"/>
              <a:t>Sunday, June 2nd, 2019 3:30 PM – 5:00 PM</a:t>
            </a:r>
          </a:p>
          <a:p>
            <a:r>
              <a:rPr lang="en-US" i="1" dirty="0"/>
              <a:t>Pavilion Ballroom E</a:t>
            </a:r>
          </a:p>
        </p:txBody>
      </p:sp>
    </p:spTree>
    <p:extLst>
      <p:ext uri="{BB962C8B-B14F-4D97-AF65-F5344CB8AC3E}">
        <p14:creationId xmlns:p14="http://schemas.microsoft.com/office/powerpoint/2010/main" val="3197443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1867-292E-4ED6-8527-E3EE62CD09A2}"/>
              </a:ext>
            </a:extLst>
          </p:cNvPr>
          <p:cNvSpPr>
            <a:spLocks noGrp="1"/>
          </p:cNvSpPr>
          <p:nvPr>
            <p:ph type="title"/>
          </p:nvPr>
        </p:nvSpPr>
        <p:spPr/>
        <p:txBody>
          <a:bodyPr/>
          <a:lstStyle/>
          <a:p>
            <a:r>
              <a:rPr lang="en-US" dirty="0"/>
              <a:t>Join Us!</a:t>
            </a:r>
          </a:p>
        </p:txBody>
      </p:sp>
      <p:pic>
        <p:nvPicPr>
          <p:cNvPr id="4" name="Picture 3">
            <a:extLst>
              <a:ext uri="{FF2B5EF4-FFF2-40B4-BE49-F238E27FC236}">
                <a16:creationId xmlns:a16="http://schemas.microsoft.com/office/drawing/2014/main" id="{C6C36D65-3CF9-499F-A111-FA786B5DE9CF}"/>
              </a:ext>
            </a:extLst>
          </p:cNvPr>
          <p:cNvPicPr>
            <a:picLocks noChangeAspect="1"/>
          </p:cNvPicPr>
          <p:nvPr/>
        </p:nvPicPr>
        <p:blipFill rotWithShape="1">
          <a:blip r:embed="rId2"/>
          <a:srcRect b="6252"/>
          <a:stretch/>
        </p:blipFill>
        <p:spPr>
          <a:xfrm>
            <a:off x="4359057" y="2545768"/>
            <a:ext cx="7578247" cy="3996268"/>
          </a:xfrm>
          <a:prstGeom prst="rect">
            <a:avLst/>
          </a:prstGeom>
        </p:spPr>
      </p:pic>
      <p:sp>
        <p:nvSpPr>
          <p:cNvPr id="5" name="TextBox 4">
            <a:extLst>
              <a:ext uri="{FF2B5EF4-FFF2-40B4-BE49-F238E27FC236}">
                <a16:creationId xmlns:a16="http://schemas.microsoft.com/office/drawing/2014/main" id="{44FF5DD7-15AC-4D6D-AF3F-BF2371E4F565}"/>
              </a:ext>
            </a:extLst>
          </p:cNvPr>
          <p:cNvSpPr txBox="1"/>
          <p:nvPr/>
        </p:nvSpPr>
        <p:spPr>
          <a:xfrm>
            <a:off x="4359056" y="1899437"/>
            <a:ext cx="4028968" cy="646331"/>
          </a:xfrm>
          <a:prstGeom prst="rect">
            <a:avLst/>
          </a:prstGeom>
          <a:noFill/>
        </p:spPr>
        <p:txBody>
          <a:bodyPr wrap="square" rtlCol="0">
            <a:spAutoFit/>
          </a:bodyPr>
          <a:lstStyle/>
          <a:p>
            <a:r>
              <a:rPr lang="en-US" sz="3600" dirty="0">
                <a:hlinkClick r:id="rId3"/>
              </a:rPr>
              <a:t>www.activitysim.org</a:t>
            </a:r>
            <a:r>
              <a:rPr lang="en-US" sz="3600" dirty="0"/>
              <a:t> </a:t>
            </a:r>
          </a:p>
        </p:txBody>
      </p:sp>
      <p:sp>
        <p:nvSpPr>
          <p:cNvPr id="6" name="TextBox 5">
            <a:extLst>
              <a:ext uri="{FF2B5EF4-FFF2-40B4-BE49-F238E27FC236}">
                <a16:creationId xmlns:a16="http://schemas.microsoft.com/office/drawing/2014/main" id="{E6BE17FE-0ABB-439D-916D-11E1CDCAA739}"/>
              </a:ext>
            </a:extLst>
          </p:cNvPr>
          <p:cNvSpPr txBox="1"/>
          <p:nvPr/>
        </p:nvSpPr>
        <p:spPr>
          <a:xfrm>
            <a:off x="1156807" y="1641527"/>
            <a:ext cx="3202249" cy="5170646"/>
          </a:xfrm>
          <a:prstGeom prst="rect">
            <a:avLst/>
          </a:prstGeom>
          <a:noFill/>
        </p:spPr>
        <p:txBody>
          <a:bodyPr wrap="square" rtlCol="0">
            <a:spAutoFit/>
          </a:bodyPr>
          <a:lstStyle/>
          <a:p>
            <a:r>
              <a:rPr lang="en-US" sz="2600" dirty="0"/>
              <a:t>Visit our </a:t>
            </a:r>
            <a:r>
              <a:rPr lang="en-US" sz="2600" b="1" i="1" dirty="0"/>
              <a:t>Getting Started</a:t>
            </a:r>
            <a:r>
              <a:rPr lang="en-US" sz="2600" i="1" dirty="0"/>
              <a:t> </a:t>
            </a:r>
            <a:r>
              <a:rPr lang="en-US" sz="2600" dirty="0"/>
              <a:t>page to learn more!</a:t>
            </a:r>
          </a:p>
          <a:p>
            <a:endParaRPr lang="en-US" sz="2600" dirty="0"/>
          </a:p>
          <a:p>
            <a:r>
              <a:rPr lang="en-US" sz="2600" b="1" i="1" dirty="0"/>
              <a:t>Questions?</a:t>
            </a:r>
            <a:r>
              <a:rPr lang="en-US" sz="2600" dirty="0"/>
              <a:t> Please contact me or any of the Partners.</a:t>
            </a:r>
          </a:p>
          <a:p>
            <a:endParaRPr lang="en-US" sz="2600" dirty="0"/>
          </a:p>
          <a:p>
            <a:r>
              <a:rPr lang="en-US" sz="2600" dirty="0"/>
              <a:t>Bill Keyrouze, AMPO</a:t>
            </a:r>
          </a:p>
          <a:p>
            <a:r>
              <a:rPr lang="en-US" sz="2600" dirty="0">
                <a:hlinkClick r:id="rId4"/>
              </a:rPr>
              <a:t>bkeyrouze@ampo.org</a:t>
            </a:r>
            <a:endParaRPr lang="en-US" sz="2600" dirty="0"/>
          </a:p>
          <a:p>
            <a:endParaRPr lang="en-US" sz="2600" dirty="0"/>
          </a:p>
          <a:p>
            <a:r>
              <a:rPr lang="en-US" sz="2600" b="1" i="1" dirty="0"/>
              <a:t>Thank You!</a:t>
            </a:r>
            <a:endParaRPr lang="en-US" sz="2400" b="1" i="1" dirty="0"/>
          </a:p>
          <a:p>
            <a:endParaRPr lang="en-US" dirty="0"/>
          </a:p>
        </p:txBody>
      </p:sp>
    </p:spTree>
    <p:extLst>
      <p:ext uri="{BB962C8B-B14F-4D97-AF65-F5344CB8AC3E}">
        <p14:creationId xmlns:p14="http://schemas.microsoft.com/office/powerpoint/2010/main" val="80533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ABF25-5163-431E-96B5-932FC72E11C8}"/>
              </a:ext>
            </a:extLst>
          </p:cNvPr>
          <p:cNvSpPr>
            <a:spLocks noGrp="1"/>
          </p:cNvSpPr>
          <p:nvPr>
            <p:ph type="title"/>
          </p:nvPr>
        </p:nvSpPr>
        <p:spPr/>
        <p:txBody>
          <a:bodyPr/>
          <a:lstStyle/>
          <a:p>
            <a:r>
              <a:rPr lang="en-US" dirty="0"/>
              <a:t>Who? Consortium Partners </a:t>
            </a:r>
          </a:p>
        </p:txBody>
      </p:sp>
      <p:pic>
        <p:nvPicPr>
          <p:cNvPr id="8" name="Picture 7">
            <a:extLst>
              <a:ext uri="{FF2B5EF4-FFF2-40B4-BE49-F238E27FC236}">
                <a16:creationId xmlns:a16="http://schemas.microsoft.com/office/drawing/2014/main" id="{C7061E83-034B-41F8-9405-3231A41E02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7792" y="1355101"/>
            <a:ext cx="2516761" cy="1850658"/>
          </a:xfrm>
          <a:prstGeom prst="rect">
            <a:avLst/>
          </a:prstGeom>
        </p:spPr>
      </p:pic>
      <p:pic>
        <p:nvPicPr>
          <p:cNvPr id="10" name="Picture 9">
            <a:extLst>
              <a:ext uri="{FF2B5EF4-FFF2-40B4-BE49-F238E27FC236}">
                <a16:creationId xmlns:a16="http://schemas.microsoft.com/office/drawing/2014/main" id="{6F80FF34-F615-4A12-9067-57A065D43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4310" y="5679491"/>
            <a:ext cx="3057376" cy="764344"/>
          </a:xfrm>
          <a:prstGeom prst="rect">
            <a:avLst/>
          </a:prstGeom>
        </p:spPr>
      </p:pic>
      <p:pic>
        <p:nvPicPr>
          <p:cNvPr id="24" name="Picture 23">
            <a:extLst>
              <a:ext uri="{FF2B5EF4-FFF2-40B4-BE49-F238E27FC236}">
                <a16:creationId xmlns:a16="http://schemas.microsoft.com/office/drawing/2014/main" id="{7001D63F-C82F-4BC5-85BA-FB2DF611D0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4310" y="3829459"/>
            <a:ext cx="3376390" cy="1101389"/>
          </a:xfrm>
          <a:prstGeom prst="rect">
            <a:avLst/>
          </a:prstGeom>
          <a:ln>
            <a:noFill/>
          </a:ln>
          <a:effectLst>
            <a:outerShdw blurRad="190500" algn="tl" rotWithShape="0">
              <a:srgbClr val="000000">
                <a:alpha val="70000"/>
              </a:srgbClr>
            </a:outerShdw>
          </a:effectLst>
        </p:spPr>
      </p:pic>
      <p:pic>
        <p:nvPicPr>
          <p:cNvPr id="46" name="Picture 45">
            <a:extLst>
              <a:ext uri="{FF2B5EF4-FFF2-40B4-BE49-F238E27FC236}">
                <a16:creationId xmlns:a16="http://schemas.microsoft.com/office/drawing/2014/main" id="{CFBEDA83-A0A6-487A-BBAA-9300CF24A38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582812" y="1834175"/>
            <a:ext cx="3203351" cy="1203625"/>
          </a:xfrm>
          <a:prstGeom prst="rect">
            <a:avLst/>
          </a:prstGeom>
        </p:spPr>
      </p:pic>
      <p:pic>
        <p:nvPicPr>
          <p:cNvPr id="39" name="Picture 38">
            <a:extLst>
              <a:ext uri="{FF2B5EF4-FFF2-40B4-BE49-F238E27FC236}">
                <a16:creationId xmlns:a16="http://schemas.microsoft.com/office/drawing/2014/main" id="{03ED12AE-D533-48E5-93FF-F41FDBFAD2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3209" y="5600392"/>
            <a:ext cx="3165582" cy="922541"/>
          </a:xfrm>
          <a:prstGeom prst="rect">
            <a:avLst/>
          </a:prstGeom>
        </p:spPr>
      </p:pic>
      <p:pic>
        <p:nvPicPr>
          <p:cNvPr id="3085" name="Picture 13" descr="Image result for oregon dot logo">
            <a:extLst>
              <a:ext uri="{FF2B5EF4-FFF2-40B4-BE49-F238E27FC236}">
                <a16:creationId xmlns:a16="http://schemas.microsoft.com/office/drawing/2014/main" id="{3C4DA223-5DDA-4681-ADEC-D60BF77B43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0244" y="3682857"/>
            <a:ext cx="3005052" cy="1203625"/>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Image result for metropolitan transportation commission logo">
            <a:extLst>
              <a:ext uri="{FF2B5EF4-FFF2-40B4-BE49-F238E27FC236}">
                <a16:creationId xmlns:a16="http://schemas.microsoft.com/office/drawing/2014/main" id="{918D7435-F27E-4967-A752-17E08DC3E3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0000" y="3205759"/>
            <a:ext cx="2757691" cy="172508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450345F6-CFEC-49F9-8779-1DA75D4930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68953" y="1464361"/>
            <a:ext cx="1832230" cy="1928931"/>
          </a:xfrm>
          <a:prstGeom prst="rect">
            <a:avLst/>
          </a:prstGeom>
        </p:spPr>
      </p:pic>
      <p:pic>
        <p:nvPicPr>
          <p:cNvPr id="35" name="Picture 34">
            <a:extLst>
              <a:ext uri="{FF2B5EF4-FFF2-40B4-BE49-F238E27FC236}">
                <a16:creationId xmlns:a16="http://schemas.microsoft.com/office/drawing/2014/main" id="{79511768-6EF6-4414-A723-C48CC4E8BCD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36763" y="4797844"/>
            <a:ext cx="1725791" cy="1725089"/>
          </a:xfrm>
          <a:prstGeom prst="rect">
            <a:avLst/>
          </a:prstGeom>
        </p:spPr>
      </p:pic>
    </p:spTree>
    <p:extLst>
      <p:ext uri="{BB962C8B-B14F-4D97-AF65-F5344CB8AC3E}">
        <p14:creationId xmlns:p14="http://schemas.microsoft.com/office/powerpoint/2010/main" val="384307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6D0E-8AEF-4C1E-BC85-5C39CC8C4A3C}"/>
              </a:ext>
            </a:extLst>
          </p:cNvPr>
          <p:cNvSpPr>
            <a:spLocks noGrp="1"/>
          </p:cNvSpPr>
          <p:nvPr>
            <p:ph type="title"/>
          </p:nvPr>
        </p:nvSpPr>
        <p:spPr/>
        <p:txBody>
          <a:bodyPr/>
          <a:lstStyle/>
          <a:p>
            <a:r>
              <a:rPr lang="en-US" dirty="0"/>
              <a:t>Consortium Partners - Timeline</a:t>
            </a:r>
          </a:p>
        </p:txBody>
      </p:sp>
      <p:sp>
        <p:nvSpPr>
          <p:cNvPr id="3" name="Content Placeholder 2">
            <a:extLst>
              <a:ext uri="{FF2B5EF4-FFF2-40B4-BE49-F238E27FC236}">
                <a16:creationId xmlns:a16="http://schemas.microsoft.com/office/drawing/2014/main" id="{4ECE67E7-203D-4DBD-BF63-EB22F17DE7C9}"/>
              </a:ext>
            </a:extLst>
          </p:cNvPr>
          <p:cNvSpPr>
            <a:spLocks noGrp="1"/>
          </p:cNvSpPr>
          <p:nvPr>
            <p:ph idx="1"/>
          </p:nvPr>
        </p:nvSpPr>
        <p:spPr>
          <a:xfrm>
            <a:off x="926688" y="1641527"/>
            <a:ext cx="11010208" cy="4818908"/>
          </a:xfrm>
        </p:spPr>
        <p:txBody>
          <a:bodyPr>
            <a:normAutofit fontScale="92500" lnSpcReduction="10000"/>
          </a:bodyPr>
          <a:lstStyle/>
          <a:p>
            <a:pPr marL="0" indent="0">
              <a:buNone/>
            </a:pPr>
            <a:r>
              <a:rPr lang="en-US" sz="3000" dirty="0"/>
              <a:t>	</a:t>
            </a:r>
            <a:r>
              <a:rPr lang="en-US" sz="3200" dirty="0"/>
              <a:t>The Founding Partners (2013-2014):</a:t>
            </a:r>
          </a:p>
          <a:p>
            <a:pPr lvl="3"/>
            <a:r>
              <a:rPr lang="en-US" sz="3200" dirty="0"/>
              <a:t>Atlanta Regional Commission</a:t>
            </a:r>
          </a:p>
          <a:p>
            <a:pPr lvl="3"/>
            <a:r>
              <a:rPr lang="en-US" sz="3200" dirty="0"/>
              <a:t>Metropolitan Transportation Commission</a:t>
            </a:r>
          </a:p>
          <a:p>
            <a:pPr lvl="3"/>
            <a:r>
              <a:rPr lang="en-US" sz="3200" dirty="0"/>
              <a:t>San Diego Association of Governments</a:t>
            </a:r>
          </a:p>
          <a:p>
            <a:pPr marL="457200" lvl="1" indent="0">
              <a:buNone/>
            </a:pPr>
            <a:endParaRPr lang="en-US" sz="3200" dirty="0"/>
          </a:p>
          <a:p>
            <a:pPr marL="0" lvl="1" indent="0">
              <a:buNone/>
            </a:pPr>
            <a:r>
              <a:rPr lang="en-US" sz="3200" dirty="0"/>
              <a:t>	The Additional Partners:</a:t>
            </a:r>
          </a:p>
          <a:p>
            <a:pPr marL="1828800" lvl="4" indent="-457200"/>
            <a:r>
              <a:rPr lang="en-US" sz="3200" dirty="0"/>
              <a:t>Metropolitan Council (2019)</a:t>
            </a:r>
          </a:p>
          <a:p>
            <a:pPr marL="1828800" lvl="4" indent="-457200"/>
            <a:r>
              <a:rPr lang="en-US" sz="3200" dirty="0"/>
              <a:t>Oregon Department of Transportation (2019)</a:t>
            </a:r>
          </a:p>
          <a:p>
            <a:pPr marL="1828800" lvl="4" indent="-457200"/>
            <a:r>
              <a:rPr lang="en-US" sz="3200" dirty="0"/>
              <a:t>Puget Sound Regional Council (2015)</a:t>
            </a:r>
          </a:p>
          <a:p>
            <a:pPr marL="1828800" lvl="4" indent="-457200"/>
            <a:r>
              <a:rPr lang="en-US" sz="3200" dirty="0"/>
              <a:t>San Francisco County Transportation Authority (2015)</a:t>
            </a:r>
          </a:p>
          <a:p>
            <a:pPr marL="1828800" lvl="4" indent="-457200"/>
            <a:r>
              <a:rPr lang="en-US" sz="3200" dirty="0"/>
              <a:t>Southeast Michigan Council of Governments (2018)</a:t>
            </a:r>
          </a:p>
          <a:p>
            <a:pPr marL="0" lvl="1" indent="0">
              <a:buNone/>
            </a:pPr>
            <a:endParaRPr lang="en-US" sz="2800" dirty="0"/>
          </a:p>
          <a:p>
            <a:endParaRPr lang="en-US" dirty="0"/>
          </a:p>
        </p:txBody>
      </p:sp>
    </p:spTree>
    <p:extLst>
      <p:ext uri="{BB962C8B-B14F-4D97-AF65-F5344CB8AC3E}">
        <p14:creationId xmlns:p14="http://schemas.microsoft.com/office/powerpoint/2010/main" val="113590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4E8F-973C-43B8-AD25-D89A7C4CD421}"/>
              </a:ext>
            </a:extLst>
          </p:cNvPr>
          <p:cNvSpPr>
            <a:spLocks noGrp="1"/>
          </p:cNvSpPr>
          <p:nvPr>
            <p:ph type="title"/>
          </p:nvPr>
        </p:nvSpPr>
        <p:spPr/>
        <p:txBody>
          <a:bodyPr/>
          <a:lstStyle/>
          <a:p>
            <a:r>
              <a:rPr lang="en-US" dirty="0"/>
              <a:t>What? ActivitySim</a:t>
            </a:r>
          </a:p>
        </p:txBody>
      </p:sp>
      <p:sp>
        <p:nvSpPr>
          <p:cNvPr id="3" name="Content Placeholder 2">
            <a:extLst>
              <a:ext uri="{FF2B5EF4-FFF2-40B4-BE49-F238E27FC236}">
                <a16:creationId xmlns:a16="http://schemas.microsoft.com/office/drawing/2014/main" id="{A3667EA5-9E7D-481D-BCB6-AA7DABC172CC}"/>
              </a:ext>
            </a:extLst>
          </p:cNvPr>
          <p:cNvSpPr>
            <a:spLocks noGrp="1"/>
          </p:cNvSpPr>
          <p:nvPr>
            <p:ph idx="1"/>
          </p:nvPr>
        </p:nvSpPr>
        <p:spPr>
          <a:xfrm>
            <a:off x="926688" y="1552353"/>
            <a:ext cx="10515600" cy="4624610"/>
          </a:xfrm>
        </p:spPr>
        <p:txBody>
          <a:bodyPr>
            <a:normAutofit lnSpcReduction="10000"/>
          </a:bodyPr>
          <a:lstStyle/>
          <a:p>
            <a:r>
              <a:rPr lang="en-US" dirty="0"/>
              <a:t>The mission of the ActivitySim project is to create and maintain advanced, open-source, activity-based travel behavior modeling software based on best software development practices for distribution at no charge to the public.</a:t>
            </a:r>
          </a:p>
          <a:p>
            <a:endParaRPr lang="en-US" dirty="0"/>
          </a:p>
          <a:p>
            <a:r>
              <a:rPr lang="en-US" dirty="0"/>
              <a:t>The ActivitySim project is led by a consortium of Metropolitan Planning Organizations (MPOs) and other transportation planning agencies, which provides technical direction and resources to support project development. New member agencies are welcome to join the consortium. All member agencies help make decisions about development priorities and benefit from contributions of other agency partners.</a:t>
            </a:r>
          </a:p>
          <a:p>
            <a:pPr marL="0" indent="0">
              <a:buNone/>
            </a:pPr>
            <a:endParaRPr lang="en-US" dirty="0"/>
          </a:p>
        </p:txBody>
      </p:sp>
    </p:spTree>
    <p:extLst>
      <p:ext uri="{BB962C8B-B14F-4D97-AF65-F5344CB8AC3E}">
        <p14:creationId xmlns:p14="http://schemas.microsoft.com/office/powerpoint/2010/main" val="3690558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076E-E82B-468B-8250-C79B30679251}"/>
              </a:ext>
            </a:extLst>
          </p:cNvPr>
          <p:cNvSpPr>
            <a:spLocks noGrp="1"/>
          </p:cNvSpPr>
          <p:nvPr>
            <p:ph type="title"/>
          </p:nvPr>
        </p:nvSpPr>
        <p:spPr/>
        <p:txBody>
          <a:bodyPr/>
          <a:lstStyle/>
          <a:p>
            <a:r>
              <a:rPr lang="en-US" dirty="0"/>
              <a:t>How? Organizational Structure</a:t>
            </a:r>
          </a:p>
        </p:txBody>
      </p:sp>
      <p:graphicFrame>
        <p:nvGraphicFramePr>
          <p:cNvPr id="5" name="Diagram 4">
            <a:extLst>
              <a:ext uri="{FF2B5EF4-FFF2-40B4-BE49-F238E27FC236}">
                <a16:creationId xmlns:a16="http://schemas.microsoft.com/office/drawing/2014/main" id="{02BE5DA4-E8FD-4EA2-8248-CA60ADC8FD9E}"/>
              </a:ext>
            </a:extLst>
          </p:cNvPr>
          <p:cNvGraphicFramePr/>
          <p:nvPr>
            <p:extLst>
              <p:ext uri="{D42A27DB-BD31-4B8C-83A1-F6EECF244321}">
                <p14:modId xmlns:p14="http://schemas.microsoft.com/office/powerpoint/2010/main" val="3500490190"/>
              </p:ext>
            </p:extLst>
          </p:nvPr>
        </p:nvGraphicFramePr>
        <p:xfrm>
          <a:off x="1479344" y="719666"/>
          <a:ext cx="9410288"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4945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79C8-CD41-488E-BAA0-D2CF87EC6C96}"/>
              </a:ext>
            </a:extLst>
          </p:cNvPr>
          <p:cNvSpPr>
            <a:spLocks noGrp="1"/>
          </p:cNvSpPr>
          <p:nvPr>
            <p:ph type="title"/>
          </p:nvPr>
        </p:nvSpPr>
        <p:spPr/>
        <p:txBody>
          <a:bodyPr/>
          <a:lstStyle/>
          <a:p>
            <a:r>
              <a:rPr lang="en-US" dirty="0"/>
              <a:t>How? Development and Implementation</a:t>
            </a:r>
          </a:p>
        </p:txBody>
      </p:sp>
      <p:graphicFrame>
        <p:nvGraphicFramePr>
          <p:cNvPr id="5" name="Diagram 4">
            <a:extLst>
              <a:ext uri="{FF2B5EF4-FFF2-40B4-BE49-F238E27FC236}">
                <a16:creationId xmlns:a16="http://schemas.microsoft.com/office/drawing/2014/main" id="{87A9C868-13F4-402F-9FFE-BA5E0CC66365}"/>
              </a:ext>
            </a:extLst>
          </p:cNvPr>
          <p:cNvGraphicFramePr/>
          <p:nvPr>
            <p:extLst>
              <p:ext uri="{D42A27DB-BD31-4B8C-83A1-F6EECF244321}">
                <p14:modId xmlns:p14="http://schemas.microsoft.com/office/powerpoint/2010/main" val="2223995182"/>
              </p:ext>
            </p:extLst>
          </p:nvPr>
        </p:nvGraphicFramePr>
        <p:xfrm>
          <a:off x="1164921" y="1641527"/>
          <a:ext cx="10759857" cy="4910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421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4260-473C-4F9B-8658-4723F235AA7A}"/>
              </a:ext>
            </a:extLst>
          </p:cNvPr>
          <p:cNvSpPr>
            <a:spLocks noGrp="1"/>
          </p:cNvSpPr>
          <p:nvPr>
            <p:ph type="title"/>
          </p:nvPr>
        </p:nvSpPr>
        <p:spPr/>
        <p:txBody>
          <a:bodyPr/>
          <a:lstStyle/>
          <a:p>
            <a:r>
              <a:rPr lang="en-US" dirty="0"/>
              <a:t>Where? Open and Online</a:t>
            </a:r>
          </a:p>
        </p:txBody>
      </p:sp>
      <p:pic>
        <p:nvPicPr>
          <p:cNvPr id="4" name="Content Placeholder 3">
            <a:extLst>
              <a:ext uri="{FF2B5EF4-FFF2-40B4-BE49-F238E27FC236}">
                <a16:creationId xmlns:a16="http://schemas.microsoft.com/office/drawing/2014/main" id="{0825C80B-969B-4886-A7F3-2F59A9AC9C55}"/>
              </a:ext>
            </a:extLst>
          </p:cNvPr>
          <p:cNvPicPr>
            <a:picLocks noGrp="1" noChangeAspect="1"/>
          </p:cNvPicPr>
          <p:nvPr>
            <p:ph idx="1"/>
          </p:nvPr>
        </p:nvPicPr>
        <p:blipFill rotWithShape="1">
          <a:blip r:embed="rId3"/>
          <a:srcRect b="6829"/>
          <a:stretch/>
        </p:blipFill>
        <p:spPr>
          <a:xfrm>
            <a:off x="1744937" y="2169746"/>
            <a:ext cx="8702126" cy="4560663"/>
          </a:xfrm>
          <a:prstGeom prst="rect">
            <a:avLst/>
          </a:prstGeom>
        </p:spPr>
      </p:pic>
      <p:sp>
        <p:nvSpPr>
          <p:cNvPr id="6" name="TextBox 5">
            <a:extLst>
              <a:ext uri="{FF2B5EF4-FFF2-40B4-BE49-F238E27FC236}">
                <a16:creationId xmlns:a16="http://schemas.microsoft.com/office/drawing/2014/main" id="{825D2508-15E8-462D-B63D-7F6A38C62DEA}"/>
              </a:ext>
            </a:extLst>
          </p:cNvPr>
          <p:cNvSpPr txBox="1"/>
          <p:nvPr/>
        </p:nvSpPr>
        <p:spPr>
          <a:xfrm>
            <a:off x="1653985" y="1349139"/>
            <a:ext cx="7735713" cy="584775"/>
          </a:xfrm>
          <a:prstGeom prst="rect">
            <a:avLst/>
          </a:prstGeom>
          <a:noFill/>
        </p:spPr>
        <p:txBody>
          <a:bodyPr wrap="square" rtlCol="0">
            <a:spAutoFit/>
          </a:bodyPr>
          <a:lstStyle/>
          <a:p>
            <a:r>
              <a:rPr lang="en-US" sz="3200" dirty="0">
                <a:hlinkClick r:id="rId4"/>
              </a:rPr>
              <a:t>www.activitysim.org</a:t>
            </a:r>
            <a:r>
              <a:rPr lang="en-US" dirty="0"/>
              <a:t>	</a:t>
            </a:r>
          </a:p>
        </p:txBody>
      </p:sp>
    </p:spTree>
    <p:extLst>
      <p:ext uri="{BB962C8B-B14F-4D97-AF65-F5344CB8AC3E}">
        <p14:creationId xmlns:p14="http://schemas.microsoft.com/office/powerpoint/2010/main" val="349485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D2131-00C4-44F1-97C8-454B0E611513}"/>
              </a:ext>
            </a:extLst>
          </p:cNvPr>
          <p:cNvSpPr>
            <a:spLocks noGrp="1"/>
          </p:cNvSpPr>
          <p:nvPr>
            <p:ph type="title"/>
          </p:nvPr>
        </p:nvSpPr>
        <p:spPr>
          <a:xfrm>
            <a:off x="926688" y="247725"/>
            <a:ext cx="10515600" cy="1325563"/>
          </a:xfrm>
        </p:spPr>
        <p:txBody>
          <a:bodyPr/>
          <a:lstStyle/>
          <a:p>
            <a:r>
              <a:rPr lang="en-US" dirty="0"/>
              <a:t>Where? Governance (Meritocracy)</a:t>
            </a:r>
          </a:p>
        </p:txBody>
      </p:sp>
      <p:pic>
        <p:nvPicPr>
          <p:cNvPr id="4" name="Picture 3">
            <a:extLst>
              <a:ext uri="{FF2B5EF4-FFF2-40B4-BE49-F238E27FC236}">
                <a16:creationId xmlns:a16="http://schemas.microsoft.com/office/drawing/2014/main" id="{E075DE53-DA9E-4468-987C-C69CC6435473}"/>
              </a:ext>
            </a:extLst>
          </p:cNvPr>
          <p:cNvPicPr>
            <a:picLocks noChangeAspect="1"/>
          </p:cNvPicPr>
          <p:nvPr/>
        </p:nvPicPr>
        <p:blipFill rotWithShape="1">
          <a:blip r:embed="rId3"/>
          <a:srcRect b="13158"/>
          <a:stretch/>
        </p:blipFill>
        <p:spPr>
          <a:xfrm>
            <a:off x="1837660" y="2217961"/>
            <a:ext cx="8991644" cy="4392313"/>
          </a:xfrm>
          <a:prstGeom prst="rect">
            <a:avLst/>
          </a:prstGeom>
        </p:spPr>
      </p:pic>
      <p:sp>
        <p:nvSpPr>
          <p:cNvPr id="5" name="TextBox 4">
            <a:extLst>
              <a:ext uri="{FF2B5EF4-FFF2-40B4-BE49-F238E27FC236}">
                <a16:creationId xmlns:a16="http://schemas.microsoft.com/office/drawing/2014/main" id="{FAAF0847-CF17-41C6-A359-455683496CE9}"/>
              </a:ext>
            </a:extLst>
          </p:cNvPr>
          <p:cNvSpPr txBox="1"/>
          <p:nvPr/>
        </p:nvSpPr>
        <p:spPr>
          <a:xfrm>
            <a:off x="1837659" y="1687004"/>
            <a:ext cx="9735641" cy="446276"/>
          </a:xfrm>
          <a:prstGeom prst="rect">
            <a:avLst/>
          </a:prstGeom>
          <a:noFill/>
        </p:spPr>
        <p:txBody>
          <a:bodyPr wrap="square" rtlCol="0">
            <a:spAutoFit/>
          </a:bodyPr>
          <a:lstStyle/>
          <a:p>
            <a:r>
              <a:rPr lang="en-US" sz="2300" dirty="0"/>
              <a:t>Governance: </a:t>
            </a:r>
            <a:r>
              <a:rPr lang="en-US" sz="2300" dirty="0">
                <a:hlinkClick r:id="rId4"/>
              </a:rPr>
              <a:t>https://github.com/activitysim/activitysim/wiki/Governance</a:t>
            </a:r>
            <a:endParaRPr lang="en-US" sz="2300" dirty="0"/>
          </a:p>
        </p:txBody>
      </p:sp>
    </p:spTree>
    <p:extLst>
      <p:ext uri="{BB962C8B-B14F-4D97-AF65-F5344CB8AC3E}">
        <p14:creationId xmlns:p14="http://schemas.microsoft.com/office/powerpoint/2010/main" val="1924756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CA94E-CA50-4873-AC25-A1F10F09118E}"/>
              </a:ext>
            </a:extLst>
          </p:cNvPr>
          <p:cNvSpPr>
            <a:spLocks noGrp="1"/>
          </p:cNvSpPr>
          <p:nvPr>
            <p:ph type="title"/>
          </p:nvPr>
        </p:nvSpPr>
        <p:spPr/>
        <p:txBody>
          <a:bodyPr/>
          <a:lstStyle/>
          <a:p>
            <a:r>
              <a:rPr lang="en-US" dirty="0"/>
              <a:t>Why? Common Needs and Goals</a:t>
            </a:r>
          </a:p>
        </p:txBody>
      </p:sp>
      <p:sp>
        <p:nvSpPr>
          <p:cNvPr id="3" name="Content Placeholder 2">
            <a:extLst>
              <a:ext uri="{FF2B5EF4-FFF2-40B4-BE49-F238E27FC236}">
                <a16:creationId xmlns:a16="http://schemas.microsoft.com/office/drawing/2014/main" id="{BF607AF4-4F48-4710-96A9-3FCA8E1A7C11}"/>
              </a:ext>
            </a:extLst>
          </p:cNvPr>
          <p:cNvSpPr>
            <a:spLocks noGrp="1"/>
          </p:cNvSpPr>
          <p:nvPr>
            <p:ph idx="1"/>
          </p:nvPr>
        </p:nvSpPr>
        <p:spPr>
          <a:xfrm>
            <a:off x="926688" y="1478071"/>
            <a:ext cx="11023142" cy="5198302"/>
          </a:xfrm>
        </p:spPr>
        <p:txBody>
          <a:bodyPr>
            <a:noAutofit/>
          </a:bodyPr>
          <a:lstStyle/>
          <a:p>
            <a:r>
              <a:rPr lang="en-US" sz="2900" dirty="0"/>
              <a:t>Activity-based Models are complex and expensive.</a:t>
            </a:r>
          </a:p>
          <a:p>
            <a:r>
              <a:rPr lang="en-US" sz="2900" dirty="0"/>
              <a:t>There is/was an identified need within the community to reduce the overall costs of maintenance and development of innovative new model components associated with isolated model implementations.</a:t>
            </a:r>
          </a:p>
          <a:p>
            <a:r>
              <a:rPr lang="en-US" sz="2900" dirty="0"/>
              <a:t>By pooling funds to develop an open source common platform, ActivitySim will significantly reduce the overall cost for agencies.</a:t>
            </a:r>
          </a:p>
          <a:p>
            <a:r>
              <a:rPr lang="en-US" sz="2900" dirty="0"/>
              <a:t>In addition to pooling financial resources, the Consortium shares a wealth of knowledge and experience with and amongst each other with the overall goal of advancing the state of the practice. </a:t>
            </a:r>
          </a:p>
          <a:p>
            <a:r>
              <a:rPr lang="en-US" sz="2900" dirty="0"/>
              <a:t>The hope is that not only will each partner benefit from ActivitySim, but so will the industry. </a:t>
            </a:r>
          </a:p>
          <a:p>
            <a:endParaRPr lang="en-US" sz="2900" dirty="0"/>
          </a:p>
        </p:txBody>
      </p:sp>
    </p:spTree>
    <p:extLst>
      <p:ext uri="{BB962C8B-B14F-4D97-AF65-F5344CB8AC3E}">
        <p14:creationId xmlns:p14="http://schemas.microsoft.com/office/powerpoint/2010/main" val="2668436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740</Words>
  <Application>Microsoft Office PowerPoint</Application>
  <PresentationFormat>Widescreen</PresentationFormat>
  <Paragraphs>82</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vt:lpstr>
      <vt:lpstr>Office Theme</vt:lpstr>
      <vt:lpstr>ActivitySim An open platform for activity-based travel modeling</vt:lpstr>
      <vt:lpstr>Who? Consortium Partners </vt:lpstr>
      <vt:lpstr>Consortium Partners - Timeline</vt:lpstr>
      <vt:lpstr>What? ActivitySim</vt:lpstr>
      <vt:lpstr>How? Organizational Structure</vt:lpstr>
      <vt:lpstr>How? Development and Implementation</vt:lpstr>
      <vt:lpstr>Where? Open and Online</vt:lpstr>
      <vt:lpstr>Where? Governance (Meritocracy)</vt:lpstr>
      <vt:lpstr>Why? Common Needs and Goals</vt:lpstr>
      <vt:lpstr>Join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Roper</dc:creator>
  <cp:lastModifiedBy>Bill Keyrouze</cp:lastModifiedBy>
  <cp:revision>47</cp:revision>
  <dcterms:created xsi:type="dcterms:W3CDTF">2018-10-17T19:26:46Z</dcterms:created>
  <dcterms:modified xsi:type="dcterms:W3CDTF">2019-06-01T21:21:44Z</dcterms:modified>
</cp:coreProperties>
</file>