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58" r:id="rId2"/>
    <p:sldId id="848" r:id="rId3"/>
    <p:sldId id="849" r:id="rId4"/>
    <p:sldId id="851" r:id="rId5"/>
    <p:sldId id="855" r:id="rId6"/>
    <p:sldId id="856" r:id="rId7"/>
    <p:sldId id="857" r:id="rId8"/>
    <p:sldId id="858" r:id="rId9"/>
    <p:sldId id="862" r:id="rId10"/>
    <p:sldId id="873" r:id="rId11"/>
    <p:sldId id="863" r:id="rId12"/>
    <p:sldId id="864" r:id="rId13"/>
    <p:sldId id="865" r:id="rId14"/>
    <p:sldId id="866" r:id="rId15"/>
    <p:sldId id="867" r:id="rId16"/>
    <p:sldId id="870" r:id="rId17"/>
    <p:sldId id="871" r:id="rId18"/>
    <p:sldId id="872" r:id="rId19"/>
    <p:sldId id="756" r:id="rId20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FC2"/>
    <a:srgbClr val="26A907"/>
    <a:srgbClr val="FF0000"/>
    <a:srgbClr val="FFFFCC"/>
    <a:srgbClr val="FFFF00"/>
    <a:srgbClr val="A767B9"/>
    <a:srgbClr val="F05E30"/>
    <a:srgbClr val="196D59"/>
    <a:srgbClr val="323B8E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94581" autoAdjust="0"/>
  </p:normalViewPr>
  <p:slideViewPr>
    <p:cSldViewPr>
      <p:cViewPr varScale="1">
        <p:scale>
          <a:sx n="65" d="100"/>
          <a:sy n="65" d="100"/>
        </p:scale>
        <p:origin x="58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3813"/>
    </p:cViewPr>
  </p:sorterViewPr>
  <p:notesViewPr>
    <p:cSldViewPr>
      <p:cViewPr varScale="1">
        <p:scale>
          <a:sx n="88" d="100"/>
          <a:sy n="88" d="100"/>
        </p:scale>
        <p:origin x="3696" y="96"/>
      </p:cViewPr>
      <p:guideLst>
        <p:guide orient="horz" pos="2927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01D30-4126-4098-A30F-F17DEEE7E43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6430F7-1D8A-4852-9823-95E3D5BD8F22}">
      <dgm:prSet phldrT="[Text]"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accent4"/>
              </a:solidFill>
            </a:rPr>
            <a:t>Regulatory Controls</a:t>
          </a:r>
          <a:endParaRPr lang="en-GB" dirty="0">
            <a:solidFill>
              <a:schemeClr val="accent4"/>
            </a:solidFill>
          </a:endParaRPr>
        </a:p>
      </dgm:t>
    </dgm:pt>
    <dgm:pt modelId="{FE2DEF04-2D57-4B0E-821F-968927938610}" type="parTrans" cxnId="{BD6258D9-C9EA-48B6-BF22-0F3D29E875BC}">
      <dgm:prSet/>
      <dgm:spPr/>
      <dgm:t>
        <a:bodyPr/>
        <a:lstStyle/>
        <a:p>
          <a:endParaRPr lang="en-GB"/>
        </a:p>
      </dgm:t>
    </dgm:pt>
    <dgm:pt modelId="{41030AC8-7F74-4097-B1CE-0926F9D1DAFC}" type="sibTrans" cxnId="{BD6258D9-C9EA-48B6-BF22-0F3D29E875BC}">
      <dgm:prSet/>
      <dgm:spPr/>
      <dgm:t>
        <a:bodyPr/>
        <a:lstStyle/>
        <a:p>
          <a:endParaRPr lang="en-GB"/>
        </a:p>
      </dgm:t>
    </dgm:pt>
    <dgm:pt modelId="{E9C235A6-8CB2-4B66-BE16-06BDD4D3D660}">
      <dgm:prSet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smtClean="0">
              <a:solidFill>
                <a:schemeClr val="accent4"/>
              </a:solidFill>
            </a:rPr>
            <a:t>Building Codes</a:t>
          </a:r>
          <a:endParaRPr lang="en-US" dirty="0" smtClean="0">
            <a:solidFill>
              <a:schemeClr val="accent4"/>
            </a:solidFill>
          </a:endParaRPr>
        </a:p>
      </dgm:t>
    </dgm:pt>
    <dgm:pt modelId="{B30D4A0B-71D3-4722-8F5B-F25250C84F9D}" type="parTrans" cxnId="{E1F69BA7-3F21-404D-B8C6-DBF0D15002BB}">
      <dgm:prSet/>
      <dgm:spPr/>
      <dgm:t>
        <a:bodyPr/>
        <a:lstStyle/>
        <a:p>
          <a:endParaRPr lang="en-GB"/>
        </a:p>
      </dgm:t>
    </dgm:pt>
    <dgm:pt modelId="{9E33E727-9BD5-45F7-89EE-02F17896B08F}" type="sibTrans" cxnId="{E1F69BA7-3F21-404D-B8C6-DBF0D15002BB}">
      <dgm:prSet/>
      <dgm:spPr/>
      <dgm:t>
        <a:bodyPr/>
        <a:lstStyle/>
        <a:p>
          <a:endParaRPr lang="en-GB"/>
        </a:p>
      </dgm:t>
    </dgm:pt>
    <dgm:pt modelId="{FF12F24B-7903-4559-BA46-111C5DB45B82}">
      <dgm:prSet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accent4"/>
              </a:solidFill>
            </a:rPr>
            <a:t>Zoning Codes</a:t>
          </a:r>
        </a:p>
      </dgm:t>
    </dgm:pt>
    <dgm:pt modelId="{EF55F165-DB4A-4944-A4D4-433550C7AFAF}" type="parTrans" cxnId="{AA1A52C1-5797-449C-B9C3-B73998C1E4EB}">
      <dgm:prSet/>
      <dgm:spPr/>
      <dgm:t>
        <a:bodyPr/>
        <a:lstStyle/>
        <a:p>
          <a:endParaRPr lang="en-GB"/>
        </a:p>
      </dgm:t>
    </dgm:pt>
    <dgm:pt modelId="{1D46833D-2592-4E62-9958-25D77BE42897}" type="sibTrans" cxnId="{AA1A52C1-5797-449C-B9C3-B73998C1E4EB}">
      <dgm:prSet/>
      <dgm:spPr/>
      <dgm:t>
        <a:bodyPr/>
        <a:lstStyle/>
        <a:p>
          <a:endParaRPr lang="en-GB"/>
        </a:p>
      </dgm:t>
    </dgm:pt>
    <dgm:pt modelId="{58ABFEDF-26B2-4CAB-8E3D-A0DCF3F9E5BC}">
      <dgm:prSet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smtClean="0">
              <a:solidFill>
                <a:schemeClr val="accent4"/>
              </a:solidFill>
            </a:rPr>
            <a:t>Overlay Zones</a:t>
          </a:r>
          <a:endParaRPr lang="en-US" dirty="0" smtClean="0">
            <a:solidFill>
              <a:schemeClr val="accent4"/>
            </a:solidFill>
          </a:endParaRPr>
        </a:p>
      </dgm:t>
    </dgm:pt>
    <dgm:pt modelId="{1DA1C1F4-14A5-44B6-9B68-62AA0D0C6F5B}" type="parTrans" cxnId="{0C729E75-5630-4D14-BE9F-356811915E6D}">
      <dgm:prSet/>
      <dgm:spPr/>
      <dgm:t>
        <a:bodyPr/>
        <a:lstStyle/>
        <a:p>
          <a:endParaRPr lang="en-GB"/>
        </a:p>
      </dgm:t>
    </dgm:pt>
    <dgm:pt modelId="{6D8B5609-5388-426B-A647-1E0CF9BE38A2}" type="sibTrans" cxnId="{0C729E75-5630-4D14-BE9F-356811915E6D}">
      <dgm:prSet/>
      <dgm:spPr/>
      <dgm:t>
        <a:bodyPr/>
        <a:lstStyle/>
        <a:p>
          <a:endParaRPr lang="en-GB"/>
        </a:p>
      </dgm:t>
    </dgm:pt>
    <dgm:pt modelId="{CC629E72-51BB-4535-ABEB-920AEA90D79B}">
      <dgm:prSet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smtClean="0">
              <a:solidFill>
                <a:schemeClr val="accent4"/>
              </a:solidFill>
            </a:rPr>
            <a:t>Form-based Zones</a:t>
          </a:r>
          <a:endParaRPr lang="en-US" dirty="0" smtClean="0">
            <a:solidFill>
              <a:schemeClr val="accent4"/>
            </a:solidFill>
          </a:endParaRPr>
        </a:p>
      </dgm:t>
    </dgm:pt>
    <dgm:pt modelId="{DD3864CA-2677-4E18-847C-CEF9C718AB05}" type="parTrans" cxnId="{F835102C-B3C7-4B0E-AFF8-D36078285EAC}">
      <dgm:prSet/>
      <dgm:spPr/>
      <dgm:t>
        <a:bodyPr/>
        <a:lstStyle/>
        <a:p>
          <a:endParaRPr lang="en-GB"/>
        </a:p>
      </dgm:t>
    </dgm:pt>
    <dgm:pt modelId="{D90E4885-E153-41D4-8E34-42B5BFB4AC16}" type="sibTrans" cxnId="{F835102C-B3C7-4B0E-AFF8-D36078285EAC}">
      <dgm:prSet/>
      <dgm:spPr/>
      <dgm:t>
        <a:bodyPr/>
        <a:lstStyle/>
        <a:p>
          <a:endParaRPr lang="en-GB"/>
        </a:p>
      </dgm:t>
    </dgm:pt>
    <dgm:pt modelId="{8AAFC760-F8A4-47BB-AB57-F4ED90979859}">
      <dgm:prSet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smtClean="0">
              <a:solidFill>
                <a:schemeClr val="accent4"/>
              </a:solidFill>
            </a:rPr>
            <a:t>Hybrid Zoning Codes</a:t>
          </a:r>
          <a:endParaRPr lang="en-US" dirty="0" smtClean="0">
            <a:solidFill>
              <a:schemeClr val="accent4"/>
            </a:solidFill>
          </a:endParaRPr>
        </a:p>
      </dgm:t>
    </dgm:pt>
    <dgm:pt modelId="{1C699DF8-6865-4E35-A032-C37C9A8A4036}" type="parTrans" cxnId="{1209FE9D-C416-42B3-840D-8D069ED12147}">
      <dgm:prSet/>
      <dgm:spPr/>
      <dgm:t>
        <a:bodyPr/>
        <a:lstStyle/>
        <a:p>
          <a:endParaRPr lang="en-GB"/>
        </a:p>
      </dgm:t>
    </dgm:pt>
    <dgm:pt modelId="{9F2162B0-6CC0-4ECA-9F35-7C37B5FBEC68}" type="sibTrans" cxnId="{1209FE9D-C416-42B3-840D-8D069ED12147}">
      <dgm:prSet/>
      <dgm:spPr/>
      <dgm:t>
        <a:bodyPr/>
        <a:lstStyle/>
        <a:p>
          <a:endParaRPr lang="en-GB"/>
        </a:p>
      </dgm:t>
    </dgm:pt>
    <dgm:pt modelId="{969E3E70-9CE3-4CA1-A599-E60488A72A7F}">
      <dgm:prSet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accent4"/>
              </a:solidFill>
            </a:rPr>
            <a:t>Discretionary Approaches</a:t>
          </a:r>
        </a:p>
      </dgm:t>
    </dgm:pt>
    <dgm:pt modelId="{67114C77-89CB-4AA5-B151-86CE4530D4A7}" type="parTrans" cxnId="{EA4A8361-23C4-4303-9C1D-FDB3A64EA7F0}">
      <dgm:prSet/>
      <dgm:spPr/>
      <dgm:t>
        <a:bodyPr/>
        <a:lstStyle/>
        <a:p>
          <a:endParaRPr lang="en-GB"/>
        </a:p>
      </dgm:t>
    </dgm:pt>
    <dgm:pt modelId="{88243887-6AB1-4BEF-AEA2-F2B7F61301BD}" type="sibTrans" cxnId="{EA4A8361-23C4-4303-9C1D-FDB3A64EA7F0}">
      <dgm:prSet/>
      <dgm:spPr/>
      <dgm:t>
        <a:bodyPr/>
        <a:lstStyle/>
        <a:p>
          <a:endParaRPr lang="en-GB"/>
        </a:p>
      </dgm:t>
    </dgm:pt>
    <dgm:pt modelId="{EA7F541E-47CB-485F-AD2B-E463FD305D42}">
      <dgm:prSet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accent4"/>
              </a:solidFill>
            </a:rPr>
            <a:t>Policy Tools</a:t>
          </a:r>
        </a:p>
      </dgm:t>
    </dgm:pt>
    <dgm:pt modelId="{0B50C2D6-72AA-44CD-97D2-5FD5955DD409}" type="parTrans" cxnId="{8EC3E3C3-9B4C-4AEE-AFCC-99B30A0965A1}">
      <dgm:prSet/>
      <dgm:spPr/>
      <dgm:t>
        <a:bodyPr/>
        <a:lstStyle/>
        <a:p>
          <a:endParaRPr lang="en-GB"/>
        </a:p>
      </dgm:t>
    </dgm:pt>
    <dgm:pt modelId="{B43128F4-06DE-4C25-9265-79E6D20C6C04}" type="sibTrans" cxnId="{8EC3E3C3-9B4C-4AEE-AFCC-99B30A0965A1}">
      <dgm:prSet/>
      <dgm:spPr/>
      <dgm:t>
        <a:bodyPr/>
        <a:lstStyle/>
        <a:p>
          <a:endParaRPr lang="en-GB"/>
        </a:p>
      </dgm:t>
    </dgm:pt>
    <dgm:pt modelId="{1982ECD8-EB6B-48F0-B6E7-C12978CAA17E}">
      <dgm:prSet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accent4"/>
              </a:solidFill>
            </a:rPr>
            <a:t>Quasi-regulatory Tools</a:t>
          </a:r>
          <a:endParaRPr lang="en-GB" dirty="0">
            <a:solidFill>
              <a:schemeClr val="accent4"/>
            </a:solidFill>
          </a:endParaRPr>
        </a:p>
      </dgm:t>
    </dgm:pt>
    <dgm:pt modelId="{2C982CB1-9082-47F5-BDA5-01FC36A75931}" type="parTrans" cxnId="{BF62971A-4A3D-493D-BCF1-CA114E337FBA}">
      <dgm:prSet/>
      <dgm:spPr/>
      <dgm:t>
        <a:bodyPr/>
        <a:lstStyle/>
        <a:p>
          <a:endParaRPr lang="en-GB"/>
        </a:p>
      </dgm:t>
    </dgm:pt>
    <dgm:pt modelId="{04510E79-0E59-4780-946F-A73C4D7CF656}" type="sibTrans" cxnId="{BF62971A-4A3D-493D-BCF1-CA114E337FBA}">
      <dgm:prSet/>
      <dgm:spPr/>
      <dgm:t>
        <a:bodyPr/>
        <a:lstStyle/>
        <a:p>
          <a:endParaRPr lang="en-GB"/>
        </a:p>
      </dgm:t>
    </dgm:pt>
    <dgm:pt modelId="{BDBE6BF8-04F7-4317-AB5F-2D6C8E0DBA24}">
      <dgm:prSet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accent4"/>
              </a:solidFill>
            </a:rPr>
            <a:t>Design Guidelines</a:t>
          </a:r>
        </a:p>
      </dgm:t>
    </dgm:pt>
    <dgm:pt modelId="{7C782F9D-FE3F-4392-B925-31C943BCFAB8}" type="parTrans" cxnId="{6BD9FA1B-EAF9-4812-AA52-B6262A2E7756}">
      <dgm:prSet/>
      <dgm:spPr/>
      <dgm:t>
        <a:bodyPr/>
        <a:lstStyle/>
        <a:p>
          <a:endParaRPr lang="en-GB"/>
        </a:p>
      </dgm:t>
    </dgm:pt>
    <dgm:pt modelId="{E106FD29-1296-4D42-A09A-F44C49ED8D54}" type="sibTrans" cxnId="{6BD9FA1B-EAF9-4812-AA52-B6262A2E7756}">
      <dgm:prSet/>
      <dgm:spPr/>
      <dgm:t>
        <a:bodyPr/>
        <a:lstStyle/>
        <a:p>
          <a:endParaRPr lang="en-GB"/>
        </a:p>
      </dgm:t>
    </dgm:pt>
    <dgm:pt modelId="{59919CC2-E3FF-49DE-9B5C-D2EEB599D787}">
      <dgm:prSet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accent4"/>
              </a:solidFill>
            </a:rPr>
            <a:t>Planned Unit Developments</a:t>
          </a:r>
        </a:p>
      </dgm:t>
    </dgm:pt>
    <dgm:pt modelId="{60647AA6-F2EF-4C48-9630-AD5AD7B2A79F}" type="parTrans" cxnId="{5439E0D0-67D8-4714-8D8C-D58748293E4D}">
      <dgm:prSet/>
      <dgm:spPr/>
      <dgm:t>
        <a:bodyPr/>
        <a:lstStyle/>
        <a:p>
          <a:endParaRPr lang="en-GB"/>
        </a:p>
      </dgm:t>
    </dgm:pt>
    <dgm:pt modelId="{D6F06C0B-7925-42B9-9233-8B58C3AEC1F2}" type="sibTrans" cxnId="{5439E0D0-67D8-4714-8D8C-D58748293E4D}">
      <dgm:prSet/>
      <dgm:spPr/>
      <dgm:t>
        <a:bodyPr/>
        <a:lstStyle/>
        <a:p>
          <a:endParaRPr lang="en-GB"/>
        </a:p>
      </dgm:t>
    </dgm:pt>
    <dgm:pt modelId="{7D24328E-6052-44CA-9D54-50FE4C3F8FB9}">
      <dgm:prSet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accent4"/>
              </a:solidFill>
            </a:rPr>
            <a:t>Subdivision Regulations</a:t>
          </a:r>
        </a:p>
      </dgm:t>
    </dgm:pt>
    <dgm:pt modelId="{9B5FA33C-2ECF-4FEB-869F-FC1847B3DEA2}" type="parTrans" cxnId="{6329D785-5EA3-4784-B0AC-A61851A6DB12}">
      <dgm:prSet/>
      <dgm:spPr/>
      <dgm:t>
        <a:bodyPr/>
        <a:lstStyle/>
        <a:p>
          <a:endParaRPr lang="en-GB"/>
        </a:p>
      </dgm:t>
    </dgm:pt>
    <dgm:pt modelId="{66A37DC6-D659-4178-8D27-E3D22472DF64}" type="sibTrans" cxnId="{6329D785-5EA3-4784-B0AC-A61851A6DB12}">
      <dgm:prSet/>
      <dgm:spPr/>
      <dgm:t>
        <a:bodyPr/>
        <a:lstStyle/>
        <a:p>
          <a:endParaRPr lang="en-GB"/>
        </a:p>
      </dgm:t>
    </dgm:pt>
    <dgm:pt modelId="{BAB8E9B4-383C-4DC8-B0C0-51DBF23AC567}">
      <dgm:prSet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accent4"/>
              </a:solidFill>
            </a:rPr>
            <a:t>Comprehensive Plans</a:t>
          </a:r>
        </a:p>
      </dgm:t>
    </dgm:pt>
    <dgm:pt modelId="{7B29F58E-EB9A-4DFD-A6CB-A9228699EC5B}" type="parTrans" cxnId="{5DB8022E-5CDB-4CDB-8B18-BC470C7F4AAD}">
      <dgm:prSet/>
      <dgm:spPr/>
      <dgm:t>
        <a:bodyPr/>
        <a:lstStyle/>
        <a:p>
          <a:endParaRPr lang="en-GB"/>
        </a:p>
      </dgm:t>
    </dgm:pt>
    <dgm:pt modelId="{A535F41E-5A47-4DE5-BAC3-FC3D97B3F7BD}" type="sibTrans" cxnId="{5DB8022E-5CDB-4CDB-8B18-BC470C7F4AAD}">
      <dgm:prSet/>
      <dgm:spPr/>
      <dgm:t>
        <a:bodyPr/>
        <a:lstStyle/>
        <a:p>
          <a:endParaRPr lang="en-GB"/>
        </a:p>
      </dgm:t>
    </dgm:pt>
    <dgm:pt modelId="{6D6039E7-2CAB-40BB-9320-8D10E9BDDA93}">
      <dgm:prSet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accent4"/>
              </a:solidFill>
            </a:rPr>
            <a:t>Master Plans</a:t>
          </a:r>
        </a:p>
      </dgm:t>
    </dgm:pt>
    <dgm:pt modelId="{65991935-9E64-4B44-B23F-94892EEA0BFA}" type="parTrans" cxnId="{1558295A-8439-4996-A06E-ED0DD4296D4A}">
      <dgm:prSet/>
      <dgm:spPr/>
      <dgm:t>
        <a:bodyPr/>
        <a:lstStyle/>
        <a:p>
          <a:endParaRPr lang="en-GB"/>
        </a:p>
      </dgm:t>
    </dgm:pt>
    <dgm:pt modelId="{A7E239DE-B1D8-4A93-BC31-B305554035F3}" type="sibTrans" cxnId="{1558295A-8439-4996-A06E-ED0DD4296D4A}">
      <dgm:prSet/>
      <dgm:spPr/>
      <dgm:t>
        <a:bodyPr/>
        <a:lstStyle/>
        <a:p>
          <a:endParaRPr lang="en-GB"/>
        </a:p>
      </dgm:t>
    </dgm:pt>
    <dgm:pt modelId="{30900760-A4BC-4058-9FB9-5AE572418098}">
      <dgm:prSet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accent4"/>
              </a:solidFill>
            </a:rPr>
            <a:t>Business Improvement District</a:t>
          </a:r>
          <a:endParaRPr lang="en-GB" dirty="0">
            <a:solidFill>
              <a:schemeClr val="accent4"/>
            </a:solidFill>
          </a:endParaRPr>
        </a:p>
      </dgm:t>
    </dgm:pt>
    <dgm:pt modelId="{E38E321D-D74F-4F6E-89DD-1A92AF5D4E0D}" type="parTrans" cxnId="{57DABA34-A697-45B9-93D0-8D06BF9925B5}">
      <dgm:prSet/>
      <dgm:spPr/>
      <dgm:t>
        <a:bodyPr/>
        <a:lstStyle/>
        <a:p>
          <a:endParaRPr lang="en-GB"/>
        </a:p>
      </dgm:t>
    </dgm:pt>
    <dgm:pt modelId="{E3201D72-FB5D-4ACA-B10B-28AF72E5E7DC}" type="sibTrans" cxnId="{57DABA34-A697-45B9-93D0-8D06BF9925B5}">
      <dgm:prSet/>
      <dgm:spPr/>
      <dgm:t>
        <a:bodyPr/>
        <a:lstStyle/>
        <a:p>
          <a:endParaRPr lang="en-GB"/>
        </a:p>
      </dgm:t>
    </dgm:pt>
    <dgm:pt modelId="{7F679FE8-83F9-415A-AF9E-71EACD387F86}">
      <dgm:prSet/>
      <dgm:spPr>
        <a:solidFill>
          <a:schemeClr val="accent5">
            <a:lumMod val="60000"/>
            <a:lumOff val="4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accent4"/>
              </a:solidFill>
            </a:rPr>
            <a:t>Commercial Reservation Service</a:t>
          </a:r>
          <a:endParaRPr lang="en-GB" dirty="0">
            <a:solidFill>
              <a:schemeClr val="accent4"/>
            </a:solidFill>
          </a:endParaRPr>
        </a:p>
      </dgm:t>
    </dgm:pt>
    <dgm:pt modelId="{B933D2C2-D937-4338-9292-4F0D1E1F04B2}" type="parTrans" cxnId="{F72F8297-2844-4FD8-A715-A9F0CC976C77}">
      <dgm:prSet/>
      <dgm:spPr/>
      <dgm:t>
        <a:bodyPr/>
        <a:lstStyle/>
        <a:p>
          <a:endParaRPr lang="en-GB"/>
        </a:p>
      </dgm:t>
    </dgm:pt>
    <dgm:pt modelId="{2F39E3AB-295A-4FAE-B4C7-89C0701960A1}" type="sibTrans" cxnId="{F72F8297-2844-4FD8-A715-A9F0CC976C77}">
      <dgm:prSet/>
      <dgm:spPr/>
      <dgm:t>
        <a:bodyPr/>
        <a:lstStyle/>
        <a:p>
          <a:endParaRPr lang="en-GB"/>
        </a:p>
      </dgm:t>
    </dgm:pt>
    <dgm:pt modelId="{53A02B35-E243-4120-B92B-D58F8E31877A}" type="pres">
      <dgm:prSet presAssocID="{FCD01D30-4126-4098-A30F-F17DEEE7E4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C55127-E26B-4021-8E20-1AFB50896151}" type="pres">
      <dgm:prSet presAssocID="{706430F7-1D8A-4852-9823-95E3D5BD8F2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D6638E-5E21-4938-A874-314D03A0552C}" type="pres">
      <dgm:prSet presAssocID="{41030AC8-7F74-4097-B1CE-0926F9D1DAFC}" presName="sibTrans" presStyleCnt="0"/>
      <dgm:spPr/>
    </dgm:pt>
    <dgm:pt modelId="{C92B84BD-847F-4BF0-B161-BDC8CB462AEB}" type="pres">
      <dgm:prSet presAssocID="{969E3E70-9CE3-4CA1-A599-E60488A72A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909A87-3B89-4095-8571-DFD7B8DFF6DD}" type="pres">
      <dgm:prSet presAssocID="{88243887-6AB1-4BEF-AEA2-F2B7F61301BD}" presName="sibTrans" presStyleCnt="0"/>
      <dgm:spPr/>
    </dgm:pt>
    <dgm:pt modelId="{812212F3-84D8-4C4D-B91E-71AF9ADEF9A5}" type="pres">
      <dgm:prSet presAssocID="{EA7F541E-47CB-485F-AD2B-E463FD305D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1CE871-D402-45D4-AFAF-8BF361FFAB97}" type="pres">
      <dgm:prSet presAssocID="{B43128F4-06DE-4C25-9265-79E6D20C6C04}" presName="sibTrans" presStyleCnt="0"/>
      <dgm:spPr/>
    </dgm:pt>
    <dgm:pt modelId="{9B17A050-7A73-4D72-A4C7-63586993379E}" type="pres">
      <dgm:prSet presAssocID="{1982ECD8-EB6B-48F0-B6E7-C12978CAA1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18C0C-6611-4144-8799-85BCD206AF22}" type="presOf" srcId="{FCD01D30-4126-4098-A30F-F17DEEE7E439}" destId="{53A02B35-E243-4120-B92B-D58F8E31877A}" srcOrd="0" destOrd="0" presId="urn:microsoft.com/office/officeart/2005/8/layout/default"/>
    <dgm:cxn modelId="{9BEC4220-9096-4E1A-9653-E580B4E9DAE3}" type="presOf" srcId="{BAB8E9B4-383C-4DC8-B0C0-51DBF23AC567}" destId="{812212F3-84D8-4C4D-B91E-71AF9ADEF9A5}" srcOrd="0" destOrd="1" presId="urn:microsoft.com/office/officeart/2005/8/layout/default"/>
    <dgm:cxn modelId="{45125020-7A6C-408C-A9F4-FA4122712ED8}" type="presOf" srcId="{706430F7-1D8A-4852-9823-95E3D5BD8F22}" destId="{11C55127-E26B-4021-8E20-1AFB50896151}" srcOrd="0" destOrd="0" presId="urn:microsoft.com/office/officeart/2005/8/layout/default"/>
    <dgm:cxn modelId="{5297274C-F7E8-4835-9A26-AF55DBB8E077}" type="presOf" srcId="{58ABFEDF-26B2-4CAB-8E3D-A0DCF3F9E5BC}" destId="{11C55127-E26B-4021-8E20-1AFB50896151}" srcOrd="0" destOrd="3" presId="urn:microsoft.com/office/officeart/2005/8/layout/default"/>
    <dgm:cxn modelId="{A61A5922-4EEF-4895-B337-EED7C5CC3225}" type="presOf" srcId="{8AAFC760-F8A4-47BB-AB57-F4ED90979859}" destId="{11C55127-E26B-4021-8E20-1AFB50896151}" srcOrd="0" destOrd="5" presId="urn:microsoft.com/office/officeart/2005/8/layout/default"/>
    <dgm:cxn modelId="{D092A240-1F09-4BCE-A905-8199CFB6966D}" type="presOf" srcId="{59919CC2-E3FF-49DE-9B5C-D2EEB599D787}" destId="{C92B84BD-847F-4BF0-B161-BDC8CB462AEB}" srcOrd="0" destOrd="2" presId="urn:microsoft.com/office/officeart/2005/8/layout/default"/>
    <dgm:cxn modelId="{1209FE9D-C416-42B3-840D-8D069ED12147}" srcId="{706430F7-1D8A-4852-9823-95E3D5BD8F22}" destId="{8AAFC760-F8A4-47BB-AB57-F4ED90979859}" srcOrd="4" destOrd="0" parTransId="{1C699DF8-6865-4E35-A032-C37C9A8A4036}" sibTransId="{9F2162B0-6CC0-4ECA-9F35-7C37B5FBEC68}"/>
    <dgm:cxn modelId="{F835102C-B3C7-4B0E-AFF8-D36078285EAC}" srcId="{706430F7-1D8A-4852-9823-95E3D5BD8F22}" destId="{CC629E72-51BB-4535-ABEB-920AEA90D79B}" srcOrd="3" destOrd="0" parTransId="{DD3864CA-2677-4E18-847C-CEF9C718AB05}" sibTransId="{D90E4885-E153-41D4-8E34-42B5BFB4AC16}"/>
    <dgm:cxn modelId="{BCE12DC8-71FD-4084-8F73-0746E252EA01}" type="presOf" srcId="{E9C235A6-8CB2-4B66-BE16-06BDD4D3D660}" destId="{11C55127-E26B-4021-8E20-1AFB50896151}" srcOrd="0" destOrd="1" presId="urn:microsoft.com/office/officeart/2005/8/layout/default"/>
    <dgm:cxn modelId="{522057DF-FBF1-4292-8F83-6514EFE143AD}" type="presOf" srcId="{969E3E70-9CE3-4CA1-A599-E60488A72A7F}" destId="{C92B84BD-847F-4BF0-B161-BDC8CB462AEB}" srcOrd="0" destOrd="0" presId="urn:microsoft.com/office/officeart/2005/8/layout/default"/>
    <dgm:cxn modelId="{AA1A52C1-5797-449C-B9C3-B73998C1E4EB}" srcId="{706430F7-1D8A-4852-9823-95E3D5BD8F22}" destId="{FF12F24B-7903-4559-BA46-111C5DB45B82}" srcOrd="1" destOrd="0" parTransId="{EF55F165-DB4A-4944-A4D4-433550C7AFAF}" sibTransId="{1D46833D-2592-4E62-9958-25D77BE42897}"/>
    <dgm:cxn modelId="{6BD9FA1B-EAF9-4812-AA52-B6262A2E7756}" srcId="{969E3E70-9CE3-4CA1-A599-E60488A72A7F}" destId="{BDBE6BF8-04F7-4317-AB5F-2D6C8E0DBA24}" srcOrd="0" destOrd="0" parTransId="{7C782F9D-FE3F-4392-B925-31C943BCFAB8}" sibTransId="{E106FD29-1296-4D42-A09A-F44C49ED8D54}"/>
    <dgm:cxn modelId="{A845992A-B3BA-4D33-BBE1-D8A68E663830}" type="presOf" srcId="{EA7F541E-47CB-485F-AD2B-E463FD305D42}" destId="{812212F3-84D8-4C4D-B91E-71AF9ADEF9A5}" srcOrd="0" destOrd="0" presId="urn:microsoft.com/office/officeart/2005/8/layout/default"/>
    <dgm:cxn modelId="{E1F69BA7-3F21-404D-B8C6-DBF0D15002BB}" srcId="{706430F7-1D8A-4852-9823-95E3D5BD8F22}" destId="{E9C235A6-8CB2-4B66-BE16-06BDD4D3D660}" srcOrd="0" destOrd="0" parTransId="{B30D4A0B-71D3-4722-8F5B-F25250C84F9D}" sibTransId="{9E33E727-9BD5-45F7-89EE-02F17896B08F}"/>
    <dgm:cxn modelId="{BD75552D-6368-421B-962B-E67514274422}" type="presOf" srcId="{FF12F24B-7903-4559-BA46-111C5DB45B82}" destId="{11C55127-E26B-4021-8E20-1AFB50896151}" srcOrd="0" destOrd="2" presId="urn:microsoft.com/office/officeart/2005/8/layout/default"/>
    <dgm:cxn modelId="{8EC3E3C3-9B4C-4AEE-AFCC-99B30A0965A1}" srcId="{FCD01D30-4126-4098-A30F-F17DEEE7E439}" destId="{EA7F541E-47CB-485F-AD2B-E463FD305D42}" srcOrd="2" destOrd="0" parTransId="{0B50C2D6-72AA-44CD-97D2-5FD5955DD409}" sibTransId="{B43128F4-06DE-4C25-9265-79E6D20C6C04}"/>
    <dgm:cxn modelId="{6D34DBBC-5CF9-4988-8672-829CC6B61CAC}" type="presOf" srcId="{30900760-A4BC-4058-9FB9-5AE572418098}" destId="{9B17A050-7A73-4D72-A4C7-63586993379E}" srcOrd="0" destOrd="1" presId="urn:microsoft.com/office/officeart/2005/8/layout/default"/>
    <dgm:cxn modelId="{7D64E8C3-E9A5-4269-923E-D81D6082097C}" type="presOf" srcId="{7D24328E-6052-44CA-9D54-50FE4C3F8FB9}" destId="{C92B84BD-847F-4BF0-B161-BDC8CB462AEB}" srcOrd="0" destOrd="3" presId="urn:microsoft.com/office/officeart/2005/8/layout/default"/>
    <dgm:cxn modelId="{5DB8022E-5CDB-4CDB-8B18-BC470C7F4AAD}" srcId="{EA7F541E-47CB-485F-AD2B-E463FD305D42}" destId="{BAB8E9B4-383C-4DC8-B0C0-51DBF23AC567}" srcOrd="0" destOrd="0" parTransId="{7B29F58E-EB9A-4DFD-A6CB-A9228699EC5B}" sibTransId="{A535F41E-5A47-4DE5-BAC3-FC3D97B3F7BD}"/>
    <dgm:cxn modelId="{5439E0D0-67D8-4714-8D8C-D58748293E4D}" srcId="{969E3E70-9CE3-4CA1-A599-E60488A72A7F}" destId="{59919CC2-E3FF-49DE-9B5C-D2EEB599D787}" srcOrd="1" destOrd="0" parTransId="{60647AA6-F2EF-4C48-9630-AD5AD7B2A79F}" sibTransId="{D6F06C0B-7925-42B9-9233-8B58C3AEC1F2}"/>
    <dgm:cxn modelId="{F72F8297-2844-4FD8-A715-A9F0CC976C77}" srcId="{1982ECD8-EB6B-48F0-B6E7-C12978CAA17E}" destId="{7F679FE8-83F9-415A-AF9E-71EACD387F86}" srcOrd="1" destOrd="0" parTransId="{B933D2C2-D937-4338-9292-4F0D1E1F04B2}" sibTransId="{2F39E3AB-295A-4FAE-B4C7-89C0701960A1}"/>
    <dgm:cxn modelId="{A9307E12-02C9-4A8C-BF7D-06CBCA45F577}" type="presOf" srcId="{6D6039E7-2CAB-40BB-9320-8D10E9BDDA93}" destId="{812212F3-84D8-4C4D-B91E-71AF9ADEF9A5}" srcOrd="0" destOrd="2" presId="urn:microsoft.com/office/officeart/2005/8/layout/default"/>
    <dgm:cxn modelId="{57DABA34-A697-45B9-93D0-8D06BF9925B5}" srcId="{1982ECD8-EB6B-48F0-B6E7-C12978CAA17E}" destId="{30900760-A4BC-4058-9FB9-5AE572418098}" srcOrd="0" destOrd="0" parTransId="{E38E321D-D74F-4F6E-89DD-1A92AF5D4E0D}" sibTransId="{E3201D72-FB5D-4ACA-B10B-28AF72E5E7DC}"/>
    <dgm:cxn modelId="{6329D785-5EA3-4784-B0AC-A61851A6DB12}" srcId="{969E3E70-9CE3-4CA1-A599-E60488A72A7F}" destId="{7D24328E-6052-44CA-9D54-50FE4C3F8FB9}" srcOrd="2" destOrd="0" parTransId="{9B5FA33C-2ECF-4FEB-869F-FC1847B3DEA2}" sibTransId="{66A37DC6-D659-4178-8D27-E3D22472DF64}"/>
    <dgm:cxn modelId="{07E55EAC-0707-4C4E-BBED-FF84D98C3131}" type="presOf" srcId="{BDBE6BF8-04F7-4317-AB5F-2D6C8E0DBA24}" destId="{C92B84BD-847F-4BF0-B161-BDC8CB462AEB}" srcOrd="0" destOrd="1" presId="urn:microsoft.com/office/officeart/2005/8/layout/default"/>
    <dgm:cxn modelId="{E43080D1-E5DC-48A6-83E1-A7B5B7DEE11C}" type="presOf" srcId="{CC629E72-51BB-4535-ABEB-920AEA90D79B}" destId="{11C55127-E26B-4021-8E20-1AFB50896151}" srcOrd="0" destOrd="4" presId="urn:microsoft.com/office/officeart/2005/8/layout/default"/>
    <dgm:cxn modelId="{906F2052-73C1-46F6-A7B5-195D35CEB50D}" type="presOf" srcId="{1982ECD8-EB6B-48F0-B6E7-C12978CAA17E}" destId="{9B17A050-7A73-4D72-A4C7-63586993379E}" srcOrd="0" destOrd="0" presId="urn:microsoft.com/office/officeart/2005/8/layout/default"/>
    <dgm:cxn modelId="{BD6258D9-C9EA-48B6-BF22-0F3D29E875BC}" srcId="{FCD01D30-4126-4098-A30F-F17DEEE7E439}" destId="{706430F7-1D8A-4852-9823-95E3D5BD8F22}" srcOrd="0" destOrd="0" parTransId="{FE2DEF04-2D57-4B0E-821F-968927938610}" sibTransId="{41030AC8-7F74-4097-B1CE-0926F9D1DAFC}"/>
    <dgm:cxn modelId="{5EACA399-8535-4700-93A2-FDAA8AF4B195}" type="presOf" srcId="{7F679FE8-83F9-415A-AF9E-71EACD387F86}" destId="{9B17A050-7A73-4D72-A4C7-63586993379E}" srcOrd="0" destOrd="2" presId="urn:microsoft.com/office/officeart/2005/8/layout/default"/>
    <dgm:cxn modelId="{0C729E75-5630-4D14-BE9F-356811915E6D}" srcId="{706430F7-1D8A-4852-9823-95E3D5BD8F22}" destId="{58ABFEDF-26B2-4CAB-8E3D-A0DCF3F9E5BC}" srcOrd="2" destOrd="0" parTransId="{1DA1C1F4-14A5-44B6-9B68-62AA0D0C6F5B}" sibTransId="{6D8B5609-5388-426B-A647-1E0CF9BE38A2}"/>
    <dgm:cxn modelId="{1558295A-8439-4996-A06E-ED0DD4296D4A}" srcId="{EA7F541E-47CB-485F-AD2B-E463FD305D42}" destId="{6D6039E7-2CAB-40BB-9320-8D10E9BDDA93}" srcOrd="1" destOrd="0" parTransId="{65991935-9E64-4B44-B23F-94892EEA0BFA}" sibTransId="{A7E239DE-B1D8-4A93-BC31-B305554035F3}"/>
    <dgm:cxn modelId="{BF62971A-4A3D-493D-BCF1-CA114E337FBA}" srcId="{FCD01D30-4126-4098-A30F-F17DEEE7E439}" destId="{1982ECD8-EB6B-48F0-B6E7-C12978CAA17E}" srcOrd="3" destOrd="0" parTransId="{2C982CB1-9082-47F5-BDA5-01FC36A75931}" sibTransId="{04510E79-0E59-4780-946F-A73C4D7CF656}"/>
    <dgm:cxn modelId="{EA4A8361-23C4-4303-9C1D-FDB3A64EA7F0}" srcId="{FCD01D30-4126-4098-A30F-F17DEEE7E439}" destId="{969E3E70-9CE3-4CA1-A599-E60488A72A7F}" srcOrd="1" destOrd="0" parTransId="{67114C77-89CB-4AA5-B151-86CE4530D4A7}" sibTransId="{88243887-6AB1-4BEF-AEA2-F2B7F61301BD}"/>
    <dgm:cxn modelId="{86330A70-348F-436D-87AA-B1484B736EE9}" type="presParOf" srcId="{53A02B35-E243-4120-B92B-D58F8E31877A}" destId="{11C55127-E26B-4021-8E20-1AFB50896151}" srcOrd="0" destOrd="0" presId="urn:microsoft.com/office/officeart/2005/8/layout/default"/>
    <dgm:cxn modelId="{0E38C143-1776-4777-87C3-CD8686E65E9A}" type="presParOf" srcId="{53A02B35-E243-4120-B92B-D58F8E31877A}" destId="{61D6638E-5E21-4938-A874-314D03A0552C}" srcOrd="1" destOrd="0" presId="urn:microsoft.com/office/officeart/2005/8/layout/default"/>
    <dgm:cxn modelId="{DF61A3E4-8756-44EF-A949-49F827C3D8E5}" type="presParOf" srcId="{53A02B35-E243-4120-B92B-D58F8E31877A}" destId="{C92B84BD-847F-4BF0-B161-BDC8CB462AEB}" srcOrd="2" destOrd="0" presId="urn:microsoft.com/office/officeart/2005/8/layout/default"/>
    <dgm:cxn modelId="{9CD22EB5-7CF0-43D6-84F5-54D7AA273362}" type="presParOf" srcId="{53A02B35-E243-4120-B92B-D58F8E31877A}" destId="{A6909A87-3B89-4095-8571-DFD7B8DFF6DD}" srcOrd="3" destOrd="0" presId="urn:microsoft.com/office/officeart/2005/8/layout/default"/>
    <dgm:cxn modelId="{68011D25-01D2-41DE-9BCE-B6372DB7CB7C}" type="presParOf" srcId="{53A02B35-E243-4120-B92B-D58F8E31877A}" destId="{812212F3-84D8-4C4D-B91E-71AF9ADEF9A5}" srcOrd="4" destOrd="0" presId="urn:microsoft.com/office/officeart/2005/8/layout/default"/>
    <dgm:cxn modelId="{E20DF586-0D20-4F59-BD23-7CBF2CA63D9D}" type="presParOf" srcId="{53A02B35-E243-4120-B92B-D58F8E31877A}" destId="{F41CE871-D402-45D4-AFAF-8BF361FFAB97}" srcOrd="5" destOrd="0" presId="urn:microsoft.com/office/officeart/2005/8/layout/default"/>
    <dgm:cxn modelId="{561F1323-A496-4720-B24D-35129052335F}" type="presParOf" srcId="{53A02B35-E243-4120-B92B-D58F8E31877A}" destId="{9B17A050-7A73-4D72-A4C7-63586993379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55127-E26B-4021-8E20-1AFB50896151}">
      <dsp:nvSpPr>
        <dsp:cNvPr id="0" name=""/>
        <dsp:cNvSpPr/>
      </dsp:nvSpPr>
      <dsp:spPr>
        <a:xfrm>
          <a:off x="512117" y="1339"/>
          <a:ext cx="3866554" cy="23199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accent4"/>
              </a:solidFill>
            </a:rPr>
            <a:t>Regulatory Controls</a:t>
          </a:r>
          <a:endParaRPr lang="en-GB" sz="2600" kern="1200" dirty="0">
            <a:solidFill>
              <a:schemeClr val="accent4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accent4"/>
              </a:solidFill>
            </a:rPr>
            <a:t>Building Codes</a:t>
          </a:r>
          <a:endParaRPr lang="en-US" sz="2000" kern="1200" dirty="0" smtClean="0">
            <a:solidFill>
              <a:schemeClr val="accent4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accent4"/>
              </a:solidFill>
            </a:rPr>
            <a:t>Zoning Codes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accent4"/>
              </a:solidFill>
            </a:rPr>
            <a:t>Overlay Zones</a:t>
          </a:r>
          <a:endParaRPr lang="en-US" sz="2000" kern="1200" dirty="0" smtClean="0">
            <a:solidFill>
              <a:schemeClr val="accent4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accent4"/>
              </a:solidFill>
            </a:rPr>
            <a:t>Form-based Zones</a:t>
          </a:r>
          <a:endParaRPr lang="en-US" sz="2000" kern="1200" dirty="0" smtClean="0">
            <a:solidFill>
              <a:schemeClr val="accent4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accent4"/>
              </a:solidFill>
            </a:rPr>
            <a:t>Hybrid Zoning Codes</a:t>
          </a:r>
          <a:endParaRPr lang="en-US" sz="2000" kern="1200" dirty="0" smtClean="0">
            <a:solidFill>
              <a:schemeClr val="accent4"/>
            </a:solidFill>
          </a:endParaRPr>
        </a:p>
      </dsp:txBody>
      <dsp:txXfrm>
        <a:off x="512117" y="1339"/>
        <a:ext cx="3866554" cy="2319932"/>
      </dsp:txXfrm>
    </dsp:sp>
    <dsp:sp modelId="{C92B84BD-847F-4BF0-B161-BDC8CB462AEB}">
      <dsp:nvSpPr>
        <dsp:cNvPr id="0" name=""/>
        <dsp:cNvSpPr/>
      </dsp:nvSpPr>
      <dsp:spPr>
        <a:xfrm>
          <a:off x="4765327" y="1339"/>
          <a:ext cx="3866554" cy="23199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accent4"/>
              </a:solidFill>
            </a:rPr>
            <a:t>Discretionary Approaches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accent4"/>
              </a:solidFill>
            </a:rPr>
            <a:t>Design Guidelines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accent4"/>
              </a:solidFill>
            </a:rPr>
            <a:t>Planned Unit Developments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accent4"/>
              </a:solidFill>
            </a:rPr>
            <a:t>Subdivision Regulations</a:t>
          </a:r>
        </a:p>
      </dsp:txBody>
      <dsp:txXfrm>
        <a:off x="4765327" y="1339"/>
        <a:ext cx="3866554" cy="2319932"/>
      </dsp:txXfrm>
    </dsp:sp>
    <dsp:sp modelId="{812212F3-84D8-4C4D-B91E-71AF9ADEF9A5}">
      <dsp:nvSpPr>
        <dsp:cNvPr id="0" name=""/>
        <dsp:cNvSpPr/>
      </dsp:nvSpPr>
      <dsp:spPr>
        <a:xfrm>
          <a:off x="512117" y="2707927"/>
          <a:ext cx="3866554" cy="23199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accent4"/>
              </a:solidFill>
            </a:rPr>
            <a:t>Policy Tools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accent4"/>
              </a:solidFill>
            </a:rPr>
            <a:t>Comprehensive Plans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accent4"/>
              </a:solidFill>
            </a:rPr>
            <a:t>Master Plans</a:t>
          </a:r>
        </a:p>
      </dsp:txBody>
      <dsp:txXfrm>
        <a:off x="512117" y="2707927"/>
        <a:ext cx="3866554" cy="2319932"/>
      </dsp:txXfrm>
    </dsp:sp>
    <dsp:sp modelId="{9B17A050-7A73-4D72-A4C7-63586993379E}">
      <dsp:nvSpPr>
        <dsp:cNvPr id="0" name=""/>
        <dsp:cNvSpPr/>
      </dsp:nvSpPr>
      <dsp:spPr>
        <a:xfrm>
          <a:off x="4765327" y="2707927"/>
          <a:ext cx="3866554" cy="23199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accent4"/>
              </a:solidFill>
            </a:rPr>
            <a:t>Quasi-regulatory Tools</a:t>
          </a:r>
          <a:endParaRPr lang="en-GB" sz="2600" kern="1200" dirty="0">
            <a:solidFill>
              <a:schemeClr val="accent4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accent4"/>
              </a:solidFill>
            </a:rPr>
            <a:t>Business Improvement District</a:t>
          </a:r>
          <a:endParaRPr lang="en-GB" sz="2000" kern="1200" dirty="0">
            <a:solidFill>
              <a:schemeClr val="accent4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accent4"/>
              </a:solidFill>
            </a:rPr>
            <a:t>Commercial Reservation Service</a:t>
          </a:r>
          <a:endParaRPr lang="en-GB" sz="2000" kern="1200" dirty="0">
            <a:solidFill>
              <a:schemeClr val="accent4"/>
            </a:solidFill>
          </a:endParaRPr>
        </a:p>
      </dsp:txBody>
      <dsp:txXfrm>
        <a:off x="4765327" y="2707927"/>
        <a:ext cx="3866554" cy="231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defTabSz="931979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algn="r" defTabSz="931979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defTabSz="931979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300" b="0"/>
            </a:lvl1pPr>
          </a:lstStyle>
          <a:p>
            <a:fld id="{6AE769F4-A9B3-4DA5-8268-8784AD96E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939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defTabSz="931979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algn="r" defTabSz="931979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44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defTabSz="931979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300" b="0"/>
            </a:lvl1pPr>
          </a:lstStyle>
          <a:p>
            <a:fld id="{A079EA31-0BB1-4B0A-B672-5051A401C4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17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887">
              <a:defRPr/>
            </a:pPr>
            <a:fld id="{D537C210-301C-4157-A5CD-34BAE6B6ED2A}" type="slidenum">
              <a:rPr lang="en-US" smtClean="0"/>
              <a:pPr defTabSz="931887"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510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36293-A98F-4568-949C-428DC49E64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0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" y="1295400"/>
            <a:ext cx="11988800" cy="1828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1600" y="3200400"/>
            <a:ext cx="1198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93625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BFABDD-4EB1-4927-813A-4862608D63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1"/>
          </p:nvPr>
        </p:nvSpPr>
        <p:spPr>
          <a:xfrm>
            <a:off x="7010400" y="6553200"/>
            <a:ext cx="30480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210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1E2352-90CD-421E-9E6E-B283F73947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1"/>
          </p:nvPr>
        </p:nvSpPr>
        <p:spPr>
          <a:xfrm>
            <a:off x="7010400" y="6553200"/>
            <a:ext cx="30480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0106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4E9217-5E40-4B9F-B4D5-1D83C4F97D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1"/>
          </p:nvPr>
        </p:nvSpPr>
        <p:spPr>
          <a:xfrm>
            <a:off x="7010400" y="6553200"/>
            <a:ext cx="30480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1865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12192000" cy="5867400"/>
          </a:xfrm>
        </p:spPr>
        <p:txBody>
          <a:bodyPr/>
          <a:lstStyle>
            <a:lvl1pPr marL="342900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lvl1pPr>
            <a:lvl2pPr marL="7429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30480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D8B481-622E-4FD7-8A0C-1D21B9865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08844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514600"/>
            <a:ext cx="11988800" cy="1524000"/>
          </a:xfrm>
        </p:spPr>
        <p:txBody>
          <a:bodyPr/>
          <a:lstStyle>
            <a:lvl1pPr algn="ctr">
              <a:defRPr sz="3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9093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743200"/>
            <a:ext cx="11988800" cy="762001"/>
          </a:xfrm>
        </p:spPr>
        <p:txBody>
          <a:bodyPr anchor="t"/>
          <a:lstStyle>
            <a:lvl1pPr algn="ctr"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30480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9030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60960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990600"/>
            <a:ext cx="60960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956623-A886-4724-82FF-DF464CC22D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1"/>
          </p:nvPr>
        </p:nvSpPr>
        <p:spPr>
          <a:xfrm>
            <a:off x="7010400" y="6553200"/>
            <a:ext cx="30480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2654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37" y="274638"/>
            <a:ext cx="1200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59965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174875"/>
            <a:ext cx="5996517" cy="4683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4401" y="1535113"/>
            <a:ext cx="61975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4401" y="2174875"/>
            <a:ext cx="6197599" cy="4683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DD6EAF-55CD-4BE9-9279-2F0A6F4251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1"/>
          </p:nvPr>
        </p:nvSpPr>
        <p:spPr>
          <a:xfrm>
            <a:off x="7010400" y="6553200"/>
            <a:ext cx="30480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6373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DFFC07-1E4B-470A-BB71-019FD301F6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1"/>
          </p:nvPr>
        </p:nvSpPr>
        <p:spPr>
          <a:xfrm>
            <a:off x="7010400" y="6553200"/>
            <a:ext cx="30480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3126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AD786-4A6F-4AB7-8085-DD746AA0A28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1"/>
          </p:nvPr>
        </p:nvSpPr>
        <p:spPr>
          <a:xfrm>
            <a:off x="7010400" y="6553200"/>
            <a:ext cx="30480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8031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03540D-CB4D-48F0-92DB-C7594518D0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1"/>
          </p:nvPr>
        </p:nvSpPr>
        <p:spPr>
          <a:xfrm>
            <a:off x="7010400" y="6553200"/>
            <a:ext cx="30480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9364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485" y="152400"/>
            <a:ext cx="11990916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" y="990600"/>
            <a:ext cx="12175067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2286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fld id="{F257DF2F-D922-4D0B-81F3-43A9B5596E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1422400" y="6019800"/>
            <a:ext cx="9245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2400" smtClean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59267" y="6035676"/>
            <a:ext cx="12132733" cy="822325"/>
            <a:chOff x="44450" y="6035675"/>
            <a:chExt cx="9099550" cy="822325"/>
          </a:xfrm>
        </p:grpSpPr>
        <p:pic>
          <p:nvPicPr>
            <p:cNvPr id="1029" name="Picture 4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6035675"/>
              <a:ext cx="9906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5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" y="6056313"/>
              <a:ext cx="793750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377" y="6217944"/>
              <a:ext cx="1592158" cy="436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996" y="6211731"/>
              <a:ext cx="1471004" cy="43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5063"/>
            <a:stretch>
              <a:fillRect/>
            </a:stretch>
          </p:blipFill>
          <p:spPr bwMode="auto">
            <a:xfrm>
              <a:off x="1104900" y="6261500"/>
              <a:ext cx="2251141" cy="35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408" y="6211731"/>
              <a:ext cx="761417" cy="43020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4D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4D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SzPct val="70000"/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SzPct val="70000"/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SzPct val="70000"/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SzPct val="70000"/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github.com/Microsoft/USBuildingFootprints/blob/master/images/segmentation.png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github.com/Microsoft/USBuildingFootprint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600200" y="838200"/>
            <a:ext cx="8991600" cy="2819400"/>
          </a:xfrm>
        </p:spPr>
        <p:txBody>
          <a:bodyPr/>
          <a:lstStyle/>
          <a:p>
            <a:r>
              <a:rPr lang="en-US" sz="3600" dirty="0"/>
              <a:t>Project NCHRP 08-111:</a:t>
            </a:r>
            <a:br>
              <a:rPr lang="en-US" sz="3600" dirty="0"/>
            </a:br>
            <a:r>
              <a:rPr lang="en-US" sz="3600" dirty="0"/>
              <a:t>Effective Decision-Making Methods for Freight-Efficient Land Use</a:t>
            </a:r>
            <a:endParaRPr lang="en-US" altLang="en-US" sz="3600" dirty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228600"/>
            <a:ext cx="2133600" cy="476250"/>
          </a:xfrm>
        </p:spPr>
        <p:txBody>
          <a:bodyPr/>
          <a:lstStyle/>
          <a:p>
            <a:pPr>
              <a:defRPr/>
            </a:pPr>
            <a:fld id="{7FE3E93E-A27C-4242-8B53-1D4167FE066F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0" y="4495800"/>
            <a:ext cx="9144000" cy="137829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TRB Planning Applications Conference</a:t>
            </a:r>
          </a:p>
        </p:txBody>
      </p:sp>
    </p:spTree>
    <p:extLst>
      <p:ext uri="{BB962C8B-B14F-4D97-AF65-F5344CB8AC3E}">
        <p14:creationId xmlns:p14="http://schemas.microsoft.com/office/powerpoint/2010/main" val="11230229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Land Use Initiatives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Land use initiatives identified</a:t>
            </a:r>
            <a:endParaRPr lang="en-GB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86099"/>
              </p:ext>
            </p:extLst>
          </p:nvPr>
        </p:nvGraphicFramePr>
        <p:xfrm>
          <a:off x="1524000" y="15240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5978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github.com/Microsoft/USBuildingFootprints/raw/master/images/segmentation.pn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9753599" cy="38654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81400" y="5450044"/>
            <a:ext cx="5265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hlinkClick r:id="rId4"/>
              </a:rPr>
              <a:t>https://github.com/Microsoft/USBuildingFootprints</a:t>
            </a:r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1" y="236387"/>
            <a:ext cx="12039599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9pPr>
          </a:lstStyle>
          <a:p>
            <a:r>
              <a:rPr lang="en-US" b="0" dirty="0"/>
              <a:t>New Source of </a:t>
            </a:r>
            <a:r>
              <a:rPr lang="en-US" b="0" dirty="0"/>
              <a:t>Building Footprint Data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584491403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-850" t="27160" r="1312" b="12483"/>
          <a:stretch/>
        </p:blipFill>
        <p:spPr bwMode="auto">
          <a:xfrm>
            <a:off x="76200" y="76200"/>
            <a:ext cx="11963400" cy="586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8729736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Benefits and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10439400" cy="6019800"/>
          </a:xfrm>
        </p:spPr>
        <p:txBody>
          <a:bodyPr/>
          <a:lstStyle/>
          <a:p>
            <a:r>
              <a:rPr lang="en-US" dirty="0" smtClean="0"/>
              <a:t>Uses of Footprint data:</a:t>
            </a:r>
          </a:p>
          <a:p>
            <a:pPr lvl="1"/>
            <a:r>
              <a:rPr lang="en-US" sz="2800" dirty="0"/>
              <a:t>For first and last mile analysis</a:t>
            </a:r>
          </a:p>
          <a:p>
            <a:pPr lvl="2"/>
            <a:r>
              <a:rPr lang="en-US" sz="2800" dirty="0"/>
              <a:t>Allows land use planners, transportation planners, and industry stakeholders to share understandings of the issues.</a:t>
            </a:r>
          </a:p>
          <a:p>
            <a:pPr lvl="2"/>
            <a:r>
              <a:rPr lang="en-US" sz="2800" dirty="0"/>
              <a:t>C</a:t>
            </a:r>
            <a:r>
              <a:rPr lang="en-US" sz="2800" dirty="0"/>
              <a:t>larifies </a:t>
            </a:r>
            <a:r>
              <a:rPr lang="en-US" sz="2800" dirty="0"/>
              <a:t>relationships between structure and local road network when overlaid </a:t>
            </a:r>
            <a:r>
              <a:rPr lang="en-US" sz="2800" dirty="0"/>
              <a:t>on </a:t>
            </a:r>
            <a:r>
              <a:rPr lang="en-US" sz="2800" dirty="0"/>
              <a:t>aerial </a:t>
            </a:r>
            <a:r>
              <a:rPr lang="en-US" sz="2800" dirty="0"/>
              <a:t>photos.</a:t>
            </a:r>
          </a:p>
          <a:p>
            <a:pPr lvl="1"/>
            <a:r>
              <a:rPr lang="en-US" sz="2800" dirty="0"/>
              <a:t>Only an image</a:t>
            </a:r>
          </a:p>
          <a:p>
            <a:pPr lvl="2"/>
            <a:r>
              <a:rPr lang="en-US" sz="2800" dirty="0"/>
              <a:t>Can be combined with GIS parcel data with attributes on properties. </a:t>
            </a:r>
          </a:p>
          <a:p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9485" y="152400"/>
            <a:ext cx="10539019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9pPr>
          </a:lstStyle>
          <a:p>
            <a:r>
              <a:rPr lang="en-US" b="0" kern="0" dirty="0"/>
              <a:t>Benefits and Challenges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09893534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6873" t="25280" r="10639" b="14232"/>
          <a:stretch/>
        </p:blipFill>
        <p:spPr bwMode="auto">
          <a:xfrm>
            <a:off x="1143000" y="1295400"/>
            <a:ext cx="5471114" cy="2098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2122944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Attributes can include:  Property Owners, Total acreage, Year Structure Built, Tax Classification, Building Type, Square footage of built space</a:t>
            </a:r>
            <a:r>
              <a:rPr 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154858"/>
            <a:ext cx="11963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9pPr>
          </a:lstStyle>
          <a:p>
            <a:r>
              <a:rPr lang="en-US" b="0" dirty="0"/>
              <a:t>Digitized Parcel </a:t>
            </a:r>
            <a:r>
              <a:rPr lang="en-US" b="0" dirty="0"/>
              <a:t>Data/Attributes </a:t>
            </a:r>
            <a:r>
              <a:rPr lang="en-US" b="0" dirty="0"/>
              <a:t>Table 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0924" t="28458" r="5900" b="58140"/>
          <a:stretch/>
        </p:blipFill>
        <p:spPr bwMode="auto">
          <a:xfrm>
            <a:off x="304800" y="3962400"/>
            <a:ext cx="6858000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312782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8668" t="24440" r="10636" b="15281"/>
          <a:stretch/>
        </p:blipFill>
        <p:spPr bwMode="auto">
          <a:xfrm>
            <a:off x="8153400" y="3056659"/>
            <a:ext cx="3392050" cy="3008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lowchart: Connector 5"/>
          <p:cNvSpPr/>
          <p:nvPr/>
        </p:nvSpPr>
        <p:spPr>
          <a:xfrm>
            <a:off x="8683445" y="3382238"/>
            <a:ext cx="110837" cy="117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lowchart: Connector 6"/>
          <p:cNvSpPr/>
          <p:nvPr/>
        </p:nvSpPr>
        <p:spPr>
          <a:xfrm>
            <a:off x="9050938" y="3500002"/>
            <a:ext cx="110837" cy="117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lowchart: Connector 7"/>
          <p:cNvSpPr/>
          <p:nvPr/>
        </p:nvSpPr>
        <p:spPr>
          <a:xfrm>
            <a:off x="8371370" y="4109604"/>
            <a:ext cx="117764" cy="1350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lowchart: Connector 8"/>
          <p:cNvSpPr/>
          <p:nvPr/>
        </p:nvSpPr>
        <p:spPr>
          <a:xfrm>
            <a:off x="8735398" y="4560778"/>
            <a:ext cx="117764" cy="1350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304800" y="3200400"/>
            <a:ext cx="7809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Attributes include: NAICs code, number of employees, firm address, longitude/latitude.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visualized and merged with parcels.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6200" y="76200"/>
            <a:ext cx="120396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9pPr>
          </a:lstStyle>
          <a:p>
            <a:r>
              <a:rPr lang="en-US" b="0" dirty="0"/>
              <a:t>Proprietary or State-based Employer Data 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21474" t="28680" b="60494"/>
          <a:stretch/>
        </p:blipFill>
        <p:spPr bwMode="auto">
          <a:xfrm>
            <a:off x="381000" y="1447801"/>
            <a:ext cx="8302445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286488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10578296" cy="4097135"/>
          </a:xfrm>
        </p:spPr>
        <p:txBody>
          <a:bodyPr>
            <a:noAutofit/>
          </a:bodyPr>
          <a:lstStyle/>
          <a:p>
            <a:pPr marL="600075" lvl="1" indent="-297656"/>
            <a:r>
              <a:rPr lang="en-US" sz="2800" dirty="0">
                <a:ea typeface="Adobe Gothic Std B" panose="020B0800000000000000" pitchFamily="34" charset="-128"/>
                <a:cs typeface="Alef" panose="00000500000000000000" pitchFamily="2" charset="-79"/>
              </a:rPr>
              <a:t>NCFRP Reports 19 and 37 provide estimation parameters for freight generation (FG), freight trip generation (FTG), and service trip generation (STG) using NAICS codes. </a:t>
            </a:r>
          </a:p>
          <a:p>
            <a:pPr marL="600075" indent="-297656"/>
            <a:r>
              <a:rPr lang="en-US" dirty="0" smtClean="0">
                <a:ea typeface="Adobe Gothic Std B" panose="020B0800000000000000" pitchFamily="34" charset="-128"/>
                <a:cs typeface="Alef" panose="00000500000000000000" pitchFamily="2" charset="-79"/>
              </a:rPr>
              <a:t>Cross-walk NAICS code information (from commercial source e.g., </a:t>
            </a:r>
            <a:r>
              <a:rPr lang="en-US" i="1" dirty="0" smtClean="0">
                <a:ea typeface="Adobe Gothic Std B" panose="020B0800000000000000" pitchFamily="34" charset="-128"/>
                <a:cs typeface="Alef" panose="00000500000000000000" pitchFamily="2" charset="-79"/>
              </a:rPr>
              <a:t>Dunn &amp; Bradstreet, </a:t>
            </a:r>
            <a:r>
              <a:rPr lang="en-US" i="1" dirty="0" err="1" smtClean="0">
                <a:ea typeface="Adobe Gothic Std B" panose="020B0800000000000000" pitchFamily="34" charset="-128"/>
                <a:cs typeface="Alef" panose="00000500000000000000" pitchFamily="2" charset="-79"/>
              </a:rPr>
              <a:t>InfoUSA</a:t>
            </a:r>
            <a:r>
              <a:rPr lang="en-US" dirty="0" smtClean="0">
                <a:ea typeface="Adobe Gothic Std B" panose="020B0800000000000000" pitchFamily="34" charset="-128"/>
                <a:cs typeface="Alef" panose="00000500000000000000" pitchFamily="2" charset="-79"/>
              </a:rPr>
              <a:t>) to LBCS function codes.</a:t>
            </a:r>
          </a:p>
          <a:p>
            <a:pPr marL="600075" lvl="1" indent="-297656"/>
            <a:r>
              <a:rPr lang="en-US" sz="2800" dirty="0">
                <a:ea typeface="Adobe Gothic Std B" panose="020B0800000000000000" pitchFamily="34" charset="-128"/>
                <a:cs typeface="Alef" panose="00000500000000000000" pitchFamily="2" charset="-79"/>
              </a:rPr>
              <a:t>Aggregate </a:t>
            </a:r>
            <a:r>
              <a:rPr lang="en-US" sz="2800" dirty="0">
                <a:ea typeface="Adobe Gothic Std B" panose="020B0800000000000000" pitchFamily="34" charset="-128"/>
                <a:cs typeface="Alef" panose="00000500000000000000" pitchFamily="2" charset="-79"/>
              </a:rPr>
              <a:t>truck trip estimates to specific geographic units that inform freight movements (e.g., zones).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" y="228600"/>
            <a:ext cx="120396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9pPr>
          </a:lstStyle>
          <a:p>
            <a:r>
              <a:rPr lang="en-US" b="0" dirty="0">
                <a:cs typeface="Alef" panose="00000500000000000000" pitchFamily="2" charset="-79"/>
              </a:rPr>
              <a:t>Adding </a:t>
            </a:r>
            <a:r>
              <a:rPr lang="en-US" b="0" dirty="0">
                <a:cs typeface="Alef" panose="00000500000000000000" pitchFamily="2" charset="-79"/>
              </a:rPr>
              <a:t>Freight </a:t>
            </a:r>
            <a:r>
              <a:rPr lang="en-US" b="0" dirty="0">
                <a:cs typeface="Alef" panose="00000500000000000000" pitchFamily="2" charset="-79"/>
              </a:rPr>
              <a:t>Movements to Parcels</a:t>
            </a:r>
          </a:p>
        </p:txBody>
      </p:sp>
    </p:spTree>
    <p:extLst>
      <p:ext uri="{BB962C8B-B14F-4D97-AF65-F5344CB8AC3E}">
        <p14:creationId xmlns:p14="http://schemas.microsoft.com/office/powerpoint/2010/main" val="3653739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12039600" cy="762000"/>
          </a:xfrm>
        </p:spPr>
        <p:txBody>
          <a:bodyPr/>
          <a:lstStyle/>
          <a:p>
            <a:r>
              <a:rPr lang="en-US" dirty="0" smtClean="0"/>
              <a:t>New Forms of Zoning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10439400" cy="5791200"/>
          </a:xfrm>
        </p:spPr>
        <p:txBody>
          <a:bodyPr/>
          <a:lstStyle/>
          <a:p>
            <a:r>
              <a:rPr lang="en-US" dirty="0" smtClean="0"/>
              <a:t>Use of Form-based Zoning to overcome shortcomings of traditional Euclidean (single use) zoning. </a:t>
            </a:r>
          </a:p>
          <a:p>
            <a:r>
              <a:rPr lang="en-US" dirty="0" smtClean="0"/>
              <a:t>Form-based Zoning ignores or moves freight activities to the outer-edges of urbanized areas.</a:t>
            </a:r>
          </a:p>
          <a:p>
            <a:r>
              <a:rPr lang="en-US" dirty="0" smtClean="0"/>
              <a:t>Hybrid Zoning includes urban freight activities and provides developers of freight-oriented structures and sites, with guidance to accommodate the needs of freight and surrounding communities.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41032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5350224" cy="4025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1" y="1219200"/>
            <a:ext cx="5295899" cy="4253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6475" y="5673348"/>
            <a:ext cx="49532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Source</a:t>
            </a:r>
            <a:r>
              <a:rPr lang="en-US" sz="900" dirty="0"/>
              <a:t>:  Clarion Associates. (2017).  </a:t>
            </a:r>
            <a:r>
              <a:rPr lang="en-US" sz="900" i="1" dirty="0"/>
              <a:t>Albany, New York: Rezone Albany</a:t>
            </a:r>
            <a:r>
              <a:rPr lang="en-US" sz="900" dirty="0"/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" y="152400"/>
            <a:ext cx="12039600" cy="9771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ahoma" pitchFamily="34" charset="0"/>
              </a:defRPr>
            </a:lvl9pPr>
          </a:lstStyle>
          <a:p>
            <a:r>
              <a:rPr lang="en-US" b="0" dirty="0">
                <a:ea typeface="Adobe Gothic Std B" panose="020B0800000000000000" pitchFamily="34" charset="-128"/>
                <a:cs typeface="Alef" panose="00000500000000000000" pitchFamily="2" charset="-79"/>
              </a:rPr>
              <a:t>Hybrid Zoning for Active Freight Functions</a:t>
            </a:r>
          </a:p>
        </p:txBody>
      </p:sp>
    </p:spTree>
    <p:extLst>
      <p:ext uri="{BB962C8B-B14F-4D97-AF65-F5344CB8AC3E}">
        <p14:creationId xmlns:p14="http://schemas.microsoft.com/office/powerpoint/2010/main" val="4170877588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228600"/>
            <a:ext cx="2133600" cy="476250"/>
          </a:xfrm>
        </p:spPr>
        <p:txBody>
          <a:bodyPr/>
          <a:lstStyle/>
          <a:p>
            <a:pPr>
              <a:defRPr/>
            </a:pPr>
            <a:fld id="{7484359C-75AB-498B-B99B-DAC452A0D4C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195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Project </a:t>
            </a:r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develop effective decision-making methods to advance freight efficient land-uses (FELU)</a:t>
            </a:r>
          </a:p>
          <a:p>
            <a:r>
              <a:rPr lang="en-US" dirty="0"/>
              <a:t>Objectives:</a:t>
            </a:r>
          </a:p>
          <a:p>
            <a:pPr lvl="1"/>
            <a:r>
              <a:rPr lang="en-US" dirty="0" smtClean="0"/>
              <a:t>To quantify </a:t>
            </a:r>
            <a:r>
              <a:rPr lang="en-US" dirty="0"/>
              <a:t>and evaluate the impact of land-use practices and policies to support efficient movement of all modes of freight</a:t>
            </a:r>
          </a:p>
          <a:p>
            <a:pPr lvl="1"/>
            <a:r>
              <a:rPr lang="en-US" dirty="0" smtClean="0"/>
              <a:t>To develop </a:t>
            </a:r>
            <a:r>
              <a:rPr lang="en-US" dirty="0"/>
              <a:t>quantitative and qualitative land-use assessment tools (e.g., models, guide) to assist local, regional, and state land-use and transportation decision makers to support efficient movement of freight</a:t>
            </a:r>
          </a:p>
          <a:p>
            <a:pPr algn="just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6D8B481-622E-4FD7-8A0C-1D21B986585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8770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Land-Use and Freight Initiatives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Land-Use and Freight Initiatives are complementary:</a:t>
            </a:r>
          </a:p>
          <a:p>
            <a:pPr lvl="1"/>
            <a:r>
              <a:rPr lang="en-US" dirty="0" smtClean="0"/>
              <a:t>Freight Efficient Land Use initiatives are primarily intended to foster efficiency across supply chains; however, in doing they could prompt community opposition</a:t>
            </a:r>
          </a:p>
          <a:p>
            <a:pPr lvl="1"/>
            <a:r>
              <a:rPr lang="en-US" dirty="0" smtClean="0"/>
              <a:t>Freight initiatives, in turn, could be used to mitigate the negative impacts of these FELU initiatives, facilitating adoption and implementation</a:t>
            </a:r>
            <a:endParaRPr lang="en-US" dirty="0"/>
          </a:p>
          <a:p>
            <a:r>
              <a:rPr lang="en-US" dirty="0" smtClean="0"/>
              <a:t>To identify land-use initiatives:</a:t>
            </a:r>
          </a:p>
          <a:p>
            <a:pPr lvl="1"/>
            <a:r>
              <a:rPr lang="en-US" dirty="0" smtClean="0"/>
              <a:t>Interviewed </a:t>
            </a:r>
            <a:r>
              <a:rPr lang="en-US" dirty="0"/>
              <a:t>19 freight, transportation, </a:t>
            </a:r>
            <a:r>
              <a:rPr lang="en-US" dirty="0" smtClean="0"/>
              <a:t>and </a:t>
            </a:r>
            <a:r>
              <a:rPr lang="en-US" dirty="0"/>
              <a:t>land-use experts</a:t>
            </a:r>
          </a:p>
          <a:p>
            <a:pPr lvl="1"/>
            <a:r>
              <a:rPr lang="en-US" dirty="0" smtClean="0"/>
              <a:t>Conducted extensive literature review on land-use and freight initiatives</a:t>
            </a:r>
          </a:p>
          <a:p>
            <a:pPr lvl="1"/>
            <a:r>
              <a:rPr lang="en-US" dirty="0" smtClean="0"/>
              <a:t>Reviewed land-use decision-making process</a:t>
            </a:r>
          </a:p>
        </p:txBody>
      </p:sp>
    </p:spTree>
    <p:extLst>
      <p:ext uri="{BB962C8B-B14F-4D97-AF65-F5344CB8AC3E}">
        <p14:creationId xmlns:p14="http://schemas.microsoft.com/office/powerpoint/2010/main" val="2645062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Freight Initiatives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D8B481-622E-4FD7-8A0C-1D21B9865852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7201958" cy="509556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33383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2286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84359C-75AB-498B-B99B-DAC452A0D4C9}" type="slidenum">
              <a:rPr lang="en-US" sz="1600"/>
              <a:pPr>
                <a:defRPr/>
              </a:pPr>
              <a:t>5</a:t>
            </a:fld>
            <a:endParaRPr lang="en-US" sz="16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385" y="1447801"/>
            <a:ext cx="2390325" cy="30914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990600"/>
            <a:ext cx="5181600" cy="5867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For more than </a:t>
            </a:r>
            <a:r>
              <a:rPr lang="en-US" dirty="0" smtClean="0"/>
              <a:t>15 </a:t>
            </a:r>
            <a:r>
              <a:rPr lang="en-US" dirty="0"/>
              <a:t>years:</a:t>
            </a:r>
          </a:p>
          <a:p>
            <a:pPr lvl="1"/>
            <a:r>
              <a:rPr lang="en-US" dirty="0"/>
              <a:t>Collected thousands of surveys</a:t>
            </a:r>
          </a:p>
          <a:p>
            <a:pPr lvl="1"/>
            <a:r>
              <a:rPr lang="en-US" dirty="0"/>
              <a:t>Establishment level</a:t>
            </a:r>
          </a:p>
          <a:p>
            <a:r>
              <a:rPr lang="en-US" dirty="0"/>
              <a:t>Estimated freight-trip generation models</a:t>
            </a:r>
          </a:p>
          <a:p>
            <a:pPr lvl="1"/>
            <a:r>
              <a:rPr lang="en-US" dirty="0"/>
              <a:t>Establishment-level </a:t>
            </a:r>
          </a:p>
          <a:p>
            <a:pPr lvl="1"/>
            <a:r>
              <a:rPr lang="en-US" dirty="0"/>
              <a:t>Economic based</a:t>
            </a:r>
          </a:p>
          <a:p>
            <a:r>
              <a:rPr lang="en-US" dirty="0"/>
              <a:t>Developed aggregation techniques</a:t>
            </a:r>
          </a:p>
          <a:p>
            <a:r>
              <a:rPr lang="en-US" dirty="0"/>
              <a:t>Validated them</a:t>
            </a:r>
          </a:p>
          <a:p>
            <a:pPr lvl="1"/>
            <a:r>
              <a:rPr lang="en-US" dirty="0"/>
              <a:t>Good models, though imperfect</a:t>
            </a:r>
          </a:p>
          <a:p>
            <a:pPr lvl="1"/>
            <a:r>
              <a:rPr lang="en-US" dirty="0"/>
              <a:t>Transferable in US conditions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964" y="3827280"/>
            <a:ext cx="2377036" cy="30307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86942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of </a:t>
            </a:r>
            <a:r>
              <a:rPr lang="en-US" dirty="0"/>
              <a:t>S</a:t>
            </a:r>
            <a:r>
              <a:rPr lang="en-US" dirty="0" smtClean="0"/>
              <a:t>upply Chains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Characterized 13 different types of supply chain</a:t>
            </a:r>
          </a:p>
          <a:p>
            <a:pPr lvl="1"/>
            <a:r>
              <a:rPr lang="en-US" sz="2000" dirty="0"/>
              <a:t>Gasoline and Petroleum Fuels; Aggregate-based Construction Materials; Pharmaceutical and Biotechnology; Retail Drug Store; Hospital; Soft Drink Beverage; Urban Wholesale Food; Supermarket; Food Services; Big Box Retailers; Retail Apparel; Waste Management; Parcel Delivery </a:t>
            </a:r>
          </a:p>
          <a:p>
            <a:pPr lvl="1"/>
            <a:r>
              <a:rPr lang="en-US" sz="2000" dirty="0"/>
              <a:t>Selected from NCFRP Report 14</a:t>
            </a:r>
            <a:endParaRPr lang="en-GB" sz="2000" dirty="0"/>
          </a:p>
          <a:p>
            <a:r>
              <a:rPr lang="en-US" dirty="0" smtClean="0"/>
              <a:t>Identified </a:t>
            </a:r>
            <a:r>
              <a:rPr lang="en-US" dirty="0"/>
              <a:t>typical facility types </a:t>
            </a:r>
            <a:r>
              <a:rPr lang="en-US" dirty="0" smtClean="0"/>
              <a:t>and mode of transport</a:t>
            </a:r>
          </a:p>
          <a:p>
            <a:r>
              <a:rPr lang="en-US" dirty="0" smtClean="0"/>
              <a:t>Identified the agents involved at the various levels of supply chains (e.g., global, regional, local)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49391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Parcel Deliveries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D8B481-622E-4FD7-8A0C-1D21B986585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958986"/>
            <a:ext cx="9144000" cy="8814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3352800" y="2044862"/>
            <a:ext cx="7073696" cy="4202412"/>
          </a:xfrm>
          <a:prstGeom prst="rect">
            <a:avLst/>
          </a:prstGeom>
          <a:solidFill>
            <a:srgbClr val="FFC000">
              <a:alpha val="40000"/>
            </a:srgbClr>
          </a:solidFill>
          <a:ln w="635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3352801" y="3276600"/>
            <a:ext cx="5562600" cy="2970674"/>
          </a:xfrm>
          <a:prstGeom prst="rect">
            <a:avLst/>
          </a:prstGeom>
          <a:solidFill>
            <a:srgbClr val="FF99FF">
              <a:alpha val="20000"/>
            </a:srgbClr>
          </a:solidFill>
          <a:ln w="635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8" name="Oval 7"/>
          <p:cNvSpPr/>
          <p:nvPr/>
        </p:nvSpPr>
        <p:spPr bwMode="auto">
          <a:xfrm>
            <a:off x="4511767" y="4780850"/>
            <a:ext cx="3008301" cy="1256905"/>
          </a:xfrm>
          <a:prstGeom prst="ellipse">
            <a:avLst/>
          </a:prstGeom>
          <a:solidFill>
            <a:srgbClr val="FF0000">
              <a:alpha val="20000"/>
            </a:srgbClr>
          </a:solidFill>
          <a:ln w="635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598864" y="2057400"/>
            <a:ext cx="8840537" cy="0"/>
          </a:xfrm>
          <a:prstGeom prst="line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1598864" y="3276600"/>
            <a:ext cx="8840537" cy="0"/>
          </a:xfrm>
          <a:prstGeom prst="line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1598864" y="4572000"/>
            <a:ext cx="8840537" cy="0"/>
          </a:xfrm>
          <a:prstGeom prst="line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1559004"/>
            <a:ext cx="140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Global</a:t>
            </a:r>
            <a:endParaRPr lang="en-GB" b="0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2437536"/>
            <a:ext cx="172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National/ Regional</a:t>
            </a:r>
            <a:endParaRPr lang="en-GB" b="0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4110336"/>
            <a:ext cx="231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Metropolitan</a:t>
            </a:r>
            <a:r>
              <a:rPr lang="en-US" b="0" dirty="0">
                <a:latin typeface="+mn-lt"/>
              </a:rPr>
              <a:t> </a:t>
            </a:r>
            <a:endParaRPr lang="en-GB" b="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1" y="5427435"/>
            <a:ext cx="210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Local</a:t>
            </a:r>
            <a:r>
              <a:rPr lang="en-US" b="0" dirty="0">
                <a:latin typeface="+mn-lt"/>
              </a:rPr>
              <a:t> </a:t>
            </a:r>
            <a:endParaRPr lang="en-GB" b="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2567" y="5639551"/>
            <a:ext cx="179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  <a:cs typeface="Times New Roman" panose="02020603050405020304" pitchFamily="18" charset="0"/>
              </a:rPr>
              <a:t>Urban Area</a:t>
            </a:r>
            <a:endParaRPr lang="en-GB" sz="2000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8403" y="5884864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  <a:cs typeface="Times New Roman" panose="02020603050405020304" pitchFamily="18" charset="0"/>
              </a:rPr>
              <a:t>Metropolitan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latin typeface="+mn-lt"/>
                <a:cs typeface="Times New Roman" panose="02020603050405020304" pitchFamily="18" charset="0"/>
              </a:rPr>
              <a:t>Area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endParaRPr lang="en-GB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39200" y="5884864"/>
            <a:ext cx="1688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  <a:cs typeface="Times New Roman" panose="02020603050405020304" pitchFamily="18" charset="0"/>
              </a:rPr>
              <a:t>Country Area</a:t>
            </a:r>
            <a:endParaRPr lang="en-GB" sz="2000" b="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28798" y="3983201"/>
            <a:ext cx="988323" cy="720185"/>
            <a:chOff x="3928990" y="3088466"/>
            <a:chExt cx="988323" cy="720185"/>
          </a:xfrm>
        </p:grpSpPr>
        <p:sp>
          <p:nvSpPr>
            <p:cNvPr id="21" name="TextBox 20"/>
            <p:cNvSpPr txBox="1"/>
            <p:nvPr/>
          </p:nvSpPr>
          <p:spPr>
            <a:xfrm>
              <a:off x="3928990" y="3088466"/>
              <a:ext cx="988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latin typeface="+mn-lt"/>
                  <a:cs typeface="Times New Roman" panose="02020603050405020304" pitchFamily="18" charset="0"/>
                </a:rPr>
                <a:t>Sorting Facility</a:t>
              </a:r>
              <a:endParaRPr lang="en-GB" sz="1200" b="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399175" y="3534331"/>
              <a:ext cx="274320" cy="274320"/>
            </a:xfrm>
            <a:prstGeom prst="rect">
              <a:avLst/>
            </a:prstGeom>
            <a:pattFill prst="pct5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54037" y="5448662"/>
            <a:ext cx="1219200" cy="415529"/>
            <a:chOff x="5813287" y="5074962"/>
            <a:chExt cx="1219200" cy="415529"/>
          </a:xfrm>
        </p:grpSpPr>
        <p:sp>
          <p:nvSpPr>
            <p:cNvPr id="24" name="Isosceles Triangle 23"/>
            <p:cNvSpPr/>
            <p:nvPr/>
          </p:nvSpPr>
          <p:spPr bwMode="auto">
            <a:xfrm rot="10800000" flipV="1">
              <a:off x="5930650" y="5074962"/>
              <a:ext cx="182880" cy="18288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GB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13287" y="5213492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0">
                  <a:latin typeface="+mn-lt"/>
                </a:defRPr>
              </a:lvl1pPr>
            </a:lstStyle>
            <a:p>
              <a:r>
                <a:rPr lang="en-GB" dirty="0">
                  <a:cs typeface="Times New Roman" panose="02020603050405020304" pitchFamily="18" charset="0"/>
                </a:rPr>
                <a:t>Home</a:t>
              </a:r>
              <a:endParaRPr lang="en-GB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18725" y="5164450"/>
            <a:ext cx="1063022" cy="635322"/>
            <a:chOff x="6014786" y="5029909"/>
            <a:chExt cx="1063022" cy="635322"/>
          </a:xfrm>
        </p:grpSpPr>
        <p:sp>
          <p:nvSpPr>
            <p:cNvPr id="27" name="Isosceles Triangle 26"/>
            <p:cNvSpPr/>
            <p:nvPr/>
          </p:nvSpPr>
          <p:spPr bwMode="auto">
            <a:xfrm rot="10800000" flipV="1">
              <a:off x="6377468" y="5029909"/>
              <a:ext cx="182880" cy="18288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GB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14786" y="5203566"/>
              <a:ext cx="1063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0">
                  <a:latin typeface="+mn-lt"/>
                </a:defRPr>
              </a:lvl1pPr>
            </a:lstStyle>
            <a:p>
              <a:r>
                <a:rPr lang="en-GB" dirty="0">
                  <a:cs typeface="Times New Roman" panose="02020603050405020304" pitchFamily="18" charset="0"/>
                </a:rPr>
                <a:t>Collection Point</a:t>
              </a:r>
              <a:endParaRPr lang="en-GB" dirty="0">
                <a:cs typeface="Times New Roman" panose="02020603050405020304" pitchFamily="18" charset="0"/>
              </a:endParaRPr>
            </a:p>
          </p:txBody>
        </p:sp>
      </p:grpSp>
      <p:cxnSp>
        <p:nvCxnSpPr>
          <p:cNvPr id="29" name="Straight Arrow Connector 28"/>
          <p:cNvCxnSpPr>
            <a:stCxn id="24" idx="5"/>
            <a:endCxn id="22" idx="2"/>
          </p:cNvCxnSpPr>
          <p:nvPr/>
        </p:nvCxnSpPr>
        <p:spPr bwMode="auto">
          <a:xfrm flipH="1" flipV="1">
            <a:off x="6436142" y="4703385"/>
            <a:ext cx="380978" cy="8367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A634ED3-667F-4041-AD31-11F3DC7AD04C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 bwMode="auto">
          <a:xfrm flipH="1">
            <a:off x="5772848" y="4703386"/>
            <a:ext cx="663295" cy="4610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 w="med" len="med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8876242" y="4114801"/>
            <a:ext cx="1105958" cy="595029"/>
            <a:chOff x="6966107" y="2776095"/>
            <a:chExt cx="1105958" cy="59502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107" y="2913924"/>
              <a:ext cx="477253" cy="4572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376333" y="2776095"/>
              <a:ext cx="695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latin typeface="+mn-lt"/>
                  <a:cs typeface="Times New Roman" panose="02020603050405020304" pitchFamily="18" charset="0"/>
                </a:rPr>
                <a:t>Airport</a:t>
              </a:r>
              <a:endParaRPr lang="en-GB" sz="1200" b="0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4" name="Straight Arrow Connector 33"/>
          <p:cNvCxnSpPr>
            <a:stCxn id="32" idx="2"/>
            <a:endCxn id="24" idx="1"/>
          </p:cNvCxnSpPr>
          <p:nvPr/>
        </p:nvCxnSpPr>
        <p:spPr bwMode="auto">
          <a:xfrm flipH="1">
            <a:off x="6908561" y="4709829"/>
            <a:ext cx="2206309" cy="8302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 w="med" len="med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634ED3-667F-4041-AD31-11F3DC7AD04C}"/>
              </a:ext>
            </a:extLst>
          </p:cNvPr>
          <p:cNvCxnSpPr>
            <a:cxnSpLocks/>
            <a:stCxn id="45" idx="0"/>
            <a:endCxn id="42" idx="2"/>
          </p:cNvCxnSpPr>
          <p:nvPr/>
        </p:nvCxnSpPr>
        <p:spPr bwMode="auto">
          <a:xfrm flipH="1" flipV="1">
            <a:off x="9083595" y="1667430"/>
            <a:ext cx="18606" cy="1304370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A634ED3-667F-4041-AD31-11F3DC7AD04C}"/>
              </a:ext>
            </a:extLst>
          </p:cNvPr>
          <p:cNvCxnSpPr>
            <a:cxnSpLocks/>
            <a:stCxn id="50" idx="2"/>
            <a:endCxn id="22" idx="0"/>
          </p:cNvCxnSpPr>
          <p:nvPr/>
        </p:nvCxnSpPr>
        <p:spPr bwMode="auto">
          <a:xfrm flipH="1">
            <a:off x="6436142" y="3352801"/>
            <a:ext cx="881946" cy="1076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50" idx="3"/>
            <a:endCxn id="45" idx="1"/>
          </p:cNvCxnSpPr>
          <p:nvPr/>
        </p:nvCxnSpPr>
        <p:spPr bwMode="auto">
          <a:xfrm>
            <a:off x="7474536" y="3182446"/>
            <a:ext cx="1389039" cy="179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7531522" y="1247446"/>
            <a:ext cx="1212505" cy="809955"/>
            <a:chOff x="5297422" y="2340646"/>
            <a:chExt cx="1212505" cy="809955"/>
          </a:xfrm>
        </p:grpSpPr>
        <p:sp>
          <p:nvSpPr>
            <p:cNvPr id="39" name="Oval 38"/>
            <p:cNvSpPr/>
            <p:nvPr/>
          </p:nvSpPr>
          <p:spPr bwMode="auto">
            <a:xfrm>
              <a:off x="5605377" y="2340646"/>
              <a:ext cx="385837" cy="385837"/>
            </a:xfrm>
            <a:prstGeom prst="ellipse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97422" y="2688936"/>
              <a:ext cx="1212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0">
                  <a:latin typeface="+mn-lt"/>
                </a:defRPr>
              </a:lvl1pPr>
            </a:lstStyle>
            <a:p>
              <a:r>
                <a:rPr lang="en-GB" dirty="0">
                  <a:cs typeface="Times New Roman" panose="02020603050405020304" pitchFamily="18" charset="0"/>
                </a:rPr>
                <a:t>International Supplier</a:t>
              </a:r>
              <a:endParaRPr lang="en-GB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844969" y="1129940"/>
            <a:ext cx="1309235" cy="537491"/>
            <a:chOff x="6923527" y="1119859"/>
            <a:chExt cx="1309235" cy="53749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527" y="1200150"/>
              <a:ext cx="477253" cy="4572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366810" y="1119859"/>
              <a:ext cx="8659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latin typeface="+mn-lt"/>
                  <a:cs typeface="Times New Roman" panose="02020603050405020304" pitchFamily="18" charset="0"/>
                </a:rPr>
                <a:t>Airport</a:t>
              </a:r>
              <a:endParaRPr lang="en-GB" sz="1200" b="0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863574" y="2874248"/>
            <a:ext cx="1255100" cy="554752"/>
            <a:chOff x="6962820" y="2879082"/>
            <a:chExt cx="1255100" cy="55475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820" y="2976634"/>
              <a:ext cx="477253" cy="4572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351968" y="2879082"/>
              <a:ext cx="8659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latin typeface="+mn-lt"/>
                  <a:cs typeface="Times New Roman" panose="02020603050405020304" pitchFamily="18" charset="0"/>
                </a:rPr>
                <a:t>Airport</a:t>
              </a:r>
              <a:endParaRPr lang="en-GB" sz="1200" b="0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7" name="Straight Arrow Connector 46"/>
          <p:cNvCxnSpPr>
            <a:stCxn id="39" idx="6"/>
            <a:endCxn id="42" idx="1"/>
          </p:cNvCxnSpPr>
          <p:nvPr/>
        </p:nvCxnSpPr>
        <p:spPr bwMode="auto">
          <a:xfrm flipV="1">
            <a:off x="8225314" y="1438830"/>
            <a:ext cx="619655" cy="15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 w="med" len="med"/>
          </a:ln>
          <a:effectLst/>
        </p:spPr>
      </p:cxnSp>
      <p:grpSp>
        <p:nvGrpSpPr>
          <p:cNvPr id="48" name="Group 47"/>
          <p:cNvGrpSpPr/>
          <p:nvPr/>
        </p:nvGrpSpPr>
        <p:grpSpPr>
          <a:xfrm>
            <a:off x="6483328" y="2555578"/>
            <a:ext cx="1905000" cy="797223"/>
            <a:chOff x="3697707" y="2996723"/>
            <a:chExt cx="1905000" cy="797223"/>
          </a:xfrm>
        </p:grpSpPr>
        <p:sp>
          <p:nvSpPr>
            <p:cNvPr id="49" name="TextBox 48"/>
            <p:cNvSpPr txBox="1"/>
            <p:nvPr/>
          </p:nvSpPr>
          <p:spPr>
            <a:xfrm>
              <a:off x="3697707" y="2996723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latin typeface="+mn-lt"/>
                  <a:cs typeface="Times New Roman" panose="02020603050405020304" pitchFamily="18" charset="0"/>
                </a:rPr>
                <a:t>Regional Consolidation Center / Distribution Center</a:t>
              </a:r>
              <a:endParaRPr lang="en-GB" sz="1200" b="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376020" y="3453236"/>
              <a:ext cx="312894" cy="340710"/>
            </a:xfrm>
            <a:prstGeom prst="rect">
              <a:avLst/>
            </a:prstGeom>
            <a:pattFill prst="pct5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634ED3-667F-4041-AD31-11F3DC7AD04C}"/>
              </a:ext>
            </a:extLst>
          </p:cNvPr>
          <p:cNvCxnSpPr>
            <a:cxnSpLocks/>
            <a:stCxn id="45" idx="2"/>
            <a:endCxn id="32" idx="0"/>
          </p:cNvCxnSpPr>
          <p:nvPr/>
        </p:nvCxnSpPr>
        <p:spPr bwMode="auto">
          <a:xfrm>
            <a:off x="9102201" y="3429001"/>
            <a:ext cx="12668" cy="8236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3904531" y="3895253"/>
            <a:ext cx="938389" cy="292390"/>
            <a:chOff x="4941308" y="2340646"/>
            <a:chExt cx="938389" cy="292390"/>
          </a:xfrm>
        </p:grpSpPr>
        <p:sp>
          <p:nvSpPr>
            <p:cNvPr id="53" name="Oval 52"/>
            <p:cNvSpPr/>
            <p:nvPr/>
          </p:nvSpPr>
          <p:spPr bwMode="auto">
            <a:xfrm>
              <a:off x="5605377" y="2340646"/>
              <a:ext cx="274320" cy="274320"/>
            </a:xfrm>
            <a:prstGeom prst="ellipse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941308" y="2356037"/>
              <a:ext cx="7389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0">
                  <a:latin typeface="+mn-lt"/>
                </a:defRPr>
              </a:lvl1pPr>
            </a:lstStyle>
            <a:p>
              <a:r>
                <a:rPr lang="en-GB" dirty="0">
                  <a:cs typeface="Times New Roman" panose="02020603050405020304" pitchFamily="18" charset="0"/>
                </a:rPr>
                <a:t>Supplier</a:t>
              </a:r>
              <a:endParaRPr lang="en-GB" dirty="0">
                <a:cs typeface="Times New Roman" panose="02020603050405020304" pitchFamily="18" charset="0"/>
              </a:endParaRPr>
            </a:p>
          </p:txBody>
        </p:sp>
      </p:grpSp>
      <p:cxnSp>
        <p:nvCxnSpPr>
          <p:cNvPr id="55" name="Straight Arrow Connector 54"/>
          <p:cNvCxnSpPr>
            <a:stCxn id="22" idx="1"/>
            <a:endCxn id="53" idx="6"/>
          </p:cNvCxnSpPr>
          <p:nvPr/>
        </p:nvCxnSpPr>
        <p:spPr bwMode="auto">
          <a:xfrm flipH="1" flipV="1">
            <a:off x="4842920" y="4032413"/>
            <a:ext cx="1456063" cy="5338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>
            <a:stCxn id="32" idx="1"/>
            <a:endCxn id="22" idx="3"/>
          </p:cNvCxnSpPr>
          <p:nvPr/>
        </p:nvCxnSpPr>
        <p:spPr bwMode="auto">
          <a:xfrm flipH="1">
            <a:off x="6573302" y="4481229"/>
            <a:ext cx="2302940" cy="849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57" name="Straight Arrow Connector 56"/>
          <p:cNvCxnSpPr>
            <a:stCxn id="50" idx="1"/>
            <a:endCxn id="53" idx="6"/>
          </p:cNvCxnSpPr>
          <p:nvPr/>
        </p:nvCxnSpPr>
        <p:spPr bwMode="auto">
          <a:xfrm flipH="1">
            <a:off x="4842919" y="3182445"/>
            <a:ext cx="2318722" cy="8499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  <a:effectLst/>
        </p:spPr>
      </p:cxnSp>
      <p:grpSp>
        <p:nvGrpSpPr>
          <p:cNvPr id="58" name="Group 57"/>
          <p:cNvGrpSpPr/>
          <p:nvPr/>
        </p:nvGrpSpPr>
        <p:grpSpPr>
          <a:xfrm>
            <a:off x="6071127" y="5361907"/>
            <a:ext cx="631500" cy="415529"/>
            <a:chOff x="5813287" y="5074962"/>
            <a:chExt cx="631500" cy="415529"/>
          </a:xfrm>
        </p:grpSpPr>
        <p:sp>
          <p:nvSpPr>
            <p:cNvPr id="59" name="Isosceles Triangle 58"/>
            <p:cNvSpPr/>
            <p:nvPr/>
          </p:nvSpPr>
          <p:spPr bwMode="auto">
            <a:xfrm rot="10800000" flipV="1">
              <a:off x="5930650" y="5074962"/>
              <a:ext cx="182880" cy="18288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GB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13287" y="5213492"/>
              <a:ext cx="631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0">
                  <a:latin typeface="+mn-lt"/>
                </a:defRPr>
              </a:lvl1pPr>
            </a:lstStyle>
            <a:p>
              <a:r>
                <a:rPr lang="en-GB" dirty="0">
                  <a:cs typeface="Times New Roman" panose="02020603050405020304" pitchFamily="18" charset="0"/>
                </a:rPr>
                <a:t>Office</a:t>
              </a:r>
              <a:endParaRPr lang="en-GB" dirty="0">
                <a:cs typeface="Times New Roman" panose="02020603050405020304" pitchFamily="18" charset="0"/>
              </a:endParaRPr>
            </a:p>
          </p:txBody>
        </p:sp>
      </p:grpSp>
      <p:cxnSp>
        <p:nvCxnSpPr>
          <p:cNvPr id="61" name="Straight Arrow Connector 60"/>
          <p:cNvCxnSpPr>
            <a:stCxn id="59" idx="0"/>
            <a:endCxn id="22" idx="2"/>
          </p:cNvCxnSpPr>
          <p:nvPr/>
        </p:nvCxnSpPr>
        <p:spPr bwMode="auto">
          <a:xfrm flipV="1">
            <a:off x="6279930" y="4703386"/>
            <a:ext cx="156212" cy="6585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  <a:effectLst/>
        </p:spPr>
      </p:cxnSp>
      <p:cxnSp>
        <p:nvCxnSpPr>
          <p:cNvPr id="62" name="Straight Arrow Connector 61"/>
          <p:cNvCxnSpPr>
            <a:stCxn id="32" idx="2"/>
            <a:endCxn id="59" idx="0"/>
          </p:cNvCxnSpPr>
          <p:nvPr/>
        </p:nvCxnSpPr>
        <p:spPr bwMode="auto">
          <a:xfrm flipH="1">
            <a:off x="6279931" y="4709830"/>
            <a:ext cx="2834939" cy="652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 w="med" len="med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4085125" y="5008431"/>
            <a:ext cx="1704795" cy="276999"/>
            <a:chOff x="3440469" y="3639602"/>
            <a:chExt cx="1704795" cy="276999"/>
          </a:xfrm>
        </p:grpSpPr>
        <p:sp>
          <p:nvSpPr>
            <p:cNvPr id="64" name="TextBox 63"/>
            <p:cNvSpPr txBox="1"/>
            <p:nvPr/>
          </p:nvSpPr>
          <p:spPr>
            <a:xfrm>
              <a:off x="3440469" y="3639602"/>
              <a:ext cx="1704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latin typeface="+mn-lt"/>
                  <a:cs typeface="Times New Roman" panose="02020603050405020304" pitchFamily="18" charset="0"/>
                </a:rPr>
                <a:t>Drop-off Point</a:t>
              </a:r>
              <a:endParaRPr lang="en-GB" sz="1200" b="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479928" y="3661098"/>
              <a:ext cx="182880" cy="182880"/>
            </a:xfrm>
            <a:prstGeom prst="rect">
              <a:avLst/>
            </a:prstGeom>
            <a:pattFill prst="pct5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6" name="Straight Arrow Connector 65"/>
          <p:cNvCxnSpPr>
            <a:stCxn id="53" idx="4"/>
            <a:endCxn id="65" idx="0"/>
          </p:cNvCxnSpPr>
          <p:nvPr/>
        </p:nvCxnSpPr>
        <p:spPr bwMode="auto">
          <a:xfrm>
            <a:off x="4705759" y="4169574"/>
            <a:ext cx="510264" cy="8603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7" name="Straight Arrow Connector 66"/>
          <p:cNvCxnSpPr>
            <a:stCxn id="65" idx="3"/>
            <a:endCxn id="22" idx="1"/>
          </p:cNvCxnSpPr>
          <p:nvPr/>
        </p:nvCxnSpPr>
        <p:spPr bwMode="auto">
          <a:xfrm flipV="1">
            <a:off x="5307464" y="4566226"/>
            <a:ext cx="991519" cy="5551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193498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81"/>
          <p:cNvSpPr/>
          <p:nvPr/>
        </p:nvSpPr>
        <p:spPr bwMode="auto">
          <a:xfrm>
            <a:off x="1524000" y="5958986"/>
            <a:ext cx="9144000" cy="8814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60" name="Rectangle 59"/>
          <p:cNvSpPr/>
          <p:nvPr/>
        </p:nvSpPr>
        <p:spPr bwMode="auto">
          <a:xfrm>
            <a:off x="3352800" y="2044862"/>
            <a:ext cx="7073696" cy="4202412"/>
          </a:xfrm>
          <a:prstGeom prst="rect">
            <a:avLst/>
          </a:prstGeom>
          <a:solidFill>
            <a:srgbClr val="FFC000">
              <a:alpha val="40000"/>
            </a:srgbClr>
          </a:solidFill>
          <a:ln w="635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61" name="Rectangle 60"/>
          <p:cNvSpPr/>
          <p:nvPr/>
        </p:nvSpPr>
        <p:spPr bwMode="auto">
          <a:xfrm>
            <a:off x="3352801" y="3276600"/>
            <a:ext cx="5562600" cy="2970674"/>
          </a:xfrm>
          <a:prstGeom prst="rect">
            <a:avLst/>
          </a:prstGeom>
          <a:solidFill>
            <a:srgbClr val="FF99FF">
              <a:alpha val="20000"/>
            </a:srgbClr>
          </a:solidFill>
          <a:ln w="635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62" name="Oval 61"/>
          <p:cNvSpPr/>
          <p:nvPr/>
        </p:nvSpPr>
        <p:spPr bwMode="auto">
          <a:xfrm>
            <a:off x="4511767" y="4780850"/>
            <a:ext cx="3008301" cy="1256905"/>
          </a:xfrm>
          <a:prstGeom prst="ellipse">
            <a:avLst/>
          </a:prstGeom>
          <a:solidFill>
            <a:srgbClr val="FF0000">
              <a:alpha val="20000"/>
            </a:srgbClr>
          </a:solidFill>
          <a:ln w="635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1598864" y="2057400"/>
            <a:ext cx="8840537" cy="0"/>
          </a:xfrm>
          <a:prstGeom prst="line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>
            <a:off x="1598864" y="3276600"/>
            <a:ext cx="8840537" cy="0"/>
          </a:xfrm>
          <a:prstGeom prst="line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>
            <a:off x="1598864" y="4572000"/>
            <a:ext cx="8840537" cy="0"/>
          </a:xfrm>
          <a:prstGeom prst="line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524000" y="155900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Global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24001" y="2437536"/>
            <a:ext cx="1402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National/ Regional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24001" y="4110336"/>
            <a:ext cx="210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Metropolitan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1524001" y="5427435"/>
            <a:ext cx="210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79" name="TextBox 78"/>
          <p:cNvSpPr txBox="1"/>
          <p:nvPr/>
        </p:nvSpPr>
        <p:spPr>
          <a:xfrm>
            <a:off x="5216023" y="5660123"/>
            <a:ext cx="179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Urban Area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38403" y="5884864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Metropolitan </a:t>
            </a:r>
            <a:r>
              <a:rPr lang="en-US" sz="2000" dirty="0">
                <a:cs typeface="Times New Roman" panose="02020603050405020304" pitchFamily="18" charset="0"/>
              </a:rPr>
              <a:t>Area 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839200" y="5884864"/>
            <a:ext cx="1688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Country Area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484359C-75AB-498B-B99B-DAC452A0D4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519736" y="2113059"/>
            <a:ext cx="1087436" cy="534533"/>
            <a:chOff x="1938747" y="2239371"/>
            <a:chExt cx="1087436" cy="534533"/>
          </a:xfrm>
        </p:grpSpPr>
        <p:sp>
          <p:nvSpPr>
            <p:cNvPr id="22" name="Oval 21"/>
            <p:cNvSpPr/>
            <p:nvPr/>
          </p:nvSpPr>
          <p:spPr bwMode="auto">
            <a:xfrm>
              <a:off x="2640346" y="2388067"/>
              <a:ext cx="385837" cy="385837"/>
            </a:xfrm>
            <a:prstGeom prst="ellipse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38747" y="2239371"/>
              <a:ext cx="851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0">
                  <a:latin typeface="+mn-lt"/>
                </a:defRPr>
              </a:lvl1pPr>
            </a:lstStyle>
            <a:p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Domestic Producer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81448" y="4349170"/>
            <a:ext cx="1100269" cy="461665"/>
            <a:chOff x="2356094" y="4331314"/>
            <a:chExt cx="1100269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2356094" y="4331314"/>
              <a:ext cx="1100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cs typeface="Times New Roman" panose="02020603050405020304" pitchFamily="18" charset="0"/>
                </a:rPr>
                <a:t>Broadline Warehouse</a:t>
              </a:r>
              <a:endParaRPr lang="en-GB" sz="1200" b="0" dirty="0"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156816" y="4356958"/>
              <a:ext cx="274320" cy="274320"/>
            </a:xfrm>
            <a:prstGeom prst="rect">
              <a:avLst/>
            </a:prstGeom>
            <a:pattFill prst="pct5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079700" y="5447024"/>
            <a:ext cx="1219200" cy="380332"/>
            <a:chOff x="5788246" y="5109288"/>
            <a:chExt cx="1219200" cy="380332"/>
          </a:xfrm>
        </p:grpSpPr>
        <p:sp>
          <p:nvSpPr>
            <p:cNvPr id="39" name="Isosceles Triangle 38"/>
            <p:cNvSpPr/>
            <p:nvPr/>
          </p:nvSpPr>
          <p:spPr bwMode="auto">
            <a:xfrm rot="10800000" flipV="1">
              <a:off x="5941438" y="5109288"/>
              <a:ext cx="146304" cy="118872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GB"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88246" y="5212621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0">
                  <a:latin typeface="+mn-lt"/>
                </a:defRPr>
              </a:lvl1pPr>
            </a:lstStyle>
            <a:p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Restaurants 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61505" y="5533578"/>
            <a:ext cx="965014" cy="335999"/>
            <a:chOff x="5697918" y="5107177"/>
            <a:chExt cx="965014" cy="335999"/>
          </a:xfrm>
        </p:grpSpPr>
        <p:sp>
          <p:nvSpPr>
            <p:cNvPr id="83" name="Isosceles Triangle 82"/>
            <p:cNvSpPr/>
            <p:nvPr/>
          </p:nvSpPr>
          <p:spPr bwMode="auto">
            <a:xfrm rot="10800000" flipV="1">
              <a:off x="5953190" y="5107177"/>
              <a:ext cx="146304" cy="118872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GB"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97918" y="5166177"/>
              <a:ext cx="9650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0">
                  <a:latin typeface="+mn-lt"/>
                </a:defRPr>
              </a:lvl1pPr>
            </a:lstStyle>
            <a:p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Institution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2" name="Straight Arrow Connector 111"/>
          <p:cNvCxnSpPr>
            <a:stCxn id="37" idx="2"/>
            <a:endCxn id="39" idx="5"/>
          </p:cNvCxnSpPr>
          <p:nvPr/>
        </p:nvCxnSpPr>
        <p:spPr bwMode="auto">
          <a:xfrm>
            <a:off x="4519330" y="4649134"/>
            <a:ext cx="750139" cy="8573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 w="med" len="med"/>
          </a:ln>
          <a:effectLst/>
        </p:spPr>
      </p:cxnSp>
      <p:cxnSp>
        <p:nvCxnSpPr>
          <p:cNvPr id="122" name="Straight Arrow Connector 121"/>
          <p:cNvCxnSpPr>
            <a:stCxn id="37" idx="2"/>
            <a:endCxn id="83" idx="5"/>
          </p:cNvCxnSpPr>
          <p:nvPr/>
        </p:nvCxnSpPr>
        <p:spPr bwMode="auto">
          <a:xfrm>
            <a:off x="4519329" y="4649133"/>
            <a:ext cx="2334024" cy="9438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 w="med" len="med"/>
          </a:ln>
          <a:effectLst/>
        </p:spPr>
      </p:cxnSp>
      <p:cxnSp>
        <p:nvCxnSpPr>
          <p:cNvPr id="142" name="Straight Arrow Connector 141"/>
          <p:cNvCxnSpPr>
            <a:stCxn id="148" idx="2"/>
            <a:endCxn id="99" idx="0"/>
          </p:cNvCxnSpPr>
          <p:nvPr/>
        </p:nvCxnSpPr>
        <p:spPr bwMode="auto">
          <a:xfrm flipH="1">
            <a:off x="4952782" y="2414866"/>
            <a:ext cx="1067988" cy="6421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</p:spPr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A634ED3-667F-4041-AD31-11F3DC7AD04C}"/>
              </a:ext>
            </a:extLst>
          </p:cNvPr>
          <p:cNvCxnSpPr>
            <a:cxnSpLocks/>
            <a:stCxn id="99" idx="2"/>
            <a:endCxn id="85" idx="0"/>
          </p:cNvCxnSpPr>
          <p:nvPr/>
        </p:nvCxnSpPr>
        <p:spPr bwMode="auto">
          <a:xfrm>
            <a:off x="4952782" y="3397756"/>
            <a:ext cx="2340652" cy="10413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6457014" y="1047225"/>
            <a:ext cx="1259408" cy="560731"/>
            <a:chOff x="1766775" y="2213173"/>
            <a:chExt cx="1259408" cy="560731"/>
          </a:xfrm>
        </p:grpSpPr>
        <p:sp>
          <p:nvSpPr>
            <p:cNvPr id="88" name="Oval 87"/>
            <p:cNvSpPr/>
            <p:nvPr/>
          </p:nvSpPr>
          <p:spPr bwMode="auto">
            <a:xfrm>
              <a:off x="2640346" y="2388067"/>
              <a:ext cx="385837" cy="385837"/>
            </a:xfrm>
            <a:prstGeom prst="ellipse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66775" y="2213173"/>
              <a:ext cx="1002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0">
                  <a:latin typeface="+mn-lt"/>
                </a:defRPr>
              </a:lvl1pPr>
            </a:lstStyle>
            <a:p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International Vendor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6594657" y="2823667"/>
            <a:ext cx="786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cs typeface="Times New Roman" panose="02020603050405020304" pitchFamily="18" charset="0"/>
              </a:rPr>
              <a:t>Rail Station</a:t>
            </a:r>
            <a:endParaRPr lang="en-GB" sz="1200" b="0" dirty="0">
              <a:cs typeface="Times New Roman" panose="02020603050405020304" pitchFamily="18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06" y="2561639"/>
            <a:ext cx="459273" cy="45927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6" y="3042179"/>
            <a:ext cx="459273" cy="459273"/>
          </a:xfrm>
          <a:prstGeom prst="rect">
            <a:avLst/>
          </a:prstGeom>
        </p:spPr>
      </p:pic>
      <p:cxnSp>
        <p:nvCxnSpPr>
          <p:cNvPr id="94" name="Straight Arrow Connector 118">
            <a:extLst>
              <a:ext uri="{FF2B5EF4-FFF2-40B4-BE49-F238E27FC236}">
                <a16:creationId xmlns:a16="http://schemas.microsoft.com/office/drawing/2014/main" id="{8A1DB5B2-DC1F-42B4-A035-F111A5D4F591}"/>
              </a:ext>
            </a:extLst>
          </p:cNvPr>
          <p:cNvCxnSpPr>
            <a:cxnSpLocks/>
            <a:stCxn id="92" idx="2"/>
            <a:endCxn id="93" idx="1"/>
          </p:cNvCxnSpPr>
          <p:nvPr/>
        </p:nvCxnSpPr>
        <p:spPr bwMode="auto">
          <a:xfrm>
            <a:off x="7156143" y="3020911"/>
            <a:ext cx="552903" cy="250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</p:spPr>
      </p:cxnSp>
      <p:cxnSp>
        <p:nvCxnSpPr>
          <p:cNvPr id="96" name="Straight Arrow Connector 95"/>
          <p:cNvCxnSpPr>
            <a:stCxn id="93" idx="2"/>
            <a:endCxn id="85" idx="0"/>
          </p:cNvCxnSpPr>
          <p:nvPr/>
        </p:nvCxnSpPr>
        <p:spPr bwMode="auto">
          <a:xfrm flipH="1">
            <a:off x="7293434" y="3501452"/>
            <a:ext cx="645248" cy="9376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 w="med" len="med"/>
          </a:ln>
          <a:effectLst/>
        </p:spPr>
      </p:cxnSp>
      <p:cxnSp>
        <p:nvCxnSpPr>
          <p:cNvPr id="117" name="Straight Arrow Connector 116"/>
          <p:cNvCxnSpPr>
            <a:stCxn id="88" idx="6"/>
            <a:endCxn id="135" idx="1"/>
          </p:cNvCxnSpPr>
          <p:nvPr/>
        </p:nvCxnSpPr>
        <p:spPr bwMode="auto">
          <a:xfrm>
            <a:off x="7716423" y="1415037"/>
            <a:ext cx="1070391" cy="314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</p:spPr>
      </p:cxnSp>
      <p:cxnSp>
        <p:nvCxnSpPr>
          <p:cNvPr id="120" name="Straight Arrow Connector 119"/>
          <p:cNvCxnSpPr>
            <a:stCxn id="99" idx="2"/>
            <a:endCxn id="37" idx="3"/>
          </p:cNvCxnSpPr>
          <p:nvPr/>
        </p:nvCxnSpPr>
        <p:spPr bwMode="auto">
          <a:xfrm flipH="1">
            <a:off x="4656490" y="3397757"/>
            <a:ext cx="296293" cy="11142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</p:spPr>
      </p:cxnSp>
      <p:grpSp>
        <p:nvGrpSpPr>
          <p:cNvPr id="68" name="Group 67"/>
          <p:cNvGrpSpPr/>
          <p:nvPr/>
        </p:nvGrpSpPr>
        <p:grpSpPr>
          <a:xfrm>
            <a:off x="6312688" y="4303897"/>
            <a:ext cx="1117906" cy="461665"/>
            <a:chOff x="2356094" y="4331314"/>
            <a:chExt cx="1117906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2356094" y="4331314"/>
              <a:ext cx="1100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cs typeface="Times New Roman" panose="02020603050405020304" pitchFamily="18" charset="0"/>
                </a:rPr>
                <a:t>Specialize Warehouse</a:t>
              </a:r>
              <a:endParaRPr lang="en-GB" sz="1200" b="0" dirty="0"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3199680" y="4466530"/>
              <a:ext cx="274320" cy="274320"/>
            </a:xfrm>
            <a:prstGeom prst="rect">
              <a:avLst/>
            </a:prstGeom>
            <a:pattFill prst="pct5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111193" y="3023617"/>
            <a:ext cx="998037" cy="461665"/>
            <a:chOff x="2471673" y="4323528"/>
            <a:chExt cx="998037" cy="461665"/>
          </a:xfrm>
        </p:grpSpPr>
        <p:sp>
          <p:nvSpPr>
            <p:cNvPr id="98" name="TextBox 97"/>
            <p:cNvSpPr txBox="1"/>
            <p:nvPr/>
          </p:nvSpPr>
          <p:spPr>
            <a:xfrm>
              <a:off x="2471673" y="4323528"/>
              <a:ext cx="938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cs typeface="Times New Roman" panose="02020603050405020304" pitchFamily="18" charset="0"/>
                </a:rPr>
                <a:t>Regional DC</a:t>
              </a:r>
              <a:endParaRPr lang="en-GB" sz="1200" b="0" dirty="0"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3156816" y="4356958"/>
              <a:ext cx="312894" cy="340710"/>
            </a:xfrm>
            <a:prstGeom prst="rect">
              <a:avLst/>
            </a:prstGeom>
            <a:pattFill prst="pct5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cs typeface="Times New Roman" panose="02020603050405020304" pitchFamily="18" charset="0"/>
              </a:endParaRPr>
            </a:p>
          </p:txBody>
        </p:sp>
      </p:grpSp>
      <p:cxnSp>
        <p:nvCxnSpPr>
          <p:cNvPr id="100" name="Straight Arrow Connector 99"/>
          <p:cNvCxnSpPr>
            <a:stCxn id="85" idx="2"/>
            <a:endCxn id="39" idx="1"/>
          </p:cNvCxnSpPr>
          <p:nvPr/>
        </p:nvCxnSpPr>
        <p:spPr bwMode="auto">
          <a:xfrm flipH="1">
            <a:off x="5342620" y="4713432"/>
            <a:ext cx="1950814" cy="793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 w="med" len="med"/>
          </a:ln>
          <a:effectLst/>
        </p:spPr>
      </p:cxnSp>
      <p:cxnSp>
        <p:nvCxnSpPr>
          <p:cNvPr id="101" name="Straight Arrow Connector 100"/>
          <p:cNvCxnSpPr>
            <a:stCxn id="85" idx="2"/>
            <a:endCxn id="83" idx="1"/>
          </p:cNvCxnSpPr>
          <p:nvPr/>
        </p:nvCxnSpPr>
        <p:spPr bwMode="auto">
          <a:xfrm flipH="1">
            <a:off x="6926506" y="4713433"/>
            <a:ext cx="366929" cy="87958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 w="med" len="med"/>
          </a:ln>
          <a:effectLst/>
        </p:spPr>
      </p:cxnSp>
      <p:grpSp>
        <p:nvGrpSpPr>
          <p:cNvPr id="102" name="Group 101"/>
          <p:cNvGrpSpPr/>
          <p:nvPr/>
        </p:nvGrpSpPr>
        <p:grpSpPr>
          <a:xfrm>
            <a:off x="5473852" y="4560848"/>
            <a:ext cx="879664" cy="461665"/>
            <a:chOff x="2583200" y="4344594"/>
            <a:chExt cx="879664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2583200" y="4344594"/>
              <a:ext cx="879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cs typeface="Times New Roman" panose="02020603050405020304" pitchFamily="18" charset="0"/>
                </a:rPr>
                <a:t>Satellite Yard</a:t>
              </a:r>
              <a:endParaRPr lang="en-GB" sz="1200" b="0" dirty="0"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3199680" y="4466530"/>
              <a:ext cx="182880" cy="182880"/>
            </a:xfrm>
            <a:prstGeom prst="rect">
              <a:avLst/>
            </a:prstGeom>
            <a:pattFill prst="pct5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cs typeface="Times New Roman" panose="02020603050405020304" pitchFamily="18" charset="0"/>
              </a:endParaRPr>
            </a:p>
          </p:txBody>
        </p:sp>
      </p:grpSp>
      <p:cxnSp>
        <p:nvCxnSpPr>
          <p:cNvPr id="106" name="Straight Arrow Connector 105"/>
          <p:cNvCxnSpPr>
            <a:stCxn id="105" idx="2"/>
            <a:endCxn id="39" idx="0"/>
          </p:cNvCxnSpPr>
          <p:nvPr/>
        </p:nvCxnSpPr>
        <p:spPr bwMode="auto">
          <a:xfrm flipH="1">
            <a:off x="5306044" y="4865664"/>
            <a:ext cx="875728" cy="5813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7" name="Straight Arrow Connector 106"/>
          <p:cNvCxnSpPr>
            <a:stCxn id="105" idx="2"/>
            <a:endCxn id="83" idx="0"/>
          </p:cNvCxnSpPr>
          <p:nvPr/>
        </p:nvCxnSpPr>
        <p:spPr bwMode="auto">
          <a:xfrm>
            <a:off x="6181773" y="4865663"/>
            <a:ext cx="708157" cy="6679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A634ED3-667F-4041-AD31-11F3DC7AD04C}"/>
              </a:ext>
            </a:extLst>
          </p:cNvPr>
          <p:cNvCxnSpPr>
            <a:cxnSpLocks/>
            <a:stCxn id="128" idx="0"/>
            <a:endCxn id="135" idx="4"/>
          </p:cNvCxnSpPr>
          <p:nvPr/>
        </p:nvCxnSpPr>
        <p:spPr bwMode="auto">
          <a:xfrm flipH="1" flipV="1">
            <a:off x="9019581" y="2291268"/>
            <a:ext cx="9708" cy="488097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121" name="Group 120"/>
          <p:cNvGrpSpPr/>
          <p:nvPr/>
        </p:nvGrpSpPr>
        <p:grpSpPr>
          <a:xfrm>
            <a:off x="8700106" y="2779364"/>
            <a:ext cx="1655947" cy="658368"/>
            <a:chOff x="6656832" y="1018898"/>
            <a:chExt cx="1655947" cy="658368"/>
          </a:xfrm>
        </p:grpSpPr>
        <p:sp>
          <p:nvSpPr>
            <p:cNvPr id="123" name="TextBox 122"/>
            <p:cNvSpPr txBox="1"/>
            <p:nvPr/>
          </p:nvSpPr>
          <p:spPr>
            <a:xfrm>
              <a:off x="7305397" y="1042343"/>
              <a:ext cx="100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cs typeface="Times New Roman" panose="02020603050405020304" pitchFamily="18" charset="0"/>
                </a:rPr>
                <a:t>International Gateway</a:t>
              </a:r>
              <a:endParaRPr lang="en-GB" sz="1200" b="0" dirty="0">
                <a:cs typeface="Times New Roman" panose="02020603050405020304" pitchFamily="18" charset="0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6656832" y="1018898"/>
              <a:ext cx="658368" cy="658368"/>
              <a:chOff x="9600686" y="1989810"/>
              <a:chExt cx="658368" cy="658368"/>
            </a:xfrm>
          </p:grpSpPr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8841" y="2265298"/>
                <a:ext cx="274320" cy="274320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8556" y="2277385"/>
                <a:ext cx="261878" cy="274320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31105">
                <a:off x="9775266" y="2056731"/>
                <a:ext cx="260868" cy="249907"/>
              </a:xfrm>
              <a:prstGeom prst="rect">
                <a:avLst/>
              </a:prstGeom>
            </p:spPr>
          </p:pic>
          <p:sp>
            <p:nvSpPr>
              <p:cNvPr id="128" name="Oval 127"/>
              <p:cNvSpPr/>
              <p:nvPr/>
            </p:nvSpPr>
            <p:spPr bwMode="auto">
              <a:xfrm>
                <a:off x="9600686" y="1989810"/>
                <a:ext cx="658368" cy="658368"/>
              </a:xfrm>
              <a:prstGeom prst="ellipse">
                <a:avLst/>
              </a:prstGeom>
              <a:no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GB"/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8690398" y="1632899"/>
            <a:ext cx="1655947" cy="658368"/>
            <a:chOff x="6656832" y="1018898"/>
            <a:chExt cx="1655947" cy="658368"/>
          </a:xfrm>
        </p:grpSpPr>
        <p:sp>
          <p:nvSpPr>
            <p:cNvPr id="130" name="TextBox 129"/>
            <p:cNvSpPr txBox="1"/>
            <p:nvPr/>
          </p:nvSpPr>
          <p:spPr>
            <a:xfrm>
              <a:off x="7305397" y="1042343"/>
              <a:ext cx="100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cs typeface="Times New Roman" panose="02020603050405020304" pitchFamily="18" charset="0"/>
                </a:rPr>
                <a:t>International Gateway</a:t>
              </a:r>
              <a:endParaRPr lang="en-GB" sz="1200" b="0" dirty="0">
                <a:cs typeface="Times New Roman" panose="02020603050405020304" pitchFamily="18" charset="0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6656832" y="1018898"/>
              <a:ext cx="658368" cy="658368"/>
              <a:chOff x="9600686" y="1989810"/>
              <a:chExt cx="658368" cy="658368"/>
            </a:xfrm>
          </p:grpSpPr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8841" y="2265298"/>
                <a:ext cx="274320" cy="274320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8556" y="2277385"/>
                <a:ext cx="261878" cy="274320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31105">
                <a:off x="9775266" y="2056731"/>
                <a:ext cx="260868" cy="249907"/>
              </a:xfrm>
              <a:prstGeom prst="rect">
                <a:avLst/>
              </a:prstGeom>
            </p:spPr>
          </p:pic>
          <p:sp>
            <p:nvSpPr>
              <p:cNvPr id="135" name="Oval 134"/>
              <p:cNvSpPr/>
              <p:nvPr/>
            </p:nvSpPr>
            <p:spPr bwMode="auto">
              <a:xfrm>
                <a:off x="9600686" y="1989810"/>
                <a:ext cx="658368" cy="658368"/>
              </a:xfrm>
              <a:prstGeom prst="ellipse">
                <a:avLst/>
              </a:prstGeom>
              <a:no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GB"/>
              </a:p>
            </p:txBody>
          </p:sp>
        </p:grpSp>
      </p:grpSp>
      <p:cxnSp>
        <p:nvCxnSpPr>
          <p:cNvPr id="136" name="Straight Arrow Connector 135"/>
          <p:cNvCxnSpPr>
            <a:stCxn id="148" idx="4"/>
            <a:endCxn id="85" idx="0"/>
          </p:cNvCxnSpPr>
          <p:nvPr/>
        </p:nvCxnSpPr>
        <p:spPr bwMode="auto">
          <a:xfrm>
            <a:off x="6203650" y="2597746"/>
            <a:ext cx="1089784" cy="18413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</p:spPr>
      </p:cxnSp>
      <p:cxnSp>
        <p:nvCxnSpPr>
          <p:cNvPr id="137" name="Straight Arrow Connector 136"/>
          <p:cNvCxnSpPr>
            <a:stCxn id="128" idx="2"/>
            <a:endCxn id="147" idx="3"/>
          </p:cNvCxnSpPr>
          <p:nvPr/>
        </p:nvCxnSpPr>
        <p:spPr bwMode="auto">
          <a:xfrm flipH="1" flipV="1">
            <a:off x="6709907" y="2414866"/>
            <a:ext cx="1990198" cy="6936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</p:spPr>
      </p:cxnSp>
      <p:cxnSp>
        <p:nvCxnSpPr>
          <p:cNvPr id="140" name="Straight Arrow Connector 139"/>
          <p:cNvCxnSpPr>
            <a:stCxn id="22" idx="6"/>
            <a:endCxn id="148" idx="1"/>
          </p:cNvCxnSpPr>
          <p:nvPr/>
        </p:nvCxnSpPr>
        <p:spPr bwMode="auto">
          <a:xfrm flipV="1">
            <a:off x="4607172" y="2285549"/>
            <a:ext cx="1467162" cy="1691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</p:spPr>
      </p:cxnSp>
      <p:grpSp>
        <p:nvGrpSpPr>
          <p:cNvPr id="145" name="Group 144"/>
          <p:cNvGrpSpPr/>
          <p:nvPr/>
        </p:nvGrpSpPr>
        <p:grpSpPr>
          <a:xfrm>
            <a:off x="6020771" y="1824437"/>
            <a:ext cx="1236581" cy="773309"/>
            <a:chOff x="5593857" y="3318742"/>
            <a:chExt cx="1236581" cy="773309"/>
          </a:xfrm>
        </p:grpSpPr>
        <p:grpSp>
          <p:nvGrpSpPr>
            <p:cNvPr id="146" name="Group 145"/>
            <p:cNvGrpSpPr/>
            <p:nvPr/>
          </p:nvGrpSpPr>
          <p:grpSpPr>
            <a:xfrm>
              <a:off x="5593857" y="3318742"/>
              <a:ext cx="1236581" cy="773309"/>
              <a:chOff x="1843177" y="1497255"/>
              <a:chExt cx="1381614" cy="773309"/>
            </a:xfrm>
          </p:grpSpPr>
          <p:sp>
            <p:nvSpPr>
              <p:cNvPr id="148" name="Oval 147"/>
              <p:cNvSpPr/>
              <p:nvPr/>
            </p:nvSpPr>
            <p:spPr bwMode="auto">
              <a:xfrm>
                <a:off x="1843177" y="1904804"/>
                <a:ext cx="408658" cy="365760"/>
              </a:xfrm>
              <a:prstGeom prst="ellipse">
                <a:avLst/>
              </a:prstGeom>
              <a:pattFill prst="ltHorz">
                <a:fgClr>
                  <a:schemeClr val="tx1"/>
                </a:fgClr>
                <a:bgClr>
                  <a:schemeClr val="bg1"/>
                </a:bgClr>
              </a:patt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2041786" y="1497255"/>
                <a:ext cx="1183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200" b="0">
                    <a:latin typeface="+mn-lt"/>
                  </a:defRPr>
                </a:lvl1pPr>
              </a:lstStyle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Vendor Plant &amp; DC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7" name="Rectangle 88"/>
            <p:cNvSpPr/>
            <p:nvPr/>
          </p:nvSpPr>
          <p:spPr bwMode="auto">
            <a:xfrm>
              <a:off x="5970100" y="3754303"/>
              <a:ext cx="312894" cy="309736"/>
            </a:xfrm>
            <a:prstGeom prst="rect">
              <a:avLst/>
            </a:prstGeom>
            <a:pattFill prst="pct5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cs typeface="Times New Roman" panose="02020603050405020304" pitchFamily="18" charset="0"/>
              </a:endParaRPr>
            </a:p>
          </p:txBody>
        </p:sp>
      </p:grpSp>
      <p:cxnSp>
        <p:nvCxnSpPr>
          <p:cNvPr id="168" name="Straight Arrow Connector 167"/>
          <p:cNvCxnSpPr>
            <a:stCxn id="147" idx="2"/>
            <a:endCxn id="92" idx="1"/>
          </p:cNvCxnSpPr>
          <p:nvPr/>
        </p:nvCxnSpPr>
        <p:spPr bwMode="auto">
          <a:xfrm>
            <a:off x="6553461" y="2569733"/>
            <a:ext cx="373045" cy="2215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06" name="Straight Arrow Connector 205"/>
          <p:cNvCxnSpPr>
            <a:stCxn id="93" idx="2"/>
            <a:endCxn id="99" idx="3"/>
          </p:cNvCxnSpPr>
          <p:nvPr/>
        </p:nvCxnSpPr>
        <p:spPr bwMode="auto">
          <a:xfrm flipH="1" flipV="1">
            <a:off x="5109230" y="3227401"/>
            <a:ext cx="2829453" cy="2740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813222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12039600" cy="990600"/>
          </a:xfrm>
        </p:spPr>
        <p:txBody>
          <a:bodyPr/>
          <a:lstStyle/>
          <a:p>
            <a:r>
              <a:rPr lang="en-US" dirty="0" smtClean="0"/>
              <a:t>Moving Freight-Efficient Land Use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2"/>
            <a:ext cx="9505950" cy="4499372"/>
          </a:xfrm>
        </p:spPr>
        <p:txBody>
          <a:bodyPr/>
          <a:lstStyle/>
          <a:p>
            <a:r>
              <a:rPr lang="en-US" dirty="0" smtClean="0"/>
              <a:t>Forming new partnerships </a:t>
            </a:r>
          </a:p>
          <a:p>
            <a:pPr lvl="1"/>
            <a:r>
              <a:rPr lang="en-US" sz="2000" dirty="0"/>
              <a:t>State DOTs</a:t>
            </a:r>
          </a:p>
          <a:p>
            <a:pPr lvl="1"/>
            <a:r>
              <a:rPr lang="en-US" sz="2000" dirty="0"/>
              <a:t>MPOs</a:t>
            </a:r>
          </a:p>
          <a:p>
            <a:pPr lvl="1"/>
            <a:r>
              <a:rPr lang="en-US" sz="2000" dirty="0"/>
              <a:t>Freight Industry Representatives</a:t>
            </a:r>
          </a:p>
          <a:p>
            <a:pPr lvl="1"/>
            <a:r>
              <a:rPr lang="en-US" sz="2000" dirty="0"/>
              <a:t>Freight Researchers and Consultants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Local Land Use Planning Staff</a:t>
            </a:r>
          </a:p>
          <a:p>
            <a:r>
              <a:rPr lang="en-US" dirty="0" smtClean="0"/>
              <a:t>Local Land Use Planning Resources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of how local land use works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regulatory and incentive tools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Freight Research Resources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data sources 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visualizations to improve understandings of challenges and solutions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8593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75th-Co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E7B9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9141</TotalTime>
  <Words>761</Words>
  <Application>Microsoft Office PowerPoint</Application>
  <PresentationFormat>Widescreen</PresentationFormat>
  <Paragraphs>139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 Gothic Std B</vt:lpstr>
      <vt:lpstr>Alef</vt:lpstr>
      <vt:lpstr>Tahoma</vt:lpstr>
      <vt:lpstr>Times New Roman</vt:lpstr>
      <vt:lpstr>Wingdings</vt:lpstr>
      <vt:lpstr>175th-CoE</vt:lpstr>
      <vt:lpstr>Project NCHRP 08-111: Effective Decision-Making Methods for Freight-Efficient Land Use</vt:lpstr>
      <vt:lpstr>Project Overview </vt:lpstr>
      <vt:lpstr>Land-Use and Freight Initiatives</vt:lpstr>
      <vt:lpstr>Freight Initiatives</vt:lpstr>
      <vt:lpstr>Background</vt:lpstr>
      <vt:lpstr>Characterization of Supply Chains</vt:lpstr>
      <vt:lpstr>Parcel Deliveries</vt:lpstr>
      <vt:lpstr>Food Services</vt:lpstr>
      <vt:lpstr>Moving Freight-Efficient Land Use Forward</vt:lpstr>
      <vt:lpstr>Relevant Land Use Initiatives</vt:lpstr>
      <vt:lpstr>PowerPoint Presentation</vt:lpstr>
      <vt:lpstr>PowerPoint Presentation</vt:lpstr>
      <vt:lpstr>Benefits and Challenges</vt:lpstr>
      <vt:lpstr>PowerPoint Presentation</vt:lpstr>
      <vt:lpstr>PowerPoint Presentation</vt:lpstr>
      <vt:lpstr>PowerPoint Presentation</vt:lpstr>
      <vt:lpstr>New Forms of Zoning Regulation</vt:lpstr>
      <vt:lpstr>PowerPoint Presentation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NCFRP 44 Kick-off Webinar</dc:title>
  <dc:creator>jhv</dc:creator>
  <cp:lastModifiedBy>Lawson, Catherine T</cp:lastModifiedBy>
  <cp:revision>605</cp:revision>
  <cp:lastPrinted>2017-01-27T15:01:02Z</cp:lastPrinted>
  <dcterms:created xsi:type="dcterms:W3CDTF">2013-08-07T20:06:13Z</dcterms:created>
  <dcterms:modified xsi:type="dcterms:W3CDTF">2019-05-31T20:59:50Z</dcterms:modified>
</cp:coreProperties>
</file>